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7" r:id="rId6"/>
    <p:sldId id="265" r:id="rId7"/>
    <p:sldId id="261" r:id="rId8"/>
    <p:sldId id="262" r:id="rId9"/>
    <p:sldId id="263" r:id="rId10"/>
    <p:sldId id="264" r:id="rId11"/>
    <p:sldId id="269"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04288DE2-7981-44AB-BA95-1B55433D6E2A}" type="datetimeFigureOut">
              <a:rPr lang="fr-FR" smtClean="0"/>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195826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4288DE2-7981-44AB-BA95-1B55433D6E2A}" type="datetimeFigureOut">
              <a:rPr lang="fr-FR" smtClean="0"/>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235995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4288DE2-7981-44AB-BA95-1B55433D6E2A}" type="datetimeFigureOut">
              <a:rPr lang="fr-FR" smtClean="0"/>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103052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4288DE2-7981-44AB-BA95-1B55433D6E2A}" type="datetimeFigureOut">
              <a:rPr lang="fr-FR" smtClean="0"/>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1012431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04288DE2-7981-44AB-BA95-1B55433D6E2A}" type="datetimeFigureOut">
              <a:rPr lang="fr-FR" smtClean="0"/>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3874721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4288DE2-7981-44AB-BA95-1B55433D6E2A}" type="datetimeFigureOut">
              <a:rPr lang="fr-FR" smtClean="0"/>
              <a:t>18/12/2023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2405015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04288DE2-7981-44AB-BA95-1B55433D6E2A}" type="datetimeFigureOut">
              <a:rPr lang="fr-FR" smtClean="0"/>
              <a:t>18/12/2023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3526835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04288DE2-7981-44AB-BA95-1B55433D6E2A}" type="datetimeFigureOut">
              <a:rPr lang="fr-FR" smtClean="0"/>
              <a:t>18/12/2023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2056625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4288DE2-7981-44AB-BA95-1B55433D6E2A}" type="datetimeFigureOut">
              <a:rPr lang="fr-FR" smtClean="0"/>
              <a:t>18/12/2023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353755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4288DE2-7981-44AB-BA95-1B55433D6E2A}" type="datetimeFigureOut">
              <a:rPr lang="fr-FR" smtClean="0"/>
              <a:t>18/12/2023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740560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4288DE2-7981-44AB-BA95-1B55433D6E2A}" type="datetimeFigureOut">
              <a:rPr lang="fr-FR" smtClean="0"/>
              <a:t>18/12/2023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3C3D03-5BE5-4912-A9C6-ACAFFA94137A}" type="slidenum">
              <a:rPr lang="fr-FR" smtClean="0"/>
              <a:t>‹N°›</a:t>
            </a:fld>
            <a:endParaRPr lang="fr-FR"/>
          </a:p>
        </p:txBody>
      </p:sp>
    </p:spTree>
    <p:extLst>
      <p:ext uri="{BB962C8B-B14F-4D97-AF65-F5344CB8AC3E}">
        <p14:creationId xmlns:p14="http://schemas.microsoft.com/office/powerpoint/2010/main" val="2022210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288DE2-7981-44AB-BA95-1B55433D6E2A}" type="datetimeFigureOut">
              <a:rPr lang="fr-FR" smtClean="0"/>
              <a:t>18/12/2023</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3C3D03-5BE5-4912-A9C6-ACAFFA94137A}" type="slidenum">
              <a:rPr lang="fr-FR" smtClean="0"/>
              <a:t>‹N°›</a:t>
            </a:fld>
            <a:endParaRPr lang="fr-FR"/>
          </a:p>
        </p:txBody>
      </p:sp>
    </p:spTree>
    <p:extLst>
      <p:ext uri="{BB962C8B-B14F-4D97-AF65-F5344CB8AC3E}">
        <p14:creationId xmlns:p14="http://schemas.microsoft.com/office/powerpoint/2010/main" val="939961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environment.ec.europa.eu/topics/industrial-emissions-and-safety/industrial-emissions-directive_e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5400" b="1" dirty="0">
                <a:solidFill>
                  <a:srgbClr val="FF0000"/>
                </a:solidFill>
              </a:rPr>
              <a:t>ثالثا: أسواق الفحم</a:t>
            </a:r>
            <a:endParaRPr lang="fr-FR" sz="5400" b="1" dirty="0">
              <a:solidFill>
                <a:srgbClr val="FF0000"/>
              </a:solidFill>
            </a:endParaRPr>
          </a:p>
        </p:txBody>
      </p:sp>
      <p:sp>
        <p:nvSpPr>
          <p:cNvPr id="3" name="Espace réservé du contenu 2"/>
          <p:cNvSpPr>
            <a:spLocks noGrp="1"/>
          </p:cNvSpPr>
          <p:nvPr>
            <p:ph idx="1"/>
          </p:nvPr>
        </p:nvSpPr>
        <p:spPr>
          <a:xfrm>
            <a:off x="838200" y="2128639"/>
            <a:ext cx="10515600" cy="4351338"/>
          </a:xfrm>
        </p:spPr>
        <p:txBody>
          <a:bodyPr>
            <a:normAutofit/>
          </a:bodyPr>
          <a:lstStyle/>
          <a:p>
            <a:pPr marL="0" indent="0" algn="r" rtl="1">
              <a:buNone/>
            </a:pPr>
            <a:r>
              <a:rPr lang="ar-DZ" sz="3200" dirty="0"/>
              <a:t>الفحم هو رواسب عضوية مدفونة تشكلت من بقايا النباتات والحيوانات التي عاشت منذ ملايين السنين. فهو مورد طبيعي مهم يستخدم في إنتاج الكهرباء وإنتاج الصلب ومنتجات صناعية أخرى  </a:t>
            </a:r>
            <a:endParaRPr lang="fr-FR" sz="3200" dirty="0"/>
          </a:p>
        </p:txBody>
      </p:sp>
      <p:sp>
        <p:nvSpPr>
          <p:cNvPr id="6" name="AutoShape 1" descr="https://www.gstatic.com/lamda/images/logo_single_color_v2_0aa36c7aa309a6fe6bd2.svg"/>
          <p:cNvSpPr>
            <a:spLocks noChangeAspect="1" noChangeArrowheads="1"/>
          </p:cNvSpPr>
          <p:nvPr/>
        </p:nvSpPr>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Rectangle 2"/>
          <p:cNvSpPr>
            <a:spLocks noChangeArrowheads="1"/>
          </p:cNvSpPr>
          <p:nvPr/>
        </p:nvSpPr>
        <p:spPr bwMode="auto">
          <a:xfrm>
            <a:off x="0" y="43934"/>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0" fontAlgn="base" latinLnBrk="0" hangingPunct="0">
              <a:lnSpc>
                <a:spcPct val="100000"/>
              </a:lnSpc>
              <a:spcBef>
                <a:spcPct val="0"/>
              </a:spcBef>
              <a:spcAft>
                <a:spcPct val="0"/>
              </a:spcAft>
              <a:buClrTx/>
              <a:buSzTx/>
              <a:buFontTx/>
              <a:buNone/>
              <a:tabLst/>
            </a:pPr>
            <a:endParaRPr kumimoji="0" 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AutoShape 3" descr="https://www.gstatic.com/lamda/images/logo_single_color_v2_0aa36c7aa309a6fe6bd2.svg"/>
          <p:cNvSpPr>
            <a:spLocks noChangeAspect="1" noChangeArrowheads="1"/>
          </p:cNvSpPr>
          <p:nvPr/>
        </p:nvSpPr>
        <p:spPr bwMode="auto">
          <a:xfrm>
            <a:off x="0" y="30301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552188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358332"/>
            <a:ext cx="12192000" cy="4351338"/>
          </a:xfrm>
        </p:spPr>
        <p:txBody>
          <a:bodyPr>
            <a:noAutofit/>
          </a:bodyPr>
          <a:lstStyle/>
          <a:p>
            <a:pPr marL="0" indent="0" algn="r" rtl="1">
              <a:buNone/>
            </a:pPr>
            <a:r>
              <a:rPr lang="ar-DZ" sz="3600" dirty="0"/>
              <a:t>فيما يلي بعض الأمثلة على الهيئات التنظيمية لسوق الفحم:</a:t>
            </a:r>
          </a:p>
          <a:p>
            <a:pPr algn="r" rtl="1"/>
            <a:r>
              <a:rPr lang="ar-DZ" sz="3600" dirty="0">
                <a:solidFill>
                  <a:srgbClr val="FF0000"/>
                </a:solidFill>
              </a:rPr>
              <a:t>في الولايات المتحدة</a:t>
            </a:r>
            <a:r>
              <a:rPr lang="ar-DZ" sz="3600" dirty="0"/>
              <a:t>، تنظم لجنة تنظيم الطاقة الفيدرالية  </a:t>
            </a:r>
          </a:p>
          <a:p>
            <a:pPr marL="0" indent="0" algn="r" rtl="1">
              <a:buNone/>
            </a:pPr>
            <a:r>
              <a:rPr lang="ar-DZ" sz="3600" dirty="0"/>
              <a:t> </a:t>
            </a:r>
            <a:r>
              <a:rPr lang="fr-FR" sz="3600" u="sng" dirty="0" err="1"/>
              <a:t>Federal</a:t>
            </a:r>
            <a:r>
              <a:rPr lang="fr-FR" sz="3600" u="sng" dirty="0"/>
              <a:t> </a:t>
            </a:r>
            <a:r>
              <a:rPr lang="fr-FR" sz="3600" u="sng" dirty="0" err="1"/>
              <a:t>Energy</a:t>
            </a:r>
            <a:r>
              <a:rPr lang="fr-FR" sz="3600" u="sng" dirty="0"/>
              <a:t> </a:t>
            </a:r>
            <a:r>
              <a:rPr lang="fr-FR" sz="3600" u="sng" dirty="0" err="1"/>
              <a:t>Regulatory</a:t>
            </a:r>
            <a:r>
              <a:rPr lang="fr-FR" sz="3600" u="sng" dirty="0"/>
              <a:t> Commission</a:t>
            </a:r>
            <a:endParaRPr lang="ar-DZ" sz="3600" dirty="0"/>
          </a:p>
          <a:p>
            <a:pPr marL="0" indent="0" algn="r" rtl="1">
              <a:buNone/>
            </a:pPr>
            <a:r>
              <a:rPr lang="fr-FR" sz="3600" dirty="0"/>
              <a:t>FERC </a:t>
            </a:r>
            <a:r>
              <a:rPr lang="ar-DZ" sz="3600" dirty="0"/>
              <a:t>  التجارة بين الولايات للفحم.</a:t>
            </a:r>
          </a:p>
          <a:p>
            <a:pPr algn="r" rtl="1"/>
            <a:r>
              <a:rPr lang="ar-DZ" sz="3600" dirty="0">
                <a:solidFill>
                  <a:srgbClr val="FF0000"/>
                </a:solidFill>
              </a:rPr>
              <a:t>في أوروبا</a:t>
            </a:r>
            <a:r>
              <a:rPr lang="ar-DZ" sz="3600" dirty="0"/>
              <a:t>، تحدد توجيه الانبعاثات الصناعية </a:t>
            </a:r>
            <a:r>
              <a:rPr lang="fr-FR" sz="3600" u="sng" dirty="0" err="1">
                <a:hlinkClick r:id="rId2"/>
              </a:rPr>
              <a:t>Industrial</a:t>
            </a:r>
            <a:r>
              <a:rPr lang="fr-FR" sz="3600" u="sng" dirty="0">
                <a:hlinkClick r:id="rId2"/>
              </a:rPr>
              <a:t> Emissions Directive</a:t>
            </a:r>
          </a:p>
          <a:p>
            <a:pPr marL="0" indent="0" algn="r" rtl="1">
              <a:buNone/>
            </a:pPr>
            <a:r>
              <a:rPr lang="ar-DZ" sz="3600" dirty="0"/>
              <a:t> </a:t>
            </a:r>
            <a:r>
              <a:rPr lang="fr-FR" sz="3600" dirty="0"/>
              <a:t>IED</a:t>
            </a:r>
            <a:r>
              <a:rPr lang="ar-DZ" sz="3600" dirty="0"/>
              <a:t> </a:t>
            </a:r>
            <a:r>
              <a:rPr lang="fr-FR" sz="3600" dirty="0"/>
              <a:t> </a:t>
            </a:r>
            <a:r>
              <a:rPr lang="ar-DZ" sz="3600" dirty="0"/>
              <a:t> حدودًا لانبعاثات الملوثات من محطات توليد الكهرباء بالفحم.</a:t>
            </a:r>
          </a:p>
          <a:p>
            <a:pPr algn="r" rtl="1"/>
            <a:r>
              <a:rPr lang="ar-DZ" sz="3600" dirty="0">
                <a:solidFill>
                  <a:srgbClr val="FF0000"/>
                </a:solidFill>
              </a:rPr>
              <a:t>في الصين</a:t>
            </a:r>
            <a:r>
              <a:rPr lang="ar-DZ" sz="3600" dirty="0"/>
              <a:t>، تنظم الإدارة الوطنية لحماية البيئة </a:t>
            </a:r>
            <a:r>
              <a:rPr lang="fr-FR" sz="3600" u="sng" dirty="0"/>
              <a:t>National </a:t>
            </a:r>
            <a:r>
              <a:rPr lang="fr-FR" sz="3600" u="sng" dirty="0" err="1"/>
              <a:t>Environmental</a:t>
            </a:r>
            <a:r>
              <a:rPr lang="fr-FR" sz="3600" u="sng" dirty="0"/>
              <a:t> Policy </a:t>
            </a:r>
            <a:r>
              <a:rPr lang="fr-FR" sz="3600" u="sng" dirty="0" err="1"/>
              <a:t>Act</a:t>
            </a:r>
            <a:r>
              <a:rPr lang="fr-FR" sz="3600" u="sng" dirty="0"/>
              <a:t> </a:t>
            </a:r>
            <a:endParaRPr lang="ar-DZ" sz="3600" dirty="0"/>
          </a:p>
          <a:p>
            <a:pPr marL="0" indent="0" algn="r" rtl="1">
              <a:buNone/>
            </a:pPr>
            <a:r>
              <a:rPr lang="ar-DZ" sz="3600" dirty="0"/>
              <a:t>  </a:t>
            </a:r>
            <a:r>
              <a:rPr lang="fr-FR" sz="3600" dirty="0"/>
              <a:t>NEPA </a:t>
            </a:r>
            <a:r>
              <a:rPr lang="ar-DZ" sz="3600" dirty="0"/>
              <a:t> استخراج الفحم واستخدامه.</a:t>
            </a:r>
          </a:p>
          <a:p>
            <a:pPr marL="0" indent="0" algn="r" rtl="1">
              <a:buNone/>
            </a:pPr>
            <a:endParaRPr lang="fr-FR" sz="3600" dirty="0"/>
          </a:p>
        </p:txBody>
      </p:sp>
    </p:spTree>
    <p:extLst>
      <p:ext uri="{BB962C8B-B14F-4D97-AF65-F5344CB8AC3E}">
        <p14:creationId xmlns:p14="http://schemas.microsoft.com/office/powerpoint/2010/main" val="1205575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a:bodyPr>
          <a:lstStyle/>
          <a:p>
            <a:pPr algn="r" rtl="1"/>
            <a:r>
              <a:rPr lang="ar-DZ" dirty="0"/>
              <a:t>في الجزائر، الهيئات التنظيمية لسوق الفحم هي كما يلي:</a:t>
            </a:r>
          </a:p>
          <a:p>
            <a:pPr algn="r" rtl="1"/>
            <a:r>
              <a:rPr lang="ar-DZ" b="1" dirty="0">
                <a:solidFill>
                  <a:srgbClr val="FF0000"/>
                </a:solidFill>
              </a:rPr>
              <a:t>وزارة الطاقة والمناجم:</a:t>
            </a:r>
            <a:r>
              <a:rPr lang="ar-DZ" b="1" dirty="0"/>
              <a:t> </a:t>
            </a:r>
            <a:r>
              <a:rPr lang="ar-DZ" dirty="0"/>
              <a:t>هذا الوزارة مسؤولة عن السياسة </a:t>
            </a:r>
            <a:r>
              <a:rPr lang="ar-DZ" dirty="0" err="1"/>
              <a:t>الطاقوية</a:t>
            </a:r>
            <a:r>
              <a:rPr lang="ar-DZ" dirty="0"/>
              <a:t> الوطنية، بما في ذلك الإنتاج، النقل، واستهلاك الفحم. وهي تحدد أهداف الإنتاج، الاستهلاك، والاستيراد للفحم. كما أنها مسؤولة عن تنسيق أنشطة الهيئات التنظيمية الأخرى لسوق الفحم.</a:t>
            </a:r>
          </a:p>
          <a:p>
            <a:pPr algn="r" rtl="1"/>
            <a:r>
              <a:rPr lang="ar-DZ" b="1" dirty="0">
                <a:solidFill>
                  <a:srgbClr val="FF0000"/>
                </a:solidFill>
              </a:rPr>
              <a:t>الوكالة الوطنية لتنظيم الأنشطة </a:t>
            </a:r>
            <a:r>
              <a:rPr lang="ar-DZ" b="1" dirty="0" err="1">
                <a:solidFill>
                  <a:srgbClr val="FF0000"/>
                </a:solidFill>
              </a:rPr>
              <a:t>المنجمية</a:t>
            </a:r>
            <a:r>
              <a:rPr lang="ar-DZ" b="1" dirty="0">
                <a:solidFill>
                  <a:srgbClr val="FF0000"/>
                </a:solidFill>
              </a:rPr>
              <a:t> </a:t>
            </a:r>
            <a:r>
              <a:rPr lang="ar-DZ" dirty="0"/>
              <a:t>(</a:t>
            </a:r>
            <a:r>
              <a:rPr lang="fr-FR" dirty="0"/>
              <a:t>ANRAM </a:t>
            </a:r>
            <a:r>
              <a:rPr lang="ar-DZ" dirty="0"/>
              <a:t>) : </a:t>
            </a:r>
          </a:p>
          <a:p>
            <a:pPr algn="r" rtl="1"/>
            <a:r>
              <a:rPr lang="fr-FR" dirty="0"/>
              <a:t>L'Agence nationale de régulation des activités minières</a:t>
            </a:r>
            <a:endParaRPr lang="ar-DZ" dirty="0"/>
          </a:p>
          <a:p>
            <a:pPr marL="0" indent="0" algn="r" rtl="1">
              <a:buNone/>
            </a:pPr>
            <a:r>
              <a:rPr lang="ar-DZ" dirty="0"/>
              <a:t>هذه الوكالة مسؤولة عن تنظيم الأنشطة </a:t>
            </a:r>
            <a:r>
              <a:rPr lang="ar-DZ" dirty="0" err="1"/>
              <a:t>المنجمية</a:t>
            </a:r>
            <a:r>
              <a:rPr lang="ar-DZ" dirty="0"/>
              <a:t> في الجزائر، بما في ذلك استخراج، نقل، وتسويق الفحم.</a:t>
            </a:r>
          </a:p>
          <a:p>
            <a:pPr marL="0" indent="0" algn="r" rtl="1">
              <a:buNone/>
            </a:pPr>
            <a:r>
              <a:rPr lang="ar-DZ" dirty="0"/>
              <a:t>وهي مسؤولة عن ضمان تطبيق اللوائح </a:t>
            </a:r>
            <a:r>
              <a:rPr lang="ar-DZ" dirty="0" err="1"/>
              <a:t>المنجمية</a:t>
            </a:r>
            <a:r>
              <a:rPr lang="ar-DZ" dirty="0"/>
              <a:t> بشكل صحيح في الجزائر. كما أنها مسؤولة عن حماية مصالح المستهلكين والمنتجين للفحم.</a:t>
            </a:r>
          </a:p>
          <a:p>
            <a:pPr algn="r" rtl="1"/>
            <a:r>
              <a:rPr lang="ar-DZ" b="1" dirty="0">
                <a:solidFill>
                  <a:srgbClr val="FF0000"/>
                </a:solidFill>
              </a:rPr>
              <a:t>المكتب الوطني </a:t>
            </a:r>
            <a:r>
              <a:rPr lang="ar-DZ" b="1" dirty="0" err="1">
                <a:solidFill>
                  <a:srgbClr val="FF0000"/>
                </a:solidFill>
              </a:rPr>
              <a:t>للهيدروكربورات</a:t>
            </a:r>
            <a:r>
              <a:rPr lang="ar-DZ" b="1" dirty="0">
                <a:solidFill>
                  <a:srgbClr val="FF0000"/>
                </a:solidFill>
              </a:rPr>
              <a:t> والمناجم (</a:t>
            </a:r>
            <a:r>
              <a:rPr lang="fr-FR" b="1" dirty="0">
                <a:solidFill>
                  <a:srgbClr val="FF0000"/>
                </a:solidFill>
              </a:rPr>
              <a:t>ONHYM </a:t>
            </a:r>
            <a:r>
              <a:rPr lang="ar-DZ" b="1" dirty="0">
                <a:solidFill>
                  <a:srgbClr val="FF0000"/>
                </a:solidFill>
              </a:rPr>
              <a:t> ): </a:t>
            </a:r>
          </a:p>
          <a:p>
            <a:pPr marL="0" indent="0" algn="r" rtl="1">
              <a:buNone/>
            </a:pPr>
            <a:r>
              <a:rPr lang="fr-FR" dirty="0"/>
              <a:t>L'Office national des hydrocarbures et des mines</a:t>
            </a:r>
            <a:endParaRPr lang="ar-DZ" dirty="0"/>
          </a:p>
          <a:p>
            <a:pPr marL="0" indent="0" algn="r" rtl="1">
              <a:buNone/>
            </a:pPr>
            <a:r>
              <a:rPr lang="ar-DZ" dirty="0"/>
              <a:t>هذه الشركة العامة مسؤولة عن التنقيب، الاستغلال، وتسويق الموارد </a:t>
            </a:r>
            <a:r>
              <a:rPr lang="ar-DZ" dirty="0" err="1"/>
              <a:t>الطاقوية</a:t>
            </a:r>
            <a:r>
              <a:rPr lang="ar-DZ" dirty="0"/>
              <a:t> في الجزائر، بما في ذلك الفحم، وهو المنتج الرئيسي للفحم في الجزائر، بإنتاج سنوي يقدر بحوالي 10 ملايين طن، ويساهم في ضمان توافر الفحم بأسعار معقولة.</a:t>
            </a:r>
          </a:p>
          <a:p>
            <a:pPr marL="0" indent="0" algn="r" rtl="1">
              <a:buNone/>
            </a:pPr>
            <a:endParaRPr lang="fr-FR" dirty="0"/>
          </a:p>
        </p:txBody>
      </p:sp>
    </p:spTree>
    <p:extLst>
      <p:ext uri="{BB962C8B-B14F-4D97-AF65-F5344CB8AC3E}">
        <p14:creationId xmlns:p14="http://schemas.microsoft.com/office/powerpoint/2010/main" val="1748512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500062"/>
            <a:ext cx="10515600" cy="1325563"/>
          </a:xfrm>
        </p:spPr>
        <p:txBody>
          <a:bodyPr/>
          <a:lstStyle/>
          <a:p>
            <a:pPr algn="ctr" rtl="1"/>
            <a:r>
              <a:rPr lang="fr-FR" b="1" dirty="0">
                <a:solidFill>
                  <a:srgbClr val="FF0000"/>
                </a:solidFill>
              </a:rPr>
              <a:t>1</a:t>
            </a:r>
            <a:r>
              <a:rPr lang="ar-DZ" b="1" dirty="0">
                <a:solidFill>
                  <a:srgbClr val="FF0000"/>
                </a:solidFill>
              </a:rPr>
              <a:t>: أنواع سوق الفحم </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algn="r" rtl="1"/>
            <a:r>
              <a:rPr lang="ar-DZ" sz="3200" dirty="0"/>
              <a:t>يمكن تصنيف أسواق الفحم بعدة طرق، اهمها:</a:t>
            </a:r>
          </a:p>
          <a:p>
            <a:pPr marL="0" indent="0" algn="r" rtl="1">
              <a:buNone/>
            </a:pPr>
            <a:r>
              <a:rPr lang="fr-FR" sz="3200" b="1" dirty="0">
                <a:solidFill>
                  <a:srgbClr val="FF0000"/>
                </a:solidFill>
              </a:rPr>
              <a:t>1.1</a:t>
            </a:r>
            <a:r>
              <a:rPr lang="ar-DZ" sz="3200" b="1" dirty="0">
                <a:solidFill>
                  <a:srgbClr val="FF0000"/>
                </a:solidFill>
              </a:rPr>
              <a:t>: نوع الفحم: </a:t>
            </a:r>
            <a:r>
              <a:rPr lang="ar-DZ" sz="3200" dirty="0"/>
              <a:t>يمكن تصنيف الفحم حسب عمره وتكوينه، مثل الفحم القاري والفحم </a:t>
            </a:r>
            <a:r>
              <a:rPr lang="ar-DZ" sz="3200" dirty="0" err="1"/>
              <a:t>الليغنيت</a:t>
            </a:r>
            <a:r>
              <a:rPr lang="ar-DZ" sz="3200" dirty="0"/>
              <a:t> والفحم شبه القاري.</a:t>
            </a:r>
          </a:p>
          <a:p>
            <a:pPr marL="0" indent="0" algn="r" rtl="1">
              <a:buNone/>
            </a:pPr>
            <a:r>
              <a:rPr lang="ar-DZ" sz="3200" dirty="0"/>
              <a:t>الفحم القاري هو أكثر أنواع الفحم شيوعًا والأكثر استخدامًا. يستخدم لإنتاج الكهرباء وإنتاج الصلب والتصنيع. الفحم </a:t>
            </a:r>
            <a:r>
              <a:rPr lang="ar-DZ" sz="3200" dirty="0" err="1"/>
              <a:t>الليغنيت</a:t>
            </a:r>
            <a:r>
              <a:rPr lang="ar-DZ" sz="3200" dirty="0"/>
              <a:t> هو نوع من الفحم أرخص من الفحم القاري، ولكنه أقل حرارة أيضًا. يستخدم بشكل أساسي لإنتاج الكهرباء. الفحم شبه القاري او فحم الكوك هو نوع من الفحم يقع بين الفحم القاري والفحم </a:t>
            </a:r>
            <a:r>
              <a:rPr lang="ar-DZ" sz="3200" dirty="0" err="1"/>
              <a:t>الليغنيت</a:t>
            </a:r>
            <a:r>
              <a:rPr lang="ar-DZ" sz="3200" dirty="0"/>
              <a:t>. يستخدم لمجموعة متنوعة من التطبيقات، بما في ذلك إنتاج الكهرباء وإنتاج الصلب والتصنيع.</a:t>
            </a:r>
          </a:p>
          <a:p>
            <a:pPr marL="0" indent="0" algn="r" rtl="1">
              <a:buNone/>
            </a:pPr>
            <a:endParaRPr lang="ar-DZ" sz="3200" dirty="0"/>
          </a:p>
          <a:p>
            <a:pPr marL="0" indent="0" algn="r" rtl="1">
              <a:buNone/>
            </a:pPr>
            <a:endParaRPr lang="fr-FR" sz="3200" dirty="0"/>
          </a:p>
        </p:txBody>
      </p:sp>
    </p:spTree>
    <p:extLst>
      <p:ext uri="{BB962C8B-B14F-4D97-AF65-F5344CB8AC3E}">
        <p14:creationId xmlns:p14="http://schemas.microsoft.com/office/powerpoint/2010/main" val="1497558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04037" y="404036"/>
            <a:ext cx="11504428" cy="6145619"/>
          </a:xfrm>
        </p:spPr>
        <p:txBody>
          <a:bodyPr>
            <a:normAutofit/>
          </a:bodyPr>
          <a:lstStyle/>
          <a:p>
            <a:pPr marL="0" indent="0" algn="r" rtl="1">
              <a:buNone/>
            </a:pPr>
            <a:r>
              <a:rPr lang="fr-FR" sz="3200" b="1" dirty="0">
                <a:solidFill>
                  <a:srgbClr val="FF0000"/>
                </a:solidFill>
              </a:rPr>
              <a:t>2.1</a:t>
            </a:r>
            <a:r>
              <a:rPr lang="ar-DZ" sz="3200" b="1" dirty="0">
                <a:solidFill>
                  <a:srgbClr val="FF0000"/>
                </a:solidFill>
              </a:rPr>
              <a:t>: </a:t>
            </a:r>
            <a:r>
              <a:rPr lang="ar-DZ" sz="4000" b="1" dirty="0">
                <a:solidFill>
                  <a:srgbClr val="FF0000"/>
                </a:solidFill>
              </a:rPr>
              <a:t>الاستخدام: </a:t>
            </a:r>
            <a:r>
              <a:rPr lang="ar-DZ" sz="3200" dirty="0"/>
              <a:t>يمكن استخدام الفحم لمنتجات مختلفة، مثل الكهرباء وإنتاج الصلب والتصنيع.</a:t>
            </a:r>
          </a:p>
          <a:p>
            <a:pPr marL="0" indent="0" algn="r" rtl="1">
              <a:buNone/>
            </a:pPr>
            <a:r>
              <a:rPr lang="ar-DZ" sz="3200" dirty="0" err="1"/>
              <a:t>فانتاج</a:t>
            </a:r>
            <a:r>
              <a:rPr lang="ar-DZ" sz="3200" dirty="0"/>
              <a:t> الكهرباء هو أكبر مستهلك للفحم في العالم. يستخدم الفحم لإنتاج الحرارة التي تشغل </a:t>
            </a:r>
            <a:r>
              <a:rPr lang="ar-DZ" sz="3200" dirty="0" err="1"/>
              <a:t>التوربينات</a:t>
            </a:r>
            <a:r>
              <a:rPr lang="ar-DZ" sz="3200" dirty="0"/>
              <a:t> البخارية في محطات توليد الكهرباء.</a:t>
            </a:r>
            <a:endParaRPr lang="fr-FR" sz="3200" dirty="0"/>
          </a:p>
          <a:p>
            <a:pPr marL="0" indent="0" algn="r" rtl="1">
              <a:buNone/>
            </a:pPr>
            <a:r>
              <a:rPr lang="ar-DZ" sz="3200" dirty="0"/>
              <a:t> يستخدم الفحم أيضًا لإنتاج الصلب والتصنيع. الصلب هو مادة مهمة تستخدم في مجموعة متنوعة من التطبيقات، بما في ذلك البناء والسيارات والأجهزة المنزلية. </a:t>
            </a:r>
            <a:endParaRPr lang="fr-FR" sz="3200" dirty="0"/>
          </a:p>
          <a:p>
            <a:pPr marL="0" indent="0" algn="r" rtl="1">
              <a:buNone/>
            </a:pPr>
            <a:r>
              <a:rPr lang="ar-DZ" sz="3200" dirty="0"/>
              <a:t>يستخدم الفحم أيضًا لتطبيقات أخرى، بما في ذلك إنتاج </a:t>
            </a:r>
            <a:r>
              <a:rPr lang="ar-DZ" sz="3200" dirty="0" err="1"/>
              <a:t>الأسمنت</a:t>
            </a:r>
            <a:r>
              <a:rPr lang="ar-DZ" sz="3200" dirty="0"/>
              <a:t> والتدفئة السكنية والتجارية وإنتاج المنتجات الكيميائية.</a:t>
            </a:r>
            <a:endParaRPr lang="fr-FR" sz="3200" dirty="0"/>
          </a:p>
        </p:txBody>
      </p:sp>
    </p:spTree>
    <p:extLst>
      <p:ext uri="{BB962C8B-B14F-4D97-AF65-F5344CB8AC3E}">
        <p14:creationId xmlns:p14="http://schemas.microsoft.com/office/powerpoint/2010/main" val="2160210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903720"/>
          </a:xfrm>
        </p:spPr>
        <p:txBody>
          <a:bodyPr>
            <a:noAutofit/>
          </a:bodyPr>
          <a:lstStyle/>
          <a:p>
            <a:pPr marL="0" indent="0" algn="r" rtl="1">
              <a:buNone/>
            </a:pPr>
            <a:r>
              <a:rPr lang="fr-FR" sz="3200" b="1" dirty="0">
                <a:solidFill>
                  <a:srgbClr val="FF0000"/>
                </a:solidFill>
              </a:rPr>
              <a:t>3.1</a:t>
            </a:r>
            <a:r>
              <a:rPr lang="ar-DZ" sz="3200" b="1" dirty="0">
                <a:solidFill>
                  <a:srgbClr val="FF0000"/>
                </a:solidFill>
              </a:rPr>
              <a:t>: الموقع:</a:t>
            </a:r>
            <a:r>
              <a:rPr lang="ar-DZ" sz="3200" dirty="0"/>
              <a:t> يمكن إنتاج الفحم واستهلاكه في مناطق مختلفة من العالم.</a:t>
            </a:r>
          </a:p>
          <a:p>
            <a:pPr algn="r" rtl="1"/>
            <a:r>
              <a:rPr lang="ar-DZ" sz="3200" dirty="0"/>
              <a:t>اسيا: آسيا هي أكبر سوق عالمي للفحم، حيث تبلغ حصة الاستهلاك منها حوالي </a:t>
            </a:r>
            <a:r>
              <a:rPr lang="fr-FR" sz="3200" dirty="0"/>
              <a:t>60</a:t>
            </a:r>
            <a:r>
              <a:rPr lang="ar-DZ" sz="3200" dirty="0"/>
              <a:t>٪ من الاستهلاك العالمي. الصين هي أكبر مستهلك للفحم في العالم، تليها الهند وإندونيسيا.</a:t>
            </a:r>
          </a:p>
          <a:p>
            <a:pPr algn="r" rtl="1"/>
            <a:r>
              <a:rPr lang="ar-DZ" sz="3200" dirty="0"/>
              <a:t>أوروبا: أوروبا هي ثاني أكبر سوق عالمي للفحم، حيث تبلغ حصة الاستهلاك منها حوالي </a:t>
            </a:r>
            <a:r>
              <a:rPr lang="fr-FR" sz="3200" dirty="0"/>
              <a:t>25</a:t>
            </a:r>
            <a:r>
              <a:rPr lang="ar-DZ" sz="3200" dirty="0"/>
              <a:t>٪ من الاستهلاك العالمي. ألمانيا وبولندا والمملكة المتحدة هي أكبر مستهلكين للفحم في أوروبا.</a:t>
            </a:r>
          </a:p>
          <a:p>
            <a:pPr algn="r" rtl="1"/>
            <a:r>
              <a:rPr lang="ar-DZ" sz="3200" dirty="0"/>
              <a:t>أمريكا الشمالية: أمريكا الشمالية هي ثالث أكبر سوق عالمي للفحم، حيث تبلغ حصة الاستهلاك منها حوالي </a:t>
            </a:r>
            <a:r>
              <a:rPr lang="fr-FR" sz="3200" dirty="0"/>
              <a:t>10</a:t>
            </a:r>
            <a:r>
              <a:rPr lang="ar-DZ" sz="3200" dirty="0"/>
              <a:t>٪ من الاستهلاك العالمي. الولايات المتحدة هي أكبر مستهلك للفحم في أمريكا الشمالية، تليها كندا والمكسيك.</a:t>
            </a:r>
          </a:p>
          <a:p>
            <a:pPr algn="r" rtl="1"/>
            <a:endParaRPr lang="fr-FR" sz="3200" dirty="0"/>
          </a:p>
        </p:txBody>
      </p:sp>
    </p:spTree>
    <p:extLst>
      <p:ext uri="{BB962C8B-B14F-4D97-AF65-F5344CB8AC3E}">
        <p14:creationId xmlns:p14="http://schemas.microsoft.com/office/powerpoint/2010/main" val="4183772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DZ" sz="3200" b="1" dirty="0">
                <a:solidFill>
                  <a:srgbClr val="FF0000"/>
                </a:solidFill>
              </a:rPr>
              <a:t>المنتجون الرئيسيون للفحم هم</a:t>
            </a:r>
            <a:r>
              <a:rPr lang="ar-DZ" sz="3200" dirty="0"/>
              <a:t>:</a:t>
            </a:r>
          </a:p>
          <a:p>
            <a:pPr algn="r" rtl="1"/>
            <a:r>
              <a:rPr lang="ar-DZ" sz="3200" dirty="0"/>
              <a:t>إندونيسيا: إندونيسيا هي أكبر منتج عالمي للفحم، حيث تبلغ حصة الإنتاج منها حوالي </a:t>
            </a:r>
            <a:r>
              <a:rPr lang="fr-FR" sz="3200" dirty="0"/>
              <a:t>40</a:t>
            </a:r>
            <a:r>
              <a:rPr lang="ar-DZ" sz="3200" dirty="0"/>
              <a:t>٪ من الإنتاج العالمي.</a:t>
            </a:r>
          </a:p>
          <a:p>
            <a:pPr algn="r" rtl="1"/>
            <a:r>
              <a:rPr lang="ar-DZ" sz="3200" dirty="0"/>
              <a:t>أستراليا: أستراليا هي ثاني أكبر منتج عالمي للفحم، حيث تبلغ حصة الإنتاج منها حوالي </a:t>
            </a:r>
            <a:r>
              <a:rPr lang="fr-FR" sz="3200" dirty="0"/>
              <a:t>25</a:t>
            </a:r>
            <a:r>
              <a:rPr lang="ar-DZ" sz="3200" dirty="0"/>
              <a:t>٪ من الإنتاج العالمي.</a:t>
            </a:r>
          </a:p>
          <a:p>
            <a:pPr algn="r" rtl="1"/>
            <a:r>
              <a:rPr lang="ar-DZ" sz="3200" dirty="0"/>
              <a:t>الصين: الصين هي ثالث أكبر منتج عالمي للفحم، حيث تبلغ حصة الإنتاج منها حوالي </a:t>
            </a:r>
            <a:r>
              <a:rPr lang="fr-FR" sz="3200" dirty="0"/>
              <a:t>15</a:t>
            </a:r>
            <a:r>
              <a:rPr lang="ar-DZ" sz="3200" dirty="0"/>
              <a:t>٪ من الإنتاج العالمي.</a:t>
            </a:r>
          </a:p>
          <a:p>
            <a:pPr marL="0" indent="0" algn="r" rtl="1">
              <a:buNone/>
            </a:pPr>
            <a:endParaRPr lang="ar-DZ" sz="3200" dirty="0"/>
          </a:p>
          <a:p>
            <a:pPr algn="r" rtl="1"/>
            <a:endParaRPr lang="fr-FR" sz="3200" dirty="0"/>
          </a:p>
        </p:txBody>
      </p:sp>
    </p:spTree>
    <p:extLst>
      <p:ext uri="{BB962C8B-B14F-4D97-AF65-F5344CB8AC3E}">
        <p14:creationId xmlns:p14="http://schemas.microsoft.com/office/powerpoint/2010/main" val="3563885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Autofit/>
          </a:bodyPr>
          <a:lstStyle/>
          <a:p>
            <a:pPr algn="r" rtl="1"/>
            <a:r>
              <a:rPr lang="ar-DZ" sz="3200" dirty="0"/>
              <a:t>يما يلي بعض الأمثلة على أسواق الفحم:</a:t>
            </a:r>
          </a:p>
          <a:p>
            <a:pPr algn="r" rtl="1"/>
            <a:r>
              <a:rPr lang="ar-DZ" sz="3200" b="1" dirty="0">
                <a:solidFill>
                  <a:srgbClr val="FF0000"/>
                </a:solidFill>
              </a:rPr>
              <a:t>سوق الفحم الحراري</a:t>
            </a:r>
            <a:r>
              <a:rPr lang="ar-DZ" sz="3200" dirty="0"/>
              <a:t>: يشمل هذا السوق الفحم المستخدم لإنتاج الكهرباء. وهو أكبر سوق للفحم في العالم، بطلب سنوي يقدر بحوالي 4 مليارات طن. أهم الدول المنتجة للفحم الحراري هي الصين والهند والولايات المتحدة وأستراليا.</a:t>
            </a:r>
          </a:p>
          <a:p>
            <a:pPr algn="r" rtl="1"/>
            <a:r>
              <a:rPr lang="ar-DZ" sz="3200" b="1" dirty="0">
                <a:solidFill>
                  <a:srgbClr val="FF0000"/>
                </a:solidFill>
              </a:rPr>
              <a:t>سوق الفحم المعدني:</a:t>
            </a:r>
            <a:r>
              <a:rPr lang="ar-DZ" sz="3200" dirty="0"/>
              <a:t> يشمل هذا السوق الفحم المستخدم لإنتاج الصلب. وهو أصغر بكثير من سوق الفحم الحراري، بطلب سنوي يقدر بحوالي 1 مليار طن. أهم الدول المنتجة للفحم المعدني هي الصين وأستراليا والهند وجنوب إفريقيا.</a:t>
            </a:r>
          </a:p>
          <a:p>
            <a:pPr algn="r" rtl="1"/>
            <a:r>
              <a:rPr lang="ar-DZ" sz="3200" b="1" dirty="0">
                <a:solidFill>
                  <a:srgbClr val="FF0000"/>
                </a:solidFill>
              </a:rPr>
              <a:t>سوق الفحم الكوك:</a:t>
            </a:r>
            <a:r>
              <a:rPr lang="ar-DZ" sz="3200" dirty="0"/>
              <a:t> يشمل هذا السوق الفحم المستخدم لإنتاج الكوك، وهو مادة تستخدم في إنتاج الصلب. وهو أصغر أيضًا من سوق الفحم المعدني، بطلب سنوي يقدر بحوالي </a:t>
            </a:r>
            <a:r>
              <a:rPr lang="fr-FR" sz="3200" dirty="0"/>
              <a:t>500</a:t>
            </a:r>
            <a:r>
              <a:rPr lang="ar-DZ" sz="3200" dirty="0"/>
              <a:t>مليون طن. أهم الدول المنتجة للفحم الكوك هي الصين وأستراليا والولايات المتحدة والهند.</a:t>
            </a:r>
          </a:p>
          <a:p>
            <a:pPr algn="r" rtl="1"/>
            <a:r>
              <a:rPr lang="ar-DZ" sz="3200" dirty="0"/>
              <a:t>بالإضافة إلى هذه الأسواق المتخصصة، هناك أيضًا أسواق عامة للفحم، والتي تشمل جميع أنواع الفحم. يتم تداول هذه الأسواق عادةً في بورصات السلع، مثل بورصة نيويورك التجارية </a:t>
            </a:r>
            <a:r>
              <a:rPr lang="fr-FR" sz="3200" dirty="0"/>
              <a:t>NYMEX </a:t>
            </a:r>
            <a:r>
              <a:rPr lang="ar-DZ" sz="3200" dirty="0"/>
              <a:t>أو بورصة لندن للمعادن </a:t>
            </a:r>
            <a:r>
              <a:rPr lang="fr-FR" sz="3200" dirty="0"/>
              <a:t>LME.</a:t>
            </a:r>
          </a:p>
          <a:p>
            <a:pPr marL="0" indent="0" algn="r" rtl="1">
              <a:buNone/>
            </a:pPr>
            <a:endParaRPr lang="fr-FR" sz="3200" dirty="0"/>
          </a:p>
        </p:txBody>
      </p:sp>
    </p:spTree>
    <p:extLst>
      <p:ext uri="{BB962C8B-B14F-4D97-AF65-F5344CB8AC3E}">
        <p14:creationId xmlns:p14="http://schemas.microsoft.com/office/powerpoint/2010/main" val="773192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6935" y="0"/>
            <a:ext cx="10515600" cy="1325563"/>
          </a:xfrm>
        </p:spPr>
        <p:txBody>
          <a:bodyPr/>
          <a:lstStyle/>
          <a:p>
            <a:pPr algn="ctr" rtl="1"/>
            <a:r>
              <a:rPr lang="fr-FR" b="1" dirty="0">
                <a:solidFill>
                  <a:srgbClr val="FF0000"/>
                </a:solidFill>
              </a:rPr>
              <a:t>2</a:t>
            </a:r>
            <a:r>
              <a:rPr lang="ar-DZ" b="1" dirty="0">
                <a:solidFill>
                  <a:srgbClr val="FF0000"/>
                </a:solidFill>
              </a:rPr>
              <a:t>: تسعير الفحم</a:t>
            </a:r>
            <a:endParaRPr lang="fr-FR" b="1" dirty="0">
              <a:solidFill>
                <a:srgbClr val="FF0000"/>
              </a:solidFill>
            </a:endParaRPr>
          </a:p>
        </p:txBody>
      </p:sp>
      <p:sp>
        <p:nvSpPr>
          <p:cNvPr id="3" name="Espace réservé du contenu 2"/>
          <p:cNvSpPr>
            <a:spLocks noGrp="1"/>
          </p:cNvSpPr>
          <p:nvPr>
            <p:ph idx="1"/>
          </p:nvPr>
        </p:nvSpPr>
        <p:spPr>
          <a:xfrm>
            <a:off x="1" y="1233378"/>
            <a:ext cx="11929730" cy="5624622"/>
          </a:xfrm>
        </p:spPr>
        <p:txBody>
          <a:bodyPr>
            <a:noAutofit/>
          </a:bodyPr>
          <a:lstStyle/>
          <a:p>
            <a:pPr marL="0" indent="0" algn="r" rtl="1">
              <a:buNone/>
            </a:pPr>
            <a:r>
              <a:rPr lang="ar-DZ" sz="3200" dirty="0"/>
              <a:t>تسعير الفحم هو عملية معقدة تتأثر بعدد من العوامل، فعادةً ما يتم التعبير عن أسعار الفحم بالدولار للطن. يمكن أن تختلف أسعار الفحم بشكل كبير حسب جودة الفحم وموقع التسليم وغيرها من العوامل. بما في ذلك:</a:t>
            </a:r>
          </a:p>
          <a:p>
            <a:pPr algn="r" rtl="1"/>
            <a:r>
              <a:rPr lang="ar-DZ" sz="3200" b="1" dirty="0"/>
              <a:t>العرض والطلب:</a:t>
            </a:r>
            <a:r>
              <a:rPr lang="ar-DZ" sz="3200" dirty="0"/>
              <a:t> العرض والطلب على الفحم هما العاملان الرئيسيان اللذان يؤثران على سعر الفحم. عندما يكون العرض منخفضًا والطلب مرتفعًا، يرتفع سعر الفحم. عندما يكون العرض مرتفعًا والطلب منخفضًا، ينخفض سعر الفحم.</a:t>
            </a:r>
          </a:p>
          <a:p>
            <a:pPr algn="r" rtl="1"/>
            <a:r>
              <a:rPr lang="ar-DZ" sz="3200" b="1" dirty="0"/>
              <a:t>تكاليف الإنتاج</a:t>
            </a:r>
            <a:r>
              <a:rPr lang="ar-DZ" sz="3200" dirty="0"/>
              <a:t>: تكاليف إنتاج الفحم تشمل تكلفة استخراج الفحم ونقله ومعالجته. تختلف تكاليف الإنتاج حسب نوع الفحم وموقع المناجم وغيرها من العوامل.</a:t>
            </a:r>
          </a:p>
          <a:p>
            <a:pPr algn="r" rtl="1"/>
            <a:r>
              <a:rPr lang="ar-DZ" sz="3200" b="1" dirty="0"/>
              <a:t>السياسات الحكومية:</a:t>
            </a:r>
            <a:r>
              <a:rPr lang="ar-DZ" sz="3200" dirty="0"/>
              <a:t> يمكن للسياسات الحكومية، مثل المنح والضرائب، أيضًا أن تؤثر على أسعار الفحم. على سبيل المثال، يمكن للمنح الحكومية أن تقلل من تكاليف إنتاج الفحم، مما قد يؤدي إلى انخفاض الأسعار.</a:t>
            </a:r>
          </a:p>
          <a:p>
            <a:pPr algn="r" rtl="1"/>
            <a:endParaRPr lang="ar-DZ" sz="3200" dirty="0"/>
          </a:p>
          <a:p>
            <a:pPr marL="0" indent="0" algn="l" rtl="1">
              <a:buNone/>
            </a:pPr>
            <a:endParaRPr lang="fr-FR" sz="3200" dirty="0"/>
          </a:p>
        </p:txBody>
      </p:sp>
    </p:spTree>
    <p:extLst>
      <p:ext uri="{BB962C8B-B14F-4D97-AF65-F5344CB8AC3E}">
        <p14:creationId xmlns:p14="http://schemas.microsoft.com/office/powerpoint/2010/main" val="1651484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05740"/>
            <a:ext cx="12024360" cy="6400800"/>
          </a:xfrm>
        </p:spPr>
        <p:txBody>
          <a:bodyPr>
            <a:normAutofit/>
          </a:bodyPr>
          <a:lstStyle/>
          <a:p>
            <a:pPr algn="r" rtl="1"/>
            <a:r>
              <a:rPr lang="ar-DZ" sz="3200" dirty="0"/>
              <a:t>الاحوال الجوية: يمكن أن تؤثر الأحوال الجوية، مثل العواصف الثلجية أو الفيضانات، على إنتاج الفحم وتسليمه، مما قد يؤدي إلى ارتفاع الأسعار.</a:t>
            </a:r>
          </a:p>
          <a:p>
            <a:pPr algn="r" rtl="1"/>
            <a:r>
              <a:rPr lang="ar-DZ" sz="3200" dirty="0"/>
              <a:t>التغيرات في التكنولوجيا: يمكن أن تؤدي التغييرات في التكنولوجيا، مثل تطوير طرق جديدة لاستخراج الفحم أو معالجة الفحم، إلى تغيير تكاليف الإنتاج، مما قد يؤدي إلى ارتفاع أو انخفاض الأسعار.</a:t>
            </a:r>
          </a:p>
          <a:p>
            <a:pPr algn="r" rtl="1"/>
            <a:r>
              <a:rPr lang="ar-DZ" sz="3200" dirty="0"/>
              <a:t>الأحداث السياسية العالمية: يمكن أن تؤدي الأحداث السياسية العالمية، مثل الحروب أو العقوبات، إلى إحداث اضطراب في أسواق الفحم، مما قد يؤدي إلى ارتفاع الأسعار.</a:t>
            </a:r>
          </a:p>
          <a:p>
            <a:pPr marL="0" indent="0" algn="r" rtl="1">
              <a:buNone/>
            </a:pPr>
            <a:r>
              <a:rPr lang="ar-DZ" sz="3200" dirty="0"/>
              <a:t>في عام </a:t>
            </a:r>
            <a:r>
              <a:rPr lang="fr-FR" sz="3200" dirty="0"/>
              <a:t>2023</a:t>
            </a:r>
            <a:r>
              <a:rPr lang="ar-DZ" sz="3200" dirty="0"/>
              <a:t>، وصلت أسعار الفحم إلى مستويات قياسية بسبب مجموعة من العوامل، بما في ذلك الطلب القوي على الفحم في الصين، واضطراب الإمدادات في روسيا وأوكرانيا، والمخاوف بشأن إمدادات الطاقة على مستوى العالم، من المرجح أن يظل سعر الفحم مرتفعًا على المدى القصير بسبب هذه العوامل. ومع ذلك، على المدى الطويل، يمكن أن تنخفض أسعار الفحم بسبب الانتقال إلى مصادر الطاقة المتجددة.</a:t>
            </a:r>
          </a:p>
          <a:p>
            <a:pPr marL="0" indent="0" algn="r" rtl="1">
              <a:buNone/>
            </a:pPr>
            <a:endParaRPr lang="ar-DZ" sz="3200" dirty="0"/>
          </a:p>
          <a:p>
            <a:pPr marL="0" indent="0" algn="r" rtl="1">
              <a:buNone/>
            </a:pPr>
            <a:endParaRPr lang="fr-FR" sz="3200" dirty="0"/>
          </a:p>
        </p:txBody>
      </p:sp>
    </p:spTree>
    <p:extLst>
      <p:ext uri="{BB962C8B-B14F-4D97-AF65-F5344CB8AC3E}">
        <p14:creationId xmlns:p14="http://schemas.microsoft.com/office/powerpoint/2010/main" val="2588921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6935" y="0"/>
            <a:ext cx="10515600" cy="1325563"/>
          </a:xfrm>
        </p:spPr>
        <p:txBody>
          <a:bodyPr/>
          <a:lstStyle/>
          <a:p>
            <a:pPr algn="ctr" rtl="1"/>
            <a:r>
              <a:rPr lang="fr-FR" b="1" dirty="0">
                <a:solidFill>
                  <a:srgbClr val="FF0000"/>
                </a:solidFill>
              </a:rPr>
              <a:t>3</a:t>
            </a:r>
            <a:r>
              <a:rPr lang="ar-DZ" b="1" dirty="0">
                <a:solidFill>
                  <a:srgbClr val="FF0000"/>
                </a:solidFill>
              </a:rPr>
              <a:t>: تنظيم أسواق الفحم</a:t>
            </a:r>
            <a:endParaRPr lang="fr-FR" b="1" dirty="0">
              <a:solidFill>
                <a:srgbClr val="FF0000"/>
              </a:solidFill>
            </a:endParaRPr>
          </a:p>
        </p:txBody>
      </p:sp>
      <p:sp>
        <p:nvSpPr>
          <p:cNvPr id="3" name="Espace réservé du contenu 2"/>
          <p:cNvSpPr>
            <a:spLocks noGrp="1"/>
          </p:cNvSpPr>
          <p:nvPr>
            <p:ph idx="1"/>
          </p:nvPr>
        </p:nvSpPr>
        <p:spPr>
          <a:xfrm>
            <a:off x="0" y="1573619"/>
            <a:ext cx="12192000" cy="4603344"/>
          </a:xfrm>
        </p:spPr>
        <p:txBody>
          <a:bodyPr>
            <a:noAutofit/>
          </a:bodyPr>
          <a:lstStyle/>
          <a:p>
            <a:pPr marL="0" indent="0" algn="r" rtl="1">
              <a:buNone/>
            </a:pPr>
            <a:r>
              <a:rPr lang="ar-DZ" sz="3200" dirty="0"/>
              <a:t>تنظيم أسواق الفحم هو مجموعة من القوانين واللوائح والتوجيهات التي تهدف إلى حماية المستهلكين والعمال والبيئة. يمكن أن يتم تنفيذ تنظيم أسواق الفحم من قبل الحكومات الوطنية أو الحكومات المحلية أو المنظمات الدولية.</a:t>
            </a:r>
          </a:p>
          <a:p>
            <a:pPr marL="0" indent="0" algn="r" rtl="1">
              <a:buNone/>
            </a:pPr>
            <a:r>
              <a:rPr lang="ar-DZ" sz="3200" dirty="0"/>
              <a:t>وتتمثل الأهداف التنظيمية لسوق الفحم فيما يلي:</a:t>
            </a:r>
          </a:p>
          <a:p>
            <a:pPr algn="r" rtl="1"/>
            <a:r>
              <a:rPr lang="ar-DZ" sz="3200" dirty="0"/>
              <a:t>حماية المستهلكين: يمكن للأجهزة التنظيمية لسوق الفحم حماية المستهلكين من خلال ضمان بيع الفحم بأسعار عادلة وضمان جودة الفحم.</a:t>
            </a:r>
          </a:p>
          <a:p>
            <a:pPr algn="r" rtl="1"/>
            <a:r>
              <a:rPr lang="ar-DZ" sz="3200" dirty="0"/>
              <a:t>حماية العمال: يمكن للأجهزة التنظيمية لسوق الفحم حماية العمال من خلال ضمان أن تكون ظروف العمل آمنة وصحية.</a:t>
            </a:r>
          </a:p>
          <a:p>
            <a:pPr algn="r" rtl="1"/>
            <a:r>
              <a:rPr lang="ar-DZ" sz="3200" dirty="0"/>
              <a:t>حماية البيئة: يمكن للأجهزة التنظيمية لسوق الفحم حماية البيئة من خلال مراقبة انبعاثات الملوثات وضمان استخراج الفحم واستخدامه بطريقة مستدامة.</a:t>
            </a:r>
          </a:p>
          <a:p>
            <a:pPr marL="0" indent="0" algn="r" rtl="1">
              <a:buNone/>
            </a:pPr>
            <a:endParaRPr lang="fr-FR" sz="3200" dirty="0"/>
          </a:p>
        </p:txBody>
      </p:sp>
    </p:spTree>
    <p:extLst>
      <p:ext uri="{BB962C8B-B14F-4D97-AF65-F5344CB8AC3E}">
        <p14:creationId xmlns:p14="http://schemas.microsoft.com/office/powerpoint/2010/main" val="392913800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1242</Words>
  <Application>Microsoft Office PowerPoint</Application>
  <PresentationFormat>Grand écran</PresentationFormat>
  <Paragraphs>55</Paragraphs>
  <Slides>11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11</vt:i4>
      </vt:variant>
    </vt:vector>
  </HeadingPairs>
  <TitlesOfParts>
    <vt:vector size="15" baseType="lpstr">
      <vt:lpstr>Arial</vt:lpstr>
      <vt:lpstr>Calibri</vt:lpstr>
      <vt:lpstr>Calibri Light</vt:lpstr>
      <vt:lpstr>Thème Office</vt:lpstr>
      <vt:lpstr>ثالثا: أسواق الفحم</vt:lpstr>
      <vt:lpstr>1: أنواع سوق الفحم </vt:lpstr>
      <vt:lpstr>Présentation PowerPoint</vt:lpstr>
      <vt:lpstr>Présentation PowerPoint</vt:lpstr>
      <vt:lpstr>Présentation PowerPoint</vt:lpstr>
      <vt:lpstr>Présentation PowerPoint</vt:lpstr>
      <vt:lpstr>2: تسعير الفحم</vt:lpstr>
      <vt:lpstr>Présentation PowerPoint</vt:lpstr>
      <vt:lpstr>3: تنظيم أسواق الفحم</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الأسواق التقليدية للطاقة</dc:title>
  <dc:creator>Atika</dc:creator>
  <cp:lastModifiedBy>MICRO</cp:lastModifiedBy>
  <cp:revision>15</cp:revision>
  <dcterms:created xsi:type="dcterms:W3CDTF">2023-12-03T20:35:33Z</dcterms:created>
  <dcterms:modified xsi:type="dcterms:W3CDTF">2023-12-18T09:26:19Z</dcterms:modified>
</cp:coreProperties>
</file>