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23"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3" d="100"/>
          <a:sy n="63" d="100"/>
        </p:scale>
        <p:origin x="996"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4/12/2022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6619238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4/12/2022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1293027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4/12/2022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6281985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4/12/2022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1485684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smtClean="0"/>
              <a:pPr/>
              <a:t>4/12/2022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21956686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4/12/2022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23685758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fr-FR"/>
              <a:t>Modifiez le style du titre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4/12/2022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9417049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4/12/2022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6970087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4/12/2022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3312953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smtClean="0"/>
              <a:pPr/>
              <a:t>4/12/2022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29969819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smtClean="0"/>
              <a:pPr/>
              <a:t>4/12/2022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107088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1BEF0D-F0BB-DE4B-95CE-6DB70DBA9567}" type="datetimeFigureOut">
              <a:rPr lang="en-US" smtClean="0"/>
              <a:pPr/>
              <a:t>4/12/2022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083221073"/>
      </p:ext>
    </p:extLst>
  </p:cSld>
  <p:clrMap bg1="dk1" tx1="lt1" bg2="dk2" tx2="lt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www.mdrscenter.com/glossary/&#1575;&#1604;&#1605;&#1591;&#1604;&#1608;&#1576;&#1575;&#1578;/"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hyperlink" Target="https://www.mdrscenter.com/&#1575;&#1604;&#1585;&#1601;&#1593;-&#1575;&#1604;&#1578;&#1588;&#1594;&#1610;&#1604;&#1610;-&#1608;&#1575;&#1604;&#1585;&#1601;&#1593;-&#1575;&#1604;&#1605;&#1575;&#1604;&#1610;/#h--9" TargetMode="External"/><Relationship Id="rId13" Type="http://schemas.openxmlformats.org/officeDocument/2006/relationships/hyperlink" Target="https://www.mdrscenter.com/&#1575;&#1604;&#1585;&#1601;&#1593;-&#1575;&#1604;&#1578;&#1588;&#1594;&#1610;&#1604;&#1610;-&#1608;&#1575;&#1604;&#1585;&#1601;&#1593;-&#1575;&#1604;&#1605;&#1575;&#1604;&#1610;/#h--16" TargetMode="External"/><Relationship Id="rId3" Type="http://schemas.openxmlformats.org/officeDocument/2006/relationships/hyperlink" Target="https://www.mdrscenter.com/&#1575;&#1604;&#1585;&#1601;&#1593;-&#1575;&#1604;&#1578;&#1588;&#1594;&#1610;&#1604;&#1610;-&#1608;&#1575;&#1604;&#1585;&#1601;&#1593;-&#1575;&#1604;&#1605;&#1575;&#1604;&#1610;/#h--1" TargetMode="External"/><Relationship Id="rId7" Type="http://schemas.openxmlformats.org/officeDocument/2006/relationships/hyperlink" Target="https://www.mdrscenter.com/&#1575;&#1604;&#1585;&#1601;&#1593;-&#1575;&#1604;&#1578;&#1588;&#1594;&#1610;&#1604;&#1610;-&#1608;&#1575;&#1604;&#1585;&#1601;&#1593;-&#1575;&#1604;&#1605;&#1575;&#1604;&#1610;/#h--5" TargetMode="External"/><Relationship Id="rId12" Type="http://schemas.openxmlformats.org/officeDocument/2006/relationships/hyperlink" Target="https://www.mdrscenter.com/&#1575;&#1604;&#1585;&#1601;&#1593;-&#1575;&#1604;&#1578;&#1588;&#1594;&#1610;&#1604;&#1610;-&#1608;&#1575;&#1604;&#1585;&#1601;&#1593;-&#1575;&#1604;&#1605;&#1575;&#1604;&#1610;/#h--14" TargetMode="External"/><Relationship Id="rId2" Type="http://schemas.openxmlformats.org/officeDocument/2006/relationships/hyperlink" Target="https://www.mdrscenter.com/&#1575;&#1604;&#1585;&#1601;&#1593;-&#1575;&#1604;&#1578;&#1588;&#1594;&#1610;&#1604;&#1610;-&#1608;&#1575;&#1604;&#1585;&#1601;&#1593;-&#1575;&#1604;&#1605;&#1575;&#1604;&#1610;/#h-" TargetMode="External"/><Relationship Id="rId1" Type="http://schemas.openxmlformats.org/officeDocument/2006/relationships/slideLayout" Target="../slideLayouts/slideLayout2.xml"/><Relationship Id="rId6" Type="http://schemas.openxmlformats.org/officeDocument/2006/relationships/hyperlink" Target="https://www.mdrscenter.com/&#1575;&#1604;&#1585;&#1601;&#1593;-&#1575;&#1604;&#1578;&#1588;&#1594;&#1610;&#1604;&#1610;-&#1608;&#1575;&#1604;&#1585;&#1601;&#1593;-&#1575;&#1604;&#1605;&#1575;&#1604;&#1610;/#h--8" TargetMode="External"/><Relationship Id="rId11" Type="http://schemas.openxmlformats.org/officeDocument/2006/relationships/hyperlink" Target="https://www.mdrscenter.com/&#1575;&#1604;&#1585;&#1601;&#1593;-&#1575;&#1604;&#1578;&#1588;&#1594;&#1610;&#1604;&#1610;-&#1608;&#1575;&#1604;&#1585;&#1601;&#1593;-&#1575;&#1604;&#1605;&#1575;&#1604;&#1610;/#h--12" TargetMode="External"/><Relationship Id="rId5" Type="http://schemas.openxmlformats.org/officeDocument/2006/relationships/hyperlink" Target="https://www.mdrscenter.com/&#1575;&#1604;&#1585;&#1601;&#1593;-&#1575;&#1604;&#1578;&#1588;&#1594;&#1610;&#1604;&#1610;-&#1608;&#1575;&#1604;&#1585;&#1601;&#1593;-&#1575;&#1604;&#1605;&#1575;&#1604;&#1610;/#h--7" TargetMode="External"/><Relationship Id="rId10" Type="http://schemas.openxmlformats.org/officeDocument/2006/relationships/hyperlink" Target="https://www.mdrscenter.com/&#1575;&#1604;&#1585;&#1601;&#1593;-&#1575;&#1604;&#1578;&#1588;&#1594;&#1610;&#1604;&#1610;-&#1608;&#1575;&#1604;&#1585;&#1601;&#1593;-&#1575;&#1604;&#1605;&#1575;&#1604;&#1610;/#h--11" TargetMode="External"/><Relationship Id="rId4" Type="http://schemas.openxmlformats.org/officeDocument/2006/relationships/hyperlink" Target="https://www.mdrscenter.com/&#1575;&#1604;&#1585;&#1601;&#1593;-&#1575;&#1604;&#1578;&#1588;&#1594;&#1610;&#1604;&#1610;-&#1608;&#1575;&#1604;&#1585;&#1601;&#1593;-&#1575;&#1604;&#1605;&#1575;&#1604;&#1610;/#h--6" TargetMode="External"/><Relationship Id="rId9" Type="http://schemas.openxmlformats.org/officeDocument/2006/relationships/hyperlink" Target="https://www.mdrscenter.com/&#1575;&#1604;&#1585;&#1601;&#1593;-&#1575;&#1604;&#1578;&#1588;&#1594;&#1610;&#1604;&#1610;-&#1608;&#1575;&#1604;&#1585;&#1601;&#1593;-&#1575;&#1604;&#1605;&#1575;&#1604;&#1610;/#h--10"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mdrscenter.com/glossary/&#1606;&#1602;&#1591;&#1577;-&#1575;&#1604;&#1578;&#1593;&#1575;&#1583;&#1604;/"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mdrscenter.com/glossary/&#1605;&#1590;&#1575;&#1593;&#1601;/"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56C7F1-D75B-0E47-80D6-2CE4E5BF95F0}"/>
              </a:ext>
            </a:extLst>
          </p:cNvPr>
          <p:cNvSpPr>
            <a:spLocks noGrp="1"/>
          </p:cNvSpPr>
          <p:nvPr>
            <p:ph type="ctrTitle"/>
          </p:nvPr>
        </p:nvSpPr>
        <p:spPr>
          <a:xfrm>
            <a:off x="4222172" y="603553"/>
            <a:ext cx="7197726" cy="2421464"/>
          </a:xfrm>
        </p:spPr>
        <p:txBody>
          <a:bodyPr anchor="ctr">
            <a:normAutofit fontScale="90000"/>
          </a:bodyPr>
          <a:lstStyle/>
          <a:p>
            <a:pPr algn="ctr"/>
            <a:r>
              <a:rPr lang="fr-FR" b="1">
                <a:solidFill>
                  <a:schemeClr val="accent6"/>
                </a:solidFill>
              </a:rPr>
              <a:t>بحث حول</a:t>
            </a:r>
            <a:br>
              <a:rPr lang="fr-FR" b="1">
                <a:solidFill>
                  <a:schemeClr val="accent6"/>
                </a:solidFill>
              </a:rPr>
            </a:br>
            <a:r>
              <a:rPr lang="ar-AE" b="1">
                <a:solidFill>
                  <a:schemeClr val="accent6"/>
                </a:solidFill>
              </a:rPr>
              <a:t>طريقة </a:t>
            </a:r>
            <a:r>
              <a:rPr lang="en-GB" b="1">
                <a:solidFill>
                  <a:schemeClr val="accent6"/>
                </a:solidFill>
              </a:rPr>
              <a:t>التقييم المالي</a:t>
            </a:r>
            <a:r>
              <a:rPr lang="ar-AE" b="1">
                <a:solidFill>
                  <a:schemeClr val="accent6"/>
                </a:solidFill>
              </a:rPr>
              <a:t> باستخدام ميكانيزمات الرفع المالي و التشغيلي</a:t>
            </a:r>
            <a:endParaRPr lang="en-US" b="1">
              <a:solidFill>
                <a:schemeClr val="accent6"/>
              </a:solidFill>
            </a:endParaRPr>
          </a:p>
        </p:txBody>
      </p:sp>
      <p:sp>
        <p:nvSpPr>
          <p:cNvPr id="8" name="TextBox 7">
            <a:extLst>
              <a:ext uri="{FF2B5EF4-FFF2-40B4-BE49-F238E27FC236}">
                <a16:creationId xmlns:a16="http://schemas.microsoft.com/office/drawing/2014/main" id="{147CC248-CD92-8944-A296-A73DA0FCD802}"/>
              </a:ext>
            </a:extLst>
          </p:cNvPr>
          <p:cNvSpPr txBox="1"/>
          <p:nvPr/>
        </p:nvSpPr>
        <p:spPr>
          <a:xfrm>
            <a:off x="660686" y="4052339"/>
            <a:ext cx="2386340" cy="830997"/>
          </a:xfrm>
          <a:prstGeom prst="rect">
            <a:avLst/>
          </a:prstGeom>
          <a:noFill/>
        </p:spPr>
        <p:txBody>
          <a:bodyPr wrap="square" rtlCol="0">
            <a:spAutoFit/>
          </a:bodyPr>
          <a:lstStyle/>
          <a:p>
            <a:pPr algn="r" rtl="1"/>
            <a:r>
              <a:rPr lang="en-GB" sz="2400"/>
              <a:t>تحت إشراف  الاستاذ : </a:t>
            </a:r>
          </a:p>
          <a:p>
            <a:pPr algn="r" rtl="1"/>
            <a:r>
              <a:rPr lang="en-GB" sz="2400"/>
              <a:t>عقبة نصيرة </a:t>
            </a:r>
            <a:endParaRPr lang="en-US" sz="2400"/>
          </a:p>
        </p:txBody>
      </p:sp>
      <p:pic>
        <p:nvPicPr>
          <p:cNvPr id="11" name="Image 2">
            <a:extLst>
              <a:ext uri="{FF2B5EF4-FFF2-40B4-BE49-F238E27FC236}">
                <a16:creationId xmlns:a16="http://schemas.microsoft.com/office/drawing/2014/main" id="{73C40F52-86D1-6442-BE8E-8FE47376C3C2}"/>
              </a:ext>
            </a:extLst>
          </p:cNvPr>
          <p:cNvPicPr>
            <a:picLocks noChangeAspect="1"/>
          </p:cNvPicPr>
          <p:nvPr/>
        </p:nvPicPr>
        <p:blipFill>
          <a:blip r:embed="rId2"/>
          <a:stretch>
            <a:fillRect/>
          </a:stretch>
        </p:blipFill>
        <p:spPr>
          <a:xfrm>
            <a:off x="14198450" y="-2503724"/>
            <a:ext cx="3132351" cy="3540054"/>
          </a:xfrm>
          <a:prstGeom prst="rect">
            <a:avLst/>
          </a:prstGeom>
          <a:ln>
            <a:noFill/>
          </a:ln>
          <a:effectLst>
            <a:outerShdw blurRad="76200" dist="95250" dir="10500000" sx="97000" sy="23000" kx="900000" algn="br" rotWithShape="0">
              <a:srgbClr val="000000">
                <a:alpha val="20000"/>
              </a:srgbClr>
            </a:outerShdw>
          </a:effectLst>
          <a:scene3d>
            <a:camera prst="orthographicFront"/>
            <a:lightRig rig="twoPt" dir="t">
              <a:rot lat="0" lon="0" rev="7800000"/>
            </a:lightRig>
          </a:scene3d>
          <a:sp3d contourW="6350">
            <a:contourClr>
              <a:srgbClr val="C0C0C0"/>
            </a:contourClr>
          </a:sp3d>
        </p:spPr>
      </p:pic>
      <p:sp>
        <p:nvSpPr>
          <p:cNvPr id="12" name="TextBox 11">
            <a:extLst>
              <a:ext uri="{FF2B5EF4-FFF2-40B4-BE49-F238E27FC236}">
                <a16:creationId xmlns:a16="http://schemas.microsoft.com/office/drawing/2014/main" id="{3C10A290-3B6E-354A-9F16-CA66E01479D7}"/>
              </a:ext>
            </a:extLst>
          </p:cNvPr>
          <p:cNvSpPr txBox="1"/>
          <p:nvPr/>
        </p:nvSpPr>
        <p:spPr>
          <a:xfrm>
            <a:off x="7973321" y="3916710"/>
            <a:ext cx="3154966" cy="2246769"/>
          </a:xfrm>
          <a:prstGeom prst="rect">
            <a:avLst/>
          </a:prstGeom>
          <a:noFill/>
        </p:spPr>
        <p:txBody>
          <a:bodyPr wrap="square" rtlCol="0">
            <a:spAutoFit/>
          </a:bodyPr>
          <a:lstStyle/>
          <a:p>
            <a:pPr algn="r" rtl="1"/>
            <a:r>
              <a:rPr lang="en-GB" sz="2000" b="1">
                <a:solidFill>
                  <a:schemeClr val="accent6"/>
                </a:solidFill>
              </a:rPr>
              <a:t>إعداد الطلبة</a:t>
            </a:r>
            <a:r>
              <a:rPr lang="en-GB" sz="2000" b="1"/>
              <a:t> : </a:t>
            </a:r>
          </a:p>
          <a:p>
            <a:pPr algn="r" rtl="1"/>
            <a:r>
              <a:rPr lang="fr-FR" sz="2000" b="1"/>
              <a:t>*صولي أشرف عبد الحليم </a:t>
            </a:r>
          </a:p>
          <a:p>
            <a:pPr algn="r" rtl="1"/>
            <a:r>
              <a:rPr lang="en-GB" sz="2000" b="1"/>
              <a:t> </a:t>
            </a:r>
            <a:r>
              <a:rPr lang="fr-FR" sz="2000" b="1"/>
              <a:t>*لعواد محمد  النذير </a:t>
            </a:r>
          </a:p>
          <a:p>
            <a:pPr algn="r" rtl="1"/>
            <a:r>
              <a:rPr lang="fr-FR" sz="2000" b="1"/>
              <a:t>*رحال أيمن يحي</a:t>
            </a:r>
          </a:p>
          <a:p>
            <a:pPr algn="r" rtl="1"/>
            <a:endParaRPr lang="fr-FR" sz="2000" b="1"/>
          </a:p>
          <a:p>
            <a:pPr algn="r" rtl="1"/>
            <a:r>
              <a:rPr lang="fr-FR" sz="2000" b="1">
                <a:solidFill>
                  <a:schemeClr val="accent6"/>
                </a:solidFill>
              </a:rPr>
              <a:t>الفوج</a:t>
            </a:r>
            <a:r>
              <a:rPr lang="fr-FR" sz="2000" b="1"/>
              <a:t>: 03 </a:t>
            </a:r>
            <a:endParaRPr lang="en-GB" sz="2000" b="1"/>
          </a:p>
          <a:p>
            <a:pPr marL="285750" indent="-285750" algn="r" rtl="1">
              <a:buFontTx/>
              <a:buChar char="-"/>
            </a:pPr>
            <a:endParaRPr lang="en-US" sz="2000" b="1"/>
          </a:p>
        </p:txBody>
      </p:sp>
    </p:spTree>
    <p:extLst>
      <p:ext uri="{BB962C8B-B14F-4D97-AF65-F5344CB8AC3E}">
        <p14:creationId xmlns:p14="http://schemas.microsoft.com/office/powerpoint/2010/main" val="17566189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1A7F2E-AE65-0341-8D0E-B127F96B14F4}"/>
              </a:ext>
            </a:extLst>
          </p:cNvPr>
          <p:cNvSpPr>
            <a:spLocks noGrp="1"/>
          </p:cNvSpPr>
          <p:nvPr>
            <p:ph type="title"/>
          </p:nvPr>
        </p:nvSpPr>
        <p:spPr>
          <a:xfrm>
            <a:off x="685801" y="609600"/>
            <a:ext cx="10131425" cy="845127"/>
          </a:xfrm>
        </p:spPr>
        <p:txBody>
          <a:bodyPr anchor="t">
            <a:normAutofit fontScale="90000"/>
          </a:bodyPr>
          <a:lstStyle/>
          <a:p>
            <a:pPr algn="r"/>
            <a:r>
              <a:rPr lang="ar-SA" sz="3200" b="1" u="sng">
                <a:effectLst/>
                <a:latin typeface="Calibri Light" panose="020F0302020204030204" pitchFamily="34" charset="0"/>
                <a:ea typeface="Times New Roman" panose="02020603050405020304" pitchFamily="18" charset="0"/>
                <a:cs typeface="Segoe UI" panose="020B0502040204020203" pitchFamily="34" charset="0"/>
              </a:rPr>
              <a:t>مميزات الرفع المالي</a:t>
            </a:r>
            <a:br>
              <a:rPr lang="en-GB" sz="3200" b="1" u="sng">
                <a:effectLst/>
                <a:latin typeface="Calibri Light" panose="020F0302020204030204" pitchFamily="34" charset="0"/>
                <a:ea typeface="Yu Gothic Light" panose="020B0502040504020204" pitchFamily="34" charset="0"/>
                <a:cs typeface="Times New Roman" panose="02020603050405020304" pitchFamily="18" charset="0"/>
              </a:rPr>
            </a:br>
            <a:endParaRPr lang="en-US" sz="3200" u="sng"/>
          </a:p>
        </p:txBody>
      </p:sp>
      <p:sp>
        <p:nvSpPr>
          <p:cNvPr id="3" name="Content Placeholder 2">
            <a:extLst>
              <a:ext uri="{FF2B5EF4-FFF2-40B4-BE49-F238E27FC236}">
                <a16:creationId xmlns:a16="http://schemas.microsoft.com/office/drawing/2014/main" id="{3EBEC754-312A-B349-B57D-F112BC366B23}"/>
              </a:ext>
            </a:extLst>
          </p:cNvPr>
          <p:cNvSpPr>
            <a:spLocks noGrp="1"/>
          </p:cNvSpPr>
          <p:nvPr>
            <p:ph idx="1"/>
          </p:nvPr>
        </p:nvSpPr>
        <p:spPr>
          <a:xfrm>
            <a:off x="305615" y="1259135"/>
            <a:ext cx="11527797" cy="5598866"/>
          </a:xfrm>
        </p:spPr>
        <p:txBody>
          <a:bodyPr/>
          <a:lstStyle/>
          <a:p>
            <a:pPr marL="0" indent="0" algn="r" rtl="1">
              <a:buNone/>
            </a:pPr>
            <a:r>
              <a:rPr lang="ar-SA" sz="2000">
                <a:effectLst/>
                <a:latin typeface="Times New Roman" panose="02020603050405020304" pitchFamily="18" charset="0"/>
                <a:ea typeface="Yu Mincho" panose="020B0502040504020204" pitchFamily="34" charset="0"/>
                <a:cs typeface="Segoe UI" panose="020B0502040204020203" pitchFamily="34" charset="0"/>
              </a:rPr>
              <a:t>الرفع المالي أو المتاجرة على الملكية (بالإنجليزية: </a:t>
            </a:r>
            <a:r>
              <a:rPr lang="en-GB" sz="2000">
                <a:effectLst/>
                <a:latin typeface="Segoe UI" panose="020B0502040204020203" pitchFamily="34" charset="0"/>
                <a:ea typeface="Yu Mincho" panose="020B0502040504020204" pitchFamily="34" charset="0"/>
              </a:rPr>
              <a:t>TRADING ON EQUITY</a:t>
            </a:r>
            <a:r>
              <a:rPr lang="ar-SA" sz="2000">
                <a:effectLst/>
                <a:latin typeface="Times New Roman" panose="02020603050405020304" pitchFamily="18" charset="0"/>
                <a:ea typeface="Yu Mincho" panose="020B0502040504020204" pitchFamily="34" charset="0"/>
                <a:cs typeface="Segoe UI" panose="020B0502040204020203" pitchFamily="34" charset="0"/>
              </a:rPr>
              <a:t>) كما يسميه البعض هو مدى الاعتماد على الاقتراض الثابت الكلفة لتمويل عمليات المؤسسة، هذا ويحقق الرفع المالي إذا ما تم في ظل عائد على الموجودات أعلى من كلفة الاقتراض الميزات التالية:</a:t>
            </a:r>
            <a:endParaRPr lang="en-GB" sz="2000">
              <a:effectLst/>
              <a:latin typeface="Times New Roman" panose="02020603050405020304" pitchFamily="18" charset="0"/>
              <a:ea typeface="Yu Mincho" panose="020B0502040504020204" pitchFamily="34" charset="0"/>
              <a:cs typeface="Segoe UI" panose="020B0502040204020203" pitchFamily="34" charset="0"/>
            </a:endParaRPr>
          </a:p>
          <a:p>
            <a:pPr marL="0" indent="0" algn="r" rtl="1">
              <a:buNone/>
            </a:pPr>
            <a:endParaRPr lang="en-GB" sz="2000">
              <a:effectLst/>
              <a:latin typeface="Times New Roman" panose="02020603050405020304" pitchFamily="18" charset="0"/>
              <a:ea typeface="Yu Mincho" panose="020B0502040504020204" pitchFamily="34" charset="0"/>
            </a:endParaRPr>
          </a:p>
          <a:p>
            <a:pPr marL="914400" lvl="1" indent="-457200" algn="r" rtl="1">
              <a:buFont typeface="+mj-lt"/>
              <a:buAutoNum type="arabicPeriod"/>
            </a:pPr>
            <a:r>
              <a:rPr lang="ar-SA" sz="2000">
                <a:effectLst/>
                <a:latin typeface="Calibri" panose="020F0502020204030204" pitchFamily="34" charset="0"/>
                <a:ea typeface="Times New Roman" panose="02020603050405020304" pitchFamily="18" charset="0"/>
                <a:cs typeface="Segoe UI" panose="020B0502040204020203" pitchFamily="34" charset="0"/>
              </a:rPr>
              <a:t>تحسين العائد على حقوق المساهمين نتيجة الفرق بين كلفة الاقتراض ومردود الاستثمار</a:t>
            </a:r>
            <a:endParaRPr lang="en-GB" sz="2000">
              <a:effectLst/>
              <a:latin typeface="Calibri" panose="020F0502020204030204" pitchFamily="34" charset="0"/>
              <a:ea typeface="Times New Roman" panose="02020603050405020304" pitchFamily="18" charset="0"/>
              <a:cs typeface="Segoe UI" panose="020B0502040204020203" pitchFamily="34" charset="0"/>
            </a:endParaRPr>
          </a:p>
          <a:p>
            <a:pPr marL="914400" lvl="1" indent="-457200" algn="r" rtl="1">
              <a:buFont typeface="+mj-lt"/>
              <a:buAutoNum type="arabicPeriod"/>
            </a:pPr>
            <a:r>
              <a:rPr lang="ar-SA" sz="2000">
                <a:effectLst/>
                <a:latin typeface="Calibri" panose="020F0502020204030204" pitchFamily="34" charset="0"/>
                <a:ea typeface="Times New Roman" panose="02020603050405020304" pitchFamily="18" charset="0"/>
                <a:cs typeface="Segoe UI" panose="020B0502040204020203" pitchFamily="34" charset="0"/>
              </a:rPr>
              <a:t>المحافظة على السيطرة في المؤسسة لأن الدائنين لا صوت لهم في الإدارة</a:t>
            </a:r>
            <a:endParaRPr lang="en-GB" sz="2000">
              <a:effectLst/>
              <a:latin typeface="Calibri" panose="020F0502020204030204" pitchFamily="34" charset="0"/>
              <a:ea typeface="Yu Mincho" panose="020B0502040504020204" pitchFamily="34" charset="0"/>
              <a:cs typeface="Arial" panose="020B0604020202020204" pitchFamily="34" charset="0"/>
            </a:endParaRPr>
          </a:p>
          <a:p>
            <a:pPr marL="914400" lvl="1" indent="-457200" algn="r" rtl="1">
              <a:buFont typeface="+mj-lt"/>
              <a:buAutoNum type="arabicPeriod"/>
            </a:pPr>
            <a:r>
              <a:rPr lang="ar-SA" sz="2000">
                <a:effectLst/>
                <a:latin typeface="Calibri" panose="020F0502020204030204" pitchFamily="34" charset="0"/>
                <a:ea typeface="Times New Roman" panose="02020603050405020304" pitchFamily="18" charset="0"/>
                <a:cs typeface="Segoe UI" panose="020B0502040204020203" pitchFamily="34" charset="0"/>
              </a:rPr>
              <a:t>عدم مشاركة الآخرين في الأرباح المحققة (عدا ما يُدفع على شكل فوائد للمقرضين)</a:t>
            </a:r>
            <a:endParaRPr lang="en-GB" sz="2000">
              <a:effectLst/>
              <a:latin typeface="Calibri" panose="020F0502020204030204" pitchFamily="34" charset="0"/>
              <a:ea typeface="Yu Mincho" panose="020B0502040504020204" pitchFamily="34" charset="0"/>
              <a:cs typeface="Arial" panose="020B0604020202020204" pitchFamily="34" charset="0"/>
            </a:endParaRPr>
          </a:p>
          <a:p>
            <a:pPr marL="800100" lvl="1" indent="-342900" algn="r" rtl="1">
              <a:buFont typeface="+mj-lt"/>
              <a:buAutoNum type="arabicPeriod"/>
            </a:pPr>
            <a:r>
              <a:rPr lang="ar-SA" sz="2000">
                <a:effectLst/>
                <a:latin typeface="Calibri" panose="020F0502020204030204" pitchFamily="34" charset="0"/>
                <a:ea typeface="Times New Roman" panose="02020603050405020304" pitchFamily="18" charset="0"/>
                <a:cs typeface="Segoe UI" panose="020B0502040204020203" pitchFamily="34" charset="0"/>
              </a:rPr>
              <a:t>الاستفادة من ميزة كون الفوائد قابلة للتنزيل من الضريبة</a:t>
            </a:r>
            <a:endParaRPr lang="en-GB" sz="2000">
              <a:effectLst/>
              <a:latin typeface="Calibri" panose="020F0502020204030204" pitchFamily="34" charset="0"/>
              <a:ea typeface="Yu Mincho" panose="020B0502040504020204" pitchFamily="34" charset="0"/>
              <a:cs typeface="Arial" panose="020B0604020202020204" pitchFamily="34" charset="0"/>
            </a:endParaRPr>
          </a:p>
          <a:p>
            <a:pPr marL="914400" lvl="1" indent="-457200" algn="r" rtl="1">
              <a:buFont typeface="+mj-lt"/>
              <a:buAutoNum type="arabicPeriod"/>
            </a:pPr>
            <a:r>
              <a:rPr lang="ar-SA" sz="2000">
                <a:effectLst/>
                <a:latin typeface="Calibri" panose="020F0502020204030204" pitchFamily="34" charset="0"/>
                <a:ea typeface="Times New Roman" panose="02020603050405020304" pitchFamily="18" charset="0"/>
                <a:cs typeface="Segoe UI" panose="020B0502040204020203" pitchFamily="34" charset="0"/>
              </a:rPr>
              <a:t>في فترات التضخم يتم اقتراض أموال ذات قوة شرائية عالية وإعادتها بأموال ذات قوة شرائية أقل</a:t>
            </a:r>
            <a:endParaRPr lang="en-GB" sz="2000">
              <a:effectLst/>
              <a:latin typeface="Calibri" panose="020F0502020204030204" pitchFamily="34" charset="0"/>
              <a:ea typeface="Yu Mincho" panose="020B0502040504020204" pitchFamily="34" charset="0"/>
              <a:cs typeface="Arial" panose="020B0604020202020204" pitchFamily="34" charset="0"/>
            </a:endParaRPr>
          </a:p>
          <a:p>
            <a:pPr marL="914400" lvl="1" indent="-457200" algn="r" rtl="1">
              <a:buFont typeface="+mj-lt"/>
              <a:buAutoNum type="arabicPeriod"/>
            </a:pPr>
            <a:r>
              <a:rPr lang="ar-SA" sz="2000">
                <a:effectLst/>
                <a:latin typeface="Calibri" panose="020F0502020204030204" pitchFamily="34" charset="0"/>
                <a:ea typeface="Times New Roman" panose="02020603050405020304" pitchFamily="18" charset="0"/>
                <a:cs typeface="Segoe UI" panose="020B0502040204020203" pitchFamily="34" charset="0"/>
              </a:rPr>
              <a:t>الاقتراض بحكمة يمكّن المؤسسة من بناء سمعة في الأسواق المالية، وهذا أمر هي بحاجة إليه دائما خاصة عندما تحتاج إلى مزيد من ا</a:t>
            </a:r>
            <a:r>
              <a:rPr lang="ar-SA" sz="2000" kern="1200">
                <a:effectLst/>
                <a:latin typeface="Times New Roman" panose="02020603050405020304" pitchFamily="18" charset="0"/>
                <a:ea typeface="Yu Mincho" panose="020B0502040504020204" pitchFamily="34" charset="0"/>
                <a:cs typeface="Segoe UI" panose="020B0502040204020203" pitchFamily="34" charset="0"/>
              </a:rPr>
              <a:t>الرفع المالي أو المتاجرة على الملكية (بالإنجليزية: </a:t>
            </a:r>
            <a:r>
              <a:rPr lang="en-GB" sz="2000" kern="1200">
                <a:effectLst/>
                <a:latin typeface="Segoe UI" panose="020B0502040204020203" pitchFamily="34" charset="0"/>
                <a:ea typeface="Yu Mincho" panose="020B0502040504020204" pitchFamily="34" charset="0"/>
                <a:cs typeface="+mn-cs"/>
              </a:rPr>
              <a:t>TRADING ON EQUITY</a:t>
            </a:r>
            <a:r>
              <a:rPr lang="ar-SA" sz="2000" kern="1200">
                <a:effectLst/>
                <a:latin typeface="Times New Roman" panose="02020603050405020304" pitchFamily="18" charset="0"/>
                <a:ea typeface="Yu Mincho" panose="020B0502040504020204" pitchFamily="34" charset="0"/>
                <a:cs typeface="Times New Roman" panose="02020603050405020304" pitchFamily="18" charset="0"/>
              </a:rPr>
              <a:t>) </a:t>
            </a:r>
            <a:endParaRPr lang="en-GB" sz="2000" kern="1200">
              <a:effectLst/>
              <a:latin typeface="Times New Roman" panose="02020603050405020304" pitchFamily="18" charset="0"/>
              <a:ea typeface="Yu Mincho" panose="020B0502040504020204" pitchFamily="34" charset="0"/>
              <a:cs typeface="Times New Roman" panose="02020603050405020304" pitchFamily="18" charset="0"/>
            </a:endParaRPr>
          </a:p>
          <a:p>
            <a:pPr marL="914400" lvl="2" indent="0" algn="r" rtl="1">
              <a:buNone/>
            </a:pPr>
            <a:r>
              <a:rPr lang="ar-SA" sz="2000" kern="1200">
                <a:effectLst/>
                <a:latin typeface="Times New Roman" panose="02020603050405020304" pitchFamily="18" charset="0"/>
                <a:ea typeface="Yu Mincho" panose="020B0502040504020204" pitchFamily="34" charset="0"/>
                <a:cs typeface="Times New Roman" panose="02020603050405020304" pitchFamily="18" charset="0"/>
              </a:rPr>
              <a:t>كما يسميه البعض هو مدى الاعتماد على</a:t>
            </a:r>
            <a:r>
              <a:rPr lang="en-GB" sz="2000" kern="1200">
                <a:effectLst/>
                <a:latin typeface="Times New Roman" panose="02020603050405020304" pitchFamily="18" charset="0"/>
                <a:ea typeface="Yu Mincho" panose="020B0502040504020204" pitchFamily="34" charset="0"/>
                <a:cs typeface="Times New Roman" panose="02020603050405020304" pitchFamily="18" charset="0"/>
              </a:rPr>
              <a:t> </a:t>
            </a:r>
            <a:r>
              <a:rPr lang="en-GB" sz="2000" kern="1200">
                <a:latin typeface="Calibri" panose="020F0502020204030204" pitchFamily="34" charset="0"/>
                <a:ea typeface="Yu Mincho" panose="020B0502040504020204" pitchFamily="34" charset="0"/>
                <a:cs typeface="Segoe UI" panose="020B0502040204020203" pitchFamily="34" charset="0"/>
              </a:rPr>
              <a:t>ال</a:t>
            </a:r>
            <a:r>
              <a:rPr lang="ar-SA" sz="2000">
                <a:effectLst/>
                <a:latin typeface="Calibri" panose="020F0502020204030204" pitchFamily="34" charset="0"/>
                <a:ea typeface="Times New Roman" panose="02020603050405020304" pitchFamily="18" charset="0"/>
                <a:cs typeface="Segoe UI" panose="020B0502040204020203" pitchFamily="34" charset="0"/>
              </a:rPr>
              <a:t>اقتراض</a:t>
            </a:r>
            <a:endParaRPr lang="en-GB" sz="2000">
              <a:effectLst/>
              <a:latin typeface="Calibri" panose="020F0502020204030204" pitchFamily="34" charset="0"/>
              <a:ea typeface="Yu Mincho" panose="020B0502040504020204" pitchFamily="34" charset="0"/>
              <a:cs typeface="Arial" panose="020B0604020202020204" pitchFamily="34" charset="0"/>
            </a:endParaRPr>
          </a:p>
          <a:p>
            <a:pPr marL="0" indent="0">
              <a:buNone/>
            </a:pPr>
            <a:endParaRPr lang="en-US"/>
          </a:p>
        </p:txBody>
      </p:sp>
    </p:spTree>
    <p:extLst>
      <p:ext uri="{BB962C8B-B14F-4D97-AF65-F5344CB8AC3E}">
        <p14:creationId xmlns:p14="http://schemas.microsoft.com/office/powerpoint/2010/main" val="35495245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539D4A-DBF0-DF4D-92A5-90A7A95875B4}"/>
              </a:ext>
            </a:extLst>
          </p:cNvPr>
          <p:cNvSpPr>
            <a:spLocks noGrp="1"/>
          </p:cNvSpPr>
          <p:nvPr>
            <p:ph type="title"/>
          </p:nvPr>
        </p:nvSpPr>
        <p:spPr>
          <a:xfrm>
            <a:off x="685801" y="609601"/>
            <a:ext cx="10131425" cy="784004"/>
          </a:xfrm>
        </p:spPr>
        <p:txBody>
          <a:bodyPr anchor="t">
            <a:normAutofit fontScale="90000"/>
          </a:bodyPr>
          <a:lstStyle/>
          <a:p>
            <a:pPr algn="r" rtl="1"/>
            <a:r>
              <a:rPr lang="ar-SA" sz="3200" b="1">
                <a:effectLst/>
                <a:latin typeface="Calibri Light" panose="020F0302020204030204" pitchFamily="34" charset="0"/>
                <a:ea typeface="Times New Roman" panose="02020603050405020304" pitchFamily="18" charset="0"/>
                <a:cs typeface="Segoe UI" panose="020B0502040204020203" pitchFamily="34" charset="0"/>
              </a:rPr>
              <a:t>سلبيات الرفع المالي</a:t>
            </a:r>
            <a:br>
              <a:rPr lang="en-GB" sz="3200" b="1" u="sng">
                <a:effectLst/>
                <a:latin typeface="Calibri Light" panose="020F0302020204030204" pitchFamily="34" charset="0"/>
                <a:ea typeface="Yu Gothic Light" panose="020B0502040504020204" pitchFamily="34" charset="0"/>
                <a:cs typeface="Times New Roman" panose="02020603050405020304" pitchFamily="18" charset="0"/>
              </a:rPr>
            </a:br>
            <a:endParaRPr lang="en-US" sz="3200" u="sng"/>
          </a:p>
        </p:txBody>
      </p:sp>
      <p:sp>
        <p:nvSpPr>
          <p:cNvPr id="3" name="Content Placeholder 2">
            <a:extLst>
              <a:ext uri="{FF2B5EF4-FFF2-40B4-BE49-F238E27FC236}">
                <a16:creationId xmlns:a16="http://schemas.microsoft.com/office/drawing/2014/main" id="{FC429321-B68F-C340-B66C-A0A2E94311E6}"/>
              </a:ext>
            </a:extLst>
          </p:cNvPr>
          <p:cNvSpPr>
            <a:spLocks noGrp="1"/>
          </p:cNvSpPr>
          <p:nvPr>
            <p:ph idx="1"/>
          </p:nvPr>
        </p:nvSpPr>
        <p:spPr>
          <a:xfrm>
            <a:off x="685801" y="1393605"/>
            <a:ext cx="10719750" cy="5134331"/>
          </a:xfrm>
        </p:spPr>
        <p:txBody>
          <a:bodyPr>
            <a:normAutofit/>
          </a:bodyPr>
          <a:lstStyle/>
          <a:p>
            <a:pPr marL="0" indent="0" algn="r" rtl="1">
              <a:buNone/>
            </a:pPr>
            <a:r>
              <a:rPr lang="ar-SA" sz="2400">
                <a:effectLst/>
                <a:latin typeface="Times New Roman" panose="02020603050405020304" pitchFamily="18" charset="0"/>
                <a:ea typeface="Yu Mincho" panose="020B0502040504020204" pitchFamily="34" charset="0"/>
                <a:cs typeface="Segoe UI" panose="020B0502040204020203" pitchFamily="34" charset="0"/>
              </a:rPr>
              <a:t>في مقابل مجموعة الميزات الموضحة للرفع المالي، فإن هناك مجموعة أخرى من السلبيات للرفع المالي إذا ما تم في ظل عائد على الموجودات أقل من كلفة الاقتراض، وهذه السلبيات هي:</a:t>
            </a:r>
            <a:endParaRPr lang="en-GB" sz="2400">
              <a:effectLst/>
              <a:latin typeface="Times New Roman" panose="02020603050405020304" pitchFamily="18" charset="0"/>
              <a:ea typeface="Yu Mincho" panose="020B0502040504020204" pitchFamily="34" charset="0"/>
            </a:endParaRPr>
          </a:p>
          <a:p>
            <a:pPr marL="914400" lvl="1" indent="-457200" algn="r" rtl="1">
              <a:buFont typeface="+mj-lt"/>
              <a:buAutoNum type="arabicPeriod"/>
            </a:pPr>
            <a:r>
              <a:rPr lang="ar-SA" sz="2200">
                <a:effectLst/>
                <a:latin typeface="Calibri" panose="020F0502020204030204" pitchFamily="34" charset="0"/>
                <a:ea typeface="Times New Roman" panose="02020603050405020304" pitchFamily="18" charset="0"/>
                <a:cs typeface="Segoe UI" panose="020B0502040204020203" pitchFamily="34" charset="0"/>
              </a:rPr>
              <a:t>انخفاض العائد على حقوق المساهمين نتيجة لكون مردود الاستثمار أقل من كلفة الاقتراض</a:t>
            </a:r>
            <a:endParaRPr lang="en-GB" sz="2200">
              <a:effectLst/>
              <a:latin typeface="Calibri" panose="020F0502020204030204" pitchFamily="34" charset="0"/>
              <a:ea typeface="Yu Mincho" panose="020B0502040504020204" pitchFamily="34" charset="0"/>
              <a:cs typeface="Arial" panose="020B0604020202020204" pitchFamily="34" charset="0"/>
            </a:endParaRPr>
          </a:p>
          <a:p>
            <a:pPr marL="914400" lvl="1" indent="-457200" algn="r" rtl="1">
              <a:buFont typeface="+mj-lt"/>
              <a:buAutoNum type="arabicPeriod"/>
            </a:pPr>
            <a:r>
              <a:rPr lang="ar-SA" sz="2200">
                <a:effectLst/>
                <a:latin typeface="Calibri" panose="020F0502020204030204" pitchFamily="34" charset="0"/>
                <a:ea typeface="Times New Roman" panose="02020603050405020304" pitchFamily="18" charset="0"/>
                <a:cs typeface="Segoe UI" panose="020B0502040204020203" pitchFamily="34" charset="0"/>
              </a:rPr>
              <a:t>احتمال تدخل الدائنين وسيطرتهم على المؤسسة</a:t>
            </a:r>
            <a:endParaRPr lang="en-GB" sz="2200">
              <a:effectLst/>
              <a:latin typeface="Calibri" panose="020F0502020204030204" pitchFamily="34" charset="0"/>
              <a:ea typeface="Yu Mincho" panose="020B0502040504020204" pitchFamily="34" charset="0"/>
              <a:cs typeface="Arial" panose="020B0604020202020204" pitchFamily="34" charset="0"/>
            </a:endParaRPr>
          </a:p>
          <a:p>
            <a:pPr marL="914400" lvl="1" indent="-457200" algn="r" rtl="1">
              <a:buFont typeface="+mj-lt"/>
              <a:buAutoNum type="arabicPeriod"/>
            </a:pPr>
            <a:r>
              <a:rPr lang="ar-SA" sz="2200">
                <a:effectLst/>
                <a:latin typeface="Calibri" panose="020F0502020204030204" pitchFamily="34" charset="0"/>
                <a:ea typeface="Times New Roman" panose="02020603050405020304" pitchFamily="18" charset="0"/>
                <a:cs typeface="Segoe UI" panose="020B0502040204020203" pitchFamily="34" charset="0"/>
              </a:rPr>
              <a:t>في فترات انخفاض التضخم يتم الوفاء بأموال قوتها الشرائية أفضل من القوة الشرائية للأموال المقترضة</a:t>
            </a:r>
            <a:endParaRPr lang="en-GB" sz="2200">
              <a:effectLst/>
              <a:latin typeface="Calibri" panose="020F0502020204030204" pitchFamily="34" charset="0"/>
              <a:ea typeface="Yu Mincho" panose="020B0502040504020204" pitchFamily="34" charset="0"/>
              <a:cs typeface="Arial" panose="020B0604020202020204" pitchFamily="34" charset="0"/>
            </a:endParaRPr>
          </a:p>
          <a:p>
            <a:pPr marL="914400" lvl="1" indent="-457200" algn="r" rtl="1">
              <a:buFont typeface="+mj-lt"/>
              <a:buAutoNum type="arabicPeriod"/>
            </a:pPr>
            <a:r>
              <a:rPr lang="ar-SA" sz="2200">
                <a:effectLst/>
                <a:latin typeface="Calibri" panose="020F0502020204030204" pitchFamily="34" charset="0"/>
                <a:ea typeface="Times New Roman" panose="02020603050405020304" pitchFamily="18" charset="0"/>
                <a:cs typeface="Segoe UI" panose="020B0502040204020203" pitchFamily="34" charset="0"/>
              </a:rPr>
              <a:t>قد يؤدي التأخر في الوفاء إلى إيذاء سمعة المؤسسة الائتمانية والحد من قدرتها على الاقتراض</a:t>
            </a:r>
            <a:endParaRPr lang="en-GB" sz="2200">
              <a:effectLst/>
              <a:latin typeface="Calibri" panose="020F0502020204030204" pitchFamily="34" charset="0"/>
              <a:ea typeface="Yu Mincho" panose="020B0502040504020204" pitchFamily="34" charset="0"/>
              <a:cs typeface="Arial" panose="020B0604020202020204" pitchFamily="34" charset="0"/>
            </a:endParaRPr>
          </a:p>
        </p:txBody>
      </p:sp>
    </p:spTree>
    <p:extLst>
      <p:ext uri="{BB962C8B-B14F-4D97-AF65-F5344CB8AC3E}">
        <p14:creationId xmlns:p14="http://schemas.microsoft.com/office/powerpoint/2010/main" val="11342978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943CEA-690A-5A4D-9353-638B61F424C4}"/>
              </a:ext>
            </a:extLst>
          </p:cNvPr>
          <p:cNvSpPr>
            <a:spLocks noGrp="1"/>
          </p:cNvSpPr>
          <p:nvPr>
            <p:ph type="title"/>
          </p:nvPr>
        </p:nvSpPr>
        <p:spPr>
          <a:xfrm>
            <a:off x="1468176" y="338666"/>
            <a:ext cx="10131425" cy="1456267"/>
          </a:xfrm>
        </p:spPr>
        <p:txBody>
          <a:bodyPr anchor="t"/>
          <a:lstStyle/>
          <a:p>
            <a:pPr algn="r"/>
            <a:r>
              <a:rPr lang="ar-SA" sz="3200" b="1">
                <a:effectLst/>
                <a:latin typeface="Calibri Light" panose="020F0302020204030204" pitchFamily="34" charset="0"/>
                <a:ea typeface="Times New Roman" panose="02020603050405020304" pitchFamily="18" charset="0"/>
                <a:cs typeface="Segoe UI" panose="020B0502040204020203" pitchFamily="34" charset="0"/>
              </a:rPr>
              <a:t>نظرية الرفع المالي</a:t>
            </a:r>
            <a:br>
              <a:rPr lang="en-GB" sz="1800" b="1">
                <a:solidFill>
                  <a:srgbClr val="1F3763"/>
                </a:solidFill>
                <a:effectLst/>
                <a:latin typeface="Calibri Light" panose="020F0302020204030204" pitchFamily="34" charset="0"/>
                <a:ea typeface="Yu Gothic Light" panose="020B0502040504020204" pitchFamily="34" charset="0"/>
                <a:cs typeface="Times New Roman" panose="02020603050405020304" pitchFamily="18" charset="0"/>
              </a:rPr>
            </a:br>
            <a:endParaRPr lang="en-US"/>
          </a:p>
        </p:txBody>
      </p:sp>
      <p:sp>
        <p:nvSpPr>
          <p:cNvPr id="3" name="Content Placeholder 2">
            <a:extLst>
              <a:ext uri="{FF2B5EF4-FFF2-40B4-BE49-F238E27FC236}">
                <a16:creationId xmlns:a16="http://schemas.microsoft.com/office/drawing/2014/main" id="{280AEB28-101B-314A-9198-2CA119549008}"/>
              </a:ext>
            </a:extLst>
          </p:cNvPr>
          <p:cNvSpPr>
            <a:spLocks noGrp="1"/>
          </p:cNvSpPr>
          <p:nvPr>
            <p:ph idx="1"/>
          </p:nvPr>
        </p:nvSpPr>
        <p:spPr>
          <a:xfrm>
            <a:off x="354513" y="1136888"/>
            <a:ext cx="11381102" cy="5382445"/>
          </a:xfrm>
        </p:spPr>
        <p:txBody>
          <a:bodyPr anchor="t">
            <a:normAutofit fontScale="92500" lnSpcReduction="10000"/>
          </a:bodyPr>
          <a:lstStyle/>
          <a:p>
            <a:pPr marL="0" indent="0" algn="r" rtl="1">
              <a:buNone/>
            </a:pPr>
            <a:r>
              <a:rPr lang="ar-SA" sz="1800">
                <a:effectLst/>
                <a:latin typeface="Times New Roman" panose="02020603050405020304" pitchFamily="18" charset="0"/>
                <a:ea typeface="Yu Mincho" panose="020B0502040504020204" pitchFamily="34" charset="0"/>
                <a:cs typeface="Segoe UI" panose="020B0502040204020203" pitchFamily="34" charset="0"/>
              </a:rPr>
              <a:t>يمكن توضيح نظرية الرفع المالي (بالإنجليزية: </a:t>
            </a:r>
            <a:r>
              <a:rPr lang="en-GB" sz="1800">
                <a:effectLst/>
                <a:latin typeface="Segoe UI" panose="020B0502040204020203" pitchFamily="34" charset="0"/>
                <a:ea typeface="Yu Mincho" panose="020B0502040504020204" pitchFamily="34" charset="0"/>
              </a:rPr>
              <a:t>THEORY OF FINANCIAL LEVERAGE</a:t>
            </a:r>
            <a:r>
              <a:rPr lang="ar-SA" sz="1800">
                <a:effectLst/>
                <a:latin typeface="Times New Roman" panose="02020603050405020304" pitchFamily="18" charset="0"/>
                <a:ea typeface="Yu Mincho" panose="020B0502040504020204" pitchFamily="34" charset="0"/>
                <a:cs typeface="Segoe UI" panose="020B0502040204020203" pitchFamily="34" charset="0"/>
              </a:rPr>
              <a:t>) بمثال يحدد مفهومها وكيفية عملها من خلال الإجابة على سؤال محدد هو:</a:t>
            </a:r>
            <a:r>
              <a:rPr lang="en-GB">
                <a:latin typeface="Times New Roman" panose="02020603050405020304" pitchFamily="18" charset="0"/>
                <a:ea typeface="Yu Mincho" panose="020B0502040504020204" pitchFamily="34" charset="0"/>
              </a:rPr>
              <a:t> </a:t>
            </a:r>
            <a:r>
              <a:rPr lang="ar-SA" sz="1800">
                <a:effectLst/>
                <a:latin typeface="Times New Roman" panose="02020603050405020304" pitchFamily="18" charset="0"/>
                <a:ea typeface="Yu Mincho" panose="020B0502040504020204" pitchFamily="34" charset="0"/>
                <a:cs typeface="Segoe UI" panose="020B0502040204020203" pitchFamily="34" charset="0"/>
              </a:rPr>
              <a:t>كيف يؤثر الرفع المالي على العائد على حقوق المساهمين؟</a:t>
            </a:r>
            <a:endParaRPr lang="en-GB" sz="1800">
              <a:effectLst/>
              <a:latin typeface="Times New Roman" panose="02020603050405020304" pitchFamily="18" charset="0"/>
              <a:ea typeface="Yu Mincho" panose="020B0502040504020204" pitchFamily="34" charset="0"/>
            </a:endParaRPr>
          </a:p>
          <a:p>
            <a:pPr marL="0" indent="0" algn="r" rtl="1">
              <a:buNone/>
            </a:pPr>
            <a:r>
              <a:rPr lang="ar-SA" sz="1800" b="1">
                <a:effectLst/>
                <a:latin typeface="Calibri Light" panose="020F0302020204030204" pitchFamily="34" charset="0"/>
                <a:ea typeface="Times New Roman" panose="02020603050405020304" pitchFamily="18" charset="0"/>
                <a:cs typeface="Segoe UI" panose="020B0502040204020203" pitchFamily="34" charset="0"/>
              </a:rPr>
              <a:t>مثال </a:t>
            </a:r>
            <a:r>
              <a:rPr lang="en-GB" sz="1800" b="1">
                <a:effectLst/>
                <a:latin typeface="Calibri Light" panose="020F0302020204030204" pitchFamily="34" charset="0"/>
                <a:ea typeface="Times New Roman" panose="02020603050405020304" pitchFamily="18" charset="0"/>
                <a:cs typeface="Segoe UI" panose="020B0502040204020203" pitchFamily="34" charset="0"/>
              </a:rPr>
              <a:t>ل</a:t>
            </a:r>
            <a:r>
              <a:rPr lang="ar-SA" sz="1800" b="1">
                <a:effectLst/>
                <a:latin typeface="Calibri Light" panose="020F0302020204030204" pitchFamily="34" charset="0"/>
                <a:ea typeface="Times New Roman" panose="02020603050405020304" pitchFamily="18" charset="0"/>
                <a:cs typeface="Segoe UI" panose="020B0502040204020203" pitchFamily="34" charset="0"/>
              </a:rPr>
              <a:t>توضيح نظرية الرفع المالي</a:t>
            </a:r>
            <a:r>
              <a:rPr lang="en-GB" sz="1800" b="1">
                <a:effectLst/>
                <a:latin typeface="Calibri Light" panose="020F0302020204030204" pitchFamily="34" charset="0"/>
                <a:ea typeface="Times New Roman" panose="02020603050405020304" pitchFamily="18" charset="0"/>
                <a:cs typeface="Segoe UI" panose="020B0502040204020203" pitchFamily="34" charset="0"/>
              </a:rPr>
              <a:t> : </a:t>
            </a:r>
            <a:endParaRPr lang="en-GB" sz="1800" b="1">
              <a:effectLst/>
              <a:latin typeface="Calibri Light" panose="020F0302020204030204" pitchFamily="34" charset="0"/>
              <a:ea typeface="Yu Gothic Light" panose="020B0502040504020204" pitchFamily="34" charset="0"/>
              <a:cs typeface="Times New Roman" panose="02020603050405020304" pitchFamily="18" charset="0"/>
            </a:endParaRPr>
          </a:p>
          <a:p>
            <a:pPr marL="0" indent="0" algn="r" rtl="1">
              <a:buNone/>
            </a:pPr>
            <a:r>
              <a:rPr lang="ar-SA" sz="1800">
                <a:effectLst/>
                <a:ea typeface="Yu Mincho" panose="020B0502040504020204" pitchFamily="34" charset="0"/>
                <a:cs typeface="Segoe UI" panose="020B0502040204020203" pitchFamily="34" charset="0"/>
              </a:rPr>
              <a:t>سنقترض وجود ثلاث مؤسسات هي: أ، ب، ج تعمل جميعها في نفس مجال النشاط وتتساوى في جميع الظروف باستثناء تركيبة الجانب الأيسر لميزانية كل منها حيث قامت كل منها بتمويل موجوداتها البالغة (200) ألف جنيه باستعمال مزيج مختلف من الدين ورأس المال كما هو مبين أدناه ( الأرقام بالألف جنيه)</a:t>
            </a:r>
            <a:r>
              <a:rPr lang="en-GB" sz="1800">
                <a:effectLst/>
                <a:ea typeface="Yu Mincho" panose="020B0502040504020204" pitchFamily="34" charset="0"/>
                <a:cs typeface="Segoe UI" panose="020B0502040204020203" pitchFamily="34" charset="0"/>
              </a:rPr>
              <a:t> : </a:t>
            </a:r>
          </a:p>
          <a:p>
            <a:pPr marL="0" indent="0" algn="r" rtl="1">
              <a:buNone/>
            </a:pPr>
            <a:endParaRPr lang="en-GB">
              <a:cs typeface="Segoe UI" panose="020B0502040204020203" pitchFamily="34" charset="0"/>
            </a:endParaRPr>
          </a:p>
          <a:p>
            <a:pPr marL="0" indent="0" algn="r" rtl="1">
              <a:buNone/>
            </a:pPr>
            <a:endParaRPr lang="en-GB">
              <a:cs typeface="Segoe UI" panose="020B0502040204020203" pitchFamily="34" charset="0"/>
            </a:endParaRPr>
          </a:p>
          <a:p>
            <a:pPr marL="0" indent="0" algn="r" rtl="1">
              <a:buNone/>
            </a:pPr>
            <a:endParaRPr lang="en-GB">
              <a:cs typeface="Segoe UI" panose="020B0502040204020203" pitchFamily="34" charset="0"/>
            </a:endParaRPr>
          </a:p>
          <a:p>
            <a:pPr marL="0" indent="0" algn="r" rtl="1">
              <a:buNone/>
            </a:pPr>
            <a:endParaRPr lang="en-GB">
              <a:cs typeface="Segoe UI" panose="020B0502040204020203" pitchFamily="34" charset="0"/>
            </a:endParaRPr>
          </a:p>
          <a:p>
            <a:pPr marL="0" indent="0" algn="r" rtl="1">
              <a:buNone/>
            </a:pPr>
            <a:endParaRPr lang="en-GB">
              <a:cs typeface="Segoe UI" panose="020B0502040204020203" pitchFamily="34" charset="0"/>
            </a:endParaRPr>
          </a:p>
          <a:p>
            <a:pPr marL="0" indent="0" algn="r" rtl="1">
              <a:buNone/>
            </a:pPr>
            <a:endParaRPr lang="en-GB">
              <a:cs typeface="Segoe UI" panose="020B0502040204020203" pitchFamily="34" charset="0"/>
            </a:endParaRPr>
          </a:p>
          <a:p>
            <a:pPr marL="0" indent="0" algn="r" rtl="1">
              <a:buNone/>
            </a:pPr>
            <a:endParaRPr lang="en-GB">
              <a:cs typeface="Segoe UI" panose="020B0502040204020203" pitchFamily="34" charset="0"/>
            </a:endParaRPr>
          </a:p>
          <a:p>
            <a:pPr marL="0" indent="0" algn="r" rtl="1">
              <a:buNone/>
            </a:pPr>
            <a:r>
              <a:rPr lang="ar-SA" sz="1800">
                <a:effectLst/>
                <a:latin typeface="Calibri" panose="020F0502020204030204" pitchFamily="34" charset="0"/>
                <a:ea typeface="Times New Roman" panose="02020603050405020304" pitchFamily="18" charset="0"/>
                <a:cs typeface="Arial" panose="020B0604020202020204" pitchFamily="34" charset="0"/>
              </a:rPr>
              <a:t>مقارنة ميزانية ثلاث مؤسسات أ، ب، ج</a:t>
            </a:r>
            <a:endParaRPr lang="en-GB" sz="1800">
              <a:effectLst/>
              <a:latin typeface="Calibri" panose="020F0502020204030204" pitchFamily="34" charset="0"/>
              <a:ea typeface="Yu Mincho" panose="020B0502040504020204" pitchFamily="34" charset="0"/>
              <a:cs typeface="Arial" panose="020B0604020202020204" pitchFamily="34" charset="0"/>
            </a:endParaRPr>
          </a:p>
          <a:p>
            <a:pPr marL="0" indent="0" algn="r" rtl="1">
              <a:buNone/>
            </a:pPr>
            <a:endParaRPr lang="en-US"/>
          </a:p>
        </p:txBody>
      </p:sp>
      <p:graphicFrame>
        <p:nvGraphicFramePr>
          <p:cNvPr id="5" name="Table 4">
            <a:extLst>
              <a:ext uri="{FF2B5EF4-FFF2-40B4-BE49-F238E27FC236}">
                <a16:creationId xmlns:a16="http://schemas.microsoft.com/office/drawing/2014/main" id="{A1D5D6A6-F16A-2048-B833-DEA2B2D3045B}"/>
              </a:ext>
            </a:extLst>
          </p:cNvPr>
          <p:cNvGraphicFramePr/>
          <p:nvPr>
            <p:extLst>
              <p:ext uri="{D42A27DB-BD31-4B8C-83A1-F6EECF244321}">
                <p14:modId xmlns:p14="http://schemas.microsoft.com/office/powerpoint/2010/main" val="552795979"/>
              </p:ext>
            </p:extLst>
          </p:nvPr>
        </p:nvGraphicFramePr>
        <p:xfrm>
          <a:off x="2709785" y="3428028"/>
          <a:ext cx="5503602" cy="2965436"/>
        </p:xfrm>
        <a:graphic>
          <a:graphicData uri="http://schemas.openxmlformats.org/drawingml/2006/table">
            <a:tbl>
              <a:tblPr>
                <a:tableStyleId>{5C22544A-7EE6-4342-B048-85BDC9FD1C3A}</a:tableStyleId>
              </a:tblPr>
              <a:tblGrid>
                <a:gridCol w="2228870">
                  <a:extLst>
                    <a:ext uri="{9D8B030D-6E8A-4147-A177-3AD203B41FA5}">
                      <a16:colId xmlns:a16="http://schemas.microsoft.com/office/drawing/2014/main" val="2196974268"/>
                    </a:ext>
                  </a:extLst>
                </a:gridCol>
                <a:gridCol w="1054783">
                  <a:extLst>
                    <a:ext uri="{9D8B030D-6E8A-4147-A177-3AD203B41FA5}">
                      <a16:colId xmlns:a16="http://schemas.microsoft.com/office/drawing/2014/main" val="4136913052"/>
                    </a:ext>
                  </a:extLst>
                </a:gridCol>
                <a:gridCol w="1114992">
                  <a:extLst>
                    <a:ext uri="{9D8B030D-6E8A-4147-A177-3AD203B41FA5}">
                      <a16:colId xmlns:a16="http://schemas.microsoft.com/office/drawing/2014/main" val="1155310123"/>
                    </a:ext>
                  </a:extLst>
                </a:gridCol>
                <a:gridCol w="1104957">
                  <a:extLst>
                    <a:ext uri="{9D8B030D-6E8A-4147-A177-3AD203B41FA5}">
                      <a16:colId xmlns:a16="http://schemas.microsoft.com/office/drawing/2014/main" val="347153158"/>
                    </a:ext>
                  </a:extLst>
                </a:gridCol>
              </a:tblGrid>
              <a:tr h="752926">
                <a:tc>
                  <a:txBody>
                    <a:bodyPr/>
                    <a:lstStyle/>
                    <a:p>
                      <a:pPr algn="r" rtl="1">
                        <a:lnSpc>
                          <a:spcPct val="106000"/>
                        </a:lnSpc>
                        <a:spcAft>
                          <a:spcPts val="800"/>
                        </a:spcAft>
                      </a:pPr>
                      <a:r>
                        <a:rPr lang="en-GB" sz="1200">
                          <a:effectLst/>
                        </a:rPr>
                        <a:t> </a:t>
                      </a:r>
                      <a:endParaRPr lang="en-GB" sz="1100">
                        <a:effectLst/>
                        <a:latin typeface="Calibri" panose="020F0502020204030204" pitchFamily="34" charset="0"/>
                        <a:ea typeface="Yu Mincho" panose="020B0502040504020204" pitchFamily="34" charset="0"/>
                        <a:cs typeface="Arial" panose="020B0604020202020204" pitchFamily="34" charset="0"/>
                      </a:endParaRPr>
                    </a:p>
                  </a:txBody>
                  <a:tcPr marL="76200" marR="76200" marT="76200" marB="76200" anchor="ctr"/>
                </a:tc>
                <a:tc>
                  <a:txBody>
                    <a:bodyPr/>
                    <a:lstStyle/>
                    <a:p>
                      <a:pPr algn="r" rtl="1">
                        <a:lnSpc>
                          <a:spcPct val="106000"/>
                        </a:lnSpc>
                        <a:spcAft>
                          <a:spcPts val="800"/>
                        </a:spcAft>
                      </a:pPr>
                      <a:r>
                        <a:rPr lang="ar-SA" sz="1100">
                          <a:effectLst/>
                        </a:rPr>
                        <a:t>مؤسسة (أ)</a:t>
                      </a:r>
                      <a:endParaRPr lang="en-GB" sz="1100">
                        <a:effectLst/>
                        <a:latin typeface="Calibri" panose="020F0502020204030204" pitchFamily="34" charset="0"/>
                        <a:ea typeface="Yu Mincho" panose="020B0502040504020204" pitchFamily="34" charset="0"/>
                        <a:cs typeface="Arial" panose="020B0604020202020204" pitchFamily="34" charset="0"/>
                      </a:endParaRPr>
                    </a:p>
                  </a:txBody>
                  <a:tcPr marL="76200" marR="76200" marT="76200" marB="76200" anchor="ctr"/>
                </a:tc>
                <a:tc>
                  <a:txBody>
                    <a:bodyPr/>
                    <a:lstStyle/>
                    <a:p>
                      <a:pPr algn="r" rtl="1">
                        <a:lnSpc>
                          <a:spcPct val="106000"/>
                        </a:lnSpc>
                        <a:spcAft>
                          <a:spcPts val="800"/>
                        </a:spcAft>
                      </a:pPr>
                      <a:r>
                        <a:rPr lang="ar-SA" sz="1100">
                          <a:effectLst/>
                        </a:rPr>
                        <a:t>مؤسسة (ب)</a:t>
                      </a:r>
                      <a:endParaRPr lang="en-GB" sz="1100">
                        <a:effectLst/>
                        <a:latin typeface="Calibri" panose="020F0502020204030204" pitchFamily="34" charset="0"/>
                        <a:ea typeface="Yu Mincho" panose="020B0502040504020204" pitchFamily="34" charset="0"/>
                        <a:cs typeface="Arial" panose="020B0604020202020204" pitchFamily="34" charset="0"/>
                      </a:endParaRPr>
                    </a:p>
                  </a:txBody>
                  <a:tcPr marL="76200" marR="76200" marT="76200" marB="76200" anchor="ctr"/>
                </a:tc>
                <a:tc>
                  <a:txBody>
                    <a:bodyPr/>
                    <a:lstStyle/>
                    <a:p>
                      <a:pPr algn="r" rtl="1">
                        <a:lnSpc>
                          <a:spcPct val="106000"/>
                        </a:lnSpc>
                        <a:spcAft>
                          <a:spcPts val="800"/>
                        </a:spcAft>
                      </a:pPr>
                      <a:r>
                        <a:rPr lang="ar-SA" sz="1100">
                          <a:effectLst/>
                        </a:rPr>
                        <a:t>مؤسسة (ج)</a:t>
                      </a:r>
                      <a:endParaRPr lang="en-GB" sz="1100">
                        <a:effectLst/>
                        <a:latin typeface="Calibri" panose="020F0502020204030204" pitchFamily="34" charset="0"/>
                        <a:ea typeface="Yu Mincho" panose="020B0502040504020204" pitchFamily="34" charset="0"/>
                        <a:cs typeface="Arial" panose="020B0604020202020204" pitchFamily="34" charset="0"/>
                      </a:endParaRPr>
                    </a:p>
                  </a:txBody>
                  <a:tcPr marL="76200" marR="76200" marT="76200" marB="76200" anchor="ctr"/>
                </a:tc>
                <a:extLst>
                  <a:ext uri="{0D108BD9-81ED-4DB2-BD59-A6C34878D82A}">
                    <a16:rowId xmlns:a16="http://schemas.microsoft.com/office/drawing/2014/main" val="2131286840"/>
                  </a:ext>
                </a:extLst>
              </a:tr>
              <a:tr h="486528">
                <a:tc>
                  <a:txBody>
                    <a:bodyPr/>
                    <a:lstStyle/>
                    <a:p>
                      <a:pPr algn="r" rtl="1">
                        <a:lnSpc>
                          <a:spcPct val="106000"/>
                        </a:lnSpc>
                        <a:spcAft>
                          <a:spcPts val="800"/>
                        </a:spcAft>
                      </a:pPr>
                      <a:r>
                        <a:rPr lang="ar-SA" sz="1100">
                          <a:effectLst/>
                        </a:rPr>
                        <a:t>مجموع الموجودات</a:t>
                      </a:r>
                      <a:endParaRPr lang="en-GB" sz="1100">
                        <a:effectLst/>
                        <a:latin typeface="Calibri" panose="020F0502020204030204" pitchFamily="34" charset="0"/>
                        <a:ea typeface="Yu Mincho" panose="020B0502040504020204" pitchFamily="34" charset="0"/>
                        <a:cs typeface="Arial" panose="020B0604020202020204" pitchFamily="34" charset="0"/>
                      </a:endParaRPr>
                    </a:p>
                  </a:txBody>
                  <a:tcPr marL="76200" marR="76200" marT="76200" marB="76200" anchor="ctr"/>
                </a:tc>
                <a:tc>
                  <a:txBody>
                    <a:bodyPr/>
                    <a:lstStyle/>
                    <a:p>
                      <a:pPr algn="r" rtl="1">
                        <a:lnSpc>
                          <a:spcPct val="106000"/>
                        </a:lnSpc>
                        <a:spcAft>
                          <a:spcPts val="800"/>
                        </a:spcAft>
                      </a:pPr>
                      <a:r>
                        <a:rPr lang="en-GB" sz="1100">
                          <a:effectLst/>
                        </a:rPr>
                        <a:t>200</a:t>
                      </a:r>
                      <a:endParaRPr lang="en-GB" sz="1100">
                        <a:effectLst/>
                        <a:latin typeface="Calibri" panose="020F0502020204030204" pitchFamily="34" charset="0"/>
                        <a:ea typeface="Yu Mincho" panose="020B0502040504020204" pitchFamily="34" charset="0"/>
                        <a:cs typeface="Arial" panose="020B0604020202020204" pitchFamily="34" charset="0"/>
                      </a:endParaRPr>
                    </a:p>
                  </a:txBody>
                  <a:tcPr marL="76200" marR="76200" marT="76200" marB="76200" anchor="ctr"/>
                </a:tc>
                <a:tc>
                  <a:txBody>
                    <a:bodyPr/>
                    <a:lstStyle/>
                    <a:p>
                      <a:pPr algn="r" rtl="1">
                        <a:lnSpc>
                          <a:spcPct val="106000"/>
                        </a:lnSpc>
                        <a:spcAft>
                          <a:spcPts val="800"/>
                        </a:spcAft>
                      </a:pPr>
                      <a:r>
                        <a:rPr lang="en-GB" sz="1100">
                          <a:effectLst/>
                        </a:rPr>
                        <a:t>200</a:t>
                      </a:r>
                      <a:endParaRPr lang="en-GB" sz="1100">
                        <a:effectLst/>
                        <a:latin typeface="Calibri" panose="020F0502020204030204" pitchFamily="34" charset="0"/>
                        <a:ea typeface="Yu Mincho" panose="020B0502040504020204" pitchFamily="34" charset="0"/>
                        <a:cs typeface="Arial" panose="020B0604020202020204" pitchFamily="34" charset="0"/>
                      </a:endParaRPr>
                    </a:p>
                  </a:txBody>
                  <a:tcPr marL="76200" marR="76200" marT="76200" marB="76200" anchor="ctr"/>
                </a:tc>
                <a:tc>
                  <a:txBody>
                    <a:bodyPr/>
                    <a:lstStyle/>
                    <a:p>
                      <a:pPr algn="r" rtl="1">
                        <a:lnSpc>
                          <a:spcPct val="106000"/>
                        </a:lnSpc>
                        <a:spcAft>
                          <a:spcPts val="800"/>
                        </a:spcAft>
                      </a:pPr>
                      <a:r>
                        <a:rPr lang="en-GB" sz="1100">
                          <a:effectLst/>
                        </a:rPr>
                        <a:t>200</a:t>
                      </a:r>
                      <a:endParaRPr lang="en-GB" sz="1100">
                        <a:effectLst/>
                        <a:latin typeface="Calibri" panose="020F0502020204030204" pitchFamily="34" charset="0"/>
                        <a:ea typeface="Yu Mincho" panose="020B0502040504020204" pitchFamily="34" charset="0"/>
                        <a:cs typeface="Arial" panose="020B0604020202020204" pitchFamily="34" charset="0"/>
                      </a:endParaRPr>
                    </a:p>
                  </a:txBody>
                  <a:tcPr marL="76200" marR="76200" marT="76200" marB="76200" anchor="ctr"/>
                </a:tc>
                <a:extLst>
                  <a:ext uri="{0D108BD9-81ED-4DB2-BD59-A6C34878D82A}">
                    <a16:rowId xmlns:a16="http://schemas.microsoft.com/office/drawing/2014/main" val="901855718"/>
                  </a:ext>
                </a:extLst>
              </a:tr>
              <a:tr h="486528">
                <a:tc>
                  <a:txBody>
                    <a:bodyPr/>
                    <a:lstStyle/>
                    <a:p>
                      <a:pPr algn="r" rtl="1">
                        <a:lnSpc>
                          <a:spcPct val="106000"/>
                        </a:lnSpc>
                        <a:spcAft>
                          <a:spcPts val="800"/>
                        </a:spcAft>
                      </a:pPr>
                      <a:r>
                        <a:rPr lang="ar-SA" sz="1100">
                          <a:effectLst/>
                        </a:rPr>
                        <a:t>– ديون</a:t>
                      </a:r>
                      <a:endParaRPr lang="en-GB" sz="1100">
                        <a:effectLst/>
                        <a:latin typeface="Calibri" panose="020F0502020204030204" pitchFamily="34" charset="0"/>
                        <a:ea typeface="Yu Mincho" panose="020B0502040504020204" pitchFamily="34" charset="0"/>
                        <a:cs typeface="Arial" panose="020B0604020202020204" pitchFamily="34" charset="0"/>
                      </a:endParaRPr>
                    </a:p>
                  </a:txBody>
                  <a:tcPr marL="76200" marR="76200" marT="76200" marB="76200" anchor="ctr"/>
                </a:tc>
                <a:tc>
                  <a:txBody>
                    <a:bodyPr/>
                    <a:lstStyle/>
                    <a:p>
                      <a:pPr algn="r" rtl="1">
                        <a:lnSpc>
                          <a:spcPct val="106000"/>
                        </a:lnSpc>
                        <a:spcAft>
                          <a:spcPts val="800"/>
                        </a:spcAft>
                      </a:pPr>
                      <a:r>
                        <a:rPr lang="ar-SA" sz="1100">
                          <a:effectLst/>
                        </a:rPr>
                        <a:t>–</a:t>
                      </a:r>
                      <a:endParaRPr lang="en-GB" sz="1100">
                        <a:effectLst/>
                        <a:latin typeface="Calibri" panose="020F0502020204030204" pitchFamily="34" charset="0"/>
                        <a:ea typeface="Yu Mincho" panose="020B0502040504020204" pitchFamily="34" charset="0"/>
                        <a:cs typeface="Arial" panose="020B0604020202020204" pitchFamily="34" charset="0"/>
                      </a:endParaRPr>
                    </a:p>
                  </a:txBody>
                  <a:tcPr marL="76200" marR="76200" marT="76200" marB="76200" anchor="ctr"/>
                </a:tc>
                <a:tc>
                  <a:txBody>
                    <a:bodyPr/>
                    <a:lstStyle/>
                    <a:p>
                      <a:pPr algn="r" rtl="1">
                        <a:lnSpc>
                          <a:spcPct val="106000"/>
                        </a:lnSpc>
                        <a:spcAft>
                          <a:spcPts val="800"/>
                        </a:spcAft>
                      </a:pPr>
                      <a:r>
                        <a:rPr lang="en-GB" sz="1100">
                          <a:effectLst/>
                        </a:rPr>
                        <a:t>100</a:t>
                      </a:r>
                      <a:endParaRPr lang="en-GB" sz="1100">
                        <a:effectLst/>
                        <a:latin typeface="Calibri" panose="020F0502020204030204" pitchFamily="34" charset="0"/>
                        <a:ea typeface="Yu Mincho" panose="020B0502040504020204" pitchFamily="34" charset="0"/>
                        <a:cs typeface="Arial" panose="020B0604020202020204" pitchFamily="34" charset="0"/>
                      </a:endParaRPr>
                    </a:p>
                  </a:txBody>
                  <a:tcPr marL="76200" marR="76200" marT="76200" marB="76200" anchor="ctr"/>
                </a:tc>
                <a:tc>
                  <a:txBody>
                    <a:bodyPr/>
                    <a:lstStyle/>
                    <a:p>
                      <a:pPr algn="r" rtl="1">
                        <a:lnSpc>
                          <a:spcPct val="106000"/>
                        </a:lnSpc>
                        <a:spcAft>
                          <a:spcPts val="800"/>
                        </a:spcAft>
                      </a:pPr>
                      <a:r>
                        <a:rPr lang="en-GB" sz="1100">
                          <a:effectLst/>
                        </a:rPr>
                        <a:t>150</a:t>
                      </a:r>
                      <a:endParaRPr lang="en-GB" sz="1100">
                        <a:effectLst/>
                        <a:latin typeface="Calibri" panose="020F0502020204030204" pitchFamily="34" charset="0"/>
                        <a:ea typeface="Yu Mincho" panose="020B0502040504020204" pitchFamily="34" charset="0"/>
                        <a:cs typeface="Arial" panose="020B0604020202020204" pitchFamily="34" charset="0"/>
                      </a:endParaRPr>
                    </a:p>
                  </a:txBody>
                  <a:tcPr marL="76200" marR="76200" marT="76200" marB="76200" anchor="ctr"/>
                </a:tc>
                <a:extLst>
                  <a:ext uri="{0D108BD9-81ED-4DB2-BD59-A6C34878D82A}">
                    <a16:rowId xmlns:a16="http://schemas.microsoft.com/office/drawing/2014/main" val="3734137996"/>
                  </a:ext>
                </a:extLst>
              </a:tr>
              <a:tr h="486528">
                <a:tc>
                  <a:txBody>
                    <a:bodyPr/>
                    <a:lstStyle/>
                    <a:p>
                      <a:pPr algn="r" rtl="1">
                        <a:lnSpc>
                          <a:spcPct val="106000"/>
                        </a:lnSpc>
                        <a:spcAft>
                          <a:spcPts val="800"/>
                        </a:spcAft>
                      </a:pPr>
                      <a:r>
                        <a:rPr lang="ar-SA" sz="1100">
                          <a:effectLst/>
                        </a:rPr>
                        <a:t>– رأسمال</a:t>
                      </a:r>
                      <a:endParaRPr lang="en-GB" sz="1100">
                        <a:effectLst/>
                        <a:latin typeface="Calibri" panose="020F0502020204030204" pitchFamily="34" charset="0"/>
                        <a:ea typeface="Yu Mincho" panose="020B0502040504020204" pitchFamily="34" charset="0"/>
                        <a:cs typeface="Arial" panose="020B0604020202020204" pitchFamily="34" charset="0"/>
                      </a:endParaRPr>
                    </a:p>
                  </a:txBody>
                  <a:tcPr marL="76200" marR="76200" marT="76200" marB="76200" anchor="ctr"/>
                </a:tc>
                <a:tc>
                  <a:txBody>
                    <a:bodyPr/>
                    <a:lstStyle/>
                    <a:p>
                      <a:pPr algn="r" rtl="1">
                        <a:lnSpc>
                          <a:spcPct val="106000"/>
                        </a:lnSpc>
                        <a:spcAft>
                          <a:spcPts val="800"/>
                        </a:spcAft>
                      </a:pPr>
                      <a:r>
                        <a:rPr lang="en-GB" sz="1100">
                          <a:effectLst/>
                        </a:rPr>
                        <a:t>200</a:t>
                      </a:r>
                      <a:endParaRPr lang="en-GB" sz="1100">
                        <a:effectLst/>
                        <a:latin typeface="Calibri" panose="020F0502020204030204" pitchFamily="34" charset="0"/>
                        <a:ea typeface="Yu Mincho" panose="020B0502040504020204" pitchFamily="34" charset="0"/>
                        <a:cs typeface="Arial" panose="020B0604020202020204" pitchFamily="34" charset="0"/>
                      </a:endParaRPr>
                    </a:p>
                  </a:txBody>
                  <a:tcPr marL="76200" marR="76200" marT="76200" marB="76200" anchor="ctr"/>
                </a:tc>
                <a:tc>
                  <a:txBody>
                    <a:bodyPr/>
                    <a:lstStyle/>
                    <a:p>
                      <a:pPr algn="r" rtl="1">
                        <a:lnSpc>
                          <a:spcPct val="106000"/>
                        </a:lnSpc>
                        <a:spcAft>
                          <a:spcPts val="800"/>
                        </a:spcAft>
                      </a:pPr>
                      <a:r>
                        <a:rPr lang="en-GB" sz="1100">
                          <a:effectLst/>
                        </a:rPr>
                        <a:t>100</a:t>
                      </a:r>
                      <a:endParaRPr lang="en-GB" sz="1100">
                        <a:effectLst/>
                        <a:latin typeface="Calibri" panose="020F0502020204030204" pitchFamily="34" charset="0"/>
                        <a:ea typeface="Yu Mincho" panose="020B0502040504020204" pitchFamily="34" charset="0"/>
                        <a:cs typeface="Arial" panose="020B0604020202020204" pitchFamily="34" charset="0"/>
                      </a:endParaRPr>
                    </a:p>
                  </a:txBody>
                  <a:tcPr marL="76200" marR="76200" marT="76200" marB="76200" anchor="ctr"/>
                </a:tc>
                <a:tc>
                  <a:txBody>
                    <a:bodyPr/>
                    <a:lstStyle/>
                    <a:p>
                      <a:pPr algn="r" rtl="1">
                        <a:lnSpc>
                          <a:spcPct val="106000"/>
                        </a:lnSpc>
                        <a:spcAft>
                          <a:spcPts val="800"/>
                        </a:spcAft>
                      </a:pPr>
                      <a:r>
                        <a:rPr lang="en-GB" sz="1100">
                          <a:effectLst/>
                        </a:rPr>
                        <a:t>50</a:t>
                      </a:r>
                      <a:endParaRPr lang="en-GB" sz="1100">
                        <a:effectLst/>
                        <a:latin typeface="Calibri" panose="020F0502020204030204" pitchFamily="34" charset="0"/>
                        <a:ea typeface="Yu Mincho" panose="020B0502040504020204" pitchFamily="34" charset="0"/>
                        <a:cs typeface="Arial" panose="020B0604020202020204" pitchFamily="34" charset="0"/>
                      </a:endParaRPr>
                    </a:p>
                  </a:txBody>
                  <a:tcPr marL="76200" marR="76200" marT="76200" marB="76200" anchor="ctr"/>
                </a:tc>
                <a:extLst>
                  <a:ext uri="{0D108BD9-81ED-4DB2-BD59-A6C34878D82A}">
                    <a16:rowId xmlns:a16="http://schemas.microsoft.com/office/drawing/2014/main" val="2072974058"/>
                  </a:ext>
                </a:extLst>
              </a:tr>
              <a:tr h="752926">
                <a:tc>
                  <a:txBody>
                    <a:bodyPr/>
                    <a:lstStyle/>
                    <a:p>
                      <a:pPr algn="r" rtl="1">
                        <a:lnSpc>
                          <a:spcPct val="106000"/>
                        </a:lnSpc>
                        <a:spcAft>
                          <a:spcPts val="800"/>
                        </a:spcAft>
                      </a:pPr>
                      <a:r>
                        <a:rPr lang="ar-SA" sz="1100" u="sng">
                          <a:effectLst/>
                          <a:hlinkClick r:id="rId2"/>
                        </a:rPr>
                        <a:t>المطلوبات</a:t>
                      </a:r>
                      <a:r>
                        <a:rPr lang="ar-SA" sz="1100">
                          <a:effectLst/>
                        </a:rPr>
                        <a:t> وحقوق المساهمين</a:t>
                      </a:r>
                      <a:endParaRPr lang="en-GB" sz="1100">
                        <a:effectLst/>
                        <a:latin typeface="Calibri" panose="020F0502020204030204" pitchFamily="34" charset="0"/>
                        <a:ea typeface="Yu Mincho" panose="020B0502040504020204" pitchFamily="34" charset="0"/>
                        <a:cs typeface="Arial" panose="020B0604020202020204" pitchFamily="34" charset="0"/>
                      </a:endParaRPr>
                    </a:p>
                  </a:txBody>
                  <a:tcPr marL="76200" marR="76200" marT="76200" marB="76200" anchor="ctr"/>
                </a:tc>
                <a:tc>
                  <a:txBody>
                    <a:bodyPr/>
                    <a:lstStyle/>
                    <a:p>
                      <a:pPr algn="r" rtl="1">
                        <a:lnSpc>
                          <a:spcPct val="106000"/>
                        </a:lnSpc>
                        <a:spcAft>
                          <a:spcPts val="800"/>
                        </a:spcAft>
                      </a:pPr>
                      <a:r>
                        <a:rPr lang="en-GB" sz="1100">
                          <a:effectLst/>
                        </a:rPr>
                        <a:t>200</a:t>
                      </a:r>
                      <a:endParaRPr lang="en-GB" sz="1100">
                        <a:effectLst/>
                        <a:latin typeface="Calibri" panose="020F0502020204030204" pitchFamily="34" charset="0"/>
                        <a:ea typeface="Yu Mincho" panose="020B0502040504020204" pitchFamily="34" charset="0"/>
                        <a:cs typeface="Arial" panose="020B0604020202020204" pitchFamily="34" charset="0"/>
                      </a:endParaRPr>
                    </a:p>
                  </a:txBody>
                  <a:tcPr marL="76200" marR="76200" marT="76200" marB="76200" anchor="ctr"/>
                </a:tc>
                <a:tc>
                  <a:txBody>
                    <a:bodyPr/>
                    <a:lstStyle/>
                    <a:p>
                      <a:pPr algn="r" rtl="1">
                        <a:lnSpc>
                          <a:spcPct val="106000"/>
                        </a:lnSpc>
                        <a:spcAft>
                          <a:spcPts val="800"/>
                        </a:spcAft>
                      </a:pPr>
                      <a:r>
                        <a:rPr lang="en-GB" sz="1100">
                          <a:effectLst/>
                        </a:rPr>
                        <a:t>200</a:t>
                      </a:r>
                      <a:endParaRPr lang="en-GB" sz="1100">
                        <a:effectLst/>
                        <a:latin typeface="Calibri" panose="020F0502020204030204" pitchFamily="34" charset="0"/>
                        <a:ea typeface="Yu Mincho" panose="020B0502040504020204" pitchFamily="34" charset="0"/>
                        <a:cs typeface="Arial" panose="020B0604020202020204" pitchFamily="34" charset="0"/>
                      </a:endParaRPr>
                    </a:p>
                  </a:txBody>
                  <a:tcPr marL="76200" marR="76200" marT="76200" marB="76200" anchor="ctr"/>
                </a:tc>
                <a:tc>
                  <a:txBody>
                    <a:bodyPr/>
                    <a:lstStyle/>
                    <a:p>
                      <a:pPr algn="r" rtl="1">
                        <a:lnSpc>
                          <a:spcPct val="106000"/>
                        </a:lnSpc>
                        <a:spcAft>
                          <a:spcPts val="800"/>
                        </a:spcAft>
                      </a:pPr>
                      <a:r>
                        <a:rPr lang="en-GB" sz="1100">
                          <a:effectLst/>
                        </a:rPr>
                        <a:t>200</a:t>
                      </a:r>
                      <a:endParaRPr lang="en-GB" sz="1100">
                        <a:effectLst/>
                        <a:latin typeface="Calibri" panose="020F0502020204030204" pitchFamily="34" charset="0"/>
                        <a:ea typeface="Yu Mincho" panose="020B0502040504020204" pitchFamily="34" charset="0"/>
                        <a:cs typeface="Arial" panose="020B0604020202020204" pitchFamily="34" charset="0"/>
                      </a:endParaRPr>
                    </a:p>
                  </a:txBody>
                  <a:tcPr marL="76200" marR="76200" marT="76200" marB="76200" anchor="ctr"/>
                </a:tc>
                <a:extLst>
                  <a:ext uri="{0D108BD9-81ED-4DB2-BD59-A6C34878D82A}">
                    <a16:rowId xmlns:a16="http://schemas.microsoft.com/office/drawing/2014/main" val="3374665670"/>
                  </a:ext>
                </a:extLst>
              </a:tr>
            </a:tbl>
          </a:graphicData>
        </a:graphic>
      </p:graphicFrame>
    </p:spTree>
    <p:extLst>
      <p:ext uri="{BB962C8B-B14F-4D97-AF65-F5344CB8AC3E}">
        <p14:creationId xmlns:p14="http://schemas.microsoft.com/office/powerpoint/2010/main" val="26694002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5AB3E10-6105-1540-B505-B6706DEB5BEC}"/>
              </a:ext>
            </a:extLst>
          </p:cNvPr>
          <p:cNvSpPr>
            <a:spLocks noGrp="1"/>
          </p:cNvSpPr>
          <p:nvPr>
            <p:ph idx="1"/>
          </p:nvPr>
        </p:nvSpPr>
        <p:spPr>
          <a:xfrm>
            <a:off x="936405" y="144212"/>
            <a:ext cx="11129274" cy="6713788"/>
          </a:xfrm>
        </p:spPr>
        <p:txBody>
          <a:bodyPr anchor="t">
            <a:normAutofit/>
          </a:bodyPr>
          <a:lstStyle/>
          <a:p>
            <a:pPr marL="0" indent="0" algn="r" rtl="1">
              <a:buNone/>
            </a:pPr>
            <a:r>
              <a:rPr lang="ar-SA" sz="2000">
                <a:effectLst/>
                <a:latin typeface="Times New Roman" panose="02020603050405020304" pitchFamily="18" charset="0"/>
                <a:ea typeface="Yu Mincho" panose="020B0502040504020204" pitchFamily="34" charset="0"/>
                <a:cs typeface="Segoe UI" panose="020B0502040204020203" pitchFamily="34" charset="0"/>
              </a:rPr>
              <a:t>بحيث:</a:t>
            </a:r>
            <a:endParaRPr lang="en-GB" sz="2000">
              <a:effectLst/>
              <a:latin typeface="Times New Roman" panose="02020603050405020304" pitchFamily="18" charset="0"/>
              <a:ea typeface="Yu Mincho" panose="020B0502040504020204" pitchFamily="34" charset="0"/>
            </a:endParaRPr>
          </a:p>
          <a:p>
            <a:pPr algn="r" rtl="1"/>
            <a:r>
              <a:rPr lang="ar-SA" sz="2000">
                <a:effectLst/>
                <a:latin typeface="Symbol" pitchFamily="2" charset="2"/>
                <a:ea typeface="Times New Roman" panose="02020603050405020304" pitchFamily="18" charset="0"/>
                <a:cs typeface="Segoe UI" panose="020B0502040204020203" pitchFamily="34" charset="0"/>
              </a:rPr>
              <a:t>رأسمال كل من المؤسسات الثلاث مقسم إلى (200000)، (50000)، (100000) سهم على التوالي، والقيمة الاسمية لكل منها (1) جنيه.</a:t>
            </a:r>
            <a:endParaRPr lang="en-GB" sz="2000">
              <a:effectLst/>
              <a:latin typeface="Symbol" pitchFamily="2" charset="2"/>
              <a:ea typeface="Yu Mincho" panose="020B0502040504020204" pitchFamily="34" charset="0"/>
              <a:cs typeface="Arial" panose="020B0604020202020204" pitchFamily="34" charset="0"/>
            </a:endParaRPr>
          </a:p>
          <a:p>
            <a:pPr algn="r" rtl="1"/>
            <a:r>
              <a:rPr lang="ar-SA" sz="2000">
                <a:effectLst/>
                <a:latin typeface="Symbol" pitchFamily="2" charset="2"/>
                <a:ea typeface="Times New Roman" panose="02020603050405020304" pitchFamily="18" charset="0"/>
                <a:cs typeface="Segoe UI" panose="020B0502040204020203" pitchFamily="34" charset="0"/>
              </a:rPr>
              <a:t>معدل الفائدة على دين كل من المؤسسات الثلاث هو (6%).</a:t>
            </a:r>
            <a:endParaRPr lang="en-GB" sz="2000">
              <a:effectLst/>
              <a:latin typeface="Symbol" pitchFamily="2" charset="2"/>
              <a:ea typeface="Yu Mincho" panose="020B0502040504020204" pitchFamily="34" charset="0"/>
              <a:cs typeface="Arial" panose="020B0604020202020204" pitchFamily="34" charset="0"/>
            </a:endParaRPr>
          </a:p>
          <a:p>
            <a:pPr marL="0" lvl="0" indent="0" algn="r" rtl="1">
              <a:buNone/>
            </a:pPr>
            <a:r>
              <a:rPr lang="ar-SA" sz="2000">
                <a:effectLst/>
                <a:latin typeface="Symbol" pitchFamily="2" charset="2"/>
                <a:ea typeface="Times New Roman" panose="02020603050405020304" pitchFamily="18" charset="0"/>
                <a:cs typeface="Segoe UI" panose="020B0502040204020203" pitchFamily="34" charset="0"/>
              </a:rPr>
              <a:t>حققت كل من المؤسسات في سنوات مختلفة أرباحًا قبل الفائدة والضريبة مقدارها (28، 22، 16، 12، 10، 4) آلاف جنيه.</a:t>
            </a:r>
            <a:endParaRPr lang="en-GB" sz="2000">
              <a:effectLst/>
              <a:latin typeface="Symbol" pitchFamily="2" charset="2"/>
              <a:ea typeface="Yu Mincho" panose="020B0502040504020204" pitchFamily="34" charset="0"/>
              <a:cs typeface="Arial" panose="020B0604020202020204" pitchFamily="34" charset="0"/>
            </a:endParaRPr>
          </a:p>
          <a:p>
            <a:pPr algn="r" rtl="1"/>
            <a:r>
              <a:rPr lang="ar-SA" sz="2000">
                <a:effectLst/>
                <a:latin typeface="Symbol" pitchFamily="2" charset="2"/>
                <a:ea typeface="Times New Roman" panose="02020603050405020304" pitchFamily="18" charset="0"/>
                <a:cs typeface="Segoe UI" panose="020B0502040204020203" pitchFamily="34" charset="0"/>
              </a:rPr>
              <a:t>العائد على الموجودات (الربح قبل الفائدة والضريبة ÷ الموجودات) بناء على الأرباح المذكورة أعلاه = (2%، 5%، 6%، 8%، 11%، 14%).</a:t>
            </a:r>
            <a:endParaRPr lang="en-GB" sz="2000">
              <a:effectLst/>
              <a:latin typeface="Symbol" pitchFamily="2" charset="2"/>
              <a:ea typeface="Yu Mincho" panose="020B0502040504020204" pitchFamily="34" charset="0"/>
              <a:cs typeface="Arial" panose="020B0604020202020204" pitchFamily="34" charset="0"/>
            </a:endParaRPr>
          </a:p>
          <a:p>
            <a:pPr algn="r" rtl="1"/>
            <a:r>
              <a:rPr lang="ar-SA" sz="2000">
                <a:effectLst/>
                <a:latin typeface="Symbol" pitchFamily="2" charset="2"/>
                <a:ea typeface="Times New Roman" panose="02020603050405020304" pitchFamily="18" charset="0"/>
                <a:cs typeface="Segoe UI" panose="020B0502040204020203" pitchFamily="34" charset="0"/>
              </a:rPr>
              <a:t>معدل الضريبة = 50%.</a:t>
            </a:r>
            <a:endParaRPr lang="en-GB" sz="2000">
              <a:effectLst/>
              <a:latin typeface="Symbol" pitchFamily="2" charset="2"/>
              <a:ea typeface="Yu Mincho" panose="020B0502040504020204" pitchFamily="34" charset="0"/>
              <a:cs typeface="Arial" panose="020B0604020202020204" pitchFamily="34" charset="0"/>
            </a:endParaRPr>
          </a:p>
          <a:p>
            <a:pPr algn="r" rtl="1"/>
            <a:r>
              <a:rPr lang="ar-SA" sz="2000">
                <a:effectLst/>
                <a:latin typeface="Times New Roman" panose="02020603050405020304" pitchFamily="18" charset="0"/>
                <a:ea typeface="Yu Mincho" panose="020B0502040504020204" pitchFamily="34" charset="0"/>
                <a:cs typeface="Segoe UI" panose="020B0502040204020203" pitchFamily="34" charset="0"/>
              </a:rPr>
              <a:t>هذا ويمكن تحليل أثر الرفع المالي على العائد على حقوق المساهمين من خلال الجدول المرفق، ويمكن إعادة ترتيب العائد على رأس المال لكل من الحالات الثلاث</a:t>
            </a:r>
            <a:endParaRPr lang="en-GB" sz="2000">
              <a:effectLst/>
              <a:latin typeface="Times New Roman" panose="02020603050405020304" pitchFamily="18" charset="0"/>
              <a:ea typeface="Yu Mincho" panose="020B0502040504020204" pitchFamily="34" charset="0"/>
            </a:endParaRPr>
          </a:p>
          <a:p>
            <a:pPr marL="0" indent="0" algn="r" rtl="1">
              <a:buNone/>
            </a:pPr>
            <a:r>
              <a:rPr lang="ar-SA" sz="2000">
                <a:effectLst/>
                <a:latin typeface="Times New Roman" panose="02020603050405020304" pitchFamily="18" charset="0"/>
                <a:ea typeface="Yu Mincho" panose="020B0502040504020204" pitchFamily="34" charset="0"/>
                <a:cs typeface="Segoe UI" panose="020B0502040204020203" pitchFamily="34" charset="0"/>
              </a:rPr>
              <a:t>كما في الجدول التالي:</a:t>
            </a:r>
            <a:endParaRPr lang="en-GB" sz="2000">
              <a:effectLst/>
              <a:latin typeface="Times New Roman" panose="02020603050405020304" pitchFamily="18" charset="0"/>
              <a:ea typeface="Yu Mincho" panose="020B0502040504020204" pitchFamily="34" charset="0"/>
              <a:cs typeface="Segoe UI" panose="020B0502040204020203" pitchFamily="34" charset="0"/>
            </a:endParaRPr>
          </a:p>
          <a:p>
            <a:pPr marL="0" indent="0" algn="r" rtl="1">
              <a:buNone/>
            </a:pPr>
            <a:endParaRPr lang="en-GB" sz="2000">
              <a:latin typeface="Times New Roman" panose="02020603050405020304" pitchFamily="18" charset="0"/>
              <a:ea typeface="Yu Mincho" panose="020B0502040504020204" pitchFamily="34" charset="0"/>
              <a:cs typeface="Segoe UI" panose="020B0502040204020203" pitchFamily="34" charset="0"/>
            </a:endParaRPr>
          </a:p>
          <a:p>
            <a:pPr marL="0" indent="0" algn="r" rtl="1">
              <a:buNone/>
            </a:pPr>
            <a:endParaRPr lang="en-GB" sz="2000">
              <a:effectLst/>
              <a:latin typeface="Times New Roman" panose="02020603050405020304" pitchFamily="18" charset="0"/>
              <a:ea typeface="Yu Mincho" panose="020B0502040504020204" pitchFamily="34" charset="0"/>
              <a:cs typeface="Segoe UI" panose="020B0502040204020203" pitchFamily="34" charset="0"/>
            </a:endParaRPr>
          </a:p>
          <a:p>
            <a:pPr marL="0" indent="0" algn="r" rtl="1">
              <a:buNone/>
            </a:pPr>
            <a:endParaRPr lang="en-GB" sz="2000">
              <a:latin typeface="Times New Roman" panose="02020603050405020304" pitchFamily="18" charset="0"/>
              <a:ea typeface="Yu Mincho" panose="020B0502040504020204" pitchFamily="34" charset="0"/>
              <a:cs typeface="Segoe UI" panose="020B0502040204020203" pitchFamily="34" charset="0"/>
            </a:endParaRPr>
          </a:p>
          <a:p>
            <a:pPr marL="0" indent="0" algn="r" rtl="1">
              <a:buNone/>
            </a:pPr>
            <a:r>
              <a:rPr lang="ar-SA" sz="1600">
                <a:effectLst/>
                <a:latin typeface="Calibri" panose="020F0502020204030204" pitchFamily="34" charset="0"/>
                <a:ea typeface="Times New Roman" panose="02020603050405020304" pitchFamily="18" charset="0"/>
                <a:cs typeface="Arial" panose="020B0604020202020204" pitchFamily="34" charset="0"/>
              </a:rPr>
              <a:t>تحليل أثر الرفع المالي على العائد على حقوق المساهمين لثلاث مؤسسات مختلفة</a:t>
            </a:r>
            <a:endParaRPr lang="en-GB" sz="1600">
              <a:effectLst/>
              <a:latin typeface="Calibri" panose="020F0502020204030204" pitchFamily="34" charset="0"/>
              <a:ea typeface="Yu Mincho" panose="020B0502040504020204" pitchFamily="34" charset="0"/>
              <a:cs typeface="Arial" panose="020B0604020202020204" pitchFamily="34" charset="0"/>
            </a:endParaRPr>
          </a:p>
          <a:p>
            <a:pPr marL="0" indent="0" algn="r" rtl="1">
              <a:buNone/>
            </a:pPr>
            <a:endParaRPr lang="en-GB" sz="2000">
              <a:effectLst/>
              <a:latin typeface="Times New Roman" panose="02020603050405020304" pitchFamily="18" charset="0"/>
              <a:ea typeface="Yu Mincho" panose="020B0502040504020204" pitchFamily="34" charset="0"/>
            </a:endParaRPr>
          </a:p>
        </p:txBody>
      </p:sp>
      <p:graphicFrame>
        <p:nvGraphicFramePr>
          <p:cNvPr id="5" name="Table 4">
            <a:extLst>
              <a:ext uri="{FF2B5EF4-FFF2-40B4-BE49-F238E27FC236}">
                <a16:creationId xmlns:a16="http://schemas.microsoft.com/office/drawing/2014/main" id="{9F30E5D5-0A53-144D-A5C3-1F00BE24492E}"/>
              </a:ext>
            </a:extLst>
          </p:cNvPr>
          <p:cNvGraphicFramePr/>
          <p:nvPr>
            <p:extLst>
              <p:ext uri="{D42A27DB-BD31-4B8C-83A1-F6EECF244321}">
                <p14:modId xmlns:p14="http://schemas.microsoft.com/office/powerpoint/2010/main" val="1923318578"/>
              </p:ext>
            </p:extLst>
          </p:nvPr>
        </p:nvGraphicFramePr>
        <p:xfrm>
          <a:off x="2387826" y="4477933"/>
          <a:ext cx="4367706" cy="2235855"/>
        </p:xfrm>
        <a:graphic>
          <a:graphicData uri="http://schemas.openxmlformats.org/drawingml/2006/table">
            <a:tbl>
              <a:tblPr>
                <a:tableStyleId>{5C22544A-7EE6-4342-B048-85BDC9FD1C3A}</a:tableStyleId>
              </a:tblPr>
              <a:tblGrid>
                <a:gridCol w="575163">
                  <a:extLst>
                    <a:ext uri="{9D8B030D-6E8A-4147-A177-3AD203B41FA5}">
                      <a16:colId xmlns:a16="http://schemas.microsoft.com/office/drawing/2014/main" val="4272193160"/>
                    </a:ext>
                  </a:extLst>
                </a:gridCol>
                <a:gridCol w="819388">
                  <a:extLst>
                    <a:ext uri="{9D8B030D-6E8A-4147-A177-3AD203B41FA5}">
                      <a16:colId xmlns:a16="http://schemas.microsoft.com/office/drawing/2014/main" val="3630345527"/>
                    </a:ext>
                  </a:extLst>
                </a:gridCol>
                <a:gridCol w="477828">
                  <a:extLst>
                    <a:ext uri="{9D8B030D-6E8A-4147-A177-3AD203B41FA5}">
                      <a16:colId xmlns:a16="http://schemas.microsoft.com/office/drawing/2014/main" val="3783192690"/>
                    </a:ext>
                  </a:extLst>
                </a:gridCol>
                <a:gridCol w="598171">
                  <a:extLst>
                    <a:ext uri="{9D8B030D-6E8A-4147-A177-3AD203B41FA5}">
                      <a16:colId xmlns:a16="http://schemas.microsoft.com/office/drawing/2014/main" val="1324523372"/>
                    </a:ext>
                  </a:extLst>
                </a:gridCol>
                <a:gridCol w="426506">
                  <a:extLst>
                    <a:ext uri="{9D8B030D-6E8A-4147-A177-3AD203B41FA5}">
                      <a16:colId xmlns:a16="http://schemas.microsoft.com/office/drawing/2014/main" val="2534941541"/>
                    </a:ext>
                  </a:extLst>
                </a:gridCol>
                <a:gridCol w="426506">
                  <a:extLst>
                    <a:ext uri="{9D8B030D-6E8A-4147-A177-3AD203B41FA5}">
                      <a16:colId xmlns:a16="http://schemas.microsoft.com/office/drawing/2014/main" val="1392150175"/>
                    </a:ext>
                  </a:extLst>
                </a:gridCol>
                <a:gridCol w="494641">
                  <a:extLst>
                    <a:ext uri="{9D8B030D-6E8A-4147-A177-3AD203B41FA5}">
                      <a16:colId xmlns:a16="http://schemas.microsoft.com/office/drawing/2014/main" val="2522399867"/>
                    </a:ext>
                  </a:extLst>
                </a:gridCol>
                <a:gridCol w="549503">
                  <a:extLst>
                    <a:ext uri="{9D8B030D-6E8A-4147-A177-3AD203B41FA5}">
                      <a16:colId xmlns:a16="http://schemas.microsoft.com/office/drawing/2014/main" val="1299336053"/>
                    </a:ext>
                  </a:extLst>
                </a:gridCol>
              </a:tblGrid>
              <a:tr h="447171">
                <a:tc>
                  <a:txBody>
                    <a:bodyPr/>
                    <a:lstStyle/>
                    <a:p>
                      <a:pPr algn="r" rtl="1">
                        <a:lnSpc>
                          <a:spcPct val="106000"/>
                        </a:lnSpc>
                        <a:spcAft>
                          <a:spcPts val="800"/>
                        </a:spcAft>
                      </a:pPr>
                      <a:r>
                        <a:rPr lang="ar-SA" sz="1100">
                          <a:effectLst/>
                        </a:rPr>
                        <a:t>الحالة</a:t>
                      </a:r>
                      <a:endParaRPr lang="en-GB" sz="1100">
                        <a:effectLst/>
                        <a:latin typeface="Calibri" panose="020F0502020204030204" pitchFamily="34" charset="0"/>
                        <a:ea typeface="Yu Mincho" panose="020B0502040504020204" pitchFamily="34" charset="0"/>
                        <a:cs typeface="Arial" panose="020B0604020202020204" pitchFamily="34" charset="0"/>
                      </a:endParaRPr>
                    </a:p>
                  </a:txBody>
                  <a:tcPr marL="76200" marR="76200" marT="76200" marB="76200" anchor="ctr"/>
                </a:tc>
                <a:tc>
                  <a:txBody>
                    <a:bodyPr/>
                    <a:lstStyle/>
                    <a:p>
                      <a:pPr algn="r" rtl="1">
                        <a:lnSpc>
                          <a:spcPct val="106000"/>
                        </a:lnSpc>
                        <a:spcAft>
                          <a:spcPts val="800"/>
                        </a:spcAft>
                      </a:pPr>
                      <a:r>
                        <a:rPr lang="ar-SA" sz="1100">
                          <a:effectLst/>
                        </a:rPr>
                        <a:t>المؤسسة</a:t>
                      </a:r>
                      <a:endParaRPr lang="en-GB" sz="1100">
                        <a:effectLst/>
                        <a:latin typeface="Calibri" panose="020F0502020204030204" pitchFamily="34" charset="0"/>
                        <a:ea typeface="Yu Mincho" panose="020B0502040504020204" pitchFamily="34" charset="0"/>
                        <a:cs typeface="Arial" panose="020B0604020202020204" pitchFamily="34" charset="0"/>
                      </a:endParaRPr>
                    </a:p>
                  </a:txBody>
                  <a:tcPr marL="76200" marR="76200" marT="76200" marB="76200" anchor="ctr"/>
                </a:tc>
                <a:tc>
                  <a:txBody>
                    <a:bodyPr/>
                    <a:lstStyle/>
                    <a:p>
                      <a:pPr algn="r" rtl="1">
                        <a:lnSpc>
                          <a:spcPct val="106000"/>
                        </a:lnSpc>
                        <a:spcAft>
                          <a:spcPts val="800"/>
                        </a:spcAft>
                      </a:pPr>
                      <a:r>
                        <a:rPr lang="en-GB" sz="1100">
                          <a:effectLst/>
                        </a:rPr>
                        <a:t>1</a:t>
                      </a:r>
                      <a:endParaRPr lang="en-GB" sz="1100">
                        <a:effectLst/>
                        <a:latin typeface="Calibri" panose="020F0502020204030204" pitchFamily="34" charset="0"/>
                        <a:ea typeface="Yu Mincho" panose="020B0502040504020204" pitchFamily="34" charset="0"/>
                        <a:cs typeface="Arial" panose="020B0604020202020204" pitchFamily="34" charset="0"/>
                      </a:endParaRPr>
                    </a:p>
                  </a:txBody>
                  <a:tcPr marL="76200" marR="76200" marT="76200" marB="76200" anchor="ctr"/>
                </a:tc>
                <a:tc>
                  <a:txBody>
                    <a:bodyPr/>
                    <a:lstStyle/>
                    <a:p>
                      <a:pPr algn="r" rtl="1">
                        <a:lnSpc>
                          <a:spcPct val="106000"/>
                        </a:lnSpc>
                        <a:spcAft>
                          <a:spcPts val="800"/>
                        </a:spcAft>
                      </a:pPr>
                      <a:r>
                        <a:rPr lang="en-GB" sz="1100">
                          <a:effectLst/>
                        </a:rPr>
                        <a:t>2</a:t>
                      </a:r>
                      <a:endParaRPr lang="en-GB" sz="1100">
                        <a:effectLst/>
                        <a:latin typeface="Calibri" panose="020F0502020204030204" pitchFamily="34" charset="0"/>
                        <a:ea typeface="Yu Mincho" panose="020B0502040504020204" pitchFamily="34" charset="0"/>
                        <a:cs typeface="Arial" panose="020B0604020202020204" pitchFamily="34" charset="0"/>
                      </a:endParaRPr>
                    </a:p>
                  </a:txBody>
                  <a:tcPr marL="76200" marR="76200" marT="76200" marB="76200" anchor="ctr"/>
                </a:tc>
                <a:tc>
                  <a:txBody>
                    <a:bodyPr/>
                    <a:lstStyle/>
                    <a:p>
                      <a:pPr algn="r" rtl="1">
                        <a:lnSpc>
                          <a:spcPct val="106000"/>
                        </a:lnSpc>
                        <a:spcAft>
                          <a:spcPts val="800"/>
                        </a:spcAft>
                      </a:pPr>
                      <a:r>
                        <a:rPr lang="en-GB" sz="1100">
                          <a:effectLst/>
                        </a:rPr>
                        <a:t>3</a:t>
                      </a:r>
                      <a:endParaRPr lang="en-GB" sz="1100">
                        <a:effectLst/>
                        <a:latin typeface="Calibri" panose="020F0502020204030204" pitchFamily="34" charset="0"/>
                        <a:ea typeface="Yu Mincho" panose="020B0502040504020204" pitchFamily="34" charset="0"/>
                        <a:cs typeface="Arial" panose="020B0604020202020204" pitchFamily="34" charset="0"/>
                      </a:endParaRPr>
                    </a:p>
                  </a:txBody>
                  <a:tcPr marL="76200" marR="76200" marT="76200" marB="76200" anchor="ctr"/>
                </a:tc>
                <a:tc>
                  <a:txBody>
                    <a:bodyPr/>
                    <a:lstStyle/>
                    <a:p>
                      <a:pPr algn="r" rtl="1">
                        <a:lnSpc>
                          <a:spcPct val="106000"/>
                        </a:lnSpc>
                        <a:spcAft>
                          <a:spcPts val="800"/>
                        </a:spcAft>
                      </a:pPr>
                      <a:r>
                        <a:rPr lang="en-GB" sz="1100">
                          <a:effectLst/>
                        </a:rPr>
                        <a:t>4</a:t>
                      </a:r>
                      <a:endParaRPr lang="en-GB" sz="1100">
                        <a:effectLst/>
                        <a:latin typeface="Calibri" panose="020F0502020204030204" pitchFamily="34" charset="0"/>
                        <a:ea typeface="Yu Mincho" panose="020B0502040504020204" pitchFamily="34" charset="0"/>
                        <a:cs typeface="Arial" panose="020B0604020202020204" pitchFamily="34" charset="0"/>
                      </a:endParaRPr>
                    </a:p>
                  </a:txBody>
                  <a:tcPr marL="76200" marR="76200" marT="76200" marB="76200" anchor="ctr"/>
                </a:tc>
                <a:tc>
                  <a:txBody>
                    <a:bodyPr/>
                    <a:lstStyle/>
                    <a:p>
                      <a:pPr algn="r" rtl="1">
                        <a:lnSpc>
                          <a:spcPct val="106000"/>
                        </a:lnSpc>
                        <a:spcAft>
                          <a:spcPts val="800"/>
                        </a:spcAft>
                      </a:pPr>
                      <a:r>
                        <a:rPr lang="en-GB" sz="1100">
                          <a:effectLst/>
                        </a:rPr>
                        <a:t>5</a:t>
                      </a:r>
                      <a:endParaRPr lang="en-GB" sz="1100">
                        <a:effectLst/>
                        <a:latin typeface="Calibri" panose="020F0502020204030204" pitchFamily="34" charset="0"/>
                        <a:ea typeface="Yu Mincho" panose="020B0502040504020204" pitchFamily="34" charset="0"/>
                        <a:cs typeface="Arial" panose="020B0604020202020204" pitchFamily="34" charset="0"/>
                      </a:endParaRPr>
                    </a:p>
                  </a:txBody>
                  <a:tcPr marL="76200" marR="76200" marT="76200" marB="76200" anchor="ctr"/>
                </a:tc>
                <a:tc>
                  <a:txBody>
                    <a:bodyPr/>
                    <a:lstStyle/>
                    <a:p>
                      <a:pPr algn="r" rtl="1">
                        <a:lnSpc>
                          <a:spcPct val="106000"/>
                        </a:lnSpc>
                        <a:spcAft>
                          <a:spcPts val="800"/>
                        </a:spcAft>
                      </a:pPr>
                      <a:r>
                        <a:rPr lang="en-GB" sz="1100">
                          <a:effectLst/>
                        </a:rPr>
                        <a:t>6</a:t>
                      </a:r>
                      <a:endParaRPr lang="en-GB" sz="1100">
                        <a:effectLst/>
                        <a:latin typeface="Calibri" panose="020F0502020204030204" pitchFamily="34" charset="0"/>
                        <a:ea typeface="Yu Mincho" panose="020B0502040504020204" pitchFamily="34" charset="0"/>
                        <a:cs typeface="Arial" panose="020B0604020202020204" pitchFamily="34" charset="0"/>
                      </a:endParaRPr>
                    </a:p>
                  </a:txBody>
                  <a:tcPr marL="76200" marR="76200" marT="76200" marB="76200" anchor="ctr"/>
                </a:tc>
                <a:extLst>
                  <a:ext uri="{0D108BD9-81ED-4DB2-BD59-A6C34878D82A}">
                    <a16:rowId xmlns:a16="http://schemas.microsoft.com/office/drawing/2014/main" val="2219746052"/>
                  </a:ext>
                </a:extLst>
              </a:tr>
              <a:tr h="447171">
                <a:tc>
                  <a:txBody>
                    <a:bodyPr/>
                    <a:lstStyle/>
                    <a:p>
                      <a:pPr algn="r" rtl="1">
                        <a:lnSpc>
                          <a:spcPct val="106000"/>
                        </a:lnSpc>
                        <a:spcAft>
                          <a:spcPts val="800"/>
                        </a:spcAft>
                      </a:pPr>
                      <a:r>
                        <a:rPr lang="ar-SA" sz="1100">
                          <a:effectLst/>
                        </a:rPr>
                        <a:t>الربح</a:t>
                      </a:r>
                      <a:endParaRPr lang="en-GB" sz="1100">
                        <a:effectLst/>
                        <a:latin typeface="Calibri" panose="020F0502020204030204" pitchFamily="34" charset="0"/>
                        <a:ea typeface="Yu Mincho" panose="020B0502040504020204" pitchFamily="34" charset="0"/>
                        <a:cs typeface="Arial" panose="020B0604020202020204" pitchFamily="34" charset="0"/>
                      </a:endParaRPr>
                    </a:p>
                  </a:txBody>
                  <a:tcPr marL="76200" marR="76200" marT="76200" marB="76200" anchor="ctr"/>
                </a:tc>
                <a:tc>
                  <a:txBody>
                    <a:bodyPr/>
                    <a:lstStyle/>
                    <a:p>
                      <a:pPr algn="r" rtl="1">
                        <a:lnSpc>
                          <a:spcPct val="106000"/>
                        </a:lnSpc>
                        <a:spcAft>
                          <a:spcPts val="800"/>
                        </a:spcAft>
                      </a:pPr>
                      <a:r>
                        <a:rPr lang="en-GB" sz="1100">
                          <a:effectLst/>
                        </a:rPr>
                        <a:t> </a:t>
                      </a:r>
                      <a:endParaRPr lang="en-GB" sz="1100">
                        <a:effectLst/>
                        <a:latin typeface="Calibri" panose="020F0502020204030204" pitchFamily="34" charset="0"/>
                        <a:ea typeface="Yu Mincho" panose="020B0502040504020204" pitchFamily="34" charset="0"/>
                        <a:cs typeface="Arial" panose="020B0604020202020204" pitchFamily="34" charset="0"/>
                      </a:endParaRPr>
                    </a:p>
                  </a:txBody>
                  <a:tcPr marL="76200" marR="76200" marT="76200" marB="76200" anchor="ctr"/>
                </a:tc>
                <a:tc>
                  <a:txBody>
                    <a:bodyPr/>
                    <a:lstStyle/>
                    <a:p>
                      <a:pPr algn="r" rtl="1">
                        <a:lnSpc>
                          <a:spcPct val="106000"/>
                        </a:lnSpc>
                        <a:spcAft>
                          <a:spcPts val="800"/>
                        </a:spcAft>
                      </a:pPr>
                      <a:r>
                        <a:rPr lang="en-GB" sz="1100">
                          <a:effectLst/>
                        </a:rPr>
                        <a:t>4</a:t>
                      </a:r>
                      <a:endParaRPr lang="en-GB" sz="1100">
                        <a:effectLst/>
                        <a:latin typeface="Calibri" panose="020F0502020204030204" pitchFamily="34" charset="0"/>
                        <a:ea typeface="Yu Mincho" panose="020B0502040504020204" pitchFamily="34" charset="0"/>
                        <a:cs typeface="Arial" panose="020B0604020202020204" pitchFamily="34" charset="0"/>
                      </a:endParaRPr>
                    </a:p>
                  </a:txBody>
                  <a:tcPr marL="76200" marR="76200" marT="76200" marB="76200" anchor="ctr"/>
                </a:tc>
                <a:tc>
                  <a:txBody>
                    <a:bodyPr/>
                    <a:lstStyle/>
                    <a:p>
                      <a:pPr algn="r" rtl="1">
                        <a:lnSpc>
                          <a:spcPct val="106000"/>
                        </a:lnSpc>
                        <a:spcAft>
                          <a:spcPts val="800"/>
                        </a:spcAft>
                      </a:pPr>
                      <a:r>
                        <a:rPr lang="en-GB" sz="1100">
                          <a:effectLst/>
                        </a:rPr>
                        <a:t>10</a:t>
                      </a:r>
                      <a:endParaRPr lang="en-GB" sz="1100">
                        <a:effectLst/>
                        <a:latin typeface="Calibri" panose="020F0502020204030204" pitchFamily="34" charset="0"/>
                        <a:ea typeface="Yu Mincho" panose="020B0502040504020204" pitchFamily="34" charset="0"/>
                        <a:cs typeface="Arial" panose="020B0604020202020204" pitchFamily="34" charset="0"/>
                      </a:endParaRPr>
                    </a:p>
                  </a:txBody>
                  <a:tcPr marL="76200" marR="76200" marT="76200" marB="76200" anchor="ctr"/>
                </a:tc>
                <a:tc>
                  <a:txBody>
                    <a:bodyPr/>
                    <a:lstStyle/>
                    <a:p>
                      <a:pPr algn="r" rtl="1">
                        <a:lnSpc>
                          <a:spcPct val="106000"/>
                        </a:lnSpc>
                        <a:spcAft>
                          <a:spcPts val="800"/>
                        </a:spcAft>
                      </a:pPr>
                      <a:r>
                        <a:rPr lang="en-GB" sz="1100">
                          <a:effectLst/>
                        </a:rPr>
                        <a:t>12</a:t>
                      </a:r>
                      <a:endParaRPr lang="en-GB" sz="1100">
                        <a:effectLst/>
                        <a:latin typeface="Calibri" panose="020F0502020204030204" pitchFamily="34" charset="0"/>
                        <a:ea typeface="Yu Mincho" panose="020B0502040504020204" pitchFamily="34" charset="0"/>
                        <a:cs typeface="Arial" panose="020B0604020202020204" pitchFamily="34" charset="0"/>
                      </a:endParaRPr>
                    </a:p>
                  </a:txBody>
                  <a:tcPr marL="76200" marR="76200" marT="76200" marB="76200" anchor="ctr"/>
                </a:tc>
                <a:tc>
                  <a:txBody>
                    <a:bodyPr/>
                    <a:lstStyle/>
                    <a:p>
                      <a:pPr algn="r" rtl="1">
                        <a:lnSpc>
                          <a:spcPct val="106000"/>
                        </a:lnSpc>
                        <a:spcAft>
                          <a:spcPts val="800"/>
                        </a:spcAft>
                      </a:pPr>
                      <a:r>
                        <a:rPr lang="en-GB" sz="1100">
                          <a:effectLst/>
                        </a:rPr>
                        <a:t>16</a:t>
                      </a:r>
                      <a:endParaRPr lang="en-GB" sz="1100">
                        <a:effectLst/>
                        <a:latin typeface="Calibri" panose="020F0502020204030204" pitchFamily="34" charset="0"/>
                        <a:ea typeface="Yu Mincho" panose="020B0502040504020204" pitchFamily="34" charset="0"/>
                        <a:cs typeface="Arial" panose="020B0604020202020204" pitchFamily="34" charset="0"/>
                      </a:endParaRPr>
                    </a:p>
                  </a:txBody>
                  <a:tcPr marL="76200" marR="76200" marT="76200" marB="76200" anchor="ctr"/>
                </a:tc>
                <a:tc>
                  <a:txBody>
                    <a:bodyPr/>
                    <a:lstStyle/>
                    <a:p>
                      <a:pPr algn="r" rtl="1">
                        <a:lnSpc>
                          <a:spcPct val="106000"/>
                        </a:lnSpc>
                        <a:spcAft>
                          <a:spcPts val="800"/>
                        </a:spcAft>
                      </a:pPr>
                      <a:r>
                        <a:rPr lang="en-GB" sz="1100">
                          <a:effectLst/>
                        </a:rPr>
                        <a:t>22</a:t>
                      </a:r>
                      <a:endParaRPr lang="en-GB" sz="1100">
                        <a:effectLst/>
                        <a:latin typeface="Calibri" panose="020F0502020204030204" pitchFamily="34" charset="0"/>
                        <a:ea typeface="Yu Mincho" panose="020B0502040504020204" pitchFamily="34" charset="0"/>
                        <a:cs typeface="Arial" panose="020B0604020202020204" pitchFamily="34" charset="0"/>
                      </a:endParaRPr>
                    </a:p>
                  </a:txBody>
                  <a:tcPr marL="76200" marR="76200" marT="76200" marB="76200" anchor="ctr"/>
                </a:tc>
                <a:tc>
                  <a:txBody>
                    <a:bodyPr/>
                    <a:lstStyle/>
                    <a:p>
                      <a:pPr algn="r" rtl="1">
                        <a:lnSpc>
                          <a:spcPct val="106000"/>
                        </a:lnSpc>
                        <a:spcAft>
                          <a:spcPts val="800"/>
                        </a:spcAft>
                      </a:pPr>
                      <a:r>
                        <a:rPr lang="en-GB" sz="1100">
                          <a:effectLst/>
                        </a:rPr>
                        <a:t>28</a:t>
                      </a:r>
                      <a:endParaRPr lang="en-GB" sz="1100">
                        <a:effectLst/>
                        <a:latin typeface="Calibri" panose="020F0502020204030204" pitchFamily="34" charset="0"/>
                        <a:ea typeface="Yu Mincho" panose="020B0502040504020204" pitchFamily="34" charset="0"/>
                        <a:cs typeface="Arial" panose="020B0604020202020204" pitchFamily="34" charset="0"/>
                      </a:endParaRPr>
                    </a:p>
                  </a:txBody>
                  <a:tcPr marL="76200" marR="76200" marT="76200" marB="76200" anchor="ctr"/>
                </a:tc>
                <a:extLst>
                  <a:ext uri="{0D108BD9-81ED-4DB2-BD59-A6C34878D82A}">
                    <a16:rowId xmlns:a16="http://schemas.microsoft.com/office/drawing/2014/main" val="1619074476"/>
                  </a:ext>
                </a:extLst>
              </a:tr>
              <a:tr h="447171">
                <a:tc>
                  <a:txBody>
                    <a:bodyPr/>
                    <a:lstStyle/>
                    <a:p>
                      <a:pPr algn="r" rtl="1">
                        <a:lnSpc>
                          <a:spcPct val="106000"/>
                        </a:lnSpc>
                        <a:spcAft>
                          <a:spcPts val="800"/>
                        </a:spcAft>
                      </a:pPr>
                      <a:r>
                        <a:rPr lang="ar-SA" sz="1100">
                          <a:effectLst/>
                        </a:rPr>
                        <a:t>العائد</a:t>
                      </a:r>
                      <a:endParaRPr lang="en-GB" sz="1100">
                        <a:effectLst/>
                        <a:latin typeface="Calibri" panose="020F0502020204030204" pitchFamily="34" charset="0"/>
                        <a:ea typeface="Yu Mincho" panose="020B0502040504020204" pitchFamily="34" charset="0"/>
                        <a:cs typeface="Arial" panose="020B0604020202020204" pitchFamily="34" charset="0"/>
                      </a:endParaRPr>
                    </a:p>
                  </a:txBody>
                  <a:tcPr marL="76200" marR="76200" marT="76200" marB="76200" anchor="ctr"/>
                </a:tc>
                <a:tc>
                  <a:txBody>
                    <a:bodyPr/>
                    <a:lstStyle/>
                    <a:p>
                      <a:pPr algn="r" rtl="1">
                        <a:lnSpc>
                          <a:spcPct val="106000"/>
                        </a:lnSpc>
                        <a:spcAft>
                          <a:spcPts val="800"/>
                        </a:spcAft>
                      </a:pPr>
                      <a:r>
                        <a:rPr lang="ar-SA" sz="1100">
                          <a:effectLst/>
                        </a:rPr>
                        <a:t>مؤسسة (أ)</a:t>
                      </a:r>
                      <a:endParaRPr lang="en-GB" sz="1100">
                        <a:effectLst/>
                        <a:latin typeface="Calibri" panose="020F0502020204030204" pitchFamily="34" charset="0"/>
                        <a:ea typeface="Yu Mincho" panose="020B0502040504020204" pitchFamily="34" charset="0"/>
                        <a:cs typeface="Arial" panose="020B0604020202020204" pitchFamily="34" charset="0"/>
                      </a:endParaRPr>
                    </a:p>
                  </a:txBody>
                  <a:tcPr marL="76200" marR="76200" marT="76200" marB="76200" anchor="ctr"/>
                </a:tc>
                <a:tc>
                  <a:txBody>
                    <a:bodyPr/>
                    <a:lstStyle/>
                    <a:p>
                      <a:pPr algn="r" rtl="1">
                        <a:lnSpc>
                          <a:spcPct val="106000"/>
                        </a:lnSpc>
                        <a:spcAft>
                          <a:spcPts val="800"/>
                        </a:spcAft>
                      </a:pPr>
                      <a:r>
                        <a:rPr lang="en-GB" sz="1100">
                          <a:effectLst/>
                        </a:rPr>
                        <a:t>1</a:t>
                      </a:r>
                      <a:r>
                        <a:rPr lang="ar-SA" sz="1100">
                          <a:effectLst/>
                        </a:rPr>
                        <a:t> &amp;</a:t>
                      </a:r>
                      <a:endParaRPr lang="en-GB" sz="1100">
                        <a:effectLst/>
                        <a:latin typeface="Calibri" panose="020F0502020204030204" pitchFamily="34" charset="0"/>
                        <a:ea typeface="Yu Mincho" panose="020B0502040504020204" pitchFamily="34" charset="0"/>
                        <a:cs typeface="Arial" panose="020B0604020202020204" pitchFamily="34" charset="0"/>
                      </a:endParaRPr>
                    </a:p>
                  </a:txBody>
                  <a:tcPr marL="76200" marR="76200" marT="76200" marB="76200" anchor="ctr"/>
                </a:tc>
                <a:tc>
                  <a:txBody>
                    <a:bodyPr/>
                    <a:lstStyle/>
                    <a:p>
                      <a:pPr algn="r" rtl="1">
                        <a:lnSpc>
                          <a:spcPct val="106000"/>
                        </a:lnSpc>
                        <a:spcAft>
                          <a:spcPts val="800"/>
                        </a:spcAft>
                      </a:pPr>
                      <a:r>
                        <a:rPr lang="en-GB" sz="1100">
                          <a:effectLst/>
                        </a:rPr>
                        <a:t>2.5%</a:t>
                      </a:r>
                      <a:endParaRPr lang="en-GB" sz="1100">
                        <a:effectLst/>
                        <a:latin typeface="Calibri" panose="020F0502020204030204" pitchFamily="34" charset="0"/>
                        <a:ea typeface="Yu Mincho" panose="020B0502040504020204" pitchFamily="34" charset="0"/>
                        <a:cs typeface="Arial" panose="020B0604020202020204" pitchFamily="34" charset="0"/>
                      </a:endParaRPr>
                    </a:p>
                  </a:txBody>
                  <a:tcPr marL="76200" marR="76200" marT="76200" marB="76200" anchor="ctr"/>
                </a:tc>
                <a:tc>
                  <a:txBody>
                    <a:bodyPr/>
                    <a:lstStyle/>
                    <a:p>
                      <a:pPr algn="r" rtl="1">
                        <a:lnSpc>
                          <a:spcPct val="106000"/>
                        </a:lnSpc>
                        <a:spcAft>
                          <a:spcPts val="800"/>
                        </a:spcAft>
                      </a:pPr>
                      <a:r>
                        <a:rPr lang="en-GB" sz="1100">
                          <a:effectLst/>
                        </a:rPr>
                        <a:t>3</a:t>
                      </a:r>
                      <a:r>
                        <a:rPr lang="ar-SA" sz="1100">
                          <a:effectLst/>
                        </a:rPr>
                        <a:t> %</a:t>
                      </a:r>
                      <a:endParaRPr lang="en-GB" sz="1100">
                        <a:effectLst/>
                        <a:latin typeface="Calibri" panose="020F0502020204030204" pitchFamily="34" charset="0"/>
                        <a:ea typeface="Yu Mincho" panose="020B0502040504020204" pitchFamily="34" charset="0"/>
                        <a:cs typeface="Arial" panose="020B0604020202020204" pitchFamily="34" charset="0"/>
                      </a:endParaRPr>
                    </a:p>
                  </a:txBody>
                  <a:tcPr marL="76200" marR="76200" marT="76200" marB="76200" anchor="ctr"/>
                </a:tc>
                <a:tc>
                  <a:txBody>
                    <a:bodyPr/>
                    <a:lstStyle/>
                    <a:p>
                      <a:pPr algn="r" rtl="1">
                        <a:lnSpc>
                          <a:spcPct val="106000"/>
                        </a:lnSpc>
                        <a:spcAft>
                          <a:spcPts val="800"/>
                        </a:spcAft>
                      </a:pPr>
                      <a:r>
                        <a:rPr lang="en-GB" sz="1100">
                          <a:effectLst/>
                        </a:rPr>
                        <a:t>4</a:t>
                      </a:r>
                      <a:r>
                        <a:rPr lang="ar-SA" sz="1100">
                          <a:effectLst/>
                        </a:rPr>
                        <a:t> %</a:t>
                      </a:r>
                      <a:endParaRPr lang="en-GB" sz="1100">
                        <a:effectLst/>
                        <a:latin typeface="Calibri" panose="020F0502020204030204" pitchFamily="34" charset="0"/>
                        <a:ea typeface="Yu Mincho" panose="020B0502040504020204" pitchFamily="34" charset="0"/>
                        <a:cs typeface="Arial" panose="020B0604020202020204" pitchFamily="34" charset="0"/>
                      </a:endParaRPr>
                    </a:p>
                  </a:txBody>
                  <a:tcPr marL="76200" marR="76200" marT="76200" marB="76200" anchor="ctr"/>
                </a:tc>
                <a:tc>
                  <a:txBody>
                    <a:bodyPr/>
                    <a:lstStyle/>
                    <a:p>
                      <a:pPr algn="r" rtl="1">
                        <a:lnSpc>
                          <a:spcPct val="106000"/>
                        </a:lnSpc>
                        <a:spcAft>
                          <a:spcPts val="800"/>
                        </a:spcAft>
                      </a:pPr>
                      <a:r>
                        <a:rPr lang="en-GB" sz="1100">
                          <a:effectLst/>
                        </a:rPr>
                        <a:t>5.5</a:t>
                      </a:r>
                      <a:r>
                        <a:rPr lang="ar-SA" sz="1100">
                          <a:effectLst/>
                        </a:rPr>
                        <a:t> %</a:t>
                      </a:r>
                      <a:endParaRPr lang="en-GB" sz="1100">
                        <a:effectLst/>
                        <a:latin typeface="Calibri" panose="020F0502020204030204" pitchFamily="34" charset="0"/>
                        <a:ea typeface="Yu Mincho" panose="020B0502040504020204" pitchFamily="34" charset="0"/>
                        <a:cs typeface="Arial" panose="020B0604020202020204" pitchFamily="34" charset="0"/>
                      </a:endParaRPr>
                    </a:p>
                  </a:txBody>
                  <a:tcPr marL="76200" marR="76200" marT="76200" marB="76200" anchor="ctr"/>
                </a:tc>
                <a:tc>
                  <a:txBody>
                    <a:bodyPr/>
                    <a:lstStyle/>
                    <a:p>
                      <a:pPr algn="r" rtl="1">
                        <a:lnSpc>
                          <a:spcPct val="106000"/>
                        </a:lnSpc>
                        <a:spcAft>
                          <a:spcPts val="800"/>
                        </a:spcAft>
                      </a:pPr>
                      <a:r>
                        <a:rPr lang="en-GB" sz="1100">
                          <a:effectLst/>
                        </a:rPr>
                        <a:t>7%</a:t>
                      </a:r>
                      <a:endParaRPr lang="en-GB" sz="1100">
                        <a:effectLst/>
                        <a:latin typeface="Calibri" panose="020F0502020204030204" pitchFamily="34" charset="0"/>
                        <a:ea typeface="Yu Mincho" panose="020B0502040504020204" pitchFamily="34" charset="0"/>
                        <a:cs typeface="Arial" panose="020B0604020202020204" pitchFamily="34" charset="0"/>
                      </a:endParaRPr>
                    </a:p>
                  </a:txBody>
                  <a:tcPr marL="76200" marR="76200" marT="76200" marB="76200" anchor="ctr"/>
                </a:tc>
                <a:extLst>
                  <a:ext uri="{0D108BD9-81ED-4DB2-BD59-A6C34878D82A}">
                    <a16:rowId xmlns:a16="http://schemas.microsoft.com/office/drawing/2014/main" val="2461103530"/>
                  </a:ext>
                </a:extLst>
              </a:tr>
              <a:tr h="447171">
                <a:tc>
                  <a:txBody>
                    <a:bodyPr/>
                    <a:lstStyle/>
                    <a:p>
                      <a:pPr algn="r" rtl="1">
                        <a:lnSpc>
                          <a:spcPct val="106000"/>
                        </a:lnSpc>
                        <a:spcAft>
                          <a:spcPts val="800"/>
                        </a:spcAft>
                      </a:pPr>
                      <a:r>
                        <a:rPr lang="en-GB" sz="1100">
                          <a:effectLst/>
                        </a:rPr>
                        <a:t> </a:t>
                      </a:r>
                      <a:endParaRPr lang="en-GB" sz="1100">
                        <a:effectLst/>
                        <a:latin typeface="Calibri" panose="020F0502020204030204" pitchFamily="34" charset="0"/>
                        <a:ea typeface="Yu Mincho" panose="020B0502040504020204" pitchFamily="34" charset="0"/>
                        <a:cs typeface="Arial" panose="020B0604020202020204" pitchFamily="34" charset="0"/>
                      </a:endParaRPr>
                    </a:p>
                  </a:txBody>
                  <a:tcPr marL="76200" marR="76200" marT="76200" marB="76200" anchor="ctr"/>
                </a:tc>
                <a:tc>
                  <a:txBody>
                    <a:bodyPr/>
                    <a:lstStyle/>
                    <a:p>
                      <a:pPr algn="r" rtl="1">
                        <a:lnSpc>
                          <a:spcPct val="106000"/>
                        </a:lnSpc>
                        <a:spcAft>
                          <a:spcPts val="800"/>
                        </a:spcAft>
                      </a:pPr>
                      <a:r>
                        <a:rPr lang="ar-SA" sz="1100">
                          <a:effectLst/>
                        </a:rPr>
                        <a:t>مؤسسة (ب)</a:t>
                      </a:r>
                      <a:endParaRPr lang="en-GB" sz="1100">
                        <a:effectLst/>
                        <a:latin typeface="Calibri" panose="020F0502020204030204" pitchFamily="34" charset="0"/>
                        <a:ea typeface="Yu Mincho" panose="020B0502040504020204" pitchFamily="34" charset="0"/>
                        <a:cs typeface="Arial" panose="020B0604020202020204" pitchFamily="34" charset="0"/>
                      </a:endParaRPr>
                    </a:p>
                  </a:txBody>
                  <a:tcPr marL="76200" marR="76200" marT="76200" marB="76200" anchor="ctr"/>
                </a:tc>
                <a:tc>
                  <a:txBody>
                    <a:bodyPr/>
                    <a:lstStyle/>
                    <a:p>
                      <a:pPr algn="r" rtl="1">
                        <a:lnSpc>
                          <a:spcPct val="106000"/>
                        </a:lnSpc>
                        <a:spcAft>
                          <a:spcPts val="800"/>
                        </a:spcAft>
                      </a:pPr>
                      <a:r>
                        <a:rPr lang="ar-SA" sz="1100">
                          <a:effectLst/>
                        </a:rPr>
                        <a:t>– 1%</a:t>
                      </a:r>
                      <a:endParaRPr lang="en-GB" sz="1100">
                        <a:effectLst/>
                        <a:latin typeface="Calibri" panose="020F0502020204030204" pitchFamily="34" charset="0"/>
                        <a:ea typeface="Yu Mincho" panose="020B0502040504020204" pitchFamily="34" charset="0"/>
                        <a:cs typeface="Arial" panose="020B0604020202020204" pitchFamily="34" charset="0"/>
                      </a:endParaRPr>
                    </a:p>
                  </a:txBody>
                  <a:tcPr marL="76200" marR="76200" marT="76200" marB="76200" anchor="ctr"/>
                </a:tc>
                <a:tc>
                  <a:txBody>
                    <a:bodyPr/>
                    <a:lstStyle/>
                    <a:p>
                      <a:pPr algn="r" rtl="1">
                        <a:lnSpc>
                          <a:spcPct val="106000"/>
                        </a:lnSpc>
                        <a:spcAft>
                          <a:spcPts val="800"/>
                        </a:spcAft>
                      </a:pPr>
                      <a:r>
                        <a:rPr lang="en-GB" sz="1100">
                          <a:effectLst/>
                        </a:rPr>
                        <a:t>2%</a:t>
                      </a:r>
                      <a:endParaRPr lang="en-GB" sz="1100">
                        <a:effectLst/>
                        <a:latin typeface="Calibri" panose="020F0502020204030204" pitchFamily="34" charset="0"/>
                        <a:ea typeface="Yu Mincho" panose="020B0502040504020204" pitchFamily="34" charset="0"/>
                        <a:cs typeface="Arial" panose="020B0604020202020204" pitchFamily="34" charset="0"/>
                      </a:endParaRPr>
                    </a:p>
                  </a:txBody>
                  <a:tcPr marL="76200" marR="76200" marT="76200" marB="76200" anchor="ctr"/>
                </a:tc>
                <a:tc>
                  <a:txBody>
                    <a:bodyPr/>
                    <a:lstStyle/>
                    <a:p>
                      <a:pPr algn="r" rtl="1">
                        <a:lnSpc>
                          <a:spcPct val="106000"/>
                        </a:lnSpc>
                        <a:spcAft>
                          <a:spcPts val="800"/>
                        </a:spcAft>
                      </a:pPr>
                      <a:r>
                        <a:rPr lang="en-GB" sz="1100">
                          <a:effectLst/>
                        </a:rPr>
                        <a:t>3</a:t>
                      </a:r>
                      <a:r>
                        <a:rPr lang="ar-SA" sz="1100">
                          <a:effectLst/>
                        </a:rPr>
                        <a:t> %</a:t>
                      </a:r>
                      <a:endParaRPr lang="en-GB" sz="1100">
                        <a:effectLst/>
                        <a:latin typeface="Calibri" panose="020F0502020204030204" pitchFamily="34" charset="0"/>
                        <a:ea typeface="Yu Mincho" panose="020B0502040504020204" pitchFamily="34" charset="0"/>
                        <a:cs typeface="Arial" panose="020B0604020202020204" pitchFamily="34" charset="0"/>
                      </a:endParaRPr>
                    </a:p>
                  </a:txBody>
                  <a:tcPr marL="76200" marR="76200" marT="76200" marB="76200" anchor="ctr"/>
                </a:tc>
                <a:tc>
                  <a:txBody>
                    <a:bodyPr/>
                    <a:lstStyle/>
                    <a:p>
                      <a:pPr algn="r" rtl="1">
                        <a:lnSpc>
                          <a:spcPct val="106000"/>
                        </a:lnSpc>
                        <a:spcAft>
                          <a:spcPts val="800"/>
                        </a:spcAft>
                      </a:pPr>
                      <a:r>
                        <a:rPr lang="en-GB" sz="1100">
                          <a:effectLst/>
                        </a:rPr>
                        <a:t>5</a:t>
                      </a:r>
                      <a:r>
                        <a:rPr lang="ar-SA" sz="1100">
                          <a:effectLst/>
                        </a:rPr>
                        <a:t> %</a:t>
                      </a:r>
                      <a:endParaRPr lang="en-GB" sz="1100">
                        <a:effectLst/>
                        <a:latin typeface="Calibri" panose="020F0502020204030204" pitchFamily="34" charset="0"/>
                        <a:ea typeface="Yu Mincho" panose="020B0502040504020204" pitchFamily="34" charset="0"/>
                        <a:cs typeface="Arial" panose="020B0604020202020204" pitchFamily="34" charset="0"/>
                      </a:endParaRPr>
                    </a:p>
                  </a:txBody>
                  <a:tcPr marL="76200" marR="76200" marT="76200" marB="76200" anchor="ctr"/>
                </a:tc>
                <a:tc>
                  <a:txBody>
                    <a:bodyPr/>
                    <a:lstStyle/>
                    <a:p>
                      <a:pPr algn="r" rtl="1">
                        <a:lnSpc>
                          <a:spcPct val="106000"/>
                        </a:lnSpc>
                        <a:spcAft>
                          <a:spcPts val="800"/>
                        </a:spcAft>
                      </a:pPr>
                      <a:r>
                        <a:rPr lang="en-GB" sz="1100">
                          <a:effectLst/>
                        </a:rPr>
                        <a:t>8</a:t>
                      </a:r>
                      <a:r>
                        <a:rPr lang="ar-SA" sz="1100">
                          <a:effectLst/>
                        </a:rPr>
                        <a:t> %</a:t>
                      </a:r>
                      <a:endParaRPr lang="en-GB" sz="1100">
                        <a:effectLst/>
                        <a:latin typeface="Calibri" panose="020F0502020204030204" pitchFamily="34" charset="0"/>
                        <a:ea typeface="Yu Mincho" panose="020B0502040504020204" pitchFamily="34" charset="0"/>
                        <a:cs typeface="Arial" panose="020B0604020202020204" pitchFamily="34" charset="0"/>
                      </a:endParaRPr>
                    </a:p>
                  </a:txBody>
                  <a:tcPr marL="76200" marR="76200" marT="76200" marB="76200" anchor="ctr"/>
                </a:tc>
                <a:tc>
                  <a:txBody>
                    <a:bodyPr/>
                    <a:lstStyle/>
                    <a:p>
                      <a:pPr algn="r" rtl="1">
                        <a:lnSpc>
                          <a:spcPct val="106000"/>
                        </a:lnSpc>
                        <a:spcAft>
                          <a:spcPts val="800"/>
                        </a:spcAft>
                      </a:pPr>
                      <a:r>
                        <a:rPr lang="en-GB" sz="1100">
                          <a:effectLst/>
                        </a:rPr>
                        <a:t>11%</a:t>
                      </a:r>
                      <a:endParaRPr lang="en-GB" sz="1100">
                        <a:effectLst/>
                        <a:latin typeface="Calibri" panose="020F0502020204030204" pitchFamily="34" charset="0"/>
                        <a:ea typeface="Yu Mincho" panose="020B0502040504020204" pitchFamily="34" charset="0"/>
                        <a:cs typeface="Arial" panose="020B0604020202020204" pitchFamily="34" charset="0"/>
                      </a:endParaRPr>
                    </a:p>
                  </a:txBody>
                  <a:tcPr marL="76200" marR="76200" marT="76200" marB="76200" anchor="ctr"/>
                </a:tc>
                <a:extLst>
                  <a:ext uri="{0D108BD9-81ED-4DB2-BD59-A6C34878D82A}">
                    <a16:rowId xmlns:a16="http://schemas.microsoft.com/office/drawing/2014/main" val="1186453155"/>
                  </a:ext>
                </a:extLst>
              </a:tr>
              <a:tr h="447171">
                <a:tc>
                  <a:txBody>
                    <a:bodyPr/>
                    <a:lstStyle/>
                    <a:p>
                      <a:pPr algn="r" rtl="1">
                        <a:lnSpc>
                          <a:spcPct val="106000"/>
                        </a:lnSpc>
                        <a:spcAft>
                          <a:spcPts val="800"/>
                        </a:spcAft>
                      </a:pPr>
                      <a:r>
                        <a:rPr lang="en-GB" sz="1100">
                          <a:effectLst/>
                        </a:rPr>
                        <a:t> </a:t>
                      </a:r>
                      <a:endParaRPr lang="en-GB" sz="1100">
                        <a:effectLst/>
                        <a:latin typeface="Calibri" panose="020F0502020204030204" pitchFamily="34" charset="0"/>
                        <a:ea typeface="Yu Mincho" panose="020B0502040504020204" pitchFamily="34" charset="0"/>
                        <a:cs typeface="Arial" panose="020B0604020202020204" pitchFamily="34" charset="0"/>
                      </a:endParaRPr>
                    </a:p>
                  </a:txBody>
                  <a:tcPr marL="76200" marR="76200" marT="76200" marB="76200" anchor="ctr"/>
                </a:tc>
                <a:tc>
                  <a:txBody>
                    <a:bodyPr/>
                    <a:lstStyle/>
                    <a:p>
                      <a:pPr algn="r" rtl="1">
                        <a:lnSpc>
                          <a:spcPct val="106000"/>
                        </a:lnSpc>
                        <a:spcAft>
                          <a:spcPts val="800"/>
                        </a:spcAft>
                      </a:pPr>
                      <a:r>
                        <a:rPr lang="ar-SA" sz="1100">
                          <a:effectLst/>
                        </a:rPr>
                        <a:t>مؤسسة (ج)</a:t>
                      </a:r>
                      <a:endParaRPr lang="en-GB" sz="1100">
                        <a:effectLst/>
                        <a:latin typeface="Calibri" panose="020F0502020204030204" pitchFamily="34" charset="0"/>
                        <a:ea typeface="Yu Mincho" panose="020B0502040504020204" pitchFamily="34" charset="0"/>
                        <a:cs typeface="Arial" panose="020B0604020202020204" pitchFamily="34" charset="0"/>
                      </a:endParaRPr>
                    </a:p>
                  </a:txBody>
                  <a:tcPr marL="76200" marR="76200" marT="76200" marB="76200" anchor="ctr"/>
                </a:tc>
                <a:tc>
                  <a:txBody>
                    <a:bodyPr/>
                    <a:lstStyle/>
                    <a:p>
                      <a:pPr algn="r" rtl="1">
                        <a:lnSpc>
                          <a:spcPct val="106000"/>
                        </a:lnSpc>
                        <a:spcAft>
                          <a:spcPts val="800"/>
                        </a:spcAft>
                      </a:pPr>
                      <a:r>
                        <a:rPr lang="ar-SA" sz="1100">
                          <a:effectLst/>
                        </a:rPr>
                        <a:t>– 5%</a:t>
                      </a:r>
                      <a:endParaRPr lang="en-GB" sz="1100">
                        <a:effectLst/>
                        <a:latin typeface="Calibri" panose="020F0502020204030204" pitchFamily="34" charset="0"/>
                        <a:ea typeface="Yu Mincho" panose="020B0502040504020204" pitchFamily="34" charset="0"/>
                        <a:cs typeface="Arial" panose="020B0604020202020204" pitchFamily="34" charset="0"/>
                      </a:endParaRPr>
                    </a:p>
                  </a:txBody>
                  <a:tcPr marL="76200" marR="76200" marT="76200" marB="76200" anchor="ctr"/>
                </a:tc>
                <a:tc>
                  <a:txBody>
                    <a:bodyPr/>
                    <a:lstStyle/>
                    <a:p>
                      <a:pPr algn="r" rtl="1">
                        <a:lnSpc>
                          <a:spcPct val="106000"/>
                        </a:lnSpc>
                        <a:spcAft>
                          <a:spcPts val="800"/>
                        </a:spcAft>
                      </a:pPr>
                      <a:r>
                        <a:rPr lang="en-GB" sz="1100">
                          <a:effectLst/>
                        </a:rPr>
                        <a:t>1%</a:t>
                      </a:r>
                      <a:endParaRPr lang="en-GB" sz="1100">
                        <a:effectLst/>
                        <a:latin typeface="Calibri" panose="020F0502020204030204" pitchFamily="34" charset="0"/>
                        <a:ea typeface="Yu Mincho" panose="020B0502040504020204" pitchFamily="34" charset="0"/>
                        <a:cs typeface="Arial" panose="020B0604020202020204" pitchFamily="34" charset="0"/>
                      </a:endParaRPr>
                    </a:p>
                  </a:txBody>
                  <a:tcPr marL="76200" marR="76200" marT="76200" marB="76200" anchor="ctr"/>
                </a:tc>
                <a:tc>
                  <a:txBody>
                    <a:bodyPr/>
                    <a:lstStyle/>
                    <a:p>
                      <a:pPr algn="r" rtl="1">
                        <a:lnSpc>
                          <a:spcPct val="106000"/>
                        </a:lnSpc>
                        <a:spcAft>
                          <a:spcPts val="800"/>
                        </a:spcAft>
                      </a:pPr>
                      <a:r>
                        <a:rPr lang="en-GB" sz="1100">
                          <a:effectLst/>
                        </a:rPr>
                        <a:t>3</a:t>
                      </a:r>
                      <a:r>
                        <a:rPr lang="ar-SA" sz="1100">
                          <a:effectLst/>
                        </a:rPr>
                        <a:t> %</a:t>
                      </a:r>
                      <a:endParaRPr lang="en-GB" sz="1100">
                        <a:effectLst/>
                        <a:latin typeface="Calibri" panose="020F0502020204030204" pitchFamily="34" charset="0"/>
                        <a:ea typeface="Yu Mincho" panose="020B0502040504020204" pitchFamily="34" charset="0"/>
                        <a:cs typeface="Arial" panose="020B0604020202020204" pitchFamily="34" charset="0"/>
                      </a:endParaRPr>
                    </a:p>
                  </a:txBody>
                  <a:tcPr marL="76200" marR="76200" marT="76200" marB="76200" anchor="ctr"/>
                </a:tc>
                <a:tc>
                  <a:txBody>
                    <a:bodyPr/>
                    <a:lstStyle/>
                    <a:p>
                      <a:pPr algn="r" rtl="1">
                        <a:lnSpc>
                          <a:spcPct val="106000"/>
                        </a:lnSpc>
                        <a:spcAft>
                          <a:spcPts val="800"/>
                        </a:spcAft>
                      </a:pPr>
                      <a:r>
                        <a:rPr lang="en-GB" sz="1100">
                          <a:effectLst/>
                        </a:rPr>
                        <a:t>7</a:t>
                      </a:r>
                      <a:r>
                        <a:rPr lang="ar-SA" sz="1100">
                          <a:effectLst/>
                        </a:rPr>
                        <a:t> %</a:t>
                      </a:r>
                      <a:endParaRPr lang="en-GB" sz="1100">
                        <a:effectLst/>
                        <a:latin typeface="Calibri" panose="020F0502020204030204" pitchFamily="34" charset="0"/>
                        <a:ea typeface="Yu Mincho" panose="020B0502040504020204" pitchFamily="34" charset="0"/>
                        <a:cs typeface="Arial" panose="020B0604020202020204" pitchFamily="34" charset="0"/>
                      </a:endParaRPr>
                    </a:p>
                  </a:txBody>
                  <a:tcPr marL="76200" marR="76200" marT="76200" marB="76200" anchor="ctr"/>
                </a:tc>
                <a:tc>
                  <a:txBody>
                    <a:bodyPr/>
                    <a:lstStyle/>
                    <a:p>
                      <a:pPr algn="r" rtl="1">
                        <a:lnSpc>
                          <a:spcPct val="106000"/>
                        </a:lnSpc>
                        <a:spcAft>
                          <a:spcPts val="800"/>
                        </a:spcAft>
                      </a:pPr>
                      <a:r>
                        <a:rPr lang="en-GB" sz="1100">
                          <a:effectLst/>
                        </a:rPr>
                        <a:t>13</a:t>
                      </a:r>
                      <a:r>
                        <a:rPr lang="ar-SA" sz="1100">
                          <a:effectLst/>
                        </a:rPr>
                        <a:t> %</a:t>
                      </a:r>
                      <a:endParaRPr lang="en-GB" sz="1100">
                        <a:effectLst/>
                        <a:latin typeface="Calibri" panose="020F0502020204030204" pitchFamily="34" charset="0"/>
                        <a:ea typeface="Yu Mincho" panose="020B0502040504020204" pitchFamily="34" charset="0"/>
                        <a:cs typeface="Arial" panose="020B0604020202020204" pitchFamily="34" charset="0"/>
                      </a:endParaRPr>
                    </a:p>
                  </a:txBody>
                  <a:tcPr marL="76200" marR="76200" marT="76200" marB="76200" anchor="ctr"/>
                </a:tc>
                <a:tc>
                  <a:txBody>
                    <a:bodyPr/>
                    <a:lstStyle/>
                    <a:p>
                      <a:pPr algn="r" rtl="1">
                        <a:lnSpc>
                          <a:spcPct val="106000"/>
                        </a:lnSpc>
                        <a:spcAft>
                          <a:spcPts val="800"/>
                        </a:spcAft>
                      </a:pPr>
                      <a:r>
                        <a:rPr lang="en-GB" sz="1100">
                          <a:effectLst/>
                        </a:rPr>
                        <a:t>19%</a:t>
                      </a:r>
                      <a:endParaRPr lang="en-GB" sz="1100">
                        <a:effectLst/>
                        <a:latin typeface="Calibri" panose="020F0502020204030204" pitchFamily="34" charset="0"/>
                        <a:ea typeface="Yu Mincho" panose="020B0502040504020204" pitchFamily="34" charset="0"/>
                        <a:cs typeface="Arial" panose="020B0604020202020204" pitchFamily="34" charset="0"/>
                      </a:endParaRPr>
                    </a:p>
                  </a:txBody>
                  <a:tcPr marL="76200" marR="76200" marT="76200" marB="76200" anchor="ctr"/>
                </a:tc>
                <a:extLst>
                  <a:ext uri="{0D108BD9-81ED-4DB2-BD59-A6C34878D82A}">
                    <a16:rowId xmlns:a16="http://schemas.microsoft.com/office/drawing/2014/main" val="734570921"/>
                  </a:ext>
                </a:extLst>
              </a:tr>
            </a:tbl>
          </a:graphicData>
        </a:graphic>
      </p:graphicFrame>
    </p:spTree>
    <p:extLst>
      <p:ext uri="{BB962C8B-B14F-4D97-AF65-F5344CB8AC3E}">
        <p14:creationId xmlns:p14="http://schemas.microsoft.com/office/powerpoint/2010/main" val="2888340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70C184-969A-AE4B-A876-2A6FE98AB565}"/>
              </a:ext>
            </a:extLst>
          </p:cNvPr>
          <p:cNvSpPr>
            <a:spLocks noGrp="1"/>
          </p:cNvSpPr>
          <p:nvPr>
            <p:ph type="title"/>
          </p:nvPr>
        </p:nvSpPr>
        <p:spPr>
          <a:xfrm>
            <a:off x="1145768" y="242863"/>
            <a:ext cx="10131425" cy="985710"/>
          </a:xfrm>
        </p:spPr>
        <p:txBody>
          <a:bodyPr>
            <a:normAutofit fontScale="90000"/>
          </a:bodyPr>
          <a:lstStyle/>
          <a:p>
            <a:pPr algn="r" rtl="1"/>
            <a:r>
              <a:rPr lang="ar-SA" sz="3200" b="1">
                <a:effectLst/>
                <a:latin typeface="Calibri Light" panose="020F0302020204030204" pitchFamily="34" charset="0"/>
                <a:ea typeface="Times New Roman" panose="02020603050405020304" pitchFamily="18" charset="0"/>
                <a:cs typeface="Segoe UI" panose="020B0502040204020203" pitchFamily="34" charset="0"/>
              </a:rPr>
              <a:t>النتائج</a:t>
            </a:r>
            <a:br>
              <a:rPr lang="en-GB" sz="1800" b="1">
                <a:solidFill>
                  <a:srgbClr val="1F3763"/>
                </a:solidFill>
                <a:effectLst/>
                <a:latin typeface="Calibri Light" panose="020F0302020204030204" pitchFamily="34" charset="0"/>
                <a:ea typeface="Yu Gothic Light" panose="020B0502040504020204" pitchFamily="34" charset="0"/>
                <a:cs typeface="Times New Roman" panose="02020603050405020304" pitchFamily="18" charset="0"/>
              </a:rPr>
            </a:br>
            <a:endParaRPr lang="en-US"/>
          </a:p>
        </p:txBody>
      </p:sp>
      <p:sp>
        <p:nvSpPr>
          <p:cNvPr id="3" name="Content Placeholder 2">
            <a:extLst>
              <a:ext uri="{FF2B5EF4-FFF2-40B4-BE49-F238E27FC236}">
                <a16:creationId xmlns:a16="http://schemas.microsoft.com/office/drawing/2014/main" id="{8823E6F2-BDE2-3B49-95B4-4C62F8DA7DA6}"/>
              </a:ext>
            </a:extLst>
          </p:cNvPr>
          <p:cNvSpPr>
            <a:spLocks noGrp="1"/>
          </p:cNvSpPr>
          <p:nvPr>
            <p:ph idx="1"/>
          </p:nvPr>
        </p:nvSpPr>
        <p:spPr>
          <a:xfrm>
            <a:off x="915784" y="154436"/>
            <a:ext cx="10591392" cy="6460701"/>
          </a:xfrm>
        </p:spPr>
        <p:txBody>
          <a:bodyPr anchor="b">
            <a:normAutofit fontScale="62500" lnSpcReduction="20000"/>
          </a:bodyPr>
          <a:lstStyle/>
          <a:p>
            <a:pPr algn="r" rtl="1"/>
            <a:r>
              <a:rPr lang="ar-SA" sz="3400">
                <a:effectLst/>
                <a:latin typeface="Times New Roman" panose="02020603050405020304" pitchFamily="18" charset="0"/>
                <a:ea typeface="Yu Mincho" panose="020B0502040504020204" pitchFamily="34" charset="0"/>
                <a:cs typeface="Segoe UI" panose="020B0502040204020203" pitchFamily="34" charset="0"/>
              </a:rPr>
              <a:t>من هذا المثال، نخرج بالنتائج التالية:</a:t>
            </a:r>
            <a:endParaRPr lang="en-GB" sz="3400">
              <a:effectLst/>
              <a:latin typeface="Times New Roman" panose="02020603050405020304" pitchFamily="18" charset="0"/>
              <a:ea typeface="Yu Mincho" panose="020B0502040504020204" pitchFamily="34" charset="0"/>
            </a:endParaRPr>
          </a:p>
          <a:p>
            <a:pPr marL="0" indent="0" algn="r" rtl="1">
              <a:buNone/>
            </a:pPr>
            <a:r>
              <a:rPr lang="en-GB" sz="3400">
                <a:effectLst/>
                <a:latin typeface="Segoe UI" panose="020B0502040204020203" pitchFamily="34" charset="0"/>
                <a:ea typeface="Yu Mincho" panose="020B0502040504020204" pitchFamily="34" charset="0"/>
              </a:rPr>
              <a:t>1</a:t>
            </a:r>
            <a:r>
              <a:rPr lang="ar-SA" sz="3400">
                <a:effectLst/>
                <a:latin typeface="Times New Roman" panose="02020603050405020304" pitchFamily="18" charset="0"/>
                <a:ea typeface="Yu Mincho" panose="020B0502040504020204" pitchFamily="34" charset="0"/>
                <a:cs typeface="Segoe UI" panose="020B0502040204020203" pitchFamily="34" charset="0"/>
              </a:rPr>
              <a:t>. في</a:t>
            </a:r>
            <a:r>
              <a:rPr lang="ar-SA" sz="3400" b="1">
                <a:effectLst/>
                <a:latin typeface="Times New Roman" panose="02020603050405020304" pitchFamily="18" charset="0"/>
                <a:ea typeface="Yu Mincho" panose="020B0502040504020204" pitchFamily="34" charset="0"/>
                <a:cs typeface="Segoe UI" panose="020B0502040204020203" pitchFamily="34" charset="0"/>
              </a:rPr>
              <a:t> المؤسسة التي لا تستعمل الرفع المالي يزداد العائد على حقوق المساهمين بنفس زيادة الدخل وذلك كما يظهر من قسمة عاند المؤسسة (1) ودخلها في الحالة (6) على الحالة (5):</a:t>
            </a:r>
            <a:endParaRPr lang="en-GB" sz="3400" b="1">
              <a:effectLst/>
              <a:latin typeface="Times New Roman" panose="02020603050405020304" pitchFamily="18" charset="0"/>
              <a:ea typeface="Yu Mincho" panose="020B0502040504020204" pitchFamily="34" charset="0"/>
            </a:endParaRPr>
          </a:p>
          <a:p>
            <a:pPr marL="0" indent="0" algn="r" rtl="1">
              <a:buNone/>
            </a:pPr>
            <a:r>
              <a:rPr lang="ar-SA" sz="3400" b="1">
                <a:effectLst/>
                <a:latin typeface="Times New Roman" panose="02020603050405020304" pitchFamily="18" charset="0"/>
                <a:ea typeface="Yu Mincho" panose="020B0502040504020204" pitchFamily="34" charset="0"/>
                <a:cs typeface="Segoe UI" panose="020B0502040204020203" pitchFamily="34" charset="0"/>
              </a:rPr>
              <a:t>(7 % ÷ 5.5 %) – 1 = 28%</a:t>
            </a:r>
            <a:r>
              <a:rPr lang="en-GB" sz="3400" b="1">
                <a:effectLst/>
                <a:latin typeface="Times New Roman" panose="02020603050405020304" pitchFamily="18" charset="0"/>
                <a:ea typeface="Yu Mincho" panose="020B0502040504020204" pitchFamily="34" charset="0"/>
                <a:cs typeface="Segoe UI" panose="020B0502040204020203" pitchFamily="34" charset="0"/>
              </a:rPr>
              <a:t>   </a:t>
            </a:r>
            <a:r>
              <a:rPr lang="ar-SA" sz="3400" b="1">
                <a:effectLst/>
                <a:latin typeface="Times New Roman" panose="02020603050405020304" pitchFamily="18" charset="0"/>
                <a:ea typeface="Yu Mincho" panose="020B0502040504020204" pitchFamily="34" charset="0"/>
                <a:cs typeface="Segoe UI" panose="020B0502040204020203" pitchFamily="34" charset="0"/>
              </a:rPr>
              <a:t>وكذلك:</a:t>
            </a:r>
            <a:endParaRPr lang="en-GB" sz="3400" b="1">
              <a:effectLst/>
              <a:latin typeface="Times New Roman" panose="02020603050405020304" pitchFamily="18" charset="0"/>
              <a:ea typeface="Yu Mincho" panose="020B0502040504020204" pitchFamily="34" charset="0"/>
            </a:endParaRPr>
          </a:p>
          <a:p>
            <a:pPr marL="0" indent="0" algn="r" rtl="1">
              <a:buNone/>
            </a:pPr>
            <a:r>
              <a:rPr lang="ar-SA" sz="3400" b="1">
                <a:effectLst/>
                <a:latin typeface="Times New Roman" panose="02020603050405020304" pitchFamily="18" charset="0"/>
                <a:ea typeface="Yu Mincho" panose="020B0502040504020204" pitchFamily="34" charset="0"/>
                <a:cs typeface="Segoe UI" panose="020B0502040204020203" pitchFamily="34" charset="0"/>
              </a:rPr>
              <a:t>(28 ÷ 22) – 1 = 28%</a:t>
            </a:r>
            <a:endParaRPr lang="en-GB" sz="3400" b="1">
              <a:effectLst/>
              <a:latin typeface="Times New Roman" panose="02020603050405020304" pitchFamily="18" charset="0"/>
              <a:ea typeface="Yu Mincho" panose="020B0502040504020204" pitchFamily="34" charset="0"/>
            </a:endParaRPr>
          </a:p>
          <a:p>
            <a:pPr marL="457200" lvl="1" indent="0" algn="r" rtl="1">
              <a:buNone/>
            </a:pPr>
            <a:r>
              <a:rPr lang="en-GB" sz="3400" b="1">
                <a:effectLst/>
                <a:latin typeface="Segoe UI" panose="020B0502040204020203" pitchFamily="34" charset="0"/>
                <a:ea typeface="Yu Mincho" panose="020B0502040504020204" pitchFamily="34" charset="0"/>
              </a:rPr>
              <a:t>2</a:t>
            </a:r>
            <a:r>
              <a:rPr lang="ar-SA" sz="3400" b="1">
                <a:effectLst/>
                <a:latin typeface="Times New Roman" panose="02020603050405020304" pitchFamily="18" charset="0"/>
                <a:ea typeface="Yu Mincho" panose="020B0502040504020204" pitchFamily="34" charset="0"/>
                <a:cs typeface="Segoe UI" panose="020B0502040204020203" pitchFamily="34" charset="0"/>
              </a:rPr>
              <a:t>. في المؤسسة التي تستعمل مقدارًا متوسطًا من الرفع المالي، ارتفع العائد على حقوق المساهمين بمعدل (37.5%) أكثر من معدل تزايد الدخل (27.27%)، كما يظهر من قسمة عائد المؤسسة (ب) ودخلها في الحالة السادسة على الحالة الخامسة:</a:t>
            </a:r>
            <a:endParaRPr lang="en-GB" sz="3400" b="1">
              <a:effectLst/>
              <a:latin typeface="Times New Roman" panose="02020603050405020304" pitchFamily="18" charset="0"/>
              <a:ea typeface="Yu Mincho" panose="020B0502040504020204" pitchFamily="34" charset="0"/>
            </a:endParaRPr>
          </a:p>
          <a:p>
            <a:pPr marL="0" indent="0" algn="r" rtl="1">
              <a:buNone/>
            </a:pPr>
            <a:r>
              <a:rPr lang="ar-SA" sz="3400" b="1">
                <a:effectLst/>
                <a:latin typeface="Times New Roman" panose="02020603050405020304" pitchFamily="18" charset="0"/>
                <a:ea typeface="Yu Mincho" panose="020B0502040504020204" pitchFamily="34" charset="0"/>
                <a:cs typeface="Segoe UI" panose="020B0502040204020203" pitchFamily="34" charset="0"/>
              </a:rPr>
              <a:t>(11% ÷ 8%) – 1 = 38%</a:t>
            </a:r>
            <a:endParaRPr lang="en-GB" sz="3400" b="1">
              <a:effectLst/>
              <a:latin typeface="Times New Roman" panose="02020603050405020304" pitchFamily="18" charset="0"/>
              <a:ea typeface="Yu Mincho" panose="020B0502040504020204" pitchFamily="34" charset="0"/>
            </a:endParaRPr>
          </a:p>
          <a:p>
            <a:pPr marL="0" indent="0" algn="r" rtl="1">
              <a:buNone/>
            </a:pPr>
            <a:r>
              <a:rPr lang="ar-SA" sz="3400" b="1">
                <a:effectLst/>
                <a:latin typeface="Times New Roman" panose="02020603050405020304" pitchFamily="18" charset="0"/>
                <a:ea typeface="Yu Mincho" panose="020B0502040504020204" pitchFamily="34" charset="0"/>
                <a:cs typeface="Segoe UI" panose="020B0502040204020203" pitchFamily="34" charset="0"/>
              </a:rPr>
              <a:t>(28 ÷ 22) – 1 = 28%</a:t>
            </a:r>
            <a:endParaRPr lang="en-GB" sz="3400" b="1">
              <a:effectLst/>
              <a:latin typeface="Times New Roman" panose="02020603050405020304" pitchFamily="18" charset="0"/>
              <a:ea typeface="Yu Mincho" panose="020B0502040504020204" pitchFamily="34" charset="0"/>
            </a:endParaRPr>
          </a:p>
          <a:p>
            <a:pPr marL="457200" lvl="1" indent="0" algn="r" rtl="1">
              <a:buNone/>
            </a:pPr>
            <a:r>
              <a:rPr lang="en-GB" sz="3400" b="1">
                <a:effectLst/>
                <a:latin typeface="Segoe UI" panose="020B0502040204020203" pitchFamily="34" charset="0"/>
                <a:ea typeface="Yu Mincho" panose="020B0502040504020204" pitchFamily="34" charset="0"/>
              </a:rPr>
              <a:t>3</a:t>
            </a:r>
            <a:r>
              <a:rPr lang="ar-SA" sz="3400" b="1">
                <a:effectLst/>
                <a:latin typeface="Times New Roman" panose="02020603050405020304" pitchFamily="18" charset="0"/>
                <a:ea typeface="Yu Mincho" panose="020B0502040504020204" pitchFamily="34" charset="0"/>
                <a:cs typeface="Segoe UI" panose="020B0502040204020203" pitchFamily="34" charset="0"/>
              </a:rPr>
              <a:t>. في المؤسسة (ج) التي استعملت كثيرًا من الرفع المالي، ارتفع العائد من 13% إلى 19%، أي بمقدار 46% في مقابل زيادة 27% في الدخل.</a:t>
            </a:r>
            <a:endParaRPr lang="en-GB" sz="3400" b="1">
              <a:effectLst/>
              <a:latin typeface="Times New Roman" panose="02020603050405020304" pitchFamily="18" charset="0"/>
              <a:ea typeface="Yu Mincho" panose="020B0502040504020204" pitchFamily="34" charset="0"/>
            </a:endParaRPr>
          </a:p>
          <a:p>
            <a:pPr marL="457200" lvl="1" indent="0" algn="r" rtl="1">
              <a:buNone/>
            </a:pPr>
            <a:r>
              <a:rPr lang="en-GB" sz="3400" b="1">
                <a:effectLst/>
                <a:latin typeface="Segoe UI" panose="020B0502040204020203" pitchFamily="34" charset="0"/>
                <a:ea typeface="Yu Mincho" panose="020B0502040504020204" pitchFamily="34" charset="0"/>
              </a:rPr>
              <a:t>4</a:t>
            </a:r>
            <a:r>
              <a:rPr lang="ar-SA" sz="3400" b="1">
                <a:effectLst/>
                <a:latin typeface="Times New Roman" panose="02020603050405020304" pitchFamily="18" charset="0"/>
                <a:ea typeface="Yu Mincho" panose="020B0502040504020204" pitchFamily="34" charset="0"/>
                <a:cs typeface="Segoe UI" panose="020B0502040204020203" pitchFamily="34" charset="0"/>
              </a:rPr>
              <a:t>. في الحالات التي يقل فيها العائد على الموجودات عن سعر فائدة الاقتراض (الحالتين 1، 2)، ينخفض العائد كلما زاد مقدار الرفع المالي أي كلما زاد الاقتراض.</a:t>
            </a:r>
            <a:endParaRPr lang="en-GB" sz="3400" b="1">
              <a:effectLst/>
              <a:latin typeface="Times New Roman" panose="02020603050405020304" pitchFamily="18" charset="0"/>
              <a:ea typeface="Yu Mincho" panose="020B0502040504020204" pitchFamily="34" charset="0"/>
            </a:endParaRPr>
          </a:p>
          <a:p>
            <a:pPr marL="457200" lvl="1" indent="0" algn="r" rtl="1">
              <a:buNone/>
            </a:pPr>
            <a:r>
              <a:rPr lang="en-GB" sz="3400" b="1">
                <a:effectLst/>
                <a:latin typeface="Segoe UI" panose="020B0502040204020203" pitchFamily="34" charset="0"/>
                <a:ea typeface="Yu Mincho" panose="020B0502040504020204" pitchFamily="34" charset="0"/>
              </a:rPr>
              <a:t>5</a:t>
            </a:r>
            <a:r>
              <a:rPr lang="ar-SA" sz="3400" b="1">
                <a:effectLst/>
                <a:latin typeface="Times New Roman" panose="02020603050405020304" pitchFamily="18" charset="0"/>
                <a:ea typeface="Yu Mincho" panose="020B0502040504020204" pitchFamily="34" charset="0"/>
                <a:cs typeface="Segoe UI" panose="020B0502040204020203" pitchFamily="34" charset="0"/>
              </a:rPr>
              <a:t>. يرتفع العائد على حقوق المساهمين في حالات الرفع المالي العالية بسرعة أكبر من السرعة التي يرتفع فيها الدخل وينخفض أيضا بسرعة أكبر من السرعة التي ينخفض فيها الدخل.</a:t>
            </a:r>
            <a:endParaRPr lang="en-GB" sz="3400" b="1">
              <a:latin typeface="Times New Roman" panose="02020603050405020304" pitchFamily="18" charset="0"/>
              <a:ea typeface="Yu Mincho" panose="020B0502040504020204" pitchFamily="34" charset="0"/>
            </a:endParaRPr>
          </a:p>
          <a:p>
            <a:pPr marL="0" indent="0" algn="r" rtl="1">
              <a:buNone/>
            </a:pPr>
            <a:r>
              <a:rPr lang="ar-SA" sz="3400" b="1">
                <a:effectLst/>
                <a:latin typeface="Times New Roman" panose="02020603050405020304" pitchFamily="18" charset="0"/>
                <a:ea typeface="Yu Mincho" panose="020B0502040504020204" pitchFamily="34" charset="0"/>
                <a:cs typeface="Segoe UI" panose="020B0502040204020203" pitchFamily="34" charset="0"/>
              </a:rPr>
              <a:t>. عندما يتساوى العائد على الموجودات وكلفة الاقتراض لن يكون هناك أي أثر إيجابي أو سلبي للرفع المالي وذلك لانعدام الفرق الإيجابي والسلبي بين الكلفة والمردود والتي يمكن أن تؤثر إيجابيًا أو سلبيًا على العائد على حقوق المساهمين.</a:t>
            </a:r>
            <a:endParaRPr lang="en-GB" sz="3400" b="1">
              <a:effectLst/>
              <a:latin typeface="Times New Roman" panose="02020603050405020304" pitchFamily="18" charset="0"/>
              <a:ea typeface="Yu Mincho" panose="020B0502040504020204" pitchFamily="34" charset="0"/>
            </a:endParaRPr>
          </a:p>
          <a:p>
            <a:pPr marL="0" indent="0" algn="r" rtl="1">
              <a:buNone/>
            </a:pPr>
            <a:r>
              <a:rPr lang="ar-SA" sz="3400" b="1">
                <a:effectLst/>
                <a:latin typeface="Times New Roman" panose="02020603050405020304" pitchFamily="18" charset="0"/>
                <a:ea typeface="Yu Mincho" panose="020B0502040504020204" pitchFamily="34" charset="0"/>
                <a:cs typeface="Segoe UI" panose="020B0502040204020203" pitchFamily="34" charset="0"/>
              </a:rPr>
              <a:t>بشكل عام، يمكن القول بأن الرفع المالي يعظم الأرباح والخسائر إلى المساهمين بحسب الأوضاع الاقتصادية؛ ففي حالة ازدهار الاقتصاد وزيادة مبيعات الشركة فإن التمويل بالدين يعظم الربح، والعكس صحيح؛ ففي حالة كون الاقتصاد في حالة كساد ومبيعات الشركة بانخفاض فان التمويل بالدين يعظم الخسارة.</a:t>
            </a:r>
            <a:endParaRPr lang="en-GB" sz="3400" b="1">
              <a:effectLst/>
              <a:latin typeface="Times New Roman" panose="02020603050405020304" pitchFamily="18" charset="0"/>
              <a:ea typeface="Yu Mincho" panose="020B0502040504020204" pitchFamily="34" charset="0"/>
            </a:endParaRPr>
          </a:p>
          <a:p>
            <a:pPr marL="0" indent="0" algn="r" rtl="1">
              <a:buNone/>
            </a:pPr>
            <a:endParaRPr lang="en-US"/>
          </a:p>
        </p:txBody>
      </p:sp>
    </p:spTree>
    <p:extLst>
      <p:ext uri="{BB962C8B-B14F-4D97-AF65-F5344CB8AC3E}">
        <p14:creationId xmlns:p14="http://schemas.microsoft.com/office/powerpoint/2010/main" val="22856628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3C70D8-DED8-F246-A002-1AD6045F9663}"/>
              </a:ext>
            </a:extLst>
          </p:cNvPr>
          <p:cNvSpPr>
            <a:spLocks noGrp="1"/>
          </p:cNvSpPr>
          <p:nvPr>
            <p:ph type="title"/>
          </p:nvPr>
        </p:nvSpPr>
        <p:spPr>
          <a:xfrm>
            <a:off x="1486019" y="587946"/>
            <a:ext cx="10131425" cy="912363"/>
          </a:xfrm>
        </p:spPr>
        <p:txBody>
          <a:bodyPr anchor="t">
            <a:normAutofit fontScale="90000"/>
          </a:bodyPr>
          <a:lstStyle/>
          <a:p>
            <a:pPr algn="r" rtl="1"/>
            <a:r>
              <a:rPr lang="ar-SA" sz="3200" b="1">
                <a:effectLst/>
                <a:latin typeface="Calibri Light" panose="020F0302020204030204" pitchFamily="34" charset="0"/>
                <a:ea typeface="Times New Roman" panose="02020603050405020304" pitchFamily="18" charset="0"/>
                <a:cs typeface="Segoe UI" panose="020B0502040204020203" pitchFamily="34" charset="0"/>
              </a:rPr>
              <a:t>مقياس الرفع المالي</a:t>
            </a:r>
            <a:br>
              <a:rPr lang="en-GB" sz="1800" b="1">
                <a:solidFill>
                  <a:srgbClr val="1F3763"/>
                </a:solidFill>
                <a:effectLst/>
                <a:latin typeface="Calibri Light" panose="020F0302020204030204" pitchFamily="34" charset="0"/>
                <a:ea typeface="Yu Gothic Light" panose="020B0502040504020204" pitchFamily="34" charset="0"/>
                <a:cs typeface="Times New Roman" panose="02020603050405020304" pitchFamily="18" charset="0"/>
              </a:rPr>
            </a:br>
            <a:endParaRPr lang="en-US" sz="3200"/>
          </a:p>
        </p:txBody>
      </p:sp>
      <p:sp>
        <p:nvSpPr>
          <p:cNvPr id="3" name="Content Placeholder 2">
            <a:extLst>
              <a:ext uri="{FF2B5EF4-FFF2-40B4-BE49-F238E27FC236}">
                <a16:creationId xmlns:a16="http://schemas.microsoft.com/office/drawing/2014/main" id="{24B4E64D-7B51-C84D-A027-6D4157D81A08}"/>
              </a:ext>
            </a:extLst>
          </p:cNvPr>
          <p:cNvSpPr>
            <a:spLocks noGrp="1"/>
          </p:cNvSpPr>
          <p:nvPr>
            <p:ph idx="1"/>
          </p:nvPr>
        </p:nvSpPr>
        <p:spPr>
          <a:xfrm>
            <a:off x="574556" y="1405829"/>
            <a:ext cx="10786665" cy="5189343"/>
          </a:xfrm>
        </p:spPr>
        <p:txBody>
          <a:bodyPr>
            <a:normAutofit/>
          </a:bodyPr>
          <a:lstStyle/>
          <a:p>
            <a:pPr marL="0" indent="0" algn="r" rtl="1">
              <a:buNone/>
            </a:pPr>
            <a:r>
              <a:rPr lang="ar-AE" sz="2000" b="0" i="0">
                <a:effectLst/>
                <a:latin typeface="-apple-system"/>
              </a:rPr>
              <a:t>يقاس الرفع المالي بدرجة التغير النسبي في العائد على السهم أو على رأس المال المرتبط بتغير معين في الدخل قبل الفائدة والضريبة، وتقاس درجة هذا التغير طبقا للمعادلة التالية:</a:t>
            </a:r>
          </a:p>
          <a:p>
            <a:pPr marL="0" indent="0" algn="r" rtl="1">
              <a:buNone/>
            </a:pPr>
            <a:r>
              <a:rPr lang="ar-AE" sz="2000" b="1" i="0">
                <a:solidFill>
                  <a:srgbClr val="FFFF00"/>
                </a:solidFill>
                <a:effectLst/>
                <a:latin typeface="-apple-system"/>
              </a:rPr>
              <a:t>درجة الرفع المالي = التغير النسبي في العائد على السهم أو على رأس المال ÷ التغير النسبي في الدخل قبل الفائدة والضريبة</a:t>
            </a:r>
            <a:endParaRPr lang="ar-AE" sz="2000" b="0" i="0">
              <a:solidFill>
                <a:srgbClr val="FFFF00"/>
              </a:solidFill>
              <a:effectLst/>
              <a:latin typeface="-apple-system"/>
            </a:endParaRPr>
          </a:p>
          <a:p>
            <a:pPr marL="0" indent="0" algn="r" rtl="1">
              <a:buNone/>
            </a:pPr>
            <a:endParaRPr lang="en-GB" sz="2000" b="0" i="0">
              <a:effectLst/>
              <a:latin typeface="-apple-system"/>
            </a:endParaRPr>
          </a:p>
          <a:p>
            <a:pPr marL="0" indent="0" algn="r" rtl="1">
              <a:buNone/>
            </a:pPr>
            <a:r>
              <a:rPr lang="ar-AE" sz="2000" b="0" i="0">
                <a:effectLst/>
                <a:latin typeface="-apple-system"/>
              </a:rPr>
              <a:t>وتفاديًا لاحتساب نسبة كل من التغير النسبي في العائد على السهم والدخل، يمكن وضع صيغة المعادلة بالشكل التالي:</a:t>
            </a:r>
          </a:p>
          <a:p>
            <a:pPr marL="0" indent="0" algn="r" rtl="1">
              <a:buNone/>
            </a:pPr>
            <a:r>
              <a:rPr lang="ar-AE" sz="2000" b="1" i="0">
                <a:solidFill>
                  <a:srgbClr val="FFFF00"/>
                </a:solidFill>
                <a:effectLst/>
                <a:latin typeface="-apple-system"/>
              </a:rPr>
              <a:t>درجة الرفع المالي = الربح قبل الفائدة والضريبة ÷ (الربح قبل الفائدة والضريبة – فوائد الديون)</a:t>
            </a:r>
            <a:endParaRPr lang="ar-AE" sz="2000" b="0" i="0">
              <a:solidFill>
                <a:srgbClr val="FFFF00"/>
              </a:solidFill>
              <a:effectLst/>
              <a:latin typeface="-apple-system"/>
            </a:endParaRPr>
          </a:p>
          <a:p>
            <a:pPr marL="0" indent="0" algn="r" rtl="1">
              <a:buNone/>
            </a:pPr>
            <a:r>
              <a:rPr lang="en-GB" sz="2000" b="0" i="0">
                <a:effectLst/>
                <a:latin typeface="-apple-system"/>
              </a:rPr>
              <a:t> </a:t>
            </a:r>
            <a:r>
              <a:rPr lang="ar-AE" sz="2000" b="0" i="0">
                <a:effectLst/>
                <a:latin typeface="-apple-system"/>
              </a:rPr>
              <a:t>أو باستخدام الرموز:</a:t>
            </a:r>
            <a:endParaRPr lang="ar-AE" sz="2000" b="0" i="0">
              <a:solidFill>
                <a:srgbClr val="00B050"/>
              </a:solidFill>
              <a:effectLst/>
              <a:latin typeface="-apple-system"/>
            </a:endParaRPr>
          </a:p>
          <a:p>
            <a:pPr marL="0" indent="0" algn="r" rtl="1">
              <a:buNone/>
            </a:pPr>
            <a:r>
              <a:rPr lang="en-GB" sz="2000" b="0" i="0">
                <a:solidFill>
                  <a:srgbClr val="FFFF00"/>
                </a:solidFill>
                <a:effectLst/>
                <a:latin typeface="-apple-system"/>
              </a:rPr>
              <a:t>DEL = EBIT / (EBIT – I)</a:t>
            </a:r>
          </a:p>
          <a:p>
            <a:pPr marL="0" indent="0" algn="r" rtl="1">
              <a:buNone/>
            </a:pPr>
            <a:r>
              <a:rPr lang="ar-AE" sz="2000" b="0" i="0">
                <a:effectLst/>
                <a:latin typeface="-apple-system"/>
              </a:rPr>
              <a:t>حيث:</a:t>
            </a:r>
            <a:endParaRPr lang="ar-AE" sz="2000" b="0" i="0">
              <a:solidFill>
                <a:srgbClr val="FFFF00"/>
              </a:solidFill>
              <a:effectLst/>
              <a:latin typeface="-apple-system"/>
            </a:endParaRPr>
          </a:p>
          <a:p>
            <a:pPr marL="0" indent="0" algn="r" rtl="1">
              <a:buNone/>
            </a:pPr>
            <a:r>
              <a:rPr lang="en-GB" sz="2000" b="0" i="0">
                <a:solidFill>
                  <a:srgbClr val="FFFF00"/>
                </a:solidFill>
                <a:effectLst/>
                <a:latin typeface="-apple-system"/>
              </a:rPr>
              <a:t>DFL = Degree of Financial Leverage</a:t>
            </a:r>
          </a:p>
          <a:p>
            <a:pPr marL="0" indent="0" algn="r" rtl="1">
              <a:buNone/>
            </a:pPr>
            <a:r>
              <a:rPr lang="en-GB" sz="2000" b="0" i="0">
                <a:solidFill>
                  <a:srgbClr val="FFFF00"/>
                </a:solidFill>
                <a:effectLst/>
                <a:latin typeface="-apple-system"/>
              </a:rPr>
              <a:t>EBIT = Earning Before Interest &amp; Tax</a:t>
            </a:r>
          </a:p>
          <a:p>
            <a:pPr marL="0" indent="0" algn="r" rtl="1">
              <a:buNone/>
            </a:pPr>
            <a:r>
              <a:rPr lang="en-GB" sz="2000" b="0" i="0">
                <a:solidFill>
                  <a:srgbClr val="FFFF00"/>
                </a:solidFill>
                <a:effectLst/>
                <a:latin typeface="-apple-system"/>
              </a:rPr>
              <a:t>I = Interest Cost</a:t>
            </a:r>
          </a:p>
          <a:p>
            <a:pPr marL="0" indent="0" algn="r" rtl="1">
              <a:buNone/>
            </a:pPr>
            <a:endParaRPr lang="en-US"/>
          </a:p>
        </p:txBody>
      </p:sp>
    </p:spTree>
    <p:extLst>
      <p:ext uri="{BB962C8B-B14F-4D97-AF65-F5344CB8AC3E}">
        <p14:creationId xmlns:p14="http://schemas.microsoft.com/office/powerpoint/2010/main" val="33329743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F0233F-BDE3-6F46-A0DD-94B95291F696}"/>
              </a:ext>
            </a:extLst>
          </p:cNvPr>
          <p:cNvSpPr>
            <a:spLocks noGrp="1"/>
          </p:cNvSpPr>
          <p:nvPr>
            <p:ph type="title"/>
          </p:nvPr>
        </p:nvSpPr>
        <p:spPr>
          <a:xfrm>
            <a:off x="1382603" y="725735"/>
            <a:ext cx="10131425" cy="857352"/>
          </a:xfrm>
        </p:spPr>
        <p:txBody>
          <a:bodyPr anchor="t">
            <a:normAutofit fontScale="90000"/>
          </a:bodyPr>
          <a:lstStyle/>
          <a:p>
            <a:pPr algn="r" rtl="1"/>
            <a:r>
              <a:rPr lang="ar-AE" sz="3200" b="1" i="0">
                <a:effectLst/>
                <a:latin typeface="-apple-system"/>
              </a:rPr>
              <a:t>الآثار المترتبة على استعمال الرفع المالي</a:t>
            </a:r>
            <a:br>
              <a:rPr lang="ar-AE" sz="1600" b="1" i="0">
                <a:effectLst/>
                <a:latin typeface="-apple-system"/>
              </a:rPr>
            </a:br>
            <a:endParaRPr lang="en-US" sz="3200"/>
          </a:p>
        </p:txBody>
      </p:sp>
      <p:sp>
        <p:nvSpPr>
          <p:cNvPr id="3" name="Content Placeholder 2">
            <a:extLst>
              <a:ext uri="{FF2B5EF4-FFF2-40B4-BE49-F238E27FC236}">
                <a16:creationId xmlns:a16="http://schemas.microsoft.com/office/drawing/2014/main" id="{410C15F4-A07A-0942-8BA5-D34FF26D6692}"/>
              </a:ext>
            </a:extLst>
          </p:cNvPr>
          <p:cNvSpPr>
            <a:spLocks noGrp="1"/>
          </p:cNvSpPr>
          <p:nvPr>
            <p:ph idx="1"/>
          </p:nvPr>
        </p:nvSpPr>
        <p:spPr>
          <a:xfrm>
            <a:off x="476760" y="1289696"/>
            <a:ext cx="11324548" cy="5287138"/>
          </a:xfrm>
        </p:spPr>
        <p:txBody>
          <a:bodyPr>
            <a:normAutofit/>
          </a:bodyPr>
          <a:lstStyle/>
          <a:p>
            <a:pPr marL="0" indent="0" algn="r" rtl="1">
              <a:buNone/>
            </a:pPr>
            <a:r>
              <a:rPr lang="ar-SA" sz="2000">
                <a:effectLst/>
                <a:latin typeface="Times New Roman" panose="02020603050405020304" pitchFamily="18" charset="0"/>
                <a:ea typeface="Yu Mincho" panose="020B0502040504020204" pitchFamily="34" charset="0"/>
                <a:cs typeface="Segoe UI" panose="020B0502040204020203" pitchFamily="34" charset="0"/>
              </a:rPr>
              <a:t>من مراجعة تأثير التغير في التمويل من المثالين السابقين نلاحظ ما يلي:</a:t>
            </a:r>
            <a:endParaRPr lang="en-GB" sz="2000">
              <a:effectLst/>
              <a:latin typeface="Times New Roman" panose="02020603050405020304" pitchFamily="18" charset="0"/>
              <a:ea typeface="Yu Mincho" panose="020B0502040504020204" pitchFamily="34" charset="0"/>
            </a:endParaRPr>
          </a:p>
          <a:p>
            <a:pPr marL="0" indent="0" algn="r" rtl="1">
              <a:buNone/>
            </a:pPr>
            <a:r>
              <a:rPr lang="ar-SA" sz="2000">
                <a:effectLst/>
                <a:latin typeface="Times New Roman" panose="02020603050405020304" pitchFamily="18" charset="0"/>
                <a:ea typeface="Yu Mincho" panose="020B0502040504020204" pitchFamily="34" charset="0"/>
                <a:cs typeface="Segoe UI" panose="020B0502040204020203" pitchFamily="34" charset="0"/>
              </a:rPr>
              <a:t>إن الرفع المالي يعظم الأرباح أو الخسائر إلى المساهمين وذلك بحسب الأوضاع الاقتصادية، فإذا كان الاقتصاد في حالة رواج ومبيعات المؤسسات في ارتفاع، فان التمويل بالدين يعظم الربح؛ أما إذا كان الاقتصاد في حالة كساد ومبيعات الشركة في حالة تراجع فإن التمويل بالدين يعظم الخسارة.</a:t>
            </a:r>
            <a:endParaRPr lang="en-GB" sz="2000">
              <a:effectLst/>
              <a:latin typeface="Times New Roman" panose="02020603050405020304" pitchFamily="18" charset="0"/>
              <a:ea typeface="Yu Mincho" panose="020B0502040504020204" pitchFamily="34" charset="0"/>
            </a:endParaRPr>
          </a:p>
          <a:p>
            <a:pPr marL="0" indent="0" algn="r" rtl="1">
              <a:buNone/>
            </a:pPr>
            <a:r>
              <a:rPr lang="ar-SA" sz="2000">
                <a:effectLst/>
                <a:latin typeface="Times New Roman" panose="02020603050405020304" pitchFamily="18" charset="0"/>
                <a:ea typeface="Yu Mincho" panose="020B0502040504020204" pitchFamily="34" charset="0"/>
                <a:cs typeface="Segoe UI" panose="020B0502040204020203" pitchFamily="34" charset="0"/>
              </a:rPr>
              <a:t>إن الرفع التمويلي يزيد الخطر التمويلي الذي يواجه الشركة وذلك لما يرتبه الرفع التمويلي من أعباء خدمة الدين على شكل تسديد لأقساط هذا الدين والفوائد المترتبة عليه.</a:t>
            </a:r>
            <a:endParaRPr lang="en-GB" sz="2000">
              <a:effectLst/>
              <a:latin typeface="Times New Roman" panose="02020603050405020304" pitchFamily="18" charset="0"/>
              <a:ea typeface="Yu Mincho" panose="020B0502040504020204" pitchFamily="34" charset="0"/>
            </a:endParaRPr>
          </a:p>
          <a:p>
            <a:pPr marL="0" indent="0" algn="r" rtl="1">
              <a:buNone/>
            </a:pPr>
            <a:r>
              <a:rPr lang="ar-SA" sz="2000">
                <a:effectLst/>
                <a:latin typeface="Times New Roman" panose="02020603050405020304" pitchFamily="18" charset="0"/>
                <a:ea typeface="Yu Mincho" panose="020B0502040504020204" pitchFamily="34" charset="0"/>
                <a:cs typeface="Segoe UI" panose="020B0502040204020203" pitchFamily="34" charset="0"/>
              </a:rPr>
              <a:t>هياكل التمويل المختلفة هي اقتراحات تبادل (بالإنجليزية: </a:t>
            </a:r>
            <a:r>
              <a:rPr lang="en-GB" sz="2000">
                <a:effectLst/>
                <a:latin typeface="Segoe UI" panose="020B0502040204020203" pitchFamily="34" charset="0"/>
                <a:ea typeface="Yu Mincho" panose="020B0502040504020204" pitchFamily="34" charset="0"/>
              </a:rPr>
              <a:t>TRADE – OFF</a:t>
            </a:r>
            <a:r>
              <a:rPr lang="ar-SA" sz="2000">
                <a:effectLst/>
                <a:latin typeface="Times New Roman" panose="02020603050405020304" pitchFamily="18" charset="0"/>
                <a:ea typeface="Yu Mincho" panose="020B0502040504020204" pitchFamily="34" charset="0"/>
                <a:cs typeface="Segoe UI" panose="020B0502040204020203" pitchFamily="34" charset="0"/>
              </a:rPr>
              <a:t>) ما بين العائد والخطر حيث أن نسبة المديونية الأعلى تعني عائدًا متوقعًا أكبر وخطرًا أكبر أيضًا، واختيار نسب المديونية الأنسب يعتمد على علاقة التفضيل ما بين المخاطر والمردود.</a:t>
            </a:r>
            <a:endParaRPr lang="en-GB" sz="2000">
              <a:effectLst/>
              <a:latin typeface="Times New Roman" panose="02020603050405020304" pitchFamily="18" charset="0"/>
              <a:ea typeface="Yu Mincho" panose="020B0502040504020204" pitchFamily="34" charset="0"/>
            </a:endParaRPr>
          </a:p>
          <a:p>
            <a:pPr marL="0" indent="0" algn="r" rtl="1">
              <a:buNone/>
            </a:pPr>
            <a:endParaRPr lang="en-US" sz="2000"/>
          </a:p>
        </p:txBody>
      </p:sp>
    </p:spTree>
    <p:extLst>
      <p:ext uri="{BB962C8B-B14F-4D97-AF65-F5344CB8AC3E}">
        <p14:creationId xmlns:p14="http://schemas.microsoft.com/office/powerpoint/2010/main" val="16980224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24E23F-5831-0C4F-8A04-29C6273AF015}"/>
              </a:ext>
            </a:extLst>
          </p:cNvPr>
          <p:cNvSpPr>
            <a:spLocks noGrp="1"/>
          </p:cNvSpPr>
          <p:nvPr>
            <p:ph type="title"/>
          </p:nvPr>
        </p:nvSpPr>
        <p:spPr>
          <a:xfrm>
            <a:off x="1358154" y="414007"/>
            <a:ext cx="10131425" cy="808453"/>
          </a:xfrm>
        </p:spPr>
        <p:txBody>
          <a:bodyPr anchor="t">
            <a:normAutofit fontScale="90000"/>
          </a:bodyPr>
          <a:lstStyle/>
          <a:p>
            <a:pPr algn="r" rtl="1"/>
            <a:r>
              <a:rPr lang="en-GB" sz="3200" b="1">
                <a:effectLst/>
                <a:latin typeface="Calibri Light" panose="020F0302020204030204" pitchFamily="34" charset="0"/>
                <a:ea typeface="Times New Roman" panose="02020603050405020304" pitchFamily="18" charset="0"/>
                <a:cs typeface="Segoe UI" panose="020B0502040204020203" pitchFamily="34" charset="0"/>
              </a:rPr>
              <a:t>ثالثا : </a:t>
            </a:r>
            <a:r>
              <a:rPr lang="ar-SA" sz="3200" b="1">
                <a:effectLst/>
                <a:latin typeface="Calibri Light" panose="020F0302020204030204" pitchFamily="34" charset="0"/>
                <a:ea typeface="Times New Roman" panose="02020603050405020304" pitchFamily="18" charset="0"/>
                <a:cs typeface="Segoe UI" panose="020B0502040204020203" pitchFamily="34" charset="0"/>
              </a:rPr>
              <a:t>الأثر المشترك للرفع التشغيلي والرفع المالي</a:t>
            </a:r>
            <a:br>
              <a:rPr lang="en-GB" sz="1800" b="1">
                <a:solidFill>
                  <a:srgbClr val="2F5496"/>
                </a:solidFill>
                <a:effectLst/>
                <a:latin typeface="Calibri Light" panose="020F0302020204030204" pitchFamily="34" charset="0"/>
                <a:ea typeface="Yu Gothic Light" panose="020B0502040504020204" pitchFamily="34" charset="0"/>
                <a:cs typeface="Times New Roman" panose="02020603050405020304" pitchFamily="18" charset="0"/>
              </a:rPr>
            </a:br>
            <a:endParaRPr lang="en-US"/>
          </a:p>
        </p:txBody>
      </p:sp>
      <p:sp>
        <p:nvSpPr>
          <p:cNvPr id="3" name="Content Placeholder 2">
            <a:extLst>
              <a:ext uri="{FF2B5EF4-FFF2-40B4-BE49-F238E27FC236}">
                <a16:creationId xmlns:a16="http://schemas.microsoft.com/office/drawing/2014/main" id="{85C05AC8-1C13-C64C-950D-F2696FA30656}"/>
              </a:ext>
            </a:extLst>
          </p:cNvPr>
          <p:cNvSpPr>
            <a:spLocks noGrp="1"/>
          </p:cNvSpPr>
          <p:nvPr>
            <p:ph idx="1"/>
          </p:nvPr>
        </p:nvSpPr>
        <p:spPr>
          <a:xfrm>
            <a:off x="176849" y="1046834"/>
            <a:ext cx="11838301" cy="5397159"/>
          </a:xfrm>
        </p:spPr>
        <p:txBody>
          <a:bodyPr anchor="t">
            <a:normAutofit fontScale="32500" lnSpcReduction="20000"/>
          </a:bodyPr>
          <a:lstStyle/>
          <a:p>
            <a:pPr marL="0" indent="0" algn="r" rtl="1">
              <a:buNone/>
            </a:pPr>
            <a:endParaRPr lang="en-GB" sz="6400">
              <a:effectLst/>
              <a:latin typeface="Times New Roman" panose="02020603050405020304" pitchFamily="18" charset="0"/>
              <a:ea typeface="Yu Mincho" panose="020B0502040504020204" pitchFamily="34" charset="0"/>
              <a:cs typeface="Segoe UI" panose="020B0502040204020203" pitchFamily="34" charset="0"/>
            </a:endParaRPr>
          </a:p>
          <a:p>
            <a:pPr marL="0" indent="0" algn="r" rtl="1">
              <a:buNone/>
            </a:pPr>
            <a:r>
              <a:rPr lang="ar-SA" sz="6400">
                <a:effectLst/>
                <a:latin typeface="Times New Roman" panose="02020603050405020304" pitchFamily="18" charset="0"/>
                <a:ea typeface="Yu Mincho" panose="020B0502040504020204" pitchFamily="34" charset="0"/>
                <a:cs typeface="Segoe UI" panose="020B0502040204020203" pitchFamily="34" charset="0"/>
              </a:rPr>
              <a:t>إذا حدثت زيادة في المبيعات في ظل وجود الرفع التشغيلي، فإن هذه الزيادة في المبيعات ستؤدي إلى زيادة أكبر في الربح قبل الفائدة والضريبة؛ وإذا ما اقترن وجود الرفع التشغيلي بوجود الرفع المالي (بالإنجليزية: &amp; </a:t>
            </a:r>
            <a:r>
              <a:rPr lang="en-GB" sz="6400">
                <a:effectLst/>
                <a:latin typeface="Segoe UI" panose="020B0502040204020203" pitchFamily="34" charset="0"/>
                <a:ea typeface="Yu Mincho" panose="020B0502040504020204" pitchFamily="34" charset="0"/>
              </a:rPr>
              <a:t>COMBINED OPERATION &amp; FINANCIAL LEVERAGE</a:t>
            </a:r>
            <a:r>
              <a:rPr lang="ar-SA" sz="6400">
                <a:effectLst/>
                <a:latin typeface="Times New Roman" panose="02020603050405020304" pitchFamily="18" charset="0"/>
                <a:ea typeface="Yu Mincho" panose="020B0502040504020204" pitchFamily="34" charset="0"/>
                <a:cs typeface="Segoe UI" panose="020B0502040204020203" pitchFamily="34" charset="0"/>
              </a:rPr>
              <a:t>) فإن الزيادة الحاصلة في الدخل قبل الفائدة والضريبة ستؤدي بلا شك إلى زيادة أكبر في العائد على السهم، لهذا إذا ما استعملت مؤسسة ما مزيجًا مكونًا من الرفع المالي والتشغيلي ولو بدرجة قليلة، فإن ذلك سيؤدي إلى تغير هام في العائد على الأسهم.</a:t>
            </a:r>
            <a:endParaRPr lang="en-GB" sz="6400">
              <a:effectLst/>
              <a:latin typeface="Times New Roman" panose="02020603050405020304" pitchFamily="18" charset="0"/>
              <a:ea typeface="Yu Mincho" panose="020B0502040504020204" pitchFamily="34" charset="0"/>
            </a:endParaRPr>
          </a:p>
          <a:p>
            <a:pPr marL="0" indent="0" algn="r" rtl="1">
              <a:buNone/>
            </a:pPr>
            <a:r>
              <a:rPr lang="ar-SA" sz="6400">
                <a:effectLst/>
                <a:latin typeface="Times New Roman" panose="02020603050405020304" pitchFamily="18" charset="0"/>
                <a:ea typeface="Yu Mincho" panose="020B0502040504020204" pitchFamily="34" charset="0"/>
                <a:cs typeface="Segoe UI" panose="020B0502040204020203" pitchFamily="34" charset="0"/>
              </a:rPr>
              <a:t>وتقاس درجة الرفع المالي المشترك (بالإنجليزية: </a:t>
            </a:r>
            <a:r>
              <a:rPr lang="en-GB" sz="6400">
                <a:effectLst/>
                <a:latin typeface="Segoe UI" panose="020B0502040204020203" pitchFamily="34" charset="0"/>
                <a:ea typeface="Yu Mincho" panose="020B0502040504020204" pitchFamily="34" charset="0"/>
              </a:rPr>
              <a:t>DEGREE OF COMBINED LEVERAGE</a:t>
            </a:r>
            <a:r>
              <a:rPr lang="ar-SA" sz="6400">
                <a:effectLst/>
                <a:latin typeface="Times New Roman" panose="02020603050405020304" pitchFamily="18" charset="0"/>
                <a:ea typeface="Yu Mincho" panose="020B0502040504020204" pitchFamily="34" charset="0"/>
                <a:cs typeface="Segoe UI" panose="020B0502040204020203" pitchFamily="34" charset="0"/>
              </a:rPr>
              <a:t>) والتي يُرمز لها بالرمز (</a:t>
            </a:r>
            <a:r>
              <a:rPr lang="en-GB" sz="6400">
                <a:effectLst/>
                <a:latin typeface="Segoe UI" panose="020B0502040204020203" pitchFamily="34" charset="0"/>
                <a:ea typeface="Yu Mincho" panose="020B0502040504020204" pitchFamily="34" charset="0"/>
              </a:rPr>
              <a:t>DCL</a:t>
            </a:r>
            <a:r>
              <a:rPr lang="ar-SA" sz="6400">
                <a:effectLst/>
                <a:latin typeface="Times New Roman" panose="02020603050405020304" pitchFamily="18" charset="0"/>
                <a:ea typeface="Yu Mincho" panose="020B0502040504020204" pitchFamily="34" charset="0"/>
                <a:cs typeface="Segoe UI" panose="020B0502040204020203" pitchFamily="34" charset="0"/>
              </a:rPr>
              <a:t>) بواحدة من المعادلات الثلاث التالية:</a:t>
            </a:r>
            <a:endParaRPr lang="en-GB" sz="6400">
              <a:effectLst/>
              <a:latin typeface="Times New Roman" panose="02020603050405020304" pitchFamily="18" charset="0"/>
              <a:ea typeface="Yu Mincho" panose="020B0502040504020204" pitchFamily="34" charset="0"/>
            </a:endParaRPr>
          </a:p>
          <a:p>
            <a:pPr marL="0" indent="0" algn="r" rtl="1">
              <a:buNone/>
            </a:pPr>
            <a:r>
              <a:rPr lang="ar-SA" sz="6400">
                <a:effectLst/>
                <a:latin typeface="Times New Roman" panose="02020603050405020304" pitchFamily="18" charset="0"/>
                <a:ea typeface="Yu Mincho" panose="020B0502040504020204" pitchFamily="34" charset="0"/>
                <a:cs typeface="Segoe UI" panose="020B0502040204020203" pitchFamily="34" charset="0"/>
              </a:rPr>
              <a:t>التالية:</a:t>
            </a:r>
            <a:endParaRPr lang="en-GB" sz="6400">
              <a:effectLst/>
              <a:latin typeface="Times New Roman" panose="02020603050405020304" pitchFamily="18" charset="0"/>
              <a:ea typeface="Yu Mincho" panose="020B0502040504020204" pitchFamily="34" charset="0"/>
            </a:endParaRPr>
          </a:p>
          <a:p>
            <a:pPr marL="0" indent="0" algn="r" rtl="1">
              <a:buNone/>
            </a:pPr>
            <a:r>
              <a:rPr lang="ar-SA" sz="6400" b="1">
                <a:solidFill>
                  <a:srgbClr val="FFFF00"/>
                </a:solidFill>
                <a:effectLst/>
                <a:latin typeface="Times New Roman" panose="02020603050405020304" pitchFamily="18" charset="0"/>
                <a:ea typeface="Yu Mincho" panose="020B0502040504020204" pitchFamily="34" charset="0"/>
                <a:cs typeface="Segoe UI" panose="020B0502040204020203" pitchFamily="34" charset="0"/>
              </a:rPr>
              <a:t>درجة الرفع المشترك = درجة الرفع المالي </a:t>
            </a:r>
            <a:r>
              <a:rPr lang="en-GB" sz="6400" b="1">
                <a:solidFill>
                  <a:srgbClr val="FFFF00"/>
                </a:solidFill>
                <a:effectLst/>
                <a:latin typeface="Segoe UI" panose="020B0502040204020203" pitchFamily="34" charset="0"/>
                <a:ea typeface="Yu Mincho" panose="020B0502040504020204" pitchFamily="34" charset="0"/>
              </a:rPr>
              <a:t>X</a:t>
            </a:r>
            <a:r>
              <a:rPr lang="ar-SA" sz="6400" b="1">
                <a:solidFill>
                  <a:srgbClr val="FFFF00"/>
                </a:solidFill>
                <a:effectLst/>
                <a:latin typeface="Times New Roman" panose="02020603050405020304" pitchFamily="18" charset="0"/>
                <a:ea typeface="Yu Mincho" panose="020B0502040504020204" pitchFamily="34" charset="0"/>
                <a:cs typeface="Segoe UI" panose="020B0502040204020203" pitchFamily="34" charset="0"/>
              </a:rPr>
              <a:t> درجة الرفع التشغيلي</a:t>
            </a:r>
            <a:endParaRPr lang="en-GB" sz="6400">
              <a:solidFill>
                <a:srgbClr val="FFFF00"/>
              </a:solidFill>
              <a:effectLst/>
              <a:latin typeface="Times New Roman" panose="02020603050405020304" pitchFamily="18" charset="0"/>
              <a:ea typeface="Yu Mincho" panose="020B0502040504020204" pitchFamily="34" charset="0"/>
            </a:endParaRPr>
          </a:p>
          <a:p>
            <a:pPr marL="0" indent="0" algn="r" rtl="1">
              <a:buNone/>
            </a:pPr>
            <a:r>
              <a:rPr lang="ar-SA" sz="6400" b="1">
                <a:effectLst/>
                <a:latin typeface="Times New Roman" panose="02020603050405020304" pitchFamily="18" charset="0"/>
                <a:ea typeface="Yu Mincho" panose="020B0502040504020204" pitchFamily="34" charset="0"/>
                <a:cs typeface="Segoe UI" panose="020B0502040204020203" pitchFamily="34" charset="0"/>
              </a:rPr>
              <a:t>أو</a:t>
            </a:r>
            <a:endParaRPr lang="en-GB" sz="6400">
              <a:effectLst/>
              <a:latin typeface="Times New Roman" panose="02020603050405020304" pitchFamily="18" charset="0"/>
              <a:ea typeface="Yu Mincho" panose="020B0502040504020204" pitchFamily="34" charset="0"/>
            </a:endParaRPr>
          </a:p>
          <a:p>
            <a:pPr marL="0" indent="0" algn="r" rtl="1">
              <a:buNone/>
            </a:pPr>
            <a:r>
              <a:rPr lang="ar-SA" sz="6400" b="1">
                <a:solidFill>
                  <a:srgbClr val="FFFF00"/>
                </a:solidFill>
                <a:effectLst/>
                <a:latin typeface="Times New Roman" panose="02020603050405020304" pitchFamily="18" charset="0"/>
                <a:ea typeface="Yu Mincho" panose="020B0502040504020204" pitchFamily="34" charset="0"/>
                <a:cs typeface="Segoe UI" panose="020B0502040204020203" pitchFamily="34" charset="0"/>
              </a:rPr>
              <a:t>درجة الرفع المشترك = نسبة التغير في العائد على السهم ÷ نسبة التغير في المبيعات</a:t>
            </a:r>
            <a:endParaRPr lang="en-GB" sz="6400">
              <a:solidFill>
                <a:srgbClr val="FFFF00"/>
              </a:solidFill>
              <a:effectLst/>
              <a:latin typeface="Times New Roman" panose="02020603050405020304" pitchFamily="18" charset="0"/>
              <a:ea typeface="Yu Mincho" panose="020B0502040504020204" pitchFamily="34" charset="0"/>
            </a:endParaRPr>
          </a:p>
          <a:p>
            <a:pPr marL="0" indent="0" algn="r" rtl="1">
              <a:buNone/>
            </a:pPr>
            <a:r>
              <a:rPr lang="ar-SA" sz="6400" b="1">
                <a:effectLst/>
                <a:latin typeface="Times New Roman" panose="02020603050405020304" pitchFamily="18" charset="0"/>
                <a:ea typeface="Yu Mincho" panose="020B0502040504020204" pitchFamily="34" charset="0"/>
                <a:cs typeface="Segoe UI" panose="020B0502040204020203" pitchFamily="34" charset="0"/>
              </a:rPr>
              <a:t>أو</a:t>
            </a:r>
            <a:endParaRPr lang="en-GB" sz="6400">
              <a:effectLst/>
              <a:latin typeface="Times New Roman" panose="02020603050405020304" pitchFamily="18" charset="0"/>
              <a:ea typeface="Yu Mincho" panose="020B0502040504020204" pitchFamily="34" charset="0"/>
            </a:endParaRPr>
          </a:p>
          <a:p>
            <a:pPr marL="0" indent="0" algn="r" rtl="1">
              <a:buNone/>
            </a:pPr>
            <a:r>
              <a:rPr lang="en-GB" sz="6400" b="1">
                <a:solidFill>
                  <a:srgbClr val="FFFF00"/>
                </a:solidFill>
                <a:effectLst/>
                <a:latin typeface="Segoe UI" panose="020B0502040204020203" pitchFamily="34" charset="0"/>
                <a:ea typeface="Yu Mincho" panose="020B0502040504020204" pitchFamily="34" charset="0"/>
              </a:rPr>
              <a:t>DCL = (Q * (P – VC)) / ((Q * VC) – F – I)</a:t>
            </a:r>
            <a:endParaRPr lang="en-GB" sz="6400">
              <a:solidFill>
                <a:srgbClr val="FFFF00"/>
              </a:solidFill>
              <a:effectLst/>
              <a:latin typeface="Times New Roman" panose="02020603050405020304" pitchFamily="18" charset="0"/>
              <a:ea typeface="Yu Mincho" panose="020B0502040504020204" pitchFamily="34" charset="0"/>
            </a:endParaRPr>
          </a:p>
          <a:p>
            <a:pPr marL="0" indent="0" algn="r" rtl="1">
              <a:buNone/>
            </a:pPr>
            <a:endParaRPr lang="en-GB" sz="6400">
              <a:effectLst/>
              <a:latin typeface="Times New Roman" panose="02020603050405020304" pitchFamily="18" charset="0"/>
              <a:ea typeface="Yu Mincho" panose="020B0502040504020204" pitchFamily="34" charset="0"/>
            </a:endParaRPr>
          </a:p>
          <a:p>
            <a:pPr marL="0" indent="0" algn="r" rtl="1">
              <a:buNone/>
            </a:pPr>
            <a:endParaRPr lang="en-US"/>
          </a:p>
        </p:txBody>
      </p:sp>
      <p:sp>
        <p:nvSpPr>
          <p:cNvPr id="4" name="TextBox 3">
            <a:extLst>
              <a:ext uri="{FF2B5EF4-FFF2-40B4-BE49-F238E27FC236}">
                <a16:creationId xmlns:a16="http://schemas.microsoft.com/office/drawing/2014/main" id="{331A0B8E-42A7-F044-B466-9217B63615EE}"/>
              </a:ext>
            </a:extLst>
          </p:cNvPr>
          <p:cNvSpPr txBox="1"/>
          <p:nvPr/>
        </p:nvSpPr>
        <p:spPr>
          <a:xfrm>
            <a:off x="2096648" y="4934003"/>
            <a:ext cx="3844324" cy="1754326"/>
          </a:xfrm>
          <a:prstGeom prst="rect">
            <a:avLst/>
          </a:prstGeom>
          <a:noFill/>
        </p:spPr>
        <p:txBody>
          <a:bodyPr wrap="square" rtlCol="0">
            <a:spAutoFit/>
          </a:bodyPr>
          <a:lstStyle/>
          <a:p>
            <a:pPr marL="0" indent="0" algn="r" rtl="1">
              <a:buNone/>
            </a:pPr>
            <a:r>
              <a:rPr lang="ar-SA" sz="1800">
                <a:effectLst/>
                <a:latin typeface="Times New Roman" panose="02020603050405020304" pitchFamily="18" charset="0"/>
                <a:ea typeface="Yu Mincho" panose="020B0502040504020204" pitchFamily="34" charset="0"/>
                <a:cs typeface="Segoe UI" panose="020B0502040204020203" pitchFamily="34" charset="0"/>
              </a:rPr>
              <a:t>حيث أن:</a:t>
            </a:r>
            <a:endParaRPr lang="en-GB" sz="1800">
              <a:effectLst/>
              <a:latin typeface="Times New Roman" panose="02020603050405020304" pitchFamily="18" charset="0"/>
              <a:ea typeface="Yu Mincho" panose="020B0502040504020204" pitchFamily="34" charset="0"/>
            </a:endParaRPr>
          </a:p>
          <a:p>
            <a:pPr marL="0" indent="0" algn="r" rtl="1">
              <a:buNone/>
            </a:pPr>
            <a:r>
              <a:rPr lang="en-GB" sz="1800">
                <a:effectLst/>
                <a:latin typeface="Segoe UI" panose="020B0502040204020203" pitchFamily="34" charset="0"/>
                <a:ea typeface="Yu Mincho" panose="020B0502040504020204" pitchFamily="34" charset="0"/>
              </a:rPr>
              <a:t>Q</a:t>
            </a:r>
            <a:r>
              <a:rPr lang="ar-SA" sz="1800">
                <a:effectLst/>
                <a:latin typeface="Times New Roman" panose="02020603050405020304" pitchFamily="18" charset="0"/>
                <a:ea typeface="Yu Mincho" panose="020B0502040504020204" pitchFamily="34" charset="0"/>
                <a:cs typeface="Segoe UI" panose="020B0502040204020203" pitchFamily="34" charset="0"/>
              </a:rPr>
              <a:t> = كمية الوحدات</a:t>
            </a:r>
            <a:endParaRPr lang="en-GB" sz="1800">
              <a:effectLst/>
              <a:latin typeface="Times New Roman" panose="02020603050405020304" pitchFamily="18" charset="0"/>
              <a:ea typeface="Yu Mincho" panose="020B0502040504020204" pitchFamily="34" charset="0"/>
            </a:endParaRPr>
          </a:p>
          <a:p>
            <a:pPr marL="0" indent="0" algn="r" rtl="1">
              <a:buNone/>
            </a:pPr>
            <a:r>
              <a:rPr lang="en-GB" sz="1800">
                <a:effectLst/>
                <a:latin typeface="Segoe UI" panose="020B0502040204020203" pitchFamily="34" charset="0"/>
                <a:ea typeface="Yu Mincho" panose="020B0502040504020204" pitchFamily="34" charset="0"/>
              </a:rPr>
              <a:t>P</a:t>
            </a:r>
            <a:r>
              <a:rPr lang="ar-SA" sz="1800">
                <a:effectLst/>
                <a:latin typeface="Times New Roman" panose="02020603050405020304" pitchFamily="18" charset="0"/>
                <a:ea typeface="Yu Mincho" panose="020B0502040504020204" pitchFamily="34" charset="0"/>
                <a:cs typeface="Segoe UI" panose="020B0502040204020203" pitchFamily="34" charset="0"/>
              </a:rPr>
              <a:t> = سعر بيع الوحدة</a:t>
            </a:r>
            <a:endParaRPr lang="en-GB" sz="1800">
              <a:effectLst/>
              <a:latin typeface="Times New Roman" panose="02020603050405020304" pitchFamily="18" charset="0"/>
              <a:ea typeface="Yu Mincho" panose="020B0502040504020204" pitchFamily="34" charset="0"/>
            </a:endParaRPr>
          </a:p>
          <a:p>
            <a:pPr marL="0" indent="0" algn="r" rtl="1">
              <a:buNone/>
            </a:pPr>
            <a:r>
              <a:rPr lang="en-GB" sz="1800">
                <a:effectLst/>
                <a:latin typeface="Segoe UI" panose="020B0502040204020203" pitchFamily="34" charset="0"/>
                <a:ea typeface="Yu Mincho" panose="020B0502040504020204" pitchFamily="34" charset="0"/>
              </a:rPr>
              <a:t>VC</a:t>
            </a:r>
            <a:r>
              <a:rPr lang="ar-SA" sz="1800">
                <a:effectLst/>
                <a:latin typeface="Times New Roman" panose="02020603050405020304" pitchFamily="18" charset="0"/>
                <a:ea typeface="Yu Mincho" panose="020B0502040504020204" pitchFamily="34" charset="0"/>
                <a:cs typeface="Segoe UI" panose="020B0502040204020203" pitchFamily="34" charset="0"/>
              </a:rPr>
              <a:t> = التكلفة المتغيرة للوحدة</a:t>
            </a:r>
            <a:endParaRPr lang="en-GB" sz="1800">
              <a:effectLst/>
              <a:latin typeface="Times New Roman" panose="02020603050405020304" pitchFamily="18" charset="0"/>
              <a:ea typeface="Yu Mincho" panose="020B0502040504020204" pitchFamily="34" charset="0"/>
            </a:endParaRPr>
          </a:p>
          <a:p>
            <a:pPr marL="0" indent="0" algn="r" rtl="1">
              <a:buNone/>
            </a:pPr>
            <a:r>
              <a:rPr lang="en-GB" sz="1800">
                <a:effectLst/>
                <a:latin typeface="Segoe UI" panose="020B0502040204020203" pitchFamily="34" charset="0"/>
                <a:ea typeface="Yu Mincho" panose="020B0502040504020204" pitchFamily="34" charset="0"/>
              </a:rPr>
              <a:t>F</a:t>
            </a:r>
            <a:r>
              <a:rPr lang="ar-SA" sz="1800">
                <a:effectLst/>
                <a:latin typeface="Times New Roman" panose="02020603050405020304" pitchFamily="18" charset="0"/>
                <a:ea typeface="Yu Mincho" panose="020B0502040504020204" pitchFamily="34" charset="0"/>
                <a:cs typeface="Segoe UI" panose="020B0502040204020203" pitchFamily="34" charset="0"/>
              </a:rPr>
              <a:t> = التكاليف الثابتة</a:t>
            </a:r>
            <a:endParaRPr lang="en-GB" sz="1800">
              <a:effectLst/>
              <a:latin typeface="Times New Roman" panose="02020603050405020304" pitchFamily="18" charset="0"/>
              <a:ea typeface="Yu Mincho" panose="020B0502040504020204" pitchFamily="34" charset="0"/>
            </a:endParaRPr>
          </a:p>
          <a:p>
            <a:pPr marL="0" indent="0" algn="r" rtl="1">
              <a:buNone/>
            </a:pPr>
            <a:r>
              <a:rPr lang="en-GB" sz="1800">
                <a:effectLst/>
                <a:latin typeface="Segoe UI" panose="020B0502040204020203" pitchFamily="34" charset="0"/>
                <a:ea typeface="Yu Mincho" panose="020B0502040504020204" pitchFamily="34" charset="0"/>
              </a:rPr>
              <a:t>I</a:t>
            </a:r>
            <a:r>
              <a:rPr lang="ar-SA" sz="1800">
                <a:effectLst/>
                <a:latin typeface="Times New Roman" panose="02020603050405020304" pitchFamily="18" charset="0"/>
                <a:ea typeface="Yu Mincho" panose="020B0502040504020204" pitchFamily="34" charset="0"/>
                <a:cs typeface="Segoe UI" panose="020B0502040204020203" pitchFamily="34" charset="0"/>
              </a:rPr>
              <a:t> = الفائدة على الديون</a:t>
            </a:r>
            <a:endParaRPr lang="en-US"/>
          </a:p>
        </p:txBody>
      </p:sp>
    </p:spTree>
    <p:extLst>
      <p:ext uri="{BB962C8B-B14F-4D97-AF65-F5344CB8AC3E}">
        <p14:creationId xmlns:p14="http://schemas.microsoft.com/office/powerpoint/2010/main" val="39334656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93F244-8190-3249-AFEF-3085B206E261}"/>
              </a:ext>
            </a:extLst>
          </p:cNvPr>
          <p:cNvSpPr>
            <a:spLocks noGrp="1"/>
          </p:cNvSpPr>
          <p:nvPr>
            <p:ph type="title"/>
          </p:nvPr>
        </p:nvSpPr>
        <p:spPr>
          <a:xfrm>
            <a:off x="1431501" y="230637"/>
            <a:ext cx="10131425" cy="1456267"/>
          </a:xfrm>
        </p:spPr>
        <p:txBody>
          <a:bodyPr/>
          <a:lstStyle/>
          <a:p>
            <a:pPr algn="r" rtl="1"/>
            <a:r>
              <a:rPr lang="en-GB" sz="3200" b="1">
                <a:effectLst/>
                <a:latin typeface="Calibri Light" panose="020F0302020204030204" pitchFamily="34" charset="0"/>
                <a:ea typeface="Times New Roman" panose="02020603050405020304" pitchFamily="18" charset="0"/>
                <a:cs typeface="Segoe UI" panose="020B0502040204020203" pitchFamily="34" charset="0"/>
              </a:rPr>
              <a:t>رابعا : </a:t>
            </a:r>
            <a:r>
              <a:rPr lang="ar-SA" sz="3200" b="1">
                <a:effectLst/>
                <a:latin typeface="Calibri Light" panose="020F0302020204030204" pitchFamily="34" charset="0"/>
                <a:ea typeface="Times New Roman" panose="02020603050405020304" pitchFamily="18" charset="0"/>
                <a:cs typeface="Segoe UI" panose="020B0502040204020203" pitchFamily="34" charset="0"/>
              </a:rPr>
              <a:t>الرفع المالي والرفع التشغيلي والمخاطر</a:t>
            </a:r>
            <a:br>
              <a:rPr lang="en-GB" sz="1800" b="1">
                <a:solidFill>
                  <a:srgbClr val="2F5496"/>
                </a:solidFill>
                <a:effectLst/>
                <a:latin typeface="Calibri Light" panose="020F0302020204030204" pitchFamily="34" charset="0"/>
                <a:ea typeface="Yu Gothic Light" panose="020B0502040504020204" pitchFamily="34" charset="0"/>
                <a:cs typeface="Times New Roman" panose="02020603050405020304" pitchFamily="18" charset="0"/>
              </a:rPr>
            </a:br>
            <a:endParaRPr lang="en-US"/>
          </a:p>
        </p:txBody>
      </p:sp>
      <p:sp>
        <p:nvSpPr>
          <p:cNvPr id="3" name="Content Placeholder 2">
            <a:extLst>
              <a:ext uri="{FF2B5EF4-FFF2-40B4-BE49-F238E27FC236}">
                <a16:creationId xmlns:a16="http://schemas.microsoft.com/office/drawing/2014/main" id="{F36E0CE1-F06D-F146-91F6-A0C45D3CD30A}"/>
              </a:ext>
            </a:extLst>
          </p:cNvPr>
          <p:cNvSpPr>
            <a:spLocks noGrp="1"/>
          </p:cNvSpPr>
          <p:nvPr>
            <p:ph idx="1"/>
          </p:nvPr>
        </p:nvSpPr>
        <p:spPr>
          <a:xfrm>
            <a:off x="452310" y="1173561"/>
            <a:ext cx="11283305" cy="5453802"/>
          </a:xfrm>
        </p:spPr>
        <p:txBody>
          <a:bodyPr anchor="ctr"/>
          <a:lstStyle/>
          <a:p>
            <a:pPr marL="0" indent="0" algn="r" rtl="1">
              <a:buNone/>
            </a:pPr>
            <a:r>
              <a:rPr lang="ar-SA" sz="1800">
                <a:effectLst/>
                <a:latin typeface="Times New Roman" panose="02020603050405020304" pitchFamily="18" charset="0"/>
                <a:ea typeface="Yu Mincho" panose="020B0502040504020204" pitchFamily="34" charset="0"/>
                <a:cs typeface="Segoe UI" panose="020B0502040204020203" pitchFamily="34" charset="0"/>
              </a:rPr>
              <a:t>هناك نوعان من المخاطر تواجههما المؤسسة التجارية ويرتبطان بالرفع المالي والتشغيلي هما:</a:t>
            </a:r>
            <a:endParaRPr lang="en-GB" sz="1800">
              <a:effectLst/>
              <a:latin typeface="Times New Roman" panose="02020603050405020304" pitchFamily="18" charset="0"/>
              <a:ea typeface="Yu Mincho" panose="020B0502040504020204" pitchFamily="34" charset="0"/>
            </a:endParaRPr>
          </a:p>
          <a:p>
            <a:pPr marL="0" lvl="0" indent="0" algn="r" rtl="1">
              <a:buNone/>
            </a:pPr>
            <a:r>
              <a:rPr lang="en-GB" sz="1800">
                <a:effectLst/>
                <a:latin typeface="Symbol" pitchFamily="2" charset="2"/>
                <a:ea typeface="Times New Roman" panose="02020603050405020304" pitchFamily="18" charset="0"/>
                <a:cs typeface="Segoe UI" panose="020B0502040204020203" pitchFamily="34" charset="0"/>
              </a:rPr>
              <a:t>_ </a:t>
            </a:r>
            <a:r>
              <a:rPr lang="ar-SA" sz="1800">
                <a:effectLst/>
                <a:latin typeface="Symbol" pitchFamily="2" charset="2"/>
                <a:ea typeface="Times New Roman" panose="02020603050405020304" pitchFamily="18" charset="0"/>
                <a:cs typeface="Segoe UI" panose="020B0502040204020203" pitchFamily="34" charset="0"/>
              </a:rPr>
              <a:t>المخاطر المالية</a:t>
            </a:r>
            <a:endParaRPr lang="en-GB" sz="1800">
              <a:effectLst/>
              <a:latin typeface="Symbol" pitchFamily="2" charset="2"/>
              <a:ea typeface="Yu Mincho" panose="020B0502040504020204" pitchFamily="34" charset="0"/>
              <a:cs typeface="Arial" panose="020B0604020202020204" pitchFamily="34" charset="0"/>
            </a:endParaRPr>
          </a:p>
          <a:p>
            <a:pPr marL="0" lvl="0" indent="0" algn="r" rtl="1">
              <a:buNone/>
            </a:pPr>
            <a:r>
              <a:rPr lang="en-GB" sz="1800">
                <a:effectLst/>
                <a:latin typeface="Symbol" pitchFamily="2" charset="2"/>
                <a:ea typeface="Times New Roman" panose="02020603050405020304" pitchFamily="18" charset="0"/>
                <a:cs typeface="Segoe UI" panose="020B0502040204020203" pitchFamily="34" charset="0"/>
              </a:rPr>
              <a:t>_ </a:t>
            </a:r>
            <a:r>
              <a:rPr lang="ar-SA" sz="1800">
                <a:effectLst/>
                <a:latin typeface="Symbol" pitchFamily="2" charset="2"/>
                <a:ea typeface="Times New Roman" panose="02020603050405020304" pitchFamily="18" charset="0"/>
                <a:cs typeface="Segoe UI" panose="020B0502040204020203" pitchFamily="34" charset="0"/>
              </a:rPr>
              <a:t>مخاطر العمل</a:t>
            </a:r>
            <a:endParaRPr lang="en-GB" sz="1800">
              <a:effectLst/>
              <a:latin typeface="Symbol" pitchFamily="2" charset="2"/>
              <a:ea typeface="Yu Mincho" panose="020B0502040504020204" pitchFamily="34" charset="0"/>
              <a:cs typeface="Arial" panose="020B0604020202020204" pitchFamily="34" charset="0"/>
            </a:endParaRPr>
          </a:p>
          <a:p>
            <a:pPr marL="800100" lvl="1" indent="-342900" algn="r" rtl="1">
              <a:buFont typeface="+mj-lt"/>
              <a:buAutoNum type="arabicPeriod"/>
            </a:pPr>
            <a:r>
              <a:rPr lang="ar-SA" sz="1800" b="1">
                <a:effectLst/>
                <a:latin typeface="Calibri Light" panose="020F0302020204030204" pitchFamily="34" charset="0"/>
                <a:ea typeface="Times New Roman" panose="02020603050405020304" pitchFamily="18" charset="0"/>
                <a:cs typeface="Segoe UI" panose="020B0502040204020203" pitchFamily="34" charset="0"/>
              </a:rPr>
              <a:t>المخاطر المالية</a:t>
            </a:r>
            <a:endParaRPr lang="en-GB" sz="1800" b="1">
              <a:effectLst/>
              <a:latin typeface="Calibri Light" panose="020F0302020204030204" pitchFamily="34" charset="0"/>
              <a:ea typeface="Yu Gothic Light" panose="020B0502040504020204" pitchFamily="34" charset="0"/>
              <a:cs typeface="Times New Roman" panose="02020603050405020304" pitchFamily="18" charset="0"/>
            </a:endParaRPr>
          </a:p>
          <a:p>
            <a:pPr marL="0" indent="0" algn="r" rtl="1">
              <a:buNone/>
            </a:pPr>
            <a:r>
              <a:rPr lang="ar-SA" sz="1800">
                <a:effectLst/>
                <a:latin typeface="Times New Roman" panose="02020603050405020304" pitchFamily="18" charset="0"/>
                <a:ea typeface="Yu Mincho" panose="020B0502040504020204" pitchFamily="34" charset="0"/>
                <a:cs typeface="Segoe UI" panose="020B0502040204020203" pitchFamily="34" charset="0"/>
              </a:rPr>
              <a:t>المخاطر المالية (بالإنجليزية: </a:t>
            </a:r>
            <a:r>
              <a:rPr lang="en-GB" sz="1800">
                <a:effectLst/>
                <a:latin typeface="Segoe UI" panose="020B0502040204020203" pitchFamily="34" charset="0"/>
                <a:ea typeface="Yu Mincho" panose="020B0502040504020204" pitchFamily="34" charset="0"/>
              </a:rPr>
              <a:t>FINANCIAL RISKS</a:t>
            </a:r>
            <a:r>
              <a:rPr lang="ar-SA" sz="1800">
                <a:effectLst/>
                <a:latin typeface="Times New Roman" panose="02020603050405020304" pitchFamily="18" charset="0"/>
                <a:ea typeface="Yu Mincho" panose="020B0502040504020204" pitchFamily="34" charset="0"/>
                <a:cs typeface="Segoe UI" panose="020B0502040204020203" pitchFamily="34" charset="0"/>
              </a:rPr>
              <a:t>) هي المخاطر التي يمكن للمؤسسة أن تواجهها نتيجة لقراراتها التمويلية (قرار الاعتماد على القروض في تمويل العمليات) وذلك لما تضيفه مثل هذه القرارات من احتمالات التغير في الدخل المتاح لأصحاب المشروع، ولما تضيفه أيضا لحملة الأسهم العادية من مخاطر الإفلاس بسبب عدم القدرة على خدمة الدين نتيجة أعباء الاقتراض.</a:t>
            </a:r>
            <a:endParaRPr lang="en-GB" sz="1800">
              <a:effectLst/>
              <a:latin typeface="Times New Roman" panose="02020603050405020304" pitchFamily="18" charset="0"/>
              <a:ea typeface="Yu Mincho" panose="020B0502040504020204" pitchFamily="34" charset="0"/>
            </a:endParaRPr>
          </a:p>
          <a:p>
            <a:pPr marL="0" indent="0" algn="r" rtl="1">
              <a:buNone/>
            </a:pPr>
            <a:r>
              <a:rPr lang="ar-SA" sz="1800">
                <a:effectLst/>
                <a:latin typeface="Times New Roman" panose="02020603050405020304" pitchFamily="18" charset="0"/>
                <a:ea typeface="Yu Mincho" panose="020B0502040504020204" pitchFamily="34" charset="0"/>
                <a:cs typeface="Segoe UI" panose="020B0502040204020203" pitchFamily="34" charset="0"/>
              </a:rPr>
              <a:t>واستنادًا لما تقدم، يمكن تعريف المخاطر المالية بأنها المخاطر الإضافية لمخاطر التشغيل التي يمكن أن تتحملها المؤسسة نتيجة لقرارها بالاعتماد على الاقتراض الثابت الكلفة في تمويل جزء من موجوداتها.</a:t>
            </a:r>
            <a:endParaRPr lang="en-GB" sz="1800">
              <a:effectLst/>
              <a:latin typeface="Times New Roman" panose="02020603050405020304" pitchFamily="18" charset="0"/>
              <a:ea typeface="Yu Mincho" panose="020B0502040504020204" pitchFamily="34" charset="0"/>
            </a:endParaRPr>
          </a:p>
          <a:p>
            <a:pPr marL="0" indent="0" algn="r" rtl="1">
              <a:buNone/>
            </a:pPr>
            <a:r>
              <a:rPr lang="ar-SA" sz="1800">
                <a:effectLst/>
                <a:latin typeface="Times New Roman" panose="02020603050405020304" pitchFamily="18" charset="0"/>
                <a:ea typeface="Yu Mincho" panose="020B0502040504020204" pitchFamily="34" charset="0"/>
                <a:cs typeface="Segoe UI" panose="020B0502040204020203" pitchFamily="34" charset="0"/>
              </a:rPr>
              <a:t>هذا ويقاس الخطر التمويلي بالتغير في الأرباح.</a:t>
            </a:r>
            <a:endParaRPr lang="en-GB" sz="1800">
              <a:effectLst/>
              <a:latin typeface="Times New Roman" panose="02020603050405020304" pitchFamily="18" charset="0"/>
              <a:ea typeface="Yu Mincho" panose="020B0502040504020204" pitchFamily="34" charset="0"/>
            </a:endParaRPr>
          </a:p>
          <a:p>
            <a:pPr marL="0" indent="0" algn="r" rtl="1">
              <a:buNone/>
            </a:pPr>
            <a:endParaRPr lang="en-US"/>
          </a:p>
        </p:txBody>
      </p:sp>
    </p:spTree>
    <p:extLst>
      <p:ext uri="{BB962C8B-B14F-4D97-AF65-F5344CB8AC3E}">
        <p14:creationId xmlns:p14="http://schemas.microsoft.com/office/powerpoint/2010/main" val="23421646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F2981E-AC95-7645-844B-C790A489FE64}"/>
              </a:ext>
            </a:extLst>
          </p:cNvPr>
          <p:cNvSpPr>
            <a:spLocks noGrp="1"/>
          </p:cNvSpPr>
          <p:nvPr>
            <p:ph idx="1"/>
          </p:nvPr>
        </p:nvSpPr>
        <p:spPr>
          <a:xfrm>
            <a:off x="693339" y="941295"/>
            <a:ext cx="10805322" cy="5916705"/>
          </a:xfrm>
        </p:spPr>
        <p:txBody>
          <a:bodyPr>
            <a:normAutofit/>
          </a:bodyPr>
          <a:lstStyle/>
          <a:p>
            <a:pPr lvl="1" algn="r" rtl="1"/>
            <a:r>
              <a:rPr lang="ar-SA" sz="2000" b="1">
                <a:effectLst/>
                <a:latin typeface="Calibri Light" panose="020F0302020204030204" pitchFamily="34" charset="0"/>
                <a:ea typeface="Times New Roman" panose="02020603050405020304" pitchFamily="18" charset="0"/>
                <a:cs typeface="Segoe UI" panose="020B0502040204020203" pitchFamily="34" charset="0"/>
              </a:rPr>
              <a:t>مخاطر العمل</a:t>
            </a:r>
            <a:endParaRPr lang="en-GB" sz="2000" b="1">
              <a:effectLst/>
              <a:latin typeface="Calibri Light" panose="020F0302020204030204" pitchFamily="34" charset="0"/>
              <a:ea typeface="Yu Gothic Light" panose="020B0502040504020204" pitchFamily="34" charset="0"/>
              <a:cs typeface="Times New Roman" panose="02020603050405020304" pitchFamily="18" charset="0"/>
            </a:endParaRPr>
          </a:p>
          <a:p>
            <a:pPr marL="0" indent="0" algn="r" rtl="1">
              <a:buNone/>
            </a:pPr>
            <a:r>
              <a:rPr lang="ar-SA" sz="2400">
                <a:effectLst/>
                <a:latin typeface="Times New Roman" panose="02020603050405020304" pitchFamily="18" charset="0"/>
                <a:ea typeface="Yu Mincho" panose="020B0502040504020204" pitchFamily="34" charset="0"/>
                <a:cs typeface="Segoe UI" panose="020B0502040204020203" pitchFamily="34" charset="0"/>
              </a:rPr>
              <a:t>مخاطر العمل (بالإنجليزية: </a:t>
            </a:r>
            <a:r>
              <a:rPr lang="en-GB" sz="2400">
                <a:effectLst/>
                <a:latin typeface="Segoe UI" panose="020B0502040204020203" pitchFamily="34" charset="0"/>
                <a:ea typeface="Yu Mincho" panose="020B0502040504020204" pitchFamily="34" charset="0"/>
              </a:rPr>
              <a:t>BUSINESS RISK</a:t>
            </a:r>
            <a:r>
              <a:rPr lang="ar-SA" sz="2400">
                <a:effectLst/>
                <a:latin typeface="Times New Roman" panose="02020603050405020304" pitchFamily="18" charset="0"/>
                <a:ea typeface="Yu Mincho" panose="020B0502040504020204" pitchFamily="34" charset="0"/>
                <a:cs typeface="Segoe UI" panose="020B0502040204020203" pitchFamily="34" charset="0"/>
              </a:rPr>
              <a:t>) وهي المخاطر التي تعني التغير المتوقع في دخل المؤسسة قبل الفوائد والضرائب نتيجة لطبيعة نشاطها وظروف السوق وحدّة المنافسة والتكاليف؛ هذا ويمكن النظر لهذا الخطر بأنه الخطر الذي ينشأ من التقلبات في الطلب على منتجات الشركة مما يؤدي إلى التقلب في كمية المبيعات وسعر البيع.</a:t>
            </a:r>
            <a:endParaRPr lang="en-GB" sz="2400">
              <a:effectLst/>
              <a:latin typeface="Times New Roman" panose="02020603050405020304" pitchFamily="18" charset="0"/>
              <a:ea typeface="Yu Mincho" panose="020B0502040504020204" pitchFamily="34" charset="0"/>
            </a:endParaRPr>
          </a:p>
          <a:p>
            <a:pPr marL="0" indent="0" algn="r" rtl="1">
              <a:buNone/>
            </a:pPr>
            <a:r>
              <a:rPr lang="ar-SA" sz="2400">
                <a:effectLst/>
                <a:latin typeface="Times New Roman" panose="02020603050405020304" pitchFamily="18" charset="0"/>
                <a:ea typeface="Yu Mincho" panose="020B0502040504020204" pitchFamily="34" charset="0"/>
                <a:cs typeface="Segoe UI" panose="020B0502040204020203" pitchFamily="34" charset="0"/>
              </a:rPr>
              <a:t>يمكن إدارة المخاطر في المؤسسة من خلال الجمع بين الرفعين المالي والتشغيلي بنسب متوازنة تتناسب والحالة موضع البحث. فمثلا في حال ارتفاع مخاطر العمل فإن القبول بمستوى منخفض من الرفع المالي سيؤدي إلى الحد من حدوث تغيرات إضافية في الدخل نتيجة للتغير في حجم المبيعات، لكن في المقابل تعتمد المؤسسات التي لا تحتاج بحكم طبيعتها إلى نفقات ثابتة عالية إلى اللجوء المكثف للرفع المالي على أمل زيادة العائد على السهم من خلال الفرق المحقق بين العائد على الموجودات وكلفة الاقتراض.</a:t>
            </a:r>
            <a:endParaRPr lang="en-GB" sz="2400">
              <a:effectLst/>
              <a:latin typeface="Times New Roman" panose="02020603050405020304" pitchFamily="18" charset="0"/>
              <a:ea typeface="Yu Mincho" panose="020B0502040504020204" pitchFamily="34" charset="0"/>
            </a:endParaRPr>
          </a:p>
          <a:p>
            <a:pPr marL="0" indent="0" algn="r" rtl="1">
              <a:buNone/>
            </a:pPr>
            <a:r>
              <a:rPr lang="ar-SA" sz="2400">
                <a:effectLst/>
                <a:latin typeface="Times New Roman" panose="02020603050405020304" pitchFamily="18" charset="0"/>
                <a:ea typeface="Yu Mincho" panose="020B0502040504020204" pitchFamily="34" charset="0"/>
                <a:cs typeface="Segoe UI" panose="020B0502040204020203" pitchFamily="34" charset="0"/>
              </a:rPr>
              <a:t>هذا ويقاس الخطر التشغيلي بالتغير في الأرباح قبل الفائدة والضريبة، والذي يرمز له بالرمز (</a:t>
            </a:r>
            <a:r>
              <a:rPr lang="en-GB" sz="2400">
                <a:effectLst/>
                <a:latin typeface="Segoe UI" panose="020B0502040204020203" pitchFamily="34" charset="0"/>
                <a:ea typeface="Yu Mincho" panose="020B0502040504020204" pitchFamily="34" charset="0"/>
              </a:rPr>
              <a:t>EBIT</a:t>
            </a:r>
            <a:r>
              <a:rPr lang="ar-SA" sz="2400">
                <a:effectLst/>
                <a:latin typeface="Times New Roman" panose="02020603050405020304" pitchFamily="18" charset="0"/>
                <a:ea typeface="Yu Mincho" panose="020B0502040504020204" pitchFamily="34" charset="0"/>
                <a:cs typeface="Segoe UI" panose="020B0502040204020203" pitchFamily="34" charset="0"/>
              </a:rPr>
              <a:t>).</a:t>
            </a:r>
            <a:endParaRPr lang="en-GB" sz="2400">
              <a:effectLst/>
              <a:latin typeface="Times New Roman" panose="02020603050405020304" pitchFamily="18" charset="0"/>
              <a:ea typeface="Yu Mincho" panose="020B0502040504020204" pitchFamily="34" charset="0"/>
            </a:endParaRPr>
          </a:p>
          <a:p>
            <a:pPr marL="457200" lvl="1" indent="0" algn="r" rtl="1">
              <a:buNone/>
            </a:pPr>
            <a:endParaRPr lang="en-US"/>
          </a:p>
        </p:txBody>
      </p:sp>
    </p:spTree>
    <p:extLst>
      <p:ext uri="{BB962C8B-B14F-4D97-AF65-F5344CB8AC3E}">
        <p14:creationId xmlns:p14="http://schemas.microsoft.com/office/powerpoint/2010/main" val="34883899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2E0560-A3A1-204B-8BB6-373EB1025CE9}"/>
              </a:ext>
            </a:extLst>
          </p:cNvPr>
          <p:cNvSpPr>
            <a:spLocks noGrp="1"/>
          </p:cNvSpPr>
          <p:nvPr>
            <p:ph type="title"/>
          </p:nvPr>
        </p:nvSpPr>
        <p:spPr>
          <a:xfrm>
            <a:off x="649127" y="225748"/>
            <a:ext cx="10381536" cy="841052"/>
          </a:xfrm>
        </p:spPr>
        <p:txBody>
          <a:bodyPr/>
          <a:lstStyle/>
          <a:p>
            <a:pPr algn="r" rtl="1"/>
            <a:r>
              <a:rPr lang="en-GB"/>
              <a:t>خطة البحث : </a:t>
            </a:r>
            <a:endParaRPr lang="en-US"/>
          </a:p>
        </p:txBody>
      </p:sp>
      <p:sp>
        <p:nvSpPr>
          <p:cNvPr id="3" name="Content Placeholder 2">
            <a:extLst>
              <a:ext uri="{FF2B5EF4-FFF2-40B4-BE49-F238E27FC236}">
                <a16:creationId xmlns:a16="http://schemas.microsoft.com/office/drawing/2014/main" id="{1B25D78C-E9E8-224B-9892-0312EAA92C82}"/>
              </a:ext>
            </a:extLst>
          </p:cNvPr>
          <p:cNvSpPr>
            <a:spLocks noGrp="1"/>
          </p:cNvSpPr>
          <p:nvPr>
            <p:ph idx="1"/>
          </p:nvPr>
        </p:nvSpPr>
        <p:spPr>
          <a:xfrm>
            <a:off x="2021134" y="892396"/>
            <a:ext cx="9521739" cy="5965604"/>
          </a:xfrm>
        </p:spPr>
        <p:txBody>
          <a:bodyPr anchor="t">
            <a:normAutofit fontScale="92500" lnSpcReduction="10000"/>
          </a:bodyPr>
          <a:lstStyle/>
          <a:p>
            <a:pPr algn="r" rtl="1"/>
            <a:r>
              <a:rPr lang="ar-SA" sz="1800" b="1" u="sng">
                <a:effectLst/>
                <a:latin typeface="Calibri" panose="020F0502020204030204" pitchFamily="34" charset="0"/>
                <a:ea typeface="Times New Roman" panose="02020603050405020304" pitchFamily="18" charset="0"/>
                <a:cs typeface="Arial" panose="020B0604020202020204" pitchFamily="34" charset="0"/>
                <a:hlinkClick r:id="rId2">
                  <a:extLst>
                    <a:ext uri="{A12FA001-AC4F-418D-AE19-62706E023703}">
                      <ahyp:hlinkClr xmlns:ahyp="http://schemas.microsoft.com/office/drawing/2018/hyperlinkcolor" val="tx"/>
                    </a:ext>
                  </a:extLst>
                </a:hlinkClick>
              </a:rPr>
              <a:t>مفهوم الرفع التشغيلي والمالي</a:t>
            </a:r>
            <a:endParaRPr lang="en-GB" sz="1800" b="1" u="sng">
              <a:effectLst/>
              <a:latin typeface="Calibri" panose="020F0502020204030204" pitchFamily="34" charset="0"/>
              <a:ea typeface="Times New Roman" panose="02020603050405020304" pitchFamily="18" charset="0"/>
              <a:cs typeface="Arial" panose="020B0604020202020204" pitchFamily="34" charset="0"/>
            </a:endParaRPr>
          </a:p>
          <a:p>
            <a:pPr algn="r" rtl="1"/>
            <a:r>
              <a:rPr lang="en-GB" b="1" u="sng">
                <a:effectLst/>
                <a:latin typeface="Calibri" panose="020F0502020204030204" pitchFamily="34" charset="0"/>
                <a:ea typeface="Times New Roman" panose="02020603050405020304" pitchFamily="18" charset="0"/>
                <a:cs typeface="Arial" panose="020B0604020202020204" pitchFamily="34" charset="0"/>
                <a:hlinkClick r:id="rId3">
                  <a:extLst>
                    <a:ext uri="{A12FA001-AC4F-418D-AE19-62706E023703}">
                      <ahyp:hlinkClr xmlns:ahyp="http://schemas.microsoft.com/office/drawing/2018/hyperlinkcolor" val="tx"/>
                    </a:ext>
                  </a:extLst>
                </a:hlinkClick>
              </a:rPr>
              <a:t>المبحث الاول : </a:t>
            </a:r>
            <a:r>
              <a:rPr lang="ar-SA" b="1" u="sng">
                <a:effectLst/>
                <a:latin typeface="Calibri" panose="020F0502020204030204" pitchFamily="34" charset="0"/>
                <a:ea typeface="Times New Roman" panose="02020603050405020304" pitchFamily="18" charset="0"/>
                <a:cs typeface="Arial" panose="020B0604020202020204" pitchFamily="34" charset="0"/>
                <a:hlinkClick r:id="rId3">
                  <a:extLst>
                    <a:ext uri="{A12FA001-AC4F-418D-AE19-62706E023703}">
                      <ahyp:hlinkClr xmlns:ahyp="http://schemas.microsoft.com/office/drawing/2018/hyperlinkcolor" val="tx"/>
                    </a:ext>
                  </a:extLst>
                </a:hlinkClick>
              </a:rPr>
              <a:t>الرفع التشغيلي</a:t>
            </a:r>
            <a:endParaRPr lang="en-GB" b="1" u="sng">
              <a:effectLst/>
              <a:latin typeface="Calibri" panose="020F0502020204030204" pitchFamily="34" charset="0"/>
              <a:ea typeface="Times New Roman" panose="02020603050405020304" pitchFamily="18" charset="0"/>
              <a:cs typeface="Arial" panose="020B0604020202020204" pitchFamily="34" charset="0"/>
            </a:endParaRPr>
          </a:p>
          <a:p>
            <a:pPr marL="800100" lvl="1" indent="-342900" algn="r" rtl="1">
              <a:buFont typeface="+mj-lt"/>
              <a:buAutoNum type="arabicPeriod"/>
            </a:pPr>
            <a:r>
              <a:rPr lang="ar-SA" b="1" u="sng">
                <a:effectLst/>
                <a:latin typeface="Calibri" panose="020F0502020204030204" pitchFamily="34" charset="0"/>
                <a:ea typeface="Times New Roman" panose="02020603050405020304" pitchFamily="18" charset="0"/>
                <a:cs typeface="Arial" panose="020B0604020202020204" pitchFamily="34" charset="0"/>
                <a:hlinkClick r:id="rId4">
                  <a:extLst>
                    <a:ext uri="{A12FA001-AC4F-418D-AE19-62706E023703}">
                      <ahyp:hlinkClr xmlns:ahyp="http://schemas.microsoft.com/office/drawing/2018/hyperlinkcolor" val="tx"/>
                    </a:ext>
                  </a:extLst>
                </a:hlinkClick>
              </a:rPr>
              <a:t>معادلة حساب درجة الرفع التشغيلي</a:t>
            </a:r>
            <a:endParaRPr lang="en-GB" b="1" u="sng">
              <a:effectLst/>
              <a:latin typeface="Calibri" panose="020F0502020204030204" pitchFamily="34" charset="0"/>
              <a:ea typeface="Times New Roman" panose="02020603050405020304" pitchFamily="18" charset="0"/>
              <a:cs typeface="Arial" panose="020B0604020202020204" pitchFamily="34" charset="0"/>
            </a:endParaRPr>
          </a:p>
          <a:p>
            <a:pPr marL="800100" lvl="1" indent="-342900" algn="r" rtl="1">
              <a:buFont typeface="+mj-lt"/>
              <a:buAutoNum type="arabicPeriod"/>
            </a:pPr>
            <a:r>
              <a:rPr lang="ar-SA" b="1" u="sng">
                <a:effectLst/>
                <a:latin typeface="Calibri" panose="020F0502020204030204" pitchFamily="34" charset="0"/>
                <a:ea typeface="Times New Roman" panose="02020603050405020304" pitchFamily="18" charset="0"/>
                <a:cs typeface="Arial" panose="020B0604020202020204" pitchFamily="34" charset="0"/>
                <a:hlinkClick r:id="rId5">
                  <a:extLst>
                    <a:ext uri="{A12FA001-AC4F-418D-AE19-62706E023703}">
                      <ahyp:hlinkClr xmlns:ahyp="http://schemas.microsoft.com/office/drawing/2018/hyperlinkcolor" val="tx"/>
                    </a:ext>
                  </a:extLst>
                </a:hlinkClick>
              </a:rPr>
              <a:t>سلوك الرفع التشغيلي</a:t>
            </a:r>
            <a:endParaRPr lang="en-GB" b="1" u="sng">
              <a:effectLst/>
              <a:latin typeface="Calibri" panose="020F0502020204030204" pitchFamily="34" charset="0"/>
              <a:ea typeface="Times New Roman" panose="02020603050405020304" pitchFamily="18" charset="0"/>
              <a:cs typeface="Arial" panose="020B0604020202020204" pitchFamily="34" charset="0"/>
            </a:endParaRPr>
          </a:p>
          <a:p>
            <a:pPr marL="800100" lvl="1" indent="-342900" algn="r" rtl="1">
              <a:buFont typeface="+mj-lt"/>
              <a:buAutoNum type="arabicPeriod"/>
            </a:pPr>
            <a:r>
              <a:rPr lang="ar-SA" b="1" u="sng">
                <a:effectLst/>
                <a:latin typeface="Calibri" panose="020F0502020204030204" pitchFamily="34" charset="0"/>
                <a:ea typeface="Times New Roman" panose="02020603050405020304" pitchFamily="18" charset="0"/>
                <a:cs typeface="Arial" panose="020B0604020202020204" pitchFamily="34" charset="0"/>
                <a:hlinkClick r:id="rId6">
                  <a:extLst>
                    <a:ext uri="{A12FA001-AC4F-418D-AE19-62706E023703}">
                      <ahyp:hlinkClr xmlns:ahyp="http://schemas.microsoft.com/office/drawing/2018/hyperlinkcolor" val="tx"/>
                    </a:ext>
                  </a:extLst>
                </a:hlinkClick>
              </a:rPr>
              <a:t>مثال على سلوك الرفع التشغيلي</a:t>
            </a:r>
            <a:endParaRPr lang="en-GB" b="1" u="sng">
              <a:effectLst/>
              <a:latin typeface="Calibri" panose="020F0502020204030204" pitchFamily="34" charset="0"/>
              <a:ea typeface="Times New Roman" panose="02020603050405020304" pitchFamily="18" charset="0"/>
              <a:cs typeface="Arial" panose="020B0604020202020204" pitchFamily="34" charset="0"/>
            </a:endParaRPr>
          </a:p>
          <a:p>
            <a:pPr marL="800100" lvl="1" indent="-342900" algn="r" rtl="1">
              <a:buFont typeface="+mj-lt"/>
              <a:buAutoNum type="arabicPeriod"/>
            </a:pPr>
            <a:r>
              <a:rPr lang="ar-SA" sz="1800" b="1" u="sng">
                <a:effectLst/>
                <a:latin typeface="Calibri" panose="020F0502020204030204" pitchFamily="34" charset="0"/>
                <a:ea typeface="Times New Roman" panose="02020603050405020304" pitchFamily="18" charset="0"/>
                <a:cs typeface="Arial" panose="020B0604020202020204" pitchFamily="34" charset="0"/>
                <a:hlinkClick r:id="rId7">
                  <a:extLst>
                    <a:ext uri="{A12FA001-AC4F-418D-AE19-62706E023703}">
                      <ahyp:hlinkClr xmlns:ahyp="http://schemas.microsoft.com/office/drawing/2018/hyperlinkcolor" val="tx"/>
                    </a:ext>
                  </a:extLst>
                </a:hlinkClick>
              </a:rPr>
              <a:t>مثال تطبيقي على الرفع التشغيلي</a:t>
            </a:r>
            <a:endParaRPr lang="en-GB" sz="1800" b="1" u="sng">
              <a:effectLst/>
              <a:latin typeface="Calibri" panose="020F0502020204030204" pitchFamily="34" charset="0"/>
              <a:ea typeface="Times New Roman" panose="02020603050405020304" pitchFamily="18" charset="0"/>
              <a:cs typeface="Arial" panose="020B0604020202020204" pitchFamily="34" charset="0"/>
            </a:endParaRPr>
          </a:p>
          <a:p>
            <a:pPr algn="r" rtl="1"/>
            <a:r>
              <a:rPr lang="en-GB" sz="1800" b="1" u="sng">
                <a:effectLst/>
                <a:latin typeface="Calibri" panose="020F0502020204030204" pitchFamily="34" charset="0"/>
                <a:ea typeface="Times New Roman" panose="02020603050405020304" pitchFamily="18" charset="0"/>
                <a:cs typeface="Arial" panose="020B0604020202020204" pitchFamily="34" charset="0"/>
                <a:hlinkClick r:id="rId8">
                  <a:extLst>
                    <a:ext uri="{A12FA001-AC4F-418D-AE19-62706E023703}">
                      <ahyp:hlinkClr xmlns:ahyp="http://schemas.microsoft.com/office/drawing/2018/hyperlinkcolor" val="tx"/>
                    </a:ext>
                  </a:extLst>
                </a:hlinkClick>
              </a:rPr>
              <a:t>المبحث الثاني : </a:t>
            </a:r>
            <a:r>
              <a:rPr lang="ar-SA" sz="1800" b="1" u="sng">
                <a:effectLst/>
                <a:latin typeface="Calibri" panose="020F0502020204030204" pitchFamily="34" charset="0"/>
                <a:ea typeface="Times New Roman" panose="02020603050405020304" pitchFamily="18" charset="0"/>
                <a:cs typeface="Arial" panose="020B0604020202020204" pitchFamily="34" charset="0"/>
                <a:hlinkClick r:id="rId8">
                  <a:extLst>
                    <a:ext uri="{A12FA001-AC4F-418D-AE19-62706E023703}">
                      <ahyp:hlinkClr xmlns:ahyp="http://schemas.microsoft.com/office/drawing/2018/hyperlinkcolor" val="tx"/>
                    </a:ext>
                  </a:extLst>
                </a:hlinkClick>
              </a:rPr>
              <a:t>الرفع المالي</a:t>
            </a:r>
            <a:endParaRPr lang="en-GB" sz="1800" b="1" u="sng">
              <a:effectLst/>
              <a:latin typeface="Calibri" panose="020F0502020204030204" pitchFamily="34" charset="0"/>
              <a:ea typeface="Times New Roman" panose="02020603050405020304" pitchFamily="18" charset="0"/>
              <a:cs typeface="Arial" panose="020B0604020202020204" pitchFamily="34" charset="0"/>
            </a:endParaRPr>
          </a:p>
          <a:p>
            <a:pPr marL="800100" lvl="1" indent="-342900" algn="r" rtl="1">
              <a:buFont typeface="+mj-lt"/>
              <a:buAutoNum type="arabicPeriod"/>
            </a:pPr>
            <a:r>
              <a:rPr lang="ar-SA" sz="1800" b="1" u="sng">
                <a:effectLst/>
                <a:latin typeface="Calibri" panose="020F0502020204030204" pitchFamily="34" charset="0"/>
                <a:ea typeface="Times New Roman" panose="02020603050405020304" pitchFamily="18" charset="0"/>
                <a:cs typeface="Arial" panose="020B0604020202020204" pitchFamily="34" charset="0"/>
                <a:hlinkClick r:id="rId9">
                  <a:extLst>
                    <a:ext uri="{A12FA001-AC4F-418D-AE19-62706E023703}">
                      <ahyp:hlinkClr xmlns:ahyp="http://schemas.microsoft.com/office/drawing/2018/hyperlinkcolor" val="tx"/>
                    </a:ext>
                  </a:extLst>
                </a:hlinkClick>
              </a:rPr>
              <a:t>مميزات الرفع المالي</a:t>
            </a:r>
            <a:endParaRPr lang="en-GB" sz="1800" b="1" u="sng">
              <a:effectLst/>
              <a:latin typeface="Calibri" panose="020F0502020204030204" pitchFamily="34" charset="0"/>
              <a:ea typeface="Times New Roman" panose="02020603050405020304" pitchFamily="18" charset="0"/>
              <a:cs typeface="Arial" panose="020B0604020202020204" pitchFamily="34" charset="0"/>
            </a:endParaRPr>
          </a:p>
          <a:p>
            <a:pPr marL="800100" lvl="1" indent="-342900" algn="r" rtl="1">
              <a:buFont typeface="+mj-lt"/>
              <a:buAutoNum type="arabicPeriod"/>
            </a:pPr>
            <a:r>
              <a:rPr lang="ar-SA" sz="1800" b="1" u="sng">
                <a:effectLst/>
                <a:latin typeface="Calibri" panose="020F0502020204030204" pitchFamily="34" charset="0"/>
                <a:ea typeface="Times New Roman" panose="02020603050405020304" pitchFamily="18" charset="0"/>
                <a:cs typeface="Arial" panose="020B0604020202020204" pitchFamily="34" charset="0"/>
                <a:hlinkClick r:id="rId10">
                  <a:extLst>
                    <a:ext uri="{A12FA001-AC4F-418D-AE19-62706E023703}">
                      <ahyp:hlinkClr xmlns:ahyp="http://schemas.microsoft.com/office/drawing/2018/hyperlinkcolor" val="tx"/>
                    </a:ext>
                  </a:extLst>
                </a:hlinkClick>
              </a:rPr>
              <a:t>سلبيات الرفع المالي</a:t>
            </a:r>
            <a:endParaRPr lang="en-GB" sz="1800" b="1" u="sng">
              <a:effectLst/>
              <a:latin typeface="Calibri" panose="020F0502020204030204" pitchFamily="34" charset="0"/>
              <a:ea typeface="Times New Roman" panose="02020603050405020304" pitchFamily="18" charset="0"/>
              <a:cs typeface="Arial" panose="020B0604020202020204" pitchFamily="34" charset="0"/>
            </a:endParaRPr>
          </a:p>
          <a:p>
            <a:pPr marL="800100" lvl="1" indent="-342900" algn="r" rtl="1">
              <a:buFont typeface="+mj-lt"/>
              <a:buAutoNum type="arabicPeriod"/>
            </a:pPr>
            <a:r>
              <a:rPr lang="ar-SA" sz="1800" b="1" u="sng">
                <a:effectLst/>
                <a:latin typeface="Calibri" panose="020F0502020204030204" pitchFamily="34" charset="0"/>
                <a:ea typeface="Times New Roman" panose="02020603050405020304" pitchFamily="18" charset="0"/>
                <a:cs typeface="Arial" panose="020B0604020202020204" pitchFamily="34" charset="0"/>
                <a:hlinkClick r:id="rId11">
                  <a:extLst>
                    <a:ext uri="{A12FA001-AC4F-418D-AE19-62706E023703}">
                      <ahyp:hlinkClr xmlns:ahyp="http://schemas.microsoft.com/office/drawing/2018/hyperlinkcolor" val="tx"/>
                    </a:ext>
                  </a:extLst>
                </a:hlinkClick>
              </a:rPr>
              <a:t>نظرية الرفع المالي</a:t>
            </a:r>
            <a:endParaRPr lang="en-GB" sz="1800" b="1" u="sng">
              <a:effectLst/>
              <a:latin typeface="Calibri" panose="020F0502020204030204" pitchFamily="34" charset="0"/>
              <a:ea typeface="Times New Roman" panose="02020603050405020304" pitchFamily="18" charset="0"/>
              <a:cs typeface="Arial" panose="020B0604020202020204" pitchFamily="34" charset="0"/>
            </a:endParaRPr>
          </a:p>
          <a:p>
            <a:pPr marL="800100" lvl="1" indent="-342900" algn="r" rtl="1">
              <a:buFont typeface="+mj-lt"/>
              <a:buAutoNum type="arabicPeriod"/>
            </a:pPr>
            <a:r>
              <a:rPr lang="ar-SA" sz="1800" b="1" u="sng">
                <a:effectLst/>
                <a:latin typeface="Calibri" panose="020F0502020204030204" pitchFamily="34" charset="0"/>
                <a:ea typeface="Times New Roman" panose="02020603050405020304" pitchFamily="18" charset="0"/>
                <a:cs typeface="Arial" panose="020B0604020202020204" pitchFamily="34" charset="0"/>
                <a:hlinkClick r:id="rId12">
                  <a:extLst>
                    <a:ext uri="{A12FA001-AC4F-418D-AE19-62706E023703}">
                      <ahyp:hlinkClr xmlns:ahyp="http://schemas.microsoft.com/office/drawing/2018/hyperlinkcolor" val="tx"/>
                    </a:ext>
                  </a:extLst>
                </a:hlinkClick>
              </a:rPr>
              <a:t>النتائج</a:t>
            </a:r>
            <a:r>
              <a:rPr lang="en-GB" sz="1800" b="1" u="sng">
                <a:effectLst/>
                <a:latin typeface="Calibri" panose="020F0502020204030204" pitchFamily="34" charset="0"/>
                <a:ea typeface="Times New Roman" panose="02020603050405020304" pitchFamily="18" charset="0"/>
                <a:cs typeface="Arial" panose="020B0604020202020204" pitchFamily="34" charset="0"/>
              </a:rPr>
              <a:t> </a:t>
            </a:r>
          </a:p>
          <a:p>
            <a:pPr marL="800100" lvl="1" indent="-342900" algn="r" rtl="1">
              <a:buFont typeface="+mj-lt"/>
              <a:buAutoNum type="arabicPeriod"/>
            </a:pPr>
            <a:r>
              <a:rPr lang="ar-SA" sz="1800" b="1" u="sng">
                <a:effectLst/>
                <a:latin typeface="Calibri" panose="020F0502020204030204" pitchFamily="34" charset="0"/>
                <a:ea typeface="Times New Roman" panose="02020603050405020304" pitchFamily="18" charset="0"/>
                <a:cs typeface="Arial" panose="020B0604020202020204" pitchFamily="34" charset="0"/>
                <a:hlinkClick r:id="rId13">
                  <a:extLst>
                    <a:ext uri="{A12FA001-AC4F-418D-AE19-62706E023703}">
                      <ahyp:hlinkClr xmlns:ahyp="http://schemas.microsoft.com/office/drawing/2018/hyperlinkcolor" val="tx"/>
                    </a:ext>
                  </a:extLst>
                </a:hlinkClick>
              </a:rPr>
              <a:t>مقياس الرفع المالي</a:t>
            </a:r>
            <a:endParaRPr lang="en-GB" sz="1800" b="1" u="sng">
              <a:effectLst/>
              <a:latin typeface="Calibri" panose="020F0502020204030204" pitchFamily="34" charset="0"/>
              <a:ea typeface="Times New Roman" panose="02020603050405020304" pitchFamily="18" charset="0"/>
              <a:cs typeface="Arial" panose="020B0604020202020204" pitchFamily="34" charset="0"/>
            </a:endParaRPr>
          </a:p>
          <a:p>
            <a:pPr marL="800100" lvl="1" indent="-342900" algn="r" rtl="1">
              <a:buFont typeface="+mj-lt"/>
              <a:buAutoNum type="arabicPeriod"/>
            </a:pPr>
            <a:r>
              <a:rPr lang="en-GB" b="1" u="sng">
                <a:latin typeface="Calibri" panose="020F0502020204030204" pitchFamily="34" charset="0"/>
                <a:ea typeface="Times New Roman" panose="02020603050405020304" pitchFamily="18" charset="0"/>
                <a:cs typeface="Arial" panose="020B0604020202020204" pitchFamily="34" charset="0"/>
              </a:rPr>
              <a:t>الآثار المترتبة على استعمال الرفع المالي</a:t>
            </a:r>
          </a:p>
          <a:p>
            <a:pPr algn="r" rtl="1"/>
            <a:r>
              <a:rPr lang="en-GB" b="1" u="sng">
                <a:effectLst/>
                <a:latin typeface="Calibri" panose="020F0502020204030204" pitchFamily="34" charset="0"/>
                <a:ea typeface="Times New Roman" panose="02020603050405020304" pitchFamily="18" charset="0"/>
                <a:cs typeface="Arial" panose="020B0604020202020204" pitchFamily="34" charset="0"/>
              </a:rPr>
              <a:t>المبحث الثالث : الأثر المشترك للرفع التشغيلي والرفع المالي</a:t>
            </a:r>
          </a:p>
          <a:p>
            <a:pPr algn="r" rtl="1"/>
            <a:r>
              <a:rPr lang="en-GB" b="1" u="sng">
                <a:latin typeface="Calibri" panose="020F0502020204030204" pitchFamily="34" charset="0"/>
                <a:ea typeface="Times New Roman" panose="02020603050405020304" pitchFamily="18" charset="0"/>
                <a:cs typeface="Arial" panose="020B0604020202020204" pitchFamily="34" charset="0"/>
              </a:rPr>
              <a:t>المبحث الرابع : الرفع المالي والرفع التشغيلي والمخاطر</a:t>
            </a:r>
          </a:p>
          <a:p>
            <a:pPr lvl="1" algn="r" rtl="1"/>
            <a:r>
              <a:rPr lang="en-GB" b="1" u="sng">
                <a:effectLst/>
                <a:latin typeface="Calibri" panose="020F0502020204030204" pitchFamily="34" charset="0"/>
                <a:ea typeface="Times New Roman" panose="02020603050405020304" pitchFamily="18" charset="0"/>
                <a:cs typeface="Arial" panose="020B0604020202020204" pitchFamily="34" charset="0"/>
              </a:rPr>
              <a:t>المخاطر المالية</a:t>
            </a:r>
          </a:p>
          <a:p>
            <a:pPr lvl="1" algn="r" rtl="1"/>
            <a:r>
              <a:rPr lang="en-GB" b="1" u="sng">
                <a:effectLst/>
                <a:latin typeface="Calibri" panose="020F0502020204030204" pitchFamily="34" charset="0"/>
                <a:ea typeface="Times New Roman" panose="02020603050405020304" pitchFamily="18" charset="0"/>
                <a:cs typeface="Arial" panose="020B0604020202020204" pitchFamily="34" charset="0"/>
              </a:rPr>
              <a:t>مخاطر العمل</a:t>
            </a:r>
          </a:p>
        </p:txBody>
      </p:sp>
    </p:spTree>
    <p:extLst>
      <p:ext uri="{BB962C8B-B14F-4D97-AF65-F5344CB8AC3E}">
        <p14:creationId xmlns:p14="http://schemas.microsoft.com/office/powerpoint/2010/main" val="6075757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14909D-7507-0A43-A340-3AA56EAEA103}"/>
              </a:ext>
            </a:extLst>
          </p:cNvPr>
          <p:cNvSpPr>
            <a:spLocks noGrp="1"/>
          </p:cNvSpPr>
          <p:nvPr>
            <p:ph type="title"/>
          </p:nvPr>
        </p:nvSpPr>
        <p:spPr>
          <a:xfrm>
            <a:off x="795822" y="1033359"/>
            <a:ext cx="10131425" cy="847516"/>
          </a:xfrm>
        </p:spPr>
        <p:txBody>
          <a:bodyPr anchor="t">
            <a:normAutofit fontScale="90000"/>
          </a:bodyPr>
          <a:lstStyle/>
          <a:p>
            <a:pPr algn="r" rtl="1"/>
            <a:r>
              <a:rPr lang="ar-SA" sz="3200" b="1" u="sng">
                <a:effectLst/>
                <a:latin typeface="Calibri Light" panose="020F0302020204030204" pitchFamily="34" charset="0"/>
                <a:ea typeface="Times New Roman" panose="02020603050405020304" pitchFamily="18" charset="0"/>
                <a:cs typeface="Times New Roman" panose="02020603050405020304" pitchFamily="18" charset="0"/>
              </a:rPr>
              <a:t>مفهوم</a:t>
            </a:r>
            <a:r>
              <a:rPr lang="ar-SA" sz="3200" b="1" u="sng">
                <a:effectLst/>
                <a:latin typeface="Calibri Light" panose="020F0302020204030204" pitchFamily="34" charset="0"/>
                <a:ea typeface="Times New Roman" panose="02020603050405020304" pitchFamily="18" charset="0"/>
                <a:cs typeface="Segoe UI" panose="020B0502040204020203" pitchFamily="34" charset="0"/>
              </a:rPr>
              <a:t> </a:t>
            </a:r>
            <a:r>
              <a:rPr lang="ar-SA" sz="3200" b="1" u="sng">
                <a:effectLst/>
                <a:latin typeface="Calibri Light" panose="020F0302020204030204" pitchFamily="34" charset="0"/>
                <a:ea typeface="Times New Roman" panose="02020603050405020304" pitchFamily="18" charset="0"/>
                <a:cs typeface="Times New Roman" panose="02020603050405020304" pitchFamily="18" charset="0"/>
              </a:rPr>
              <a:t>الرفع</a:t>
            </a:r>
            <a:r>
              <a:rPr lang="ar-SA" sz="3200" b="1" u="sng">
                <a:effectLst/>
                <a:latin typeface="Calibri Light" panose="020F0302020204030204" pitchFamily="34" charset="0"/>
                <a:ea typeface="Times New Roman" panose="02020603050405020304" pitchFamily="18" charset="0"/>
                <a:cs typeface="Segoe UI" panose="020B0502040204020203" pitchFamily="34" charset="0"/>
              </a:rPr>
              <a:t> </a:t>
            </a:r>
            <a:r>
              <a:rPr lang="ar-SA" sz="3200" b="1" u="sng">
                <a:effectLst/>
                <a:latin typeface="Calibri Light" panose="020F0302020204030204" pitchFamily="34" charset="0"/>
                <a:ea typeface="Times New Roman" panose="02020603050405020304" pitchFamily="18" charset="0"/>
                <a:cs typeface="Times New Roman" panose="02020603050405020304" pitchFamily="18" charset="0"/>
              </a:rPr>
              <a:t>التشغيلي</a:t>
            </a:r>
            <a:r>
              <a:rPr lang="ar-SA" sz="3200" b="1" u="sng">
                <a:effectLst/>
                <a:latin typeface="Calibri Light" panose="020F0302020204030204" pitchFamily="34" charset="0"/>
                <a:ea typeface="Times New Roman" panose="02020603050405020304" pitchFamily="18" charset="0"/>
                <a:cs typeface="Segoe UI" panose="020B0502040204020203" pitchFamily="34" charset="0"/>
              </a:rPr>
              <a:t> </a:t>
            </a:r>
            <a:r>
              <a:rPr lang="ar-SA" sz="3200" b="1" u="sng">
                <a:effectLst/>
                <a:latin typeface="Calibri Light" panose="020F0302020204030204" pitchFamily="34" charset="0"/>
                <a:ea typeface="Times New Roman" panose="02020603050405020304" pitchFamily="18" charset="0"/>
                <a:cs typeface="Times New Roman" panose="02020603050405020304" pitchFamily="18" charset="0"/>
              </a:rPr>
              <a:t>والمالي</a:t>
            </a:r>
            <a:br>
              <a:rPr lang="en-GB" sz="3200" b="1">
                <a:effectLst/>
                <a:latin typeface="Calibri Light" panose="020F0302020204030204" pitchFamily="34" charset="0"/>
                <a:ea typeface="Yu Gothic Light" panose="020B0502040504020204" pitchFamily="34" charset="0"/>
                <a:cs typeface="Times New Roman" panose="02020603050405020304" pitchFamily="18" charset="0"/>
              </a:rPr>
            </a:br>
            <a:endParaRPr lang="en-US" sz="3200"/>
          </a:p>
        </p:txBody>
      </p:sp>
      <p:sp>
        <p:nvSpPr>
          <p:cNvPr id="3" name="Content Placeholder 2">
            <a:extLst>
              <a:ext uri="{FF2B5EF4-FFF2-40B4-BE49-F238E27FC236}">
                <a16:creationId xmlns:a16="http://schemas.microsoft.com/office/drawing/2014/main" id="{5F470E8B-837C-7745-A409-C716CDA2B00B}"/>
              </a:ext>
            </a:extLst>
          </p:cNvPr>
          <p:cNvSpPr>
            <a:spLocks noGrp="1"/>
          </p:cNvSpPr>
          <p:nvPr>
            <p:ph idx="1"/>
          </p:nvPr>
        </p:nvSpPr>
        <p:spPr>
          <a:xfrm>
            <a:off x="685801" y="1457117"/>
            <a:ext cx="10710377" cy="5168616"/>
          </a:xfrm>
        </p:spPr>
        <p:txBody>
          <a:bodyPr anchor="ctr"/>
          <a:lstStyle/>
          <a:p>
            <a:pPr marL="0" indent="0" algn="r" rtl="1">
              <a:buNone/>
            </a:pPr>
            <a:r>
              <a:rPr lang="ar-SA" sz="2400">
                <a:effectLst/>
                <a:latin typeface="Times New Roman" panose="02020603050405020304" pitchFamily="18" charset="0"/>
                <a:ea typeface="Yu Mincho" panose="020B0502040504020204" pitchFamily="34" charset="0"/>
              </a:rPr>
              <a:t>الرفع</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ar-SA" sz="2400">
                <a:effectLst/>
                <a:latin typeface="Times New Roman" panose="02020603050405020304" pitchFamily="18" charset="0"/>
                <a:ea typeface="Yu Mincho" panose="020B0502040504020204" pitchFamily="34" charset="0"/>
              </a:rPr>
              <a:t>التشغيلي</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ar-SA" sz="2400">
                <a:effectLst/>
                <a:latin typeface="Times New Roman" panose="02020603050405020304" pitchFamily="18" charset="0"/>
                <a:ea typeface="Yu Mincho" panose="020B0502040504020204" pitchFamily="34" charset="0"/>
              </a:rPr>
              <a:t>والمالي</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ar-SA" sz="2400">
                <a:effectLst/>
                <a:latin typeface="Times New Roman" panose="02020603050405020304" pitchFamily="18" charset="0"/>
                <a:ea typeface="Yu Mincho" panose="020B0502040504020204" pitchFamily="34" charset="0"/>
              </a:rPr>
              <a:t>أو</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ar-SA" sz="2400">
                <a:effectLst/>
                <a:latin typeface="Times New Roman" panose="02020603050405020304" pitchFamily="18" charset="0"/>
                <a:ea typeface="Yu Mincho" panose="020B0502040504020204" pitchFamily="34" charset="0"/>
              </a:rPr>
              <a:t>الرفع</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ar-SA" sz="2400">
                <a:effectLst/>
                <a:latin typeface="Times New Roman" panose="02020603050405020304" pitchFamily="18" charset="0"/>
                <a:ea typeface="Yu Mincho" panose="020B0502040504020204" pitchFamily="34" charset="0"/>
              </a:rPr>
              <a:t>المشترك</a:t>
            </a:r>
            <a:r>
              <a:rPr lang="ar-SA" sz="2400">
                <a:effectLst/>
                <a:latin typeface="Times New Roman" panose="02020603050405020304" pitchFamily="18" charset="0"/>
                <a:ea typeface="Yu Mincho" panose="020B0502040504020204" pitchFamily="34" charset="0"/>
                <a:cs typeface="Segoe UI" panose="020B0502040204020203" pitchFamily="34" charset="0"/>
              </a:rPr>
              <a:t>)</a:t>
            </a:r>
            <a:r>
              <a:rPr lang="ar-SA" sz="2400">
                <a:effectLst/>
                <a:latin typeface="Times New Roman" panose="02020603050405020304" pitchFamily="18" charset="0"/>
                <a:ea typeface="Yu Mincho" panose="020B0502040504020204" pitchFamily="34" charset="0"/>
              </a:rPr>
              <a:t>،</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ar-SA" sz="2400">
                <a:effectLst/>
                <a:latin typeface="Times New Roman" panose="02020603050405020304" pitchFamily="18" charset="0"/>
                <a:ea typeface="Yu Mincho" panose="020B0502040504020204" pitchFamily="34" charset="0"/>
              </a:rPr>
              <a:t>بالإنجليزية</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en-GB" sz="2400">
                <a:effectLst/>
                <a:latin typeface="Segoe UI" panose="020B0502040204020203" pitchFamily="34" charset="0"/>
                <a:ea typeface="Yu Mincho" panose="020B0502040504020204" pitchFamily="34" charset="0"/>
              </a:rPr>
              <a:t>OPERATION &amp; FINANIAL LEVERAGE</a:t>
            </a:r>
            <a:r>
              <a:rPr lang="ar-SA" sz="2400">
                <a:effectLst/>
                <a:latin typeface="Times New Roman" panose="02020603050405020304" pitchFamily="18" charset="0"/>
                <a:ea typeface="Yu Mincho" panose="020B0502040504020204" pitchFamily="34" charset="0"/>
                <a:cs typeface="Segoe UI" panose="020B0502040204020203" pitchFamily="34" charset="0"/>
              </a:rPr>
              <a:t>)</a:t>
            </a:r>
            <a:r>
              <a:rPr lang="ar-SA" sz="2400">
                <a:effectLst/>
                <a:latin typeface="Times New Roman" panose="02020603050405020304" pitchFamily="18" charset="0"/>
                <a:ea typeface="Yu Mincho" panose="020B0502040504020204" pitchFamily="34" charset="0"/>
              </a:rPr>
              <a:t>،</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ar-SA" sz="2400">
                <a:effectLst/>
                <a:latin typeface="Times New Roman" panose="02020603050405020304" pitchFamily="18" charset="0"/>
                <a:ea typeface="Yu Mincho" panose="020B0502040504020204" pitchFamily="34" charset="0"/>
              </a:rPr>
              <a:t>وبحسب</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ar-SA" sz="2400">
                <a:effectLst/>
                <a:latin typeface="Times New Roman" panose="02020603050405020304" pitchFamily="18" charset="0"/>
                <a:ea typeface="Yu Mincho" panose="020B0502040504020204" pitchFamily="34" charset="0"/>
              </a:rPr>
              <a:t>كلمة</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ar-SA" sz="2400">
                <a:effectLst/>
                <a:latin typeface="Times New Roman" panose="02020603050405020304" pitchFamily="18" charset="0"/>
                <a:ea typeface="Yu Mincho" panose="020B0502040504020204" pitchFamily="34" charset="0"/>
              </a:rPr>
              <a:t>الرفع</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ar-SA" sz="2400">
                <a:effectLst/>
                <a:latin typeface="Times New Roman" panose="02020603050405020304" pitchFamily="18" charset="0"/>
                <a:ea typeface="Yu Mincho" panose="020B0502040504020204" pitchFamily="34" charset="0"/>
              </a:rPr>
              <a:t>أو</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ar-SA" sz="2400">
                <a:effectLst/>
                <a:latin typeface="Times New Roman" panose="02020603050405020304" pitchFamily="18" charset="0"/>
                <a:ea typeface="Yu Mincho" panose="020B0502040504020204" pitchFamily="34" charset="0"/>
              </a:rPr>
              <a:t>الرافعة</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ar-SA" sz="2400">
                <a:effectLst/>
                <a:latin typeface="Times New Roman" panose="02020603050405020304" pitchFamily="18" charset="0"/>
                <a:ea typeface="Yu Mincho" panose="020B0502040504020204" pitchFamily="34" charset="0"/>
              </a:rPr>
              <a:t>فهي</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ar-SA" sz="2400">
                <a:effectLst/>
                <a:latin typeface="Times New Roman" panose="02020603050405020304" pitchFamily="18" charset="0"/>
                <a:ea typeface="Yu Mincho" panose="020B0502040504020204" pitchFamily="34" charset="0"/>
              </a:rPr>
              <a:t>لها</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ar-SA" sz="2400">
                <a:effectLst/>
                <a:latin typeface="Times New Roman" panose="02020603050405020304" pitchFamily="18" charset="0"/>
                <a:ea typeface="Yu Mincho" panose="020B0502040504020204" pitchFamily="34" charset="0"/>
              </a:rPr>
              <a:t>معان</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ar-SA" sz="2400">
                <a:effectLst/>
                <a:latin typeface="Times New Roman" panose="02020603050405020304" pitchFamily="18" charset="0"/>
                <a:ea typeface="Yu Mincho" panose="020B0502040504020204" pitchFamily="34" charset="0"/>
              </a:rPr>
              <a:t>ثلاث</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ar-SA" sz="2400">
                <a:effectLst/>
                <a:latin typeface="Times New Roman" panose="02020603050405020304" pitchFamily="18" charset="0"/>
                <a:ea typeface="Yu Mincho" panose="020B0502040504020204" pitchFamily="34" charset="0"/>
              </a:rPr>
              <a:t>تختلف</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ar-SA" sz="2400">
                <a:effectLst/>
                <a:latin typeface="Times New Roman" panose="02020603050405020304" pitchFamily="18" charset="0"/>
                <a:ea typeface="Yu Mincho" panose="020B0502040504020204" pitchFamily="34" charset="0"/>
              </a:rPr>
              <a:t>في</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ar-SA" sz="2400">
                <a:effectLst/>
                <a:latin typeface="Times New Roman" panose="02020603050405020304" pitchFamily="18" charset="0"/>
                <a:ea typeface="Yu Mincho" panose="020B0502040504020204" pitchFamily="34" charset="0"/>
              </a:rPr>
              <a:t>مضمونها</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ar-SA" sz="2400">
                <a:effectLst/>
                <a:latin typeface="Times New Roman" panose="02020603050405020304" pitchFamily="18" charset="0"/>
                <a:ea typeface="Yu Mincho" panose="020B0502040504020204" pitchFamily="34" charset="0"/>
              </a:rPr>
              <a:t>باختلاف</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ar-SA" sz="2400">
                <a:effectLst/>
                <a:latin typeface="Times New Roman" panose="02020603050405020304" pitchFamily="18" charset="0"/>
                <a:ea typeface="Yu Mincho" panose="020B0502040504020204" pitchFamily="34" charset="0"/>
              </a:rPr>
              <a:t>الاستعمال</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ar-SA" sz="2400">
                <a:effectLst/>
                <a:latin typeface="Times New Roman" panose="02020603050405020304" pitchFamily="18" charset="0"/>
                <a:ea typeface="Yu Mincho" panose="020B0502040504020204" pitchFamily="34" charset="0"/>
              </a:rPr>
              <a:t>فالمعنى</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ar-SA" sz="2400">
                <a:effectLst/>
                <a:latin typeface="Times New Roman" panose="02020603050405020304" pitchFamily="18" charset="0"/>
                <a:ea typeface="Yu Mincho" panose="020B0502040504020204" pitchFamily="34" charset="0"/>
              </a:rPr>
              <a:t>الفيزيائي</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ar-SA" sz="2400">
                <a:effectLst/>
                <a:latin typeface="Times New Roman" panose="02020603050405020304" pitchFamily="18" charset="0"/>
                <a:ea typeface="Yu Mincho" panose="020B0502040504020204" pitchFamily="34" charset="0"/>
              </a:rPr>
              <a:t>يعني</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ar-SA" sz="2400">
                <a:effectLst/>
                <a:latin typeface="Times New Roman" panose="02020603050405020304" pitchFamily="18" charset="0"/>
                <a:ea typeface="Yu Mincho" panose="020B0502040504020204" pitchFamily="34" charset="0"/>
              </a:rPr>
              <a:t>بهذه</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ar-SA" sz="2400">
                <a:effectLst/>
                <a:latin typeface="Times New Roman" panose="02020603050405020304" pitchFamily="18" charset="0"/>
                <a:ea typeface="Yu Mincho" panose="020B0502040504020204" pitchFamily="34" charset="0"/>
              </a:rPr>
              <a:t>الكلمة</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ar-SA" sz="2400">
                <a:effectLst/>
                <a:latin typeface="Times New Roman" panose="02020603050405020304" pitchFamily="18" charset="0"/>
                <a:ea typeface="Yu Mincho" panose="020B0502040504020204" pitchFamily="34" charset="0"/>
              </a:rPr>
              <a:t>استعمال</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ar-SA" sz="2400">
                <a:effectLst/>
                <a:latin typeface="Times New Roman" panose="02020603050405020304" pitchFamily="18" charset="0"/>
                <a:ea typeface="Yu Mincho" panose="020B0502040504020204" pitchFamily="34" charset="0"/>
              </a:rPr>
              <a:t>الرافعة</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ar-SA" sz="2400">
                <a:effectLst/>
                <a:latin typeface="Times New Roman" panose="02020603050405020304" pitchFamily="18" charset="0"/>
                <a:ea typeface="Yu Mincho" panose="020B0502040504020204" pitchFamily="34" charset="0"/>
              </a:rPr>
              <a:t>العتلة</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ar-SA" sz="2400">
                <a:effectLst/>
                <a:latin typeface="Times New Roman" panose="02020603050405020304" pitchFamily="18" charset="0"/>
                <a:ea typeface="Yu Mincho" panose="020B0502040504020204" pitchFamily="34" charset="0"/>
              </a:rPr>
              <a:t>لرفع</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ar-SA" sz="2400">
                <a:effectLst/>
                <a:latin typeface="Times New Roman" panose="02020603050405020304" pitchFamily="18" charset="0"/>
                <a:ea typeface="Yu Mincho" panose="020B0502040504020204" pitchFamily="34" charset="0"/>
              </a:rPr>
              <a:t>الأوزان</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ar-SA" sz="2400">
                <a:effectLst/>
                <a:latin typeface="Times New Roman" panose="02020603050405020304" pitchFamily="18" charset="0"/>
                <a:ea typeface="Yu Mincho" panose="020B0502040504020204" pitchFamily="34" charset="0"/>
              </a:rPr>
              <a:t>الثقيلة</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ar-SA" sz="2400">
                <a:effectLst/>
                <a:latin typeface="Times New Roman" panose="02020603050405020304" pitchFamily="18" charset="0"/>
                <a:ea typeface="Yu Mincho" panose="020B0502040504020204" pitchFamily="34" charset="0"/>
              </a:rPr>
              <a:t>باستعمال</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ar-SA" sz="2400">
                <a:effectLst/>
                <a:latin typeface="Times New Roman" panose="02020603050405020304" pitchFamily="18" charset="0"/>
                <a:ea typeface="Yu Mincho" panose="020B0502040504020204" pitchFamily="34" charset="0"/>
              </a:rPr>
              <a:t>قوة</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ar-SA" sz="2400">
                <a:effectLst/>
                <a:latin typeface="Times New Roman" panose="02020603050405020304" pitchFamily="18" charset="0"/>
                <a:ea typeface="Yu Mincho" panose="020B0502040504020204" pitchFamily="34" charset="0"/>
              </a:rPr>
              <a:t>صغيرة</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ar-SA" sz="2400">
                <a:effectLst/>
                <a:latin typeface="Times New Roman" panose="02020603050405020304" pitchFamily="18" charset="0"/>
                <a:ea typeface="Yu Mincho" panose="020B0502040504020204" pitchFamily="34" charset="0"/>
              </a:rPr>
              <a:t>والمعنى</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ar-SA" sz="2400">
                <a:effectLst/>
                <a:latin typeface="Times New Roman" panose="02020603050405020304" pitchFamily="18" charset="0"/>
                <a:ea typeface="Yu Mincho" panose="020B0502040504020204" pitchFamily="34" charset="0"/>
              </a:rPr>
              <a:t>الإنساني</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ar-SA" sz="2400">
                <a:effectLst/>
                <a:latin typeface="Times New Roman" panose="02020603050405020304" pitchFamily="18" charset="0"/>
                <a:ea typeface="Yu Mincho" panose="020B0502040504020204" pitchFamily="34" charset="0"/>
              </a:rPr>
              <a:t>فالإنسان</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ar-SA" sz="2400">
                <a:effectLst/>
                <a:latin typeface="Times New Roman" panose="02020603050405020304" pitchFamily="18" charset="0"/>
                <a:ea typeface="Yu Mincho" panose="020B0502040504020204" pitchFamily="34" charset="0"/>
              </a:rPr>
              <a:t>العادي</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en-GB" sz="2400">
                <a:effectLst/>
                <a:latin typeface="Segoe UI" panose="020B0502040204020203" pitchFamily="34" charset="0"/>
                <a:ea typeface="Yu Mincho" panose="020B0502040504020204" pitchFamily="34" charset="0"/>
              </a:rPr>
              <a:t>LAYMAN</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ar-SA" sz="2400">
                <a:effectLst/>
                <a:latin typeface="Times New Roman" panose="02020603050405020304" pitchFamily="18" charset="0"/>
                <a:ea typeface="Yu Mincho" panose="020B0502040504020204" pitchFamily="34" charset="0"/>
              </a:rPr>
              <a:t>يعني</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ar-SA" sz="2400">
                <a:effectLst/>
                <a:latin typeface="Times New Roman" panose="02020603050405020304" pitchFamily="18" charset="0"/>
                <a:ea typeface="Yu Mincho" panose="020B0502040504020204" pitchFamily="34" charset="0"/>
              </a:rPr>
              <a:t>بها</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ar-SA" sz="2400">
                <a:effectLst/>
                <a:latin typeface="Times New Roman" panose="02020603050405020304" pitchFamily="18" charset="0"/>
                <a:ea typeface="Yu Mincho" panose="020B0502040504020204" pitchFamily="34" charset="0"/>
              </a:rPr>
              <a:t>التأثير</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ar-SA" sz="2400">
                <a:effectLst/>
                <a:latin typeface="Times New Roman" panose="02020603050405020304" pitchFamily="18" charset="0"/>
                <a:ea typeface="Yu Mincho" panose="020B0502040504020204" pitchFamily="34" charset="0"/>
              </a:rPr>
              <a:t>الكبير</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ar-SA" sz="2400">
                <a:effectLst/>
                <a:latin typeface="Times New Roman" panose="02020603050405020304" pitchFamily="18" charset="0"/>
                <a:ea typeface="Yu Mincho" panose="020B0502040504020204" pitchFamily="34" charset="0"/>
              </a:rPr>
              <a:t>لكلمة</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ar-SA" sz="2400">
                <a:effectLst/>
                <a:latin typeface="Times New Roman" panose="02020603050405020304" pitchFamily="18" charset="0"/>
                <a:ea typeface="Yu Mincho" panose="020B0502040504020204" pitchFamily="34" charset="0"/>
              </a:rPr>
              <a:t>أو</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ar-SA" sz="2400">
                <a:effectLst/>
                <a:latin typeface="Times New Roman" panose="02020603050405020304" pitchFamily="18" charset="0"/>
                <a:ea typeface="Yu Mincho" panose="020B0502040504020204" pitchFamily="34" charset="0"/>
              </a:rPr>
              <a:t>فعل</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ar-SA" sz="2400">
                <a:effectLst/>
                <a:latin typeface="Times New Roman" panose="02020603050405020304" pitchFamily="18" charset="0"/>
                <a:ea typeface="Yu Mincho" panose="020B0502040504020204" pitchFamily="34" charset="0"/>
              </a:rPr>
              <a:t>الشخص</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ar-SA" sz="2400">
                <a:effectLst/>
                <a:latin typeface="Times New Roman" panose="02020603050405020304" pitchFamily="18" charset="0"/>
                <a:ea typeface="Yu Mincho" panose="020B0502040504020204" pitchFamily="34" charset="0"/>
              </a:rPr>
              <a:t>ذوي</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ar-SA" sz="2400">
                <a:effectLst/>
                <a:latin typeface="Times New Roman" panose="02020603050405020304" pitchFamily="18" charset="0"/>
                <a:ea typeface="Yu Mincho" panose="020B0502040504020204" pitchFamily="34" charset="0"/>
              </a:rPr>
              <a:t>المكانة</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en-GB" sz="2400">
                <a:effectLst/>
                <a:latin typeface="Segoe UI" panose="020B0502040204020203" pitchFamily="34" charset="0"/>
                <a:ea typeface="Yu Mincho" panose="020B0502040504020204" pitchFamily="34" charset="0"/>
              </a:rPr>
              <a:t>A PERSON WHO HAS LEVERAGE</a:t>
            </a:r>
            <a:r>
              <a:rPr lang="ar-SA" sz="2400">
                <a:effectLst/>
                <a:latin typeface="Times New Roman" panose="02020603050405020304" pitchFamily="18" charset="0"/>
                <a:ea typeface="Yu Mincho" panose="020B0502040504020204" pitchFamily="34" charset="0"/>
                <a:cs typeface="Segoe UI" panose="020B0502040204020203" pitchFamily="34" charset="0"/>
              </a:rPr>
              <a:t>).</a:t>
            </a:r>
            <a:endParaRPr lang="en-GB" sz="2400">
              <a:effectLst/>
              <a:latin typeface="Times New Roman" panose="02020603050405020304" pitchFamily="18" charset="0"/>
              <a:ea typeface="Yu Mincho" panose="020B0502040504020204" pitchFamily="34" charset="0"/>
            </a:endParaRPr>
          </a:p>
          <a:p>
            <a:pPr marL="0" indent="0" algn="r" rtl="1">
              <a:buNone/>
            </a:pPr>
            <a:r>
              <a:rPr lang="ar-SA" sz="2400">
                <a:effectLst/>
                <a:latin typeface="Times New Roman" panose="02020603050405020304" pitchFamily="18" charset="0"/>
                <a:ea typeface="Yu Mincho" panose="020B0502040504020204" pitchFamily="34" charset="0"/>
              </a:rPr>
              <a:t>أما</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ar-SA" sz="2400">
                <a:effectLst/>
                <a:latin typeface="Times New Roman" panose="02020603050405020304" pitchFamily="18" charset="0"/>
                <a:ea typeface="Yu Mincho" panose="020B0502040504020204" pitchFamily="34" charset="0"/>
              </a:rPr>
              <a:t>بالنسبة</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ar-SA" sz="2400">
                <a:effectLst/>
                <a:latin typeface="Times New Roman" panose="02020603050405020304" pitchFamily="18" charset="0"/>
                <a:ea typeface="Yu Mincho" panose="020B0502040504020204" pitchFamily="34" charset="0"/>
              </a:rPr>
              <a:t>للمعنى</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ar-SA" sz="2400">
                <a:effectLst/>
                <a:latin typeface="Times New Roman" panose="02020603050405020304" pitchFamily="18" charset="0"/>
                <a:ea typeface="Yu Mincho" panose="020B0502040504020204" pitchFamily="34" charset="0"/>
              </a:rPr>
              <a:t>المالي</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ar-SA" sz="2400">
                <a:effectLst/>
                <a:latin typeface="Times New Roman" panose="02020603050405020304" pitchFamily="18" charset="0"/>
                <a:ea typeface="Yu Mincho" panose="020B0502040504020204" pitchFamily="34" charset="0"/>
              </a:rPr>
              <a:t>فتعني</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ar-SA" sz="2400">
                <a:effectLst/>
                <a:latin typeface="Times New Roman" panose="02020603050405020304" pitchFamily="18" charset="0"/>
                <a:ea typeface="Yu Mincho" panose="020B0502040504020204" pitchFamily="34" charset="0"/>
              </a:rPr>
              <a:t>كلمة</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ar-SA" sz="2400">
                <a:effectLst/>
                <a:latin typeface="Times New Roman" panose="02020603050405020304" pitchFamily="18" charset="0"/>
                <a:ea typeface="Yu Mincho" panose="020B0502040504020204" pitchFamily="34" charset="0"/>
              </a:rPr>
              <a:t>الرفع</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ar-SA" sz="2400">
                <a:effectLst/>
                <a:latin typeface="Times New Roman" panose="02020603050405020304" pitchFamily="18" charset="0"/>
                <a:ea typeface="Yu Mincho" panose="020B0502040504020204" pitchFamily="34" charset="0"/>
              </a:rPr>
              <a:t>التشغيلي</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ar-SA" sz="2400">
                <a:effectLst/>
                <a:latin typeface="Times New Roman" panose="02020603050405020304" pitchFamily="18" charset="0"/>
                <a:ea typeface="Yu Mincho" panose="020B0502040504020204" pitchFamily="34" charset="0"/>
              </a:rPr>
              <a:t>أن</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ar-SA" sz="2400">
                <a:effectLst/>
                <a:latin typeface="Times New Roman" panose="02020603050405020304" pitchFamily="18" charset="0"/>
                <a:ea typeface="Yu Mincho" panose="020B0502040504020204" pitchFamily="34" charset="0"/>
              </a:rPr>
              <a:t>تغيرًا</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ar-SA" sz="2400">
                <a:effectLst/>
                <a:latin typeface="Times New Roman" panose="02020603050405020304" pitchFamily="18" charset="0"/>
                <a:ea typeface="Yu Mincho" panose="020B0502040504020204" pitchFamily="34" charset="0"/>
              </a:rPr>
              <a:t>صغيرًا</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ar-SA" sz="2400">
                <a:effectLst/>
                <a:latin typeface="Times New Roman" panose="02020603050405020304" pitchFamily="18" charset="0"/>
                <a:ea typeface="Yu Mincho" panose="020B0502040504020204" pitchFamily="34" charset="0"/>
              </a:rPr>
              <a:t>في</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ar-SA" sz="2400">
                <a:effectLst/>
                <a:latin typeface="Times New Roman" panose="02020603050405020304" pitchFamily="18" charset="0"/>
                <a:ea typeface="Yu Mincho" panose="020B0502040504020204" pitchFamily="34" charset="0"/>
              </a:rPr>
              <a:t>المبيعات</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ar-SA" sz="2400">
                <a:effectLst/>
                <a:latin typeface="Times New Roman" panose="02020603050405020304" pitchFamily="18" charset="0"/>
                <a:ea typeface="Yu Mincho" panose="020B0502040504020204" pitchFamily="34" charset="0"/>
              </a:rPr>
              <a:t>قد</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ar-SA" sz="2400">
                <a:effectLst/>
                <a:latin typeface="Times New Roman" panose="02020603050405020304" pitchFamily="18" charset="0"/>
                <a:ea typeface="Yu Mincho" panose="020B0502040504020204" pitchFamily="34" charset="0"/>
              </a:rPr>
              <a:t>يؤدي</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ar-SA" sz="2400">
                <a:effectLst/>
                <a:latin typeface="Times New Roman" panose="02020603050405020304" pitchFamily="18" charset="0"/>
                <a:ea typeface="Yu Mincho" panose="020B0502040504020204" pitchFamily="34" charset="0"/>
              </a:rPr>
              <a:t>إلى</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ar-SA" sz="2400">
                <a:effectLst/>
                <a:latin typeface="Times New Roman" panose="02020603050405020304" pitchFamily="18" charset="0"/>
                <a:ea typeface="Yu Mincho" panose="020B0502040504020204" pitchFamily="34" charset="0"/>
              </a:rPr>
              <a:t>تغير</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ar-SA" sz="2400">
                <a:effectLst/>
                <a:latin typeface="Times New Roman" panose="02020603050405020304" pitchFamily="18" charset="0"/>
                <a:ea typeface="Yu Mincho" panose="020B0502040504020204" pitchFamily="34" charset="0"/>
              </a:rPr>
              <a:t>كبير</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ar-SA" sz="2400">
                <a:effectLst/>
                <a:latin typeface="Times New Roman" panose="02020603050405020304" pitchFamily="18" charset="0"/>
                <a:ea typeface="Yu Mincho" panose="020B0502040504020204" pitchFamily="34" charset="0"/>
              </a:rPr>
              <a:t>في</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ar-SA" sz="2400">
                <a:effectLst/>
                <a:latin typeface="Times New Roman" panose="02020603050405020304" pitchFamily="18" charset="0"/>
                <a:ea typeface="Yu Mincho" panose="020B0502040504020204" pitchFamily="34" charset="0"/>
              </a:rPr>
              <a:t>الربح،</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ar-SA" sz="2400">
                <a:effectLst/>
                <a:latin typeface="Times New Roman" panose="02020603050405020304" pitchFamily="18" charset="0"/>
                <a:ea typeface="Yu Mincho" panose="020B0502040504020204" pitchFamily="34" charset="0"/>
              </a:rPr>
              <a:t>وهذا</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ar-SA" sz="2400">
                <a:effectLst/>
                <a:latin typeface="Times New Roman" panose="02020603050405020304" pitchFamily="18" charset="0"/>
                <a:ea typeface="Yu Mincho" panose="020B0502040504020204" pitchFamily="34" charset="0"/>
              </a:rPr>
              <a:t>ما</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ar-SA" sz="2400">
                <a:effectLst/>
                <a:latin typeface="Times New Roman" panose="02020603050405020304" pitchFamily="18" charset="0"/>
                <a:ea typeface="Yu Mincho" panose="020B0502040504020204" pitchFamily="34" charset="0"/>
              </a:rPr>
              <a:t>يعرف</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ar-SA" sz="2400">
                <a:effectLst/>
                <a:latin typeface="Times New Roman" panose="02020603050405020304" pitchFamily="18" charset="0"/>
                <a:ea typeface="Yu Mincho" panose="020B0502040504020204" pitchFamily="34" charset="0"/>
              </a:rPr>
              <a:t>بالرفع</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ar-SA" sz="2400">
                <a:effectLst/>
                <a:latin typeface="Times New Roman" panose="02020603050405020304" pitchFamily="18" charset="0"/>
                <a:ea typeface="Yu Mincho" panose="020B0502040504020204" pitchFamily="34" charset="0"/>
              </a:rPr>
              <a:t>التشغيلي</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ar-SA" sz="2400">
                <a:effectLst/>
                <a:latin typeface="Times New Roman" panose="02020603050405020304" pitchFamily="18" charset="0"/>
                <a:ea typeface="Yu Mincho" panose="020B0502040504020204" pitchFamily="34" charset="0"/>
              </a:rPr>
              <a:t>كما</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ar-SA" sz="2400">
                <a:effectLst/>
                <a:latin typeface="Times New Roman" panose="02020603050405020304" pitchFamily="18" charset="0"/>
                <a:ea typeface="Yu Mincho" panose="020B0502040504020204" pitchFamily="34" charset="0"/>
              </a:rPr>
              <a:t>ويمكن</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ar-SA" sz="2400">
                <a:effectLst/>
                <a:latin typeface="Times New Roman" panose="02020603050405020304" pitchFamily="18" charset="0"/>
                <a:ea typeface="Yu Mincho" panose="020B0502040504020204" pitchFamily="34" charset="0"/>
              </a:rPr>
              <a:t>أن</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ar-SA" sz="2400">
                <a:effectLst/>
                <a:latin typeface="Times New Roman" panose="02020603050405020304" pitchFamily="18" charset="0"/>
                <a:ea typeface="Yu Mincho" panose="020B0502040504020204" pitchFamily="34" charset="0"/>
              </a:rPr>
              <a:t>تعني</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ar-SA" sz="2400">
                <a:effectLst/>
                <a:latin typeface="Times New Roman" panose="02020603050405020304" pitchFamily="18" charset="0"/>
                <a:ea typeface="Yu Mincho" panose="020B0502040504020204" pitchFamily="34" charset="0"/>
              </a:rPr>
              <a:t>أيضًا</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ar-SA" sz="2400">
                <a:effectLst/>
                <a:latin typeface="Times New Roman" panose="02020603050405020304" pitchFamily="18" charset="0"/>
                <a:ea typeface="Yu Mincho" panose="020B0502040504020204" pitchFamily="34" charset="0"/>
              </a:rPr>
              <a:t>مدى</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ar-SA" sz="2400">
                <a:effectLst/>
                <a:latin typeface="Times New Roman" panose="02020603050405020304" pitchFamily="18" charset="0"/>
                <a:ea typeface="Yu Mincho" panose="020B0502040504020204" pitchFamily="34" charset="0"/>
              </a:rPr>
              <a:t>الاعتماد</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ar-SA" sz="2400">
                <a:effectLst/>
                <a:latin typeface="Times New Roman" panose="02020603050405020304" pitchFamily="18" charset="0"/>
                <a:ea typeface="Yu Mincho" panose="020B0502040504020204" pitchFamily="34" charset="0"/>
              </a:rPr>
              <a:t>على</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ar-SA" sz="2400">
                <a:effectLst/>
                <a:latin typeface="Times New Roman" panose="02020603050405020304" pitchFamily="18" charset="0"/>
                <a:ea typeface="Yu Mincho" panose="020B0502040504020204" pitchFamily="34" charset="0"/>
              </a:rPr>
              <a:t>الدين</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ar-SA" sz="2400">
                <a:effectLst/>
                <a:latin typeface="Times New Roman" panose="02020603050405020304" pitchFamily="18" charset="0"/>
                <a:ea typeface="Yu Mincho" panose="020B0502040504020204" pitchFamily="34" charset="0"/>
              </a:rPr>
              <a:t>مفرد</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ar-SA" sz="2400">
                <a:effectLst/>
                <a:latin typeface="Times New Roman" panose="02020603050405020304" pitchFamily="18" charset="0"/>
                <a:ea typeface="Yu Mincho" panose="020B0502040504020204" pitchFamily="34" charset="0"/>
              </a:rPr>
              <a:t>الديون</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ar-SA" sz="2400">
                <a:effectLst/>
                <a:latin typeface="Times New Roman" panose="02020603050405020304" pitchFamily="18" charset="0"/>
                <a:ea typeface="Yu Mincho" panose="020B0502040504020204" pitchFamily="34" charset="0"/>
              </a:rPr>
              <a:t>في</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ar-SA" sz="2400">
                <a:effectLst/>
                <a:latin typeface="Times New Roman" panose="02020603050405020304" pitchFamily="18" charset="0"/>
                <a:ea typeface="Yu Mincho" panose="020B0502040504020204" pitchFamily="34" charset="0"/>
              </a:rPr>
              <a:t>تمويل</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ar-SA" sz="2400">
                <a:effectLst/>
                <a:latin typeface="Times New Roman" panose="02020603050405020304" pitchFamily="18" charset="0"/>
                <a:ea typeface="Yu Mincho" panose="020B0502040504020204" pitchFamily="34" charset="0"/>
              </a:rPr>
              <a:t>موجودات</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ar-SA" sz="2400">
                <a:effectLst/>
                <a:latin typeface="Times New Roman" panose="02020603050405020304" pitchFamily="18" charset="0"/>
                <a:ea typeface="Yu Mincho" panose="020B0502040504020204" pitchFamily="34" charset="0"/>
              </a:rPr>
              <a:t>المؤسسة،</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ar-SA" sz="2400">
                <a:effectLst/>
                <a:latin typeface="Times New Roman" panose="02020603050405020304" pitchFamily="18" charset="0"/>
                <a:ea typeface="Yu Mincho" panose="020B0502040504020204" pitchFamily="34" charset="0"/>
              </a:rPr>
              <a:t>وهذا</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ar-SA" sz="2400">
                <a:effectLst/>
                <a:latin typeface="Times New Roman" panose="02020603050405020304" pitchFamily="18" charset="0"/>
                <a:ea typeface="Yu Mincho" panose="020B0502040504020204" pitchFamily="34" charset="0"/>
              </a:rPr>
              <a:t>ما</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ar-SA" sz="2400">
                <a:effectLst/>
                <a:latin typeface="Times New Roman" panose="02020603050405020304" pitchFamily="18" charset="0"/>
                <a:ea typeface="Yu Mincho" panose="020B0502040504020204" pitchFamily="34" charset="0"/>
              </a:rPr>
              <a:t>يعرف</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ar-SA" sz="2400">
                <a:effectLst/>
                <a:latin typeface="Times New Roman" panose="02020603050405020304" pitchFamily="18" charset="0"/>
                <a:ea typeface="Yu Mincho" panose="020B0502040504020204" pitchFamily="34" charset="0"/>
              </a:rPr>
              <a:t>بالرفع</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ar-SA" sz="2400">
                <a:effectLst/>
                <a:latin typeface="Times New Roman" panose="02020603050405020304" pitchFamily="18" charset="0"/>
                <a:ea typeface="Yu Mincho" panose="020B0502040504020204" pitchFamily="34" charset="0"/>
              </a:rPr>
              <a:t>المالي</a:t>
            </a:r>
            <a:r>
              <a:rPr lang="ar-SA" sz="2400">
                <a:effectLst/>
                <a:latin typeface="Times New Roman" panose="02020603050405020304" pitchFamily="18" charset="0"/>
                <a:ea typeface="Yu Mincho" panose="020B0502040504020204" pitchFamily="34" charset="0"/>
                <a:cs typeface="Segoe UI" panose="020B0502040204020203" pitchFamily="34" charset="0"/>
              </a:rPr>
              <a:t>.</a:t>
            </a:r>
            <a:endParaRPr lang="en-GB" sz="2400">
              <a:effectLst/>
              <a:latin typeface="Times New Roman" panose="02020603050405020304" pitchFamily="18" charset="0"/>
              <a:ea typeface="Yu Mincho" panose="020B0502040504020204" pitchFamily="34" charset="0"/>
            </a:endParaRPr>
          </a:p>
          <a:p>
            <a:pPr marL="0" indent="0" algn="r" rtl="1">
              <a:buNone/>
            </a:pPr>
            <a:r>
              <a:rPr lang="ar-SA" sz="2400">
                <a:effectLst/>
                <a:latin typeface="Times New Roman" panose="02020603050405020304" pitchFamily="18" charset="0"/>
                <a:ea typeface="Yu Mincho" panose="020B0502040504020204" pitchFamily="34" charset="0"/>
              </a:rPr>
              <a:t>وهذان</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ar-SA" sz="2400">
                <a:effectLst/>
                <a:latin typeface="Times New Roman" panose="02020603050405020304" pitchFamily="18" charset="0"/>
                <a:ea typeface="Yu Mincho" panose="020B0502040504020204" pitchFamily="34" charset="0"/>
              </a:rPr>
              <a:t>المعنيان</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ar-SA" sz="2400">
                <a:effectLst/>
                <a:latin typeface="Times New Roman" panose="02020603050405020304" pitchFamily="18" charset="0"/>
                <a:ea typeface="Yu Mincho" panose="020B0502040504020204" pitchFamily="34" charset="0"/>
              </a:rPr>
              <a:t>للرفع</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ar-SA" sz="2400">
                <a:effectLst/>
                <a:latin typeface="Times New Roman" panose="02020603050405020304" pitchFamily="18" charset="0"/>
                <a:ea typeface="Yu Mincho" panose="020B0502040504020204" pitchFamily="34" charset="0"/>
              </a:rPr>
              <a:t>هما</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ar-SA" sz="2400">
                <a:effectLst/>
                <a:latin typeface="Times New Roman" panose="02020603050405020304" pitchFamily="18" charset="0"/>
                <a:ea typeface="Yu Mincho" panose="020B0502040504020204" pitchFamily="34" charset="0"/>
              </a:rPr>
              <a:t>اللذان</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ar-SA" sz="2400">
                <a:effectLst/>
                <a:latin typeface="Times New Roman" panose="02020603050405020304" pitchFamily="18" charset="0"/>
                <a:ea typeface="Yu Mincho" panose="020B0502040504020204" pitchFamily="34" charset="0"/>
              </a:rPr>
              <a:t>سيكونان</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ar-SA" sz="2400">
                <a:effectLst/>
                <a:latin typeface="Times New Roman" panose="02020603050405020304" pitchFamily="18" charset="0"/>
                <a:ea typeface="Yu Mincho" panose="020B0502040504020204" pitchFamily="34" charset="0"/>
              </a:rPr>
              <a:t>محور</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ar-SA" sz="2400">
                <a:effectLst/>
                <a:latin typeface="Times New Roman" panose="02020603050405020304" pitchFamily="18" charset="0"/>
                <a:ea typeface="Yu Mincho" panose="020B0502040504020204" pitchFamily="34" charset="0"/>
              </a:rPr>
              <a:t>هذا</a:t>
            </a:r>
            <a:r>
              <a:rPr lang="ar-SA" sz="2400">
                <a:effectLst/>
                <a:latin typeface="Times New Roman" panose="02020603050405020304" pitchFamily="18" charset="0"/>
                <a:ea typeface="Yu Mincho" panose="020B0502040504020204" pitchFamily="34" charset="0"/>
                <a:cs typeface="Segoe UI" panose="020B0502040204020203" pitchFamily="34" charset="0"/>
              </a:rPr>
              <a:t> </a:t>
            </a:r>
            <a:r>
              <a:rPr lang="ar-SA" sz="2400">
                <a:effectLst/>
                <a:latin typeface="Times New Roman" panose="02020603050405020304" pitchFamily="18" charset="0"/>
                <a:ea typeface="Yu Mincho" panose="020B0502040504020204" pitchFamily="34" charset="0"/>
              </a:rPr>
              <a:t>الموضوع</a:t>
            </a:r>
            <a:r>
              <a:rPr lang="ar-SA" sz="2400">
                <a:effectLst/>
                <a:latin typeface="Times New Roman" panose="02020603050405020304" pitchFamily="18" charset="0"/>
                <a:ea typeface="Yu Mincho" panose="020B0502040504020204" pitchFamily="34" charset="0"/>
                <a:cs typeface="Segoe UI" panose="020B0502040204020203" pitchFamily="34" charset="0"/>
              </a:rPr>
              <a:t>.</a:t>
            </a:r>
            <a:endParaRPr lang="en-GB" sz="2400">
              <a:effectLst/>
              <a:latin typeface="Times New Roman" panose="02020603050405020304" pitchFamily="18" charset="0"/>
              <a:ea typeface="Yu Mincho" panose="020B0502040504020204" pitchFamily="34" charset="0"/>
            </a:endParaRPr>
          </a:p>
          <a:p>
            <a:pPr marL="0" indent="0" algn="r" rtl="1">
              <a:buNone/>
            </a:pPr>
            <a:endParaRPr lang="en-US"/>
          </a:p>
        </p:txBody>
      </p:sp>
    </p:spTree>
    <p:extLst>
      <p:ext uri="{BB962C8B-B14F-4D97-AF65-F5344CB8AC3E}">
        <p14:creationId xmlns:p14="http://schemas.microsoft.com/office/powerpoint/2010/main" val="29271204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E24805-FC6C-CB4C-A5BE-C43792B53C8F}"/>
              </a:ext>
            </a:extLst>
          </p:cNvPr>
          <p:cNvSpPr>
            <a:spLocks noGrp="1"/>
          </p:cNvSpPr>
          <p:nvPr>
            <p:ph type="title"/>
          </p:nvPr>
        </p:nvSpPr>
        <p:spPr>
          <a:xfrm>
            <a:off x="685801" y="609600"/>
            <a:ext cx="10131425" cy="631197"/>
          </a:xfrm>
        </p:spPr>
        <p:txBody>
          <a:bodyPr anchor="t">
            <a:normAutofit fontScale="90000"/>
          </a:bodyPr>
          <a:lstStyle/>
          <a:p>
            <a:pPr algn="r" rtl="1"/>
            <a:r>
              <a:rPr lang="en-GB" b="1" u="sng">
                <a:effectLst/>
                <a:latin typeface="Calibri Light" panose="020F0302020204030204" pitchFamily="34" charset="0"/>
                <a:ea typeface="Times New Roman" panose="02020603050405020304" pitchFamily="18" charset="0"/>
                <a:cs typeface="Times New Roman" panose="02020603050405020304" pitchFamily="18" charset="0"/>
              </a:rPr>
              <a:t>أولا : </a:t>
            </a:r>
            <a:r>
              <a:rPr lang="ar-SA" b="1" u="sng">
                <a:effectLst/>
                <a:latin typeface="Calibri Light" panose="020F0302020204030204" pitchFamily="34" charset="0"/>
                <a:ea typeface="Times New Roman" panose="02020603050405020304" pitchFamily="18" charset="0"/>
                <a:cs typeface="Times New Roman" panose="02020603050405020304" pitchFamily="18" charset="0"/>
              </a:rPr>
              <a:t>الرفع</a:t>
            </a:r>
            <a:r>
              <a:rPr lang="ar-SA" b="1" u="sng">
                <a:effectLst/>
                <a:latin typeface="Calibri Light" panose="020F0302020204030204" pitchFamily="34" charset="0"/>
                <a:ea typeface="Times New Roman" panose="02020603050405020304" pitchFamily="18" charset="0"/>
                <a:cs typeface="Segoe UI" panose="020B0502040204020203" pitchFamily="34" charset="0"/>
              </a:rPr>
              <a:t> </a:t>
            </a:r>
            <a:r>
              <a:rPr lang="ar-SA" b="1" u="sng">
                <a:effectLst/>
                <a:latin typeface="Calibri Light" panose="020F0302020204030204" pitchFamily="34" charset="0"/>
                <a:ea typeface="Times New Roman" panose="02020603050405020304" pitchFamily="18" charset="0"/>
                <a:cs typeface="Times New Roman" panose="02020603050405020304" pitchFamily="18" charset="0"/>
              </a:rPr>
              <a:t>التشغيلي</a:t>
            </a:r>
            <a:br>
              <a:rPr lang="en-GB" sz="3200" b="1">
                <a:effectLst/>
                <a:latin typeface="Calibri Light" panose="020F0302020204030204" pitchFamily="34" charset="0"/>
                <a:ea typeface="Yu Gothic Light" panose="020B0502040504020204" pitchFamily="34" charset="0"/>
                <a:cs typeface="Times New Roman" panose="02020603050405020304" pitchFamily="18" charset="0"/>
              </a:rPr>
            </a:br>
            <a:endParaRPr lang="en-US" sz="3200"/>
          </a:p>
        </p:txBody>
      </p:sp>
      <p:sp>
        <p:nvSpPr>
          <p:cNvPr id="3" name="Content Placeholder 2">
            <a:extLst>
              <a:ext uri="{FF2B5EF4-FFF2-40B4-BE49-F238E27FC236}">
                <a16:creationId xmlns:a16="http://schemas.microsoft.com/office/drawing/2014/main" id="{EE15148C-B26C-3149-89B0-79FDC1A112B5}"/>
              </a:ext>
            </a:extLst>
          </p:cNvPr>
          <p:cNvSpPr>
            <a:spLocks noGrp="1"/>
          </p:cNvSpPr>
          <p:nvPr>
            <p:ph idx="1"/>
          </p:nvPr>
        </p:nvSpPr>
        <p:spPr>
          <a:xfrm>
            <a:off x="834532" y="1515852"/>
            <a:ext cx="10522935" cy="4431416"/>
          </a:xfrm>
        </p:spPr>
        <p:txBody>
          <a:bodyPr anchor="ctr">
            <a:normAutofit fontScale="92500" lnSpcReduction="10000"/>
          </a:bodyPr>
          <a:lstStyle/>
          <a:p>
            <a:pPr marL="0" indent="0" algn="r" rtl="1">
              <a:buNone/>
            </a:pPr>
            <a:r>
              <a:rPr lang="ar-SA" sz="2600">
                <a:solidFill>
                  <a:srgbClr val="2D3748"/>
                </a:solidFill>
                <a:effectLst/>
                <a:latin typeface="Times New Roman" panose="02020603050405020304" pitchFamily="18" charset="0"/>
                <a:ea typeface="Yu Mincho" panose="020B0502040504020204" pitchFamily="34" charset="0"/>
              </a:rPr>
              <a:t>ي</a:t>
            </a:r>
            <a:r>
              <a:rPr lang="ar-SA" sz="2600">
                <a:effectLst/>
                <a:latin typeface="Times New Roman" panose="02020603050405020304" pitchFamily="18" charset="0"/>
                <a:ea typeface="Yu Mincho" panose="020B0502040504020204" pitchFamily="34" charset="0"/>
              </a:rPr>
              <a:t>ُ</a:t>
            </a:r>
            <a:r>
              <a:rPr lang="en-GB" sz="2600">
                <a:effectLst/>
                <a:latin typeface="Times New Roman" panose="02020603050405020304" pitchFamily="18" charset="0"/>
                <a:ea typeface="Yu Mincho" panose="020B0502040504020204" pitchFamily="34" charset="0"/>
              </a:rPr>
              <a:t>ي</a:t>
            </a:r>
            <a:r>
              <a:rPr lang="ar-SA" sz="2600">
                <a:effectLst/>
                <a:latin typeface="Times New Roman" panose="02020603050405020304" pitchFamily="18" charset="0"/>
                <a:ea typeface="Yu Mincho" panose="020B0502040504020204" pitchFamily="34" charset="0"/>
              </a:rPr>
              <a:t>شكل</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وجود</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التكلفة</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الثابتة</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في</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عمليات</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المؤسسة</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الأساس</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لوجود</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فكرة</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الرفع</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التشغيلي</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بالإنجليزية</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en-GB" sz="2600">
                <a:effectLst/>
                <a:latin typeface="Segoe UI" panose="020B0502040204020203" pitchFamily="34" charset="0"/>
                <a:ea typeface="Yu Mincho" panose="020B0502040504020204" pitchFamily="34" charset="0"/>
              </a:rPr>
              <a:t>OPERATING LEVERAGE</a:t>
            </a:r>
            <a:r>
              <a:rPr lang="ar-SA" sz="2600">
                <a:effectLst/>
                <a:latin typeface="Times New Roman" panose="02020603050405020304" pitchFamily="18" charset="0"/>
                <a:ea typeface="Yu Mincho" panose="020B0502040504020204" pitchFamily="34" charset="0"/>
                <a:cs typeface="Segoe UI" panose="020B0502040204020203" pitchFamily="34" charset="0"/>
              </a:rPr>
              <a:t>)</a:t>
            </a:r>
            <a:r>
              <a:rPr lang="ar-SA" sz="2600">
                <a:effectLst/>
                <a:latin typeface="Times New Roman" panose="02020603050405020304" pitchFamily="18" charset="0"/>
                <a:ea typeface="Yu Mincho" panose="020B0502040504020204" pitchFamily="34" charset="0"/>
              </a:rPr>
              <a:t>،</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حيث</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لا</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وجود</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لمثل</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هذه</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الظاهرة</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في</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المؤسسات</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المالية</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دون</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أن</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تتضمن</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تكاليفها</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ثابتة</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غير</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التكاليف</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المالية</a:t>
            </a:r>
            <a:r>
              <a:rPr lang="ar-SA" sz="2600">
                <a:effectLst/>
                <a:latin typeface="Times New Roman" panose="02020603050405020304" pitchFamily="18" charset="0"/>
                <a:ea typeface="Yu Mincho" panose="020B0502040504020204" pitchFamily="34" charset="0"/>
                <a:cs typeface="Segoe UI" panose="020B0502040204020203" pitchFamily="34" charset="0"/>
              </a:rPr>
              <a:t>)</a:t>
            </a:r>
            <a:r>
              <a:rPr lang="ar-SA" sz="2600">
                <a:effectLst/>
                <a:latin typeface="Times New Roman" panose="02020603050405020304" pitchFamily="18" charset="0"/>
                <a:ea typeface="Yu Mincho" panose="020B0502040504020204" pitchFamily="34" charset="0"/>
              </a:rPr>
              <a:t>،</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لذا</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تنطبق</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هذه</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الخاصية</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على</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الشركات</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التي</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تعمل</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في</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صناعات</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تغلب</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عليها</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الكثافة</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الرأسمالية</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مثل</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صناعة</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الإسمنت</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والحديد</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والكهرباء</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والبترول</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والطيران</a:t>
            </a:r>
            <a:r>
              <a:rPr lang="ar-SA" sz="2600">
                <a:effectLst/>
                <a:latin typeface="Times New Roman" panose="02020603050405020304" pitchFamily="18" charset="0"/>
                <a:ea typeface="Yu Mincho" panose="020B0502040504020204" pitchFamily="34" charset="0"/>
                <a:cs typeface="Segoe UI" panose="020B0502040204020203" pitchFamily="34" charset="0"/>
              </a:rPr>
              <a:t>.</a:t>
            </a:r>
            <a:endParaRPr lang="en-GB" sz="2600">
              <a:effectLst/>
              <a:latin typeface="Times New Roman" panose="02020603050405020304" pitchFamily="18" charset="0"/>
              <a:ea typeface="Yu Mincho" panose="020B0502040504020204" pitchFamily="34" charset="0"/>
            </a:endParaRPr>
          </a:p>
          <a:p>
            <a:pPr marL="0" indent="0" algn="r" rtl="1">
              <a:buNone/>
            </a:pPr>
            <a:r>
              <a:rPr lang="ar-SA" sz="2600">
                <a:effectLst/>
                <a:latin typeface="Times New Roman" panose="02020603050405020304" pitchFamily="18" charset="0"/>
                <a:ea typeface="Yu Mincho" panose="020B0502040504020204" pitchFamily="34" charset="0"/>
              </a:rPr>
              <a:t>ويعبر</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عن</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الرفع</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التشغيلي</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بمدى</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التغير</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في</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ربح</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العمليات</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الربح</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قبل</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الفائدة</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الضريبة</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نتيجة</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التغير</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في</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المبيعات</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أو</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بمدى</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حساسية</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الربح</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التشغيلي</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للتغير</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في</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المبيعات،</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وتعتبر</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شركات</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الطيران</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من</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أوضح</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الأمثلة</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على</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فكرة</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الرفع</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التشغيلي</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وذلك</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لما</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تتميز</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به</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تكاليف</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هذه</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الصناعة</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من</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ثبات</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إلى</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حد</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بعيد،</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فتكاليف</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الرحلة</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الواحدة</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ثابتة</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في</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معظمها</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ولا</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تزيد</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التكاليف</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المتغيرة</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فيها</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عن</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تكاليف</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طعام</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الراكب</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نفسه،</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وبسبب</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ذلك</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نجد</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أن</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أرباح</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التشغيل</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لدى</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الشركات</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ترتفع</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ارتفاعًا</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سريعًا</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بعد</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u="sng">
                <a:effectLst/>
                <a:latin typeface="Times New Roman" panose="02020603050405020304" pitchFamily="18" charset="0"/>
                <a:ea typeface="Yu Mincho" panose="020B0502040504020204" pitchFamily="34" charset="0"/>
                <a:hlinkClick r:id="rId2">
                  <a:extLst>
                    <a:ext uri="{A12FA001-AC4F-418D-AE19-62706E023703}">
                      <ahyp:hlinkClr xmlns:ahyp="http://schemas.microsoft.com/office/drawing/2018/hyperlinkcolor" val="tx"/>
                    </a:ext>
                  </a:extLst>
                </a:hlinkClick>
              </a:rPr>
              <a:t>نقطة</a:t>
            </a:r>
            <a:r>
              <a:rPr lang="ar-SA" sz="2600" u="sng">
                <a:effectLst/>
                <a:latin typeface="Times New Roman" panose="02020603050405020304" pitchFamily="18" charset="0"/>
                <a:ea typeface="Yu Mincho" panose="020B0502040504020204" pitchFamily="34" charset="0"/>
                <a:cs typeface="Segoe UI" panose="020B0502040204020203" pitchFamily="34" charset="0"/>
                <a:hlinkClick r:id="rId2">
                  <a:extLst>
                    <a:ext uri="{A12FA001-AC4F-418D-AE19-62706E023703}">
                      <ahyp:hlinkClr xmlns:ahyp="http://schemas.microsoft.com/office/drawing/2018/hyperlinkcolor" val="tx"/>
                    </a:ext>
                  </a:extLst>
                </a:hlinkClick>
              </a:rPr>
              <a:t> </a:t>
            </a:r>
            <a:r>
              <a:rPr lang="ar-SA" sz="2600" u="sng">
                <a:effectLst/>
                <a:latin typeface="Times New Roman" panose="02020603050405020304" pitchFamily="18" charset="0"/>
                <a:ea typeface="Yu Mincho" panose="020B0502040504020204" pitchFamily="34" charset="0"/>
                <a:hlinkClick r:id="rId2">
                  <a:extLst>
                    <a:ext uri="{A12FA001-AC4F-418D-AE19-62706E023703}">
                      <ahyp:hlinkClr xmlns:ahyp="http://schemas.microsoft.com/office/drawing/2018/hyperlinkcolor" val="tx"/>
                    </a:ext>
                  </a:extLst>
                </a:hlinkClick>
              </a:rPr>
              <a:t>التعادل</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مع</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تزايد</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عدد</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الركاب</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أي</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زيادة</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المبيعات</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ويحدث</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العكس</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تمامًا</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تحت</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مستوى</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التعادل</a:t>
            </a:r>
            <a:r>
              <a:rPr lang="ar-SA" sz="2600">
                <a:effectLst/>
                <a:latin typeface="Times New Roman" panose="02020603050405020304" pitchFamily="18" charset="0"/>
                <a:ea typeface="Yu Mincho" panose="020B0502040504020204" pitchFamily="34" charset="0"/>
                <a:cs typeface="Segoe UI" panose="020B0502040204020203" pitchFamily="34" charset="0"/>
              </a:rPr>
              <a:t>.</a:t>
            </a:r>
            <a:endParaRPr lang="en-GB" sz="2600">
              <a:effectLst/>
              <a:latin typeface="Times New Roman" panose="02020603050405020304" pitchFamily="18" charset="0"/>
              <a:ea typeface="Yu Mincho" panose="020B0502040504020204" pitchFamily="34" charset="0"/>
            </a:endParaRPr>
          </a:p>
          <a:p>
            <a:pPr marL="0" indent="0" algn="r" rtl="1">
              <a:buNone/>
            </a:pPr>
            <a:r>
              <a:rPr lang="ar-SA" sz="2600">
                <a:effectLst/>
                <a:latin typeface="Times New Roman" panose="02020603050405020304" pitchFamily="18" charset="0"/>
                <a:ea typeface="Yu Mincho" panose="020B0502040504020204" pitchFamily="34" charset="0"/>
              </a:rPr>
              <a:t>وفي</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المقابل،</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نجد</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أن</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الرفع</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التشغيلي</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محدود</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الأثر</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جدًا</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لدى</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تجار</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الجملة</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وذلك</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لأن</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الجزء</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الأكبر</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من</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تكاليف</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هذا</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القطاع،</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والمتمثلة</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بتكلفة</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البضاعة</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المباعة،</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هي</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تكاليف</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متغيرة</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الأمر</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الذي</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يجعل</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الربح</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التشغيلي</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أقل</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تأثيرًا</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بارتفاع</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وانخفاض</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حجم</a:t>
            </a:r>
            <a:r>
              <a:rPr lang="ar-SA" sz="2600">
                <a:effectLst/>
                <a:latin typeface="Times New Roman" panose="02020603050405020304" pitchFamily="18" charset="0"/>
                <a:ea typeface="Yu Mincho" panose="020B0502040504020204" pitchFamily="34" charset="0"/>
                <a:cs typeface="Segoe UI" panose="020B0502040204020203" pitchFamily="34" charset="0"/>
              </a:rPr>
              <a:t> </a:t>
            </a:r>
            <a:r>
              <a:rPr lang="ar-SA" sz="2600">
                <a:effectLst/>
                <a:latin typeface="Times New Roman" panose="02020603050405020304" pitchFamily="18" charset="0"/>
                <a:ea typeface="Yu Mincho" panose="020B0502040504020204" pitchFamily="34" charset="0"/>
              </a:rPr>
              <a:t>المبيعات</a:t>
            </a:r>
            <a:r>
              <a:rPr lang="ar-SA" sz="2600">
                <a:effectLst/>
                <a:latin typeface="Times New Roman" panose="02020603050405020304" pitchFamily="18" charset="0"/>
                <a:ea typeface="Yu Mincho" panose="020B0502040504020204" pitchFamily="34" charset="0"/>
                <a:cs typeface="Segoe UI" panose="020B0502040204020203" pitchFamily="34" charset="0"/>
              </a:rPr>
              <a:t>.</a:t>
            </a:r>
            <a:endParaRPr lang="en-GB" sz="2600">
              <a:effectLst/>
              <a:latin typeface="Times New Roman" panose="02020603050405020304" pitchFamily="18" charset="0"/>
              <a:ea typeface="Yu Mincho" panose="020B0502040504020204" pitchFamily="34" charset="0"/>
            </a:endParaRPr>
          </a:p>
          <a:p>
            <a:endParaRPr lang="en-US"/>
          </a:p>
        </p:txBody>
      </p:sp>
    </p:spTree>
    <p:extLst>
      <p:ext uri="{BB962C8B-B14F-4D97-AF65-F5344CB8AC3E}">
        <p14:creationId xmlns:p14="http://schemas.microsoft.com/office/powerpoint/2010/main" val="34761867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5BD9A2-15E4-CF4C-8881-1598231D094C}"/>
              </a:ext>
            </a:extLst>
          </p:cNvPr>
          <p:cNvSpPr>
            <a:spLocks noGrp="1"/>
          </p:cNvSpPr>
          <p:nvPr>
            <p:ph type="title"/>
          </p:nvPr>
        </p:nvSpPr>
        <p:spPr/>
        <p:txBody>
          <a:bodyPr anchor="t">
            <a:normAutofit/>
          </a:bodyPr>
          <a:lstStyle/>
          <a:p>
            <a:pPr algn="r" rtl="1"/>
            <a:r>
              <a:rPr lang="ar-SA" sz="3200" b="1" u="sng">
                <a:effectLst/>
                <a:latin typeface="Calibri Light" panose="020F0302020204030204" pitchFamily="34" charset="0"/>
                <a:ea typeface="Times New Roman" panose="02020603050405020304" pitchFamily="18" charset="0"/>
                <a:cs typeface="Segoe UI" panose="020B0502040204020203" pitchFamily="34" charset="0"/>
              </a:rPr>
              <a:t>معادلة حساب درجة الرفع التشغيلي</a:t>
            </a:r>
            <a:br>
              <a:rPr lang="en-GB" sz="3200" b="1" u="sng">
                <a:effectLst/>
                <a:latin typeface="Calibri Light" panose="020F0302020204030204" pitchFamily="34" charset="0"/>
                <a:ea typeface="Yu Gothic Light" panose="020B0502040504020204" pitchFamily="34" charset="0"/>
                <a:cs typeface="Times New Roman" panose="02020603050405020304" pitchFamily="18" charset="0"/>
              </a:rPr>
            </a:br>
            <a:endParaRPr lang="en-US" sz="3200" u="sng"/>
          </a:p>
        </p:txBody>
      </p:sp>
      <p:sp>
        <p:nvSpPr>
          <p:cNvPr id="3" name="Content Placeholder 2">
            <a:extLst>
              <a:ext uri="{FF2B5EF4-FFF2-40B4-BE49-F238E27FC236}">
                <a16:creationId xmlns:a16="http://schemas.microsoft.com/office/drawing/2014/main" id="{C07B83AB-6E00-BA42-9DAB-8FD5B0A0E90E}"/>
              </a:ext>
            </a:extLst>
          </p:cNvPr>
          <p:cNvSpPr>
            <a:spLocks noGrp="1"/>
          </p:cNvSpPr>
          <p:nvPr>
            <p:ph idx="1"/>
          </p:nvPr>
        </p:nvSpPr>
        <p:spPr>
          <a:xfrm>
            <a:off x="1222818" y="1798249"/>
            <a:ext cx="10131425" cy="3649133"/>
          </a:xfrm>
        </p:spPr>
        <p:txBody>
          <a:bodyPr/>
          <a:lstStyle/>
          <a:p>
            <a:pPr marL="0" indent="0" algn="r" rtl="1">
              <a:buNone/>
            </a:pPr>
            <a:r>
              <a:rPr lang="ar-SA" sz="2400">
                <a:effectLst/>
                <a:latin typeface="Times New Roman" panose="02020603050405020304" pitchFamily="18" charset="0"/>
                <a:ea typeface="Yu Mincho" panose="020B0502040504020204" pitchFamily="34" charset="0"/>
                <a:cs typeface="Segoe UI" panose="020B0502040204020203" pitchFamily="34" charset="0"/>
              </a:rPr>
              <a:t>يمكن حساب درجة الرفع التشغيلي (بالإنجليزية: </a:t>
            </a:r>
            <a:r>
              <a:rPr lang="en-GB" sz="2400">
                <a:effectLst/>
                <a:latin typeface="Segoe UI" panose="020B0502040204020203" pitchFamily="34" charset="0"/>
                <a:ea typeface="Yu Mincho" panose="020B0502040504020204" pitchFamily="34" charset="0"/>
              </a:rPr>
              <a:t>Degree of Operational Leverage</a:t>
            </a:r>
            <a:r>
              <a:rPr lang="ar-SA" sz="2400">
                <a:effectLst/>
                <a:latin typeface="Times New Roman" panose="02020603050405020304" pitchFamily="18" charset="0"/>
                <a:ea typeface="Yu Mincho" panose="020B0502040504020204" pitchFamily="34" charset="0"/>
                <a:cs typeface="Segoe UI" panose="020B0502040204020203" pitchFamily="34" charset="0"/>
              </a:rPr>
              <a:t>)، ويُرمز له بالاختصار (</a:t>
            </a:r>
            <a:r>
              <a:rPr lang="en-GB" sz="2400">
                <a:effectLst/>
                <a:latin typeface="Segoe UI" panose="020B0502040204020203" pitchFamily="34" charset="0"/>
                <a:ea typeface="Yu Mincho" panose="020B0502040504020204" pitchFamily="34" charset="0"/>
              </a:rPr>
              <a:t>DOL</a:t>
            </a:r>
            <a:r>
              <a:rPr lang="ar-SA" sz="2400">
                <a:effectLst/>
                <a:latin typeface="Times New Roman" panose="02020603050405020304" pitchFamily="18" charset="0"/>
                <a:ea typeface="Yu Mincho" panose="020B0502040504020204" pitchFamily="34" charset="0"/>
                <a:cs typeface="Segoe UI" panose="020B0502040204020203" pitchFamily="34" charset="0"/>
              </a:rPr>
              <a:t>) من خلال المعادلة التالية:</a:t>
            </a:r>
            <a:endParaRPr lang="en-GB" sz="2400">
              <a:effectLst/>
              <a:latin typeface="Times New Roman" panose="02020603050405020304" pitchFamily="18" charset="0"/>
              <a:ea typeface="Yu Mincho" panose="020B0502040504020204" pitchFamily="34" charset="0"/>
              <a:cs typeface="Segoe UI" panose="020B0502040204020203" pitchFamily="34" charset="0"/>
            </a:endParaRPr>
          </a:p>
          <a:p>
            <a:pPr marL="0" indent="0" algn="r" rtl="1">
              <a:buNone/>
            </a:pPr>
            <a:endParaRPr lang="en-GB" sz="2400">
              <a:effectLst/>
              <a:latin typeface="Times New Roman" panose="02020603050405020304" pitchFamily="18" charset="0"/>
              <a:ea typeface="Yu Mincho" panose="020B0502040504020204" pitchFamily="34" charset="0"/>
            </a:endParaRPr>
          </a:p>
          <a:p>
            <a:pPr marL="0" indent="0" algn="r" rtl="1">
              <a:buNone/>
            </a:pPr>
            <a:r>
              <a:rPr lang="ar-SA" sz="2400" b="1">
                <a:solidFill>
                  <a:srgbClr val="FFFF00"/>
                </a:solidFill>
                <a:effectLst/>
                <a:latin typeface="Times New Roman" panose="02020603050405020304" pitchFamily="18" charset="0"/>
                <a:ea typeface="Yu Mincho" panose="020B0502040504020204" pitchFamily="34" charset="0"/>
                <a:cs typeface="Segoe UI" panose="020B0502040204020203" pitchFamily="34" charset="0"/>
              </a:rPr>
              <a:t>درجة الرفع التشغيلي = العائد قبل التكاليف الثابتة ÷ العائد بعد التكاليف الثابتة والمتغيرة</a:t>
            </a:r>
            <a:endParaRPr lang="en-GB" sz="2400">
              <a:solidFill>
                <a:srgbClr val="FFFF00"/>
              </a:solidFill>
              <a:effectLst/>
              <a:latin typeface="Times New Roman" panose="02020603050405020304" pitchFamily="18" charset="0"/>
              <a:ea typeface="Yu Mincho" panose="020B0502040504020204" pitchFamily="34" charset="0"/>
            </a:endParaRPr>
          </a:p>
          <a:p>
            <a:pPr marL="0" indent="0">
              <a:buNone/>
            </a:pPr>
            <a:endParaRPr lang="en-US"/>
          </a:p>
        </p:txBody>
      </p:sp>
      <p:sp>
        <p:nvSpPr>
          <p:cNvPr id="5" name="Rectangle 4">
            <a:extLst>
              <a:ext uri="{FF2B5EF4-FFF2-40B4-BE49-F238E27FC236}">
                <a16:creationId xmlns:a16="http://schemas.microsoft.com/office/drawing/2014/main" id="{9A61836E-259D-E74E-9C35-5F1418786F63}"/>
              </a:ext>
            </a:extLst>
          </p:cNvPr>
          <p:cNvSpPr/>
          <p:nvPr/>
        </p:nvSpPr>
        <p:spPr>
          <a:xfrm>
            <a:off x="1479176" y="3622817"/>
            <a:ext cx="9975273" cy="116931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626019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07AC65-102A-F448-BCC4-C893C1BCF191}"/>
              </a:ext>
            </a:extLst>
          </p:cNvPr>
          <p:cNvSpPr>
            <a:spLocks noGrp="1"/>
          </p:cNvSpPr>
          <p:nvPr>
            <p:ph type="title"/>
          </p:nvPr>
        </p:nvSpPr>
        <p:spPr>
          <a:xfrm>
            <a:off x="1639320" y="59583"/>
            <a:ext cx="10131425" cy="1456267"/>
          </a:xfrm>
        </p:spPr>
        <p:txBody>
          <a:bodyPr>
            <a:normAutofit/>
          </a:bodyPr>
          <a:lstStyle/>
          <a:p>
            <a:pPr algn="r" rtl="1"/>
            <a:r>
              <a:rPr lang="ar-SA" sz="3200" b="1" u="sng">
                <a:effectLst/>
                <a:latin typeface="Calibri Light" panose="020F0302020204030204" pitchFamily="34" charset="0"/>
                <a:ea typeface="Times New Roman" panose="02020603050405020304" pitchFamily="18" charset="0"/>
                <a:cs typeface="Times New Roman" panose="02020603050405020304" pitchFamily="18" charset="0"/>
              </a:rPr>
              <a:t>توضيح</a:t>
            </a:r>
            <a:r>
              <a:rPr lang="ar-SA" sz="3200" b="1" u="sng">
                <a:effectLst/>
                <a:latin typeface="Calibri Light" panose="020F0302020204030204" pitchFamily="34" charset="0"/>
                <a:ea typeface="Times New Roman" panose="02020603050405020304" pitchFamily="18" charset="0"/>
                <a:cs typeface="Segoe UI" panose="020B0502040204020203" pitchFamily="34" charset="0"/>
              </a:rPr>
              <a:t> </a:t>
            </a:r>
            <a:r>
              <a:rPr lang="ar-SA" sz="3200" b="1" u="sng">
                <a:effectLst/>
                <a:latin typeface="Calibri Light" panose="020F0302020204030204" pitchFamily="34" charset="0"/>
                <a:ea typeface="Times New Roman" panose="02020603050405020304" pitchFamily="18" charset="0"/>
                <a:cs typeface="Times New Roman" panose="02020603050405020304" pitchFamily="18" charset="0"/>
              </a:rPr>
              <a:t>الرفع</a:t>
            </a:r>
            <a:r>
              <a:rPr lang="ar-SA" sz="3200" b="1" u="sng">
                <a:effectLst/>
                <a:latin typeface="Calibri Light" panose="020F0302020204030204" pitchFamily="34" charset="0"/>
                <a:ea typeface="Times New Roman" panose="02020603050405020304" pitchFamily="18" charset="0"/>
                <a:cs typeface="Segoe UI" panose="020B0502040204020203" pitchFamily="34" charset="0"/>
              </a:rPr>
              <a:t> </a:t>
            </a:r>
            <a:r>
              <a:rPr lang="ar-SA" sz="3200" b="1" u="sng">
                <a:effectLst/>
                <a:latin typeface="Calibri Light" panose="020F0302020204030204" pitchFamily="34" charset="0"/>
                <a:ea typeface="Times New Roman" panose="02020603050405020304" pitchFamily="18" charset="0"/>
                <a:cs typeface="Times New Roman" panose="02020603050405020304" pitchFamily="18" charset="0"/>
              </a:rPr>
              <a:t>التشغيلي</a:t>
            </a:r>
            <a:r>
              <a:rPr lang="ar-SA" sz="3200" b="1" u="sng">
                <a:effectLst/>
                <a:latin typeface="Calibri Light" panose="020F0302020204030204" pitchFamily="34" charset="0"/>
                <a:ea typeface="Times New Roman" panose="02020603050405020304" pitchFamily="18" charset="0"/>
                <a:cs typeface="Segoe UI" panose="020B0502040204020203" pitchFamily="34" charset="0"/>
              </a:rPr>
              <a:t> </a:t>
            </a:r>
            <a:r>
              <a:rPr lang="ar-SA" sz="3200" b="1" u="sng">
                <a:effectLst/>
                <a:latin typeface="Calibri Light" panose="020F0302020204030204" pitchFamily="34" charset="0"/>
                <a:ea typeface="Times New Roman" panose="02020603050405020304" pitchFamily="18" charset="0"/>
                <a:cs typeface="Times New Roman" panose="02020603050405020304" pitchFamily="18" charset="0"/>
              </a:rPr>
              <a:t>بمثال</a:t>
            </a:r>
            <a:br>
              <a:rPr lang="en-GB" sz="3200" b="1" u="sng">
                <a:effectLst/>
                <a:latin typeface="Calibri Light" panose="020F0302020204030204" pitchFamily="34" charset="0"/>
                <a:ea typeface="Yu Gothic Light" panose="020B0502040504020204" pitchFamily="34" charset="0"/>
                <a:cs typeface="Times New Roman" panose="02020603050405020304" pitchFamily="18" charset="0"/>
              </a:rPr>
            </a:br>
            <a:endParaRPr lang="en-US" sz="3200" u="sng"/>
          </a:p>
        </p:txBody>
      </p:sp>
      <p:sp>
        <p:nvSpPr>
          <p:cNvPr id="3" name="Content Placeholder 2">
            <a:extLst>
              <a:ext uri="{FF2B5EF4-FFF2-40B4-BE49-F238E27FC236}">
                <a16:creationId xmlns:a16="http://schemas.microsoft.com/office/drawing/2014/main" id="{DAEA0ABD-5042-F944-A67E-28EEDFE74747}"/>
              </a:ext>
            </a:extLst>
          </p:cNvPr>
          <p:cNvSpPr>
            <a:spLocks noGrp="1"/>
          </p:cNvSpPr>
          <p:nvPr>
            <p:ph idx="1"/>
          </p:nvPr>
        </p:nvSpPr>
        <p:spPr>
          <a:xfrm>
            <a:off x="421255" y="990192"/>
            <a:ext cx="11576695" cy="5342150"/>
          </a:xfrm>
        </p:spPr>
        <p:txBody>
          <a:bodyPr anchor="t">
            <a:normAutofit lnSpcReduction="10000"/>
          </a:bodyPr>
          <a:lstStyle/>
          <a:p>
            <a:pPr marL="0" indent="0" algn="r" rtl="1">
              <a:buNone/>
            </a:pPr>
            <a:r>
              <a:rPr lang="ar-SA" sz="2000">
                <a:effectLst/>
                <a:latin typeface="Times New Roman" panose="02020603050405020304" pitchFamily="18" charset="0"/>
                <a:ea typeface="Yu Mincho" panose="020B0502040504020204" pitchFamily="34" charset="0"/>
              </a:rPr>
              <a:t>كانت</a:t>
            </a:r>
            <a:r>
              <a:rPr lang="ar-SA" sz="2000">
                <a:effectLst/>
                <a:latin typeface="Times New Roman" panose="02020603050405020304" pitchFamily="18" charset="0"/>
                <a:ea typeface="Yu Mincho" panose="020B0502040504020204" pitchFamily="34" charset="0"/>
                <a:cs typeface="Segoe UI" panose="020B0502040204020203" pitchFamily="34" charset="0"/>
              </a:rPr>
              <a:t> </a:t>
            </a:r>
            <a:r>
              <a:rPr lang="ar-SA" sz="2000">
                <a:effectLst/>
                <a:latin typeface="Times New Roman" panose="02020603050405020304" pitchFamily="18" charset="0"/>
                <a:ea typeface="Yu Mincho" panose="020B0502040504020204" pitchFamily="34" charset="0"/>
              </a:rPr>
              <a:t>مبيعات</a:t>
            </a:r>
            <a:r>
              <a:rPr lang="ar-SA" sz="2000">
                <a:effectLst/>
                <a:latin typeface="Times New Roman" panose="02020603050405020304" pitchFamily="18" charset="0"/>
                <a:ea typeface="Yu Mincho" panose="020B0502040504020204" pitchFamily="34" charset="0"/>
                <a:cs typeface="Segoe UI" panose="020B0502040204020203" pitchFamily="34" charset="0"/>
              </a:rPr>
              <a:t> </a:t>
            </a:r>
            <a:r>
              <a:rPr lang="ar-SA" sz="2000">
                <a:effectLst/>
                <a:latin typeface="Times New Roman" panose="02020603050405020304" pitchFamily="18" charset="0"/>
                <a:ea typeface="Yu Mincho" panose="020B0502040504020204" pitchFamily="34" charset="0"/>
              </a:rPr>
              <a:t>شركة</a:t>
            </a:r>
            <a:r>
              <a:rPr lang="ar-SA" sz="2000">
                <a:effectLst/>
                <a:latin typeface="Times New Roman" panose="02020603050405020304" pitchFamily="18" charset="0"/>
                <a:ea typeface="Yu Mincho" panose="020B0502040504020204" pitchFamily="34" charset="0"/>
                <a:cs typeface="Segoe UI" panose="020B0502040204020203" pitchFamily="34" charset="0"/>
              </a:rPr>
              <a:t> </a:t>
            </a:r>
            <a:r>
              <a:rPr lang="ar-SA" sz="2000">
                <a:effectLst/>
                <a:latin typeface="Times New Roman" panose="02020603050405020304" pitchFamily="18" charset="0"/>
                <a:ea typeface="Yu Mincho" panose="020B0502040504020204" pitchFamily="34" charset="0"/>
              </a:rPr>
              <a:t>أ</a:t>
            </a:r>
            <a:r>
              <a:rPr lang="ar-SA" sz="2000">
                <a:effectLst/>
                <a:latin typeface="Times New Roman" panose="02020603050405020304" pitchFamily="18" charset="0"/>
                <a:ea typeface="Yu Mincho" panose="020B0502040504020204" pitchFamily="34" charset="0"/>
                <a:cs typeface="Segoe UI" panose="020B0502040204020203" pitchFamily="34" charset="0"/>
              </a:rPr>
              <a:t> </a:t>
            </a:r>
            <a:r>
              <a:rPr lang="ar-SA" sz="2000">
                <a:effectLst/>
                <a:latin typeface="Times New Roman" panose="02020603050405020304" pitchFamily="18" charset="0"/>
                <a:ea typeface="Yu Mincho" panose="020B0502040504020204" pitchFamily="34" charset="0"/>
              </a:rPr>
              <a:t>ب</a:t>
            </a:r>
            <a:r>
              <a:rPr lang="ar-SA" sz="2000">
                <a:effectLst/>
                <a:latin typeface="Times New Roman" panose="02020603050405020304" pitchFamily="18" charset="0"/>
                <a:ea typeface="Yu Mincho" panose="020B0502040504020204" pitchFamily="34" charset="0"/>
                <a:cs typeface="Segoe UI" panose="020B0502040204020203" pitchFamily="34" charset="0"/>
              </a:rPr>
              <a:t> </a:t>
            </a:r>
            <a:r>
              <a:rPr lang="ar-SA" sz="2000">
                <a:effectLst/>
                <a:latin typeface="Times New Roman" panose="02020603050405020304" pitchFamily="18" charset="0"/>
                <a:ea typeface="Yu Mincho" panose="020B0502040504020204" pitchFamily="34" charset="0"/>
              </a:rPr>
              <a:t>ج</a:t>
            </a:r>
            <a:r>
              <a:rPr lang="ar-SA" sz="2000">
                <a:effectLst/>
                <a:latin typeface="Times New Roman" panose="02020603050405020304" pitchFamily="18" charset="0"/>
                <a:ea typeface="Yu Mincho" panose="020B0502040504020204" pitchFamily="34" charset="0"/>
                <a:cs typeface="Segoe UI" panose="020B0502040204020203" pitchFamily="34" charset="0"/>
              </a:rPr>
              <a:t> </a:t>
            </a:r>
            <a:r>
              <a:rPr lang="ar-SA" sz="2000">
                <a:effectLst/>
                <a:latin typeface="Times New Roman" panose="02020603050405020304" pitchFamily="18" charset="0"/>
                <a:ea typeface="Yu Mincho" panose="020B0502040504020204" pitchFamily="34" charset="0"/>
              </a:rPr>
              <a:t>خلال</a:t>
            </a:r>
            <a:r>
              <a:rPr lang="ar-SA" sz="2000">
                <a:effectLst/>
                <a:latin typeface="Times New Roman" panose="02020603050405020304" pitchFamily="18" charset="0"/>
                <a:ea typeface="Yu Mincho" panose="020B0502040504020204" pitchFamily="34" charset="0"/>
                <a:cs typeface="Segoe UI" panose="020B0502040204020203" pitchFamily="34" charset="0"/>
              </a:rPr>
              <a:t> </a:t>
            </a:r>
            <a:r>
              <a:rPr lang="ar-SA" sz="2000">
                <a:effectLst/>
                <a:latin typeface="Times New Roman" panose="02020603050405020304" pitchFamily="18" charset="0"/>
                <a:ea typeface="Yu Mincho" panose="020B0502040504020204" pitchFamily="34" charset="0"/>
              </a:rPr>
              <a:t>سنة</a:t>
            </a:r>
            <a:r>
              <a:rPr lang="ar-SA" sz="2000">
                <a:effectLst/>
                <a:latin typeface="Times New Roman" panose="02020603050405020304" pitchFamily="18" charset="0"/>
                <a:ea typeface="Yu Mincho" panose="020B0502040504020204" pitchFamily="34" charset="0"/>
                <a:cs typeface="Segoe UI" panose="020B0502040204020203" pitchFamily="34" charset="0"/>
              </a:rPr>
              <a:t> 2020 </a:t>
            </a:r>
            <a:r>
              <a:rPr lang="ar-SA" sz="2000">
                <a:effectLst/>
                <a:latin typeface="Times New Roman" panose="02020603050405020304" pitchFamily="18" charset="0"/>
                <a:ea typeface="Yu Mincho" panose="020B0502040504020204" pitchFamily="34" charset="0"/>
              </a:rPr>
              <a:t>تعادل</a:t>
            </a:r>
            <a:r>
              <a:rPr lang="ar-SA" sz="2000">
                <a:effectLst/>
                <a:latin typeface="Times New Roman" panose="02020603050405020304" pitchFamily="18" charset="0"/>
                <a:ea typeface="Yu Mincho" panose="020B0502040504020204" pitchFamily="34" charset="0"/>
                <a:cs typeface="Segoe UI" panose="020B0502040204020203" pitchFamily="34" charset="0"/>
              </a:rPr>
              <a:t> (300) </a:t>
            </a:r>
            <a:r>
              <a:rPr lang="ar-SA" sz="2000">
                <a:effectLst/>
                <a:latin typeface="Times New Roman" panose="02020603050405020304" pitchFamily="18" charset="0"/>
                <a:ea typeface="Yu Mincho" panose="020B0502040504020204" pitchFamily="34" charset="0"/>
              </a:rPr>
              <a:t>ألف</a:t>
            </a:r>
            <a:r>
              <a:rPr lang="ar-SA" sz="2000">
                <a:effectLst/>
                <a:latin typeface="Times New Roman" panose="02020603050405020304" pitchFamily="18" charset="0"/>
                <a:ea typeface="Yu Mincho" panose="020B0502040504020204" pitchFamily="34" charset="0"/>
                <a:cs typeface="Segoe UI" panose="020B0502040204020203" pitchFamily="34" charset="0"/>
              </a:rPr>
              <a:t> </a:t>
            </a:r>
            <a:r>
              <a:rPr lang="ar-SA" sz="2000">
                <a:effectLst/>
                <a:latin typeface="Times New Roman" panose="02020603050405020304" pitchFamily="18" charset="0"/>
                <a:ea typeface="Yu Mincho" panose="020B0502040504020204" pitchFamily="34" charset="0"/>
              </a:rPr>
              <a:t>جنيه،</a:t>
            </a:r>
            <a:r>
              <a:rPr lang="ar-SA" sz="2000">
                <a:effectLst/>
                <a:latin typeface="Times New Roman" panose="02020603050405020304" pitchFamily="18" charset="0"/>
                <a:ea typeface="Yu Mincho" panose="020B0502040504020204" pitchFamily="34" charset="0"/>
                <a:cs typeface="Segoe UI" panose="020B0502040204020203" pitchFamily="34" charset="0"/>
              </a:rPr>
              <a:t> </a:t>
            </a:r>
            <a:r>
              <a:rPr lang="ar-SA" sz="2000">
                <a:effectLst/>
                <a:latin typeface="Times New Roman" panose="02020603050405020304" pitchFamily="18" charset="0"/>
                <a:ea typeface="Yu Mincho" panose="020B0502040504020204" pitchFamily="34" charset="0"/>
              </a:rPr>
              <a:t>وكانت</a:t>
            </a:r>
            <a:r>
              <a:rPr lang="ar-SA" sz="2000">
                <a:effectLst/>
                <a:latin typeface="Times New Roman" panose="02020603050405020304" pitchFamily="18" charset="0"/>
                <a:ea typeface="Yu Mincho" panose="020B0502040504020204" pitchFamily="34" charset="0"/>
                <a:cs typeface="Segoe UI" panose="020B0502040204020203" pitchFamily="34" charset="0"/>
              </a:rPr>
              <a:t> </a:t>
            </a:r>
            <a:r>
              <a:rPr lang="ar-SA" sz="2000">
                <a:effectLst/>
                <a:latin typeface="Times New Roman" panose="02020603050405020304" pitchFamily="18" charset="0"/>
                <a:ea typeface="Yu Mincho" panose="020B0502040504020204" pitchFamily="34" charset="0"/>
              </a:rPr>
              <a:t>تكاليفها</a:t>
            </a:r>
            <a:r>
              <a:rPr lang="ar-SA" sz="2000">
                <a:effectLst/>
                <a:latin typeface="Times New Roman" panose="02020603050405020304" pitchFamily="18" charset="0"/>
                <a:ea typeface="Yu Mincho" panose="020B0502040504020204" pitchFamily="34" charset="0"/>
                <a:cs typeface="Segoe UI" panose="020B0502040204020203" pitchFamily="34" charset="0"/>
              </a:rPr>
              <a:t> </a:t>
            </a:r>
            <a:r>
              <a:rPr lang="ar-SA" sz="2000">
                <a:effectLst/>
                <a:latin typeface="Times New Roman" panose="02020603050405020304" pitchFamily="18" charset="0"/>
                <a:ea typeface="Yu Mincho" panose="020B0502040504020204" pitchFamily="34" charset="0"/>
              </a:rPr>
              <a:t>الثابتة</a:t>
            </a:r>
            <a:r>
              <a:rPr lang="ar-SA" sz="2000">
                <a:effectLst/>
                <a:latin typeface="Times New Roman" panose="02020603050405020304" pitchFamily="18" charset="0"/>
                <a:ea typeface="Yu Mincho" panose="020B0502040504020204" pitchFamily="34" charset="0"/>
                <a:cs typeface="Segoe UI" panose="020B0502040204020203" pitchFamily="34" charset="0"/>
              </a:rPr>
              <a:t> </a:t>
            </a:r>
            <a:r>
              <a:rPr lang="ar-SA" sz="2000">
                <a:effectLst/>
                <a:latin typeface="Times New Roman" panose="02020603050405020304" pitchFamily="18" charset="0"/>
                <a:ea typeface="Yu Mincho" panose="020B0502040504020204" pitchFamily="34" charset="0"/>
              </a:rPr>
              <a:t>تعادل</a:t>
            </a:r>
            <a:r>
              <a:rPr lang="ar-SA" sz="2000">
                <a:effectLst/>
                <a:latin typeface="Times New Roman" panose="02020603050405020304" pitchFamily="18" charset="0"/>
                <a:ea typeface="Yu Mincho" panose="020B0502040504020204" pitchFamily="34" charset="0"/>
                <a:cs typeface="Segoe UI" panose="020B0502040204020203" pitchFamily="34" charset="0"/>
              </a:rPr>
              <a:t> (100) </a:t>
            </a:r>
            <a:r>
              <a:rPr lang="ar-SA" sz="2000">
                <a:effectLst/>
                <a:latin typeface="Times New Roman" panose="02020603050405020304" pitchFamily="18" charset="0"/>
                <a:ea typeface="Yu Mincho" panose="020B0502040504020204" pitchFamily="34" charset="0"/>
              </a:rPr>
              <a:t>ألف</a:t>
            </a:r>
            <a:r>
              <a:rPr lang="ar-SA" sz="2000">
                <a:effectLst/>
                <a:latin typeface="Times New Roman" panose="02020603050405020304" pitchFamily="18" charset="0"/>
                <a:ea typeface="Yu Mincho" panose="020B0502040504020204" pitchFamily="34" charset="0"/>
                <a:cs typeface="Segoe UI" panose="020B0502040204020203" pitchFamily="34" charset="0"/>
              </a:rPr>
              <a:t> </a:t>
            </a:r>
            <a:r>
              <a:rPr lang="ar-SA" sz="2000">
                <a:effectLst/>
                <a:latin typeface="Times New Roman" panose="02020603050405020304" pitchFamily="18" charset="0"/>
                <a:ea typeface="Yu Mincho" panose="020B0502040504020204" pitchFamily="34" charset="0"/>
              </a:rPr>
              <a:t>جنيه،</a:t>
            </a:r>
            <a:r>
              <a:rPr lang="ar-SA" sz="2000">
                <a:effectLst/>
                <a:latin typeface="Times New Roman" panose="02020603050405020304" pitchFamily="18" charset="0"/>
                <a:ea typeface="Yu Mincho" panose="020B0502040504020204" pitchFamily="34" charset="0"/>
                <a:cs typeface="Segoe UI" panose="020B0502040204020203" pitchFamily="34" charset="0"/>
              </a:rPr>
              <a:t> </a:t>
            </a:r>
            <a:r>
              <a:rPr lang="ar-SA" sz="2000">
                <a:effectLst/>
                <a:latin typeface="Times New Roman" panose="02020603050405020304" pitchFamily="18" charset="0"/>
                <a:ea typeface="Yu Mincho" panose="020B0502040504020204" pitchFamily="34" charset="0"/>
              </a:rPr>
              <a:t>أما</a:t>
            </a:r>
            <a:r>
              <a:rPr lang="ar-SA" sz="2000">
                <a:effectLst/>
                <a:latin typeface="Times New Roman" panose="02020603050405020304" pitchFamily="18" charset="0"/>
                <a:ea typeface="Yu Mincho" panose="020B0502040504020204" pitchFamily="34" charset="0"/>
                <a:cs typeface="Segoe UI" panose="020B0502040204020203" pitchFamily="34" charset="0"/>
              </a:rPr>
              <a:t> </a:t>
            </a:r>
            <a:r>
              <a:rPr lang="ar-SA" sz="2000">
                <a:effectLst/>
                <a:latin typeface="Times New Roman" panose="02020603050405020304" pitchFamily="18" charset="0"/>
                <a:ea typeface="Yu Mincho" panose="020B0502040504020204" pitchFamily="34" charset="0"/>
              </a:rPr>
              <a:t>التكاليف</a:t>
            </a:r>
            <a:r>
              <a:rPr lang="ar-SA" sz="2000">
                <a:effectLst/>
                <a:latin typeface="Times New Roman" panose="02020603050405020304" pitchFamily="18" charset="0"/>
                <a:ea typeface="Yu Mincho" panose="020B0502040504020204" pitchFamily="34" charset="0"/>
                <a:cs typeface="Segoe UI" panose="020B0502040204020203" pitchFamily="34" charset="0"/>
              </a:rPr>
              <a:t> </a:t>
            </a:r>
            <a:r>
              <a:rPr lang="ar-SA" sz="2000">
                <a:effectLst/>
                <a:latin typeface="Times New Roman" panose="02020603050405020304" pitchFamily="18" charset="0"/>
                <a:ea typeface="Yu Mincho" panose="020B0502040504020204" pitchFamily="34" charset="0"/>
              </a:rPr>
              <a:t>المتغيرة</a:t>
            </a:r>
            <a:r>
              <a:rPr lang="ar-SA" sz="2000">
                <a:effectLst/>
                <a:latin typeface="Times New Roman" panose="02020603050405020304" pitchFamily="18" charset="0"/>
                <a:ea typeface="Yu Mincho" panose="020B0502040504020204" pitchFamily="34" charset="0"/>
                <a:cs typeface="Segoe UI" panose="020B0502040204020203" pitchFamily="34" charset="0"/>
              </a:rPr>
              <a:t> </a:t>
            </a:r>
            <a:r>
              <a:rPr lang="ar-SA" sz="2000">
                <a:effectLst/>
                <a:latin typeface="Times New Roman" panose="02020603050405020304" pitchFamily="18" charset="0"/>
                <a:ea typeface="Yu Mincho" panose="020B0502040504020204" pitchFamily="34" charset="0"/>
              </a:rPr>
              <a:t>فكانت</a:t>
            </a:r>
            <a:r>
              <a:rPr lang="ar-SA" sz="2000">
                <a:effectLst/>
                <a:latin typeface="Times New Roman" panose="02020603050405020304" pitchFamily="18" charset="0"/>
                <a:ea typeface="Yu Mincho" panose="020B0502040504020204" pitchFamily="34" charset="0"/>
                <a:cs typeface="Segoe UI" panose="020B0502040204020203" pitchFamily="34" charset="0"/>
              </a:rPr>
              <a:t> </a:t>
            </a:r>
            <a:r>
              <a:rPr lang="ar-SA" sz="2000">
                <a:effectLst/>
                <a:latin typeface="Times New Roman" panose="02020603050405020304" pitchFamily="18" charset="0"/>
                <a:ea typeface="Yu Mincho" panose="020B0502040504020204" pitchFamily="34" charset="0"/>
              </a:rPr>
              <a:t>تعادل</a:t>
            </a:r>
            <a:r>
              <a:rPr lang="ar-SA" sz="2000">
                <a:effectLst/>
                <a:latin typeface="Times New Roman" panose="02020603050405020304" pitchFamily="18" charset="0"/>
                <a:ea typeface="Yu Mincho" panose="020B0502040504020204" pitchFamily="34" charset="0"/>
                <a:cs typeface="Segoe UI" panose="020B0502040204020203" pitchFamily="34" charset="0"/>
              </a:rPr>
              <a:t> </a:t>
            </a:r>
            <a:r>
              <a:rPr lang="ar-SA" sz="2000">
                <a:effectLst/>
                <a:latin typeface="Times New Roman" panose="02020603050405020304" pitchFamily="18" charset="0"/>
                <a:ea typeface="Yu Mincho" panose="020B0502040504020204" pitchFamily="34" charset="0"/>
              </a:rPr>
              <a:t>ما</a:t>
            </a:r>
            <a:r>
              <a:rPr lang="ar-SA" sz="2000">
                <a:effectLst/>
                <a:latin typeface="Times New Roman" panose="02020603050405020304" pitchFamily="18" charset="0"/>
                <a:ea typeface="Yu Mincho" panose="020B0502040504020204" pitchFamily="34" charset="0"/>
                <a:cs typeface="Segoe UI" panose="020B0502040204020203" pitchFamily="34" charset="0"/>
              </a:rPr>
              <a:t> </a:t>
            </a:r>
            <a:r>
              <a:rPr lang="ar-SA" sz="2000">
                <a:effectLst/>
                <a:latin typeface="Times New Roman" panose="02020603050405020304" pitchFamily="18" charset="0"/>
                <a:ea typeface="Yu Mincho" panose="020B0502040504020204" pitchFamily="34" charset="0"/>
              </a:rPr>
              <a:t>نسبته</a:t>
            </a:r>
            <a:r>
              <a:rPr lang="ar-SA" sz="2000">
                <a:effectLst/>
                <a:latin typeface="Times New Roman" panose="02020603050405020304" pitchFamily="18" charset="0"/>
                <a:ea typeface="Yu Mincho" panose="020B0502040504020204" pitchFamily="34" charset="0"/>
                <a:cs typeface="Segoe UI" panose="020B0502040204020203" pitchFamily="34" charset="0"/>
              </a:rPr>
              <a:t> 60% </a:t>
            </a:r>
            <a:r>
              <a:rPr lang="ar-SA" sz="2000">
                <a:effectLst/>
                <a:latin typeface="Times New Roman" panose="02020603050405020304" pitchFamily="18" charset="0"/>
                <a:ea typeface="Yu Mincho" panose="020B0502040504020204" pitchFamily="34" charset="0"/>
              </a:rPr>
              <a:t>من</a:t>
            </a:r>
            <a:r>
              <a:rPr lang="ar-SA" sz="2000">
                <a:effectLst/>
                <a:latin typeface="Times New Roman" panose="02020603050405020304" pitchFamily="18" charset="0"/>
                <a:ea typeface="Yu Mincho" panose="020B0502040504020204" pitchFamily="34" charset="0"/>
                <a:cs typeface="Segoe UI" panose="020B0502040204020203" pitchFamily="34" charset="0"/>
              </a:rPr>
              <a:t> </a:t>
            </a:r>
            <a:r>
              <a:rPr lang="ar-SA" sz="2000">
                <a:effectLst/>
                <a:latin typeface="Times New Roman" panose="02020603050405020304" pitchFamily="18" charset="0"/>
                <a:ea typeface="Yu Mincho" panose="020B0502040504020204" pitchFamily="34" charset="0"/>
              </a:rPr>
              <a:t>المبيعات</a:t>
            </a:r>
            <a:r>
              <a:rPr lang="ar-SA" sz="2000">
                <a:effectLst/>
                <a:latin typeface="Times New Roman" panose="02020603050405020304" pitchFamily="18" charset="0"/>
                <a:ea typeface="Yu Mincho" panose="020B0502040504020204" pitchFamily="34" charset="0"/>
                <a:cs typeface="Segoe UI" panose="020B0502040204020203" pitchFamily="34" charset="0"/>
              </a:rPr>
              <a:t>.</a:t>
            </a:r>
            <a:endParaRPr lang="en-GB" sz="2000">
              <a:effectLst/>
              <a:latin typeface="Times New Roman" panose="02020603050405020304" pitchFamily="18" charset="0"/>
              <a:ea typeface="Yu Mincho" panose="020B0502040504020204" pitchFamily="34" charset="0"/>
            </a:endParaRPr>
          </a:p>
          <a:p>
            <a:pPr marL="0" indent="0" algn="r" rtl="1">
              <a:buNone/>
            </a:pPr>
            <a:r>
              <a:rPr lang="ar-SA" sz="2000">
                <a:effectLst/>
                <a:latin typeface="Times New Roman" panose="02020603050405020304" pitchFamily="18" charset="0"/>
                <a:ea typeface="Yu Mincho" panose="020B0502040504020204" pitchFamily="34" charset="0"/>
              </a:rPr>
              <a:t>لو</a:t>
            </a:r>
            <a:r>
              <a:rPr lang="ar-SA" sz="2000">
                <a:effectLst/>
                <a:latin typeface="Times New Roman" panose="02020603050405020304" pitchFamily="18" charset="0"/>
                <a:ea typeface="Yu Mincho" panose="020B0502040504020204" pitchFamily="34" charset="0"/>
                <a:cs typeface="Segoe UI" panose="020B0502040204020203" pitchFamily="34" charset="0"/>
              </a:rPr>
              <a:t> </a:t>
            </a:r>
            <a:r>
              <a:rPr lang="ar-SA" sz="2000">
                <a:effectLst/>
                <a:latin typeface="Times New Roman" panose="02020603050405020304" pitchFamily="18" charset="0"/>
                <a:ea typeface="Yu Mincho" panose="020B0502040504020204" pitchFamily="34" charset="0"/>
              </a:rPr>
              <a:t>فرضنا</a:t>
            </a:r>
            <a:r>
              <a:rPr lang="ar-SA" sz="2000">
                <a:effectLst/>
                <a:latin typeface="Times New Roman" panose="02020603050405020304" pitchFamily="18" charset="0"/>
                <a:ea typeface="Yu Mincho" panose="020B0502040504020204" pitchFamily="34" charset="0"/>
                <a:cs typeface="Segoe UI" panose="020B0502040204020203" pitchFamily="34" charset="0"/>
              </a:rPr>
              <a:t> </a:t>
            </a:r>
            <a:r>
              <a:rPr lang="ar-SA" sz="2000">
                <a:effectLst/>
                <a:latin typeface="Times New Roman" panose="02020603050405020304" pitchFamily="18" charset="0"/>
                <a:ea typeface="Yu Mincho" panose="020B0502040504020204" pitchFamily="34" charset="0"/>
              </a:rPr>
              <a:t>أن</a:t>
            </a:r>
            <a:r>
              <a:rPr lang="ar-SA" sz="2000">
                <a:effectLst/>
                <a:latin typeface="Times New Roman" panose="02020603050405020304" pitchFamily="18" charset="0"/>
                <a:ea typeface="Yu Mincho" panose="020B0502040504020204" pitchFamily="34" charset="0"/>
                <a:cs typeface="Segoe UI" panose="020B0502040204020203" pitchFamily="34" charset="0"/>
              </a:rPr>
              <a:t> </a:t>
            </a:r>
            <a:r>
              <a:rPr lang="ar-SA" sz="2000">
                <a:effectLst/>
                <a:latin typeface="Times New Roman" panose="02020603050405020304" pitchFamily="18" charset="0"/>
                <a:ea typeface="Yu Mincho" panose="020B0502040504020204" pitchFamily="34" charset="0"/>
              </a:rPr>
              <a:t>مبيعات</a:t>
            </a:r>
            <a:r>
              <a:rPr lang="ar-SA" sz="2000">
                <a:effectLst/>
                <a:latin typeface="Times New Roman" panose="02020603050405020304" pitchFamily="18" charset="0"/>
                <a:ea typeface="Yu Mincho" panose="020B0502040504020204" pitchFamily="34" charset="0"/>
                <a:cs typeface="Segoe UI" panose="020B0502040204020203" pitchFamily="34" charset="0"/>
              </a:rPr>
              <a:t> </a:t>
            </a:r>
            <a:r>
              <a:rPr lang="ar-SA" sz="2000">
                <a:effectLst/>
                <a:latin typeface="Times New Roman" panose="02020603050405020304" pitchFamily="18" charset="0"/>
                <a:ea typeface="Yu Mincho" panose="020B0502040504020204" pitchFamily="34" charset="0"/>
              </a:rPr>
              <a:t>هذه</a:t>
            </a:r>
            <a:r>
              <a:rPr lang="ar-SA" sz="2000">
                <a:effectLst/>
                <a:latin typeface="Times New Roman" panose="02020603050405020304" pitchFamily="18" charset="0"/>
                <a:ea typeface="Yu Mincho" panose="020B0502040504020204" pitchFamily="34" charset="0"/>
                <a:cs typeface="Segoe UI" panose="020B0502040204020203" pitchFamily="34" charset="0"/>
              </a:rPr>
              <a:t> </a:t>
            </a:r>
            <a:r>
              <a:rPr lang="ar-SA" sz="2000">
                <a:effectLst/>
                <a:latin typeface="Times New Roman" panose="02020603050405020304" pitchFamily="18" charset="0"/>
                <a:ea typeface="Yu Mincho" panose="020B0502040504020204" pitchFamily="34" charset="0"/>
              </a:rPr>
              <a:t>الشركة</a:t>
            </a:r>
            <a:r>
              <a:rPr lang="ar-SA" sz="2000">
                <a:effectLst/>
                <a:latin typeface="Times New Roman" panose="02020603050405020304" pitchFamily="18" charset="0"/>
                <a:ea typeface="Yu Mincho" panose="020B0502040504020204" pitchFamily="34" charset="0"/>
                <a:cs typeface="Segoe UI" panose="020B0502040204020203" pitchFamily="34" charset="0"/>
              </a:rPr>
              <a:t> </a:t>
            </a:r>
            <a:r>
              <a:rPr lang="ar-SA" sz="2000">
                <a:effectLst/>
                <a:latin typeface="Times New Roman" panose="02020603050405020304" pitchFamily="18" charset="0"/>
                <a:ea typeface="Yu Mincho" panose="020B0502040504020204" pitchFamily="34" charset="0"/>
              </a:rPr>
              <a:t>سنة</a:t>
            </a:r>
            <a:r>
              <a:rPr lang="ar-SA" sz="2000">
                <a:effectLst/>
                <a:latin typeface="Times New Roman" panose="02020603050405020304" pitchFamily="18" charset="0"/>
                <a:ea typeface="Yu Mincho" panose="020B0502040504020204" pitchFamily="34" charset="0"/>
                <a:cs typeface="Segoe UI" panose="020B0502040204020203" pitchFamily="34" charset="0"/>
              </a:rPr>
              <a:t> 2020 </a:t>
            </a:r>
            <a:r>
              <a:rPr lang="ar-SA" sz="2000">
                <a:effectLst/>
                <a:latin typeface="Times New Roman" panose="02020603050405020304" pitchFamily="18" charset="0"/>
                <a:ea typeface="Yu Mincho" panose="020B0502040504020204" pitchFamily="34" charset="0"/>
              </a:rPr>
              <a:t>ارتفعت</a:t>
            </a:r>
            <a:r>
              <a:rPr lang="ar-SA" sz="2000">
                <a:effectLst/>
                <a:latin typeface="Times New Roman" panose="02020603050405020304" pitchFamily="18" charset="0"/>
                <a:ea typeface="Yu Mincho" panose="020B0502040504020204" pitchFamily="34" charset="0"/>
                <a:cs typeface="Segoe UI" panose="020B0502040204020203" pitchFamily="34" charset="0"/>
              </a:rPr>
              <a:t> </a:t>
            </a:r>
            <a:r>
              <a:rPr lang="ar-SA" sz="2000">
                <a:effectLst/>
                <a:latin typeface="Times New Roman" panose="02020603050405020304" pitchFamily="18" charset="0"/>
                <a:ea typeface="Yu Mincho" panose="020B0502040504020204" pitchFamily="34" charset="0"/>
              </a:rPr>
              <a:t>بمقدار</a:t>
            </a:r>
            <a:r>
              <a:rPr lang="ar-SA" sz="2000">
                <a:effectLst/>
                <a:latin typeface="Times New Roman" panose="02020603050405020304" pitchFamily="18" charset="0"/>
                <a:ea typeface="Yu Mincho" panose="020B0502040504020204" pitchFamily="34" charset="0"/>
                <a:cs typeface="Segoe UI" panose="020B0502040204020203" pitchFamily="34" charset="0"/>
              </a:rPr>
              <a:t> 20%</a:t>
            </a:r>
            <a:r>
              <a:rPr lang="ar-SA" sz="2000">
                <a:effectLst/>
                <a:latin typeface="Times New Roman" panose="02020603050405020304" pitchFamily="18" charset="0"/>
                <a:ea typeface="Yu Mincho" panose="020B0502040504020204" pitchFamily="34" charset="0"/>
              </a:rPr>
              <a:t>،</a:t>
            </a:r>
            <a:r>
              <a:rPr lang="ar-SA" sz="2000">
                <a:effectLst/>
                <a:latin typeface="Times New Roman" panose="02020603050405020304" pitchFamily="18" charset="0"/>
                <a:ea typeface="Yu Mincho" panose="020B0502040504020204" pitchFamily="34" charset="0"/>
                <a:cs typeface="Segoe UI" panose="020B0502040204020203" pitchFamily="34" charset="0"/>
              </a:rPr>
              <a:t> </a:t>
            </a:r>
            <a:r>
              <a:rPr lang="ar-SA" sz="2000">
                <a:effectLst/>
                <a:latin typeface="Times New Roman" panose="02020603050405020304" pitchFamily="18" charset="0"/>
                <a:ea typeface="Yu Mincho" panose="020B0502040504020204" pitchFamily="34" charset="0"/>
              </a:rPr>
              <a:t>كما</a:t>
            </a:r>
            <a:r>
              <a:rPr lang="ar-SA" sz="2000">
                <a:effectLst/>
                <a:latin typeface="Times New Roman" panose="02020603050405020304" pitchFamily="18" charset="0"/>
                <a:ea typeface="Yu Mincho" panose="020B0502040504020204" pitchFamily="34" charset="0"/>
                <a:cs typeface="Segoe UI" panose="020B0502040204020203" pitchFamily="34" charset="0"/>
              </a:rPr>
              <a:t> </a:t>
            </a:r>
            <a:r>
              <a:rPr lang="ar-SA" sz="2000">
                <a:effectLst/>
                <a:latin typeface="Times New Roman" panose="02020603050405020304" pitchFamily="18" charset="0"/>
                <a:ea typeface="Yu Mincho" panose="020B0502040504020204" pitchFamily="34" charset="0"/>
              </a:rPr>
              <a:t>افترضنا</a:t>
            </a:r>
            <a:r>
              <a:rPr lang="ar-SA" sz="2000">
                <a:effectLst/>
                <a:latin typeface="Times New Roman" panose="02020603050405020304" pitchFamily="18" charset="0"/>
                <a:ea typeface="Yu Mincho" panose="020B0502040504020204" pitchFamily="34" charset="0"/>
                <a:cs typeface="Segoe UI" panose="020B0502040204020203" pitchFamily="34" charset="0"/>
              </a:rPr>
              <a:t> </a:t>
            </a:r>
            <a:r>
              <a:rPr lang="ar-SA" sz="2000">
                <a:effectLst/>
                <a:latin typeface="Times New Roman" panose="02020603050405020304" pitchFamily="18" charset="0"/>
                <a:ea typeface="Yu Mincho" panose="020B0502040504020204" pitchFamily="34" charset="0"/>
              </a:rPr>
              <a:t>في</a:t>
            </a:r>
            <a:r>
              <a:rPr lang="ar-SA" sz="2000">
                <a:effectLst/>
                <a:latin typeface="Times New Roman" panose="02020603050405020304" pitchFamily="18" charset="0"/>
                <a:ea typeface="Yu Mincho" panose="020B0502040504020204" pitchFamily="34" charset="0"/>
                <a:cs typeface="Segoe UI" panose="020B0502040204020203" pitchFamily="34" charset="0"/>
              </a:rPr>
              <a:t> </a:t>
            </a:r>
            <a:r>
              <a:rPr lang="ar-SA" sz="2000">
                <a:effectLst/>
                <a:latin typeface="Times New Roman" panose="02020603050405020304" pitchFamily="18" charset="0"/>
                <a:ea typeface="Yu Mincho" panose="020B0502040504020204" pitchFamily="34" charset="0"/>
              </a:rPr>
              <a:t>سيناريو</a:t>
            </a:r>
            <a:r>
              <a:rPr lang="ar-SA" sz="2000">
                <a:effectLst/>
                <a:latin typeface="Times New Roman" panose="02020603050405020304" pitchFamily="18" charset="0"/>
                <a:ea typeface="Yu Mincho" panose="020B0502040504020204" pitchFamily="34" charset="0"/>
                <a:cs typeface="Segoe UI" panose="020B0502040204020203" pitchFamily="34" charset="0"/>
              </a:rPr>
              <a:t> </a:t>
            </a:r>
            <a:r>
              <a:rPr lang="ar-SA" sz="2000">
                <a:effectLst/>
                <a:latin typeface="Times New Roman" panose="02020603050405020304" pitchFamily="18" charset="0"/>
                <a:ea typeface="Yu Mincho" panose="020B0502040504020204" pitchFamily="34" charset="0"/>
              </a:rPr>
              <a:t>آخر</a:t>
            </a:r>
            <a:r>
              <a:rPr lang="ar-SA" sz="2000">
                <a:effectLst/>
                <a:latin typeface="Times New Roman" panose="02020603050405020304" pitchFamily="18" charset="0"/>
                <a:ea typeface="Yu Mincho" panose="020B0502040504020204" pitchFamily="34" charset="0"/>
                <a:cs typeface="Segoe UI" panose="020B0502040204020203" pitchFamily="34" charset="0"/>
              </a:rPr>
              <a:t> </a:t>
            </a:r>
            <a:r>
              <a:rPr lang="ar-SA" sz="2000">
                <a:effectLst/>
                <a:latin typeface="Times New Roman" panose="02020603050405020304" pitchFamily="18" charset="0"/>
                <a:ea typeface="Yu Mincho" panose="020B0502040504020204" pitchFamily="34" charset="0"/>
              </a:rPr>
              <a:t>أن</a:t>
            </a:r>
            <a:r>
              <a:rPr lang="ar-SA" sz="2000">
                <a:effectLst/>
                <a:latin typeface="Times New Roman" panose="02020603050405020304" pitchFamily="18" charset="0"/>
                <a:ea typeface="Yu Mincho" panose="020B0502040504020204" pitchFamily="34" charset="0"/>
                <a:cs typeface="Segoe UI" panose="020B0502040204020203" pitchFamily="34" charset="0"/>
              </a:rPr>
              <a:t> </a:t>
            </a:r>
            <a:r>
              <a:rPr lang="ar-SA" sz="2000">
                <a:effectLst/>
                <a:latin typeface="Times New Roman" panose="02020603050405020304" pitchFamily="18" charset="0"/>
                <a:ea typeface="Yu Mincho" panose="020B0502040504020204" pitchFamily="34" charset="0"/>
              </a:rPr>
              <a:t>هذه</a:t>
            </a:r>
            <a:r>
              <a:rPr lang="ar-SA" sz="2000">
                <a:effectLst/>
                <a:latin typeface="Times New Roman" panose="02020603050405020304" pitchFamily="18" charset="0"/>
                <a:ea typeface="Yu Mincho" panose="020B0502040504020204" pitchFamily="34" charset="0"/>
                <a:cs typeface="Segoe UI" panose="020B0502040204020203" pitchFamily="34" charset="0"/>
              </a:rPr>
              <a:t> </a:t>
            </a:r>
            <a:r>
              <a:rPr lang="ar-SA" sz="2000">
                <a:effectLst/>
                <a:latin typeface="Times New Roman" panose="02020603050405020304" pitchFamily="18" charset="0"/>
                <a:ea typeface="Yu Mincho" panose="020B0502040504020204" pitchFamily="34" charset="0"/>
              </a:rPr>
              <a:t>المبيعات</a:t>
            </a:r>
            <a:r>
              <a:rPr lang="ar-SA" sz="2000">
                <a:effectLst/>
                <a:latin typeface="Times New Roman" panose="02020603050405020304" pitchFamily="18" charset="0"/>
                <a:ea typeface="Yu Mincho" panose="020B0502040504020204" pitchFamily="34" charset="0"/>
                <a:cs typeface="Segoe UI" panose="020B0502040204020203" pitchFamily="34" charset="0"/>
              </a:rPr>
              <a:t> </a:t>
            </a:r>
            <a:r>
              <a:rPr lang="ar-SA" sz="2000">
                <a:effectLst/>
                <a:latin typeface="Times New Roman" panose="02020603050405020304" pitchFamily="18" charset="0"/>
                <a:ea typeface="Yu Mincho" panose="020B0502040504020204" pitchFamily="34" charset="0"/>
              </a:rPr>
              <a:t>انخفضت</a:t>
            </a:r>
            <a:r>
              <a:rPr lang="ar-SA" sz="2000">
                <a:effectLst/>
                <a:latin typeface="Times New Roman" panose="02020603050405020304" pitchFamily="18" charset="0"/>
                <a:ea typeface="Yu Mincho" panose="020B0502040504020204" pitchFamily="34" charset="0"/>
                <a:cs typeface="Segoe UI" panose="020B0502040204020203" pitchFamily="34" charset="0"/>
              </a:rPr>
              <a:t> </a:t>
            </a:r>
            <a:r>
              <a:rPr lang="ar-SA" sz="2000">
                <a:effectLst/>
                <a:latin typeface="Times New Roman" panose="02020603050405020304" pitchFamily="18" charset="0"/>
                <a:ea typeface="Yu Mincho" panose="020B0502040504020204" pitchFamily="34" charset="0"/>
              </a:rPr>
              <a:t>بمقدار</a:t>
            </a:r>
            <a:r>
              <a:rPr lang="ar-SA" sz="2000">
                <a:effectLst/>
                <a:latin typeface="Times New Roman" panose="02020603050405020304" pitchFamily="18" charset="0"/>
                <a:ea typeface="Yu Mincho" panose="020B0502040504020204" pitchFamily="34" charset="0"/>
                <a:cs typeface="Segoe UI" panose="020B0502040204020203" pitchFamily="34" charset="0"/>
              </a:rPr>
              <a:t> 20%</a:t>
            </a:r>
            <a:r>
              <a:rPr lang="ar-SA" sz="2000">
                <a:effectLst/>
                <a:latin typeface="Times New Roman" panose="02020603050405020304" pitchFamily="18" charset="0"/>
                <a:ea typeface="Yu Mincho" panose="020B0502040504020204" pitchFamily="34" charset="0"/>
              </a:rPr>
              <a:t>،</a:t>
            </a:r>
            <a:r>
              <a:rPr lang="ar-SA" sz="2000">
                <a:effectLst/>
                <a:latin typeface="Times New Roman" panose="02020603050405020304" pitchFamily="18" charset="0"/>
                <a:ea typeface="Yu Mincho" panose="020B0502040504020204" pitchFamily="34" charset="0"/>
                <a:cs typeface="Segoe UI" panose="020B0502040204020203" pitchFamily="34" charset="0"/>
              </a:rPr>
              <a:t> </a:t>
            </a:r>
            <a:r>
              <a:rPr lang="ar-SA" sz="2000">
                <a:effectLst/>
                <a:latin typeface="Times New Roman" panose="02020603050405020304" pitchFamily="18" charset="0"/>
                <a:ea typeface="Yu Mincho" panose="020B0502040504020204" pitchFamily="34" charset="0"/>
              </a:rPr>
              <a:t>فإن</a:t>
            </a:r>
            <a:r>
              <a:rPr lang="ar-SA" sz="2000">
                <a:effectLst/>
                <a:latin typeface="Times New Roman" panose="02020603050405020304" pitchFamily="18" charset="0"/>
                <a:ea typeface="Yu Mincho" panose="020B0502040504020204" pitchFamily="34" charset="0"/>
                <a:cs typeface="Segoe UI" panose="020B0502040204020203" pitchFamily="34" charset="0"/>
              </a:rPr>
              <a:t> </a:t>
            </a:r>
            <a:r>
              <a:rPr lang="ar-SA" sz="2000">
                <a:effectLst/>
                <a:latin typeface="Times New Roman" panose="02020603050405020304" pitchFamily="18" charset="0"/>
                <a:ea typeface="Yu Mincho" panose="020B0502040504020204" pitchFamily="34" charset="0"/>
              </a:rPr>
              <a:t>السؤال</a:t>
            </a:r>
            <a:r>
              <a:rPr lang="ar-SA" sz="2000">
                <a:effectLst/>
                <a:latin typeface="Times New Roman" panose="02020603050405020304" pitchFamily="18" charset="0"/>
                <a:ea typeface="Yu Mincho" panose="020B0502040504020204" pitchFamily="34" charset="0"/>
                <a:cs typeface="Segoe UI" panose="020B0502040204020203" pitchFamily="34" charset="0"/>
              </a:rPr>
              <a:t> </a:t>
            </a:r>
            <a:r>
              <a:rPr lang="ar-SA" sz="2000">
                <a:effectLst/>
                <a:latin typeface="Times New Roman" panose="02020603050405020304" pitchFamily="18" charset="0"/>
                <a:ea typeface="Yu Mincho" panose="020B0502040504020204" pitchFamily="34" charset="0"/>
              </a:rPr>
              <a:t>الذي</a:t>
            </a:r>
            <a:r>
              <a:rPr lang="ar-SA" sz="2000">
                <a:effectLst/>
                <a:latin typeface="Times New Roman" panose="02020603050405020304" pitchFamily="18" charset="0"/>
                <a:ea typeface="Yu Mincho" panose="020B0502040504020204" pitchFamily="34" charset="0"/>
                <a:cs typeface="Segoe UI" panose="020B0502040204020203" pitchFamily="34" charset="0"/>
              </a:rPr>
              <a:t> </a:t>
            </a:r>
            <a:r>
              <a:rPr lang="ar-SA" sz="2000">
                <a:effectLst/>
                <a:latin typeface="Times New Roman" panose="02020603050405020304" pitchFamily="18" charset="0"/>
                <a:ea typeface="Yu Mincho" panose="020B0502040504020204" pitchFamily="34" charset="0"/>
              </a:rPr>
              <a:t>يرد</a:t>
            </a:r>
            <a:r>
              <a:rPr lang="ar-SA" sz="2000">
                <a:effectLst/>
                <a:latin typeface="Times New Roman" panose="02020603050405020304" pitchFamily="18" charset="0"/>
                <a:ea typeface="Yu Mincho" panose="020B0502040504020204" pitchFamily="34" charset="0"/>
                <a:cs typeface="Segoe UI" panose="020B0502040204020203" pitchFamily="34" charset="0"/>
              </a:rPr>
              <a:t> </a:t>
            </a:r>
            <a:r>
              <a:rPr lang="ar-SA" sz="2000">
                <a:effectLst/>
                <a:latin typeface="Times New Roman" panose="02020603050405020304" pitchFamily="18" charset="0"/>
                <a:ea typeface="Yu Mincho" panose="020B0502040504020204" pitchFamily="34" charset="0"/>
              </a:rPr>
              <a:t>هو</a:t>
            </a:r>
            <a:r>
              <a:rPr lang="ar-SA" sz="2000">
                <a:effectLst/>
                <a:latin typeface="Times New Roman" panose="02020603050405020304" pitchFamily="18" charset="0"/>
                <a:ea typeface="Yu Mincho" panose="020B0502040504020204" pitchFamily="34" charset="0"/>
                <a:cs typeface="Segoe UI" panose="020B0502040204020203" pitchFamily="34" charset="0"/>
              </a:rPr>
              <a:t>: </a:t>
            </a:r>
            <a:r>
              <a:rPr lang="ar-SA" sz="2000">
                <a:effectLst/>
                <a:latin typeface="Times New Roman" panose="02020603050405020304" pitchFamily="18" charset="0"/>
                <a:ea typeface="Yu Mincho" panose="020B0502040504020204" pitchFamily="34" charset="0"/>
              </a:rPr>
              <a:t>كيف</a:t>
            </a:r>
            <a:r>
              <a:rPr lang="ar-SA" sz="2000">
                <a:effectLst/>
                <a:latin typeface="Times New Roman" panose="02020603050405020304" pitchFamily="18" charset="0"/>
                <a:ea typeface="Yu Mincho" panose="020B0502040504020204" pitchFamily="34" charset="0"/>
                <a:cs typeface="Segoe UI" panose="020B0502040204020203" pitchFamily="34" charset="0"/>
              </a:rPr>
              <a:t> </a:t>
            </a:r>
            <a:r>
              <a:rPr lang="ar-SA" sz="2000">
                <a:effectLst/>
                <a:latin typeface="Times New Roman" panose="02020603050405020304" pitchFamily="18" charset="0"/>
                <a:ea typeface="Yu Mincho" panose="020B0502040504020204" pitchFamily="34" charset="0"/>
              </a:rPr>
              <a:t>ستتأثر</a:t>
            </a:r>
            <a:r>
              <a:rPr lang="ar-SA" sz="2000">
                <a:effectLst/>
                <a:latin typeface="Times New Roman" panose="02020603050405020304" pitchFamily="18" charset="0"/>
                <a:ea typeface="Yu Mincho" panose="020B0502040504020204" pitchFamily="34" charset="0"/>
                <a:cs typeface="Segoe UI" panose="020B0502040204020203" pitchFamily="34" charset="0"/>
              </a:rPr>
              <a:t> </a:t>
            </a:r>
            <a:r>
              <a:rPr lang="ar-SA" sz="2000">
                <a:effectLst/>
                <a:latin typeface="Times New Roman" panose="02020603050405020304" pitchFamily="18" charset="0"/>
                <a:ea typeface="Yu Mincho" panose="020B0502040504020204" pitchFamily="34" charset="0"/>
              </a:rPr>
              <a:t>الأرباح</a:t>
            </a:r>
            <a:r>
              <a:rPr lang="ar-SA" sz="2000">
                <a:effectLst/>
                <a:latin typeface="Times New Roman" panose="02020603050405020304" pitchFamily="18" charset="0"/>
                <a:ea typeface="Yu Mincho" panose="020B0502040504020204" pitchFamily="34" charset="0"/>
                <a:cs typeface="Segoe UI" panose="020B0502040204020203" pitchFamily="34" charset="0"/>
              </a:rPr>
              <a:t> </a:t>
            </a:r>
            <a:r>
              <a:rPr lang="ar-SA" sz="2000">
                <a:effectLst/>
                <a:latin typeface="Times New Roman" panose="02020603050405020304" pitchFamily="18" charset="0"/>
                <a:ea typeface="Yu Mincho" panose="020B0502040504020204" pitchFamily="34" charset="0"/>
              </a:rPr>
              <a:t>قبل</a:t>
            </a:r>
            <a:r>
              <a:rPr lang="ar-SA" sz="2000">
                <a:effectLst/>
                <a:latin typeface="Times New Roman" panose="02020603050405020304" pitchFamily="18" charset="0"/>
                <a:ea typeface="Yu Mincho" panose="020B0502040504020204" pitchFamily="34" charset="0"/>
                <a:cs typeface="Segoe UI" panose="020B0502040204020203" pitchFamily="34" charset="0"/>
              </a:rPr>
              <a:t> </a:t>
            </a:r>
            <a:r>
              <a:rPr lang="ar-SA" sz="2000">
                <a:effectLst/>
                <a:latin typeface="Times New Roman" panose="02020603050405020304" pitchFamily="18" charset="0"/>
                <a:ea typeface="Yu Mincho" panose="020B0502040504020204" pitchFamily="34" charset="0"/>
              </a:rPr>
              <a:t>الفوائد</a:t>
            </a:r>
            <a:r>
              <a:rPr lang="ar-SA" sz="2000">
                <a:effectLst/>
                <a:latin typeface="Times New Roman" panose="02020603050405020304" pitchFamily="18" charset="0"/>
                <a:ea typeface="Yu Mincho" panose="020B0502040504020204" pitchFamily="34" charset="0"/>
                <a:cs typeface="Segoe UI" panose="020B0502040204020203" pitchFamily="34" charset="0"/>
              </a:rPr>
              <a:t> </a:t>
            </a:r>
            <a:r>
              <a:rPr lang="ar-SA" sz="2000">
                <a:effectLst/>
                <a:latin typeface="Times New Roman" panose="02020603050405020304" pitchFamily="18" charset="0"/>
                <a:ea typeface="Yu Mincho" panose="020B0502040504020204" pitchFamily="34" charset="0"/>
              </a:rPr>
              <a:t>والضرائب</a:t>
            </a:r>
            <a:r>
              <a:rPr lang="ar-SA" sz="2000">
                <a:effectLst/>
                <a:latin typeface="Times New Roman" panose="02020603050405020304" pitchFamily="18" charset="0"/>
                <a:ea typeface="Yu Mincho" panose="020B0502040504020204" pitchFamily="34" charset="0"/>
                <a:cs typeface="Segoe UI" panose="020B0502040204020203" pitchFamily="34" charset="0"/>
              </a:rPr>
              <a:t> </a:t>
            </a:r>
            <a:r>
              <a:rPr lang="ar-SA" sz="2000">
                <a:effectLst/>
                <a:latin typeface="Times New Roman" panose="02020603050405020304" pitchFamily="18" charset="0"/>
                <a:ea typeface="Yu Mincho" panose="020B0502040504020204" pitchFamily="34" charset="0"/>
              </a:rPr>
              <a:t>في</a:t>
            </a:r>
            <a:r>
              <a:rPr lang="ar-SA" sz="2000">
                <a:effectLst/>
                <a:latin typeface="Times New Roman" panose="02020603050405020304" pitchFamily="18" charset="0"/>
                <a:ea typeface="Yu Mincho" panose="020B0502040504020204" pitchFamily="34" charset="0"/>
                <a:cs typeface="Segoe UI" panose="020B0502040204020203" pitchFamily="34" charset="0"/>
              </a:rPr>
              <a:t> </a:t>
            </a:r>
            <a:r>
              <a:rPr lang="ar-SA" sz="2000">
                <a:effectLst/>
                <a:latin typeface="Times New Roman" panose="02020603050405020304" pitchFamily="18" charset="0"/>
                <a:ea typeface="Yu Mincho" panose="020B0502040504020204" pitchFamily="34" charset="0"/>
              </a:rPr>
              <a:t>حالتي</a:t>
            </a:r>
            <a:r>
              <a:rPr lang="ar-SA" sz="2000">
                <a:effectLst/>
                <a:latin typeface="Times New Roman" panose="02020603050405020304" pitchFamily="18" charset="0"/>
                <a:ea typeface="Yu Mincho" panose="020B0502040504020204" pitchFamily="34" charset="0"/>
                <a:cs typeface="Segoe UI" panose="020B0502040204020203" pitchFamily="34" charset="0"/>
              </a:rPr>
              <a:t> </a:t>
            </a:r>
            <a:r>
              <a:rPr lang="ar-SA" sz="2000">
                <a:effectLst/>
                <a:latin typeface="Times New Roman" panose="02020603050405020304" pitchFamily="18" charset="0"/>
                <a:ea typeface="Yu Mincho" panose="020B0502040504020204" pitchFamily="34" charset="0"/>
              </a:rPr>
              <a:t>التغير</a:t>
            </a:r>
            <a:r>
              <a:rPr lang="ar-SA" sz="2000">
                <a:effectLst/>
                <a:latin typeface="Times New Roman" panose="02020603050405020304" pitchFamily="18" charset="0"/>
                <a:ea typeface="Yu Mincho" panose="020B0502040504020204" pitchFamily="34" charset="0"/>
                <a:cs typeface="Segoe UI" panose="020B0502040204020203" pitchFamily="34" charset="0"/>
              </a:rPr>
              <a:t> </a:t>
            </a:r>
            <a:r>
              <a:rPr lang="ar-SA" sz="2000">
                <a:effectLst/>
                <a:latin typeface="Times New Roman" panose="02020603050405020304" pitchFamily="18" charset="0"/>
                <a:ea typeface="Yu Mincho" panose="020B0502040504020204" pitchFamily="34" charset="0"/>
              </a:rPr>
              <a:t>الإيجابي</a:t>
            </a:r>
            <a:r>
              <a:rPr lang="ar-SA" sz="2000">
                <a:effectLst/>
                <a:latin typeface="Times New Roman" panose="02020603050405020304" pitchFamily="18" charset="0"/>
                <a:ea typeface="Yu Mincho" panose="020B0502040504020204" pitchFamily="34" charset="0"/>
                <a:cs typeface="Segoe UI" panose="020B0502040204020203" pitchFamily="34" charset="0"/>
              </a:rPr>
              <a:t> </a:t>
            </a:r>
            <a:r>
              <a:rPr lang="ar-SA" sz="2000">
                <a:effectLst/>
                <a:latin typeface="Times New Roman" panose="02020603050405020304" pitchFamily="18" charset="0"/>
                <a:ea typeface="Yu Mincho" panose="020B0502040504020204" pitchFamily="34" charset="0"/>
              </a:rPr>
              <a:t>والسلبي</a:t>
            </a:r>
            <a:r>
              <a:rPr lang="ar-SA" sz="2000">
                <a:effectLst/>
                <a:latin typeface="Times New Roman" panose="02020603050405020304" pitchFamily="18" charset="0"/>
                <a:ea typeface="Yu Mincho" panose="020B0502040504020204" pitchFamily="34" charset="0"/>
                <a:cs typeface="Segoe UI" panose="020B0502040204020203" pitchFamily="34" charset="0"/>
              </a:rPr>
              <a:t> </a:t>
            </a:r>
            <a:r>
              <a:rPr lang="ar-SA" sz="2000">
                <a:effectLst/>
                <a:latin typeface="Times New Roman" panose="02020603050405020304" pitchFamily="18" charset="0"/>
                <a:ea typeface="Yu Mincho" panose="020B0502040504020204" pitchFamily="34" charset="0"/>
              </a:rPr>
              <a:t>في</a:t>
            </a:r>
            <a:r>
              <a:rPr lang="ar-SA" sz="2000">
                <a:effectLst/>
                <a:latin typeface="Times New Roman" panose="02020603050405020304" pitchFamily="18" charset="0"/>
                <a:ea typeface="Yu Mincho" panose="020B0502040504020204" pitchFamily="34" charset="0"/>
                <a:cs typeface="Segoe UI" panose="020B0502040204020203" pitchFamily="34" charset="0"/>
              </a:rPr>
              <a:t> </a:t>
            </a:r>
            <a:r>
              <a:rPr lang="ar-SA" sz="2000">
                <a:effectLst/>
                <a:latin typeface="Times New Roman" panose="02020603050405020304" pitchFamily="18" charset="0"/>
                <a:ea typeface="Yu Mincho" panose="020B0502040504020204" pitchFamily="34" charset="0"/>
              </a:rPr>
              <a:t>المبيعات؟</a:t>
            </a:r>
            <a:endParaRPr lang="en-GB" sz="2000">
              <a:effectLst/>
              <a:latin typeface="Times New Roman" panose="02020603050405020304" pitchFamily="18" charset="0"/>
              <a:ea typeface="Yu Mincho" panose="020B0502040504020204" pitchFamily="34" charset="0"/>
            </a:endParaRPr>
          </a:p>
          <a:p>
            <a:pPr marL="0" indent="0" algn="r" rtl="1">
              <a:buNone/>
            </a:pPr>
            <a:r>
              <a:rPr lang="ar-SA" sz="2000">
                <a:effectLst/>
                <a:latin typeface="Times New Roman" panose="02020603050405020304" pitchFamily="18" charset="0"/>
                <a:ea typeface="Yu Mincho" panose="020B0502040504020204" pitchFamily="34" charset="0"/>
              </a:rPr>
              <a:t>باستخدام</a:t>
            </a:r>
            <a:r>
              <a:rPr lang="ar-SA" sz="2000">
                <a:effectLst/>
                <a:latin typeface="Times New Roman" panose="02020603050405020304" pitchFamily="18" charset="0"/>
                <a:ea typeface="Yu Mincho" panose="020B0502040504020204" pitchFamily="34" charset="0"/>
                <a:cs typeface="Segoe UI" panose="020B0502040204020203" pitchFamily="34" charset="0"/>
              </a:rPr>
              <a:t> </a:t>
            </a:r>
            <a:r>
              <a:rPr lang="ar-SA" sz="2000">
                <a:effectLst/>
                <a:latin typeface="Times New Roman" panose="02020603050405020304" pitchFamily="18" charset="0"/>
                <a:ea typeface="Yu Mincho" panose="020B0502040504020204" pitchFamily="34" charset="0"/>
              </a:rPr>
              <a:t>قائمة</a:t>
            </a:r>
            <a:r>
              <a:rPr lang="ar-SA" sz="2000">
                <a:effectLst/>
                <a:latin typeface="Times New Roman" panose="02020603050405020304" pitchFamily="18" charset="0"/>
                <a:ea typeface="Yu Mincho" panose="020B0502040504020204" pitchFamily="34" charset="0"/>
                <a:cs typeface="Segoe UI" panose="020B0502040204020203" pitchFamily="34" charset="0"/>
              </a:rPr>
              <a:t> </a:t>
            </a:r>
            <a:r>
              <a:rPr lang="ar-SA" sz="2000">
                <a:effectLst/>
                <a:latin typeface="Times New Roman" panose="02020603050405020304" pitchFamily="18" charset="0"/>
                <a:ea typeface="Yu Mincho" panose="020B0502040504020204" pitchFamily="34" charset="0"/>
              </a:rPr>
              <a:t>الدخل</a:t>
            </a:r>
            <a:r>
              <a:rPr lang="ar-SA" sz="2000">
                <a:effectLst/>
                <a:latin typeface="Times New Roman" panose="02020603050405020304" pitchFamily="18" charset="0"/>
                <a:ea typeface="Yu Mincho" panose="020B0502040504020204" pitchFamily="34" charset="0"/>
                <a:cs typeface="Segoe UI" panose="020B0502040204020203" pitchFamily="34" charset="0"/>
              </a:rPr>
              <a:t> </a:t>
            </a:r>
            <a:r>
              <a:rPr lang="ar-SA" sz="2000">
                <a:effectLst/>
                <a:latin typeface="Times New Roman" panose="02020603050405020304" pitchFamily="18" charset="0"/>
                <a:ea typeface="Yu Mincho" panose="020B0502040504020204" pitchFamily="34" charset="0"/>
              </a:rPr>
              <a:t>المتوقعة</a:t>
            </a:r>
            <a:r>
              <a:rPr lang="ar-SA" sz="2000">
                <a:effectLst/>
                <a:latin typeface="Times New Roman" panose="02020603050405020304" pitchFamily="18" charset="0"/>
                <a:ea typeface="Yu Mincho" panose="020B0502040504020204" pitchFamily="34" charset="0"/>
                <a:cs typeface="Segoe UI" panose="020B0502040204020203" pitchFamily="34" charset="0"/>
              </a:rPr>
              <a:t> </a:t>
            </a:r>
            <a:r>
              <a:rPr lang="ar-SA" sz="2000">
                <a:effectLst/>
                <a:latin typeface="Times New Roman" panose="02020603050405020304" pitchFamily="18" charset="0"/>
                <a:ea typeface="Yu Mincho" panose="020B0502040504020204" pitchFamily="34" charset="0"/>
              </a:rPr>
              <a:t>في</a:t>
            </a:r>
            <a:r>
              <a:rPr lang="ar-SA" sz="2000">
                <a:effectLst/>
                <a:latin typeface="Times New Roman" panose="02020603050405020304" pitchFamily="18" charset="0"/>
                <a:ea typeface="Yu Mincho" panose="020B0502040504020204" pitchFamily="34" charset="0"/>
                <a:cs typeface="Segoe UI" panose="020B0502040204020203" pitchFamily="34" charset="0"/>
              </a:rPr>
              <a:t> </a:t>
            </a:r>
            <a:r>
              <a:rPr lang="ar-SA" sz="2000">
                <a:effectLst/>
                <a:latin typeface="Times New Roman" panose="02020603050405020304" pitchFamily="18" charset="0"/>
                <a:ea typeface="Yu Mincho" panose="020B0502040504020204" pitchFamily="34" charset="0"/>
              </a:rPr>
              <a:t>الحالتين،</a:t>
            </a:r>
            <a:r>
              <a:rPr lang="ar-SA" sz="2000">
                <a:effectLst/>
                <a:latin typeface="Times New Roman" panose="02020603050405020304" pitchFamily="18" charset="0"/>
                <a:ea typeface="Yu Mincho" panose="020B0502040504020204" pitchFamily="34" charset="0"/>
                <a:cs typeface="Segoe UI" panose="020B0502040204020203" pitchFamily="34" charset="0"/>
              </a:rPr>
              <a:t> </a:t>
            </a:r>
            <a:r>
              <a:rPr lang="ar-SA" sz="2000">
                <a:effectLst/>
                <a:latin typeface="Times New Roman" panose="02020603050405020304" pitchFamily="18" charset="0"/>
                <a:ea typeface="Yu Mincho" panose="020B0502040504020204" pitchFamily="34" charset="0"/>
              </a:rPr>
              <a:t>فان</a:t>
            </a:r>
            <a:r>
              <a:rPr lang="ar-SA" sz="2000">
                <a:effectLst/>
                <a:latin typeface="Times New Roman" panose="02020603050405020304" pitchFamily="18" charset="0"/>
                <a:ea typeface="Yu Mincho" panose="020B0502040504020204" pitchFamily="34" charset="0"/>
                <a:cs typeface="Segoe UI" panose="020B0502040204020203" pitchFamily="34" charset="0"/>
              </a:rPr>
              <a:t> </a:t>
            </a:r>
            <a:r>
              <a:rPr lang="ar-SA" sz="2000">
                <a:effectLst/>
                <a:latin typeface="Times New Roman" panose="02020603050405020304" pitchFamily="18" charset="0"/>
                <a:ea typeface="Yu Mincho" panose="020B0502040504020204" pitchFamily="34" charset="0"/>
              </a:rPr>
              <a:t>النتائج</a:t>
            </a:r>
            <a:r>
              <a:rPr lang="ar-SA" sz="2000">
                <a:effectLst/>
                <a:latin typeface="Times New Roman" panose="02020603050405020304" pitchFamily="18" charset="0"/>
                <a:ea typeface="Yu Mincho" panose="020B0502040504020204" pitchFamily="34" charset="0"/>
                <a:cs typeface="Segoe UI" panose="020B0502040204020203" pitchFamily="34" charset="0"/>
              </a:rPr>
              <a:t> </a:t>
            </a:r>
            <a:r>
              <a:rPr lang="ar-SA" sz="2000">
                <a:effectLst/>
                <a:latin typeface="Times New Roman" panose="02020603050405020304" pitchFamily="18" charset="0"/>
                <a:ea typeface="Yu Mincho" panose="020B0502040504020204" pitchFamily="34" charset="0"/>
              </a:rPr>
              <a:t>ستكون</a:t>
            </a:r>
            <a:r>
              <a:rPr lang="ar-SA" sz="2000">
                <a:effectLst/>
                <a:latin typeface="Times New Roman" panose="02020603050405020304" pitchFamily="18" charset="0"/>
                <a:ea typeface="Yu Mincho" panose="020B0502040504020204" pitchFamily="34" charset="0"/>
                <a:cs typeface="Segoe UI" panose="020B0502040204020203" pitchFamily="34" charset="0"/>
              </a:rPr>
              <a:t> </a:t>
            </a:r>
            <a:r>
              <a:rPr lang="ar-SA" sz="2000">
                <a:effectLst/>
                <a:latin typeface="Times New Roman" panose="02020603050405020304" pitchFamily="18" charset="0"/>
                <a:ea typeface="Yu Mincho" panose="020B0502040504020204" pitchFamily="34" charset="0"/>
              </a:rPr>
              <a:t>كما</a:t>
            </a:r>
            <a:r>
              <a:rPr lang="ar-SA" sz="2000">
                <a:effectLst/>
                <a:latin typeface="Times New Roman" panose="02020603050405020304" pitchFamily="18" charset="0"/>
                <a:ea typeface="Yu Mincho" panose="020B0502040504020204" pitchFamily="34" charset="0"/>
                <a:cs typeface="Segoe UI" panose="020B0502040204020203" pitchFamily="34" charset="0"/>
              </a:rPr>
              <a:t> </a:t>
            </a:r>
            <a:r>
              <a:rPr lang="en-GB" sz="2000">
                <a:effectLst/>
                <a:latin typeface="Times New Roman" panose="02020603050405020304" pitchFamily="18" charset="0"/>
                <a:ea typeface="Yu Mincho" panose="020B0502040504020204" pitchFamily="34" charset="0"/>
              </a:rPr>
              <a:t>يلي:</a:t>
            </a:r>
          </a:p>
          <a:p>
            <a:pPr marL="457200" lvl="1" indent="0" algn="r" rtl="1">
              <a:buNone/>
            </a:pPr>
            <a:r>
              <a:rPr lang="ar-SA" b="1" u="sng">
                <a:effectLst/>
                <a:latin typeface="Calibri Light" panose="020F0302020204030204" pitchFamily="34" charset="0"/>
                <a:ea typeface="Times New Roman" panose="02020603050405020304" pitchFamily="18" charset="0"/>
                <a:cs typeface="Segoe UI" panose="020B0502040204020203" pitchFamily="34" charset="0"/>
              </a:rPr>
              <a:t>في حالة الزيادة</a:t>
            </a:r>
            <a:endParaRPr lang="en-GB" b="1" u="sng">
              <a:effectLst/>
              <a:latin typeface="Calibri Light" panose="020F0302020204030204" pitchFamily="34" charset="0"/>
              <a:ea typeface="Yu Gothic Light" panose="020B0502040504020204" pitchFamily="34" charset="0"/>
              <a:cs typeface="Times New Roman" panose="02020603050405020304" pitchFamily="18" charset="0"/>
            </a:endParaRPr>
          </a:p>
          <a:p>
            <a:pPr marL="0" lvl="0" indent="0" algn="r" rtl="1">
              <a:buNone/>
            </a:pPr>
            <a:r>
              <a:rPr lang="ar-SA" sz="1800">
                <a:effectLst/>
                <a:latin typeface="Calibri" panose="020F0502020204030204" pitchFamily="34" charset="0"/>
                <a:ea typeface="Times New Roman" panose="02020603050405020304" pitchFamily="18" charset="0"/>
                <a:cs typeface="Segoe UI" panose="020B0502040204020203" pitchFamily="34" charset="0"/>
              </a:rPr>
              <a:t>ارتفعت المبيعات بمقدار 20% (من 300 ألف جنيه إلى 240 ألف جنيه).</a:t>
            </a:r>
            <a:endParaRPr lang="en-GB" sz="1800">
              <a:effectLst/>
              <a:latin typeface="Calibri" panose="020F0502020204030204" pitchFamily="34" charset="0"/>
              <a:ea typeface="Yu Mincho" panose="020B0502040504020204" pitchFamily="34" charset="0"/>
              <a:cs typeface="Arial" panose="020B0604020202020204" pitchFamily="34" charset="0"/>
            </a:endParaRPr>
          </a:p>
          <a:p>
            <a:pPr marL="0" lvl="0" indent="0" algn="r" rtl="1">
              <a:buNone/>
            </a:pPr>
            <a:r>
              <a:rPr lang="ar-SA" sz="1800">
                <a:effectLst/>
                <a:latin typeface="Calibri" panose="020F0502020204030204" pitchFamily="34" charset="0"/>
                <a:ea typeface="Times New Roman" panose="02020603050405020304" pitchFamily="18" charset="0"/>
                <a:cs typeface="Segoe UI" panose="020B0502040204020203" pitchFamily="34" charset="0"/>
              </a:rPr>
              <a:t>ارتفعت الأرباح من 20 ألف جنيه إلى 44 ألف جنيه، أي بمقدار 24 ألف جنيه.</a:t>
            </a:r>
            <a:endParaRPr lang="en-GB" sz="1800">
              <a:effectLst/>
              <a:latin typeface="Calibri" panose="020F0502020204030204" pitchFamily="34" charset="0"/>
              <a:ea typeface="Yu Mincho" panose="020B0502040504020204" pitchFamily="34" charset="0"/>
              <a:cs typeface="Arial" panose="020B0604020202020204" pitchFamily="34" charset="0"/>
            </a:endParaRPr>
          </a:p>
          <a:p>
            <a:pPr marL="0" lvl="0" indent="0" algn="r" rtl="1">
              <a:buNone/>
            </a:pPr>
            <a:r>
              <a:rPr lang="ar-SA" sz="1800">
                <a:effectLst/>
                <a:latin typeface="Calibri" panose="020F0502020204030204" pitchFamily="34" charset="0"/>
                <a:ea typeface="Times New Roman" panose="02020603050405020304" pitchFamily="18" charset="0"/>
                <a:cs typeface="Segoe UI" panose="020B0502040204020203" pitchFamily="34" charset="0"/>
              </a:rPr>
              <a:t>بلغت نسبة التغير في الأرباح كما يلي: (24000 ÷ 20000) × 100% = 120%</a:t>
            </a:r>
            <a:endParaRPr lang="en-GB" sz="1800">
              <a:effectLst/>
              <a:latin typeface="Calibri" panose="020F0502020204030204" pitchFamily="34" charset="0"/>
              <a:ea typeface="Yu Mincho" panose="020B0502040504020204" pitchFamily="34" charset="0"/>
              <a:cs typeface="Arial" panose="020B0604020202020204" pitchFamily="34" charset="0"/>
            </a:endParaRPr>
          </a:p>
          <a:p>
            <a:pPr marL="457200" lvl="1" indent="0" algn="r" rtl="1">
              <a:buNone/>
            </a:pPr>
            <a:r>
              <a:rPr lang="ar-SA" b="1" u="sng">
                <a:effectLst/>
                <a:latin typeface="Calibri Light" panose="020F0302020204030204" pitchFamily="34" charset="0"/>
                <a:ea typeface="Times New Roman" panose="02020603050405020304" pitchFamily="18" charset="0"/>
                <a:cs typeface="Segoe UI" panose="020B0502040204020203" pitchFamily="34" charset="0"/>
              </a:rPr>
              <a:t>في حالة النقص</a:t>
            </a:r>
            <a:endParaRPr lang="en-GB" b="1" u="sng">
              <a:effectLst/>
              <a:latin typeface="Calibri Light" panose="020F0302020204030204" pitchFamily="34" charset="0"/>
              <a:ea typeface="Yu Gothic Light" panose="020B0502040504020204" pitchFamily="34" charset="0"/>
              <a:cs typeface="Times New Roman" panose="02020603050405020304" pitchFamily="18" charset="0"/>
            </a:endParaRPr>
          </a:p>
          <a:p>
            <a:pPr marL="0" lvl="0" indent="0" algn="r" rtl="1">
              <a:buNone/>
            </a:pPr>
            <a:r>
              <a:rPr lang="ar-SA" sz="1800">
                <a:effectLst/>
                <a:latin typeface="Calibri" panose="020F0502020204030204" pitchFamily="34" charset="0"/>
                <a:ea typeface="Times New Roman" panose="02020603050405020304" pitchFamily="18" charset="0"/>
                <a:cs typeface="Segoe UI" panose="020B0502040204020203" pitchFamily="34" charset="0"/>
              </a:rPr>
              <a:t>انخفضت المبيعات بمقدار 20% (من 300 ألف جنيه إلى 340 ألف جنيه).</a:t>
            </a:r>
            <a:endParaRPr lang="en-GB" sz="1800">
              <a:effectLst/>
              <a:latin typeface="Calibri" panose="020F0502020204030204" pitchFamily="34" charset="0"/>
              <a:ea typeface="Yu Mincho" panose="020B0502040504020204" pitchFamily="34" charset="0"/>
              <a:cs typeface="Arial" panose="020B0604020202020204" pitchFamily="34" charset="0"/>
            </a:endParaRPr>
          </a:p>
          <a:p>
            <a:pPr marL="0" lvl="0" indent="0" algn="r" rtl="1">
              <a:buNone/>
            </a:pPr>
            <a:r>
              <a:rPr lang="ar-SA" sz="1800">
                <a:effectLst/>
                <a:latin typeface="Calibri" panose="020F0502020204030204" pitchFamily="34" charset="0"/>
                <a:ea typeface="Times New Roman" panose="02020603050405020304" pitchFamily="18" charset="0"/>
                <a:cs typeface="Segoe UI" panose="020B0502040204020203" pitchFamily="34" charset="0"/>
              </a:rPr>
              <a:t>انخفضت الأرباح من 20 ألف جنيه إلى خسارة مقدارها (4) آلاف جنيه، أي أن التغير كان سالبًا بمقدار (24) ألف جنيه.</a:t>
            </a:r>
            <a:endParaRPr lang="en-GB" sz="1800">
              <a:effectLst/>
              <a:latin typeface="Calibri" panose="020F0502020204030204" pitchFamily="34" charset="0"/>
              <a:ea typeface="Yu Mincho" panose="020B0502040504020204" pitchFamily="34" charset="0"/>
              <a:cs typeface="Arial" panose="020B0604020202020204" pitchFamily="34" charset="0"/>
            </a:endParaRPr>
          </a:p>
          <a:p>
            <a:pPr marL="0" lvl="0" indent="0" algn="r" rtl="1">
              <a:buNone/>
            </a:pPr>
            <a:r>
              <a:rPr lang="ar-SA" sz="1800">
                <a:effectLst/>
                <a:latin typeface="Calibri" panose="020F0502020204030204" pitchFamily="34" charset="0"/>
                <a:ea typeface="Times New Roman" panose="02020603050405020304" pitchFamily="18" charset="0"/>
                <a:cs typeface="Segoe UI" panose="020B0502040204020203" pitchFamily="34" charset="0"/>
              </a:rPr>
              <a:t>بلغت نسبة التغير في الأرباح كما يلي: (-24000 ÷ 20000) ×100% = – 120%.</a:t>
            </a:r>
            <a:endParaRPr lang="en-GB" sz="1800">
              <a:effectLst/>
              <a:latin typeface="Calibri" panose="020F0502020204030204" pitchFamily="34" charset="0"/>
              <a:ea typeface="Yu Mincho" panose="020B0502040504020204" pitchFamily="34" charset="0"/>
              <a:cs typeface="Arial" panose="020B0604020202020204" pitchFamily="34" charset="0"/>
            </a:endParaRPr>
          </a:p>
          <a:p>
            <a:pPr marL="0" indent="0" algn="r" rtl="1">
              <a:buNone/>
            </a:pPr>
            <a:r>
              <a:rPr lang="ar-SA" sz="1800">
                <a:effectLst/>
                <a:latin typeface="Times New Roman" panose="02020603050405020304" pitchFamily="18" charset="0"/>
                <a:ea typeface="Yu Mincho" panose="020B0502040504020204" pitchFamily="34" charset="0"/>
                <a:cs typeface="Segoe UI" panose="020B0502040204020203" pitchFamily="34" charset="0"/>
              </a:rPr>
              <a:t>وخلاصة ذلك، أن تغيرًا في المبيعات بنسبة 20% أدى إلى تغير </a:t>
            </a:r>
            <a:r>
              <a:rPr lang="ar-SA" sz="1800" u="sng">
                <a:effectLst/>
                <a:latin typeface="Times New Roman" panose="02020603050405020304" pitchFamily="18" charset="0"/>
                <a:ea typeface="Yu Mincho" panose="020B0502040504020204" pitchFamily="34" charset="0"/>
                <a:cs typeface="Segoe UI" panose="020B0502040204020203" pitchFamily="34" charset="0"/>
                <a:hlinkClick r:id="rId2">
                  <a:extLst>
                    <a:ext uri="{A12FA001-AC4F-418D-AE19-62706E023703}">
                      <ahyp:hlinkClr xmlns:ahyp="http://schemas.microsoft.com/office/drawing/2018/hyperlinkcolor" val="tx"/>
                    </a:ext>
                  </a:extLst>
                </a:hlinkClick>
              </a:rPr>
              <a:t>مضاعف</a:t>
            </a:r>
            <a:r>
              <a:rPr lang="ar-SA" sz="1800">
                <a:effectLst/>
                <a:latin typeface="Times New Roman" panose="02020603050405020304" pitchFamily="18" charset="0"/>
                <a:ea typeface="Yu Mincho" panose="020B0502040504020204" pitchFamily="34" charset="0"/>
                <a:cs typeface="Segoe UI" panose="020B0502040204020203" pitchFamily="34" charset="0"/>
              </a:rPr>
              <a:t> في نسبة الربح بلغت 120% وبنفس الاتجاه سواء كان التغير بالزيادة أو بالنقصان.</a:t>
            </a:r>
            <a:endParaRPr lang="en-GB" sz="1800">
              <a:effectLst/>
              <a:latin typeface="Times New Roman" panose="02020603050405020304" pitchFamily="18" charset="0"/>
              <a:ea typeface="Yu Mincho" panose="020B0502040504020204" pitchFamily="34" charset="0"/>
            </a:endParaRPr>
          </a:p>
          <a:p>
            <a:pPr marL="0" indent="0">
              <a:buNone/>
            </a:pPr>
            <a:endParaRPr lang="en-US"/>
          </a:p>
        </p:txBody>
      </p:sp>
    </p:spTree>
    <p:extLst>
      <p:ext uri="{BB962C8B-B14F-4D97-AF65-F5344CB8AC3E}">
        <p14:creationId xmlns:p14="http://schemas.microsoft.com/office/powerpoint/2010/main" val="17631929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36B28C-71EB-D44E-B5E0-262FACA5D20A}"/>
              </a:ext>
            </a:extLst>
          </p:cNvPr>
          <p:cNvSpPr>
            <a:spLocks noGrp="1"/>
          </p:cNvSpPr>
          <p:nvPr>
            <p:ph type="title"/>
          </p:nvPr>
        </p:nvSpPr>
        <p:spPr/>
        <p:txBody>
          <a:bodyPr anchor="ctr"/>
          <a:lstStyle/>
          <a:p>
            <a:pPr algn="r" rtl="1"/>
            <a:r>
              <a:rPr lang="ar-SA" sz="3200" b="1" u="sng">
                <a:effectLst/>
                <a:latin typeface="Calibri Light" panose="020F0302020204030204" pitchFamily="34" charset="0"/>
                <a:ea typeface="Times New Roman" panose="02020603050405020304" pitchFamily="18" charset="0"/>
                <a:cs typeface="Segoe UI" panose="020B0502040204020203" pitchFamily="34" charset="0"/>
              </a:rPr>
              <a:t>سلوك الرفع التشغيلي</a:t>
            </a:r>
            <a:br>
              <a:rPr lang="en-GB" sz="1800" b="1">
                <a:solidFill>
                  <a:srgbClr val="1F3763"/>
                </a:solidFill>
                <a:effectLst/>
                <a:latin typeface="Calibri Light" panose="020F0302020204030204" pitchFamily="34" charset="0"/>
                <a:ea typeface="Yu Gothic Light" panose="020B0502040504020204" pitchFamily="34" charset="0"/>
                <a:cs typeface="Times New Roman" panose="02020603050405020304" pitchFamily="18" charset="0"/>
              </a:rPr>
            </a:br>
            <a:endParaRPr lang="en-US"/>
          </a:p>
        </p:txBody>
      </p:sp>
      <p:sp>
        <p:nvSpPr>
          <p:cNvPr id="3" name="Content Placeholder 2">
            <a:extLst>
              <a:ext uri="{FF2B5EF4-FFF2-40B4-BE49-F238E27FC236}">
                <a16:creationId xmlns:a16="http://schemas.microsoft.com/office/drawing/2014/main" id="{F202B37B-6156-BF49-ACFF-8BF88EC77CCF}"/>
              </a:ext>
            </a:extLst>
          </p:cNvPr>
          <p:cNvSpPr>
            <a:spLocks noGrp="1"/>
          </p:cNvSpPr>
          <p:nvPr>
            <p:ph idx="1"/>
          </p:nvPr>
        </p:nvSpPr>
        <p:spPr>
          <a:xfrm>
            <a:off x="685801" y="1552524"/>
            <a:ext cx="10131425" cy="4822603"/>
          </a:xfrm>
        </p:spPr>
        <p:txBody>
          <a:bodyPr/>
          <a:lstStyle/>
          <a:p>
            <a:pPr algn="r" rtl="1"/>
            <a:r>
              <a:rPr lang="ar-SA" sz="2400">
                <a:effectLst/>
                <a:latin typeface="Times New Roman" panose="02020603050405020304" pitchFamily="18" charset="0"/>
                <a:ea typeface="Yu Mincho" panose="020B0502040504020204" pitchFamily="34" charset="0"/>
                <a:cs typeface="Segoe UI" panose="020B0502040204020203" pitchFamily="34" charset="0"/>
              </a:rPr>
              <a:t>إذا تجاوزت عمليات المؤسسة درجة التعادل، يبدأ الرفع التشغيلي بالتباطؤ؛ وبعبارة أخرى كلما زاد حجم المبيعات انخفض الرفع التشغيلي؛ فإذا بدأنا من نقطة التعادل حيث يكون الرفع التشغيلي إلى ما لا نهاية لأن المقام يساوي صفر في هذه الحالة (والقسمة على صفر غير جائزة وتعطي نتيجة لانهائية)، نلاحظ أن الرفع التشغيلي يأخذ بالانخفاض بعد ذلك بمعدلات منخفضة تقترب من الواحد. هذا ويبقى للرفع التشغيلي وجود طالما بقيت هناك كلفة ثابتة ويكون في هذه الحالة مساويًا لأكثر من 1%.</a:t>
            </a:r>
            <a:endParaRPr lang="en-GB" sz="2400">
              <a:effectLst/>
              <a:latin typeface="Times New Roman" panose="02020603050405020304" pitchFamily="18" charset="0"/>
              <a:ea typeface="Yu Mincho" panose="020B0502040504020204" pitchFamily="34" charset="0"/>
            </a:endParaRPr>
          </a:p>
          <a:p>
            <a:endParaRPr lang="en-US"/>
          </a:p>
        </p:txBody>
      </p:sp>
    </p:spTree>
    <p:extLst>
      <p:ext uri="{BB962C8B-B14F-4D97-AF65-F5344CB8AC3E}">
        <p14:creationId xmlns:p14="http://schemas.microsoft.com/office/powerpoint/2010/main" val="18228618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A79A96-F48B-9B42-B7C9-712866A8B2D1}"/>
              </a:ext>
            </a:extLst>
          </p:cNvPr>
          <p:cNvSpPr>
            <a:spLocks noGrp="1"/>
          </p:cNvSpPr>
          <p:nvPr>
            <p:ph type="title"/>
          </p:nvPr>
        </p:nvSpPr>
        <p:spPr/>
        <p:txBody>
          <a:bodyPr>
            <a:normAutofit/>
          </a:bodyPr>
          <a:lstStyle/>
          <a:p>
            <a:pPr algn="r" rtl="1"/>
            <a:r>
              <a:rPr lang="ar-SA" sz="3200" b="1" u="sng">
                <a:effectLst/>
                <a:latin typeface="Calibri Light" panose="020F0302020204030204" pitchFamily="34" charset="0"/>
                <a:ea typeface="Times New Roman" panose="02020603050405020304" pitchFamily="18" charset="0"/>
                <a:cs typeface="Segoe UI" panose="020B0502040204020203" pitchFamily="34" charset="0"/>
              </a:rPr>
              <a:t>مثال على سلوك الرفع التشغيلي</a:t>
            </a:r>
            <a:br>
              <a:rPr lang="en-GB" sz="3200" b="1" u="sng">
                <a:effectLst/>
                <a:latin typeface="Calibri Light" panose="020F0302020204030204" pitchFamily="34" charset="0"/>
                <a:ea typeface="Yu Gothic Light" panose="020B0502040504020204" pitchFamily="34" charset="0"/>
                <a:cs typeface="Times New Roman" panose="02020603050405020304" pitchFamily="18" charset="0"/>
              </a:rPr>
            </a:br>
            <a:endParaRPr lang="en-US" sz="3200" u="sng"/>
          </a:p>
        </p:txBody>
      </p:sp>
      <p:sp>
        <p:nvSpPr>
          <p:cNvPr id="3" name="Content Placeholder 2">
            <a:extLst>
              <a:ext uri="{FF2B5EF4-FFF2-40B4-BE49-F238E27FC236}">
                <a16:creationId xmlns:a16="http://schemas.microsoft.com/office/drawing/2014/main" id="{0045B579-C271-C248-8BAE-ABE11B2B6DD9}"/>
              </a:ext>
            </a:extLst>
          </p:cNvPr>
          <p:cNvSpPr>
            <a:spLocks noGrp="1"/>
          </p:cNvSpPr>
          <p:nvPr>
            <p:ph idx="1"/>
          </p:nvPr>
        </p:nvSpPr>
        <p:spPr>
          <a:xfrm>
            <a:off x="685801" y="1473844"/>
            <a:ext cx="10487482" cy="5384155"/>
          </a:xfrm>
        </p:spPr>
        <p:txBody>
          <a:bodyPr anchor="t"/>
          <a:lstStyle/>
          <a:p>
            <a:pPr marL="0" indent="0" algn="r" rtl="1">
              <a:buNone/>
            </a:pPr>
            <a:r>
              <a:rPr lang="ar-SA" sz="2000">
                <a:effectLst/>
                <a:ea typeface="Yu Mincho" panose="020B0502040504020204" pitchFamily="34" charset="0"/>
                <a:cs typeface="Segoe UI" panose="020B0502040204020203" pitchFamily="34" charset="0"/>
              </a:rPr>
              <a:t>تم استعمال المعلومات السابقة لحساب درجة الرفع التشغيلي (</a:t>
            </a:r>
            <a:r>
              <a:rPr lang="en-GB" sz="2000">
                <a:effectLst/>
                <a:latin typeface="Segoe UI" panose="020B0502040204020203" pitchFamily="34" charset="0"/>
                <a:ea typeface="Yu Mincho" panose="020B0502040504020204" pitchFamily="34" charset="0"/>
              </a:rPr>
              <a:t>DOL</a:t>
            </a:r>
            <a:r>
              <a:rPr lang="ar-SA" sz="2000">
                <a:effectLst/>
                <a:latin typeface="Segoe UI" panose="020B0502040204020203" pitchFamily="34" charset="0"/>
                <a:ea typeface="Yu Mincho" panose="020B0502040504020204" pitchFamily="34" charset="0"/>
              </a:rPr>
              <a:t>)، وهي </a:t>
            </a:r>
            <a:r>
              <a:rPr lang="en-GB" sz="2000">
                <a:effectLst/>
                <a:latin typeface="Segoe UI" panose="020B0502040204020203" pitchFamily="34" charset="0"/>
                <a:ea typeface="Yu Mincho" panose="020B0502040504020204" pitchFamily="34" charset="0"/>
              </a:rPr>
              <a:t> </a:t>
            </a:r>
            <a:r>
              <a:rPr lang="ar-SA" sz="2000">
                <a:effectLst/>
                <a:latin typeface="Segoe UI" panose="020B0502040204020203" pitchFamily="34" charset="0"/>
                <a:ea typeface="Yu Mincho" panose="020B0502040504020204" pitchFamily="34" charset="0"/>
              </a:rPr>
              <a:t>كما </a:t>
            </a:r>
            <a:r>
              <a:rPr lang="en-GB" sz="2000">
                <a:effectLst/>
                <a:latin typeface="Segoe UI" panose="020B0502040204020203" pitchFamily="34" charset="0"/>
                <a:ea typeface="Yu Mincho" panose="020B0502040504020204" pitchFamily="34" charset="0"/>
              </a:rPr>
              <a:t>يلي: </a:t>
            </a:r>
            <a:endParaRPr lang="en-US" sz="2000"/>
          </a:p>
        </p:txBody>
      </p:sp>
      <p:graphicFrame>
        <p:nvGraphicFramePr>
          <p:cNvPr id="5" name="Table 4">
            <a:extLst>
              <a:ext uri="{FF2B5EF4-FFF2-40B4-BE49-F238E27FC236}">
                <a16:creationId xmlns:a16="http://schemas.microsoft.com/office/drawing/2014/main" id="{9B925F3C-2780-AB4C-80F7-9033E3B76EE3}"/>
              </a:ext>
            </a:extLst>
          </p:cNvPr>
          <p:cNvGraphicFramePr/>
          <p:nvPr>
            <p:extLst>
              <p:ext uri="{D42A27DB-BD31-4B8C-83A1-F6EECF244321}">
                <p14:modId xmlns:p14="http://schemas.microsoft.com/office/powerpoint/2010/main" val="1018565074"/>
              </p:ext>
            </p:extLst>
          </p:nvPr>
        </p:nvGraphicFramePr>
        <p:xfrm>
          <a:off x="5751513" y="1928776"/>
          <a:ext cx="3838524" cy="4195750"/>
        </p:xfrm>
        <a:graphic>
          <a:graphicData uri="http://schemas.openxmlformats.org/drawingml/2006/table">
            <a:tbl>
              <a:tblPr>
                <a:tableStyleId>{5C22544A-7EE6-4342-B048-85BDC9FD1C3A}</a:tableStyleId>
              </a:tblPr>
              <a:tblGrid>
                <a:gridCol w="934746">
                  <a:extLst>
                    <a:ext uri="{9D8B030D-6E8A-4147-A177-3AD203B41FA5}">
                      <a16:colId xmlns:a16="http://schemas.microsoft.com/office/drawing/2014/main" val="140999588"/>
                    </a:ext>
                  </a:extLst>
                </a:gridCol>
                <a:gridCol w="1080946">
                  <a:extLst>
                    <a:ext uri="{9D8B030D-6E8A-4147-A177-3AD203B41FA5}">
                      <a16:colId xmlns:a16="http://schemas.microsoft.com/office/drawing/2014/main" val="3372205300"/>
                    </a:ext>
                  </a:extLst>
                </a:gridCol>
                <a:gridCol w="1822832">
                  <a:extLst>
                    <a:ext uri="{9D8B030D-6E8A-4147-A177-3AD203B41FA5}">
                      <a16:colId xmlns:a16="http://schemas.microsoft.com/office/drawing/2014/main" val="2657724145"/>
                    </a:ext>
                  </a:extLst>
                </a:gridCol>
              </a:tblGrid>
              <a:tr h="464806">
                <a:tc>
                  <a:txBody>
                    <a:bodyPr/>
                    <a:lstStyle/>
                    <a:p>
                      <a:pPr algn="r" rtl="1">
                        <a:lnSpc>
                          <a:spcPct val="106000"/>
                        </a:lnSpc>
                        <a:spcBef>
                          <a:spcPts val="500"/>
                        </a:spcBef>
                        <a:spcAft>
                          <a:spcPts val="800"/>
                        </a:spcAft>
                      </a:pPr>
                      <a:r>
                        <a:rPr lang="ar-SA" sz="1100">
                          <a:effectLst/>
                        </a:rPr>
                        <a:t>عدد الوحدات</a:t>
                      </a:r>
                      <a:endParaRPr lang="en-GB" sz="1100">
                        <a:effectLst/>
                        <a:latin typeface="Calibri" panose="020F0502020204030204" pitchFamily="34" charset="0"/>
                        <a:ea typeface="Yu Mincho" panose="020B0502040504020204" pitchFamily="34" charset="0"/>
                        <a:cs typeface="Arial" panose="020B0604020202020204" pitchFamily="34" charset="0"/>
                      </a:endParaRPr>
                    </a:p>
                  </a:txBody>
                  <a:tcPr marL="76200" marR="76200" marT="76200" marB="76200" anchor="ctr"/>
                </a:tc>
                <a:tc>
                  <a:txBody>
                    <a:bodyPr/>
                    <a:lstStyle/>
                    <a:p>
                      <a:pPr algn="r" rtl="1">
                        <a:lnSpc>
                          <a:spcPct val="106000"/>
                        </a:lnSpc>
                        <a:spcBef>
                          <a:spcPts val="500"/>
                        </a:spcBef>
                        <a:spcAft>
                          <a:spcPts val="800"/>
                        </a:spcAft>
                      </a:pPr>
                      <a:r>
                        <a:rPr lang="ar-SA" sz="1100">
                          <a:effectLst/>
                        </a:rPr>
                        <a:t>المبيعات / جنيه</a:t>
                      </a:r>
                      <a:endParaRPr lang="en-GB" sz="1100">
                        <a:effectLst/>
                        <a:latin typeface="Calibri" panose="020F0502020204030204" pitchFamily="34" charset="0"/>
                        <a:ea typeface="Yu Mincho" panose="020B0502040504020204" pitchFamily="34" charset="0"/>
                        <a:cs typeface="Arial" panose="020B0604020202020204" pitchFamily="34" charset="0"/>
                      </a:endParaRPr>
                    </a:p>
                  </a:txBody>
                  <a:tcPr marL="76200" marR="76200" marT="76200" marB="76200" anchor="ctr"/>
                </a:tc>
                <a:tc>
                  <a:txBody>
                    <a:bodyPr/>
                    <a:lstStyle/>
                    <a:p>
                      <a:pPr algn="r" rtl="1">
                        <a:lnSpc>
                          <a:spcPct val="106000"/>
                        </a:lnSpc>
                        <a:spcBef>
                          <a:spcPts val="500"/>
                        </a:spcBef>
                        <a:spcAft>
                          <a:spcPts val="800"/>
                        </a:spcAft>
                      </a:pPr>
                      <a:r>
                        <a:rPr lang="ar-SA" sz="1100">
                          <a:effectLst/>
                        </a:rPr>
                        <a:t>درجة الرفع التشغيلي (</a:t>
                      </a:r>
                      <a:r>
                        <a:rPr lang="en-GB" sz="1100">
                          <a:effectLst/>
                        </a:rPr>
                        <a:t>DOL</a:t>
                      </a:r>
                      <a:r>
                        <a:rPr lang="ar-SA" sz="1100">
                          <a:effectLst/>
                        </a:rPr>
                        <a:t>)</a:t>
                      </a:r>
                      <a:endParaRPr lang="en-GB" sz="1100">
                        <a:effectLst/>
                        <a:latin typeface="Calibri" panose="020F0502020204030204" pitchFamily="34" charset="0"/>
                        <a:ea typeface="Yu Mincho" panose="020B0502040504020204" pitchFamily="34" charset="0"/>
                        <a:cs typeface="Arial" panose="020B0604020202020204" pitchFamily="34" charset="0"/>
                      </a:endParaRPr>
                    </a:p>
                  </a:txBody>
                  <a:tcPr marL="76200" marR="76200" marT="76200" marB="76200" anchor="ctr"/>
                </a:tc>
                <a:extLst>
                  <a:ext uri="{0D108BD9-81ED-4DB2-BD59-A6C34878D82A}">
                    <a16:rowId xmlns:a16="http://schemas.microsoft.com/office/drawing/2014/main" val="2983078520"/>
                  </a:ext>
                </a:extLst>
              </a:tr>
              <a:tr h="466368">
                <a:tc>
                  <a:txBody>
                    <a:bodyPr/>
                    <a:lstStyle/>
                    <a:p>
                      <a:pPr algn="r" rtl="1">
                        <a:lnSpc>
                          <a:spcPct val="106000"/>
                        </a:lnSpc>
                        <a:spcBef>
                          <a:spcPts val="500"/>
                        </a:spcBef>
                        <a:spcAft>
                          <a:spcPts val="800"/>
                        </a:spcAft>
                      </a:pPr>
                      <a:r>
                        <a:rPr lang="en-GB" sz="1100">
                          <a:effectLst/>
                        </a:rPr>
                        <a:t>25000</a:t>
                      </a:r>
                      <a:endParaRPr lang="en-GB" sz="1100">
                        <a:effectLst/>
                        <a:latin typeface="Calibri" panose="020F0502020204030204" pitchFamily="34" charset="0"/>
                        <a:ea typeface="Yu Mincho" panose="020B0502040504020204" pitchFamily="34" charset="0"/>
                        <a:cs typeface="Arial" panose="020B0604020202020204" pitchFamily="34" charset="0"/>
                      </a:endParaRPr>
                    </a:p>
                  </a:txBody>
                  <a:tcPr marL="76200" marR="76200" marT="76200" marB="76200" anchor="ctr"/>
                </a:tc>
                <a:tc>
                  <a:txBody>
                    <a:bodyPr/>
                    <a:lstStyle/>
                    <a:p>
                      <a:pPr algn="r" rtl="1">
                        <a:lnSpc>
                          <a:spcPct val="106000"/>
                        </a:lnSpc>
                        <a:spcBef>
                          <a:spcPts val="500"/>
                        </a:spcBef>
                        <a:spcAft>
                          <a:spcPts val="800"/>
                        </a:spcAft>
                      </a:pPr>
                      <a:r>
                        <a:rPr lang="en-GB" sz="1100">
                          <a:effectLst/>
                        </a:rPr>
                        <a:t>250000</a:t>
                      </a:r>
                      <a:endParaRPr lang="en-GB" sz="1100">
                        <a:effectLst/>
                        <a:latin typeface="Calibri" panose="020F0502020204030204" pitchFamily="34" charset="0"/>
                        <a:ea typeface="Yu Mincho" panose="020B0502040504020204" pitchFamily="34" charset="0"/>
                        <a:cs typeface="Arial" panose="020B0604020202020204" pitchFamily="34" charset="0"/>
                      </a:endParaRPr>
                    </a:p>
                  </a:txBody>
                  <a:tcPr marL="76200" marR="76200" marT="76200" marB="76200" anchor="ctr"/>
                </a:tc>
                <a:tc>
                  <a:txBody>
                    <a:bodyPr/>
                    <a:lstStyle/>
                    <a:p>
                      <a:pPr algn="r" rtl="1">
                        <a:lnSpc>
                          <a:spcPct val="106000"/>
                        </a:lnSpc>
                        <a:spcBef>
                          <a:spcPts val="500"/>
                        </a:spcBef>
                        <a:spcAft>
                          <a:spcPts val="800"/>
                        </a:spcAft>
                      </a:pPr>
                      <a:r>
                        <a:rPr lang="en-GB" sz="1100">
                          <a:effectLst/>
                        </a:rPr>
                        <a:t> </a:t>
                      </a:r>
                      <a:endParaRPr lang="en-GB" sz="1100">
                        <a:effectLst/>
                        <a:latin typeface="Calibri" panose="020F0502020204030204" pitchFamily="34" charset="0"/>
                        <a:ea typeface="Yu Mincho" panose="020B0502040504020204" pitchFamily="34" charset="0"/>
                        <a:cs typeface="Arial" panose="020B0604020202020204" pitchFamily="34" charset="0"/>
                      </a:endParaRPr>
                    </a:p>
                  </a:txBody>
                  <a:tcPr marL="76200" marR="76200" marT="76200" marB="76200" anchor="ctr"/>
                </a:tc>
                <a:extLst>
                  <a:ext uri="{0D108BD9-81ED-4DB2-BD59-A6C34878D82A}">
                    <a16:rowId xmlns:a16="http://schemas.microsoft.com/office/drawing/2014/main" val="2601727726"/>
                  </a:ext>
                </a:extLst>
              </a:tr>
              <a:tr h="466368">
                <a:tc>
                  <a:txBody>
                    <a:bodyPr/>
                    <a:lstStyle/>
                    <a:p>
                      <a:pPr algn="r" rtl="1">
                        <a:lnSpc>
                          <a:spcPct val="106000"/>
                        </a:lnSpc>
                        <a:spcBef>
                          <a:spcPts val="500"/>
                        </a:spcBef>
                        <a:spcAft>
                          <a:spcPts val="800"/>
                        </a:spcAft>
                      </a:pPr>
                      <a:r>
                        <a:rPr lang="en-GB" sz="1100">
                          <a:effectLst/>
                        </a:rPr>
                        <a:t>30000</a:t>
                      </a:r>
                      <a:endParaRPr lang="en-GB" sz="1100">
                        <a:effectLst/>
                        <a:latin typeface="Calibri" panose="020F0502020204030204" pitchFamily="34" charset="0"/>
                        <a:ea typeface="Yu Mincho" panose="020B0502040504020204" pitchFamily="34" charset="0"/>
                        <a:cs typeface="Arial" panose="020B0604020202020204" pitchFamily="34" charset="0"/>
                      </a:endParaRPr>
                    </a:p>
                  </a:txBody>
                  <a:tcPr marL="76200" marR="76200" marT="76200" marB="76200" anchor="ctr"/>
                </a:tc>
                <a:tc>
                  <a:txBody>
                    <a:bodyPr/>
                    <a:lstStyle/>
                    <a:p>
                      <a:pPr algn="r" rtl="1">
                        <a:lnSpc>
                          <a:spcPct val="106000"/>
                        </a:lnSpc>
                        <a:spcBef>
                          <a:spcPts val="500"/>
                        </a:spcBef>
                        <a:spcAft>
                          <a:spcPts val="800"/>
                        </a:spcAft>
                      </a:pPr>
                      <a:r>
                        <a:rPr lang="en-GB" sz="1100">
                          <a:effectLst/>
                        </a:rPr>
                        <a:t>300000</a:t>
                      </a:r>
                      <a:endParaRPr lang="en-GB" sz="1100">
                        <a:effectLst/>
                        <a:latin typeface="Calibri" panose="020F0502020204030204" pitchFamily="34" charset="0"/>
                        <a:ea typeface="Yu Mincho" panose="020B0502040504020204" pitchFamily="34" charset="0"/>
                        <a:cs typeface="Arial" panose="020B0604020202020204" pitchFamily="34" charset="0"/>
                      </a:endParaRPr>
                    </a:p>
                  </a:txBody>
                  <a:tcPr marL="76200" marR="76200" marT="76200" marB="76200" anchor="ctr"/>
                </a:tc>
                <a:tc>
                  <a:txBody>
                    <a:bodyPr/>
                    <a:lstStyle/>
                    <a:p>
                      <a:pPr algn="r" rtl="1">
                        <a:lnSpc>
                          <a:spcPct val="106000"/>
                        </a:lnSpc>
                        <a:spcBef>
                          <a:spcPts val="500"/>
                        </a:spcBef>
                        <a:spcAft>
                          <a:spcPts val="800"/>
                        </a:spcAft>
                      </a:pPr>
                      <a:r>
                        <a:rPr lang="en-GB" sz="1100">
                          <a:effectLst/>
                        </a:rPr>
                        <a:t>6.00</a:t>
                      </a:r>
                      <a:endParaRPr lang="en-GB" sz="1100">
                        <a:effectLst/>
                        <a:latin typeface="Calibri" panose="020F0502020204030204" pitchFamily="34" charset="0"/>
                        <a:ea typeface="Yu Mincho" panose="020B0502040504020204" pitchFamily="34" charset="0"/>
                        <a:cs typeface="Arial" panose="020B0604020202020204" pitchFamily="34" charset="0"/>
                      </a:endParaRPr>
                    </a:p>
                  </a:txBody>
                  <a:tcPr marL="76200" marR="76200" marT="76200" marB="76200" anchor="ctr"/>
                </a:tc>
                <a:extLst>
                  <a:ext uri="{0D108BD9-81ED-4DB2-BD59-A6C34878D82A}">
                    <a16:rowId xmlns:a16="http://schemas.microsoft.com/office/drawing/2014/main" val="2438665750"/>
                  </a:ext>
                </a:extLst>
              </a:tr>
              <a:tr h="466368">
                <a:tc>
                  <a:txBody>
                    <a:bodyPr/>
                    <a:lstStyle/>
                    <a:p>
                      <a:pPr algn="r" rtl="1">
                        <a:lnSpc>
                          <a:spcPct val="106000"/>
                        </a:lnSpc>
                        <a:spcBef>
                          <a:spcPts val="500"/>
                        </a:spcBef>
                        <a:spcAft>
                          <a:spcPts val="800"/>
                        </a:spcAft>
                      </a:pPr>
                      <a:r>
                        <a:rPr lang="en-GB" sz="1100">
                          <a:effectLst/>
                        </a:rPr>
                        <a:t>35000</a:t>
                      </a:r>
                      <a:endParaRPr lang="en-GB" sz="1100">
                        <a:effectLst/>
                        <a:latin typeface="Calibri" panose="020F0502020204030204" pitchFamily="34" charset="0"/>
                        <a:ea typeface="Yu Mincho" panose="020B0502040504020204" pitchFamily="34" charset="0"/>
                        <a:cs typeface="Arial" panose="020B0604020202020204" pitchFamily="34" charset="0"/>
                      </a:endParaRPr>
                    </a:p>
                  </a:txBody>
                  <a:tcPr marL="76200" marR="76200" marT="76200" marB="76200" anchor="ctr"/>
                </a:tc>
                <a:tc>
                  <a:txBody>
                    <a:bodyPr/>
                    <a:lstStyle/>
                    <a:p>
                      <a:pPr algn="r" rtl="1">
                        <a:lnSpc>
                          <a:spcPct val="106000"/>
                        </a:lnSpc>
                        <a:spcBef>
                          <a:spcPts val="500"/>
                        </a:spcBef>
                        <a:spcAft>
                          <a:spcPts val="800"/>
                        </a:spcAft>
                      </a:pPr>
                      <a:r>
                        <a:rPr lang="en-GB" sz="1100">
                          <a:effectLst/>
                        </a:rPr>
                        <a:t>350000</a:t>
                      </a:r>
                      <a:endParaRPr lang="en-GB" sz="1100">
                        <a:effectLst/>
                        <a:latin typeface="Calibri" panose="020F0502020204030204" pitchFamily="34" charset="0"/>
                        <a:ea typeface="Yu Mincho" panose="020B0502040504020204" pitchFamily="34" charset="0"/>
                        <a:cs typeface="Arial" panose="020B0604020202020204" pitchFamily="34" charset="0"/>
                      </a:endParaRPr>
                    </a:p>
                  </a:txBody>
                  <a:tcPr marL="76200" marR="76200" marT="76200" marB="76200" anchor="ctr"/>
                </a:tc>
                <a:tc>
                  <a:txBody>
                    <a:bodyPr/>
                    <a:lstStyle/>
                    <a:p>
                      <a:pPr algn="r" rtl="1">
                        <a:lnSpc>
                          <a:spcPct val="106000"/>
                        </a:lnSpc>
                        <a:spcBef>
                          <a:spcPts val="500"/>
                        </a:spcBef>
                        <a:spcAft>
                          <a:spcPts val="800"/>
                        </a:spcAft>
                      </a:pPr>
                      <a:r>
                        <a:rPr lang="en-GB" sz="1100">
                          <a:effectLst/>
                        </a:rPr>
                        <a:t>3.5</a:t>
                      </a:r>
                      <a:endParaRPr lang="en-GB" sz="1100">
                        <a:effectLst/>
                        <a:latin typeface="Calibri" panose="020F0502020204030204" pitchFamily="34" charset="0"/>
                        <a:ea typeface="Yu Mincho" panose="020B0502040504020204" pitchFamily="34" charset="0"/>
                        <a:cs typeface="Arial" panose="020B0604020202020204" pitchFamily="34" charset="0"/>
                      </a:endParaRPr>
                    </a:p>
                  </a:txBody>
                  <a:tcPr marL="76200" marR="76200" marT="76200" marB="76200" anchor="ctr"/>
                </a:tc>
                <a:extLst>
                  <a:ext uri="{0D108BD9-81ED-4DB2-BD59-A6C34878D82A}">
                    <a16:rowId xmlns:a16="http://schemas.microsoft.com/office/drawing/2014/main" val="2815193118"/>
                  </a:ext>
                </a:extLst>
              </a:tr>
              <a:tr h="466368">
                <a:tc>
                  <a:txBody>
                    <a:bodyPr/>
                    <a:lstStyle/>
                    <a:p>
                      <a:pPr algn="r" rtl="1">
                        <a:lnSpc>
                          <a:spcPct val="106000"/>
                        </a:lnSpc>
                        <a:spcBef>
                          <a:spcPts val="500"/>
                        </a:spcBef>
                        <a:spcAft>
                          <a:spcPts val="800"/>
                        </a:spcAft>
                      </a:pPr>
                      <a:r>
                        <a:rPr lang="en-GB" sz="1100">
                          <a:effectLst/>
                        </a:rPr>
                        <a:t>40000</a:t>
                      </a:r>
                      <a:endParaRPr lang="en-GB" sz="1100">
                        <a:effectLst/>
                        <a:latin typeface="Calibri" panose="020F0502020204030204" pitchFamily="34" charset="0"/>
                        <a:ea typeface="Yu Mincho" panose="020B0502040504020204" pitchFamily="34" charset="0"/>
                        <a:cs typeface="Arial" panose="020B0604020202020204" pitchFamily="34" charset="0"/>
                      </a:endParaRPr>
                    </a:p>
                  </a:txBody>
                  <a:tcPr marL="76200" marR="76200" marT="76200" marB="76200" anchor="ctr"/>
                </a:tc>
                <a:tc>
                  <a:txBody>
                    <a:bodyPr/>
                    <a:lstStyle/>
                    <a:p>
                      <a:pPr algn="r" rtl="1">
                        <a:lnSpc>
                          <a:spcPct val="106000"/>
                        </a:lnSpc>
                        <a:spcBef>
                          <a:spcPts val="500"/>
                        </a:spcBef>
                        <a:spcAft>
                          <a:spcPts val="800"/>
                        </a:spcAft>
                      </a:pPr>
                      <a:r>
                        <a:rPr lang="en-GB" sz="1100">
                          <a:effectLst/>
                        </a:rPr>
                        <a:t>400000</a:t>
                      </a:r>
                      <a:endParaRPr lang="en-GB" sz="1100">
                        <a:effectLst/>
                        <a:latin typeface="Calibri" panose="020F0502020204030204" pitchFamily="34" charset="0"/>
                        <a:ea typeface="Yu Mincho" panose="020B0502040504020204" pitchFamily="34" charset="0"/>
                        <a:cs typeface="Arial" panose="020B0604020202020204" pitchFamily="34" charset="0"/>
                      </a:endParaRPr>
                    </a:p>
                  </a:txBody>
                  <a:tcPr marL="76200" marR="76200" marT="76200" marB="76200" anchor="ctr"/>
                </a:tc>
                <a:tc>
                  <a:txBody>
                    <a:bodyPr/>
                    <a:lstStyle/>
                    <a:p>
                      <a:pPr algn="r" rtl="1">
                        <a:lnSpc>
                          <a:spcPct val="106000"/>
                        </a:lnSpc>
                        <a:spcBef>
                          <a:spcPts val="500"/>
                        </a:spcBef>
                        <a:spcAft>
                          <a:spcPts val="800"/>
                        </a:spcAft>
                      </a:pPr>
                      <a:r>
                        <a:rPr lang="en-GB" sz="1100">
                          <a:effectLst/>
                        </a:rPr>
                        <a:t>2.67</a:t>
                      </a:r>
                      <a:endParaRPr lang="en-GB" sz="1100">
                        <a:effectLst/>
                        <a:latin typeface="Calibri" panose="020F0502020204030204" pitchFamily="34" charset="0"/>
                        <a:ea typeface="Yu Mincho" panose="020B0502040504020204" pitchFamily="34" charset="0"/>
                        <a:cs typeface="Arial" panose="020B0604020202020204" pitchFamily="34" charset="0"/>
                      </a:endParaRPr>
                    </a:p>
                  </a:txBody>
                  <a:tcPr marL="76200" marR="76200" marT="76200" marB="76200" anchor="ctr"/>
                </a:tc>
                <a:extLst>
                  <a:ext uri="{0D108BD9-81ED-4DB2-BD59-A6C34878D82A}">
                    <a16:rowId xmlns:a16="http://schemas.microsoft.com/office/drawing/2014/main" val="297625396"/>
                  </a:ext>
                </a:extLst>
              </a:tr>
              <a:tr h="466368">
                <a:tc>
                  <a:txBody>
                    <a:bodyPr/>
                    <a:lstStyle/>
                    <a:p>
                      <a:pPr algn="r" rtl="1">
                        <a:lnSpc>
                          <a:spcPct val="106000"/>
                        </a:lnSpc>
                        <a:spcBef>
                          <a:spcPts val="500"/>
                        </a:spcBef>
                        <a:spcAft>
                          <a:spcPts val="800"/>
                        </a:spcAft>
                      </a:pPr>
                      <a:r>
                        <a:rPr lang="en-GB" sz="1100">
                          <a:effectLst/>
                        </a:rPr>
                        <a:t>45000</a:t>
                      </a:r>
                      <a:endParaRPr lang="en-GB" sz="1100">
                        <a:effectLst/>
                        <a:latin typeface="Calibri" panose="020F0502020204030204" pitchFamily="34" charset="0"/>
                        <a:ea typeface="Yu Mincho" panose="020B0502040504020204" pitchFamily="34" charset="0"/>
                        <a:cs typeface="Arial" panose="020B0604020202020204" pitchFamily="34" charset="0"/>
                      </a:endParaRPr>
                    </a:p>
                  </a:txBody>
                  <a:tcPr marL="76200" marR="76200" marT="76200" marB="76200" anchor="ctr"/>
                </a:tc>
                <a:tc>
                  <a:txBody>
                    <a:bodyPr/>
                    <a:lstStyle/>
                    <a:p>
                      <a:pPr algn="r" rtl="1">
                        <a:lnSpc>
                          <a:spcPct val="106000"/>
                        </a:lnSpc>
                        <a:spcBef>
                          <a:spcPts val="500"/>
                        </a:spcBef>
                        <a:spcAft>
                          <a:spcPts val="800"/>
                        </a:spcAft>
                      </a:pPr>
                      <a:r>
                        <a:rPr lang="en-GB" sz="1100">
                          <a:effectLst/>
                        </a:rPr>
                        <a:t>450000</a:t>
                      </a:r>
                      <a:endParaRPr lang="en-GB" sz="1100">
                        <a:effectLst/>
                        <a:latin typeface="Calibri" panose="020F0502020204030204" pitchFamily="34" charset="0"/>
                        <a:ea typeface="Yu Mincho" panose="020B0502040504020204" pitchFamily="34" charset="0"/>
                        <a:cs typeface="Arial" panose="020B0604020202020204" pitchFamily="34" charset="0"/>
                      </a:endParaRPr>
                    </a:p>
                  </a:txBody>
                  <a:tcPr marL="76200" marR="76200" marT="76200" marB="76200" anchor="ctr"/>
                </a:tc>
                <a:tc>
                  <a:txBody>
                    <a:bodyPr/>
                    <a:lstStyle/>
                    <a:p>
                      <a:pPr algn="r" rtl="1">
                        <a:lnSpc>
                          <a:spcPct val="106000"/>
                        </a:lnSpc>
                        <a:spcBef>
                          <a:spcPts val="500"/>
                        </a:spcBef>
                        <a:spcAft>
                          <a:spcPts val="800"/>
                        </a:spcAft>
                      </a:pPr>
                      <a:r>
                        <a:rPr lang="en-GB" sz="1100">
                          <a:effectLst/>
                        </a:rPr>
                        <a:t>2.25</a:t>
                      </a:r>
                      <a:endParaRPr lang="en-GB" sz="1100">
                        <a:effectLst/>
                        <a:latin typeface="Calibri" panose="020F0502020204030204" pitchFamily="34" charset="0"/>
                        <a:ea typeface="Yu Mincho" panose="020B0502040504020204" pitchFamily="34" charset="0"/>
                        <a:cs typeface="Arial" panose="020B0604020202020204" pitchFamily="34" charset="0"/>
                      </a:endParaRPr>
                    </a:p>
                  </a:txBody>
                  <a:tcPr marL="76200" marR="76200" marT="76200" marB="76200" anchor="ctr"/>
                </a:tc>
                <a:extLst>
                  <a:ext uri="{0D108BD9-81ED-4DB2-BD59-A6C34878D82A}">
                    <a16:rowId xmlns:a16="http://schemas.microsoft.com/office/drawing/2014/main" val="1839731442"/>
                  </a:ext>
                </a:extLst>
              </a:tr>
              <a:tr h="466368">
                <a:tc>
                  <a:txBody>
                    <a:bodyPr/>
                    <a:lstStyle/>
                    <a:p>
                      <a:pPr algn="r" rtl="1">
                        <a:lnSpc>
                          <a:spcPct val="106000"/>
                        </a:lnSpc>
                        <a:spcBef>
                          <a:spcPts val="500"/>
                        </a:spcBef>
                        <a:spcAft>
                          <a:spcPts val="800"/>
                        </a:spcAft>
                      </a:pPr>
                      <a:r>
                        <a:rPr lang="en-GB" sz="1100">
                          <a:effectLst/>
                        </a:rPr>
                        <a:t>50000</a:t>
                      </a:r>
                      <a:endParaRPr lang="en-GB" sz="1100">
                        <a:effectLst/>
                        <a:latin typeface="Calibri" panose="020F0502020204030204" pitchFamily="34" charset="0"/>
                        <a:ea typeface="Yu Mincho" panose="020B0502040504020204" pitchFamily="34" charset="0"/>
                        <a:cs typeface="Arial" panose="020B0604020202020204" pitchFamily="34" charset="0"/>
                      </a:endParaRPr>
                    </a:p>
                  </a:txBody>
                  <a:tcPr marL="76200" marR="76200" marT="76200" marB="76200" anchor="ctr"/>
                </a:tc>
                <a:tc>
                  <a:txBody>
                    <a:bodyPr/>
                    <a:lstStyle/>
                    <a:p>
                      <a:pPr algn="r" rtl="1">
                        <a:lnSpc>
                          <a:spcPct val="106000"/>
                        </a:lnSpc>
                        <a:spcBef>
                          <a:spcPts val="500"/>
                        </a:spcBef>
                        <a:spcAft>
                          <a:spcPts val="800"/>
                        </a:spcAft>
                      </a:pPr>
                      <a:r>
                        <a:rPr lang="en-GB" sz="1100">
                          <a:effectLst/>
                        </a:rPr>
                        <a:t>500000</a:t>
                      </a:r>
                      <a:endParaRPr lang="en-GB" sz="1100">
                        <a:effectLst/>
                        <a:latin typeface="Calibri" panose="020F0502020204030204" pitchFamily="34" charset="0"/>
                        <a:ea typeface="Yu Mincho" panose="020B0502040504020204" pitchFamily="34" charset="0"/>
                        <a:cs typeface="Arial" panose="020B0604020202020204" pitchFamily="34" charset="0"/>
                      </a:endParaRPr>
                    </a:p>
                  </a:txBody>
                  <a:tcPr marL="76200" marR="76200" marT="76200" marB="76200" anchor="ctr"/>
                </a:tc>
                <a:tc>
                  <a:txBody>
                    <a:bodyPr/>
                    <a:lstStyle/>
                    <a:p>
                      <a:pPr algn="r" rtl="1">
                        <a:lnSpc>
                          <a:spcPct val="106000"/>
                        </a:lnSpc>
                        <a:spcBef>
                          <a:spcPts val="500"/>
                        </a:spcBef>
                        <a:spcAft>
                          <a:spcPts val="800"/>
                        </a:spcAft>
                      </a:pPr>
                      <a:r>
                        <a:rPr lang="en-GB" sz="1100">
                          <a:effectLst/>
                        </a:rPr>
                        <a:t>2.00</a:t>
                      </a:r>
                      <a:endParaRPr lang="en-GB" sz="1100">
                        <a:effectLst/>
                        <a:latin typeface="Calibri" panose="020F0502020204030204" pitchFamily="34" charset="0"/>
                        <a:ea typeface="Yu Mincho" panose="020B0502040504020204" pitchFamily="34" charset="0"/>
                        <a:cs typeface="Arial" panose="020B0604020202020204" pitchFamily="34" charset="0"/>
                      </a:endParaRPr>
                    </a:p>
                  </a:txBody>
                  <a:tcPr marL="76200" marR="76200" marT="76200" marB="76200" anchor="ctr"/>
                </a:tc>
                <a:extLst>
                  <a:ext uri="{0D108BD9-81ED-4DB2-BD59-A6C34878D82A}">
                    <a16:rowId xmlns:a16="http://schemas.microsoft.com/office/drawing/2014/main" val="405859732"/>
                  </a:ext>
                </a:extLst>
              </a:tr>
              <a:tr h="466368">
                <a:tc>
                  <a:txBody>
                    <a:bodyPr/>
                    <a:lstStyle/>
                    <a:p>
                      <a:pPr algn="r" rtl="1">
                        <a:lnSpc>
                          <a:spcPct val="106000"/>
                        </a:lnSpc>
                        <a:spcBef>
                          <a:spcPts val="500"/>
                        </a:spcBef>
                        <a:spcAft>
                          <a:spcPts val="800"/>
                        </a:spcAft>
                      </a:pPr>
                      <a:r>
                        <a:rPr lang="en-GB" sz="1100">
                          <a:effectLst/>
                        </a:rPr>
                        <a:t>75000</a:t>
                      </a:r>
                      <a:endParaRPr lang="en-GB" sz="1100">
                        <a:effectLst/>
                        <a:latin typeface="Calibri" panose="020F0502020204030204" pitchFamily="34" charset="0"/>
                        <a:ea typeface="Yu Mincho" panose="020B0502040504020204" pitchFamily="34" charset="0"/>
                        <a:cs typeface="Arial" panose="020B0604020202020204" pitchFamily="34" charset="0"/>
                      </a:endParaRPr>
                    </a:p>
                  </a:txBody>
                  <a:tcPr marL="76200" marR="76200" marT="76200" marB="76200" anchor="ctr"/>
                </a:tc>
                <a:tc>
                  <a:txBody>
                    <a:bodyPr/>
                    <a:lstStyle/>
                    <a:p>
                      <a:pPr algn="r" rtl="1">
                        <a:lnSpc>
                          <a:spcPct val="106000"/>
                        </a:lnSpc>
                        <a:spcBef>
                          <a:spcPts val="500"/>
                        </a:spcBef>
                        <a:spcAft>
                          <a:spcPts val="800"/>
                        </a:spcAft>
                      </a:pPr>
                      <a:r>
                        <a:rPr lang="en-GB" sz="1100">
                          <a:effectLst/>
                        </a:rPr>
                        <a:t>750000</a:t>
                      </a:r>
                      <a:endParaRPr lang="en-GB" sz="1100">
                        <a:effectLst/>
                        <a:latin typeface="Calibri" panose="020F0502020204030204" pitchFamily="34" charset="0"/>
                        <a:ea typeface="Yu Mincho" panose="020B0502040504020204" pitchFamily="34" charset="0"/>
                        <a:cs typeface="Arial" panose="020B0604020202020204" pitchFamily="34" charset="0"/>
                      </a:endParaRPr>
                    </a:p>
                  </a:txBody>
                  <a:tcPr marL="76200" marR="76200" marT="76200" marB="76200" anchor="ctr"/>
                </a:tc>
                <a:tc>
                  <a:txBody>
                    <a:bodyPr/>
                    <a:lstStyle/>
                    <a:p>
                      <a:pPr algn="r" rtl="1">
                        <a:lnSpc>
                          <a:spcPct val="106000"/>
                        </a:lnSpc>
                        <a:spcBef>
                          <a:spcPts val="500"/>
                        </a:spcBef>
                        <a:spcAft>
                          <a:spcPts val="800"/>
                        </a:spcAft>
                      </a:pPr>
                      <a:r>
                        <a:rPr lang="en-GB" sz="1100">
                          <a:effectLst/>
                        </a:rPr>
                        <a:t>1.5</a:t>
                      </a:r>
                      <a:endParaRPr lang="en-GB" sz="1100">
                        <a:effectLst/>
                        <a:latin typeface="Calibri" panose="020F0502020204030204" pitchFamily="34" charset="0"/>
                        <a:ea typeface="Yu Mincho" panose="020B0502040504020204" pitchFamily="34" charset="0"/>
                        <a:cs typeface="Arial" panose="020B0604020202020204" pitchFamily="34" charset="0"/>
                      </a:endParaRPr>
                    </a:p>
                  </a:txBody>
                  <a:tcPr marL="76200" marR="76200" marT="76200" marB="76200" anchor="ctr"/>
                </a:tc>
                <a:extLst>
                  <a:ext uri="{0D108BD9-81ED-4DB2-BD59-A6C34878D82A}">
                    <a16:rowId xmlns:a16="http://schemas.microsoft.com/office/drawing/2014/main" val="3018663922"/>
                  </a:ext>
                </a:extLst>
              </a:tr>
              <a:tr h="466368">
                <a:tc>
                  <a:txBody>
                    <a:bodyPr/>
                    <a:lstStyle/>
                    <a:p>
                      <a:pPr algn="r" rtl="1">
                        <a:lnSpc>
                          <a:spcPct val="106000"/>
                        </a:lnSpc>
                        <a:spcBef>
                          <a:spcPts val="500"/>
                        </a:spcBef>
                        <a:spcAft>
                          <a:spcPts val="800"/>
                        </a:spcAft>
                      </a:pPr>
                      <a:r>
                        <a:rPr lang="en-GB" sz="1100">
                          <a:effectLst/>
                        </a:rPr>
                        <a:t>100000</a:t>
                      </a:r>
                      <a:endParaRPr lang="en-GB" sz="1100">
                        <a:effectLst/>
                        <a:latin typeface="Calibri" panose="020F0502020204030204" pitchFamily="34" charset="0"/>
                        <a:ea typeface="Yu Mincho" panose="020B0502040504020204" pitchFamily="34" charset="0"/>
                        <a:cs typeface="Arial" panose="020B0604020202020204" pitchFamily="34" charset="0"/>
                      </a:endParaRPr>
                    </a:p>
                  </a:txBody>
                  <a:tcPr marL="76200" marR="76200" marT="76200" marB="76200" anchor="ctr"/>
                </a:tc>
                <a:tc>
                  <a:txBody>
                    <a:bodyPr/>
                    <a:lstStyle/>
                    <a:p>
                      <a:pPr algn="r" rtl="1">
                        <a:lnSpc>
                          <a:spcPct val="106000"/>
                        </a:lnSpc>
                        <a:spcBef>
                          <a:spcPts val="500"/>
                        </a:spcBef>
                        <a:spcAft>
                          <a:spcPts val="800"/>
                        </a:spcAft>
                      </a:pPr>
                      <a:r>
                        <a:rPr lang="en-GB" sz="1100">
                          <a:effectLst/>
                        </a:rPr>
                        <a:t>1000000</a:t>
                      </a:r>
                      <a:endParaRPr lang="en-GB" sz="1100">
                        <a:effectLst/>
                        <a:latin typeface="Calibri" panose="020F0502020204030204" pitchFamily="34" charset="0"/>
                        <a:ea typeface="Yu Mincho" panose="020B0502040504020204" pitchFamily="34" charset="0"/>
                        <a:cs typeface="Arial" panose="020B0604020202020204" pitchFamily="34" charset="0"/>
                      </a:endParaRPr>
                    </a:p>
                  </a:txBody>
                  <a:tcPr marL="76200" marR="76200" marT="76200" marB="76200" anchor="ctr"/>
                </a:tc>
                <a:tc>
                  <a:txBody>
                    <a:bodyPr/>
                    <a:lstStyle/>
                    <a:p>
                      <a:pPr algn="r" rtl="1">
                        <a:lnSpc>
                          <a:spcPct val="106000"/>
                        </a:lnSpc>
                        <a:spcBef>
                          <a:spcPts val="500"/>
                        </a:spcBef>
                        <a:spcAft>
                          <a:spcPts val="800"/>
                        </a:spcAft>
                      </a:pPr>
                      <a:r>
                        <a:rPr lang="en-GB" sz="1100">
                          <a:effectLst/>
                        </a:rPr>
                        <a:t>1.33</a:t>
                      </a:r>
                      <a:endParaRPr lang="en-GB" sz="1100">
                        <a:effectLst/>
                        <a:latin typeface="Calibri" panose="020F0502020204030204" pitchFamily="34" charset="0"/>
                        <a:ea typeface="Yu Mincho" panose="020B0502040504020204" pitchFamily="34" charset="0"/>
                        <a:cs typeface="Arial" panose="020B0604020202020204" pitchFamily="34" charset="0"/>
                      </a:endParaRPr>
                    </a:p>
                  </a:txBody>
                  <a:tcPr marL="76200" marR="76200" marT="76200" marB="76200" anchor="ctr"/>
                </a:tc>
                <a:extLst>
                  <a:ext uri="{0D108BD9-81ED-4DB2-BD59-A6C34878D82A}">
                    <a16:rowId xmlns:a16="http://schemas.microsoft.com/office/drawing/2014/main" val="3144157547"/>
                  </a:ext>
                </a:extLst>
              </a:tr>
            </a:tbl>
          </a:graphicData>
        </a:graphic>
      </p:graphicFrame>
      <p:sp>
        <p:nvSpPr>
          <p:cNvPr id="12" name="TextBox 11">
            <a:extLst>
              <a:ext uri="{FF2B5EF4-FFF2-40B4-BE49-F238E27FC236}">
                <a16:creationId xmlns:a16="http://schemas.microsoft.com/office/drawing/2014/main" id="{FD8B162B-36CD-224A-9298-81C5613EEF64}"/>
              </a:ext>
            </a:extLst>
          </p:cNvPr>
          <p:cNvSpPr txBox="1"/>
          <p:nvPr/>
        </p:nvSpPr>
        <p:spPr>
          <a:xfrm>
            <a:off x="3635681" y="6280740"/>
            <a:ext cx="7012438" cy="646331"/>
          </a:xfrm>
          <a:prstGeom prst="rect">
            <a:avLst/>
          </a:prstGeom>
          <a:noFill/>
        </p:spPr>
        <p:txBody>
          <a:bodyPr wrap="square" rtlCol="0">
            <a:spAutoFit/>
          </a:bodyPr>
          <a:lstStyle/>
          <a:p>
            <a:pPr algn="r" rtl="1"/>
            <a:r>
              <a:rPr lang="ar-SA" sz="1800">
                <a:effectLst/>
                <a:latin typeface="Calibri" panose="020F0502020204030204" pitchFamily="34" charset="0"/>
                <a:ea typeface="Times New Roman" panose="02020603050405020304" pitchFamily="18" charset="0"/>
                <a:cs typeface="Arial" panose="020B0604020202020204" pitchFamily="34" charset="0"/>
              </a:rPr>
              <a:t>حساب درجة الرفع التشغيلي لإحدى المؤسسات</a:t>
            </a:r>
            <a:endParaRPr lang="en-GB" sz="1800">
              <a:effectLst/>
              <a:latin typeface="Calibri" panose="020F0502020204030204" pitchFamily="34" charset="0"/>
              <a:ea typeface="Yu Mincho" panose="020B0502040504020204" pitchFamily="34" charset="0"/>
              <a:cs typeface="Arial" panose="020B0604020202020204" pitchFamily="34" charset="0"/>
            </a:endParaRPr>
          </a:p>
          <a:p>
            <a:pPr algn="l"/>
            <a:endParaRPr lang="en-US"/>
          </a:p>
        </p:txBody>
      </p:sp>
    </p:spTree>
    <p:extLst>
      <p:ext uri="{BB962C8B-B14F-4D97-AF65-F5344CB8AC3E}">
        <p14:creationId xmlns:p14="http://schemas.microsoft.com/office/powerpoint/2010/main" val="38316069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A65D5E-ED89-3443-952A-5C5FEB19467A}"/>
              </a:ext>
            </a:extLst>
          </p:cNvPr>
          <p:cNvSpPr>
            <a:spLocks noGrp="1"/>
          </p:cNvSpPr>
          <p:nvPr>
            <p:ph type="title"/>
          </p:nvPr>
        </p:nvSpPr>
        <p:spPr>
          <a:xfrm>
            <a:off x="893620" y="621824"/>
            <a:ext cx="10131425" cy="1150742"/>
          </a:xfrm>
        </p:spPr>
        <p:txBody>
          <a:bodyPr/>
          <a:lstStyle/>
          <a:p>
            <a:pPr algn="r" rtl="1"/>
            <a:r>
              <a:rPr lang="en-GB" sz="3200" b="1" u="sng">
                <a:effectLst/>
                <a:latin typeface="Calibri Light" panose="020F0302020204030204" pitchFamily="34" charset="0"/>
                <a:ea typeface="Times New Roman" panose="02020603050405020304" pitchFamily="18" charset="0"/>
                <a:cs typeface="Segoe UI" panose="020B0502040204020203" pitchFamily="34" charset="0"/>
              </a:rPr>
              <a:t>ثانيا : </a:t>
            </a:r>
            <a:r>
              <a:rPr lang="ar-SA" sz="3200" b="1" u="sng">
                <a:effectLst/>
                <a:latin typeface="Calibri Light" panose="020F0302020204030204" pitchFamily="34" charset="0"/>
                <a:ea typeface="Times New Roman" panose="02020603050405020304" pitchFamily="18" charset="0"/>
                <a:cs typeface="Segoe UI" panose="020B0502040204020203" pitchFamily="34" charset="0"/>
              </a:rPr>
              <a:t>الرفع المالي</a:t>
            </a:r>
            <a:br>
              <a:rPr lang="en-GB" sz="1800" b="1">
                <a:solidFill>
                  <a:srgbClr val="2F5496"/>
                </a:solidFill>
                <a:effectLst/>
                <a:latin typeface="Calibri Light" panose="020F0302020204030204" pitchFamily="34" charset="0"/>
                <a:ea typeface="Yu Gothic Light" panose="020B0502040504020204" pitchFamily="34" charset="0"/>
                <a:cs typeface="Times New Roman" panose="02020603050405020304" pitchFamily="18" charset="0"/>
              </a:rPr>
            </a:br>
            <a:endParaRPr lang="en-US"/>
          </a:p>
        </p:txBody>
      </p:sp>
      <p:sp>
        <p:nvSpPr>
          <p:cNvPr id="3" name="Content Placeholder 2">
            <a:extLst>
              <a:ext uri="{FF2B5EF4-FFF2-40B4-BE49-F238E27FC236}">
                <a16:creationId xmlns:a16="http://schemas.microsoft.com/office/drawing/2014/main" id="{FCC64437-FAD6-1B4C-B9E4-07D2B2EF0474}"/>
              </a:ext>
            </a:extLst>
          </p:cNvPr>
          <p:cNvSpPr>
            <a:spLocks noGrp="1"/>
          </p:cNvSpPr>
          <p:nvPr>
            <p:ph idx="1"/>
          </p:nvPr>
        </p:nvSpPr>
        <p:spPr>
          <a:xfrm>
            <a:off x="685801" y="1295807"/>
            <a:ext cx="10820398" cy="5354375"/>
          </a:xfrm>
        </p:spPr>
        <p:txBody>
          <a:bodyPr anchor="b">
            <a:normAutofit/>
          </a:bodyPr>
          <a:lstStyle/>
          <a:p>
            <a:pPr marL="0" indent="0" algn="r" rtl="1">
              <a:buNone/>
            </a:pPr>
            <a:r>
              <a:rPr lang="ar-SA" sz="2400">
                <a:effectLst/>
                <a:latin typeface="Times New Roman" panose="02020603050405020304" pitchFamily="18" charset="0"/>
                <a:ea typeface="Yu Mincho" panose="020B0502040504020204" pitchFamily="34" charset="0"/>
                <a:cs typeface="Segoe UI" panose="020B0502040204020203" pitchFamily="34" charset="0"/>
              </a:rPr>
              <a:t>هناك تشابه قريب بين فكرة الرفع التشغيلي والرفع المالي (بالإنجليزية: </a:t>
            </a:r>
            <a:r>
              <a:rPr lang="en-GB" sz="2400">
                <a:effectLst/>
                <a:latin typeface="Segoe UI" panose="020B0502040204020203" pitchFamily="34" charset="0"/>
                <a:ea typeface="Yu Mincho" panose="020B0502040504020204" pitchFamily="34" charset="0"/>
              </a:rPr>
              <a:t>Financial Leverage</a:t>
            </a:r>
            <a:r>
              <a:rPr lang="ar-SA" sz="2400">
                <a:effectLst/>
                <a:latin typeface="Times New Roman" panose="02020603050405020304" pitchFamily="18" charset="0"/>
                <a:ea typeface="Yu Mincho" panose="020B0502040504020204" pitchFamily="34" charset="0"/>
                <a:cs typeface="Segoe UI" panose="020B0502040204020203" pitchFamily="34" charset="0"/>
              </a:rPr>
              <a:t>)، لأن كلاهما يقوم على مبدأ تحسين الربحية بالاستفادة من الصفة الثابتة لبعض النفقات. ففي حالة الرفع التشغيلي لاحظنا أن زيادة المبيعات بعد نقطة التعادل أدت إلى زيادة نسبة أكبر في الأرباح المحققة وذلك بسبب سلوك التكاليف الثابتة التي لا تتغير مع زيادة المبيعات ضمن المدى الإنتاجي المعقول (بالإنجليزية: </a:t>
            </a:r>
            <a:r>
              <a:rPr lang="en-GB" sz="2400">
                <a:effectLst/>
                <a:latin typeface="Segoe UI" panose="020B0502040204020203" pitchFamily="34" charset="0"/>
                <a:ea typeface="Yu Mincho" panose="020B0502040504020204" pitchFamily="34" charset="0"/>
              </a:rPr>
              <a:t>RELEVANT PRODUCTION RANGE</a:t>
            </a:r>
            <a:r>
              <a:rPr lang="ar-SA" sz="2400">
                <a:effectLst/>
                <a:latin typeface="Times New Roman" panose="02020603050405020304" pitchFamily="18" charset="0"/>
                <a:ea typeface="Yu Mincho" panose="020B0502040504020204" pitchFamily="34" charset="0"/>
                <a:cs typeface="Segoe UI" panose="020B0502040204020203" pitchFamily="34" charset="0"/>
              </a:rPr>
              <a:t>).</a:t>
            </a:r>
            <a:endParaRPr lang="en-GB" sz="2400">
              <a:effectLst/>
              <a:latin typeface="Times New Roman" panose="02020603050405020304" pitchFamily="18" charset="0"/>
              <a:ea typeface="Yu Mincho" panose="020B0502040504020204" pitchFamily="34" charset="0"/>
            </a:endParaRPr>
          </a:p>
          <a:p>
            <a:pPr marL="0" indent="0" algn="r" rtl="1">
              <a:buNone/>
            </a:pPr>
            <a:r>
              <a:rPr lang="ar-SA" sz="2400">
                <a:effectLst/>
                <a:latin typeface="Times New Roman" panose="02020603050405020304" pitchFamily="18" charset="0"/>
                <a:ea typeface="Yu Mincho" panose="020B0502040504020204" pitchFamily="34" charset="0"/>
                <a:cs typeface="Segoe UI" panose="020B0502040204020203" pitchFamily="34" charset="0"/>
              </a:rPr>
              <a:t>أما في حالة الرفع المالي فسنجد أن فرصة تحسين الربحية ستكون عن طريق الاقتراض بكلفة ثابتة منخفضة نسبيًا، وتشغيل الأموال المقترضة في عمليات المؤسسة لتحقيق عائد أفضل من كلفة الاقتراض بافتراض قدرة المؤسسة على تحقيق ذلك، ويعود السبب عادة في انخفاض كلفة الاقتراض كونه أقل خطرًا (من منظور المُقرض) من المشاركة بسبب أولوية الدخل وثباته بالإضافة إلى الأولوية على القيمة التصفوية لموجودات المقترض</a:t>
            </a:r>
            <a:r>
              <a:rPr lang="ar-SA" sz="2400">
                <a:solidFill>
                  <a:srgbClr val="2D3748"/>
                </a:solidFill>
                <a:effectLst/>
                <a:latin typeface="Times New Roman" panose="02020603050405020304" pitchFamily="18" charset="0"/>
                <a:ea typeface="Yu Mincho" panose="020B0502040504020204" pitchFamily="34" charset="0"/>
                <a:cs typeface="Segoe UI" panose="020B0502040204020203" pitchFamily="34" charset="0"/>
              </a:rPr>
              <a:t>.</a:t>
            </a:r>
            <a:endParaRPr lang="en-GB" sz="2400">
              <a:effectLst/>
              <a:latin typeface="Times New Roman" panose="02020603050405020304" pitchFamily="18" charset="0"/>
              <a:ea typeface="Yu Mincho" panose="020B0502040504020204" pitchFamily="34" charset="0"/>
            </a:endParaRPr>
          </a:p>
          <a:p>
            <a:pPr marL="0" indent="0">
              <a:buNone/>
            </a:pPr>
            <a:endParaRPr lang="en-US"/>
          </a:p>
        </p:txBody>
      </p:sp>
    </p:spTree>
    <p:extLst>
      <p:ext uri="{BB962C8B-B14F-4D97-AF65-F5344CB8AC3E}">
        <p14:creationId xmlns:p14="http://schemas.microsoft.com/office/powerpoint/2010/main" val="71434864"/>
      </p:ext>
    </p:extLst>
  </p:cSld>
  <p:clrMapOvr>
    <a:masterClrMapping/>
  </p:clrMapOvr>
</p:sld>
</file>

<file path=ppt/theme/theme1.xml><?xml version="1.0" encoding="utf-8"?>
<a:theme xmlns:a="http://schemas.openxmlformats.org/drawingml/2006/main" name="Office Theme">
  <a:themeElements>
    <a:clrScheme name="Thèm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èm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docProps/app.xml><?xml version="1.0" encoding="utf-8"?>
<Properties xmlns="http://schemas.openxmlformats.org/officeDocument/2006/extended-properties" xmlns:vt="http://schemas.openxmlformats.org/officeDocument/2006/docPropsVTypes">
  <Template/>
  <TotalTime>0</TotalTime>
  <Words>2735</Words>
  <Application>Microsoft Office PowerPoint</Application>
  <PresentationFormat>Grand écran</PresentationFormat>
  <Paragraphs>245</Paragraphs>
  <Slides>19</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19</vt:i4>
      </vt:variant>
    </vt:vector>
  </HeadingPairs>
  <TitlesOfParts>
    <vt:vector size="27" baseType="lpstr">
      <vt:lpstr>-apple-system</vt:lpstr>
      <vt:lpstr>Arial</vt:lpstr>
      <vt:lpstr>Calibri</vt:lpstr>
      <vt:lpstr>Calibri Light</vt:lpstr>
      <vt:lpstr>Segoe UI</vt:lpstr>
      <vt:lpstr>Symbol</vt:lpstr>
      <vt:lpstr>Times New Roman</vt:lpstr>
      <vt:lpstr>Office Theme</vt:lpstr>
      <vt:lpstr>بحث حول طريقة التقييم المالي باستخدام ميكانيزمات الرفع المالي و التشغيلي</vt:lpstr>
      <vt:lpstr>خطة البحث : </vt:lpstr>
      <vt:lpstr>مفهوم الرفع التشغيلي والمالي </vt:lpstr>
      <vt:lpstr>أولا : الرفع التشغيلي </vt:lpstr>
      <vt:lpstr>معادلة حساب درجة الرفع التشغيلي </vt:lpstr>
      <vt:lpstr>توضيح الرفع التشغيلي بمثال </vt:lpstr>
      <vt:lpstr>سلوك الرفع التشغيلي </vt:lpstr>
      <vt:lpstr>مثال على سلوك الرفع التشغيلي </vt:lpstr>
      <vt:lpstr>ثانيا : الرفع المالي </vt:lpstr>
      <vt:lpstr>مميزات الرفع المالي </vt:lpstr>
      <vt:lpstr>سلبيات الرفع المالي </vt:lpstr>
      <vt:lpstr>نظرية الرفع المالي </vt:lpstr>
      <vt:lpstr>Présentation PowerPoint</vt:lpstr>
      <vt:lpstr>النتائج </vt:lpstr>
      <vt:lpstr>مقياس الرفع المالي </vt:lpstr>
      <vt:lpstr>الآثار المترتبة على استعمال الرفع المالي </vt:lpstr>
      <vt:lpstr>ثالثا : الأثر المشترك للرفع التشغيلي والرفع المالي </vt:lpstr>
      <vt:lpstr>رابعا : الرفع المالي والرفع التشغيلي والمخاطر </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طريقة التقييم المالي باستخدام ميكانيزمات الرفع المالي و التشغيلي</dc:title>
  <dc:creator>larsiphone360@gmail.com</dc:creator>
  <cp:lastModifiedBy>onta</cp:lastModifiedBy>
  <cp:revision>8</cp:revision>
  <dcterms:created xsi:type="dcterms:W3CDTF">2022-04-10T21:17:51Z</dcterms:created>
  <dcterms:modified xsi:type="dcterms:W3CDTF">2022-04-12T01:23:40Z</dcterms:modified>
</cp:coreProperties>
</file>