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18"/>
  </p:notesMasterIdLst>
  <p:handoutMasterIdLst>
    <p:handoutMasterId r:id="rId19"/>
  </p:handoutMasterIdLst>
  <p:sldIdLst>
    <p:sldId id="258" r:id="rId5"/>
    <p:sldId id="267" r:id="rId6"/>
    <p:sldId id="268" r:id="rId7"/>
    <p:sldId id="269" r:id="rId8"/>
    <p:sldId id="270" r:id="rId9"/>
    <p:sldId id="274" r:id="rId10"/>
    <p:sldId id="275" r:id="rId11"/>
    <p:sldId id="271" r:id="rId12"/>
    <p:sldId id="272" r:id="rId13"/>
    <p:sldId id="276" r:id="rId14"/>
    <p:sldId id="277" r:id="rId15"/>
    <p:sldId id="281" r:id="rId16"/>
    <p:sldId id="284" r:id="rId17"/>
  </p:sldIdLst>
  <p:sldSz cx="12192000" cy="6858000"/>
  <p:notesSz cx="6858000" cy="9144000"/>
  <p:defaultTextStyle>
    <a:defPPr rtl="0">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81212A"/>
    <a:srgbClr val="F7902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7001" autoAdjust="0"/>
    <p:restoredTop sz="94660"/>
  </p:normalViewPr>
  <p:slideViewPr>
    <p:cSldViewPr snapToGrid="0">
      <p:cViewPr varScale="1">
        <p:scale>
          <a:sx n="84" d="100"/>
          <a:sy n="84" d="100"/>
        </p:scale>
        <p:origin x="-96" y="-7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5" d="100"/>
          <a:sy n="85" d="100"/>
        </p:scale>
        <p:origin x="3858" y="10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A62D488-76E9-431D-B17C-F9FD7D7D9620}" type="datetime1">
              <a:rPr lang="fr-FR" smtClean="0"/>
              <a:pPr rtl="0"/>
              <a:t>17/12/2023</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0FB2356-45F8-4CBB-BBF8-E3F4E0C0F34E}" type="slidenum">
              <a:rPr lang="fr-FR" smtClean="0"/>
              <a:pPr rtl="0"/>
              <a:t>‹N°›</a:t>
            </a:fld>
            <a:endParaRPr lang="fr-FR"/>
          </a:p>
        </p:txBody>
      </p:sp>
    </p:spTree>
    <p:extLst>
      <p:ext uri="{BB962C8B-B14F-4D97-AF65-F5344CB8AC3E}">
        <p14:creationId xmlns="" xmlns:p14="http://schemas.microsoft.com/office/powerpoint/2010/main" val="408682770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11710CC8-A5E1-4796-9F16-2D6B54D7BD79}" type="datetime1">
              <a:rPr lang="fr-FR" noProof="0" smtClean="0"/>
              <a:pPr rtl="0"/>
              <a:t>17/12/2023</a:t>
            </a:fld>
            <a:endParaRPr lang="fr-FR" noProof="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C900A82-9926-4DBA-8BA5-A22EEB8ACF8E}" type="slidenum">
              <a:rPr lang="fr-FR" noProof="0" smtClean="0"/>
              <a:pPr rtl="0"/>
              <a:t>‹N°›</a:t>
            </a:fld>
            <a:endParaRPr lang="fr-FR" noProof="0"/>
          </a:p>
        </p:txBody>
      </p:sp>
    </p:spTree>
    <p:extLst>
      <p:ext uri="{BB962C8B-B14F-4D97-AF65-F5344CB8AC3E}">
        <p14:creationId xmlns="" xmlns:p14="http://schemas.microsoft.com/office/powerpoint/2010/main" val="2842341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10"/>
          </p:nvPr>
        </p:nvSpPr>
        <p:spPr/>
        <p:txBody>
          <a:bodyPr rtlCol="0"/>
          <a:lstStyle/>
          <a:p>
            <a:pPr rtl="0"/>
            <a:fld id="{9C900A82-9926-4DBA-8BA5-A22EEB8ACF8E}" type="slidenum">
              <a:rPr lang="fr-FR" smtClean="0"/>
              <a:pPr rtl="0"/>
              <a:t>1</a:t>
            </a:fld>
            <a:endParaRPr lang="fr-FR"/>
          </a:p>
        </p:txBody>
      </p:sp>
    </p:spTree>
    <p:extLst>
      <p:ext uri="{BB962C8B-B14F-4D97-AF65-F5344CB8AC3E}">
        <p14:creationId xmlns="" xmlns:p14="http://schemas.microsoft.com/office/powerpoint/2010/main" val="561577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en-tête 4"/>
          <p:cNvSpPr>
            <a:spLocks noGrp="1"/>
          </p:cNvSpPr>
          <p:nvPr>
            <p:ph type="hdr" sz="quarter" idx="11"/>
          </p:nvPr>
        </p:nvSpPr>
        <p:spPr/>
        <p:txBody>
          <a:bodyPr/>
          <a:lstStyle/>
          <a:p>
            <a:r>
              <a:rPr lang="ar-SA" smtClean="0"/>
              <a:t>استراتيجات النمو والتدويل</a:t>
            </a:r>
            <a:endParaRPr lang="fr-FR"/>
          </a:p>
        </p:txBody>
      </p:sp>
      <p:sp>
        <p:nvSpPr>
          <p:cNvPr id="6" name="Espace réservé du numéro de diapositive 5"/>
          <p:cNvSpPr>
            <a:spLocks noGrp="1"/>
          </p:cNvSpPr>
          <p:nvPr>
            <p:ph type="sldNum" sz="quarter" idx="12"/>
          </p:nvPr>
        </p:nvSpPr>
        <p:spPr/>
        <p:txBody>
          <a:bodyPr/>
          <a:lstStyle/>
          <a:p>
            <a:fld id="{94977090-9626-42D4-A9B7-C5D9C4952C27}" type="slidenum">
              <a:rPr lang="fr-FR" smtClean="0"/>
              <a:pPr/>
              <a:t>13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e 6"/>
          <p:cNvGrpSpPr/>
          <p:nvPr/>
        </p:nvGrpSpPr>
        <p:grpSpPr>
          <a:xfrm>
            <a:off x="0" y="-8467"/>
            <a:ext cx="12192000" cy="6866467"/>
            <a:chOff x="0" y="-8467"/>
            <a:chExt cx="12192000" cy="6866467"/>
          </a:xfrm>
        </p:grpSpPr>
        <p:cxnSp>
          <p:nvCxnSpPr>
            <p:cNvPr id="32" name="Connecteur droit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Triangle isocè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Triangle isocè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Triangle isocè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re 1"/>
          <p:cNvSpPr>
            <a:spLocks noGrp="1"/>
          </p:cNvSpPr>
          <p:nvPr>
            <p:ph type="ctrTitle"/>
          </p:nvPr>
        </p:nvSpPr>
        <p:spPr>
          <a:xfrm>
            <a:off x="1507067" y="2404534"/>
            <a:ext cx="7766936" cy="1646302"/>
          </a:xfrm>
        </p:spPr>
        <p:txBody>
          <a:bodyPr rtlCol="0" anchor="b">
            <a:noAutofit/>
          </a:bodyPr>
          <a:lstStyle>
            <a:lvl1pPr algn="r">
              <a:defRPr sz="5400">
                <a:solidFill>
                  <a:schemeClr val="accent1"/>
                </a:solidFill>
              </a:defRPr>
            </a:lvl1pPr>
          </a:lstStyle>
          <a:p>
            <a:pPr rtl="0"/>
            <a:r>
              <a:rPr lang="fr-FR" noProof="0" smtClean="0"/>
              <a:t>Cliquez pour modifier le style du titre</a:t>
            </a:r>
            <a:endParaRPr lang="fr-FR" noProof="0"/>
          </a:p>
        </p:txBody>
      </p:sp>
      <p:sp>
        <p:nvSpPr>
          <p:cNvPr id="3" name="Sous-titre 2"/>
          <p:cNvSpPr>
            <a:spLocks noGrp="1"/>
          </p:cNvSpPr>
          <p:nvPr>
            <p:ph type="subTitle" idx="1"/>
          </p:nvPr>
        </p:nvSpPr>
        <p:spPr>
          <a:xfrm>
            <a:off x="1507067" y="4050833"/>
            <a:ext cx="7766936" cy="1096899"/>
          </a:xfrm>
        </p:spPr>
        <p:txBody>
          <a:bodyPr rtlCol="0"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r-FR" noProof="0" smtClean="0"/>
              <a:t>Cliquez pour modifier le style des sous-titres du masque</a:t>
            </a:r>
            <a:endParaRPr lang="fr-FR" noProof="0"/>
          </a:p>
        </p:txBody>
      </p:sp>
      <p:sp>
        <p:nvSpPr>
          <p:cNvPr id="4" name="Espace réservé de la date 3"/>
          <p:cNvSpPr>
            <a:spLocks noGrp="1"/>
          </p:cNvSpPr>
          <p:nvPr>
            <p:ph type="dt" sz="half" idx="10"/>
          </p:nvPr>
        </p:nvSpPr>
        <p:spPr/>
        <p:txBody>
          <a:bodyPr rtlCol="0"/>
          <a:lstStyle/>
          <a:p>
            <a:pPr rtl="0"/>
            <a:fld id="{0F18CD44-0000-4393-BE30-B2E839F66F7F}" type="datetime1">
              <a:rPr lang="fr-FR" noProof="0" smtClean="0"/>
              <a:pPr rtl="0"/>
              <a:t>17/12/2023</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re 1"/>
          <p:cNvSpPr>
            <a:spLocks noGrp="1"/>
          </p:cNvSpPr>
          <p:nvPr>
            <p:ph type="title"/>
          </p:nvPr>
        </p:nvSpPr>
        <p:spPr>
          <a:xfrm>
            <a:off x="677335" y="609600"/>
            <a:ext cx="8596668" cy="3403600"/>
          </a:xfrm>
        </p:spPr>
        <p:txBody>
          <a:bodyPr rtlCol="0" anchor="ctr">
            <a:normAutofit/>
          </a:bodyPr>
          <a:lstStyle>
            <a:lvl1pPr algn="l">
              <a:defRPr sz="4400" b="0" cap="none"/>
            </a:lvl1pPr>
          </a:lstStyle>
          <a:p>
            <a:pPr rtl="0"/>
            <a:r>
              <a:rPr lang="fr-FR" noProof="0" smtClean="0"/>
              <a:t>Cliquez pour modifier le style du titre</a:t>
            </a:r>
            <a:endParaRPr lang="fr-FR" noProof="0"/>
          </a:p>
        </p:txBody>
      </p:sp>
      <p:sp>
        <p:nvSpPr>
          <p:cNvPr id="3" name="Espace réservé du texte 2"/>
          <p:cNvSpPr>
            <a:spLocks noGrp="1"/>
          </p:cNvSpPr>
          <p:nvPr>
            <p:ph type="body" idx="1" hasCustomPrompt="1"/>
          </p:nvPr>
        </p:nvSpPr>
        <p:spPr>
          <a:xfrm>
            <a:off x="677335" y="4470400"/>
            <a:ext cx="8596668" cy="1570962"/>
          </a:xfrm>
        </p:spPr>
        <p:txBody>
          <a:bodyPr rtlCol="0"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457200" rtl="0" eaLnBrk="1" fontAlgn="auto" latinLnBrk="0" hangingPunct="1">
              <a:lnSpc>
                <a:spcPct val="100000"/>
              </a:lnSpc>
              <a:spcBef>
                <a:spcPts val="1000"/>
              </a:spcBef>
              <a:spcAft>
                <a:spcPts val="0"/>
              </a:spcAft>
              <a:buClr>
                <a:schemeClr val="accent1"/>
              </a:buClr>
              <a:buSzPct val="80000"/>
              <a:buFont typeface="Wingdings 3" charset="2"/>
              <a:buNone/>
              <a:tabLst/>
              <a:defRPr/>
            </a:pPr>
            <a:r>
              <a:rPr lang="fr-FR" noProof="0" dirty="0"/>
              <a:t>Modifiez les styles du texte du masque</a:t>
            </a:r>
          </a:p>
        </p:txBody>
      </p:sp>
      <p:sp>
        <p:nvSpPr>
          <p:cNvPr id="4" name="Espace réservé de la date 3"/>
          <p:cNvSpPr>
            <a:spLocks noGrp="1"/>
          </p:cNvSpPr>
          <p:nvPr>
            <p:ph type="dt" sz="half" idx="10"/>
          </p:nvPr>
        </p:nvSpPr>
        <p:spPr/>
        <p:txBody>
          <a:bodyPr rtlCol="0"/>
          <a:lstStyle/>
          <a:p>
            <a:pPr rtl="0"/>
            <a:fld id="{1278EF8E-65F3-4024-ACF3-6077E86C9B93}" type="datetime1">
              <a:rPr lang="fr-FR" noProof="0" smtClean="0"/>
              <a:pPr rtl="0"/>
              <a:t>17/12/2023</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31334" y="609600"/>
            <a:ext cx="8094134" cy="3022600"/>
          </a:xfrm>
        </p:spPr>
        <p:txBody>
          <a:bodyPr rtlCol="0" anchor="ctr">
            <a:normAutofit/>
          </a:bodyPr>
          <a:lstStyle>
            <a:lvl1pPr algn="l">
              <a:defRPr sz="4400" b="0" cap="none"/>
            </a:lvl1pPr>
          </a:lstStyle>
          <a:p>
            <a:pPr rtl="0"/>
            <a:r>
              <a:rPr lang="fr-FR" noProof="0" smtClean="0"/>
              <a:t>Cliquez pour modifier le style du titre</a:t>
            </a:r>
            <a:endParaRPr lang="fr-FR" noProof="0"/>
          </a:p>
        </p:txBody>
      </p:sp>
      <p:sp>
        <p:nvSpPr>
          <p:cNvPr id="23" name="Espace réservé du texte 9"/>
          <p:cNvSpPr>
            <a:spLocks noGrp="1"/>
          </p:cNvSpPr>
          <p:nvPr>
            <p:ph type="body" sz="quarter" idx="13" hasCustomPrompt="1"/>
          </p:nvPr>
        </p:nvSpPr>
        <p:spPr>
          <a:xfrm>
            <a:off x="1366139" y="3632200"/>
            <a:ext cx="7224524" cy="381000"/>
          </a:xfrm>
        </p:spPr>
        <p:txBody>
          <a:bodyPr rtlCol="0"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fr-FR" noProof="0" dirty="0"/>
              <a:t>Modifiez les styles du texte du masque</a:t>
            </a:r>
          </a:p>
        </p:txBody>
      </p:sp>
      <p:sp>
        <p:nvSpPr>
          <p:cNvPr id="3" name="Espace réservé du texte 2"/>
          <p:cNvSpPr>
            <a:spLocks noGrp="1"/>
          </p:cNvSpPr>
          <p:nvPr>
            <p:ph type="body" idx="1" hasCustomPrompt="1"/>
          </p:nvPr>
        </p:nvSpPr>
        <p:spPr>
          <a:xfrm>
            <a:off x="677335" y="4470400"/>
            <a:ext cx="8596668" cy="1570962"/>
          </a:xfrm>
        </p:spPr>
        <p:txBody>
          <a:bodyPr rtlCol="0"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dirty="0"/>
              <a:t>Modifiez les styles du texte du masque</a:t>
            </a:r>
          </a:p>
        </p:txBody>
      </p:sp>
      <p:sp>
        <p:nvSpPr>
          <p:cNvPr id="4" name="Espace réservé de la date 3"/>
          <p:cNvSpPr>
            <a:spLocks noGrp="1"/>
          </p:cNvSpPr>
          <p:nvPr>
            <p:ph type="dt" sz="half" idx="10"/>
          </p:nvPr>
        </p:nvSpPr>
        <p:spPr/>
        <p:txBody>
          <a:bodyPr rtlCol="0"/>
          <a:lstStyle/>
          <a:p>
            <a:pPr rtl="0"/>
            <a:fld id="{656A0AC2-6005-404C-A3E6-F7711C1534A2}" type="datetime1">
              <a:rPr lang="fr-FR" noProof="0" smtClean="0"/>
              <a:pPr rtl="0"/>
              <a:t>17/12/2023</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
        <p:nvSpPr>
          <p:cNvPr id="20" name="Zone de texte 19"/>
          <p:cNvSpPr txBox="1"/>
          <p:nvPr/>
        </p:nvSpPr>
        <p:spPr>
          <a:xfrm>
            <a:off x="541870" y="790378"/>
            <a:ext cx="609600" cy="584776"/>
          </a:xfrm>
          <a:prstGeom prst="rect">
            <a:avLst/>
          </a:prstGeom>
        </p:spPr>
        <p:txBody>
          <a:bodyPr vert="horz" lIns="91440" tIns="45720" rIns="91440" bIns="45720" rtlCol="0" anchor="ctr">
            <a:noAutofit/>
          </a:bodyPr>
          <a:lstStyle/>
          <a:p>
            <a:pPr lvl="0" rtl="0"/>
            <a:r>
              <a:rPr lang="fr-FR" sz="8000" noProof="0">
                <a:ln w="3175" cmpd="sng">
                  <a:noFill/>
                </a:ln>
                <a:solidFill>
                  <a:schemeClr val="accent1">
                    <a:lumMod val="60000"/>
                    <a:lumOff val="40000"/>
                  </a:schemeClr>
                </a:solidFill>
                <a:effectLst/>
                <a:latin typeface="Arial"/>
              </a:rPr>
              <a:t>« </a:t>
            </a:r>
          </a:p>
        </p:txBody>
      </p:sp>
      <p:sp>
        <p:nvSpPr>
          <p:cNvPr id="22" name="Zone de texte 21"/>
          <p:cNvSpPr txBox="1"/>
          <p:nvPr/>
        </p:nvSpPr>
        <p:spPr>
          <a:xfrm>
            <a:off x="8893011" y="2886556"/>
            <a:ext cx="609600" cy="584776"/>
          </a:xfrm>
          <a:prstGeom prst="rect">
            <a:avLst/>
          </a:prstGeom>
        </p:spPr>
        <p:txBody>
          <a:bodyPr vert="horz" lIns="91440" tIns="45720" rIns="91440" bIns="45720" rtlCol="0" anchor="ctr">
            <a:noAutofit/>
          </a:bodyPr>
          <a:lstStyle/>
          <a:p>
            <a:pPr lvl="0" rtl="0"/>
            <a:r>
              <a:rPr lang="fr-FR" sz="8000" noProof="0">
                <a:ln w="3175" cmpd="sng">
                  <a:noFill/>
                </a:ln>
                <a:solidFill>
                  <a:schemeClr val="accent1">
                    <a:lumMod val="60000"/>
                    <a:lumOff val="40000"/>
                  </a:schemeClr>
                </a:solidFill>
                <a:latin typeface="Arial"/>
              </a:rPr>
              <a:t> »</a:t>
            </a:r>
            <a:endParaRPr lang="fr-FR" noProof="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professionnelle">
    <p:spTree>
      <p:nvGrpSpPr>
        <p:cNvPr id="1" name=""/>
        <p:cNvGrpSpPr/>
        <p:nvPr/>
      </p:nvGrpSpPr>
      <p:grpSpPr>
        <a:xfrm>
          <a:off x="0" y="0"/>
          <a:ext cx="0" cy="0"/>
          <a:chOff x="0" y="0"/>
          <a:chExt cx="0" cy="0"/>
        </a:xfrm>
      </p:grpSpPr>
      <p:sp>
        <p:nvSpPr>
          <p:cNvPr id="2" name="Titre 1"/>
          <p:cNvSpPr>
            <a:spLocks noGrp="1"/>
          </p:cNvSpPr>
          <p:nvPr>
            <p:ph type="title"/>
          </p:nvPr>
        </p:nvSpPr>
        <p:spPr>
          <a:xfrm>
            <a:off x="677335" y="1931988"/>
            <a:ext cx="8596668" cy="2595460"/>
          </a:xfrm>
        </p:spPr>
        <p:txBody>
          <a:bodyPr rtlCol="0" anchor="b">
            <a:normAutofit/>
          </a:bodyPr>
          <a:lstStyle>
            <a:lvl1pPr algn="l">
              <a:defRPr sz="4400" b="0" cap="none"/>
            </a:lvl1pPr>
          </a:lstStyle>
          <a:p>
            <a:pPr rtl="0"/>
            <a:r>
              <a:rPr lang="fr-FR" noProof="0" smtClean="0"/>
              <a:t>Cliquez pour modifier le style du titre</a:t>
            </a:r>
            <a:endParaRPr lang="fr-FR" noProof="0"/>
          </a:p>
        </p:txBody>
      </p:sp>
      <p:sp>
        <p:nvSpPr>
          <p:cNvPr id="3" name="Espace réservé du texte 2"/>
          <p:cNvSpPr>
            <a:spLocks noGrp="1"/>
          </p:cNvSpPr>
          <p:nvPr>
            <p:ph type="body" idx="1" hasCustomPrompt="1"/>
          </p:nvPr>
        </p:nvSpPr>
        <p:spPr>
          <a:xfrm>
            <a:off x="677335" y="4527448"/>
            <a:ext cx="8596668" cy="1513914"/>
          </a:xfrm>
        </p:spPr>
        <p:txBody>
          <a:bodyPr rtlCol="0"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dirty="0"/>
              <a:t>Modifiez les styles du texte du masque</a:t>
            </a:r>
          </a:p>
        </p:txBody>
      </p:sp>
      <p:sp>
        <p:nvSpPr>
          <p:cNvPr id="4" name="Espace réservé de la date 3"/>
          <p:cNvSpPr>
            <a:spLocks noGrp="1"/>
          </p:cNvSpPr>
          <p:nvPr>
            <p:ph type="dt" sz="half" idx="10"/>
          </p:nvPr>
        </p:nvSpPr>
        <p:spPr/>
        <p:txBody>
          <a:bodyPr rtlCol="0"/>
          <a:lstStyle/>
          <a:p>
            <a:pPr rtl="0"/>
            <a:fld id="{C7EB287E-6572-4E2D-A1AE-024261880CBB}" type="datetime1">
              <a:rPr lang="fr-FR" noProof="0" smtClean="0"/>
              <a:pPr rtl="0"/>
              <a:t>17/12/2023</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ion Carte de nom">
    <p:spTree>
      <p:nvGrpSpPr>
        <p:cNvPr id="1" name=""/>
        <p:cNvGrpSpPr/>
        <p:nvPr/>
      </p:nvGrpSpPr>
      <p:grpSpPr>
        <a:xfrm>
          <a:off x="0" y="0"/>
          <a:ext cx="0" cy="0"/>
          <a:chOff x="0" y="0"/>
          <a:chExt cx="0" cy="0"/>
        </a:xfrm>
      </p:grpSpPr>
      <p:sp>
        <p:nvSpPr>
          <p:cNvPr id="2" name="Titre 1"/>
          <p:cNvSpPr>
            <a:spLocks noGrp="1"/>
          </p:cNvSpPr>
          <p:nvPr>
            <p:ph type="title"/>
          </p:nvPr>
        </p:nvSpPr>
        <p:spPr>
          <a:xfrm>
            <a:off x="931334" y="609600"/>
            <a:ext cx="8094134" cy="3022600"/>
          </a:xfrm>
        </p:spPr>
        <p:txBody>
          <a:bodyPr rtlCol="0" anchor="ctr">
            <a:normAutofit/>
          </a:bodyPr>
          <a:lstStyle>
            <a:lvl1pPr algn="l">
              <a:defRPr sz="4400" b="0" cap="none"/>
            </a:lvl1pPr>
          </a:lstStyle>
          <a:p>
            <a:pPr rtl="0"/>
            <a:r>
              <a:rPr lang="fr-FR" noProof="0" smtClean="0"/>
              <a:t>Cliquez pour modifier le style du titre</a:t>
            </a:r>
            <a:endParaRPr lang="fr-FR" noProof="0"/>
          </a:p>
        </p:txBody>
      </p:sp>
      <p:sp>
        <p:nvSpPr>
          <p:cNvPr id="23" name="Espace réservé du texte 9"/>
          <p:cNvSpPr>
            <a:spLocks noGrp="1"/>
          </p:cNvSpPr>
          <p:nvPr>
            <p:ph type="body" sz="quarter" idx="13" hasCustomPrompt="1"/>
          </p:nvPr>
        </p:nvSpPr>
        <p:spPr>
          <a:xfrm>
            <a:off x="677332" y="4013200"/>
            <a:ext cx="8596669" cy="514248"/>
          </a:xfrm>
        </p:spPr>
        <p:txBody>
          <a:bodyPr rtlCol="0"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fr-FR" noProof="0" dirty="0"/>
              <a:t>Modifiez les styles du texte du masque</a:t>
            </a:r>
          </a:p>
        </p:txBody>
      </p:sp>
      <p:sp>
        <p:nvSpPr>
          <p:cNvPr id="3" name="Espace réservé du texte 2"/>
          <p:cNvSpPr>
            <a:spLocks noGrp="1"/>
          </p:cNvSpPr>
          <p:nvPr>
            <p:ph type="body" idx="1" hasCustomPrompt="1"/>
          </p:nvPr>
        </p:nvSpPr>
        <p:spPr>
          <a:xfrm>
            <a:off x="677335" y="4527448"/>
            <a:ext cx="8596668" cy="1513914"/>
          </a:xfrm>
        </p:spPr>
        <p:txBody>
          <a:bodyPr rtlCol="0"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dirty="0"/>
              <a:t>Modifiez les styles du texte du masque</a:t>
            </a:r>
          </a:p>
        </p:txBody>
      </p:sp>
      <p:sp>
        <p:nvSpPr>
          <p:cNvPr id="4" name="Espace réservé de la date 3"/>
          <p:cNvSpPr>
            <a:spLocks noGrp="1"/>
          </p:cNvSpPr>
          <p:nvPr>
            <p:ph type="dt" sz="half" idx="10"/>
          </p:nvPr>
        </p:nvSpPr>
        <p:spPr/>
        <p:txBody>
          <a:bodyPr rtlCol="0"/>
          <a:lstStyle/>
          <a:p>
            <a:pPr rtl="0"/>
            <a:fld id="{6BA07C25-9A86-4D68-BC6C-26775EA9D6E7}" type="datetime1">
              <a:rPr lang="fr-FR" noProof="0" smtClean="0"/>
              <a:pPr rtl="0"/>
              <a:t>17/12/2023</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
        <p:nvSpPr>
          <p:cNvPr id="24" name="Zone de texte 23"/>
          <p:cNvSpPr txBox="1"/>
          <p:nvPr/>
        </p:nvSpPr>
        <p:spPr>
          <a:xfrm>
            <a:off x="541870" y="790378"/>
            <a:ext cx="609600" cy="584776"/>
          </a:xfrm>
          <a:prstGeom prst="rect">
            <a:avLst/>
          </a:prstGeom>
        </p:spPr>
        <p:txBody>
          <a:bodyPr vert="horz" lIns="91440" tIns="45720" rIns="91440" bIns="45720" rtlCol="0" anchor="ctr">
            <a:noAutofit/>
          </a:bodyPr>
          <a:lstStyle/>
          <a:p>
            <a:pPr lvl="0" rtl="0"/>
            <a:r>
              <a:rPr lang="fr-FR" sz="8000" noProof="0">
                <a:ln w="3175" cmpd="sng">
                  <a:noFill/>
                </a:ln>
                <a:solidFill>
                  <a:schemeClr val="accent1">
                    <a:lumMod val="60000"/>
                    <a:lumOff val="40000"/>
                  </a:schemeClr>
                </a:solidFill>
                <a:effectLst/>
                <a:latin typeface="Arial"/>
              </a:rPr>
              <a:t>« </a:t>
            </a:r>
          </a:p>
        </p:txBody>
      </p:sp>
      <p:sp>
        <p:nvSpPr>
          <p:cNvPr id="25" name="Zone de texte 24"/>
          <p:cNvSpPr txBox="1"/>
          <p:nvPr/>
        </p:nvSpPr>
        <p:spPr>
          <a:xfrm>
            <a:off x="8893011" y="2886556"/>
            <a:ext cx="609600" cy="584776"/>
          </a:xfrm>
          <a:prstGeom prst="rect">
            <a:avLst/>
          </a:prstGeom>
        </p:spPr>
        <p:txBody>
          <a:bodyPr vert="horz" lIns="91440" tIns="45720" rIns="91440" bIns="45720" rtlCol="0" anchor="ctr">
            <a:noAutofit/>
          </a:bodyPr>
          <a:lstStyle/>
          <a:p>
            <a:pPr lvl="0" rtl="0"/>
            <a:r>
              <a:rPr lang="fr-FR" sz="8000" noProof="0">
                <a:ln w="3175" cmpd="sng">
                  <a:noFill/>
                </a:ln>
                <a:solidFill>
                  <a:schemeClr val="accent1">
                    <a:lumMod val="60000"/>
                    <a:lumOff val="40000"/>
                  </a:schemeClr>
                </a:solidFill>
                <a:effectLst/>
                <a:latin typeface="Arial"/>
              </a:rPr>
              <a:t> »</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re 1"/>
          <p:cNvSpPr>
            <a:spLocks noGrp="1"/>
          </p:cNvSpPr>
          <p:nvPr>
            <p:ph type="title"/>
          </p:nvPr>
        </p:nvSpPr>
        <p:spPr>
          <a:xfrm>
            <a:off x="685799" y="609600"/>
            <a:ext cx="8588203" cy="3022600"/>
          </a:xfrm>
        </p:spPr>
        <p:txBody>
          <a:bodyPr rtlCol="0" anchor="ctr">
            <a:normAutofit/>
          </a:bodyPr>
          <a:lstStyle>
            <a:lvl1pPr algn="l">
              <a:defRPr sz="4400" b="0" cap="none"/>
            </a:lvl1pPr>
          </a:lstStyle>
          <a:p>
            <a:pPr rtl="0"/>
            <a:r>
              <a:rPr lang="fr-FR" noProof="0" smtClean="0"/>
              <a:t>Cliquez pour modifier le style du titre</a:t>
            </a:r>
            <a:endParaRPr lang="fr-FR" noProof="0"/>
          </a:p>
        </p:txBody>
      </p:sp>
      <p:sp>
        <p:nvSpPr>
          <p:cNvPr id="23" name="Espace réservé du texte 9"/>
          <p:cNvSpPr>
            <a:spLocks noGrp="1"/>
          </p:cNvSpPr>
          <p:nvPr>
            <p:ph type="body" sz="quarter" idx="13" hasCustomPrompt="1"/>
          </p:nvPr>
        </p:nvSpPr>
        <p:spPr>
          <a:xfrm>
            <a:off x="677332" y="4013200"/>
            <a:ext cx="8596669" cy="514248"/>
          </a:xfrm>
        </p:spPr>
        <p:txBody>
          <a:bodyPr rtlCol="0"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fr-FR" noProof="0" dirty="0"/>
              <a:t>Modifiez les styles du texte du masque</a:t>
            </a:r>
          </a:p>
        </p:txBody>
      </p:sp>
      <p:sp>
        <p:nvSpPr>
          <p:cNvPr id="3" name="Espace réservé du texte 2"/>
          <p:cNvSpPr>
            <a:spLocks noGrp="1"/>
          </p:cNvSpPr>
          <p:nvPr>
            <p:ph type="body" idx="1" hasCustomPrompt="1"/>
          </p:nvPr>
        </p:nvSpPr>
        <p:spPr>
          <a:xfrm>
            <a:off x="677335" y="4527448"/>
            <a:ext cx="8596668" cy="1513914"/>
          </a:xfrm>
        </p:spPr>
        <p:txBody>
          <a:bodyPr rtlCol="0"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dirty="0"/>
              <a:t>Modifiez les styles du texte du masque</a:t>
            </a:r>
          </a:p>
        </p:txBody>
      </p:sp>
      <p:sp>
        <p:nvSpPr>
          <p:cNvPr id="4" name="Espace réservé de la date 3"/>
          <p:cNvSpPr>
            <a:spLocks noGrp="1"/>
          </p:cNvSpPr>
          <p:nvPr>
            <p:ph type="dt" sz="half" idx="10"/>
          </p:nvPr>
        </p:nvSpPr>
        <p:spPr/>
        <p:txBody>
          <a:bodyPr rtlCol="0"/>
          <a:lstStyle/>
          <a:p>
            <a:pPr rtl="0"/>
            <a:fld id="{B50A3D0F-1074-42A8-B158-00E8797D8172}" type="datetime1">
              <a:rPr lang="fr-FR" noProof="0" smtClean="0"/>
              <a:pPr rtl="0"/>
              <a:t>17/12/2023</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smtClean="0"/>
              <a:t>Cliquez pour modifier le style du titre</a:t>
            </a:r>
            <a:endParaRPr lang="fr-FR" noProof="0"/>
          </a:p>
        </p:txBody>
      </p:sp>
      <p:sp>
        <p:nvSpPr>
          <p:cNvPr id="3" name="Espace réservé du texte vertical 2"/>
          <p:cNvSpPr>
            <a:spLocks noGrp="1"/>
          </p:cNvSpPr>
          <p:nvPr>
            <p:ph type="body" orient="vert" idx="1" hasCustomPrompt="1"/>
          </p:nvPr>
        </p:nvSpPr>
        <p:spPr/>
        <p:txBody>
          <a:bodyPr vert="eaVert"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p:txBody>
          <a:bodyPr rtlCol="0"/>
          <a:lstStyle/>
          <a:p>
            <a:pPr rtl="0"/>
            <a:fld id="{5CA0091E-2448-47D3-9DFE-6D66D95A4A72}" type="datetime1">
              <a:rPr lang="fr-FR" noProof="0" smtClean="0"/>
              <a:pPr rtl="0"/>
              <a:t>17/12/2023</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89333C77-0158-454C-844F-B7AB9BD7DAD4}" type="slidenum">
              <a:rPr lang="fr-FR" noProof="0" smtClean="0"/>
              <a:pPr rtl="0"/>
              <a:t>‹N°›</a:t>
            </a:fld>
            <a:endParaRPr lang="fr-FR" noProof="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967673" y="609599"/>
            <a:ext cx="1304743" cy="5251451"/>
          </a:xfrm>
        </p:spPr>
        <p:txBody>
          <a:bodyPr vert="eaVert" rtlCol="0" anchor="ctr"/>
          <a:lstStyle/>
          <a:p>
            <a:pPr rtl="0"/>
            <a:r>
              <a:rPr lang="fr-FR" noProof="0" smtClean="0"/>
              <a:t>Cliquez pour modifier le style du titre</a:t>
            </a:r>
            <a:endParaRPr lang="fr-FR" noProof="0"/>
          </a:p>
        </p:txBody>
      </p:sp>
      <p:sp>
        <p:nvSpPr>
          <p:cNvPr id="3" name="Espace réservé du texte vertical 2"/>
          <p:cNvSpPr>
            <a:spLocks noGrp="1"/>
          </p:cNvSpPr>
          <p:nvPr>
            <p:ph type="body" orient="vert" idx="1" hasCustomPrompt="1"/>
          </p:nvPr>
        </p:nvSpPr>
        <p:spPr>
          <a:xfrm>
            <a:off x="677335" y="609600"/>
            <a:ext cx="7060150" cy="5251450"/>
          </a:xfrm>
        </p:spPr>
        <p:txBody>
          <a:bodyPr vert="eaVert"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p:txBody>
          <a:bodyPr rtlCol="0"/>
          <a:lstStyle/>
          <a:p>
            <a:pPr rtl="0"/>
            <a:fld id="{90E1D799-BBFE-4A95-A2ED-F60EAEA97215}" type="datetime1">
              <a:rPr lang="fr-FR" noProof="0" smtClean="0"/>
              <a:pPr rtl="0"/>
              <a:t>17/12/2023</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a:bodyPr>
          <a:lstStyle>
            <a:lvl1pPr>
              <a:defRPr sz="3600"/>
            </a:lvl1pPr>
          </a:lstStyle>
          <a:p>
            <a:pPr rtl="0"/>
            <a:r>
              <a:rPr lang="fr-FR" noProof="0" smtClean="0"/>
              <a:t>Cliquez pour modifier le style du titre</a:t>
            </a:r>
            <a:endParaRPr lang="fr-FR" noProof="0"/>
          </a:p>
        </p:txBody>
      </p:sp>
      <p:sp>
        <p:nvSpPr>
          <p:cNvPr id="3" name="Espace réservé du contenu 2"/>
          <p:cNvSpPr>
            <a:spLocks noGrp="1"/>
          </p:cNvSpPr>
          <p:nvPr>
            <p:ph idx="1" hasCustomPrompt="1"/>
          </p:nvPr>
        </p:nvSpPr>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p:txBody>
          <a:bodyPr rtlCol="0"/>
          <a:lstStyle/>
          <a:p>
            <a:pPr rtl="0"/>
            <a:fld id="{B6FC7F3A-89C1-48F6-916B-3BF57260097F}" type="datetime1">
              <a:rPr lang="fr-FR" noProof="0" smtClean="0"/>
              <a:pPr rtl="0"/>
              <a:t>17/12/2023</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77335" y="2700867"/>
            <a:ext cx="8596668" cy="1826581"/>
          </a:xfrm>
        </p:spPr>
        <p:txBody>
          <a:bodyPr rtlCol="0" anchor="b"/>
          <a:lstStyle>
            <a:lvl1pPr algn="l">
              <a:defRPr sz="4000" b="0" cap="none"/>
            </a:lvl1pPr>
          </a:lstStyle>
          <a:p>
            <a:pPr rtl="0"/>
            <a:r>
              <a:rPr lang="fr-FR" noProof="0" smtClean="0"/>
              <a:t>Cliquez pour modifier le style du titre</a:t>
            </a:r>
            <a:endParaRPr lang="fr-FR" noProof="0"/>
          </a:p>
        </p:txBody>
      </p:sp>
      <p:sp>
        <p:nvSpPr>
          <p:cNvPr id="3" name="Espace réservé du texte 2"/>
          <p:cNvSpPr>
            <a:spLocks noGrp="1"/>
          </p:cNvSpPr>
          <p:nvPr>
            <p:ph type="body" idx="1" hasCustomPrompt="1"/>
          </p:nvPr>
        </p:nvSpPr>
        <p:spPr>
          <a:xfrm>
            <a:off x="677335" y="4527448"/>
            <a:ext cx="8596668" cy="860400"/>
          </a:xfrm>
        </p:spPr>
        <p:txBody>
          <a:bodyPr rtlCol="0"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a:t>Modifiez les styles du texte du masque</a:t>
            </a:r>
          </a:p>
        </p:txBody>
      </p:sp>
      <p:sp>
        <p:nvSpPr>
          <p:cNvPr id="4" name="Espace réservé de la date 3"/>
          <p:cNvSpPr>
            <a:spLocks noGrp="1"/>
          </p:cNvSpPr>
          <p:nvPr>
            <p:ph type="dt" sz="half" idx="10"/>
          </p:nvPr>
        </p:nvSpPr>
        <p:spPr/>
        <p:txBody>
          <a:bodyPr rtlCol="0"/>
          <a:lstStyle/>
          <a:p>
            <a:pPr rtl="0"/>
            <a:fld id="{FD8957D5-D576-439A-BC81-BE57680A3DA9}" type="datetime1">
              <a:rPr lang="fr-FR" noProof="0" smtClean="0"/>
              <a:pPr rtl="0"/>
              <a:t>17/12/2023</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smtClean="0"/>
              <a:t>Cliquez pour modifier le style du titre</a:t>
            </a:r>
            <a:endParaRPr lang="fr-FR" noProof="0"/>
          </a:p>
        </p:txBody>
      </p:sp>
      <p:sp>
        <p:nvSpPr>
          <p:cNvPr id="3" name="Espace réservé du contenu 2"/>
          <p:cNvSpPr>
            <a:spLocks noGrp="1"/>
          </p:cNvSpPr>
          <p:nvPr>
            <p:ph sz="half" idx="1" hasCustomPrompt="1"/>
          </p:nvPr>
        </p:nvSpPr>
        <p:spPr>
          <a:xfrm>
            <a:off x="677334" y="2160589"/>
            <a:ext cx="4184035" cy="3880772"/>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contenu 3"/>
          <p:cNvSpPr>
            <a:spLocks noGrp="1"/>
          </p:cNvSpPr>
          <p:nvPr>
            <p:ph sz="half" idx="2" hasCustomPrompt="1"/>
          </p:nvPr>
        </p:nvSpPr>
        <p:spPr>
          <a:xfrm>
            <a:off x="5089970" y="2160589"/>
            <a:ext cx="4184034" cy="3880773"/>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e la date 4"/>
          <p:cNvSpPr>
            <a:spLocks noGrp="1"/>
          </p:cNvSpPr>
          <p:nvPr>
            <p:ph type="dt" sz="half" idx="10"/>
          </p:nvPr>
        </p:nvSpPr>
        <p:spPr/>
        <p:txBody>
          <a:bodyPr rtlCol="0"/>
          <a:lstStyle/>
          <a:p>
            <a:pPr rtl="0"/>
            <a:fld id="{527F2784-452B-4D89-97B6-0B285E5386C7}" type="datetime1">
              <a:rPr lang="fr-FR" noProof="0" smtClean="0"/>
              <a:pPr rtl="0"/>
              <a:t>17/12/2023</a:t>
            </a:fld>
            <a:endParaRPr lang="fr-FR" noProof="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6FF9F0C5-380F-41C2-899A-BAC0F0927E16}" type="slidenum">
              <a:rPr lang="fr-FR" noProof="0" smtClean="0"/>
              <a:pPr rtl="0"/>
              <a:t>‹N°›</a:t>
            </a:fld>
            <a:endParaRPr lang="fr-FR"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lvl1pPr>
              <a:defRPr/>
            </a:lvl1pPr>
          </a:lstStyle>
          <a:p>
            <a:pPr rtl="0"/>
            <a:r>
              <a:rPr lang="fr-FR" noProof="0" smtClean="0"/>
              <a:t>Cliquez pour modifier le style du titre</a:t>
            </a:r>
            <a:endParaRPr lang="fr-FR" noProof="0"/>
          </a:p>
        </p:txBody>
      </p:sp>
      <p:sp>
        <p:nvSpPr>
          <p:cNvPr id="3" name="Espace réservé du texte 2"/>
          <p:cNvSpPr>
            <a:spLocks noGrp="1"/>
          </p:cNvSpPr>
          <p:nvPr>
            <p:ph type="body" idx="1" hasCustomPrompt="1"/>
          </p:nvPr>
        </p:nvSpPr>
        <p:spPr>
          <a:xfrm>
            <a:off x="675745" y="2160983"/>
            <a:ext cx="4185623" cy="576262"/>
          </a:xfrm>
        </p:spPr>
        <p:txBody>
          <a:bodyPr rtlCol="0"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4" name="Espace réservé du contenu 3"/>
          <p:cNvSpPr>
            <a:spLocks noGrp="1"/>
          </p:cNvSpPr>
          <p:nvPr>
            <p:ph sz="half" idx="2" hasCustomPrompt="1"/>
          </p:nvPr>
        </p:nvSpPr>
        <p:spPr>
          <a:xfrm>
            <a:off x="675745" y="2737245"/>
            <a:ext cx="4185623" cy="3304117"/>
          </a:xfrm>
        </p:spPr>
        <p:txBody>
          <a:bodyPr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exte 4"/>
          <p:cNvSpPr>
            <a:spLocks noGrp="1"/>
          </p:cNvSpPr>
          <p:nvPr>
            <p:ph type="body" sz="quarter" idx="3" hasCustomPrompt="1"/>
          </p:nvPr>
        </p:nvSpPr>
        <p:spPr>
          <a:xfrm>
            <a:off x="5088383" y="2160983"/>
            <a:ext cx="4185618" cy="576262"/>
          </a:xfrm>
        </p:spPr>
        <p:txBody>
          <a:bodyPr rtlCol="0"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dirty="0"/>
              <a:t>Modifiez les styles du texte du masque</a:t>
            </a:r>
          </a:p>
        </p:txBody>
      </p:sp>
      <p:sp>
        <p:nvSpPr>
          <p:cNvPr id="6" name="Espace réservé du contenu 5"/>
          <p:cNvSpPr>
            <a:spLocks noGrp="1"/>
          </p:cNvSpPr>
          <p:nvPr>
            <p:ph sz="quarter" idx="4" hasCustomPrompt="1"/>
          </p:nvPr>
        </p:nvSpPr>
        <p:spPr>
          <a:xfrm>
            <a:off x="5088384" y="2737245"/>
            <a:ext cx="4185617" cy="3304117"/>
          </a:xfrm>
        </p:spPr>
        <p:txBody>
          <a:bodyPr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7" name="Espace réservé de la date 6"/>
          <p:cNvSpPr>
            <a:spLocks noGrp="1"/>
          </p:cNvSpPr>
          <p:nvPr>
            <p:ph type="dt" sz="half" idx="10"/>
          </p:nvPr>
        </p:nvSpPr>
        <p:spPr/>
        <p:txBody>
          <a:bodyPr rtlCol="0"/>
          <a:lstStyle/>
          <a:p>
            <a:pPr rtl="0"/>
            <a:fld id="{2B3EB128-F8AA-42C1-8BBB-6D38D6FDC143}" type="datetime1">
              <a:rPr lang="fr-FR" noProof="0" smtClean="0"/>
              <a:pPr rtl="0"/>
              <a:t>17/12/2023</a:t>
            </a:fld>
            <a:endParaRPr lang="fr-FR" noProof="0"/>
          </a:p>
        </p:txBody>
      </p:sp>
      <p:sp>
        <p:nvSpPr>
          <p:cNvPr id="8" name="Espace réservé du pied de page 7"/>
          <p:cNvSpPr>
            <a:spLocks noGrp="1"/>
          </p:cNvSpPr>
          <p:nvPr>
            <p:ph type="ftr" sz="quarter" idx="11"/>
          </p:nvPr>
        </p:nvSpPr>
        <p:spPr/>
        <p:txBody>
          <a:bodyPr rtlCol="0"/>
          <a:lstStyle/>
          <a:p>
            <a:pPr rtl="0"/>
            <a:endParaRPr lang="fr-FR" noProof="0"/>
          </a:p>
        </p:txBody>
      </p:sp>
      <p:sp>
        <p:nvSpPr>
          <p:cNvPr id="9" name="Espace réservé du numéro de diapositive 8"/>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1320800"/>
          </a:xfrm>
        </p:spPr>
        <p:txBody>
          <a:bodyPr rtlCol="0"/>
          <a:lstStyle/>
          <a:p>
            <a:pPr rtl="0"/>
            <a:r>
              <a:rPr lang="fr-FR" noProof="0" smtClean="0"/>
              <a:t>Cliquez pour modifier le style du titre</a:t>
            </a:r>
            <a:endParaRPr lang="fr-FR" noProof="0"/>
          </a:p>
        </p:txBody>
      </p:sp>
      <p:sp>
        <p:nvSpPr>
          <p:cNvPr id="3" name="Espace réservé de la date 2"/>
          <p:cNvSpPr>
            <a:spLocks noGrp="1"/>
          </p:cNvSpPr>
          <p:nvPr>
            <p:ph type="dt" sz="half" idx="10"/>
          </p:nvPr>
        </p:nvSpPr>
        <p:spPr/>
        <p:txBody>
          <a:bodyPr rtlCol="0"/>
          <a:lstStyle/>
          <a:p>
            <a:pPr rtl="0"/>
            <a:fld id="{4705D7F8-D805-49FB-B2A5-BA4362984DD2}" type="datetime1">
              <a:rPr lang="fr-FR" noProof="0" smtClean="0"/>
              <a:pPr rtl="0"/>
              <a:t>17/12/2023</a:t>
            </a:fld>
            <a:endParaRPr lang="fr-FR" noProof="0"/>
          </a:p>
        </p:txBody>
      </p:sp>
      <p:sp>
        <p:nvSpPr>
          <p:cNvPr id="4" name="Espace réservé du pied de page 3"/>
          <p:cNvSpPr>
            <a:spLocks noGrp="1"/>
          </p:cNvSpPr>
          <p:nvPr>
            <p:ph type="ftr" sz="quarter" idx="11"/>
          </p:nvPr>
        </p:nvSpPr>
        <p:spPr/>
        <p:txBody>
          <a:bodyPr rtlCol="0"/>
          <a:lstStyle/>
          <a:p>
            <a:pPr rtl="0"/>
            <a:endParaRPr lang="fr-FR" noProof="0"/>
          </a:p>
        </p:txBody>
      </p:sp>
      <p:sp>
        <p:nvSpPr>
          <p:cNvPr id="5" name="Espace réservé du numéro de diapositive 4"/>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rtlCol="0"/>
          <a:lstStyle/>
          <a:p>
            <a:pPr rtl="0"/>
            <a:fld id="{2CB9D683-151B-4ED6-BB9C-D580990BFC65}" type="datetime1">
              <a:rPr lang="fr-FR" noProof="0" smtClean="0"/>
              <a:pPr rtl="0"/>
              <a:t>17/12/2023</a:t>
            </a:fld>
            <a:endParaRPr lang="fr-FR" noProof="0"/>
          </a:p>
        </p:txBody>
      </p:sp>
      <p:sp>
        <p:nvSpPr>
          <p:cNvPr id="3" name="Espace réservé du pied de page 2"/>
          <p:cNvSpPr>
            <a:spLocks noGrp="1"/>
          </p:cNvSpPr>
          <p:nvPr>
            <p:ph type="ftr" sz="quarter" idx="11"/>
          </p:nvPr>
        </p:nvSpPr>
        <p:spPr/>
        <p:txBody>
          <a:bodyPr rtlCol="0"/>
          <a:lstStyle/>
          <a:p>
            <a:pPr rtl="0"/>
            <a:endParaRPr lang="fr-FR" noProof="0"/>
          </a:p>
        </p:txBody>
      </p:sp>
      <p:sp>
        <p:nvSpPr>
          <p:cNvPr id="4" name="Espace réservé du numéro de diapositive 3"/>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77334" y="1498604"/>
            <a:ext cx="3854528" cy="1278466"/>
          </a:xfrm>
        </p:spPr>
        <p:txBody>
          <a:bodyPr rtlCol="0" anchor="b">
            <a:normAutofit/>
          </a:bodyPr>
          <a:lstStyle>
            <a:lvl1pPr>
              <a:defRPr sz="2000"/>
            </a:lvl1pPr>
          </a:lstStyle>
          <a:p>
            <a:pPr rtl="0"/>
            <a:r>
              <a:rPr lang="fr-FR" noProof="0" smtClean="0"/>
              <a:t>Cliquez pour modifier le style du titre</a:t>
            </a:r>
            <a:endParaRPr lang="fr-FR" noProof="0"/>
          </a:p>
        </p:txBody>
      </p:sp>
      <p:sp>
        <p:nvSpPr>
          <p:cNvPr id="3" name="Espace réservé du contenu 2"/>
          <p:cNvSpPr>
            <a:spLocks noGrp="1"/>
          </p:cNvSpPr>
          <p:nvPr>
            <p:ph idx="1" hasCustomPrompt="1"/>
          </p:nvPr>
        </p:nvSpPr>
        <p:spPr>
          <a:xfrm>
            <a:off x="4760461" y="514924"/>
            <a:ext cx="4513541" cy="5526437"/>
          </a:xfrm>
        </p:spPr>
        <p:txBody>
          <a:bodyPr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texte 3"/>
          <p:cNvSpPr>
            <a:spLocks noGrp="1"/>
          </p:cNvSpPr>
          <p:nvPr>
            <p:ph type="body" sz="half" idx="2" hasCustomPrompt="1"/>
          </p:nvPr>
        </p:nvSpPr>
        <p:spPr>
          <a:xfrm>
            <a:off x="677334" y="2777069"/>
            <a:ext cx="3854528" cy="2584449"/>
          </a:xfrm>
        </p:spPr>
        <p:txBody>
          <a:bodyPr rtlCol="0">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p>
            <a:pPr rtl="0"/>
            <a:fld id="{BF4CFC8E-4A12-42A7-8744-3E3A6BA69E77}" type="datetime1">
              <a:rPr lang="fr-FR" noProof="0" smtClean="0"/>
              <a:pPr rtl="0"/>
              <a:t>17/12/2023</a:t>
            </a:fld>
            <a:endParaRPr lang="fr-FR" noProof="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519954A3-9DFD-4C44-94BA-B95130A3BA1C}" type="slidenum">
              <a:rPr lang="fr-FR" noProof="0" smtClean="0"/>
              <a:pPr rtl="0"/>
              <a:t>‹N°›</a:t>
            </a:fld>
            <a:endParaRPr lang="fr-FR"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77334" y="4800600"/>
            <a:ext cx="8596667" cy="566738"/>
          </a:xfrm>
        </p:spPr>
        <p:txBody>
          <a:bodyPr rtlCol="0" anchor="b">
            <a:normAutofit/>
          </a:bodyPr>
          <a:lstStyle>
            <a:lvl1pPr algn="l">
              <a:defRPr sz="2400" b="0"/>
            </a:lvl1pPr>
          </a:lstStyle>
          <a:p>
            <a:pPr rtl="0"/>
            <a:r>
              <a:rPr lang="fr-FR" noProof="0" smtClean="0"/>
              <a:t>Cliquez pour modifier le style du titre</a:t>
            </a:r>
            <a:endParaRPr lang="fr-FR" noProof="0"/>
          </a:p>
        </p:txBody>
      </p:sp>
      <p:sp>
        <p:nvSpPr>
          <p:cNvPr id="3" name="Espace réservé d’image 2"/>
          <p:cNvSpPr>
            <a:spLocks noGrp="1" noChangeAspect="1"/>
          </p:cNvSpPr>
          <p:nvPr>
            <p:ph type="pic" idx="1" hasCustomPrompt="1"/>
          </p:nvPr>
        </p:nvSpPr>
        <p:spPr>
          <a:xfrm>
            <a:off x="677334" y="609600"/>
            <a:ext cx="8596668" cy="3845718"/>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fr-FR" noProof="0"/>
              <a:t>Cliquez sur l’icône pour ajouter une image</a:t>
            </a:r>
          </a:p>
        </p:txBody>
      </p:sp>
      <p:sp>
        <p:nvSpPr>
          <p:cNvPr id="4" name="Espace réservé du texte 3"/>
          <p:cNvSpPr>
            <a:spLocks noGrp="1"/>
          </p:cNvSpPr>
          <p:nvPr>
            <p:ph type="body" sz="half" idx="2" hasCustomPrompt="1"/>
          </p:nvPr>
        </p:nvSpPr>
        <p:spPr>
          <a:xfrm>
            <a:off x="677334" y="5367338"/>
            <a:ext cx="8596667" cy="674024"/>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p>
            <a:pPr rtl="0"/>
            <a:fld id="{03580440-07F2-42B5-9F2D-160325DE57BC}" type="datetime1">
              <a:rPr lang="fr-FR" noProof="0" smtClean="0"/>
              <a:pPr rtl="0"/>
              <a:t>17/12/2023</a:t>
            </a:fld>
            <a:endParaRPr lang="fr-FR" noProof="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D57F1E4F-1CFF-5643-939E-217C01CDF565}" type="slidenum">
              <a:rPr lang="fr-FR" noProof="0" smtClean="0"/>
              <a:pPr rtl="0"/>
              <a:t>‹N°›</a:t>
            </a:fld>
            <a:endParaRPr lang="fr-FR"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e 6"/>
          <p:cNvGrpSpPr/>
          <p:nvPr/>
        </p:nvGrpSpPr>
        <p:grpSpPr>
          <a:xfrm>
            <a:off x="0" y="-8467"/>
            <a:ext cx="12192000" cy="6866467"/>
            <a:chOff x="0" y="-8467"/>
            <a:chExt cx="12192000" cy="6866467"/>
          </a:xfrm>
        </p:grpSpPr>
        <p:cxnSp>
          <p:nvCxnSpPr>
            <p:cNvPr id="20" name="Connecteur droit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Triangle isocè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Triangle isocè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Triangle isocè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Espace réservé du titre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pPr rtl="0"/>
            <a:r>
              <a:rPr lang="fr-FR" noProof="0"/>
              <a:t>Modifiez le style du titre</a:t>
            </a:r>
          </a:p>
        </p:txBody>
      </p:sp>
      <p:sp>
        <p:nvSpPr>
          <p:cNvPr id="3" name="Espace réservé du texte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rtl="0"/>
            <a:r>
              <a:rPr lang="fr-FR" noProof="0" dirty="0"/>
              <a:t>Modifiez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4" name="Espace réservé de la date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3BF37ED2-6AD5-4971-B046-7D3C4C575DAF}" type="datetime1">
              <a:rPr lang="fr-FR" noProof="0" smtClean="0"/>
              <a:pPr rtl="0"/>
              <a:t>17/12/2023</a:t>
            </a:fld>
            <a:endParaRPr lang="fr-FR" noProof="0"/>
          </a:p>
        </p:txBody>
      </p:sp>
      <p:sp>
        <p:nvSpPr>
          <p:cNvPr id="5" name="Espace réservé du pied de page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endParaRPr lang="fr-FR" noProof="0"/>
          </a:p>
        </p:txBody>
      </p:sp>
      <p:sp>
        <p:nvSpPr>
          <p:cNvPr id="6" name="Espace réservé du numéro de diapositive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rtl="0"/>
            <a:fld id="{D57F1E4F-1CFF-5643-939E-217C01CDF565}" type="slidenum">
              <a:rPr lang="fr-FR" noProof="0" smtClean="0"/>
              <a:pPr rtl="0"/>
              <a:t>‹N°›</a:t>
            </a:fld>
            <a:endParaRPr lang="fr-FR" noProof="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s://www.business4lions.com/%d8%b1%d8%b3%d8%a7%d9%84%d8%a9-%d8%a7%d9%84%d9%85%d9%86%d8%b8%d9%85%d8%a9/"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business4lions.com/%d9%88%d8%b8%d9%8a%d9%81%d8%a9-%d8%a7%d9%84%d8%aa%d8%b3%d9%88%d9%8a%d9%82/" TargetMode="External"/><Relationship Id="rId2" Type="http://schemas.openxmlformats.org/officeDocument/2006/relationships/hyperlink" Target="https://www.business4lions.com/%d9%88%d8%b8%d8%a7%d8%a6%d9%81-%d8%a7%d9%84%d9%85%d9%86%d8%b8%d9%85%d8%a9/" TargetMode="External"/><Relationship Id="rId1" Type="http://schemas.openxmlformats.org/officeDocument/2006/relationships/slideLayout" Target="../slideLayouts/slideLayout2.xml"/><Relationship Id="rId6" Type="http://schemas.openxmlformats.org/officeDocument/2006/relationships/hyperlink" Target="https://www.business4lions.com/%d8%a5%d8%af%d8%a7%d8%b1%d8%a9-%d8%a7%d9%84%d9%85%d9%88%d8%a7%d8%b1%d8%af-%d8%a7%d9%84%d8%a8%d8%b4%d8%b1%d9%8a%d8%a9/" TargetMode="External"/><Relationship Id="rId5" Type="http://schemas.openxmlformats.org/officeDocument/2006/relationships/hyperlink" Target="https://www.business4lions.com/%d9%88%d8%b8%d9%8a%d9%81%d8%a9-%d8%a7%d9%84%d8%aa%d9%85%d9%88%d9%8a%d9%84/" TargetMode="External"/><Relationship Id="rId4" Type="http://schemas.openxmlformats.org/officeDocument/2006/relationships/hyperlink" Target="https://www.business4lions.com/%d9%88%d8%b8%d9%8a%d9%81%d8%a9-%d8%a7%d9%84%d8%a5%d9%86%d8%aa%d8%a7%d8%ac/"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business4lions.com/%d8%a7%d9%84%d9%83%d9%81%d8%a7%d8%a1%d8%a9-%d9%88%d8%a7%d9%84%d9%81%d8%a7%d8%b9%d9%84%d9%8a%d8%a9/"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www.business4lions.com/%d8%a7%d9%84%d8%aa%d8%af%d9%88%d9%8a%d8%b1-%d8%a7%d9%84%d9%88%d8%b8%d9%8a%d9%81%d9%8a/"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business4lions.com/%d8%a7%d9%84%d8%aa%d8%ba%d8%b0%d9%8a%d8%a9-%d8%a7%d9%84%d8%b1%d8%a7%d8%ac%d8%b9%d8%a9/" TargetMode="External"/><Relationship Id="rId2" Type="http://schemas.openxmlformats.org/officeDocument/2006/relationships/hyperlink" Target="https://www.business4lions.com/%d8%a7%d9%84%d8%ac%d9%88%d8%af%d8%a9/" TargetMode="External"/><Relationship Id="rId1" Type="http://schemas.openxmlformats.org/officeDocument/2006/relationships/slideLayout" Target="../slideLayouts/slideLayout3.xml"/><Relationship Id="rId4" Type="http://schemas.openxmlformats.org/officeDocument/2006/relationships/hyperlink" Target="https://www.business4lions.com/%d8%a5%d8%af%d8%a7%d8%b1%d8%a9-%d8%a7%d9%84%d8%ac%d9%88%d8%af%d8%a9-%d8%a7%d9%84%d8%b4%d8%a7%d9%85%d9%84%d8%a9/"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s://www.business4lions.com/%d8%a7%d9%84%d9%87%d9%8a%d9%83%d9%84-%d8%a7%d9%84%d8%aa%d9%86%d8%b8%d9%8a%d9%85%d9%8a/"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 xmlns:a16="http://schemas.microsoft.com/office/drawing/2014/main" id="{9179DE42-5613-4B35-A1E6-6CCBAA13C7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cxnSp>
        <p:nvCxnSpPr>
          <p:cNvPr id="33" name="Connecteur droit 32">
            <a:extLst>
              <a:ext uri="{FF2B5EF4-FFF2-40B4-BE49-F238E27FC236}">
                <a16:creationId xmlns="" xmlns:a16="http://schemas.microsoft.com/office/drawing/2014/main" id="{EB898B32-3891-4C3A-8F58-C5969D2E903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Connecteur droit 34">
            <a:extLst>
              <a:ext uri="{FF2B5EF4-FFF2-40B4-BE49-F238E27FC236}">
                <a16:creationId xmlns="" xmlns:a16="http://schemas.microsoft.com/office/drawing/2014/main" id="{4AE4806D-B8F9-4679-A68A-9BD21C01A301}"/>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 xmlns:a16="http://schemas.microsoft.com/office/drawing/2014/main" id="{52FB45E9-914E-4471-AC87-E475CD51767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Rectangle 25">
            <a:extLst>
              <a:ext uri="{FF2B5EF4-FFF2-40B4-BE49-F238E27FC236}">
                <a16:creationId xmlns="" xmlns:a16="http://schemas.microsoft.com/office/drawing/2014/main" id="{C310626D-5743-49D4-8F7D-88C4F8F0577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Triangle isocèle 40">
            <a:extLst>
              <a:ext uri="{FF2B5EF4-FFF2-40B4-BE49-F238E27FC236}">
                <a16:creationId xmlns="" xmlns:a16="http://schemas.microsoft.com/office/drawing/2014/main" id="{3C195FC1-B568-4C72-9902-34CB35DDD7A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7">
            <a:extLst>
              <a:ext uri="{FF2B5EF4-FFF2-40B4-BE49-F238E27FC236}">
                <a16:creationId xmlns="" xmlns:a16="http://schemas.microsoft.com/office/drawing/2014/main" id="{EF2BDF77-362C-43F0-8CBB-A969EC2AE0C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Triangle isocèle 44">
            <a:extLst>
              <a:ext uri="{FF2B5EF4-FFF2-40B4-BE49-F238E27FC236}">
                <a16:creationId xmlns="" xmlns:a16="http://schemas.microsoft.com/office/drawing/2014/main" id="{4BE96B01-3929-432D-B8C2-ADBCB74C2EF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Forme libre : Forme 46">
            <a:extLst>
              <a:ext uri="{FF2B5EF4-FFF2-40B4-BE49-F238E27FC236}">
                <a16:creationId xmlns="" xmlns:a16="http://schemas.microsoft.com/office/drawing/2014/main" id="{2A6FCDE6-CDE2-4C51-B18E-A95CFB67971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2" name="Titre 1">
            <a:extLst>
              <a:ext uri="{FF2B5EF4-FFF2-40B4-BE49-F238E27FC236}">
                <a16:creationId xmlns="" xmlns:a16="http://schemas.microsoft.com/office/drawing/2014/main" id="{042C1D04-249B-46E2-9FAF-8DF29CC445DB}"/>
              </a:ext>
            </a:extLst>
          </p:cNvPr>
          <p:cNvSpPr>
            <a:spLocks noGrp="1"/>
          </p:cNvSpPr>
          <p:nvPr>
            <p:ph type="ctrTitle"/>
          </p:nvPr>
        </p:nvSpPr>
        <p:spPr>
          <a:xfrm>
            <a:off x="1905000" y="1935271"/>
            <a:ext cx="10287000" cy="2106151"/>
          </a:xfrm>
        </p:spPr>
        <p:txBody>
          <a:bodyPr rtlCol="0">
            <a:normAutofit fontScale="90000"/>
          </a:bodyPr>
          <a:lstStyle/>
          <a:p>
            <a:pPr algn="ctr" rtl="1"/>
            <a:r>
              <a:rPr lang="ar-DZ" sz="8000" b="1" dirty="0" smtClean="0">
                <a:solidFill>
                  <a:schemeClr val="tx1">
                    <a:lumMod val="95000"/>
                  </a:schemeClr>
                </a:solidFill>
                <a:effectLst>
                  <a:outerShdw blurRad="38100" dist="38100" dir="2700000" algn="tl">
                    <a:srgbClr val="000000">
                      <a:alpha val="43137"/>
                    </a:srgbClr>
                  </a:outerShdw>
                </a:effectLst>
                <a:latin typeface="Sakkal Majalla" pitchFamily="2" charset="-78"/>
                <a:cs typeface="Sakkal Majalla" pitchFamily="2" charset="-78"/>
              </a:rPr>
              <a:t>الإستراتيجيات الوظيفية</a:t>
            </a:r>
            <a:br>
              <a:rPr lang="ar-DZ" sz="8000" b="1" dirty="0" smtClean="0">
                <a:solidFill>
                  <a:schemeClr val="tx1">
                    <a:lumMod val="95000"/>
                  </a:schemeClr>
                </a:solidFill>
                <a:effectLst>
                  <a:outerShdw blurRad="38100" dist="38100" dir="2700000" algn="tl">
                    <a:srgbClr val="000000">
                      <a:alpha val="43137"/>
                    </a:srgbClr>
                  </a:outerShdw>
                </a:effectLst>
                <a:latin typeface="Sakkal Majalla" pitchFamily="2" charset="-78"/>
                <a:cs typeface="Sakkal Majalla" pitchFamily="2" charset="-78"/>
              </a:rPr>
            </a:br>
            <a:r>
              <a:rPr lang="fr-FR" sz="8000" dirty="0" smtClean="0"/>
              <a:t> </a:t>
            </a:r>
            <a:r>
              <a:rPr lang="fr-FR" sz="8000" dirty="0" err="1" smtClean="0">
                <a:solidFill>
                  <a:schemeClr val="bg1"/>
                </a:solidFill>
              </a:rPr>
              <a:t>Functional</a:t>
            </a:r>
            <a:r>
              <a:rPr lang="fr-FR" sz="8000" dirty="0" smtClean="0">
                <a:solidFill>
                  <a:schemeClr val="bg1"/>
                </a:solidFill>
              </a:rPr>
              <a:t> </a:t>
            </a:r>
            <a:r>
              <a:rPr lang="fr-FR" sz="8000" dirty="0" err="1" smtClean="0">
                <a:solidFill>
                  <a:schemeClr val="bg1"/>
                </a:solidFill>
              </a:rPr>
              <a:t>Strategy</a:t>
            </a:r>
            <a:r>
              <a:rPr lang="fr-FR" sz="8000" dirty="0" smtClean="0">
                <a:solidFill>
                  <a:schemeClr val="bg1"/>
                </a:solidFill>
              </a:rPr>
              <a:t> </a:t>
            </a:r>
            <a:endParaRPr lang="fr-FR" sz="8000" b="1" dirty="0">
              <a:solidFill>
                <a:schemeClr val="bg1"/>
              </a:solidFill>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14" name="Rectangle 13"/>
          <p:cNvSpPr/>
          <p:nvPr/>
        </p:nvSpPr>
        <p:spPr>
          <a:xfrm>
            <a:off x="5888396" y="462595"/>
            <a:ext cx="4572000" cy="1200329"/>
          </a:xfrm>
          <a:prstGeom prst="rect">
            <a:avLst/>
          </a:prstGeom>
        </p:spPr>
        <p:txBody>
          <a:bodyPr>
            <a:spAutoFit/>
          </a:bodyPr>
          <a:lstStyle/>
          <a:p>
            <a:pPr algn="ctr" rtl="1"/>
            <a:r>
              <a:rPr lang="ar-SA" sz="2400" b="1" dirty="0" smtClean="0">
                <a:effectLst>
                  <a:outerShdw blurRad="38100" dist="38100" dir="2700000" algn="tl">
                    <a:srgbClr val="000000">
                      <a:alpha val="43137"/>
                    </a:srgbClr>
                  </a:outerShdw>
                </a:effectLst>
                <a:latin typeface="Sakkal Majalla" pitchFamily="2" charset="-78"/>
                <a:cs typeface="Sakkal Majalla" pitchFamily="2" charset="-78"/>
              </a:rPr>
              <a:t>جامعة محمد </a:t>
            </a:r>
            <a:r>
              <a:rPr lang="ar-SA" sz="2400" b="1" dirty="0" err="1" smtClean="0">
                <a:effectLst>
                  <a:outerShdw blurRad="38100" dist="38100" dir="2700000" algn="tl">
                    <a:srgbClr val="000000">
                      <a:alpha val="43137"/>
                    </a:srgbClr>
                  </a:outerShdw>
                </a:effectLst>
                <a:latin typeface="Sakkal Majalla" pitchFamily="2" charset="-78"/>
                <a:cs typeface="Sakkal Majalla" pitchFamily="2" charset="-78"/>
              </a:rPr>
              <a:t>خيضر</a:t>
            </a:r>
            <a:r>
              <a:rPr lang="ar-SA" sz="2400" b="1" dirty="0" smtClean="0">
                <a:effectLst>
                  <a:outerShdw blurRad="38100" dist="38100" dir="2700000" algn="tl">
                    <a:srgbClr val="000000">
                      <a:alpha val="43137"/>
                    </a:srgbClr>
                  </a:outerShdw>
                </a:effectLst>
                <a:latin typeface="Sakkal Majalla" pitchFamily="2" charset="-78"/>
                <a:cs typeface="Sakkal Majalla" pitchFamily="2" charset="-78"/>
              </a:rPr>
              <a:t> بسكرة </a:t>
            </a:r>
          </a:p>
          <a:p>
            <a:pPr algn="ctr" rtl="1"/>
            <a:r>
              <a:rPr lang="ar-SA" sz="2400" b="1" dirty="0" smtClean="0">
                <a:effectLst>
                  <a:outerShdw blurRad="38100" dist="38100" dir="2700000" algn="tl">
                    <a:srgbClr val="000000">
                      <a:alpha val="43137"/>
                    </a:srgbClr>
                  </a:outerShdw>
                </a:effectLst>
                <a:latin typeface="Sakkal Majalla" pitchFamily="2" charset="-78"/>
                <a:cs typeface="Sakkal Majalla" pitchFamily="2" charset="-78"/>
              </a:rPr>
              <a:t>كلية العلوم الاقتصادية والتجارية وعلوم التسيير</a:t>
            </a:r>
          </a:p>
          <a:p>
            <a:pPr algn="ctr" rtl="1"/>
            <a:r>
              <a:rPr lang="ar-SA" sz="2400" b="1" dirty="0" smtClean="0">
                <a:effectLst>
                  <a:outerShdw blurRad="38100" dist="38100" dir="2700000" algn="tl">
                    <a:srgbClr val="000000">
                      <a:alpha val="43137"/>
                    </a:srgbClr>
                  </a:outerShdw>
                </a:effectLst>
                <a:latin typeface="Sakkal Majalla" pitchFamily="2" charset="-78"/>
                <a:cs typeface="Sakkal Majalla" pitchFamily="2" charset="-78"/>
              </a:rPr>
              <a:t>قسم </a:t>
            </a:r>
            <a:r>
              <a:rPr lang="ar-DZ" sz="2400" b="1" dirty="0" smtClean="0">
                <a:effectLst>
                  <a:outerShdw blurRad="38100" dist="38100" dir="2700000" algn="tl">
                    <a:srgbClr val="000000">
                      <a:alpha val="43137"/>
                    </a:srgbClr>
                  </a:outerShdw>
                </a:effectLst>
                <a:latin typeface="Sakkal Majalla" pitchFamily="2" charset="-78"/>
                <a:cs typeface="Sakkal Majalla" pitchFamily="2" charset="-78"/>
              </a:rPr>
              <a:t>العلوم التجارية</a:t>
            </a:r>
            <a:endParaRPr lang="fr-FR" sz="2400" b="1" dirty="0">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15" name="ZoneTexte 14"/>
          <p:cNvSpPr txBox="1"/>
          <p:nvPr/>
        </p:nvSpPr>
        <p:spPr>
          <a:xfrm>
            <a:off x="0" y="6396335"/>
            <a:ext cx="2160240" cy="461665"/>
          </a:xfrm>
          <a:prstGeom prst="rect">
            <a:avLst/>
          </a:prstGeom>
          <a:noFill/>
        </p:spPr>
        <p:txBody>
          <a:bodyPr wrap="square" rtlCol="0">
            <a:spAutoFit/>
          </a:bodyPr>
          <a:lstStyle/>
          <a:p>
            <a:pPr algn="ctr"/>
            <a:r>
              <a:rPr lang="ar-SA" sz="2400" b="1" dirty="0" smtClean="0">
                <a:effectLst>
                  <a:outerShdw blurRad="38100" dist="38100" dir="2700000" algn="tl">
                    <a:srgbClr val="000000">
                      <a:alpha val="43137"/>
                    </a:srgbClr>
                  </a:outerShdw>
                </a:effectLst>
                <a:latin typeface="Sakkal Majalla" pitchFamily="2" charset="-78"/>
                <a:cs typeface="Sakkal Majalla" pitchFamily="2" charset="-78"/>
              </a:rPr>
              <a:t>202</a:t>
            </a:r>
            <a:r>
              <a:rPr lang="ar-DZ" sz="2400" b="1" dirty="0" smtClean="0">
                <a:effectLst>
                  <a:outerShdw blurRad="38100" dist="38100" dir="2700000" algn="tl">
                    <a:srgbClr val="000000">
                      <a:alpha val="43137"/>
                    </a:srgbClr>
                  </a:outerShdw>
                </a:effectLst>
                <a:latin typeface="Sakkal Majalla" pitchFamily="2" charset="-78"/>
                <a:cs typeface="Sakkal Majalla" pitchFamily="2" charset="-78"/>
              </a:rPr>
              <a:t>4</a:t>
            </a:r>
            <a:r>
              <a:rPr lang="ar-SA" sz="2400" b="1" dirty="0" smtClean="0">
                <a:effectLst>
                  <a:outerShdw blurRad="38100" dist="38100" dir="2700000" algn="tl">
                    <a:srgbClr val="000000">
                      <a:alpha val="43137"/>
                    </a:srgbClr>
                  </a:outerShdw>
                </a:effectLst>
                <a:latin typeface="Sakkal Majalla" pitchFamily="2" charset="-78"/>
                <a:cs typeface="Sakkal Majalla" pitchFamily="2" charset="-78"/>
              </a:rPr>
              <a:t>/202</a:t>
            </a:r>
            <a:r>
              <a:rPr lang="ar-DZ" sz="2400" b="1" dirty="0" smtClean="0">
                <a:effectLst>
                  <a:outerShdw blurRad="38100" dist="38100" dir="2700000" algn="tl">
                    <a:srgbClr val="000000">
                      <a:alpha val="43137"/>
                    </a:srgbClr>
                  </a:outerShdw>
                </a:effectLst>
                <a:latin typeface="Sakkal Majalla" pitchFamily="2" charset="-78"/>
                <a:cs typeface="Sakkal Majalla" pitchFamily="2" charset="-78"/>
              </a:rPr>
              <a:t>3</a:t>
            </a:r>
            <a:endParaRPr lang="fr-FR" sz="2400" b="1" dirty="0">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19" name="Google Shape;287;p42"/>
          <p:cNvSpPr txBox="1">
            <a:spLocks noGrp="1"/>
          </p:cNvSpPr>
          <p:nvPr>
            <p:ph type="subTitle" idx="1"/>
          </p:nvPr>
        </p:nvSpPr>
        <p:spPr>
          <a:xfrm>
            <a:off x="4145959" y="4949793"/>
            <a:ext cx="3433010" cy="792088"/>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lang="ar-SA" sz="3200" b="1" dirty="0" smtClean="0">
                <a:latin typeface="Sakkal Majalla" pitchFamily="2" charset="-78"/>
                <a:cs typeface="Sakkal Majalla" pitchFamily="2" charset="-78"/>
              </a:rPr>
              <a:t>الأستاذ: </a:t>
            </a:r>
            <a:r>
              <a:rPr lang="ar-DZ" sz="3200" b="1" dirty="0" err="1" smtClean="0">
                <a:latin typeface="Sakkal Majalla" pitchFamily="2" charset="-78"/>
                <a:cs typeface="Sakkal Majalla" pitchFamily="2" charset="-78"/>
              </a:rPr>
              <a:t>براهيمي</a:t>
            </a:r>
            <a:r>
              <a:rPr lang="ar-DZ" sz="3200" b="1" dirty="0" smtClean="0">
                <a:latin typeface="Sakkal Majalla" pitchFamily="2" charset="-78"/>
                <a:cs typeface="Sakkal Majalla" pitchFamily="2" charset="-78"/>
              </a:rPr>
              <a:t> فاروق</a:t>
            </a:r>
            <a:endParaRPr sz="3200" b="1" dirty="0">
              <a:latin typeface="Sakkal Majalla" pitchFamily="2" charset="-78"/>
              <a:cs typeface="Sakkal Majalla" pitchFamily="2" charset="-78"/>
            </a:endParaRPr>
          </a:p>
        </p:txBody>
      </p:sp>
      <p:sp>
        <p:nvSpPr>
          <p:cNvPr id="20" name="Google Shape;288;p42"/>
          <p:cNvSpPr txBox="1">
            <a:spLocks/>
          </p:cNvSpPr>
          <p:nvPr/>
        </p:nvSpPr>
        <p:spPr>
          <a:xfrm>
            <a:off x="4009296" y="6281936"/>
            <a:ext cx="8182704" cy="576064"/>
          </a:xfrm>
          <a:prstGeom prst="rect">
            <a:avLst/>
          </a:prstGeom>
          <a:solidFill>
            <a:srgbClr val="81212A"/>
          </a:solidFill>
          <a:ln>
            <a:noFill/>
          </a:ln>
        </p:spPr>
        <p:txBody>
          <a:bodyPr spcFirstLastPara="1" wrap="square" lIns="91425" tIns="91425" rIns="91425" bIns="91425" anchor="t" anchorCtr="0">
            <a:noAutofit/>
          </a:bodyPr>
          <a:lstStyle/>
          <a:p>
            <a:pPr algn="r">
              <a:lnSpc>
                <a:spcPct val="115000"/>
              </a:lnSpc>
              <a:spcAft>
                <a:spcPts val="1600"/>
              </a:spcAft>
              <a:buClr>
                <a:schemeClr val="dk2"/>
              </a:buClr>
              <a:buSzPts val="1800"/>
            </a:pPr>
            <a:r>
              <a:rPr kumimoji="0" lang="ar-DZ" sz="1800" b="1" i="0" u="none" strike="noStrike" kern="0" cap="none" spc="0" normalizeH="0" baseline="0" noProof="0" dirty="0" smtClean="0">
                <a:ln>
                  <a:noFill/>
                </a:ln>
                <a:effectLst/>
                <a:uLnTx/>
                <a:uFillTx/>
                <a:latin typeface="Sakkal Majalla" pitchFamily="2" charset="-78"/>
                <a:ea typeface="Muli"/>
                <a:cs typeface="Sakkal Majalla" pitchFamily="2" charset="-78"/>
                <a:sym typeface="Muli"/>
              </a:rPr>
              <a:t>محاضرة                    </a:t>
            </a:r>
            <a:r>
              <a:rPr lang="ar-SA" sz="1800" b="1" dirty="0" smtClean="0">
                <a:latin typeface="Sakkal Majalla" pitchFamily="2" charset="-78"/>
                <a:ea typeface="Muli"/>
                <a:cs typeface="Sakkal Majalla" pitchFamily="2" charset="-78"/>
                <a:sym typeface="Muli"/>
              </a:rPr>
              <a:t>مقياس التحليل الاستراتيجي</a:t>
            </a:r>
            <a:r>
              <a:rPr lang="ar-DZ" sz="1800" b="1" dirty="0" smtClean="0">
                <a:latin typeface="Sakkal Majalla" pitchFamily="2" charset="-78"/>
                <a:ea typeface="Muli"/>
                <a:cs typeface="Sakkal Majalla" pitchFamily="2" charset="-78"/>
                <a:sym typeface="Muli"/>
              </a:rPr>
              <a:t> و التنافسي</a:t>
            </a:r>
            <a:r>
              <a:rPr lang="ar-SA" sz="1800" b="1" dirty="0" smtClean="0">
                <a:latin typeface="Sakkal Majalla" pitchFamily="2" charset="-78"/>
                <a:ea typeface="Muli"/>
                <a:cs typeface="Sakkal Majalla" pitchFamily="2" charset="-78"/>
                <a:sym typeface="Muli"/>
              </a:rPr>
              <a:t>    </a:t>
            </a:r>
            <a:r>
              <a:rPr lang="ar-DZ" sz="1800" b="1" dirty="0" smtClean="0">
                <a:latin typeface="Sakkal Majalla" pitchFamily="2" charset="-78"/>
                <a:ea typeface="Muli"/>
                <a:cs typeface="Sakkal Majalla" pitchFamily="2" charset="-78"/>
                <a:sym typeface="Muli"/>
              </a:rPr>
              <a:t>                          </a:t>
            </a:r>
            <a:r>
              <a:rPr kumimoji="0" lang="ar-SA" sz="1800" b="1" i="0" u="none" strike="noStrike" kern="0" cap="none" spc="0" normalizeH="0" baseline="0" noProof="0" dirty="0" smtClean="0">
                <a:ln>
                  <a:noFill/>
                </a:ln>
                <a:effectLst/>
                <a:uLnTx/>
                <a:uFillTx/>
                <a:latin typeface="Sakkal Majalla" pitchFamily="2" charset="-78"/>
                <a:ea typeface="Muli"/>
                <a:cs typeface="Sakkal Majalla" pitchFamily="2" charset="-78"/>
                <a:sym typeface="Muli"/>
              </a:rPr>
              <a:t>موجهة </a:t>
            </a:r>
            <a:r>
              <a:rPr kumimoji="0" lang="ar-SA" sz="1800" b="1" i="0" u="none" strike="noStrike" kern="0" cap="none" spc="0" normalizeH="0" baseline="0" noProof="0" dirty="0" smtClean="0">
                <a:ln>
                  <a:noFill/>
                </a:ln>
                <a:effectLst/>
                <a:uLnTx/>
                <a:uFillTx/>
                <a:latin typeface="Sakkal Majalla" pitchFamily="2" charset="-78"/>
                <a:ea typeface="Muli"/>
                <a:cs typeface="Sakkal Majalla" pitchFamily="2" charset="-78"/>
                <a:sym typeface="Muli"/>
              </a:rPr>
              <a:t>لطلبة </a:t>
            </a:r>
            <a:r>
              <a:rPr lang="ar-DZ" sz="1800" b="1" dirty="0" smtClean="0">
                <a:latin typeface="Sakkal Majalla" pitchFamily="2" charset="-78"/>
                <a:ea typeface="Muli"/>
                <a:cs typeface="Sakkal Majalla" pitchFamily="2" charset="-78"/>
                <a:sym typeface="Muli"/>
              </a:rPr>
              <a:t>السنة أولى </a:t>
            </a:r>
            <a:r>
              <a:rPr lang="ar-SA" sz="1800" b="1" dirty="0" smtClean="0">
                <a:latin typeface="Sakkal Majalla" pitchFamily="2" charset="-78"/>
                <a:ea typeface="Muli"/>
                <a:cs typeface="Sakkal Majalla" pitchFamily="2" charset="-78"/>
                <a:sym typeface="Muli"/>
              </a:rPr>
              <a:t> </a:t>
            </a:r>
            <a:r>
              <a:rPr lang="ar-SA" sz="1800" b="1" dirty="0" err="1" smtClean="0">
                <a:latin typeface="Sakkal Majalla" pitchFamily="2" charset="-78"/>
                <a:ea typeface="Muli"/>
                <a:cs typeface="Sakkal Majalla" pitchFamily="2" charset="-78"/>
                <a:sym typeface="Muli"/>
              </a:rPr>
              <a:t>ماستر</a:t>
            </a:r>
            <a:r>
              <a:rPr lang="ar-SA" sz="1800" b="1" dirty="0" smtClean="0">
                <a:latin typeface="Sakkal Majalla" pitchFamily="2" charset="-78"/>
                <a:ea typeface="Muli"/>
                <a:cs typeface="Sakkal Majalla" pitchFamily="2" charset="-78"/>
                <a:sym typeface="Muli"/>
              </a:rPr>
              <a:t> </a:t>
            </a:r>
            <a:r>
              <a:rPr lang="ar-DZ" sz="1800" b="1" dirty="0" smtClean="0">
                <a:latin typeface="Sakkal Majalla" pitchFamily="2" charset="-78"/>
                <a:ea typeface="Muli"/>
                <a:cs typeface="Sakkal Majalla" pitchFamily="2" charset="-78"/>
                <a:sym typeface="Muli"/>
              </a:rPr>
              <a:t>تسويق</a:t>
            </a:r>
            <a:endParaRPr lang="ar-SA" sz="1800" b="1" dirty="0" smtClean="0">
              <a:latin typeface="Sakkal Majalla" pitchFamily="2" charset="-78"/>
              <a:ea typeface="Muli"/>
              <a:cs typeface="Sakkal Majalla" pitchFamily="2" charset="-78"/>
              <a:sym typeface="Muli"/>
            </a:endParaRPr>
          </a:p>
          <a:p>
            <a:pPr marL="0" marR="0" lvl="0" indent="0" algn="r" defTabSz="914400" rtl="0" eaLnBrk="1" fontAlgn="auto" latinLnBrk="0" hangingPunct="1">
              <a:lnSpc>
                <a:spcPct val="115000"/>
              </a:lnSpc>
              <a:spcBef>
                <a:spcPts val="0"/>
              </a:spcBef>
              <a:spcAft>
                <a:spcPts val="1600"/>
              </a:spcAft>
              <a:buClr>
                <a:schemeClr val="dk2"/>
              </a:buClr>
              <a:buSzPts val="1800"/>
              <a:buFont typeface="Arial"/>
              <a:buNone/>
              <a:tabLst/>
              <a:defRPr/>
            </a:pPr>
            <a:endParaRPr kumimoji="0" lang="ar-SA" sz="1800" b="1" i="0" u="none" strike="noStrike" kern="0" cap="none" spc="0" normalizeH="0" baseline="0" noProof="0" dirty="0">
              <a:ln>
                <a:noFill/>
              </a:ln>
              <a:effectLst/>
              <a:uLnTx/>
              <a:uFillTx/>
              <a:latin typeface="Sakkal Majalla" pitchFamily="2" charset="-78"/>
              <a:ea typeface="Muli"/>
              <a:cs typeface="Sakkal Majalla" pitchFamily="2" charset="-78"/>
              <a:sym typeface="Muli"/>
            </a:endParaRPr>
          </a:p>
        </p:txBody>
      </p:sp>
    </p:spTree>
    <p:extLst>
      <p:ext uri="{BB962C8B-B14F-4D97-AF65-F5344CB8AC3E}">
        <p14:creationId xmlns="" xmlns:p14="http://schemas.microsoft.com/office/powerpoint/2010/main" val="201568009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 y="0"/>
            <a:ext cx="9313333" cy="6370975"/>
          </a:xfrm>
          <a:prstGeom prst="rect">
            <a:avLst/>
          </a:prstGeom>
        </p:spPr>
        <p:txBody>
          <a:bodyPr wrap="square">
            <a:spAutoFit/>
          </a:bodyPr>
          <a:lstStyle/>
          <a:p>
            <a:pPr algn="r" rtl="1" fontAlgn="base"/>
            <a:r>
              <a:rPr lang="ar-DZ" sz="2400" b="1" dirty="0" smtClean="0"/>
              <a:t>3. في مجال وظيفة إدارة الموارد البشرية</a:t>
            </a:r>
            <a:endParaRPr lang="ar-DZ" sz="2400" dirty="0" smtClean="0"/>
          </a:p>
          <a:p>
            <a:pPr algn="r" rtl="1" fontAlgn="base"/>
            <a:r>
              <a:rPr lang="ar-DZ" sz="2400" dirty="0" smtClean="0"/>
              <a:t>تعمل المنظمة على تبني عدة استراتيجيات لتحقيق التحديث منها استئجار العلماء والمهندسين المهرة للاستعانة بهم في عملية التدريب، والاهتمام بوضع برامج تدريبية في كل المجالات التطويرية مالية/ إنتاجية/ تسويقية.. </a:t>
            </a:r>
            <a:r>
              <a:rPr lang="ar-DZ" sz="2400" dirty="0" err="1" smtClean="0"/>
              <a:t>إلخ</a:t>
            </a:r>
            <a:r>
              <a:rPr lang="ar-DZ" sz="2400" dirty="0" smtClean="0"/>
              <a:t>، وتطوير مهارات العاملين المرتبطة بالبحث العلمي.</a:t>
            </a:r>
          </a:p>
          <a:p>
            <a:pPr algn="r" rtl="1" fontAlgn="base"/>
            <a:r>
              <a:rPr lang="ar-DZ" sz="2400" b="1" dirty="0" smtClean="0"/>
              <a:t>4.في مجال وظيفة البحوث والتطوير</a:t>
            </a:r>
            <a:endParaRPr lang="ar-DZ" sz="2400" dirty="0" smtClean="0"/>
          </a:p>
          <a:p>
            <a:pPr algn="r" rtl="1" fontAlgn="base"/>
            <a:r>
              <a:rPr lang="ar-DZ" sz="2400" dirty="0" smtClean="0"/>
              <a:t>تقوم المنظمة بتطوير عدة استراتيجيات لتحقيق التحديث منها : تطوير منتجات وعمليات إنتاجية جديدة، والتعاون مع بقية الوظائف الأخرى في مجال البحث والتطوير.</a:t>
            </a:r>
          </a:p>
          <a:p>
            <a:pPr algn="r" rtl="1" fontAlgn="base"/>
            <a:r>
              <a:rPr lang="ar-DZ" sz="2400" b="1" dirty="0" smtClean="0"/>
              <a:t>5. في مجال الوظيفة المالية</a:t>
            </a:r>
            <a:endParaRPr lang="ar-DZ" sz="2400" dirty="0" smtClean="0"/>
          </a:p>
          <a:p>
            <a:pPr algn="r" rtl="1" fontAlgn="base"/>
            <a:r>
              <a:rPr lang="ar-DZ" sz="2400" dirty="0" smtClean="0"/>
              <a:t>تستطيع المنظمة ممارسة عدة استراتيجيات لتحقيق التحديث منها : متابعة كل التطورات في المجال المالي.</a:t>
            </a:r>
          </a:p>
          <a:p>
            <a:pPr algn="r" rtl="1" fontAlgn="base"/>
            <a:r>
              <a:rPr lang="ar-DZ" sz="2400" b="1" dirty="0" smtClean="0"/>
              <a:t>6. في مجال البنية التحتية</a:t>
            </a:r>
            <a:endParaRPr lang="ar-DZ" sz="2400" dirty="0" smtClean="0"/>
          </a:p>
          <a:p>
            <a:pPr algn="r" rtl="1" fontAlgn="base"/>
            <a:r>
              <a:rPr lang="ar-DZ" sz="2400" dirty="0" smtClean="0"/>
              <a:t>تستطيع المنظمة ممارسة مجموعة من الاستراتيجيات لتحقيق التحديث منها : اهتمام الإدارة بعملية التطوير واعتماد المبالغ اللازمة لذلك، وتسهيل عملية التعاون بين الوظائف بهدف تحقيق التحديث، سواء في مجال المنتجات أو عمليات الإنتاج.</a:t>
            </a:r>
            <a:endParaRPr lang="ar-DZ"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 y="1"/>
            <a:ext cx="10216445" cy="6817251"/>
          </a:xfrm>
          <a:prstGeom prst="rect">
            <a:avLst/>
          </a:prstGeom>
        </p:spPr>
        <p:txBody>
          <a:bodyPr wrap="square">
            <a:spAutoFit/>
          </a:bodyPr>
          <a:lstStyle/>
          <a:p>
            <a:pPr algn="r" rtl="1" fontAlgn="base"/>
            <a:r>
              <a:rPr lang="ar-DZ" sz="2300" b="1" dirty="0" smtClean="0"/>
              <a:t>رابعاً:- الاستراتيجيات التي تحقق الاستجابة لحاجات العميل</a:t>
            </a:r>
            <a:r>
              <a:rPr lang="ar-DZ" sz="2300" dirty="0" smtClean="0"/>
              <a:t> </a:t>
            </a:r>
            <a:r>
              <a:rPr lang="fr-FR" sz="2300" dirty="0" smtClean="0"/>
              <a:t>Customer </a:t>
            </a:r>
            <a:r>
              <a:rPr lang="fr-FR" sz="2300" dirty="0" err="1" smtClean="0"/>
              <a:t>Responsiveness</a:t>
            </a:r>
            <a:endParaRPr lang="fr-FR" sz="2300" dirty="0" smtClean="0"/>
          </a:p>
          <a:p>
            <a:pPr algn="r" rtl="1" fontAlgn="base"/>
            <a:r>
              <a:rPr lang="ar-DZ" sz="2300" dirty="0" smtClean="0"/>
              <a:t>تتحقق الاستجابة المتفوقة للعميل من خلال:- أولا تحديد وإشباع حاجات العملاء بشكل أفضل من المنافسين، كما في حالة تطوير منتجات جديدة تتمتع بمزايا تفتقر إليها المنتجات الحالية، وثانياً من خلال وقت الاستجابة للعميل، وهو الوقت المستغرق بالنسبة للسلعة حتى تسليمها أو الخدمة حتى أدائها. وهناك مجموعة من الاستراتيجيات التي يمكن للمنظمة من خلال استخدامها أن تحقق الاستجابة الجيدة للعملاء منها:-</a:t>
            </a:r>
          </a:p>
          <a:p>
            <a:pPr algn="r" rtl="1" fontAlgn="base"/>
            <a:r>
              <a:rPr lang="ar-DZ" sz="2300" b="1" dirty="0" smtClean="0"/>
              <a:t>1. في مجال وظيفة الإنتاج</a:t>
            </a:r>
            <a:endParaRPr lang="ar-DZ" sz="2300" dirty="0" smtClean="0"/>
          </a:p>
          <a:p>
            <a:pPr algn="r" rtl="1" fontAlgn="base"/>
            <a:r>
              <a:rPr lang="ar-DZ" sz="2300" dirty="0" smtClean="0"/>
              <a:t>يمكن للمنظمة أن تحقق الاستجابة لحاجات العميل من خلال عدة استراتيجيات منها : التكيف السريع مع التطورات الحديثة، والمرونة في عمليات الإنتاج، والتركيز على العميل وإبراز ذلك في </a:t>
            </a:r>
            <a:r>
              <a:rPr lang="ar-DZ" sz="2300" b="1" dirty="0" smtClean="0">
                <a:hlinkClick r:id="rId2"/>
              </a:rPr>
              <a:t>رسالة المنظمة</a:t>
            </a:r>
            <a:r>
              <a:rPr lang="ar-DZ" sz="2300" dirty="0" smtClean="0"/>
              <a:t> وقرارات الإدارة العليا، واتجاهات الموظف </a:t>
            </a:r>
            <a:r>
              <a:rPr lang="ar-DZ" sz="2300" dirty="0" err="1" smtClean="0"/>
              <a:t>نحوالعملاء</a:t>
            </a:r>
            <a:r>
              <a:rPr lang="ar-DZ" sz="2300" dirty="0" smtClean="0"/>
              <a:t>، والإنصات إلى الزبائن وإشراكهم في عملية التطوير من خلال آرائهم واقتراحاتهم.</a:t>
            </a:r>
          </a:p>
          <a:p>
            <a:pPr algn="r" rtl="1" fontAlgn="base"/>
            <a:r>
              <a:rPr lang="ar-DZ" sz="2300" b="1" dirty="0" smtClean="0"/>
              <a:t>2. في مجال وظيفة التسويق</a:t>
            </a:r>
            <a:endParaRPr lang="ar-DZ" sz="2300" dirty="0" smtClean="0"/>
          </a:p>
          <a:p>
            <a:pPr algn="r" rtl="1" fontAlgn="base"/>
            <a:r>
              <a:rPr lang="ar-DZ" sz="2300" dirty="0" smtClean="0"/>
              <a:t>تستطيع المنظمة أن تحقق الاستجابة لحاجات العميل من خلال بعض الاستراتيجيات منها : التعرف على اتجاهات السوق والتصرف السريع إزاء هذه الاتجاهات الجديدة، وربط التغذية العكسية القادمة من العميل بجميع وظائف المنظمة، واعتبار العميل هو البداية والنهاية.</a:t>
            </a:r>
            <a:endParaRPr lang="ar-DZ" sz="2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0"/>
            <a:ext cx="9663289" cy="6863417"/>
          </a:xfrm>
          <a:prstGeom prst="rect">
            <a:avLst/>
          </a:prstGeom>
        </p:spPr>
        <p:txBody>
          <a:bodyPr wrap="square">
            <a:spAutoFit/>
          </a:bodyPr>
          <a:lstStyle/>
          <a:p>
            <a:pPr algn="r" rtl="1" fontAlgn="base"/>
            <a:r>
              <a:rPr lang="ar-DZ" sz="2200" b="1" dirty="0" smtClean="0"/>
              <a:t>3. في مجال إدارة المواد</a:t>
            </a:r>
            <a:endParaRPr lang="ar-DZ" sz="2200" dirty="0" smtClean="0"/>
          </a:p>
          <a:p>
            <a:pPr algn="r" rtl="1" fontAlgn="base"/>
            <a:r>
              <a:rPr lang="ar-DZ" sz="2200" dirty="0" smtClean="0"/>
              <a:t>يمكن للمنظمة أن تحقق الاستجابة لحاجات العميل من خلال مجموعة من الاستراتيجيات منها استخدام طريقة </a:t>
            </a:r>
            <a:r>
              <a:rPr lang="fr-FR" sz="2200" dirty="0" smtClean="0"/>
              <a:t>JIT، </a:t>
            </a:r>
            <a:r>
              <a:rPr lang="ar-DZ" sz="2200" dirty="0" smtClean="0"/>
              <a:t>تطوير الأنظمة الرشيدة القادرة على الاستجابة السريعة للطلبات غير المتوقعة للعميل.</a:t>
            </a:r>
          </a:p>
          <a:p>
            <a:pPr algn="r" rtl="1" fontAlgn="base"/>
            <a:r>
              <a:rPr lang="ar-DZ" sz="2200" b="1" dirty="0" smtClean="0"/>
              <a:t>4. في مجال إدارة الموارد البشرية</a:t>
            </a:r>
            <a:endParaRPr lang="ar-DZ" sz="2200" dirty="0" smtClean="0"/>
          </a:p>
          <a:p>
            <a:pPr algn="r" rtl="1" fontAlgn="base"/>
            <a:r>
              <a:rPr lang="ar-DZ" sz="2200" dirty="0" smtClean="0"/>
              <a:t>أمام المنظمة عدة استراتيجيات لتحقيق الاستجابة لحاجات العميل، منها : توظيف العدد المطلوب من العاملين، وتدريبهم على المهارات المطلوبة لمواجهة الزيادة المضطردة في المبيعات، وتطوير البرامج التدريبية التي تجعل الموظفين يفكرون وكأنهم العملاء أنفسهم.</a:t>
            </a:r>
          </a:p>
          <a:p>
            <a:pPr algn="r" rtl="1" fontAlgn="base"/>
            <a:r>
              <a:rPr lang="ar-DZ" sz="2200" b="1" dirty="0" smtClean="0"/>
              <a:t>5. في مجال وظيفة البحوث والتطوير</a:t>
            </a:r>
            <a:endParaRPr lang="ar-DZ" sz="2200" dirty="0" smtClean="0"/>
          </a:p>
          <a:p>
            <a:pPr algn="r" rtl="1" fontAlgn="base"/>
            <a:r>
              <a:rPr lang="ar-DZ" sz="2200" dirty="0" smtClean="0"/>
              <a:t>تقوم المنظمة بتطوير عدة استراتيجيات لتحقيق الاستجابة للعميل، منها تنفيذ تصميم المنتج والعمليات الإنتاجية بشكل متواز </a:t>
            </a:r>
            <a:r>
              <a:rPr lang="ar-DZ" sz="2200" dirty="0" err="1" smtClean="0"/>
              <a:t>للاسراع</a:t>
            </a:r>
            <a:r>
              <a:rPr lang="ar-DZ" sz="2200" dirty="0" smtClean="0"/>
              <a:t> في عملية الإخراج بشكل عام، جذب العميل داخل عملية تطوير المنتج من خلال الآراء التي يطرحها الزبائن.</a:t>
            </a:r>
          </a:p>
          <a:p>
            <a:pPr algn="r" rtl="1" fontAlgn="base"/>
            <a:r>
              <a:rPr lang="ar-DZ" sz="2200" b="1" dirty="0" smtClean="0"/>
              <a:t>6. في مجال الوظيفة المالية</a:t>
            </a:r>
            <a:endParaRPr lang="ar-DZ" sz="2200" dirty="0" smtClean="0"/>
          </a:p>
          <a:p>
            <a:pPr algn="r" rtl="1" fontAlgn="base"/>
            <a:r>
              <a:rPr lang="ar-DZ" sz="2200" dirty="0" smtClean="0"/>
              <a:t>تستطيع المنظمة ممارسة عدة استراتيجيات لتحقيق الاستجابة للعملاء منها : استخدام وسائل التكنولوجيا الحديثة في هذا المجال، ومتابعة كل جديد في مجال الفكر والعمليات المالية .</a:t>
            </a:r>
          </a:p>
          <a:p>
            <a:pPr algn="r" rtl="1" fontAlgn="base"/>
            <a:r>
              <a:rPr lang="ar-DZ" sz="2200" b="1" dirty="0" smtClean="0"/>
              <a:t>7. في مجال البنية التحتية</a:t>
            </a:r>
            <a:endParaRPr lang="ar-DZ" sz="2200" dirty="0" smtClean="0"/>
          </a:p>
          <a:p>
            <a:pPr algn="r" rtl="1" fontAlgn="base"/>
            <a:r>
              <a:rPr lang="ar-DZ" sz="2200" dirty="0" smtClean="0"/>
              <a:t>تستطيع المنظمة تبني عدة استراتيجيات لتحقيق الاستجابة للعملاء أهمها التزام القيادة الواسع نحو العميل.</a:t>
            </a:r>
            <a:endParaRPr lang="ar-DZ"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9" name="ZoneTexte 18"/>
          <p:cNvSpPr txBox="1"/>
          <p:nvPr/>
        </p:nvSpPr>
        <p:spPr>
          <a:xfrm>
            <a:off x="4079776" y="1484785"/>
            <a:ext cx="4800533" cy="2585323"/>
          </a:xfrm>
          <a:prstGeom prst="rect">
            <a:avLst/>
          </a:prstGeom>
          <a:noFill/>
        </p:spPr>
        <p:txBody>
          <a:bodyPr wrap="square" rtlCol="0">
            <a:spAutoFit/>
          </a:bodyPr>
          <a:lstStyle/>
          <a:p>
            <a:pPr algn="ctr" rtl="1"/>
            <a:r>
              <a:rPr lang="ar-SA" sz="5400" b="1" dirty="0" smtClean="0">
                <a:latin typeface="Sakkal Majalla" pitchFamily="2" charset="-78"/>
                <a:cs typeface="Sakkal Majalla" pitchFamily="2" charset="-78"/>
              </a:rPr>
              <a:t>شكرا </a:t>
            </a:r>
            <a:r>
              <a:rPr lang="ar-DZ" sz="5400" b="1" dirty="0" smtClean="0">
                <a:latin typeface="Sakkal Majalla" pitchFamily="2" charset="-78"/>
                <a:cs typeface="Sakkal Majalla" pitchFamily="2" charset="-78"/>
              </a:rPr>
              <a:t> </a:t>
            </a:r>
          </a:p>
          <a:p>
            <a:pPr algn="ctr" rtl="1"/>
            <a:r>
              <a:rPr lang="ar-DZ" sz="5400" b="1" dirty="0" smtClean="0">
                <a:latin typeface="Sakkal Majalla" pitchFamily="2" charset="-78"/>
                <a:cs typeface="Sakkal Majalla" pitchFamily="2" charset="-78"/>
              </a:rPr>
              <a:t>و كل التوفيق للطلبة الشطار</a:t>
            </a:r>
            <a:endParaRPr lang="fr-FR" sz="5400" b="1" dirty="0">
              <a:latin typeface="Sakkal Majalla" pitchFamily="2" charset="-78"/>
              <a:cs typeface="Sakkal Majall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0" fill="hold"/>
                                        <p:tgtEl>
                                          <p:spTgt spid="19"/>
                                        </p:tgtEl>
                                        <p:attrNameLst>
                                          <p:attrName>ppt_x</p:attrName>
                                        </p:attrNameLst>
                                      </p:cBhvr>
                                      <p:tavLst>
                                        <p:tav tm="0">
                                          <p:val>
                                            <p:strVal val="#ppt_x"/>
                                          </p:val>
                                        </p:tav>
                                        <p:tav tm="100000">
                                          <p:val>
                                            <p:strVal val="#ppt_x"/>
                                          </p:val>
                                        </p:tav>
                                      </p:tavLst>
                                    </p:anim>
                                    <p:anim calcmode="lin" valueType="num">
                                      <p:cBhvr additive="base">
                                        <p:cTn id="8" dur="50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91911"/>
            <a:ext cx="10408356" cy="5849451"/>
          </a:xfrm>
        </p:spPr>
        <p:txBody>
          <a:bodyPr>
            <a:noAutofit/>
          </a:bodyPr>
          <a:lstStyle/>
          <a:p>
            <a:pPr algn="r" rtl="1" fontAlgn="base"/>
            <a:r>
              <a:rPr lang="ar-DZ" sz="2800" b="1" dirty="0" smtClean="0"/>
              <a:t>ما هي الاستراتيجيات الوظيفية؟</a:t>
            </a:r>
            <a:endParaRPr lang="ar-DZ" sz="2800" dirty="0" smtClean="0"/>
          </a:p>
          <a:p>
            <a:pPr algn="r" rtl="1" fontAlgn="base"/>
            <a:r>
              <a:rPr lang="ar-DZ" sz="2800" dirty="0" smtClean="0"/>
              <a:t>الاستراتيجيات الوظيفية </a:t>
            </a:r>
            <a:r>
              <a:rPr lang="fr-FR" sz="2800" dirty="0" err="1" smtClean="0"/>
              <a:t>Functional</a:t>
            </a:r>
            <a:r>
              <a:rPr lang="fr-FR" sz="2800" dirty="0" smtClean="0"/>
              <a:t> </a:t>
            </a:r>
            <a:r>
              <a:rPr lang="fr-FR" sz="2800" dirty="0" err="1" smtClean="0"/>
              <a:t>Strategy</a:t>
            </a:r>
            <a:r>
              <a:rPr lang="fr-FR" sz="2800" dirty="0" smtClean="0"/>
              <a:t> </a:t>
            </a:r>
            <a:r>
              <a:rPr lang="ar-DZ" sz="2800" dirty="0" smtClean="0"/>
              <a:t>هي تلك الاستراتيجيات التي تسعى لتحسين فعاليات </a:t>
            </a:r>
            <a:r>
              <a:rPr lang="ar-DZ" sz="2800" b="1" dirty="0" smtClean="0">
                <a:hlinkClick r:id="rId2"/>
              </a:rPr>
              <a:t>الوظائف الأساسية للمنظمة</a:t>
            </a:r>
            <a:r>
              <a:rPr lang="ar-DZ" sz="2800" dirty="0" smtClean="0"/>
              <a:t> والتي تشمل وظائف: </a:t>
            </a:r>
            <a:r>
              <a:rPr lang="ar-DZ" sz="2800" b="1" dirty="0" smtClean="0">
                <a:hlinkClick r:id="rId3"/>
              </a:rPr>
              <a:t>التسويق</a:t>
            </a:r>
            <a:r>
              <a:rPr lang="ar-DZ" sz="2800" dirty="0" smtClean="0"/>
              <a:t>، و</a:t>
            </a:r>
            <a:r>
              <a:rPr lang="ar-DZ" sz="2800" b="1" dirty="0" smtClean="0">
                <a:hlinkClick r:id="rId4"/>
              </a:rPr>
              <a:t>الإنتاج</a:t>
            </a:r>
            <a:r>
              <a:rPr lang="ar-DZ" sz="2800" dirty="0" smtClean="0"/>
              <a:t>، و</a:t>
            </a:r>
            <a:r>
              <a:rPr lang="ar-DZ" sz="2800" b="1" dirty="0" smtClean="0">
                <a:hlinkClick r:id="rId5"/>
              </a:rPr>
              <a:t>الإدارة المالية</a:t>
            </a:r>
            <a:r>
              <a:rPr lang="ar-DZ" sz="2800" dirty="0" smtClean="0"/>
              <a:t>، وإدارة المعلومات، والبحوث والتطوير، و</a:t>
            </a:r>
            <a:r>
              <a:rPr lang="ar-DZ" sz="2800" b="1" dirty="0" smtClean="0">
                <a:hlinkClick r:id="rId6"/>
              </a:rPr>
              <a:t>إدارة الموارد البشرية</a:t>
            </a:r>
            <a:r>
              <a:rPr lang="ar-DZ" sz="2800" dirty="0" smtClean="0"/>
              <a:t>، والمشتريات والمخازن؛ وتتحقق فعاليات وظائف المنظمة من خلال وضع استراتيجيات لكل وظيفة، لتحقيق الكفاءة </a:t>
            </a:r>
            <a:r>
              <a:rPr lang="fr-FR" sz="2800" dirty="0" err="1" smtClean="0"/>
              <a:t>Efficiency</a:t>
            </a:r>
            <a:r>
              <a:rPr lang="fr-FR" sz="2800" dirty="0" smtClean="0"/>
              <a:t> </a:t>
            </a:r>
            <a:r>
              <a:rPr lang="ar-DZ" sz="2800" dirty="0" smtClean="0"/>
              <a:t>والجودة </a:t>
            </a:r>
            <a:r>
              <a:rPr lang="fr-FR" sz="2800" dirty="0" err="1" smtClean="0"/>
              <a:t>Quality</a:t>
            </a:r>
            <a:r>
              <a:rPr lang="ar-DZ" sz="2800" dirty="0" smtClean="0"/>
              <a:t>ٚ والتحديث/التجديد </a:t>
            </a:r>
            <a:r>
              <a:rPr lang="fr-FR" sz="2800" dirty="0" smtClean="0"/>
              <a:t>Innovation</a:t>
            </a:r>
            <a:r>
              <a:rPr lang="ar-DZ" sz="2800" dirty="0" smtClean="0"/>
              <a:t>ٚ </a:t>
            </a:r>
            <a:r>
              <a:rPr lang="ar-DZ" sz="2800" dirty="0" err="1" smtClean="0"/>
              <a:t>و</a:t>
            </a:r>
            <a:r>
              <a:rPr lang="ar-DZ" sz="2800" dirty="0" smtClean="0"/>
              <a:t> الاستجابة للعملاء </a:t>
            </a:r>
            <a:r>
              <a:rPr lang="fr-FR" sz="2800" dirty="0" err="1" smtClean="0"/>
              <a:t>Responsiveness</a:t>
            </a:r>
            <a:r>
              <a:rPr lang="fr-FR" sz="2800" dirty="0" smtClean="0"/>
              <a:t> </a:t>
            </a:r>
            <a:r>
              <a:rPr lang="ar-DZ" sz="2800" dirty="0" smtClean="0"/>
              <a:t>على مستوى كل وظيفة من الوظائف، وباختصار فإن </a:t>
            </a:r>
            <a:r>
              <a:rPr lang="ar-DZ" sz="2800" dirty="0" err="1" smtClean="0"/>
              <a:t>استراتيجية</a:t>
            </a:r>
            <a:r>
              <a:rPr lang="ar-DZ" sz="2800" dirty="0" smtClean="0"/>
              <a:t> الوظيفة هي : </a:t>
            </a:r>
            <a:r>
              <a:rPr lang="ar-DZ" sz="2800" dirty="0" err="1" smtClean="0"/>
              <a:t>الاستراتيجية</a:t>
            </a:r>
            <a:r>
              <a:rPr lang="ar-DZ" sz="2800" dirty="0" smtClean="0"/>
              <a:t> التي تهتم بخلق مزايا تنافسية للوظائف، والاستراتيجيات الوظيفية تغطي عادة فترة زمنية قصيرة نسبياً – عادة أقل من سنة – وهذه الاستراتيجيات تدعم الاستراتيجيات على مستوى المنظمة والقطاع.</a:t>
            </a:r>
          </a:p>
          <a:p>
            <a:pPr marL="0" lvl="0" indent="0" algn="just" rtl="1">
              <a:lnSpc>
                <a:spcPct val="150000"/>
              </a:lnSpc>
              <a:spcBef>
                <a:spcPts val="0"/>
              </a:spcBef>
              <a:buNone/>
            </a:pPr>
            <a:endParaRPr lang="fr-FR" b="1" dirty="0" smtClean="0">
              <a:solidFill>
                <a:schemeClr val="tx1"/>
              </a:solidFill>
              <a:latin typeface="Sakkal Majalla" pitchFamily="2" charset="-78"/>
              <a:cs typeface="Sakkal Majalla"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2677656"/>
          </a:xfrm>
          <a:prstGeom prst="rect">
            <a:avLst/>
          </a:prstGeom>
        </p:spPr>
        <p:txBody>
          <a:bodyPr wrap="square">
            <a:spAutoFit/>
          </a:bodyPr>
          <a:lstStyle/>
          <a:p>
            <a:pPr algn="r" rtl="1" fontAlgn="base"/>
            <a:r>
              <a:rPr lang="ar-DZ" sz="2400" b="1" dirty="0" smtClean="0"/>
              <a:t>أنواع الاستراتيجيات الوظيفية</a:t>
            </a:r>
            <a:endParaRPr lang="ar-DZ" sz="2400" dirty="0" smtClean="0"/>
          </a:p>
          <a:p>
            <a:pPr algn="r" rtl="1" fontAlgn="base"/>
            <a:r>
              <a:rPr lang="ar-DZ" sz="2400" dirty="0" smtClean="0"/>
              <a:t>سنستعرض فيما يلي الاستراتيجيات الوظيفية التي يمكن أن يتخذها المديرون على مستوى كل وظيفة (تسويق، إنتاج..) والتي تزيد من كفاءة المنظمة وجودتها، ومن قدرتها على التحديث والاستجابة السريعة للعملاء</a:t>
            </a:r>
            <a:r>
              <a:rPr lang="ar-DZ" sz="2400" dirty="0" smtClean="0"/>
              <a:t>.</a:t>
            </a:r>
          </a:p>
          <a:p>
            <a:pPr algn="r" rtl="1" fontAlgn="base"/>
            <a:endParaRPr lang="ar-DZ" sz="2400" dirty="0" smtClean="0"/>
          </a:p>
          <a:p>
            <a:pPr algn="r" rtl="1" fontAlgn="base"/>
            <a:r>
              <a:rPr lang="ar-DZ" sz="2400" b="1" dirty="0" smtClean="0"/>
              <a:t>       أولاً</a:t>
            </a:r>
            <a:r>
              <a:rPr lang="ar-DZ" sz="2400" b="1" dirty="0" smtClean="0"/>
              <a:t>:- الاستراتيجيات التي تحقق الكفاءة </a:t>
            </a:r>
            <a:r>
              <a:rPr lang="ar-DZ" sz="2400" b="1" dirty="0" err="1" smtClean="0"/>
              <a:t>فى</a:t>
            </a:r>
            <a:r>
              <a:rPr lang="ar-DZ" sz="2400" b="1" dirty="0" smtClean="0"/>
              <a:t> المجالات الوظيفية المختلفة</a:t>
            </a:r>
            <a:endParaRPr lang="ar-DZ" sz="2400" dirty="0" smtClean="0"/>
          </a:p>
          <a:p>
            <a:pPr algn="r" rtl="1" fontAlgn="base"/>
            <a:endParaRPr lang="ar-DZ" sz="2400" dirty="0"/>
          </a:p>
        </p:txBody>
      </p:sp>
      <p:sp>
        <p:nvSpPr>
          <p:cNvPr id="5" name="Rectangle 4"/>
          <p:cNvSpPr/>
          <p:nvPr/>
        </p:nvSpPr>
        <p:spPr>
          <a:xfrm>
            <a:off x="-158045" y="3060679"/>
            <a:ext cx="11322755" cy="830997"/>
          </a:xfrm>
          <a:prstGeom prst="rect">
            <a:avLst/>
          </a:prstGeom>
        </p:spPr>
        <p:txBody>
          <a:bodyPr wrap="square">
            <a:spAutoFit/>
          </a:bodyPr>
          <a:lstStyle/>
          <a:p>
            <a:pPr algn="r" rtl="1" fontAlgn="base"/>
            <a:r>
              <a:rPr lang="ar-DZ" sz="2400" b="1" dirty="0" smtClean="0"/>
              <a:t>ثانياً:- الاستراتيجيات التي تحقق الجودة في المجالات الوظيفية </a:t>
            </a:r>
            <a:r>
              <a:rPr lang="ar-DZ" sz="2400" b="1" dirty="0" smtClean="0"/>
              <a:t>المختلفة</a:t>
            </a:r>
          </a:p>
          <a:p>
            <a:pPr algn="r" rtl="1" fontAlgn="base"/>
            <a:endParaRPr lang="ar-DZ" sz="2400" dirty="0"/>
          </a:p>
        </p:txBody>
      </p:sp>
      <p:sp>
        <p:nvSpPr>
          <p:cNvPr id="6" name="Rectangle 5"/>
          <p:cNvSpPr/>
          <p:nvPr/>
        </p:nvSpPr>
        <p:spPr>
          <a:xfrm>
            <a:off x="0" y="4358901"/>
            <a:ext cx="10555112" cy="461665"/>
          </a:xfrm>
          <a:prstGeom prst="rect">
            <a:avLst/>
          </a:prstGeom>
        </p:spPr>
        <p:txBody>
          <a:bodyPr wrap="square">
            <a:spAutoFit/>
          </a:bodyPr>
          <a:lstStyle/>
          <a:p>
            <a:pPr algn="r" rtl="1" fontAlgn="base"/>
            <a:r>
              <a:rPr lang="ar-DZ" sz="2400" b="1" dirty="0" smtClean="0"/>
              <a:t>ثالثاً:- الاستراتيجيات التي تحقق التحديث/التجديد </a:t>
            </a:r>
            <a:r>
              <a:rPr lang="fr-FR" sz="2400" b="1" dirty="0" smtClean="0"/>
              <a:t>Innovation</a:t>
            </a:r>
            <a:endParaRPr lang="fr-FR" sz="2400" dirty="0"/>
          </a:p>
        </p:txBody>
      </p:sp>
      <p:sp>
        <p:nvSpPr>
          <p:cNvPr id="7" name="Rectangle 6"/>
          <p:cNvSpPr/>
          <p:nvPr/>
        </p:nvSpPr>
        <p:spPr>
          <a:xfrm>
            <a:off x="0" y="5510368"/>
            <a:ext cx="10069689" cy="830997"/>
          </a:xfrm>
          <a:prstGeom prst="rect">
            <a:avLst/>
          </a:prstGeom>
        </p:spPr>
        <p:txBody>
          <a:bodyPr wrap="square">
            <a:spAutoFit/>
          </a:bodyPr>
          <a:lstStyle/>
          <a:p>
            <a:pPr algn="r" rtl="1" fontAlgn="base"/>
            <a:r>
              <a:rPr lang="ar-DZ" sz="2400" b="1" dirty="0" smtClean="0"/>
              <a:t>رابعاً:- الاستراتيجيات التي تحقق الاستجابة لحاجات العميل</a:t>
            </a:r>
            <a:r>
              <a:rPr lang="ar-DZ" sz="2400" dirty="0" smtClean="0"/>
              <a:t> </a:t>
            </a:r>
            <a:r>
              <a:rPr lang="fr-FR" sz="2400" dirty="0" smtClean="0"/>
              <a:t>Customer </a:t>
            </a:r>
            <a:r>
              <a:rPr lang="fr-FR" sz="2400" dirty="0" err="1" smtClean="0"/>
              <a:t>Responsiveness</a:t>
            </a:r>
            <a:endParaRPr lang="fr-F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466386"/>
          </a:xfrm>
          <a:prstGeom prst="rect">
            <a:avLst/>
          </a:prstGeom>
        </p:spPr>
        <p:txBody>
          <a:bodyPr wrap="square">
            <a:spAutoFit/>
          </a:bodyPr>
          <a:lstStyle/>
          <a:p>
            <a:pPr algn="r" rtl="1" fontAlgn="base"/>
            <a:r>
              <a:rPr lang="ar-DZ" sz="2180" b="1" dirty="0" smtClean="0"/>
              <a:t>أولاً:- الاستراتيجيات التي تحقق الكفاءة </a:t>
            </a:r>
            <a:r>
              <a:rPr lang="ar-DZ" sz="2180" b="1" dirty="0" err="1" smtClean="0"/>
              <a:t>فى</a:t>
            </a:r>
            <a:r>
              <a:rPr lang="ar-DZ" sz="2180" b="1" dirty="0" smtClean="0"/>
              <a:t> المجالات الوظيفية المختلفة</a:t>
            </a:r>
            <a:endParaRPr lang="ar-DZ" sz="2180" dirty="0" smtClean="0"/>
          </a:p>
          <a:p>
            <a:pPr algn="r" rtl="1" fontAlgn="base"/>
            <a:r>
              <a:rPr lang="ar-DZ" sz="2180" dirty="0" smtClean="0"/>
              <a:t>سبق الإشارة إلى أن </a:t>
            </a:r>
            <a:r>
              <a:rPr lang="ar-DZ" sz="2180" b="1" dirty="0" smtClean="0">
                <a:hlinkClick r:id="rId2"/>
              </a:rPr>
              <a:t>الكفاءة </a:t>
            </a:r>
            <a:r>
              <a:rPr lang="fr-FR" sz="2180" b="1" dirty="0" err="1" smtClean="0">
                <a:hlinkClick r:id="rId2"/>
              </a:rPr>
              <a:t>Efficiency</a:t>
            </a:r>
            <a:r>
              <a:rPr lang="fr-FR" sz="2180" dirty="0" smtClean="0"/>
              <a:t> </a:t>
            </a:r>
            <a:r>
              <a:rPr lang="ar-DZ" sz="2180" dirty="0" smtClean="0"/>
              <a:t>هي الاستخدام الأمثل (الاقتصادي) للموارد [بشرية، مادية، مالية، …] لإنتاج مخرجات معينة، وتقاس بمقدار </a:t>
            </a:r>
            <a:r>
              <a:rPr lang="ar-DZ" sz="2180" dirty="0" err="1" smtClean="0"/>
              <a:t>المدخلات</a:t>
            </a:r>
            <a:r>
              <a:rPr lang="ar-DZ" sz="2180" dirty="0" smtClean="0"/>
              <a:t> المطلوبة لإنتاج مخرجات معينة أي أن الكفاءة = المخرجات ÷ </a:t>
            </a:r>
            <a:r>
              <a:rPr lang="ar-DZ" sz="2180" dirty="0" err="1" smtClean="0"/>
              <a:t>المدخلات</a:t>
            </a:r>
            <a:r>
              <a:rPr lang="ar-DZ" sz="2180" dirty="0" smtClean="0"/>
              <a:t>، وكلما كانت المنظمة أكثر كفاءة كلما قل مقدار </a:t>
            </a:r>
            <a:r>
              <a:rPr lang="ar-DZ" sz="2180" dirty="0" err="1" smtClean="0"/>
              <a:t>المدخلات</a:t>
            </a:r>
            <a:r>
              <a:rPr lang="ar-DZ" sz="2180" dirty="0" smtClean="0"/>
              <a:t> المطلوبة لإنتاج مخرجات معينة؛ فما هي إذن الاستراتيجيات الوظيفية التي يمكن لها أن تحقق الكفاءة في استخدام موارد المنظمة؟.</a:t>
            </a:r>
          </a:p>
          <a:p>
            <a:pPr algn="r" rtl="1" fontAlgn="base"/>
            <a:r>
              <a:rPr lang="ar-DZ" sz="2180" b="1" dirty="0" smtClean="0"/>
              <a:t>1. في مجال وظيفة الإنتاج</a:t>
            </a:r>
            <a:endParaRPr lang="ar-DZ" sz="2180" dirty="0" smtClean="0"/>
          </a:p>
          <a:p>
            <a:pPr algn="r" rtl="1" fontAlgn="base"/>
            <a:r>
              <a:rPr lang="ar-DZ" sz="2180" dirty="0" smtClean="0"/>
              <a:t>يمكن للإدارة ممارسة مجموعة من الاستراتيجيات الوظيفية التي تحقق الكفاءة، منها </a:t>
            </a:r>
            <a:r>
              <a:rPr lang="ar-DZ" sz="2180" dirty="0" err="1" smtClean="0"/>
              <a:t>استراتيجية</a:t>
            </a:r>
            <a:r>
              <a:rPr lang="ar-DZ" sz="2180" dirty="0" smtClean="0"/>
              <a:t> اقتصاديات الحجم الكبير التي يقصد </a:t>
            </a:r>
            <a:r>
              <a:rPr lang="ar-DZ" sz="2180" dirty="0" err="1" smtClean="0"/>
              <a:t>بها</a:t>
            </a:r>
            <a:r>
              <a:rPr lang="ar-DZ" sz="2180" dirty="0" smtClean="0"/>
              <a:t> خفض تكلفة إنتاج الوحدة الواحدة من المنتج بسبب الإنتاج على نطاق واسع كبير، حيث يتم هنا توزيع التكاليف الثابتة على أكبر عدد ممكن من الوحدات المنتجة تفي حدود الطاقة الإنتاجية، وتشمل التكاليف الثابتة : تكاليف شراء الآلات، والبحث والتطوير، والمصاريف الإدارية الثابتة، والإعلان؛ فالأساس الذي تقوم عليه فكرة </a:t>
            </a:r>
            <a:r>
              <a:rPr lang="ar-DZ" sz="2180" dirty="0" err="1" smtClean="0"/>
              <a:t>استراتيجية</a:t>
            </a:r>
            <a:r>
              <a:rPr lang="ar-DZ" sz="2180" dirty="0" smtClean="0"/>
              <a:t> اقتصاديات الحجم الكبير هو أن الطريقة المثلى لتحقيق الكفاءة – أي تخفيض تكلفة الوحدة المنتجة – هو الإنتاج النمطي على نطاق واسع </a:t>
            </a:r>
            <a:r>
              <a:rPr lang="fr-FR" sz="2180" dirty="0" smtClean="0"/>
              <a:t>Mass production.</a:t>
            </a:r>
          </a:p>
          <a:p>
            <a:pPr algn="r" rtl="1" fontAlgn="base"/>
            <a:r>
              <a:rPr lang="ar-DZ" sz="2180" dirty="0" smtClean="0"/>
              <a:t>والمشكلة في هذه الحالة تكون في المقارنة بين انخفاض تكلفة الوحدة والتنوع في الإنتاج، حيث أن إنتاج مجموعة متنوعة بشكل أكبر تقتضي إجراءات إنتاج أقصر، وبالتالي عدم القدرة على تحقيق اقتصاديات الحجم، مما يؤدي بدوره إلى صعوبة تحقيق الكفاءة الإنتاجية، وبناء على ذلك فإن الطريق الوحيد لزيادة الكفاءة الإنتاجية وخفض تكاليف الوحدة هو تحديد عمليات تنوع المنتج، وقصرها على معدل معقول، فضلاً عن العمل على إنتاج منتج قياسي بكميات كبيرة، ومن ضمن الاستراتيجيات الوظيفية </a:t>
            </a:r>
            <a:r>
              <a:rPr lang="ar-DZ" sz="2180" dirty="0" err="1" smtClean="0"/>
              <a:t>الأخري</a:t>
            </a:r>
            <a:r>
              <a:rPr lang="ar-DZ" sz="2180" dirty="0" smtClean="0"/>
              <a:t> التي تحقق الكفاءة غير </a:t>
            </a:r>
            <a:r>
              <a:rPr lang="ar-DZ" sz="2180" dirty="0" err="1" smtClean="0"/>
              <a:t>استراتيجية</a:t>
            </a:r>
            <a:r>
              <a:rPr lang="ar-DZ" sz="2180" dirty="0" smtClean="0"/>
              <a:t> اقتصاديات الحجم الكبير هي </a:t>
            </a:r>
            <a:r>
              <a:rPr lang="ar-DZ" sz="2180" dirty="0" err="1" smtClean="0"/>
              <a:t>استراتيجية</a:t>
            </a:r>
            <a:r>
              <a:rPr lang="ar-DZ" sz="2180" dirty="0" smtClean="0"/>
              <a:t> تخفيض الفاقد والتقليل منه، </a:t>
            </a:r>
            <a:r>
              <a:rPr lang="ar-DZ" sz="2180" dirty="0" err="1" smtClean="0"/>
              <a:t>استراتيجية</a:t>
            </a:r>
            <a:r>
              <a:rPr lang="ar-DZ" sz="2180" dirty="0" smtClean="0"/>
              <a:t> تطبيق نظام مرن للتصنيع.</a:t>
            </a:r>
            <a:endParaRPr lang="ar-DZ" sz="218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 y="0"/>
            <a:ext cx="9471378" cy="6370975"/>
          </a:xfrm>
          <a:prstGeom prst="rect">
            <a:avLst/>
          </a:prstGeom>
        </p:spPr>
        <p:txBody>
          <a:bodyPr wrap="square">
            <a:spAutoFit/>
          </a:bodyPr>
          <a:lstStyle/>
          <a:p>
            <a:pPr algn="r" rtl="1" fontAlgn="base"/>
            <a:r>
              <a:rPr lang="ar-DZ" sz="2400" b="1" dirty="0" smtClean="0"/>
              <a:t>2. في مجال وظيفة التسويق</a:t>
            </a:r>
            <a:endParaRPr lang="ar-DZ" sz="2400" dirty="0" smtClean="0"/>
          </a:p>
          <a:p>
            <a:pPr algn="r" rtl="1" fontAlgn="base"/>
            <a:r>
              <a:rPr lang="ar-DZ" sz="2400" dirty="0" smtClean="0"/>
              <a:t>يمكن للإدارة تبني مجموعة من الاستراتيجيات لتحقيق الكفاءة منها، تنفيذ حملات إعلانية موجهة للعملاء، مستخدمة وسائل إعلانية ذات انتشار واسع وتكلفة منخفضة، وتوحيد الإعلانات، </a:t>
            </a:r>
            <a:r>
              <a:rPr lang="ar-DZ" sz="2400" dirty="0" err="1" smtClean="0"/>
              <a:t>واستراتيجية</a:t>
            </a:r>
            <a:r>
              <a:rPr lang="ar-DZ" sz="2400" dirty="0" smtClean="0"/>
              <a:t> الاحتفاظ بالعميل لفترة طويلة ومنعه من التحول، إذ كلما طالت فترات احتفاظ الشركة بالعميل زاد حجم مبيعات الشركة التي تتحقق من العميل، </a:t>
            </a:r>
            <a:r>
              <a:rPr lang="ar-DZ" sz="2400" dirty="0" err="1" smtClean="0"/>
              <a:t>والتى</a:t>
            </a:r>
            <a:r>
              <a:rPr lang="ar-DZ" sz="2400" dirty="0" smtClean="0"/>
              <a:t> يمكن أن تكون مقابل التكاليف الثابتة </a:t>
            </a:r>
            <a:r>
              <a:rPr lang="ar-DZ" sz="2400" dirty="0" err="1" smtClean="0"/>
              <a:t>التى</a:t>
            </a:r>
            <a:r>
              <a:rPr lang="ar-DZ" sz="2400" dirty="0" smtClean="0"/>
              <a:t> أنفقت لاكتساب العميل [كالإعلان …] ، وهذا بدوره يؤدي إلى انخفاض متوسط تكلفة الوحدة في كل حالة بيع، وبالتالي تتحقق الكفاءة.</a:t>
            </a:r>
          </a:p>
          <a:p>
            <a:pPr algn="r" rtl="1" fontAlgn="base"/>
            <a:r>
              <a:rPr lang="ar-DZ" sz="2400" b="1" dirty="0" smtClean="0"/>
              <a:t>3. في مجال وظيفة </a:t>
            </a:r>
            <a:r>
              <a:rPr lang="ar-DZ" sz="2400" b="1" dirty="0" err="1" smtClean="0"/>
              <a:t>ادارة</a:t>
            </a:r>
            <a:r>
              <a:rPr lang="ar-DZ" sz="2400" b="1" dirty="0" smtClean="0"/>
              <a:t> المواد (الشراء والتخزين)</a:t>
            </a:r>
            <a:endParaRPr lang="ar-DZ" sz="2400" dirty="0" smtClean="0"/>
          </a:p>
          <a:p>
            <a:pPr algn="r" rtl="1" fontAlgn="base"/>
            <a:r>
              <a:rPr lang="ar-DZ" sz="2400" dirty="0" smtClean="0"/>
              <a:t>يمكن للمنظمة أن تتبع أو تمارس مجموعة من الاستراتيجيات لتحقيق الكفاءة منها : استخدام </a:t>
            </a:r>
            <a:r>
              <a:rPr lang="ar-DZ" sz="2400" dirty="0" err="1" smtClean="0"/>
              <a:t>استراتيجية</a:t>
            </a:r>
            <a:r>
              <a:rPr lang="ar-DZ" sz="2400" dirty="0" smtClean="0"/>
              <a:t> </a:t>
            </a:r>
            <a:r>
              <a:rPr lang="fr-FR" sz="2400" dirty="0" err="1" smtClean="0"/>
              <a:t>just</a:t>
            </a:r>
            <a:r>
              <a:rPr lang="fr-FR" sz="2400" dirty="0" smtClean="0"/>
              <a:t> in time </a:t>
            </a:r>
            <a:r>
              <a:rPr lang="ar-DZ" sz="2400" dirty="0" smtClean="0"/>
              <a:t>وهي عبارة عن أنظمة </a:t>
            </a:r>
            <a:r>
              <a:rPr lang="ar-DZ" sz="2400" dirty="0" err="1" smtClean="0"/>
              <a:t>أوإجراءات</a:t>
            </a:r>
            <a:r>
              <a:rPr lang="ar-DZ" sz="2400" dirty="0" smtClean="0"/>
              <a:t> للتأكد من أن المخزون أو المواد أو قطع الغيار أرسلت للشركة للإنتاج في الوقت المطلوب وللمكان المحدد دون تأخير أو تقديم، وهذا يوفر كثيراً من نفقات المخزون، وبالذات نفقات الاحتفاظ بالمخزون، التي تشمل تجميد رأس المال، وإيجارات المخازن، والمصاريف الإدارية، والتأمين، والتفاوض الجيد مع المديرين للحصول على أسعار جيدة.</a:t>
            </a:r>
            <a:endParaRPr lang="ar-DZ"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
            <a:ext cx="9144000" cy="6370975"/>
          </a:xfrm>
          <a:prstGeom prst="rect">
            <a:avLst/>
          </a:prstGeom>
        </p:spPr>
        <p:txBody>
          <a:bodyPr wrap="square">
            <a:spAutoFit/>
          </a:bodyPr>
          <a:lstStyle/>
          <a:p>
            <a:pPr algn="r" rtl="1" fontAlgn="base"/>
            <a:r>
              <a:rPr lang="ar-DZ" sz="2400" b="1" dirty="0" smtClean="0"/>
              <a:t>4. في مجال وظيفة إدارة الموارد البشرية</a:t>
            </a:r>
            <a:endParaRPr lang="ar-DZ" sz="2400" dirty="0" smtClean="0"/>
          </a:p>
          <a:p>
            <a:pPr algn="r" rtl="1" fontAlgn="base"/>
            <a:r>
              <a:rPr lang="ar-DZ" sz="2400" dirty="0" smtClean="0"/>
              <a:t>يمكن للمنظمة أن تحقق الكفاءة من خلال </a:t>
            </a:r>
            <a:r>
              <a:rPr lang="ar-DZ" sz="2400" dirty="0" err="1" smtClean="0"/>
              <a:t>اتباع</a:t>
            </a:r>
            <a:r>
              <a:rPr lang="ar-DZ" sz="2400" dirty="0" smtClean="0"/>
              <a:t> مجموعة من الاستراتيجيات من أهمها:- تدريب العاملين من خلال </a:t>
            </a:r>
            <a:r>
              <a:rPr lang="ar-DZ" sz="2400" b="1" dirty="0" smtClean="0">
                <a:hlinkClick r:id="rId2"/>
              </a:rPr>
              <a:t>التناوب الوظيفي</a:t>
            </a:r>
            <a:r>
              <a:rPr lang="ar-DZ" sz="2400" dirty="0" smtClean="0"/>
              <a:t>، وممارسة </a:t>
            </a:r>
            <a:r>
              <a:rPr lang="ar-DZ" sz="2400" dirty="0" err="1" smtClean="0"/>
              <a:t>استراتيجية</a:t>
            </a:r>
            <a:r>
              <a:rPr lang="ar-DZ" sz="2400" dirty="0" smtClean="0"/>
              <a:t> فرق الإدارة الذاتية، وتطبيق نظام الأجر مقابل الأداء.</a:t>
            </a:r>
          </a:p>
          <a:p>
            <a:pPr algn="r" rtl="1" fontAlgn="base"/>
            <a:r>
              <a:rPr lang="ar-DZ" sz="2400" b="1" dirty="0" smtClean="0"/>
              <a:t>5. في مجال البحوث والتطوير</a:t>
            </a:r>
            <a:endParaRPr lang="ar-DZ" sz="2400" dirty="0" smtClean="0"/>
          </a:p>
          <a:p>
            <a:pPr algn="r" rtl="1" fontAlgn="base"/>
            <a:r>
              <a:rPr lang="ar-DZ" sz="2400" dirty="0" smtClean="0"/>
              <a:t>تستطيع المنظمة أن تحقق الكفاءة من خلال تبني عدة استراتيجيات منها : </a:t>
            </a:r>
            <a:r>
              <a:rPr lang="ar-DZ" sz="2400" dirty="0" err="1" smtClean="0"/>
              <a:t>استراتيجية</a:t>
            </a:r>
            <a:r>
              <a:rPr lang="ar-DZ" sz="2400" dirty="0" smtClean="0"/>
              <a:t> تصميم المنتج بطريقة تسهل إنتاجه، والتطلع دائماً للتحديث، والقيام بدراسة الجدوى الاقتصادية للأفكار، بما في ذلك استخدام الحاسوب قبل الشروع في إنتاج النماذج الأولية.</a:t>
            </a:r>
          </a:p>
          <a:p>
            <a:pPr algn="r" rtl="1" fontAlgn="base"/>
            <a:r>
              <a:rPr lang="ar-DZ" sz="2400" b="1" dirty="0" smtClean="0"/>
              <a:t>6. في المجال المالي</a:t>
            </a:r>
            <a:endParaRPr lang="ar-DZ" sz="2400" dirty="0" smtClean="0"/>
          </a:p>
          <a:p>
            <a:pPr algn="r" rtl="1" fontAlgn="base"/>
            <a:r>
              <a:rPr lang="ar-DZ" sz="2400" dirty="0" smtClean="0"/>
              <a:t>يمكن للمنظمة تبني عدة استراتيجيات لتحقيق الكفاءة، منها البحث عن مصادر تمويل ذات تكلفة منخفضة، واتخاذ قرارات استثمارية بعد دراستها بشكل صحيح تجنباً للنفقات الكبيرة، وتبسيط وأتمتة العمليات المالية والمحاسبية لتخفيض تكاليف تجميع ومعالجة البيانات.</a:t>
            </a:r>
          </a:p>
          <a:p>
            <a:pPr algn="r" rtl="1" fontAlgn="base"/>
            <a:r>
              <a:rPr lang="ar-DZ" sz="2400" b="1" dirty="0" smtClean="0"/>
              <a:t>7. في مجال البنية التحتية (كالقيادة)</a:t>
            </a:r>
            <a:endParaRPr lang="ar-DZ" sz="2400" dirty="0" smtClean="0"/>
          </a:p>
          <a:p>
            <a:pPr algn="r" rtl="1" fontAlgn="base"/>
            <a:r>
              <a:rPr lang="ar-DZ" sz="2400" dirty="0" smtClean="0"/>
              <a:t>تستطيع المنظمة تبني عدة استراتيجيات، منها التزام القيادة على نطاق واسع بالكفاءة، وتسهيل التعاون بين الموظفين.</a:t>
            </a:r>
            <a:endParaRPr lang="ar-DZ"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 y="0"/>
            <a:ext cx="9832623" cy="6817251"/>
          </a:xfrm>
          <a:prstGeom prst="rect">
            <a:avLst/>
          </a:prstGeom>
        </p:spPr>
        <p:txBody>
          <a:bodyPr wrap="square">
            <a:spAutoFit/>
          </a:bodyPr>
          <a:lstStyle/>
          <a:p>
            <a:pPr algn="r" rtl="1" fontAlgn="base"/>
            <a:r>
              <a:rPr lang="ar-DZ" sz="2300" b="1" dirty="0" smtClean="0"/>
              <a:t>ثانياً:- الاستراتيجيات التي تحقق الجودة في المجالات الوظيفية المختلفة</a:t>
            </a:r>
            <a:endParaRPr lang="ar-DZ" sz="2300" dirty="0" smtClean="0"/>
          </a:p>
          <a:p>
            <a:pPr algn="r" rtl="1" fontAlgn="base"/>
            <a:r>
              <a:rPr lang="ar-DZ" sz="2300" dirty="0" smtClean="0"/>
              <a:t>سبق التوضيح أن</a:t>
            </a:r>
            <a:r>
              <a:rPr lang="ar-DZ" sz="2300" b="1" dirty="0" smtClean="0">
                <a:hlinkClick r:id="rId2"/>
              </a:rPr>
              <a:t> المقصود بالجودة</a:t>
            </a:r>
            <a:r>
              <a:rPr lang="ar-DZ" sz="2300" dirty="0" smtClean="0"/>
              <a:t> هي مطابقة الإنتاج للتصميم وتلبية حاجات ورغبات المستهلكين. وتوفر الجودة في المنتجات يؤدي إلى زيادة قيمتها لدى المستهلكين، وبالتالي إمكان زيادة سعرها. </a:t>
            </a:r>
            <a:r>
              <a:rPr lang="ar-DZ" sz="2300" b="1" dirty="0" smtClean="0"/>
              <a:t>وهناك مجموعة من الاستراتيجيات التي يمكن باستخدام المنظمة لها أن تحقق الجودة منها :-</a:t>
            </a:r>
            <a:endParaRPr lang="ar-DZ" sz="2300" dirty="0" smtClean="0"/>
          </a:p>
          <a:p>
            <a:pPr algn="r" rtl="1" fontAlgn="base"/>
            <a:r>
              <a:rPr lang="ar-DZ" sz="2300" b="1" dirty="0" smtClean="0"/>
              <a:t>1. في مجال وظيفة الإنتاج</a:t>
            </a:r>
            <a:endParaRPr lang="ar-DZ" sz="2300" dirty="0" smtClean="0"/>
          </a:p>
          <a:p>
            <a:pPr algn="r" rtl="1" fontAlgn="base"/>
            <a:r>
              <a:rPr lang="ar-DZ" sz="2300" dirty="0" smtClean="0"/>
              <a:t>يمكن للمنشأة تبني عدة استراتيجيات لتحقيق الجودة مثل : التوافق / التجانس بين التصميم الهندسي للمنتج وبين السلعة المنتجة (عدم وجود اختلاف بين تصميم المنتج، والمنتج النهائي)، تتبع آثار العيوب من المصدر، تقصير الدورة الإنتاجية لتقليل العيوب.</a:t>
            </a:r>
          </a:p>
          <a:p>
            <a:pPr algn="r" rtl="1" fontAlgn="base"/>
            <a:r>
              <a:rPr lang="ar-DZ" sz="2300" b="1" dirty="0" smtClean="0"/>
              <a:t>2. في مجال وظيفة التسويق</a:t>
            </a:r>
            <a:endParaRPr lang="ar-DZ" sz="2300" dirty="0" smtClean="0"/>
          </a:p>
          <a:p>
            <a:pPr algn="r" rtl="1" fontAlgn="base"/>
            <a:r>
              <a:rPr lang="ar-DZ" sz="2300" dirty="0" smtClean="0"/>
              <a:t>تستطيع المنشأة تبني عدة استراتيجيات لتحقيق الجودة أهمها : تزويد إدارة البحوث والتطوير بمعلومات صحيحة ودقيقة عن </a:t>
            </a:r>
            <a:r>
              <a:rPr lang="ar-DZ" sz="2300" dirty="0" err="1" smtClean="0"/>
              <a:t>تفضيلات</a:t>
            </a:r>
            <a:r>
              <a:rPr lang="ar-DZ" sz="2300" dirty="0" smtClean="0"/>
              <a:t> المستهلكين، والتركيز على رغبات العميل، وتوفير </a:t>
            </a:r>
            <a:r>
              <a:rPr lang="ar-DZ" sz="2300" b="1" dirty="0" smtClean="0">
                <a:hlinkClick r:id="rId3"/>
              </a:rPr>
              <a:t>التغذية العكسية </a:t>
            </a:r>
            <a:r>
              <a:rPr lang="ar-DZ" sz="2300" dirty="0" smtClean="0"/>
              <a:t>من العميل.</a:t>
            </a:r>
          </a:p>
          <a:p>
            <a:pPr algn="r" rtl="1" fontAlgn="base"/>
            <a:r>
              <a:rPr lang="ar-DZ" sz="2300" b="1" dirty="0" smtClean="0"/>
              <a:t>3. في مجال وظيفة إدارة المواد</a:t>
            </a:r>
            <a:endParaRPr lang="ar-DZ" sz="2300" dirty="0" smtClean="0"/>
          </a:p>
          <a:p>
            <a:pPr algn="r" rtl="1" fontAlgn="base"/>
            <a:r>
              <a:rPr lang="ar-DZ" sz="2300" dirty="0" smtClean="0"/>
              <a:t>يمكن للمنظمة ممارسة عدة استراتيجيات لتحقيق الجودة منها : اختيار الموردين بعقلانية، تطبيق </a:t>
            </a:r>
            <a:r>
              <a:rPr lang="ar-DZ" sz="2300" b="1" dirty="0" smtClean="0">
                <a:hlinkClick r:id="rId4"/>
              </a:rPr>
              <a:t>نظام الجودة الشاملة</a:t>
            </a:r>
            <a:r>
              <a:rPr lang="ar-DZ" sz="2300" dirty="0" smtClean="0"/>
              <a:t> لدى الموردين، إعادة الأصناف المعيبة للموردين وبحث أسباب وجود العيوب ومحاولة تفادي ذلك.</a:t>
            </a:r>
            <a:endParaRPr lang="ar-DZ" sz="2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 y="0"/>
            <a:ext cx="9516532" cy="6370975"/>
          </a:xfrm>
          <a:prstGeom prst="rect">
            <a:avLst/>
          </a:prstGeom>
        </p:spPr>
        <p:txBody>
          <a:bodyPr wrap="square">
            <a:spAutoFit/>
          </a:bodyPr>
          <a:lstStyle/>
          <a:p>
            <a:pPr algn="r" rtl="1" fontAlgn="base"/>
            <a:r>
              <a:rPr lang="ar-DZ" sz="2400" b="1" dirty="0" smtClean="0"/>
              <a:t>4. في مجال وظيفة إدارة الموارد البشرية</a:t>
            </a:r>
            <a:endParaRPr lang="ar-DZ" sz="2400" dirty="0" smtClean="0"/>
          </a:p>
          <a:p>
            <a:pPr algn="r" rtl="1" fontAlgn="base"/>
            <a:r>
              <a:rPr lang="ar-DZ" sz="2400" dirty="0" smtClean="0"/>
              <a:t>تعمل المنظمة على تبني عدة استراتيجيات لتحقيق الجودة منها : الاختيار الجيد للعاملين منذ البداية، وضع أسس وتصاميم برامج التدريب على أساس الجودة الشاملة، وتنظيم العاملين داخل فرق الجودة.</a:t>
            </a:r>
          </a:p>
          <a:p>
            <a:pPr algn="r" rtl="1" fontAlgn="base"/>
            <a:r>
              <a:rPr lang="ar-DZ" sz="2400" b="1" dirty="0" smtClean="0"/>
              <a:t>5. في مجال وظيفة البحوث والتطوير</a:t>
            </a:r>
            <a:endParaRPr lang="ar-DZ" sz="2400" dirty="0" smtClean="0"/>
          </a:p>
          <a:p>
            <a:pPr algn="r" rtl="1" fontAlgn="base"/>
            <a:r>
              <a:rPr lang="ar-DZ" sz="2400" dirty="0" smtClean="0"/>
              <a:t>يمكن للمنشأة تبني عدة استراتيجيات لتحقيق الجودة منها : تصميم المنتج بطريقة تسهل تصنيعه، وتصميم المنتج بطريقة تتوافق ورغبات العميل.</a:t>
            </a:r>
          </a:p>
          <a:p>
            <a:pPr algn="r" rtl="1" fontAlgn="base"/>
            <a:r>
              <a:rPr lang="ar-DZ" sz="2400" b="1" dirty="0" smtClean="0"/>
              <a:t>6. في مجال الوظيفة المالية</a:t>
            </a:r>
            <a:endParaRPr lang="ar-DZ" sz="2400" dirty="0" smtClean="0"/>
          </a:p>
          <a:p>
            <a:pPr algn="r" rtl="1" fontAlgn="base"/>
            <a:r>
              <a:rPr lang="ar-DZ" sz="2400" dirty="0" smtClean="0"/>
              <a:t>يمكن للمنظمة ممارسة عدة استراتيجيات لتحقيق الجودة من أهمها : الدراسة العلمية والصحيحة للقرارات التمويلية والاستثمارية التي تتخذها المنظمة، وتوفير المعلومات المالية بما فيها المحاسبية للإدارات الأخرى لمساعدتها في اتخاذ قراراتها.</a:t>
            </a:r>
          </a:p>
          <a:p>
            <a:pPr algn="r" rtl="1" fontAlgn="base"/>
            <a:r>
              <a:rPr lang="ar-DZ" sz="2400" b="1" dirty="0" smtClean="0"/>
              <a:t>7. في مجال البنية التحتية</a:t>
            </a:r>
            <a:endParaRPr lang="ar-DZ" sz="2400" dirty="0" smtClean="0"/>
          </a:p>
          <a:p>
            <a:pPr algn="r" rtl="1" fontAlgn="base"/>
            <a:r>
              <a:rPr lang="ar-DZ" sz="2400" dirty="0" smtClean="0"/>
              <a:t>تستطيع الشركة ممارسة عدة استراتيجيات لتحقيق الجودة منها : التزام الإدارة بالجودة الشاملة، وتحديد الأهداف وخلق الحوافز، والحصول على المعلومات من العاملين لمساعدتها في اتخاذ قراراتها، وتشجيع التعاون بين العاملين .</a:t>
            </a:r>
            <a:endParaRPr lang="ar-DZ"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302044" cy="6001643"/>
          </a:xfrm>
          <a:prstGeom prst="rect">
            <a:avLst/>
          </a:prstGeom>
        </p:spPr>
        <p:txBody>
          <a:bodyPr wrap="square">
            <a:spAutoFit/>
          </a:bodyPr>
          <a:lstStyle/>
          <a:p>
            <a:pPr algn="r" rtl="1" fontAlgn="base"/>
            <a:r>
              <a:rPr lang="ar-DZ" sz="2400" b="1" dirty="0" smtClean="0"/>
              <a:t>ثالثاً:- الاستراتيجيات التي تحقق التحديث/التجديد </a:t>
            </a:r>
            <a:r>
              <a:rPr lang="fr-FR" sz="2400" b="1" dirty="0" smtClean="0"/>
              <a:t>Innovation</a:t>
            </a:r>
            <a:endParaRPr lang="fr-FR" sz="2400" dirty="0" smtClean="0"/>
          </a:p>
          <a:p>
            <a:pPr algn="r" rtl="1" fontAlgn="base"/>
            <a:r>
              <a:rPr lang="ar-DZ" sz="2400" dirty="0" smtClean="0"/>
              <a:t>يعرف التحديث بأنه أي شيء جديد أو حديث يتعلق بطريقة إدارة الشركة أو بالمنتجات التي </a:t>
            </a:r>
            <a:r>
              <a:rPr lang="ar-DZ" sz="2400" dirty="0" err="1" smtClean="0"/>
              <a:t>تتتجها</a:t>
            </a:r>
            <a:r>
              <a:rPr lang="ar-DZ" sz="2400" dirty="0" smtClean="0"/>
              <a:t> الشركة، ويشمل التجديد كل تقدم يطرأ على أنواع المنتجات، وعمليات الإنتاج، والنظم الإدارية، و</a:t>
            </a:r>
            <a:r>
              <a:rPr lang="ar-DZ" sz="2400" b="1" dirty="0" smtClean="0">
                <a:hlinkClick r:id="rId2"/>
              </a:rPr>
              <a:t>الهياكل التنظيمية</a:t>
            </a:r>
            <a:r>
              <a:rPr lang="ar-DZ" sz="2400" dirty="0" smtClean="0"/>
              <a:t>، والأهداف والاستراتيجيات التي تعتمدها المنظمة. وهناك مجموعة من الاستراتيجيات التي يمكن للمنظمة باستخدامها أن تحقق التحديث منها</a:t>
            </a:r>
            <a:r>
              <a:rPr lang="ar-DZ" sz="2400" dirty="0" smtClean="0"/>
              <a:t>:-</a:t>
            </a:r>
          </a:p>
          <a:p>
            <a:pPr algn="r" rtl="1" fontAlgn="base"/>
            <a:endParaRPr lang="ar-DZ" sz="2400" dirty="0" smtClean="0"/>
          </a:p>
          <a:p>
            <a:pPr algn="r" rtl="1" fontAlgn="base"/>
            <a:r>
              <a:rPr lang="ar-DZ" sz="2400" b="1" dirty="0" smtClean="0"/>
              <a:t>1. في مجال وظيفة الإنتاج</a:t>
            </a:r>
            <a:endParaRPr lang="ar-DZ" sz="2400" dirty="0" smtClean="0"/>
          </a:p>
          <a:p>
            <a:pPr algn="r" rtl="1" fontAlgn="base"/>
            <a:r>
              <a:rPr lang="ar-DZ" sz="2400" dirty="0" smtClean="0"/>
              <a:t>يمكن للمنشأة أن تحقق التحديث من خلال تبني مجموعة من الاستراتيجيات منها مشاركة إدارة الإنتاج لإدارة البحوث والتطوير في عملية تصميم المنتجات</a:t>
            </a:r>
            <a:r>
              <a:rPr lang="ar-DZ" sz="2400" dirty="0" smtClean="0"/>
              <a:t>.</a:t>
            </a:r>
          </a:p>
          <a:p>
            <a:pPr algn="r" rtl="1" fontAlgn="base"/>
            <a:endParaRPr lang="ar-DZ" sz="2400" dirty="0" smtClean="0"/>
          </a:p>
          <a:p>
            <a:pPr algn="r" rtl="1" fontAlgn="base"/>
            <a:r>
              <a:rPr lang="ar-DZ" sz="2400" b="1" dirty="0" smtClean="0"/>
              <a:t>2.في مجال وظيفة التسويق</a:t>
            </a:r>
            <a:endParaRPr lang="ar-DZ" sz="2400" dirty="0" smtClean="0"/>
          </a:p>
          <a:p>
            <a:pPr algn="r" rtl="1" fontAlgn="base"/>
            <a:r>
              <a:rPr lang="ar-DZ" sz="2400" dirty="0" smtClean="0"/>
              <a:t>تستطيع المنشأة المشاركة في التحديث من خلال تبني بعض الاستراتيجيات منها توفير المعلومات التسويقية لوظيفة البحوث والتطوير، العمل مع وظيفة البحوث والتطوير لتنمية وتطوير منتجات جديدة</a:t>
            </a:r>
            <a:r>
              <a:rPr lang="ar-DZ" sz="2400" dirty="0" smtClean="0"/>
              <a:t>.</a:t>
            </a:r>
            <a:endParaRPr lang="ar-DZ" sz="2400" dirty="0" smtClean="0"/>
          </a:p>
        </p:txBody>
      </p:sp>
    </p:spTree>
  </p:cSld>
  <p:clrMapOvr>
    <a:masterClrMapping/>
  </p:clrMapOvr>
</p:sld>
</file>

<file path=ppt/theme/theme1.xml><?xml version="1.0" encoding="utf-8"?>
<a:theme xmlns:a="http://schemas.openxmlformats.org/drawingml/2006/main" name="tf89119559_win32">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Office_36804937_TF89119559.potx" id="{24CA59CC-A95F-4D3A-B8F6-2C3C6330F8D0}" vid="{0E1AAFBB-7854-48D3-8AB5-93E030D88472}"/>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AEF1282-A6E9-4912-8AB9-8ED69BF7097D}">
  <ds:schemaRefs>
    <ds:schemaRef ds:uri="http://schemas.microsoft.com/sharepoint/v3/contenttype/forms"/>
  </ds:schemaRefs>
</ds:datastoreItem>
</file>

<file path=customXml/itemProps2.xml><?xml version="1.0" encoding="utf-8"?>
<ds:datastoreItem xmlns:ds="http://schemas.openxmlformats.org/officeDocument/2006/customXml" ds:itemID="{CC24F515-356D-4532-BE08-F6D7771916F0}">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83E04B51-1D33-4F14-BBD7-79D7D27E2E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971</Words>
  <Application>Microsoft Office PowerPoint</Application>
  <PresentationFormat>Personnalisé</PresentationFormat>
  <Paragraphs>86</Paragraphs>
  <Slides>13</Slides>
  <Notes>2</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tf89119559_win32</vt:lpstr>
      <vt:lpstr>الإستراتيجيات الوظيفية  Functional Strategy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2021-05-03T22:07:53Z</dcterms:created>
  <dcterms:modified xsi:type="dcterms:W3CDTF">2023-12-17T19:15:42Z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