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59" r:id="rId5"/>
    <p:sldId id="260" r:id="rId6"/>
    <p:sldId id="288" r:id="rId7"/>
    <p:sldId id="289" r:id="rId8"/>
    <p:sldId id="290" r:id="rId9"/>
    <p:sldId id="291" r:id="rId10"/>
    <p:sldId id="29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61" r:id="rId36"/>
    <p:sldId id="262" r:id="rId37"/>
    <p:sldId id="293" r:id="rId38"/>
    <p:sldId id="294" r:id="rId39"/>
    <p:sldId id="295" r:id="rId40"/>
    <p:sldId id="296" r:id="rId41"/>
    <p:sldId id="297" r:id="rId42"/>
    <p:sldId id="298" r:id="rId43"/>
    <p:sldId id="299" r:id="rId44"/>
    <p:sldId id="300" r:id="rId45"/>
    <p:sldId id="301" r:id="rId46"/>
    <p:sldId id="287"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5D3649AF-0F38-914E-895E-804F1B268B8E}">
          <p14:sldIdLst>
            <p14:sldId id="256"/>
            <p14:sldId id="257"/>
            <p14:sldId id="258"/>
            <p14:sldId id="259"/>
            <p14:sldId id="260"/>
            <p14:sldId id="288"/>
            <p14:sldId id="289"/>
            <p14:sldId id="290"/>
            <p14:sldId id="291"/>
            <p14:sldId id="292"/>
            <p14:sldId id="263"/>
            <p14:sldId id="264"/>
            <p14:sldId id="265"/>
            <p14:sldId id="266"/>
            <p14:sldId id="267"/>
            <p14:sldId id="268"/>
            <p14:sldId id="269"/>
            <p14:sldId id="270"/>
            <p14:sldId id="271"/>
            <p14:sldId id="272"/>
            <p14:sldId id="273"/>
            <p14:sldId id="274"/>
            <p14:sldId id="275"/>
            <p14:sldId id="276"/>
            <p14:sldId id="277"/>
            <p14:sldId id="278"/>
            <p14:sldId id="279"/>
            <p14:sldId id="280"/>
            <p14:sldId id="281"/>
            <p14:sldId id="282"/>
            <p14:sldId id="283"/>
            <p14:sldId id="284"/>
            <p14:sldId id="285"/>
            <p14:sldId id="286"/>
            <p14:sldId id="261"/>
            <p14:sldId id="262"/>
            <p14:sldId id="293"/>
            <p14:sldId id="294"/>
            <p14:sldId id="295"/>
            <p14:sldId id="296"/>
            <p14:sldId id="297"/>
            <p14:sldId id="298"/>
            <p14:sldId id="299"/>
            <p14:sldId id="300"/>
            <p14:sldId id="301"/>
            <p14:sldId id="28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549"/>
    <p:restoredTop sz="95807"/>
  </p:normalViewPr>
  <p:slideViewPr>
    <p:cSldViewPr snapToGrid="0">
      <p:cViewPr varScale="1">
        <p:scale>
          <a:sx n="46" d="100"/>
          <a:sy n="46" d="100"/>
        </p:scale>
        <p:origin x="176" y="16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fr-FR"/>
              <a:t>Modifiez le style du titre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4/29/24</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‹N°›</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4/29/24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4/29/24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4/29/24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fr-FR"/>
              <a:t>Modifiez le style du titre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4/29/24</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‹N°›</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4/29/24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4/29/24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4/29/24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4/29/24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fr-FR"/>
              <a:t>Modifiez le style du titre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1CF131DD-A141-4471-BCF9-C6073EDD7E20}" type="datetimeFigureOut">
              <a:rPr lang="en-US" dirty="0"/>
              <a:t>4/29/24</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‹N°›</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fr-FR"/>
              <a:t>Modifiez le style du titre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4/29/24</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‹N°›</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4/29/24</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F0BD09-36C2-A54C-1F89-453C3A12FF74}"/>
              </a:ext>
            </a:extLst>
          </p:cNvPr>
          <p:cNvSpPr>
            <a:spLocks noGrp="1"/>
          </p:cNvSpPr>
          <p:nvPr>
            <p:ph type="ctrTitle"/>
          </p:nvPr>
        </p:nvSpPr>
        <p:spPr/>
        <p:txBody>
          <a:bodyPr/>
          <a:lstStyle/>
          <a:p>
            <a:r>
              <a:rPr lang="ar-SA" dirty="0"/>
              <a:t>الأليات الوطنية لحقوق الانسان </a:t>
            </a:r>
            <a:endParaRPr lang="fr-DZ" dirty="0"/>
          </a:p>
        </p:txBody>
      </p:sp>
      <p:sp>
        <p:nvSpPr>
          <p:cNvPr id="3" name="Sous-titre 2">
            <a:extLst>
              <a:ext uri="{FF2B5EF4-FFF2-40B4-BE49-F238E27FC236}">
                <a16:creationId xmlns:a16="http://schemas.microsoft.com/office/drawing/2014/main" id="{EB132533-26D6-6A78-9E14-97F1FD973844}"/>
              </a:ext>
            </a:extLst>
          </p:cNvPr>
          <p:cNvSpPr>
            <a:spLocks noGrp="1"/>
          </p:cNvSpPr>
          <p:nvPr>
            <p:ph type="subTitle" idx="1"/>
          </p:nvPr>
        </p:nvSpPr>
        <p:spPr/>
        <p:txBody>
          <a:bodyPr/>
          <a:lstStyle/>
          <a:p>
            <a:pPr marL="0" indent="0" algn="ctr" defTabSz="914400" rtl="1" eaLnBrk="1" latinLnBrk="0" hangingPunct="1">
              <a:lnSpc>
                <a:spcPct val="100000"/>
              </a:lnSpc>
              <a:spcBef>
                <a:spcPts val="0"/>
              </a:spcBef>
              <a:spcAft>
                <a:spcPts val="0"/>
              </a:spcAft>
              <a:buClr>
                <a:schemeClr val="tx1">
                  <a:lumMod val="85000"/>
                  <a:lumOff val="15000"/>
                </a:schemeClr>
              </a:buClr>
              <a:buFont typeface="Garamond" pitchFamily="18" charset="0"/>
              <a:buNone/>
            </a:pPr>
            <a:endParaRPr lang="fr-DZ" dirty="0"/>
          </a:p>
        </p:txBody>
      </p:sp>
    </p:spTree>
    <p:extLst>
      <p:ext uri="{BB962C8B-B14F-4D97-AF65-F5344CB8AC3E}">
        <p14:creationId xmlns:p14="http://schemas.microsoft.com/office/powerpoint/2010/main" val="1125495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8B29A6-4A24-050C-CA09-356ECD5B0A68}"/>
              </a:ext>
            </a:extLst>
          </p:cNvPr>
          <p:cNvSpPr>
            <a:spLocks noGrp="1"/>
          </p:cNvSpPr>
          <p:nvPr>
            <p:ph type="title"/>
          </p:nvPr>
        </p:nvSpPr>
        <p:spPr/>
        <p:txBody>
          <a:bodyPr>
            <a:normAutofit fontScale="90000"/>
          </a:bodyPr>
          <a:lstStyle/>
          <a:p>
            <a:pPr algn="ctr" rtl="1"/>
            <a:r>
              <a:rPr lang="ar-DZ" b="1" i="0" u="none" strike="noStrike" dirty="0">
                <a:solidFill>
                  <a:srgbClr val="000000"/>
                </a:solidFill>
                <a:effectLst/>
              </a:rPr>
              <a:t>التحديات التي تواجه المفوضية السامية لحقوق الإنسان في الجزائر:</a:t>
            </a:r>
            <a:br>
              <a:rPr lang="ar-DZ" b="0" i="0" u="none" strike="noStrike" dirty="0">
                <a:solidFill>
                  <a:srgbClr val="000000"/>
                </a:solidFill>
                <a:effectLst/>
              </a:rPr>
            </a:br>
            <a:endParaRPr lang="fr-DZ" dirty="0"/>
          </a:p>
        </p:txBody>
      </p:sp>
      <p:sp>
        <p:nvSpPr>
          <p:cNvPr id="3" name="Espace réservé du contenu 2">
            <a:extLst>
              <a:ext uri="{FF2B5EF4-FFF2-40B4-BE49-F238E27FC236}">
                <a16:creationId xmlns:a16="http://schemas.microsoft.com/office/drawing/2014/main" id="{30D47AEB-23E3-B0BC-9E04-A3CD3AAA8BF1}"/>
              </a:ext>
            </a:extLst>
          </p:cNvPr>
          <p:cNvSpPr>
            <a:spLocks noGrp="1"/>
          </p:cNvSpPr>
          <p:nvPr>
            <p:ph idx="1"/>
          </p:nvPr>
        </p:nvSpPr>
        <p:spPr/>
        <p:txBody>
          <a:bodyPr>
            <a:normAutofit/>
          </a:bodyPr>
          <a:lstStyle/>
          <a:p>
            <a:pPr algn="r" rtl="1"/>
            <a:r>
              <a:rPr lang="ar-DZ" sz="2800" b="0" i="0" u="none" strike="noStrike" dirty="0">
                <a:solidFill>
                  <a:srgbClr val="000000"/>
                </a:solidFill>
                <a:effectLst/>
                <a:cs typeface="Al Bayan Plain" pitchFamily="2" charset="-78"/>
              </a:rPr>
              <a:t>على الرغم من إنجازاتها، إلا أن المفوضية السامية لحقوق الإنسان في الجزائر تواجه بعض التحديات، منها:</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نقص الموارد:</a:t>
            </a:r>
            <a:r>
              <a:rPr lang="ar-DZ" sz="2800" b="0" i="0" u="none" strike="noStrike" dirty="0">
                <a:solidFill>
                  <a:srgbClr val="000000"/>
                </a:solidFill>
                <a:effectLst/>
                <a:cs typeface="Al Bayan Plain" pitchFamily="2" charset="-78"/>
              </a:rPr>
              <a:t> تعاني المفوضية السامية لحقوق الإنسان من نقص في الموارد المالية والبشرية، مما قد يُعيق قدرتها على القيام بفعالياتها على أكمل وجه.</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المضايقات والترهيب:</a:t>
            </a:r>
            <a:r>
              <a:rPr lang="ar-DZ" sz="2800" b="0" i="0" u="none" strike="noStrike" dirty="0">
                <a:solidFill>
                  <a:srgbClr val="000000"/>
                </a:solidFill>
                <a:effectLst/>
                <a:cs typeface="Al Bayan Plain" pitchFamily="2" charset="-78"/>
              </a:rPr>
              <a:t> قد يتعرض بعض موظفي المفوضية السامية لحقوق الإنسان للمضايقات والترهيب من قبل السلطات، مما قد يُعيق عملهم ويُهدد سلامتهم.</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قلة الوعي:</a:t>
            </a:r>
            <a:r>
              <a:rPr lang="ar-DZ" sz="2800" b="0" i="0" u="none" strike="noStrike" dirty="0">
                <a:solidFill>
                  <a:srgbClr val="000000"/>
                </a:solidFill>
                <a:effectLst/>
                <a:cs typeface="Al Bayan Plain" pitchFamily="2" charset="-78"/>
              </a:rPr>
              <a:t> قد لا يكون هناك وعي كافٍ بدور المفوضية السامية لحقوق الإنسان في المجتمع الجزائري، مما قد يُعيق قدرتها على الوصول إلى الناس وتقديم خدماتها لهم.</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30760022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F4D1A8-56A0-8587-9FDD-3216AC646F79}"/>
              </a:ext>
            </a:extLst>
          </p:cNvPr>
          <p:cNvSpPr>
            <a:spLocks noGrp="1"/>
          </p:cNvSpPr>
          <p:nvPr>
            <p:ph type="title"/>
          </p:nvPr>
        </p:nvSpPr>
        <p:spPr/>
        <p:txBody>
          <a:bodyPr>
            <a:normAutofit fontScale="90000"/>
          </a:bodyPr>
          <a:lstStyle/>
          <a:p>
            <a:pPr algn="ctr"/>
            <a:r>
              <a:rPr lang="ar-DZ" b="1" i="0" u="none" strike="noStrike" dirty="0">
                <a:solidFill>
                  <a:srgbClr val="000000"/>
                </a:solidFill>
                <a:effectLst/>
              </a:rPr>
              <a:t>المجلس الوطني لحقوق الإنسان</a:t>
            </a:r>
            <a:br>
              <a:rPr lang="ar-DZ" b="1" i="0" u="none" strike="noStrike" dirty="0">
                <a:solidFill>
                  <a:srgbClr val="000000"/>
                </a:solidFill>
                <a:effectLst/>
              </a:rPr>
            </a:br>
            <a:endParaRPr lang="fr-DZ" dirty="0"/>
          </a:p>
        </p:txBody>
      </p:sp>
      <p:sp>
        <p:nvSpPr>
          <p:cNvPr id="3" name="Espace réservé du contenu 2">
            <a:extLst>
              <a:ext uri="{FF2B5EF4-FFF2-40B4-BE49-F238E27FC236}">
                <a16:creationId xmlns:a16="http://schemas.microsoft.com/office/drawing/2014/main" id="{20DD5CBA-8AE2-3B81-C04D-52ADEE93FD6C}"/>
              </a:ext>
            </a:extLst>
          </p:cNvPr>
          <p:cNvSpPr>
            <a:spLocks noGrp="1"/>
          </p:cNvSpPr>
          <p:nvPr>
            <p:ph idx="1"/>
          </p:nvPr>
        </p:nvSpPr>
        <p:spPr/>
        <p:txBody>
          <a:bodyPr/>
          <a:lstStyle/>
          <a:p>
            <a:pPr algn="r" rtl="1">
              <a:lnSpc>
                <a:spcPct val="200000"/>
              </a:lnSpc>
            </a:pPr>
            <a:r>
              <a:rPr lang="ar-DZ" sz="2400" b="0" i="0" u="none" strike="noStrike" dirty="0">
                <a:solidFill>
                  <a:srgbClr val="000000"/>
                </a:solidFill>
                <a:effectLst/>
                <a:cs typeface="Al Bayan Plain" pitchFamily="2" charset="-78"/>
              </a:rPr>
              <a:t>المجلس الوطني لحقوق الإنسان (</a:t>
            </a:r>
            <a:r>
              <a:rPr lang="fr-FR" sz="2400" b="0" i="0" u="none" strike="noStrike" dirty="0">
                <a:solidFill>
                  <a:srgbClr val="000000"/>
                </a:solidFill>
                <a:effectLst/>
                <a:cs typeface="Al Bayan Plain" pitchFamily="2" charset="-78"/>
              </a:rPr>
              <a:t>CNDH) </a:t>
            </a:r>
            <a:r>
              <a:rPr lang="ar-DZ" sz="2400" b="0" i="0" u="none" strike="noStrike" dirty="0">
                <a:solidFill>
                  <a:srgbClr val="000000"/>
                </a:solidFill>
                <a:effectLst/>
                <a:cs typeface="Al Bayan Plain" pitchFamily="2" charset="-78"/>
              </a:rPr>
              <a:t>هو هيئة استشارية حكومية في الجزائر مكلفة بتقديم المشورة للحكومة بشأن قضايا حقوق الإنسان. تأسس المجلس الوطني لحقوق الإنسان بموجب المادة 199 من الدستور الجزائري المعدل لسنة 2016، وتم تعيين أعضائه من قبل رئيس الجمهورية ورئيسي غرفتي البرلمان، بالإضافة إلى ممثلين عن الجمعيات الناشطة في مجال حقوق الإنسان والنقابات والمنظمات المهنية.</a:t>
            </a:r>
          </a:p>
          <a:p>
            <a:pPr marL="0" indent="0" algn="r" defTabSz="914400" rtl="1" eaLnBrk="1" latinLnBrk="0" hangingPunct="1">
              <a:lnSpc>
                <a:spcPct val="100000"/>
              </a:lnSpc>
              <a:spcBef>
                <a:spcPts val="900"/>
              </a:spcBef>
              <a:spcAft>
                <a:spcPts val="0"/>
              </a:spcAft>
              <a:buClr>
                <a:schemeClr val="tx1">
                  <a:lumMod val="85000"/>
                  <a:lumOff val="15000"/>
                </a:schemeClr>
              </a:buClr>
              <a:buNone/>
            </a:pPr>
            <a:endParaRPr lang="fr-DZ" dirty="0"/>
          </a:p>
        </p:txBody>
      </p:sp>
    </p:spTree>
    <p:extLst>
      <p:ext uri="{BB962C8B-B14F-4D97-AF65-F5344CB8AC3E}">
        <p14:creationId xmlns:p14="http://schemas.microsoft.com/office/powerpoint/2010/main" val="3811979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D93BA0-464F-69FD-91CD-82285D376C9B}"/>
              </a:ext>
            </a:extLst>
          </p:cNvPr>
          <p:cNvSpPr>
            <a:spLocks noGrp="1"/>
          </p:cNvSpPr>
          <p:nvPr>
            <p:ph type="title"/>
          </p:nvPr>
        </p:nvSpPr>
        <p:spPr/>
        <p:txBody>
          <a:bodyPr>
            <a:normAutofit fontScale="90000"/>
          </a:bodyPr>
          <a:lstStyle/>
          <a:p>
            <a:pPr rtl="1"/>
            <a:r>
              <a:rPr lang="ar-DZ" b="1" i="0" u="none" strike="noStrike" dirty="0">
                <a:solidFill>
                  <a:srgbClr val="000000"/>
                </a:solidFill>
                <a:effectLst/>
              </a:rPr>
              <a:t>مهام المجلس الوطني لحقوق الإنسان:</a:t>
            </a:r>
            <a:br>
              <a:rPr lang="ar-DZ" b="0" i="0" u="none" strike="noStrike" dirty="0">
                <a:solidFill>
                  <a:srgbClr val="000000"/>
                </a:solidFill>
                <a:effectLst/>
              </a:rPr>
            </a:br>
            <a:endParaRPr lang="fr-DZ" dirty="0"/>
          </a:p>
        </p:txBody>
      </p:sp>
      <p:sp>
        <p:nvSpPr>
          <p:cNvPr id="3" name="Espace réservé du contenu 2">
            <a:extLst>
              <a:ext uri="{FF2B5EF4-FFF2-40B4-BE49-F238E27FC236}">
                <a16:creationId xmlns:a16="http://schemas.microsoft.com/office/drawing/2014/main" id="{099A67F4-9273-90CC-25BE-6F4691A35225}"/>
              </a:ext>
            </a:extLst>
          </p:cNvPr>
          <p:cNvSpPr>
            <a:spLocks noGrp="1"/>
          </p:cNvSpPr>
          <p:nvPr>
            <p:ph idx="1"/>
          </p:nvPr>
        </p:nvSpPr>
        <p:spPr>
          <a:xfrm>
            <a:off x="1050758" y="1585762"/>
            <a:ext cx="10058400" cy="3931920"/>
          </a:xfrm>
        </p:spPr>
        <p:txBody>
          <a:bodyPr>
            <a:normAutofit fontScale="92500" lnSpcReduction="20000"/>
          </a:bodyPr>
          <a:lstStyle/>
          <a:p>
            <a:pPr algn="r" rtl="1">
              <a:buFont typeface="Arial" panose="020B0604020202020204" pitchFamily="34" charset="0"/>
              <a:buChar char="•"/>
            </a:pPr>
            <a:r>
              <a:rPr lang="ar-DZ" sz="2200" b="1" i="0" u="none" strike="noStrike" dirty="0">
                <a:solidFill>
                  <a:srgbClr val="000000"/>
                </a:solidFill>
                <a:effectLst/>
                <a:cs typeface="AL BAYAN PLAIN" pitchFamily="2" charset="-78"/>
              </a:rPr>
              <a:t>رصد حالة حقوق الإنسان في الجزائر:</a:t>
            </a:r>
            <a:r>
              <a:rPr lang="ar-DZ" sz="2200" b="0" i="0" u="none" strike="noStrike" dirty="0">
                <a:solidFill>
                  <a:srgbClr val="000000"/>
                </a:solidFill>
                <a:effectLst/>
                <a:cs typeface="Al Bayan Plain" pitchFamily="2" charset="-78"/>
              </a:rPr>
              <a:t> يقوم المجلس الوطني لحقوق الإنسان بجمع المعلومات عن حالة حقوق الإنسان في الجزائر، وتوثيق انتهاكات حقوق الإنسان، وتحديد الاتجاهات في مجال حقوق الإنسان.</a:t>
            </a:r>
          </a:p>
          <a:p>
            <a:pPr algn="r" rtl="1">
              <a:buFont typeface="Arial" panose="020B0604020202020204" pitchFamily="34" charset="0"/>
              <a:buChar char="•"/>
            </a:pPr>
            <a:r>
              <a:rPr lang="ar-DZ" sz="2200" b="1" i="0" u="none" strike="noStrike" dirty="0">
                <a:solidFill>
                  <a:srgbClr val="000000"/>
                </a:solidFill>
                <a:effectLst/>
                <a:cs typeface="AL BAYAN PLAIN" pitchFamily="2" charset="-78"/>
              </a:rPr>
              <a:t>التحقيق في انتهاكات حقوق الإنسان:</a:t>
            </a:r>
            <a:r>
              <a:rPr lang="ar-DZ" sz="2200" b="0" i="0" u="none" strike="noStrike" dirty="0">
                <a:solidFill>
                  <a:srgbClr val="000000"/>
                </a:solidFill>
                <a:effectLst/>
                <a:cs typeface="Al Bayan Plain" pitchFamily="2" charset="-78"/>
              </a:rPr>
              <a:t> يتحرى المجلس الوطني لحقوق الإنسان في انتهاكات حقوق الإنسان، ويقدم تقارير عن نتائج تحقيقاته إلى السلطات المختصة.</a:t>
            </a:r>
          </a:p>
          <a:p>
            <a:pPr algn="r" rtl="1">
              <a:buFont typeface="Arial" panose="020B0604020202020204" pitchFamily="34" charset="0"/>
              <a:buChar char="•"/>
            </a:pPr>
            <a:r>
              <a:rPr lang="ar-DZ" sz="2200" b="1" i="0" u="none" strike="noStrike" dirty="0">
                <a:solidFill>
                  <a:srgbClr val="000000"/>
                </a:solidFill>
                <a:effectLst/>
                <a:cs typeface="AL BAYAN PLAIN" pitchFamily="2" charset="-78"/>
              </a:rPr>
              <a:t>تقديم المساعدة للضحايا:</a:t>
            </a:r>
            <a:r>
              <a:rPr lang="ar-DZ" sz="2200" b="0" i="0" u="none" strike="noStrike" dirty="0">
                <a:solidFill>
                  <a:srgbClr val="000000"/>
                </a:solidFill>
                <a:effectLst/>
                <a:cs typeface="Al Bayan Plain" pitchFamily="2" charset="-78"/>
              </a:rPr>
              <a:t> يُقدم المجلس الوطني لحقوق الإنسان المساعدة القانونية والاجتماعية للضحايا، ويساعدهم في الحصول على التعويض.</a:t>
            </a:r>
          </a:p>
          <a:p>
            <a:pPr algn="r" rtl="1">
              <a:buFont typeface="Arial" panose="020B0604020202020204" pitchFamily="34" charset="0"/>
              <a:buChar char="•"/>
            </a:pPr>
            <a:r>
              <a:rPr lang="ar-DZ" sz="2200" b="1" i="0" u="none" strike="noStrike" dirty="0">
                <a:solidFill>
                  <a:srgbClr val="000000"/>
                </a:solidFill>
                <a:effectLst/>
                <a:cs typeface="AL BAYAN PLAIN" pitchFamily="2" charset="-78"/>
              </a:rPr>
              <a:t>التوعية بحقوق الإنسان:</a:t>
            </a:r>
            <a:r>
              <a:rPr lang="ar-DZ" sz="2200" b="0" i="0" u="none" strike="noStrike" dirty="0">
                <a:solidFill>
                  <a:srgbClr val="000000"/>
                </a:solidFill>
                <a:effectLst/>
                <a:cs typeface="Al Bayan Plain" pitchFamily="2" charset="-78"/>
              </a:rPr>
              <a:t> ينظم المجلس الوطني لحقوق الإنسان حملات توعية حول حقوق الإنسان، ويقدم معلومات حول كيفية حماية حقوق الإنسان وممارستها.</a:t>
            </a:r>
          </a:p>
          <a:p>
            <a:pPr algn="r" rtl="1">
              <a:buFont typeface="Arial" panose="020B0604020202020204" pitchFamily="34" charset="0"/>
              <a:buChar char="•"/>
            </a:pPr>
            <a:r>
              <a:rPr lang="ar-DZ" sz="2200" b="1" i="0" u="none" strike="noStrike" dirty="0">
                <a:solidFill>
                  <a:srgbClr val="000000"/>
                </a:solidFill>
                <a:effectLst/>
                <a:cs typeface="AL BAYAN PLAIN" pitchFamily="2" charset="-78"/>
              </a:rPr>
              <a:t>التدريب:</a:t>
            </a:r>
            <a:r>
              <a:rPr lang="ar-DZ" sz="2200" b="0" i="0" u="none" strike="noStrike" dirty="0">
                <a:solidFill>
                  <a:srgbClr val="000000"/>
                </a:solidFill>
                <a:effectLst/>
                <a:cs typeface="Al Bayan Plain" pitchFamily="2" charset="-78"/>
              </a:rPr>
              <a:t> يُقدم المجلس الوطني لحقوق الإنسان برامج تدريبية حول حقوق الإنسان للمسؤولين الحكوميين، وأفراد إنفاذ القانون، وأعضاء القضاء، والمجتمع المدني.</a:t>
            </a:r>
          </a:p>
          <a:p>
            <a:pPr algn="r" rtl="1">
              <a:buFont typeface="Arial" panose="020B0604020202020204" pitchFamily="34" charset="0"/>
              <a:buChar char="•"/>
            </a:pPr>
            <a:r>
              <a:rPr lang="ar-DZ" sz="2200" b="1" i="0" u="none" strike="noStrike" dirty="0">
                <a:solidFill>
                  <a:srgbClr val="000000"/>
                </a:solidFill>
                <a:effectLst/>
                <a:cs typeface="AL BAYAN PLAIN" pitchFamily="2" charset="-78"/>
              </a:rPr>
              <a:t>الحوار والتشاور:</a:t>
            </a:r>
            <a:r>
              <a:rPr lang="ar-DZ" sz="2200" b="0" i="0" u="none" strike="noStrike" dirty="0">
                <a:solidFill>
                  <a:srgbClr val="000000"/>
                </a:solidFill>
                <a:effectLst/>
                <a:cs typeface="Al Bayan Plain" pitchFamily="2" charset="-78"/>
              </a:rPr>
              <a:t> يُشجع المجلس الوطني لحقوق الإنسان على الحوار والتشاور بين الحكومة والمجتمع المدني حول قضايا حقوق الإنسان.</a:t>
            </a:r>
          </a:p>
          <a:p>
            <a:pPr algn="r" rtl="1">
              <a:buFont typeface="Arial" panose="020B0604020202020204" pitchFamily="34" charset="0"/>
              <a:buChar char="•"/>
            </a:pPr>
            <a:r>
              <a:rPr lang="ar-DZ" sz="2200" b="1" i="0" u="none" strike="noStrike" dirty="0">
                <a:solidFill>
                  <a:srgbClr val="000000"/>
                </a:solidFill>
                <a:effectLst/>
                <a:cs typeface="AL BAYAN PLAIN" pitchFamily="2" charset="-78"/>
              </a:rPr>
              <a:t>التعاون الدولي:</a:t>
            </a:r>
            <a:r>
              <a:rPr lang="ar-DZ" sz="2200" b="0" i="0" u="none" strike="noStrike" dirty="0">
                <a:solidFill>
                  <a:srgbClr val="000000"/>
                </a:solidFill>
                <a:effectLst/>
                <a:cs typeface="Al Bayan Plain" pitchFamily="2" charset="-78"/>
              </a:rPr>
              <a:t> يتعاون المجلس الوطني لحقوق الإنسان مع المنظمات الدولية لحقوق الإنسان، ويشارك في آليات الأمم المتحدة لحقوق الإنسان.</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3097579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56DEFC-FF4B-F2D3-6DB5-AECB21645CD9}"/>
              </a:ext>
            </a:extLst>
          </p:cNvPr>
          <p:cNvSpPr>
            <a:spLocks noGrp="1"/>
          </p:cNvSpPr>
          <p:nvPr>
            <p:ph type="title"/>
          </p:nvPr>
        </p:nvSpPr>
        <p:spPr/>
        <p:txBody>
          <a:bodyPr>
            <a:normAutofit fontScale="90000"/>
          </a:bodyPr>
          <a:lstStyle/>
          <a:p>
            <a:pPr algn="ctr"/>
            <a:r>
              <a:rPr lang="ar-DZ" b="1" i="0" u="none" strike="noStrike" dirty="0">
                <a:solidFill>
                  <a:srgbClr val="000000"/>
                </a:solidFill>
                <a:effectLst/>
              </a:rPr>
              <a:t>إنجازات المجلس الوطني لحقوق الإنسان:</a:t>
            </a:r>
            <a:br>
              <a:rPr lang="ar-DZ" b="0" i="0" u="none" strike="noStrike" dirty="0">
                <a:solidFill>
                  <a:srgbClr val="000000"/>
                </a:solidFill>
                <a:effectLst/>
              </a:rPr>
            </a:br>
            <a:endParaRPr lang="fr-DZ" dirty="0"/>
          </a:p>
        </p:txBody>
      </p:sp>
      <p:sp>
        <p:nvSpPr>
          <p:cNvPr id="3" name="Espace réservé du contenu 2">
            <a:extLst>
              <a:ext uri="{FF2B5EF4-FFF2-40B4-BE49-F238E27FC236}">
                <a16:creationId xmlns:a16="http://schemas.microsoft.com/office/drawing/2014/main" id="{AA1C28C5-FEEA-ADC0-5D95-16B7B3459D7D}"/>
              </a:ext>
            </a:extLst>
          </p:cNvPr>
          <p:cNvSpPr>
            <a:spLocks noGrp="1"/>
          </p:cNvSpPr>
          <p:nvPr>
            <p:ph idx="1"/>
          </p:nvPr>
        </p:nvSpPr>
        <p:spPr>
          <a:xfrm>
            <a:off x="1038726" y="1766236"/>
            <a:ext cx="10058400" cy="3931920"/>
          </a:xfrm>
        </p:spPr>
        <p:txBody>
          <a:bodyPr>
            <a:normAutofit fontScale="92500"/>
          </a:bodyPr>
          <a:lstStyle/>
          <a:p>
            <a:pPr algn="r" rtl="1"/>
            <a:r>
              <a:rPr lang="ar-DZ" sz="2400" b="0" i="0" u="none" strike="noStrike" dirty="0">
                <a:solidFill>
                  <a:srgbClr val="000000"/>
                </a:solidFill>
                <a:effectLst/>
                <a:cs typeface="Al Bayan Plain" pitchFamily="2" charset="-78"/>
              </a:rPr>
              <a:t>حقق المجلس الوطني لحقوق الإنسان في الجزائر العديد من الإنجازات الهامة، منها:</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المساهمة في إصلاح الدستور:</a:t>
            </a:r>
            <a:r>
              <a:rPr lang="ar-DZ" sz="2400" b="0" i="0" u="none" strike="noStrike" dirty="0">
                <a:solidFill>
                  <a:srgbClr val="000000"/>
                </a:solidFill>
                <a:effectLst/>
                <a:cs typeface="Al Bayan Plain" pitchFamily="2" charset="-78"/>
              </a:rPr>
              <a:t> لعب المجلس الوطني لحقوق الإنسان دورًا هامًا في إصلاح الدستور الجزائري لضمان حماية حقوق الإنسان بشكل أفضل.</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الدفاع عن حرية التعبير:</a:t>
            </a:r>
            <a:r>
              <a:rPr lang="ar-DZ" sz="2400" b="0" i="0" u="none" strike="noStrike" dirty="0">
                <a:solidFill>
                  <a:srgbClr val="000000"/>
                </a:solidFill>
                <a:effectLst/>
                <a:cs typeface="Al Bayan Plain" pitchFamily="2" charset="-78"/>
              </a:rPr>
              <a:t> يُدافع المجلس الوطني لحقوق الإنسان عن حرية التعبير والتجمع السلمي، ويُقاوم الرقابة والتضييق على حرية الصحافة.</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مكافحة التعذيب:</a:t>
            </a:r>
            <a:r>
              <a:rPr lang="ar-DZ" sz="2400" b="0" i="0" u="none" strike="noStrike" dirty="0">
                <a:solidFill>
                  <a:srgbClr val="000000"/>
                </a:solidFill>
                <a:effectLst/>
                <a:cs typeface="Al Bayan Plain" pitchFamily="2" charset="-78"/>
              </a:rPr>
              <a:t> يُساهم المجلس الوطني لحقوق الإنسان في مكافحة التعذيب وسوء المعاملة، ويدعم ضحايا التعذيب.</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تعزيز حقوق المرأة:</a:t>
            </a:r>
            <a:r>
              <a:rPr lang="ar-DZ" sz="2400" b="0" i="0" u="none" strike="noStrike" dirty="0">
                <a:solidFill>
                  <a:srgbClr val="000000"/>
                </a:solidFill>
                <a:effectLst/>
                <a:cs typeface="Al Bayan Plain" pitchFamily="2" charset="-78"/>
              </a:rPr>
              <a:t> يُدافع المجلس الوطني لحقوق الإنسان عن حقوق المرأة والمساواة بين الجنسين، ويُقاوم التمييز ضد المرأة.</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حماية حقوق الطفل:</a:t>
            </a:r>
            <a:r>
              <a:rPr lang="ar-DZ" sz="2400" b="0" i="0" u="none" strike="noStrike" dirty="0">
                <a:solidFill>
                  <a:srgbClr val="000000"/>
                </a:solidFill>
                <a:effectLst/>
                <a:cs typeface="Al Bayan Plain" pitchFamily="2" charset="-78"/>
              </a:rPr>
              <a:t> يُساهم المجلس الوطني لحقوق الإنسان في حماية حقوق الطفل، ويدعم برامج تعليم الأطفال ورعايتهم.</a:t>
            </a:r>
          </a:p>
          <a:p>
            <a:pPr marL="0" indent="0" algn="r" defTabSz="914400" rtl="1" eaLnBrk="1" latinLnBrk="0" hangingPunct="1">
              <a:lnSpc>
                <a:spcPct val="100000"/>
              </a:lnSpc>
              <a:spcBef>
                <a:spcPts val="900"/>
              </a:spcBef>
              <a:spcAft>
                <a:spcPts val="0"/>
              </a:spcAft>
              <a:buClr>
                <a:schemeClr val="tx1">
                  <a:lumMod val="85000"/>
                  <a:lumOff val="15000"/>
                </a:schemeClr>
              </a:buClr>
              <a:buNone/>
            </a:pPr>
            <a:endParaRPr lang="fr-DZ" dirty="0"/>
          </a:p>
        </p:txBody>
      </p:sp>
    </p:spTree>
    <p:extLst>
      <p:ext uri="{BB962C8B-B14F-4D97-AF65-F5344CB8AC3E}">
        <p14:creationId xmlns:p14="http://schemas.microsoft.com/office/powerpoint/2010/main" val="3912340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DFDBC7-33DD-F799-C68B-CFBAFFBE904A}"/>
              </a:ext>
            </a:extLst>
          </p:cNvPr>
          <p:cNvSpPr>
            <a:spLocks noGrp="1"/>
          </p:cNvSpPr>
          <p:nvPr>
            <p:ph type="title"/>
          </p:nvPr>
        </p:nvSpPr>
        <p:spPr/>
        <p:txBody>
          <a:bodyPr>
            <a:normAutofit fontScale="90000"/>
          </a:bodyPr>
          <a:lstStyle/>
          <a:p>
            <a:pPr algn="ctr" rtl="1"/>
            <a:r>
              <a:rPr lang="ar-DZ" b="1" i="0" u="none" strike="noStrike" dirty="0">
                <a:solidFill>
                  <a:srgbClr val="000000"/>
                </a:solidFill>
                <a:effectLst/>
              </a:rPr>
              <a:t>التحديات التي تواجهها المجلس الوطني لحقوق الإنسان:</a:t>
            </a:r>
            <a:br>
              <a:rPr lang="ar-DZ" b="0" i="0" u="none" strike="noStrike" dirty="0">
                <a:solidFill>
                  <a:srgbClr val="000000"/>
                </a:solidFill>
                <a:effectLst/>
              </a:rPr>
            </a:br>
            <a:endParaRPr lang="fr-DZ" dirty="0"/>
          </a:p>
        </p:txBody>
      </p:sp>
      <p:sp>
        <p:nvSpPr>
          <p:cNvPr id="3" name="Espace réservé du contenu 2">
            <a:extLst>
              <a:ext uri="{FF2B5EF4-FFF2-40B4-BE49-F238E27FC236}">
                <a16:creationId xmlns:a16="http://schemas.microsoft.com/office/drawing/2014/main" id="{1A9D43CE-FE6A-7BE7-E525-BAB492720BE5}"/>
              </a:ext>
            </a:extLst>
          </p:cNvPr>
          <p:cNvSpPr>
            <a:spLocks noGrp="1"/>
          </p:cNvSpPr>
          <p:nvPr>
            <p:ph idx="1"/>
          </p:nvPr>
        </p:nvSpPr>
        <p:spPr/>
        <p:txBody>
          <a:bodyPr/>
          <a:lstStyle/>
          <a:p>
            <a:pPr algn="r" rtl="1"/>
            <a:r>
              <a:rPr lang="ar-DZ" sz="2400" b="0" i="0" u="none" strike="noStrike" dirty="0">
                <a:solidFill>
                  <a:srgbClr val="000000"/>
                </a:solidFill>
                <a:effectLst/>
                <a:cs typeface="Al Bayan Plain" pitchFamily="2" charset="-78"/>
              </a:rPr>
              <a:t>على الرغم من إنجازاته، إلا أن المجلس الوطني لحقوق الإنسان في الجزائر يواجه بعض التحديات، منها:</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نقص الاستقلالية:</a:t>
            </a:r>
            <a:r>
              <a:rPr lang="ar-DZ" sz="2400" b="0" i="0" u="none" strike="noStrike" dirty="0">
                <a:solidFill>
                  <a:srgbClr val="000000"/>
                </a:solidFill>
                <a:effectLst/>
                <a:cs typeface="Al Bayan Plain" pitchFamily="2" charset="-78"/>
              </a:rPr>
              <a:t> قد لا يتمتع المجلس الوطني لحقوق الإنسان بالاستقلالية الكافية عن الحكومة، مما قد يُعيق قدرته على القيام بعمل</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نقص الموارد:</a:t>
            </a:r>
            <a:r>
              <a:rPr lang="ar-DZ" sz="2400" b="0" i="0" u="none" strike="noStrike" dirty="0">
                <a:solidFill>
                  <a:srgbClr val="000000"/>
                </a:solidFill>
                <a:effectLst/>
                <a:cs typeface="Al Bayan Plain" pitchFamily="2" charset="-78"/>
              </a:rPr>
              <a:t> قد يعاني المجلس الوطني لحقوق الإنسان من نقص في الموارد المالية والبشرية، مما قد يُعيق قدرته على القيام بفعالياته على أكمل وجه.</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قلة الوعي:</a:t>
            </a:r>
            <a:r>
              <a:rPr lang="ar-DZ" sz="2400" b="0" i="0" u="none" strike="noStrike" dirty="0">
                <a:solidFill>
                  <a:srgbClr val="000000"/>
                </a:solidFill>
                <a:effectLst/>
                <a:cs typeface="Al Bayan Plain" pitchFamily="2" charset="-78"/>
              </a:rPr>
              <a:t> قد لا يكون هناك وعي كافٍ بدور المجلس الوطني لحقوق الإنسان في المجتمع الجزائري، مما قد يُعيق قدرته على الوصول إلى الناس وتقديم خدماته لهم.</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المضايقات والترهيب:</a:t>
            </a:r>
            <a:r>
              <a:rPr lang="ar-DZ" sz="2400" b="0" i="0" u="none" strike="noStrike" dirty="0">
                <a:solidFill>
                  <a:srgbClr val="000000"/>
                </a:solidFill>
                <a:effectLst/>
                <a:cs typeface="Al Bayan Plain" pitchFamily="2" charset="-78"/>
              </a:rPr>
              <a:t> قد يتعرض بعض أعضاء المجلس الوطني لحقوق الإنسان للمضايقات والترهيب من قبل السلطات، مما قد يُعيق عملهم ويُهدد سلامتهم.</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1851364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538CC4-EB47-B8AA-B3BF-5594C6408C37}"/>
              </a:ext>
            </a:extLst>
          </p:cNvPr>
          <p:cNvSpPr>
            <a:spLocks noGrp="1"/>
          </p:cNvSpPr>
          <p:nvPr>
            <p:ph type="title"/>
          </p:nvPr>
        </p:nvSpPr>
        <p:spPr/>
        <p:txBody>
          <a:bodyPr>
            <a:normAutofit fontScale="90000"/>
          </a:bodyPr>
          <a:lstStyle/>
          <a:p>
            <a:pPr algn="ctr" rtl="1"/>
            <a:r>
              <a:rPr lang="ar-DZ" b="1" i="0" u="none" strike="noStrike" dirty="0">
                <a:solidFill>
                  <a:srgbClr val="000000"/>
                </a:solidFill>
                <a:effectLst/>
              </a:rPr>
              <a:t>مستقبل المجلس الوطني لحقوق الإنسان:</a:t>
            </a:r>
            <a:br>
              <a:rPr lang="ar-DZ" b="0" i="0" u="none" strike="noStrike" dirty="0">
                <a:solidFill>
                  <a:srgbClr val="000000"/>
                </a:solidFill>
                <a:effectLst/>
              </a:rPr>
            </a:br>
            <a:endParaRPr lang="fr-DZ" dirty="0"/>
          </a:p>
        </p:txBody>
      </p:sp>
      <p:sp>
        <p:nvSpPr>
          <p:cNvPr id="3" name="Espace réservé du contenu 2">
            <a:extLst>
              <a:ext uri="{FF2B5EF4-FFF2-40B4-BE49-F238E27FC236}">
                <a16:creationId xmlns:a16="http://schemas.microsoft.com/office/drawing/2014/main" id="{B9372EAF-40E2-2F24-F234-46475AFD8FDE}"/>
              </a:ext>
            </a:extLst>
          </p:cNvPr>
          <p:cNvSpPr>
            <a:spLocks noGrp="1"/>
          </p:cNvSpPr>
          <p:nvPr>
            <p:ph idx="1"/>
          </p:nvPr>
        </p:nvSpPr>
        <p:spPr/>
        <p:txBody>
          <a:bodyPr/>
          <a:lstStyle/>
          <a:p>
            <a:pPr algn="r" rtl="1"/>
            <a:r>
              <a:rPr lang="ar-DZ" sz="2800" b="0" i="0" u="none" strike="noStrike" dirty="0">
                <a:solidFill>
                  <a:srgbClr val="000000"/>
                </a:solidFill>
                <a:effectLst/>
                <a:cs typeface="Al Bayan Plain" pitchFamily="2" charset="-78"/>
              </a:rPr>
              <a:t>على الرغم من التحديات، فإنّ مستقبل المجلس الوطني لحقوق الإنسان في الجزائر يبدو واعدًا. فمع ازدياد الوعي الحقوقي في المجتمع الجزائري، وتزايد مشاركة الشباب في العمل الحقوقي، فإنّ المجلس الوطني لحقوق الإنسان سيواصل دورها الريادي في حماية وتعزيز</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40375367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339151-8700-7627-7D0A-BD88C1F2944B}"/>
              </a:ext>
            </a:extLst>
          </p:cNvPr>
          <p:cNvSpPr>
            <a:spLocks noGrp="1"/>
          </p:cNvSpPr>
          <p:nvPr>
            <p:ph type="title"/>
          </p:nvPr>
        </p:nvSpPr>
        <p:spPr/>
        <p:txBody>
          <a:bodyPr>
            <a:normAutofit fontScale="90000"/>
          </a:bodyPr>
          <a:lstStyle/>
          <a:p>
            <a:pPr algn="ctr"/>
            <a:r>
              <a:rPr lang="ar-DZ" b="1" i="0" u="none" strike="noStrike" dirty="0">
                <a:solidFill>
                  <a:srgbClr val="000000"/>
                </a:solidFill>
                <a:effectLst/>
              </a:rPr>
              <a:t>المرصد الوطني لحقوق الإنسان في الجزائر</a:t>
            </a:r>
            <a:endParaRPr lang="fr-DZ" dirty="0"/>
          </a:p>
        </p:txBody>
      </p:sp>
      <p:sp>
        <p:nvSpPr>
          <p:cNvPr id="3" name="Espace réservé du contenu 2">
            <a:extLst>
              <a:ext uri="{FF2B5EF4-FFF2-40B4-BE49-F238E27FC236}">
                <a16:creationId xmlns:a16="http://schemas.microsoft.com/office/drawing/2014/main" id="{88848312-BFD7-EA54-AB86-7B0B247D1F6C}"/>
              </a:ext>
            </a:extLst>
          </p:cNvPr>
          <p:cNvSpPr>
            <a:spLocks noGrp="1"/>
          </p:cNvSpPr>
          <p:nvPr>
            <p:ph idx="1"/>
          </p:nvPr>
        </p:nvSpPr>
        <p:spPr/>
        <p:txBody>
          <a:bodyPr>
            <a:normAutofit/>
          </a:bodyPr>
          <a:lstStyle/>
          <a:p>
            <a:pPr marL="182880" indent="-182880" algn="ct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ar-DZ" sz="3200" b="0" i="0" u="none" strike="noStrike" dirty="0">
                <a:solidFill>
                  <a:srgbClr val="000000"/>
                </a:solidFill>
                <a:effectLst/>
                <a:latin typeface="-webkit-standard"/>
                <a:cs typeface="Al Bayan Plain" pitchFamily="2" charset="-78"/>
              </a:rPr>
              <a:t>يُعدّ المرصد الوطني لحقوق الإنسان </a:t>
            </a:r>
            <a:r>
              <a:rPr lang="fr-FR" sz="3200" b="0" i="0" u="none" strike="noStrike" dirty="0">
                <a:solidFill>
                  <a:srgbClr val="000000"/>
                </a:solidFill>
                <a:effectLst/>
                <a:latin typeface="-webkit-standard"/>
                <a:cs typeface="Al Bayan Plain" pitchFamily="2" charset="-78"/>
              </a:rPr>
              <a:t>ONH) </a:t>
            </a:r>
            <a:r>
              <a:rPr lang="ar-SA" sz="3600" b="0" i="0" u="none" strike="noStrike" dirty="0">
                <a:solidFill>
                  <a:srgbClr val="000000"/>
                </a:solidFill>
                <a:effectLst/>
                <a:latin typeface="-webkit-standard"/>
                <a:cs typeface="Al Bayan Plain" pitchFamily="2" charset="-78"/>
              </a:rPr>
              <a:t>)</a:t>
            </a:r>
            <a:r>
              <a:rPr lang="ar-DZ" sz="3200" b="0" i="0" u="none" strike="noStrike" dirty="0">
                <a:solidFill>
                  <a:srgbClr val="000000"/>
                </a:solidFill>
                <a:effectLst/>
                <a:latin typeface="-webkit-standard"/>
                <a:cs typeface="Al Bayan Plain" pitchFamily="2" charset="-78"/>
              </a:rPr>
              <a:t>هيئة مستقلة في الجزائر مكلفة برصد حالة حقوق الإنسان في البلاد، وتوثيق انتهاكات حقوق الإنسان، وتقديم تقارير عنها إلى السلطات المختصة والرأي العام.</a:t>
            </a:r>
            <a:endParaRPr lang="fr-DZ" sz="3200" dirty="0">
              <a:cs typeface="Al Bayan Plain" pitchFamily="2" charset="-78"/>
            </a:endParaRPr>
          </a:p>
        </p:txBody>
      </p:sp>
    </p:spTree>
    <p:extLst>
      <p:ext uri="{BB962C8B-B14F-4D97-AF65-F5344CB8AC3E}">
        <p14:creationId xmlns:p14="http://schemas.microsoft.com/office/powerpoint/2010/main" val="3698160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6F829C-DC1F-1488-7B2D-B7B157CCC086}"/>
              </a:ext>
            </a:extLst>
          </p:cNvPr>
          <p:cNvSpPr>
            <a:spLocks noGrp="1"/>
          </p:cNvSpPr>
          <p:nvPr>
            <p:ph type="title"/>
          </p:nvPr>
        </p:nvSpPr>
        <p:spPr/>
        <p:txBody>
          <a:bodyPr>
            <a:normAutofit fontScale="90000"/>
          </a:bodyPr>
          <a:lstStyle/>
          <a:p>
            <a:pPr rtl="1"/>
            <a:r>
              <a:rPr lang="ar-DZ" b="1" i="0" u="none" strike="noStrike" dirty="0">
                <a:solidFill>
                  <a:srgbClr val="000000"/>
                </a:solidFill>
                <a:effectLst/>
              </a:rPr>
              <a:t>مهام المرصد الوطني لحقوق الإنسان:</a:t>
            </a:r>
            <a:br>
              <a:rPr lang="ar-DZ" b="0" i="0" u="none" strike="noStrike" dirty="0">
                <a:solidFill>
                  <a:srgbClr val="000000"/>
                </a:solidFill>
                <a:effectLst/>
              </a:rPr>
            </a:br>
            <a:endParaRPr lang="fr-DZ" dirty="0"/>
          </a:p>
        </p:txBody>
      </p:sp>
      <p:sp>
        <p:nvSpPr>
          <p:cNvPr id="3" name="Espace réservé du contenu 2">
            <a:extLst>
              <a:ext uri="{FF2B5EF4-FFF2-40B4-BE49-F238E27FC236}">
                <a16:creationId xmlns:a16="http://schemas.microsoft.com/office/drawing/2014/main" id="{41EAB6AB-1E2F-912F-5289-0FF6BED7AA2D}"/>
              </a:ext>
            </a:extLst>
          </p:cNvPr>
          <p:cNvSpPr>
            <a:spLocks noGrp="1"/>
          </p:cNvSpPr>
          <p:nvPr>
            <p:ph idx="1"/>
          </p:nvPr>
        </p:nvSpPr>
        <p:spPr>
          <a:xfrm>
            <a:off x="778042" y="1862489"/>
            <a:ext cx="10058400" cy="3931920"/>
          </a:xfrm>
        </p:spPr>
        <p:txBody>
          <a:bodyPr/>
          <a:lstStyle/>
          <a:p>
            <a:pPr algn="r" rtl="1">
              <a:buFont typeface="Arial" panose="020B0604020202020204" pitchFamily="34" charset="0"/>
              <a:buChar char="•"/>
            </a:pPr>
            <a:r>
              <a:rPr lang="ar-DZ" sz="3200" b="1" i="0" u="none" strike="noStrike" dirty="0">
                <a:solidFill>
                  <a:srgbClr val="000000"/>
                </a:solidFill>
                <a:effectLst/>
                <a:cs typeface="AL BAYAN PLAIN" pitchFamily="2" charset="-78"/>
              </a:rPr>
              <a:t>رصد حالة حقوق الإنسان:</a:t>
            </a:r>
            <a:r>
              <a:rPr lang="ar-DZ" sz="3200" b="0" i="0" u="none" strike="noStrike" dirty="0">
                <a:solidFill>
                  <a:srgbClr val="000000"/>
                </a:solidFill>
                <a:effectLst/>
                <a:cs typeface="Al Bayan Plain" pitchFamily="2" charset="-78"/>
              </a:rPr>
              <a:t> يُراقب المرصد الوطني لحقوق الإنسان عن كثب وضعية حقوق الإنسان في الجزائر، ويجمع المعلومات من مصادر متنوعة، بما في ذلك:</a:t>
            </a:r>
          </a:p>
          <a:p>
            <a:pPr marL="742950" lvl="1" indent="-285750" algn="r" rtl="1">
              <a:buFont typeface="Arial" panose="020B0604020202020204" pitchFamily="34" charset="0"/>
              <a:buChar char="•"/>
            </a:pPr>
            <a:r>
              <a:rPr lang="ar-DZ" sz="2800" b="0" i="0" u="none" strike="noStrike" dirty="0">
                <a:solidFill>
                  <a:srgbClr val="000000"/>
                </a:solidFill>
                <a:effectLst/>
                <a:cs typeface="Al Bayan Plain" pitchFamily="2" charset="-78"/>
              </a:rPr>
              <a:t>الشكاوى المقدمة من الأفراد والمنظمات.</a:t>
            </a:r>
          </a:p>
          <a:p>
            <a:pPr marL="742950" lvl="1" indent="-285750" algn="r" rtl="1">
              <a:buFont typeface="Arial" panose="020B0604020202020204" pitchFamily="34" charset="0"/>
              <a:buChar char="•"/>
            </a:pPr>
            <a:r>
              <a:rPr lang="ar-DZ" sz="2800" b="0" i="0" u="none" strike="noStrike" dirty="0">
                <a:solidFill>
                  <a:srgbClr val="000000"/>
                </a:solidFill>
                <a:effectLst/>
                <a:cs typeface="Al Bayan Plain" pitchFamily="2" charset="-78"/>
              </a:rPr>
              <a:t>التقارير الصادرة عن المنظمات غير الحكومية.</a:t>
            </a:r>
          </a:p>
          <a:p>
            <a:pPr marL="742950" lvl="1" indent="-285750" algn="r" rtl="1">
              <a:buFont typeface="Arial" panose="020B0604020202020204" pitchFamily="34" charset="0"/>
              <a:buChar char="•"/>
            </a:pPr>
            <a:r>
              <a:rPr lang="ar-DZ" sz="2800" b="0" i="0" u="none" strike="noStrike" dirty="0">
                <a:solidFill>
                  <a:srgbClr val="000000"/>
                </a:solidFill>
                <a:effectLst/>
                <a:cs typeface="Al Bayan Plain" pitchFamily="2" charset="-78"/>
              </a:rPr>
              <a:t>المعلومات المنشورة في وسائل الإعلام.</a:t>
            </a:r>
          </a:p>
          <a:p>
            <a:pPr marL="742950" lvl="1" indent="-285750" algn="r" rtl="1">
              <a:buFont typeface="Arial" panose="020B0604020202020204" pitchFamily="34" charset="0"/>
              <a:buChar char="•"/>
            </a:pPr>
            <a:r>
              <a:rPr lang="ar-DZ" sz="2800" b="0" i="0" u="none" strike="noStrike" dirty="0">
                <a:solidFill>
                  <a:srgbClr val="000000"/>
                </a:solidFill>
                <a:effectLst/>
                <a:cs typeface="Al Bayan Plain" pitchFamily="2" charset="-78"/>
              </a:rPr>
              <a:t>التقارير الصادرة عن الهيئات الدولية لحقوق الإنسان.</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12680895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1964D73-55C7-AD68-D8E2-C2795C868D12}"/>
              </a:ext>
            </a:extLst>
          </p:cNvPr>
          <p:cNvSpPr>
            <a:spLocks noGrp="1"/>
          </p:cNvSpPr>
          <p:nvPr>
            <p:ph idx="1"/>
          </p:nvPr>
        </p:nvSpPr>
        <p:spPr>
          <a:xfrm>
            <a:off x="934453" y="1260910"/>
            <a:ext cx="10058400" cy="3931920"/>
          </a:xfrm>
        </p:spPr>
        <p:txBody>
          <a:bodyPr>
            <a:normAutofit lnSpcReduction="10000"/>
          </a:bodyPr>
          <a:lstStyle/>
          <a:p>
            <a:pPr algn="r" rtl="1">
              <a:buFont typeface="Arial" panose="020B0604020202020204" pitchFamily="34" charset="0"/>
              <a:buChar char="•"/>
            </a:pPr>
            <a:r>
              <a:rPr lang="ar-DZ" sz="2400" b="1" dirty="0"/>
              <a:t>توثيق انتهاكات حقوق الإنسان:</a:t>
            </a:r>
            <a:endParaRPr lang="ar-DZ" sz="3200" b="1" dirty="0">
              <a:cs typeface="AL BAYAN PLAIN" pitchFamily="2" charset="-78"/>
            </a:endParaRPr>
          </a:p>
          <a:p>
            <a:pPr algn="r" rtl="1">
              <a:buFont typeface="Arial" panose="020B0604020202020204" pitchFamily="34" charset="0"/>
              <a:buChar char="•"/>
            </a:pPr>
            <a:r>
              <a:rPr lang="ar-DZ" sz="3200" dirty="0">
                <a:cs typeface="Al Bayan Plain" pitchFamily="2" charset="-78"/>
              </a:rPr>
              <a:t> يُوثق المرصد الوطني لحقوق الإنسان جميع انتهاكات حقوق الإنسان التي يرصدها، بما في ذلك:التعذيب وسوء المعاملة.</a:t>
            </a:r>
          </a:p>
          <a:p>
            <a:pPr algn="r" rtl="1">
              <a:buFont typeface="Arial" panose="020B0604020202020204" pitchFamily="34" charset="0"/>
              <a:buChar char="•"/>
            </a:pPr>
            <a:r>
              <a:rPr lang="ar-DZ" sz="3200" dirty="0">
                <a:cs typeface="Al Bayan Plain" pitchFamily="2" charset="-78"/>
              </a:rPr>
              <a:t>الاعتقال التعسفي.</a:t>
            </a:r>
          </a:p>
          <a:p>
            <a:pPr algn="r" rtl="1">
              <a:buFont typeface="Arial" panose="020B0604020202020204" pitchFamily="34" charset="0"/>
              <a:buChar char="•"/>
            </a:pPr>
            <a:r>
              <a:rPr lang="ar-DZ" sz="3200" dirty="0">
                <a:cs typeface="Al Bayan Plain" pitchFamily="2" charset="-78"/>
              </a:rPr>
              <a:t>القتل خارج نطاق القانون.</a:t>
            </a:r>
          </a:p>
          <a:p>
            <a:pPr algn="r" rtl="1">
              <a:buFont typeface="Arial" panose="020B0604020202020204" pitchFamily="34" charset="0"/>
              <a:buChar char="•"/>
            </a:pPr>
            <a:r>
              <a:rPr lang="ar-DZ" sz="3200" dirty="0">
                <a:cs typeface="Al Bayan Plain" pitchFamily="2" charset="-78"/>
              </a:rPr>
              <a:t>انتهاكات حرية التعبير والتجمع.</a:t>
            </a:r>
          </a:p>
          <a:p>
            <a:pPr algn="r" rtl="1">
              <a:buFont typeface="Arial" panose="020B0604020202020204" pitchFamily="34" charset="0"/>
              <a:buChar char="•"/>
            </a:pPr>
            <a:r>
              <a:rPr lang="ar-DZ" sz="3200" dirty="0">
                <a:cs typeface="Al Bayan Plain" pitchFamily="2" charset="-78"/>
              </a:rPr>
              <a:t>انتهاكات حقوق المرأة والطفل.</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27305725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096B54E-5B73-573B-B580-D995AC5CD6DC}"/>
              </a:ext>
            </a:extLst>
          </p:cNvPr>
          <p:cNvSpPr>
            <a:spLocks noGrp="1"/>
          </p:cNvSpPr>
          <p:nvPr>
            <p:ph idx="1"/>
          </p:nvPr>
        </p:nvSpPr>
        <p:spPr>
          <a:xfrm>
            <a:off x="922421" y="1597794"/>
            <a:ext cx="10058400" cy="3931920"/>
          </a:xfrm>
        </p:spPr>
        <p:txBody>
          <a:bodyPr/>
          <a:lstStyle/>
          <a:p>
            <a:pPr algn="r" rtl="1">
              <a:buFont typeface="Arial" panose="020B0604020202020204" pitchFamily="34" charset="0"/>
              <a:buChar char="•"/>
            </a:pPr>
            <a:r>
              <a:rPr lang="ar-DZ" sz="3200" b="1" i="0" u="none" strike="noStrike" dirty="0">
                <a:solidFill>
                  <a:srgbClr val="000000"/>
                </a:solidFill>
                <a:effectLst/>
                <a:cs typeface="AL BAYAN PLAIN" pitchFamily="2" charset="-78"/>
              </a:rPr>
              <a:t>تقديم تقارير عن انتهاكات حقوق الإنسان:</a:t>
            </a:r>
          </a:p>
          <a:p>
            <a:pPr algn="r" rtl="1">
              <a:buFont typeface="Arial" panose="020B0604020202020204" pitchFamily="34" charset="0"/>
              <a:buChar char="•"/>
            </a:pPr>
            <a:r>
              <a:rPr lang="ar-DZ" sz="3200" b="0" i="0" u="none" strike="noStrike" dirty="0">
                <a:solidFill>
                  <a:srgbClr val="000000"/>
                </a:solidFill>
                <a:effectLst/>
                <a:latin typeface="-webkit-standard"/>
                <a:cs typeface="Al Bayan Plain" pitchFamily="2" charset="-78"/>
              </a:rPr>
              <a:t> يُقدم المرصد الوطني لحقوق الإنسان تقارير دورية عن حالة حقوق الإنسان في الجزائر إلى السلطات المختصة، بما في ذلك:</a:t>
            </a:r>
            <a:r>
              <a:rPr lang="ar-DZ" sz="3200" b="0" i="0" u="none" strike="noStrike" dirty="0">
                <a:solidFill>
                  <a:srgbClr val="000000"/>
                </a:solidFill>
                <a:effectLst/>
                <a:cs typeface="Al Bayan Plain" pitchFamily="2" charset="-78"/>
              </a:rPr>
              <a:t>رئيس الجمهورية.</a:t>
            </a:r>
          </a:p>
          <a:p>
            <a:pPr algn="r" rtl="1">
              <a:buFont typeface="Arial" panose="020B0604020202020204" pitchFamily="34" charset="0"/>
              <a:buChar char="•"/>
            </a:pPr>
            <a:r>
              <a:rPr lang="ar-DZ" sz="3200" b="0" i="0" u="none" strike="noStrike" dirty="0">
                <a:solidFill>
                  <a:srgbClr val="000000"/>
                </a:solidFill>
                <a:effectLst/>
                <a:cs typeface="Al Bayan Plain" pitchFamily="2" charset="-78"/>
              </a:rPr>
              <a:t>البرلمان.</a:t>
            </a:r>
          </a:p>
          <a:p>
            <a:pPr algn="r" rtl="1">
              <a:buFont typeface="Arial" panose="020B0604020202020204" pitchFamily="34" charset="0"/>
              <a:buChar char="•"/>
            </a:pPr>
            <a:r>
              <a:rPr lang="ar-DZ" sz="3200" b="0" i="0" u="none" strike="noStrike" dirty="0">
                <a:solidFill>
                  <a:srgbClr val="000000"/>
                </a:solidFill>
                <a:effectLst/>
                <a:cs typeface="Al Bayan Plain" pitchFamily="2" charset="-78"/>
              </a:rPr>
              <a:t>الهيئات القضائية.</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3861089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lag of Algeria">
            <a:extLst>
              <a:ext uri="{FF2B5EF4-FFF2-40B4-BE49-F238E27FC236}">
                <a16:creationId xmlns:a16="http://schemas.microsoft.com/office/drawing/2014/main" id="{3A73CAB5-4175-6C2E-F649-A2E6343491E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66800" y="1163507"/>
            <a:ext cx="9833811" cy="45309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80965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46C1CAA-9647-6F3F-0ADC-10FBAC8D1286}"/>
              </a:ext>
            </a:extLst>
          </p:cNvPr>
          <p:cNvSpPr>
            <a:spLocks noGrp="1"/>
          </p:cNvSpPr>
          <p:nvPr>
            <p:ph idx="1"/>
          </p:nvPr>
        </p:nvSpPr>
        <p:spPr>
          <a:xfrm>
            <a:off x="862263" y="1549668"/>
            <a:ext cx="10058400" cy="3931920"/>
          </a:xfrm>
        </p:spPr>
        <p:txBody>
          <a:bodyPr/>
          <a:lstStyle/>
          <a:p>
            <a:pPr algn="r" rtl="1">
              <a:buFont typeface="Arial" panose="020B0604020202020204" pitchFamily="34" charset="0"/>
              <a:buChar char="•"/>
            </a:pPr>
            <a:r>
              <a:rPr lang="ar-DZ" sz="3600" b="1" i="0" u="none" strike="noStrike" dirty="0">
                <a:solidFill>
                  <a:srgbClr val="000000"/>
                </a:solidFill>
                <a:effectLst/>
                <a:cs typeface="AL BAYAN PLAIN" pitchFamily="2" charset="-78"/>
              </a:rPr>
              <a:t>نشر الوعي بحقوق الإنسان:</a:t>
            </a:r>
            <a:r>
              <a:rPr lang="ar-DZ" sz="3600" b="0" i="0" u="none" strike="noStrike" dirty="0">
                <a:solidFill>
                  <a:srgbClr val="000000"/>
                </a:solidFill>
                <a:effectLst/>
                <a:latin typeface="-webkit-standard"/>
                <a:cs typeface="Al Bayan Plain" pitchFamily="2" charset="-78"/>
              </a:rPr>
              <a:t> </a:t>
            </a:r>
          </a:p>
          <a:p>
            <a:pPr algn="r" rtl="1">
              <a:buFont typeface="Arial" panose="020B0604020202020204" pitchFamily="34" charset="0"/>
              <a:buChar char="•"/>
            </a:pPr>
            <a:r>
              <a:rPr lang="ar-DZ" sz="3600" b="0" i="0" u="none" strike="noStrike" dirty="0">
                <a:solidFill>
                  <a:srgbClr val="000000"/>
                </a:solidFill>
                <a:effectLst/>
                <a:latin typeface="-webkit-standard"/>
                <a:cs typeface="Al Bayan Plain" pitchFamily="2" charset="-78"/>
              </a:rPr>
              <a:t>يُساهم المرصد الوطني لحقوق الإنسان في نشر الوعي بحقوق الإنسان في المجتمع الجزائري من خلال:</a:t>
            </a:r>
            <a:r>
              <a:rPr lang="ar-DZ" sz="3600" b="0" i="0" u="none" strike="noStrike" dirty="0">
                <a:solidFill>
                  <a:srgbClr val="000000"/>
                </a:solidFill>
                <a:effectLst/>
                <a:cs typeface="Al Bayan Plain" pitchFamily="2" charset="-78"/>
              </a:rPr>
              <a:t>تنظيم حملات توعية.</a:t>
            </a:r>
          </a:p>
          <a:p>
            <a:pPr algn="r" rtl="1">
              <a:buFont typeface="Arial" panose="020B0604020202020204" pitchFamily="34" charset="0"/>
              <a:buChar char="•"/>
            </a:pPr>
            <a:r>
              <a:rPr lang="ar-DZ" sz="3600" b="0" i="0" u="none" strike="noStrike" dirty="0">
                <a:solidFill>
                  <a:srgbClr val="000000"/>
                </a:solidFill>
                <a:effectLst/>
                <a:cs typeface="Al Bayan Plain" pitchFamily="2" charset="-78"/>
              </a:rPr>
              <a:t>نشر مواد إعلامية.</a:t>
            </a:r>
          </a:p>
          <a:p>
            <a:pPr algn="r" rtl="1">
              <a:buFont typeface="Arial" panose="020B0604020202020204" pitchFamily="34" charset="0"/>
              <a:buChar char="•"/>
            </a:pPr>
            <a:r>
              <a:rPr lang="ar-DZ" sz="3600" b="0" i="0" u="none" strike="noStrike" dirty="0">
                <a:solidFill>
                  <a:srgbClr val="000000"/>
                </a:solidFill>
                <a:effectLst/>
                <a:cs typeface="Al Bayan Plain" pitchFamily="2" charset="-78"/>
              </a:rPr>
              <a:t>تقديم برامج تدريبية.</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40329287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C669F2-A572-5755-A17A-403E3B51C409}"/>
              </a:ext>
            </a:extLst>
          </p:cNvPr>
          <p:cNvSpPr>
            <a:spLocks noGrp="1"/>
          </p:cNvSpPr>
          <p:nvPr>
            <p:ph type="title"/>
          </p:nvPr>
        </p:nvSpPr>
        <p:spPr/>
        <p:txBody>
          <a:bodyPr>
            <a:normAutofit fontScale="90000"/>
          </a:bodyPr>
          <a:lstStyle/>
          <a:p>
            <a:pPr algn="ctr" rtl="1"/>
            <a:r>
              <a:rPr lang="ar-DZ" b="1" i="0" u="none" strike="noStrike" dirty="0">
                <a:solidFill>
                  <a:srgbClr val="000000"/>
                </a:solidFill>
                <a:effectLst/>
              </a:rPr>
              <a:t>إنجازات المرصد الوطني لحقوق الإنسان:</a:t>
            </a:r>
            <a:br>
              <a:rPr lang="ar-DZ" b="0" i="0" u="none" strike="noStrike" dirty="0">
                <a:solidFill>
                  <a:srgbClr val="000000"/>
                </a:solidFill>
                <a:effectLst/>
              </a:rPr>
            </a:br>
            <a:endParaRPr lang="fr-DZ" dirty="0"/>
          </a:p>
        </p:txBody>
      </p:sp>
      <p:sp>
        <p:nvSpPr>
          <p:cNvPr id="3" name="Espace réservé du contenu 2">
            <a:extLst>
              <a:ext uri="{FF2B5EF4-FFF2-40B4-BE49-F238E27FC236}">
                <a16:creationId xmlns:a16="http://schemas.microsoft.com/office/drawing/2014/main" id="{40EE9460-3963-242D-6519-1FACACB9447F}"/>
              </a:ext>
            </a:extLst>
          </p:cNvPr>
          <p:cNvSpPr>
            <a:spLocks noGrp="1"/>
          </p:cNvSpPr>
          <p:nvPr>
            <p:ph idx="1"/>
          </p:nvPr>
        </p:nvSpPr>
        <p:spPr/>
        <p:txBody>
          <a:bodyPr/>
          <a:lstStyle/>
          <a:p>
            <a:pPr algn="r" rtl="1"/>
            <a:r>
              <a:rPr lang="ar-DZ" sz="2800" b="0" i="0" u="none" strike="noStrike" dirty="0">
                <a:solidFill>
                  <a:srgbClr val="000000"/>
                </a:solidFill>
                <a:effectLst/>
                <a:cs typeface="Al Bayan Plain" pitchFamily="2" charset="-78"/>
              </a:rPr>
              <a:t>حقق المرصد الوطني لحقوق الإنسان في الجزائر العديد من الإنجازات الهامة، منها:</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المساهمة في تحسين حالة حقوق الإنسان في الجزائر:</a:t>
            </a:r>
            <a:r>
              <a:rPr lang="ar-DZ" sz="2800" b="0" i="0" u="none" strike="noStrike" dirty="0">
                <a:solidFill>
                  <a:srgbClr val="000000"/>
                </a:solidFill>
                <a:effectLst/>
                <a:cs typeface="Al Bayan Plain" pitchFamily="2" charset="-78"/>
              </a:rPr>
              <a:t> لعب المرصد الوطني لحقوق الإنسان دورًا هامًا في تحسين حالة حقوق الإنسان في الجزائر من خلال رصده لانتهاكات حقوق الإنسان وتوثيقها، وتقديم تقارير عنها إلى السلطات المختصة.</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تعزيز ثقافة حقوق الإنسان في المجتمع الجزائري:</a:t>
            </a:r>
            <a:r>
              <a:rPr lang="ar-DZ" sz="2800" b="0" i="0" u="none" strike="noStrike" dirty="0">
                <a:solidFill>
                  <a:srgbClr val="000000"/>
                </a:solidFill>
                <a:effectLst/>
                <a:cs typeface="Al Bayan Plain" pitchFamily="2" charset="-78"/>
              </a:rPr>
              <a:t> ساهم المرصد الوطني لحقوق الإنسان في تعزيز ثقافة حقوق الإنسان في المجتمع الجزائري من خلال نشر الوعي بحقوق الإنسان وتقديم برامج تدريبية.</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دعم ضحايا انتهاكات حقوق الإنسان:</a:t>
            </a:r>
            <a:r>
              <a:rPr lang="ar-DZ" sz="2800" b="0" i="0" u="none" strike="noStrike" dirty="0">
                <a:solidFill>
                  <a:srgbClr val="000000"/>
                </a:solidFill>
                <a:effectLst/>
                <a:cs typeface="Al Bayan Plain" pitchFamily="2" charset="-78"/>
              </a:rPr>
              <a:t> قدم المرصد الوطني لحقوق الإنسان الدعم القانوني والنفسي لضحايا انتهاكات حقوق الإنسان، وساعدهم في الحصول على التعويض.</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10914028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FD4868-ACF1-9D82-5C0E-506397250CAD}"/>
              </a:ext>
            </a:extLst>
          </p:cNvPr>
          <p:cNvSpPr>
            <a:spLocks noGrp="1"/>
          </p:cNvSpPr>
          <p:nvPr>
            <p:ph type="title"/>
          </p:nvPr>
        </p:nvSpPr>
        <p:spPr/>
        <p:txBody>
          <a:bodyPr>
            <a:normAutofit fontScale="90000"/>
          </a:bodyPr>
          <a:lstStyle/>
          <a:p>
            <a:pPr rtl="1"/>
            <a:r>
              <a:rPr lang="ar-DZ" b="1" i="0" u="none" strike="noStrike" dirty="0">
                <a:solidFill>
                  <a:srgbClr val="000000"/>
                </a:solidFill>
                <a:effectLst/>
              </a:rPr>
              <a:t>التحديات التي تواجه المرصد الوطني لحقوق الإنسان:</a:t>
            </a:r>
            <a:br>
              <a:rPr lang="ar-DZ" b="0" i="0" u="none" strike="noStrike" dirty="0">
                <a:solidFill>
                  <a:srgbClr val="000000"/>
                </a:solidFill>
                <a:effectLst/>
              </a:rPr>
            </a:br>
            <a:endParaRPr lang="fr-DZ" dirty="0"/>
          </a:p>
        </p:txBody>
      </p:sp>
      <p:sp>
        <p:nvSpPr>
          <p:cNvPr id="3" name="Espace réservé du contenu 2">
            <a:extLst>
              <a:ext uri="{FF2B5EF4-FFF2-40B4-BE49-F238E27FC236}">
                <a16:creationId xmlns:a16="http://schemas.microsoft.com/office/drawing/2014/main" id="{F962AF98-C548-15D7-3DAE-A145A6E6F4EE}"/>
              </a:ext>
            </a:extLst>
          </p:cNvPr>
          <p:cNvSpPr>
            <a:spLocks noGrp="1"/>
          </p:cNvSpPr>
          <p:nvPr>
            <p:ph idx="1"/>
          </p:nvPr>
        </p:nvSpPr>
        <p:spPr/>
        <p:txBody>
          <a:bodyPr/>
          <a:lstStyle/>
          <a:p>
            <a:pPr algn="r" rtl="1"/>
            <a:r>
              <a:rPr lang="ar-DZ" sz="2400" b="0" i="0" u="none" strike="noStrike" dirty="0">
                <a:solidFill>
                  <a:srgbClr val="000000"/>
                </a:solidFill>
                <a:effectLst/>
                <a:cs typeface="Al Bayan Plain" pitchFamily="2" charset="-78"/>
              </a:rPr>
              <a:t>على الرغم من إنجازاته، إلا أن المرصد الوطني لحقوق الإنسان في الجزائر يواجه بعض التحديات، منها:</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نقص الاستقلالية:</a:t>
            </a:r>
            <a:r>
              <a:rPr lang="ar-DZ" sz="2400" b="0" i="0" u="none" strike="noStrike" dirty="0">
                <a:solidFill>
                  <a:srgbClr val="000000"/>
                </a:solidFill>
                <a:effectLst/>
                <a:cs typeface="Al Bayan Plain" pitchFamily="2" charset="-78"/>
              </a:rPr>
              <a:t> قد لا يتمتع المرصد الوطني لحقوق الإنسان بالاستقلالية الكافية عن الحكومة، مما قد يُعيق قدرته على القيام بعمل</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نقص الموارد:</a:t>
            </a:r>
            <a:r>
              <a:rPr lang="ar-DZ" sz="2400" b="0" i="0" u="none" strike="noStrike" dirty="0">
                <a:solidFill>
                  <a:srgbClr val="000000"/>
                </a:solidFill>
                <a:effectLst/>
                <a:cs typeface="Al Bayan Plain" pitchFamily="2" charset="-78"/>
              </a:rPr>
              <a:t> قد يعاني المرصد الوطني لحقوق الإنسان من نقص في الموارد المالية والبشرية، مما قد يُعيق قدرته على القيام بفعالياته على أكمل وجه.</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المضايقات والترهيب:</a:t>
            </a:r>
            <a:r>
              <a:rPr lang="ar-DZ" sz="2400" b="0" i="0" u="none" strike="noStrike" dirty="0">
                <a:solidFill>
                  <a:srgbClr val="000000"/>
                </a:solidFill>
                <a:effectLst/>
                <a:cs typeface="Al Bayan Plain" pitchFamily="2" charset="-78"/>
              </a:rPr>
              <a:t> قد يتعرض بعض أعضاء المرصد الوطني لحقوق الإنسان للمضايقات والترهيب من قبل السلطات، مما قد يُعيق عملهم ويُهدد سلامتهم.</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قلة الوعي:</a:t>
            </a:r>
            <a:r>
              <a:rPr lang="ar-DZ" sz="2400" b="0" i="0" u="none" strike="noStrike" dirty="0">
                <a:solidFill>
                  <a:srgbClr val="000000"/>
                </a:solidFill>
                <a:effectLst/>
                <a:cs typeface="Al Bayan Plain" pitchFamily="2" charset="-78"/>
              </a:rPr>
              <a:t> قد لا يكون هناك وعي كافٍ بدور المرصد الوطني لحقوق الإنسان في المجتمع الجزائري، مما قد يُعيق قدرته على الوصول إلى الناس وتقديم خدماته لهم.</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13578715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80F062-6084-8ADD-D507-5B640F2463FA}"/>
              </a:ext>
            </a:extLst>
          </p:cNvPr>
          <p:cNvSpPr>
            <a:spLocks noGrp="1"/>
          </p:cNvSpPr>
          <p:nvPr>
            <p:ph type="title"/>
          </p:nvPr>
        </p:nvSpPr>
        <p:spPr/>
        <p:txBody>
          <a:bodyPr>
            <a:normAutofit fontScale="90000"/>
          </a:bodyPr>
          <a:lstStyle/>
          <a:p>
            <a:pPr algn="l" defTabSz="914400" rtl="1" eaLnBrk="1" latinLnBrk="0" hangingPunct="1">
              <a:lnSpc>
                <a:spcPct val="90000"/>
              </a:lnSpc>
              <a:spcBef>
                <a:spcPct val="0"/>
              </a:spcBef>
              <a:buNone/>
            </a:pPr>
            <a:r>
              <a:rPr lang="ar-DZ" b="1" i="0" u="none" strike="noStrike" dirty="0">
                <a:solidFill>
                  <a:srgbClr val="000000"/>
                </a:solidFill>
                <a:effectLst/>
              </a:rPr>
              <a:t>مستقبل المرصد الوطني لحقوق الإنسان:</a:t>
            </a:r>
            <a:endParaRPr lang="fr-DZ" dirty="0"/>
          </a:p>
        </p:txBody>
      </p:sp>
      <p:sp>
        <p:nvSpPr>
          <p:cNvPr id="3" name="Espace réservé du contenu 2">
            <a:extLst>
              <a:ext uri="{FF2B5EF4-FFF2-40B4-BE49-F238E27FC236}">
                <a16:creationId xmlns:a16="http://schemas.microsoft.com/office/drawing/2014/main" id="{75F2B42C-EEB2-5DB2-CC29-3220E8217A42}"/>
              </a:ext>
            </a:extLst>
          </p:cNvPr>
          <p:cNvSpPr>
            <a:spLocks noGrp="1"/>
          </p:cNvSpPr>
          <p:nvPr>
            <p:ph idx="1"/>
          </p:nvPr>
        </p:nvSpPr>
        <p:spPr/>
        <p:txBody>
          <a:bodyPr>
            <a:normAutofit/>
          </a:bodyPr>
          <a:lstStyle/>
          <a:p>
            <a:pPr algn="r" rtl="1"/>
            <a:r>
              <a:rPr lang="ar-DZ" sz="3600" b="0" i="0" u="none" strike="noStrike" dirty="0">
                <a:solidFill>
                  <a:srgbClr val="000000"/>
                </a:solidFill>
                <a:effectLst/>
                <a:cs typeface="Al Bayan Plain" pitchFamily="2" charset="-78"/>
              </a:rPr>
              <a:t>على الرغم من التحديات، فإنّ مستقبل المرصد الوطني لحقوق الإنسان في الجزائر يبدو واعدًا. فمع ازدياد الوعي الحقوقي في المجتمع الجزائري، وتزايد مشاركة الشباب في العمل الحقوقي، فإنّ المرصد الوطني لحقوق الإنسان سيواصل دور</a:t>
            </a:r>
          </a:p>
          <a:p>
            <a:pPr marL="0" indent="0" algn="r" rtl="1">
              <a:buNone/>
            </a:pPr>
            <a:br>
              <a:rPr lang="ar-DZ" sz="3600" dirty="0">
                <a:cs typeface="Al Bayan Plain" pitchFamily="2" charset="-78"/>
              </a:rPr>
            </a:br>
            <a:endParaRPr lang="fr-DZ" sz="3600" dirty="0">
              <a:cs typeface="Al Bayan Plain" pitchFamily="2" charset="-78"/>
            </a:endParaRPr>
          </a:p>
        </p:txBody>
      </p:sp>
    </p:spTree>
    <p:extLst>
      <p:ext uri="{BB962C8B-B14F-4D97-AF65-F5344CB8AC3E}">
        <p14:creationId xmlns:p14="http://schemas.microsoft.com/office/powerpoint/2010/main" val="25031503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351E52-3161-150D-0A3F-585A0D687EDE}"/>
              </a:ext>
            </a:extLst>
          </p:cNvPr>
          <p:cNvSpPr>
            <a:spLocks noGrp="1"/>
          </p:cNvSpPr>
          <p:nvPr>
            <p:ph type="title"/>
          </p:nvPr>
        </p:nvSpPr>
        <p:spPr/>
        <p:txBody>
          <a:bodyPr>
            <a:normAutofit fontScale="90000"/>
          </a:bodyPr>
          <a:lstStyle/>
          <a:p>
            <a:r>
              <a:rPr lang="ar-DZ" b="1" i="0" u="none" strike="noStrike" dirty="0">
                <a:solidFill>
                  <a:srgbClr val="000000"/>
                </a:solidFill>
                <a:effectLst/>
              </a:rPr>
              <a:t>الوكالة الوطنية للسجون في الجزائر: ضمان حقوق السجناء واحترام كرامتهم</a:t>
            </a:r>
            <a:br>
              <a:rPr lang="ar-DZ" b="1" i="0" u="none" strike="noStrike" dirty="0">
                <a:solidFill>
                  <a:srgbClr val="000000"/>
                </a:solidFill>
                <a:effectLst/>
              </a:rPr>
            </a:br>
            <a:endParaRPr lang="fr-DZ" dirty="0"/>
          </a:p>
        </p:txBody>
      </p:sp>
      <p:sp>
        <p:nvSpPr>
          <p:cNvPr id="3" name="Espace réservé du contenu 2">
            <a:extLst>
              <a:ext uri="{FF2B5EF4-FFF2-40B4-BE49-F238E27FC236}">
                <a16:creationId xmlns:a16="http://schemas.microsoft.com/office/drawing/2014/main" id="{A20A9D76-1C87-922F-BC36-194843D4AD10}"/>
              </a:ext>
            </a:extLst>
          </p:cNvPr>
          <p:cNvSpPr>
            <a:spLocks noGrp="1"/>
          </p:cNvSpPr>
          <p:nvPr>
            <p:ph idx="1"/>
          </p:nvPr>
        </p:nvSpPr>
        <p:spPr/>
        <p:txBody>
          <a:bodyPr>
            <a:normAutofit/>
          </a:bodyPr>
          <a:lstStyle/>
          <a:p>
            <a:pPr algn="r" rtl="1"/>
            <a:r>
              <a:rPr lang="ar-DZ" sz="3200" b="0" i="0" u="none" strike="noStrike" dirty="0">
                <a:solidFill>
                  <a:srgbClr val="000000"/>
                </a:solidFill>
                <a:effectLst/>
                <a:cs typeface="Al Bayan Plain" pitchFamily="2" charset="-78"/>
              </a:rPr>
              <a:t>تُعدّ الوكالة الوطنية للسجون (</a:t>
            </a:r>
            <a:r>
              <a:rPr lang="fr-FR" sz="3200" b="0" i="0" u="none" strike="noStrike" dirty="0">
                <a:solidFill>
                  <a:srgbClr val="000000"/>
                </a:solidFill>
                <a:effectLst/>
                <a:cs typeface="Al Bayan Plain" pitchFamily="2" charset="-78"/>
              </a:rPr>
              <a:t>ANS) </a:t>
            </a:r>
            <a:r>
              <a:rPr lang="ar-DZ" sz="3200" b="0" i="0" u="none" strike="noStrike" dirty="0">
                <a:solidFill>
                  <a:srgbClr val="000000"/>
                </a:solidFill>
                <a:effectLst/>
                <a:cs typeface="Al Bayan Plain" pitchFamily="2" charset="-78"/>
              </a:rPr>
              <a:t>هيئة حكومية جزائرية مكلفة بإدارة السجون في البلاد، وضمان حقوق السجناء واحترام كرامتهم. تأسست الوكالة الوطنية للسجون بموجب المرسوم التنفيذي رقم 01-122 المؤرخ في 20 مارس 2001، خلفًا للإدارة العامة للسجون وإعادة التأهيل.</a:t>
            </a:r>
          </a:p>
        </p:txBody>
      </p:sp>
    </p:spTree>
    <p:extLst>
      <p:ext uri="{BB962C8B-B14F-4D97-AF65-F5344CB8AC3E}">
        <p14:creationId xmlns:p14="http://schemas.microsoft.com/office/powerpoint/2010/main" val="37473188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B4C65C-AC1B-D7B4-6699-C35C42609A2C}"/>
              </a:ext>
            </a:extLst>
          </p:cNvPr>
          <p:cNvSpPr>
            <a:spLocks noGrp="1"/>
          </p:cNvSpPr>
          <p:nvPr>
            <p:ph type="title"/>
          </p:nvPr>
        </p:nvSpPr>
        <p:spPr/>
        <p:txBody>
          <a:bodyPr>
            <a:normAutofit fontScale="90000"/>
          </a:bodyPr>
          <a:lstStyle/>
          <a:p>
            <a:pPr algn="ctr"/>
            <a:r>
              <a:rPr lang="ar-DZ" b="1" i="0" u="none" strike="noStrike" dirty="0">
                <a:solidFill>
                  <a:srgbClr val="000000"/>
                </a:solidFill>
                <a:effectLst/>
              </a:rPr>
              <a:t>مهام الوكالة الوطنية للسجون:</a:t>
            </a:r>
            <a:br>
              <a:rPr lang="ar-DZ" b="0" i="0" u="none" strike="noStrike" dirty="0">
                <a:solidFill>
                  <a:srgbClr val="000000"/>
                </a:solidFill>
                <a:effectLst/>
              </a:rPr>
            </a:br>
            <a:br>
              <a:rPr lang="ar-DZ" dirty="0"/>
            </a:br>
            <a:endParaRPr lang="fr-DZ" dirty="0"/>
          </a:p>
        </p:txBody>
      </p:sp>
      <p:sp>
        <p:nvSpPr>
          <p:cNvPr id="3" name="Espace réservé du contenu 2">
            <a:extLst>
              <a:ext uri="{FF2B5EF4-FFF2-40B4-BE49-F238E27FC236}">
                <a16:creationId xmlns:a16="http://schemas.microsoft.com/office/drawing/2014/main" id="{E43BD6C5-BAE6-C989-A7A4-D48B33E3C29F}"/>
              </a:ext>
            </a:extLst>
          </p:cNvPr>
          <p:cNvSpPr>
            <a:spLocks noGrp="1"/>
          </p:cNvSpPr>
          <p:nvPr>
            <p:ph idx="1"/>
          </p:nvPr>
        </p:nvSpPr>
        <p:spPr>
          <a:xfrm>
            <a:off x="910390" y="1463040"/>
            <a:ext cx="10058400" cy="3931920"/>
          </a:xfrm>
        </p:spPr>
        <p:txBody>
          <a:bodyPr/>
          <a:lstStyle/>
          <a:p>
            <a:pPr algn="r" rtl="1">
              <a:buFont typeface="Arial" panose="020B0604020202020204" pitchFamily="34" charset="0"/>
              <a:buChar char="•"/>
            </a:pPr>
            <a:r>
              <a:rPr lang="ar-DZ" sz="2800" b="1" i="0" u="none" strike="noStrike" dirty="0">
                <a:solidFill>
                  <a:srgbClr val="000000"/>
                </a:solidFill>
                <a:effectLst/>
                <a:cs typeface="AL BAYAN PLAIN" pitchFamily="2" charset="-78"/>
              </a:rPr>
              <a:t>إدارة السجون:</a:t>
            </a:r>
            <a:r>
              <a:rPr lang="ar-DZ" sz="2800" b="0" i="0" u="none" strike="noStrike" dirty="0">
                <a:solidFill>
                  <a:srgbClr val="000000"/>
                </a:solidFill>
                <a:effectLst/>
                <a:latin typeface="-webkit-standard"/>
                <a:cs typeface="Al Bayan Plain" pitchFamily="2" charset="-78"/>
              </a:rPr>
              <a:t> </a:t>
            </a:r>
          </a:p>
          <a:p>
            <a:pPr algn="r" rtl="1">
              <a:buFont typeface="Arial" panose="020B0604020202020204" pitchFamily="34" charset="0"/>
              <a:buChar char="•"/>
            </a:pPr>
            <a:r>
              <a:rPr lang="ar-DZ" sz="2800" b="0" i="0" u="none" strike="noStrike" dirty="0">
                <a:solidFill>
                  <a:srgbClr val="000000"/>
                </a:solidFill>
                <a:effectLst/>
                <a:latin typeface="-webkit-standard"/>
                <a:cs typeface="Al Bayan Plain" pitchFamily="2" charset="-78"/>
              </a:rPr>
              <a:t>تُدير الوكالة الوطنية للسجون جميع السجون في الجزائر، وتضمن سير العمل فيها بشكل سلس. وتشمل مهامها:</a:t>
            </a:r>
            <a:r>
              <a:rPr lang="ar-DZ" sz="2800" b="0" i="0" u="none" strike="noStrike" dirty="0">
                <a:solidFill>
                  <a:srgbClr val="000000"/>
                </a:solidFill>
                <a:effectLst/>
                <a:cs typeface="Al Bayan Plain" pitchFamily="2" charset="-78"/>
              </a:rPr>
              <a:t>ضمان الأمن والنظام داخل السجون.</a:t>
            </a:r>
          </a:p>
          <a:p>
            <a:pPr algn="r" rtl="1">
              <a:buFont typeface="Arial" panose="020B0604020202020204" pitchFamily="34" charset="0"/>
              <a:buChar char="•"/>
            </a:pPr>
            <a:r>
              <a:rPr lang="ar-DZ" sz="2800" b="0" i="0" u="none" strike="noStrike" dirty="0">
                <a:solidFill>
                  <a:srgbClr val="000000"/>
                </a:solidFill>
                <a:effectLst/>
                <a:cs typeface="Al Bayan Plain" pitchFamily="2" charset="-78"/>
              </a:rPr>
              <a:t>توفير الرعاية الصحية والغذائية للسجناء.</a:t>
            </a:r>
          </a:p>
          <a:p>
            <a:pPr algn="r" rtl="1">
              <a:buFont typeface="Arial" panose="020B0604020202020204" pitchFamily="34" charset="0"/>
              <a:buChar char="•"/>
            </a:pPr>
            <a:r>
              <a:rPr lang="ar-DZ" sz="2800" b="0" i="0" u="none" strike="noStrike" dirty="0">
                <a:solidFill>
                  <a:srgbClr val="000000"/>
                </a:solidFill>
                <a:effectLst/>
                <a:cs typeface="Al Bayan Plain" pitchFamily="2" charset="-78"/>
              </a:rPr>
              <a:t>توفير برامج تعليمية وتثقيفية للسجناء.</a:t>
            </a:r>
          </a:p>
          <a:p>
            <a:pPr algn="r" rtl="1">
              <a:buFont typeface="Arial" panose="020B0604020202020204" pitchFamily="34" charset="0"/>
              <a:buChar char="•"/>
            </a:pPr>
            <a:r>
              <a:rPr lang="ar-DZ" sz="2800" b="0" i="0" u="none" strike="noStrike" dirty="0">
                <a:solidFill>
                  <a:srgbClr val="000000"/>
                </a:solidFill>
                <a:effectLst/>
                <a:cs typeface="Al Bayan Plain" pitchFamily="2" charset="-78"/>
              </a:rPr>
              <a:t>توفير برامج تأهيلية وإصلاحية للسجناء.</a:t>
            </a:r>
          </a:p>
          <a:p>
            <a:pPr algn="r" rtl="1">
              <a:buFont typeface="Arial" panose="020B0604020202020204" pitchFamily="34" charset="0"/>
              <a:buChar char="•"/>
            </a:pPr>
            <a:r>
              <a:rPr lang="ar-DZ" sz="2800" b="0" i="0" u="none" strike="noStrike" dirty="0">
                <a:solidFill>
                  <a:srgbClr val="000000"/>
                </a:solidFill>
                <a:effectLst/>
                <a:cs typeface="Al Bayan Plain" pitchFamily="2" charset="-78"/>
              </a:rPr>
              <a:t>ضمان احترام حقوق السجناء وكرامتهم.</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25900080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BA46C88-CF4F-E5D6-7E75-2AA29306265F}"/>
              </a:ext>
            </a:extLst>
          </p:cNvPr>
          <p:cNvSpPr>
            <a:spLocks noGrp="1"/>
          </p:cNvSpPr>
          <p:nvPr>
            <p:ph idx="1"/>
          </p:nvPr>
        </p:nvSpPr>
        <p:spPr>
          <a:xfrm>
            <a:off x="898358" y="1463040"/>
            <a:ext cx="10058400" cy="3931920"/>
          </a:xfrm>
        </p:spPr>
        <p:txBody>
          <a:bodyPr/>
          <a:lstStyle/>
          <a:p>
            <a:pPr algn="r" rtl="1">
              <a:buFont typeface="Arial" panose="020B0604020202020204" pitchFamily="34" charset="0"/>
              <a:buChar char="•"/>
            </a:pPr>
            <a:r>
              <a:rPr lang="ar-DZ" sz="3600" b="1" i="0" u="none" strike="noStrike" dirty="0">
                <a:solidFill>
                  <a:srgbClr val="000000"/>
                </a:solidFill>
                <a:effectLst/>
                <a:cs typeface="AL BAYAN PLAIN" pitchFamily="2" charset="-78"/>
              </a:rPr>
              <a:t>التعاون مع الجهات الأخرى:</a:t>
            </a:r>
            <a:r>
              <a:rPr lang="ar-DZ" sz="3600" b="0" i="0" u="none" strike="noStrike" dirty="0">
                <a:solidFill>
                  <a:srgbClr val="000000"/>
                </a:solidFill>
                <a:effectLst/>
                <a:latin typeface="-webkit-standard"/>
                <a:cs typeface="Al Bayan Plain" pitchFamily="2" charset="-78"/>
              </a:rPr>
              <a:t> </a:t>
            </a:r>
          </a:p>
          <a:p>
            <a:pPr algn="r" rtl="1">
              <a:buFont typeface="Arial" panose="020B0604020202020204" pitchFamily="34" charset="0"/>
              <a:buChar char="•"/>
            </a:pPr>
            <a:r>
              <a:rPr lang="ar-DZ" sz="3600" b="0" i="0" u="none" strike="noStrike" dirty="0">
                <a:solidFill>
                  <a:srgbClr val="000000"/>
                </a:solidFill>
                <a:effectLst/>
                <a:latin typeface="-webkit-standard"/>
                <a:cs typeface="Al Bayan Plain" pitchFamily="2" charset="-78"/>
              </a:rPr>
              <a:t>تتعاون الوكالة الوطنية للسجون مع الجهات الأخرى المعنية بالسجناء، مثل:</a:t>
            </a:r>
            <a:r>
              <a:rPr lang="ar-DZ" sz="3600" b="0" i="0" u="none" strike="noStrike" dirty="0">
                <a:solidFill>
                  <a:srgbClr val="000000"/>
                </a:solidFill>
                <a:effectLst/>
                <a:cs typeface="Al Bayan Plain" pitchFamily="2" charset="-78"/>
              </a:rPr>
              <a:t>وزارة العدل.</a:t>
            </a:r>
          </a:p>
          <a:p>
            <a:pPr algn="r" rtl="1">
              <a:buFont typeface="Arial" panose="020B0604020202020204" pitchFamily="34" charset="0"/>
              <a:buChar char="•"/>
            </a:pPr>
            <a:r>
              <a:rPr lang="ar-DZ" sz="3600" b="0" i="0" u="none" strike="noStrike" dirty="0">
                <a:solidFill>
                  <a:srgbClr val="000000"/>
                </a:solidFill>
                <a:effectLst/>
                <a:cs typeface="Al Bayan Plain" pitchFamily="2" charset="-78"/>
              </a:rPr>
              <a:t>وزارة الصحة.</a:t>
            </a:r>
          </a:p>
          <a:p>
            <a:pPr algn="r" rtl="1">
              <a:buFont typeface="Arial" panose="020B0604020202020204" pitchFamily="34" charset="0"/>
              <a:buChar char="•"/>
            </a:pPr>
            <a:r>
              <a:rPr lang="ar-DZ" sz="3600" b="0" i="0" u="none" strike="noStrike" dirty="0">
                <a:solidFill>
                  <a:srgbClr val="000000"/>
                </a:solidFill>
                <a:effectLst/>
                <a:cs typeface="Al Bayan Plain" pitchFamily="2" charset="-78"/>
              </a:rPr>
              <a:t>وزارة التضامن الوطني والأسرة والمجتمع المدني.</a:t>
            </a:r>
          </a:p>
          <a:p>
            <a:pPr algn="r" rtl="1">
              <a:buFont typeface="Arial" panose="020B0604020202020204" pitchFamily="34" charset="0"/>
              <a:buChar char="•"/>
            </a:pPr>
            <a:r>
              <a:rPr lang="ar-DZ" sz="3600" b="0" i="0" u="none" strike="noStrike" dirty="0">
                <a:solidFill>
                  <a:srgbClr val="000000"/>
                </a:solidFill>
                <a:effectLst/>
                <a:cs typeface="Al Bayan Plain" pitchFamily="2" charset="-78"/>
              </a:rPr>
              <a:t>المنظمات غير الحكومية.</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882488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6E59BC0-995B-80B4-4CFF-D1882466147E}"/>
              </a:ext>
            </a:extLst>
          </p:cNvPr>
          <p:cNvSpPr>
            <a:spLocks noGrp="1"/>
          </p:cNvSpPr>
          <p:nvPr>
            <p:ph idx="1"/>
          </p:nvPr>
        </p:nvSpPr>
        <p:spPr>
          <a:xfrm>
            <a:off x="946484" y="1463040"/>
            <a:ext cx="10058400" cy="3931920"/>
          </a:xfrm>
        </p:spPr>
        <p:txBody>
          <a:bodyPr>
            <a:normAutofit/>
          </a:bodyPr>
          <a:lstStyle/>
          <a:p>
            <a:pPr lvl="1" algn="r" rtl="1">
              <a:spcBef>
                <a:spcPts val="900"/>
              </a:spcBef>
            </a:pPr>
            <a:r>
              <a:rPr lang="ar-DZ" sz="4000" b="1" i="0" u="none" strike="noStrike" dirty="0">
                <a:solidFill>
                  <a:srgbClr val="000000"/>
                </a:solidFill>
                <a:effectLst/>
                <a:cs typeface="AL BAYAN PLAIN" pitchFamily="2" charset="-78"/>
              </a:rPr>
              <a:t>تطوير وتحديث نظام السجون:</a:t>
            </a:r>
          </a:p>
          <a:p>
            <a:pPr lvl="1" algn="r" rtl="1">
              <a:spcBef>
                <a:spcPts val="900"/>
              </a:spcBef>
            </a:pPr>
            <a:r>
              <a:rPr lang="ar-DZ" sz="4000" b="0" i="0" u="none" strike="noStrike" dirty="0">
                <a:solidFill>
                  <a:srgbClr val="000000"/>
                </a:solidFill>
                <a:effectLst/>
                <a:latin typeface="-webkit-standard"/>
                <a:cs typeface="Al Bayan Plain" pitchFamily="2" charset="-78"/>
              </a:rPr>
              <a:t> تعمل الوكالة الوطنية للسجون على تطوير وتحديث نظام السجون في الجزائر، بما يتماشى مع المعايير الدولية لحقوق الإنسان.</a:t>
            </a:r>
            <a:endParaRPr lang="fr-DZ" sz="4000" dirty="0">
              <a:cs typeface="Al Bayan Plain" pitchFamily="2" charset="-78"/>
            </a:endParaRPr>
          </a:p>
        </p:txBody>
      </p:sp>
    </p:spTree>
    <p:extLst>
      <p:ext uri="{BB962C8B-B14F-4D97-AF65-F5344CB8AC3E}">
        <p14:creationId xmlns:p14="http://schemas.microsoft.com/office/powerpoint/2010/main" val="16443161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2BD7A20-8AA6-A160-53CE-489533AE4AFF}"/>
              </a:ext>
            </a:extLst>
          </p:cNvPr>
          <p:cNvSpPr>
            <a:spLocks noGrp="1"/>
          </p:cNvSpPr>
          <p:nvPr>
            <p:ph idx="1"/>
          </p:nvPr>
        </p:nvSpPr>
        <p:spPr>
          <a:xfrm>
            <a:off x="934453" y="649705"/>
            <a:ext cx="10058400" cy="5450306"/>
          </a:xfrm>
        </p:spPr>
        <p:txBody>
          <a:bodyPr>
            <a:normAutofit lnSpcReduction="10000"/>
          </a:bodyPr>
          <a:lstStyle/>
          <a:p>
            <a:pPr algn="r" rtl="1"/>
            <a:r>
              <a:rPr lang="ar-DZ" sz="2400" b="1" i="0" u="none" strike="noStrike" dirty="0">
                <a:solidFill>
                  <a:srgbClr val="000000"/>
                </a:solidFill>
                <a:effectLst/>
                <a:cs typeface="AL BAYAN PLAIN" pitchFamily="2" charset="-78"/>
              </a:rPr>
              <a:t>إنجازات الوكالة الوطنية للسجون:</a:t>
            </a:r>
            <a:endParaRPr lang="ar-DZ" sz="2400" b="0" i="0" u="none" strike="noStrike" dirty="0">
              <a:solidFill>
                <a:srgbClr val="000000"/>
              </a:solidFill>
              <a:effectLst/>
              <a:cs typeface="Al Bayan Plain" pitchFamily="2" charset="-78"/>
            </a:endParaRPr>
          </a:p>
          <a:p>
            <a:pPr algn="r" rtl="1"/>
            <a:r>
              <a:rPr lang="ar-DZ" sz="2400" b="0" i="0" u="none" strike="noStrike" dirty="0">
                <a:solidFill>
                  <a:srgbClr val="000000"/>
                </a:solidFill>
                <a:effectLst/>
                <a:cs typeface="Al Bayan Plain" pitchFamily="2" charset="-78"/>
              </a:rPr>
              <a:t>حققت الوكالة الوطنية للسجون في الجزائر العديد من الإنجازات الهامة، منها:</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تحسين ظروف السجون:</a:t>
            </a:r>
            <a:r>
              <a:rPr lang="ar-DZ" sz="2400" b="0" i="0" u="none" strike="noStrike" dirty="0">
                <a:solidFill>
                  <a:srgbClr val="000000"/>
                </a:solidFill>
                <a:effectLst/>
                <a:cs typeface="Al Bayan Plain" pitchFamily="2" charset="-78"/>
              </a:rPr>
              <a:t> عملت الوكالة الوطنية للسجون على تحسين ظروف السجون في الجزائر من خلال:</a:t>
            </a:r>
          </a:p>
          <a:p>
            <a:pPr marL="742950" lvl="1" indent="-285750" algn="r" rtl="1">
              <a:buFont typeface="Arial" panose="020B0604020202020204" pitchFamily="34" charset="0"/>
              <a:buChar char="•"/>
            </a:pPr>
            <a:r>
              <a:rPr lang="ar-DZ" sz="2000" b="0" i="0" u="none" strike="noStrike" dirty="0">
                <a:solidFill>
                  <a:srgbClr val="000000"/>
                </a:solidFill>
                <a:effectLst/>
                <a:cs typeface="Al Bayan Plain" pitchFamily="2" charset="-78"/>
              </a:rPr>
              <a:t>تجديد البنية التحتية للسجون.</a:t>
            </a:r>
          </a:p>
          <a:p>
            <a:pPr marL="742950" lvl="1" indent="-285750" algn="r" rtl="1">
              <a:buFont typeface="Arial" panose="020B0604020202020204" pitchFamily="34" charset="0"/>
              <a:buChar char="•"/>
            </a:pPr>
            <a:r>
              <a:rPr lang="ar-DZ" sz="2000" b="0" i="0" u="none" strike="noStrike" dirty="0">
                <a:solidFill>
                  <a:srgbClr val="000000"/>
                </a:solidFill>
                <a:effectLst/>
                <a:cs typeface="Al Bayan Plain" pitchFamily="2" charset="-78"/>
              </a:rPr>
              <a:t>تحسين خدمات الرعاية الصحية والغذائية للسجناء.</a:t>
            </a:r>
          </a:p>
          <a:p>
            <a:pPr marL="742950" lvl="1" indent="-285750" algn="r" rtl="1">
              <a:buFont typeface="Arial" panose="020B0604020202020204" pitchFamily="34" charset="0"/>
              <a:buChar char="•"/>
            </a:pPr>
            <a:r>
              <a:rPr lang="ar-DZ" sz="2000" b="0" i="0" u="none" strike="noStrike" dirty="0">
                <a:solidFill>
                  <a:srgbClr val="000000"/>
                </a:solidFill>
                <a:effectLst/>
                <a:cs typeface="Al Bayan Plain" pitchFamily="2" charset="-78"/>
              </a:rPr>
              <a:t>توسيع برامج التعليم والتثقيف والتأهيل للسجناء.</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تعزيز حقوق السجناء:</a:t>
            </a:r>
            <a:r>
              <a:rPr lang="ar-DZ" sz="2400" b="0" i="0" u="none" strike="noStrike" dirty="0">
                <a:solidFill>
                  <a:srgbClr val="000000"/>
                </a:solidFill>
                <a:effectLst/>
                <a:cs typeface="Al Bayan Plain" pitchFamily="2" charset="-78"/>
              </a:rPr>
              <a:t> ساهمت الوكالة الوطنية للسجون في تعزيز حقوق السجناء من خلال:</a:t>
            </a:r>
          </a:p>
          <a:p>
            <a:pPr marL="742950" lvl="1" indent="-285750" algn="r" rtl="1">
              <a:buFont typeface="Arial" panose="020B0604020202020204" pitchFamily="34" charset="0"/>
              <a:buChar char="•"/>
            </a:pPr>
            <a:r>
              <a:rPr lang="ar-DZ" sz="2000" b="0" i="0" u="none" strike="noStrike" dirty="0">
                <a:solidFill>
                  <a:srgbClr val="000000"/>
                </a:solidFill>
                <a:effectLst/>
                <a:cs typeface="Al Bayan Plain" pitchFamily="2" charset="-78"/>
              </a:rPr>
              <a:t>سنّ قوانين جديدة لحماية حقوق السجناء.</a:t>
            </a:r>
          </a:p>
          <a:p>
            <a:pPr marL="742950" lvl="1" indent="-285750" algn="r" rtl="1">
              <a:buFont typeface="Arial" panose="020B0604020202020204" pitchFamily="34" charset="0"/>
              <a:buChar char="•"/>
            </a:pPr>
            <a:r>
              <a:rPr lang="ar-DZ" sz="2000" b="0" i="0" u="none" strike="noStrike" dirty="0">
                <a:solidFill>
                  <a:srgbClr val="000000"/>
                </a:solidFill>
                <a:effectLst/>
                <a:cs typeface="Al Bayan Plain" pitchFamily="2" charset="-78"/>
              </a:rPr>
              <a:t>تنظيم برامج توعية بحقوق السجناء.</a:t>
            </a:r>
          </a:p>
          <a:p>
            <a:pPr marL="742950" lvl="1" indent="-285750" algn="r" rtl="1">
              <a:buFont typeface="Arial" panose="020B0604020202020204" pitchFamily="34" charset="0"/>
              <a:buChar char="•"/>
            </a:pPr>
            <a:r>
              <a:rPr lang="ar-DZ" sz="2000" b="0" i="0" u="none" strike="noStrike" dirty="0">
                <a:solidFill>
                  <a:srgbClr val="000000"/>
                </a:solidFill>
                <a:effectLst/>
                <a:cs typeface="Al Bayan Plain" pitchFamily="2" charset="-78"/>
              </a:rPr>
              <a:t>إنشاء آليات لتلقي شكاوى السجناء والتحقيق فيها.</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مكافحة ظاهرة الاكتظاظ في السجون:</a:t>
            </a:r>
            <a:r>
              <a:rPr lang="ar-DZ" sz="2400" b="0" i="0" u="none" strike="noStrike" dirty="0">
                <a:solidFill>
                  <a:srgbClr val="000000"/>
                </a:solidFill>
                <a:effectLst/>
                <a:cs typeface="Al Bayan Plain" pitchFamily="2" charset="-78"/>
              </a:rPr>
              <a:t> تعمل الوكالة الوطنية للسجون على مكافحة ظاهرة الاكتظاظ في السجون من خلال:</a:t>
            </a:r>
          </a:p>
          <a:p>
            <a:pPr marL="742950" lvl="1" indent="-285750" algn="r" rtl="1">
              <a:buFont typeface="Arial" panose="020B0604020202020204" pitchFamily="34" charset="0"/>
              <a:buChar char="•"/>
            </a:pPr>
            <a:r>
              <a:rPr lang="ar-DZ" sz="2000" b="0" i="0" u="none" strike="noStrike" dirty="0">
                <a:solidFill>
                  <a:srgbClr val="000000"/>
                </a:solidFill>
                <a:effectLst/>
                <a:cs typeface="Al Bayan Plain" pitchFamily="2" charset="-78"/>
              </a:rPr>
              <a:t>توسيع طاقة استيعاب السجون.</a:t>
            </a:r>
          </a:p>
          <a:p>
            <a:pPr marL="742950" lvl="1" indent="-285750" algn="r" rtl="1">
              <a:buFont typeface="Arial" panose="020B0604020202020204" pitchFamily="34" charset="0"/>
              <a:buChar char="•"/>
            </a:pPr>
            <a:r>
              <a:rPr lang="ar-DZ" sz="2000" b="0" i="0" u="none" strike="noStrike" dirty="0">
                <a:solidFill>
                  <a:srgbClr val="000000"/>
                </a:solidFill>
                <a:effectLst/>
                <a:cs typeface="Al Bayan Plain" pitchFamily="2" charset="-78"/>
              </a:rPr>
              <a:t>تطبيق برامج بديلة للحبس.</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31659082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B935BE0-54CC-5B61-2F3A-290ECF014AD8}"/>
              </a:ext>
            </a:extLst>
          </p:cNvPr>
          <p:cNvSpPr>
            <a:spLocks noGrp="1"/>
          </p:cNvSpPr>
          <p:nvPr>
            <p:ph idx="1"/>
          </p:nvPr>
        </p:nvSpPr>
        <p:spPr>
          <a:xfrm>
            <a:off x="1066800" y="914400"/>
            <a:ext cx="10058400" cy="5120640"/>
          </a:xfrm>
        </p:spPr>
        <p:txBody>
          <a:bodyPr>
            <a:normAutofit/>
          </a:bodyPr>
          <a:lstStyle/>
          <a:p>
            <a:pPr algn="r" rtl="1"/>
            <a:r>
              <a:rPr lang="ar-DZ" sz="2800" b="1" i="0" u="none" strike="noStrike" dirty="0">
                <a:solidFill>
                  <a:srgbClr val="000000"/>
                </a:solidFill>
                <a:effectLst/>
                <a:cs typeface="AL BAYAN PLAIN" pitchFamily="2" charset="-78"/>
              </a:rPr>
              <a:t>التحديات التي تواجه الوكالة الوطنية للسجون:</a:t>
            </a:r>
            <a:endParaRPr lang="ar-DZ" sz="2800" b="0" i="0" u="none" strike="noStrike" dirty="0">
              <a:solidFill>
                <a:srgbClr val="000000"/>
              </a:solidFill>
              <a:effectLst/>
              <a:cs typeface="Al Bayan Plain" pitchFamily="2" charset="-78"/>
            </a:endParaRPr>
          </a:p>
          <a:p>
            <a:pPr algn="r" rtl="1"/>
            <a:r>
              <a:rPr lang="ar-DZ" sz="2800" b="0" i="0" u="none" strike="noStrike" dirty="0">
                <a:solidFill>
                  <a:srgbClr val="000000"/>
                </a:solidFill>
                <a:effectLst/>
                <a:cs typeface="Al Bayan Plain" pitchFamily="2" charset="-78"/>
              </a:rPr>
              <a:t>على الرغم من إنجازاتها، إلا أن الوكالة الوطنية للسجون في الجزائر تواجه بعض التحديات، منها:</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نقص الموارد:</a:t>
            </a:r>
            <a:r>
              <a:rPr lang="ar-DZ" sz="2800" b="0" i="0" u="none" strike="noStrike" dirty="0">
                <a:solidFill>
                  <a:srgbClr val="000000"/>
                </a:solidFill>
                <a:effectLst/>
                <a:cs typeface="Al Bayan Plain" pitchFamily="2" charset="-78"/>
              </a:rPr>
              <a:t> تعاني الوكالة الوطنية للسجون من نقص في الموارد المالية والبشرية، مما يُعيق قدرتها على القيام بفعالياتها على أكمل وجه.</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الاكتظاظ في السجون:</a:t>
            </a:r>
            <a:r>
              <a:rPr lang="ar-DZ" sz="2800" b="0" i="0" u="none" strike="noStrike" dirty="0">
                <a:solidFill>
                  <a:srgbClr val="000000"/>
                </a:solidFill>
                <a:effectLst/>
                <a:cs typeface="Al Bayan Plain" pitchFamily="2" charset="-78"/>
              </a:rPr>
              <a:t> تُعاني العديد من السجون الجزائرية من الاكتظاظ، مما يُؤثّر سلبًا على ظروف السجناء.</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نقص برامج التأهيل والإصلاح:</a:t>
            </a:r>
            <a:r>
              <a:rPr lang="ar-DZ" sz="2800" b="0" i="0" u="none" strike="noStrike" dirty="0">
                <a:solidFill>
                  <a:srgbClr val="000000"/>
                </a:solidFill>
                <a:effectLst/>
                <a:cs typeface="Al Bayan Plain" pitchFamily="2" charset="-78"/>
              </a:rPr>
              <a:t> تعاني الوكالة الوطنية للسجون من نقص في برامج التأهيل والإصلاح للسجناء، مما يُعيق عملية إعادة تأهيلهم ودمجهم في المجتمع.</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المضايقات والترهيب:</a:t>
            </a:r>
            <a:r>
              <a:rPr lang="ar-DZ" sz="2800" b="0" i="0" u="none" strike="noStrike" dirty="0">
                <a:solidFill>
                  <a:srgbClr val="000000"/>
                </a:solidFill>
                <a:effectLst/>
                <a:cs typeface="Al Bayan Plain" pitchFamily="2" charset="-78"/>
              </a:rPr>
              <a:t> قد يتعرض بعض موظفي الوكالة الوطنية للسجون للمضايقات والترهيب من قبل السجناء أو عائلاتهم، مما يُعيق عملهم ويُهدد سلامتهم.</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100426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605CF0-18DF-5EE7-D3AC-62DC5D0BBE81}"/>
              </a:ext>
            </a:extLst>
          </p:cNvPr>
          <p:cNvSpPr>
            <a:spLocks noGrp="1"/>
          </p:cNvSpPr>
          <p:nvPr>
            <p:ph type="title"/>
          </p:nvPr>
        </p:nvSpPr>
        <p:spPr/>
        <p:txBody>
          <a:bodyPr/>
          <a:lstStyle/>
          <a:p>
            <a:pPr algn="l" defTabSz="914400" rtl="1" eaLnBrk="1" latinLnBrk="0" hangingPunct="1">
              <a:lnSpc>
                <a:spcPct val="90000"/>
              </a:lnSpc>
              <a:spcBef>
                <a:spcPct val="0"/>
              </a:spcBef>
              <a:buNone/>
            </a:pPr>
            <a:r>
              <a:rPr lang="ar-DZ" b="0" i="0" u="none" strike="noStrike" dirty="0">
                <a:solidFill>
                  <a:srgbClr val="000000"/>
                </a:solidFill>
                <a:effectLst/>
                <a:latin typeface="-webkit-standard"/>
              </a:rPr>
              <a:t>ما هي الآليات الوطنية لحقوق الإنسان؟</a:t>
            </a:r>
            <a:endParaRPr lang="fr-DZ" dirty="0"/>
          </a:p>
        </p:txBody>
      </p:sp>
      <p:sp>
        <p:nvSpPr>
          <p:cNvPr id="3" name="Espace réservé du contenu 2">
            <a:extLst>
              <a:ext uri="{FF2B5EF4-FFF2-40B4-BE49-F238E27FC236}">
                <a16:creationId xmlns:a16="http://schemas.microsoft.com/office/drawing/2014/main" id="{308EB71F-9EC5-3080-B24D-2BF60F5FD9EE}"/>
              </a:ext>
            </a:extLst>
          </p:cNvPr>
          <p:cNvSpPr>
            <a:spLocks noGrp="1"/>
          </p:cNvSpPr>
          <p:nvPr>
            <p:ph idx="1"/>
          </p:nvPr>
        </p:nvSpPr>
        <p:spPr/>
        <p:txBody>
          <a:bodyPr>
            <a:normAutofit lnSpcReduction="10000"/>
          </a:bodyPr>
          <a:lstStyle/>
          <a:p>
            <a:pPr algn="r" rtl="1">
              <a:buFont typeface="Arial" panose="020B0604020202020204" pitchFamily="34" charset="0"/>
              <a:buChar char="•"/>
            </a:pPr>
            <a:r>
              <a:rPr lang="ar-DZ" sz="3200" dirty="0">
                <a:cs typeface="Al Bayan Plain" pitchFamily="2" charset="-78"/>
              </a:rPr>
              <a:t>الآليات الوطنية لحقوق الإنسان هي مؤسسات مستقلة أنشأتها الدول لحماية وتعزيز حقوق الإنسان</a:t>
            </a:r>
          </a:p>
          <a:p>
            <a:pPr algn="r" rtl="1">
              <a:buFont typeface="Arial" panose="020B0604020202020204" pitchFamily="34" charset="0"/>
              <a:buChar char="•"/>
            </a:pPr>
            <a:r>
              <a:rPr lang="ar-DZ" sz="3200" dirty="0">
                <a:cs typeface="Al Bayan Plain" pitchFamily="2" charset="-78"/>
              </a:rPr>
              <a:t>تهدف الآليات الوطنية لحقوق الإنسان إلى:تعزيز احترام حقوق الإنسان وحمايتها.</a:t>
            </a:r>
          </a:p>
          <a:p>
            <a:pPr algn="r" rtl="1">
              <a:buFont typeface="Arial" panose="020B0604020202020204" pitchFamily="34" charset="0"/>
              <a:buChar char="•"/>
            </a:pPr>
            <a:r>
              <a:rPr lang="ar-DZ" sz="3200" dirty="0">
                <a:cs typeface="Al Bayan Plain" pitchFamily="2" charset="-78"/>
              </a:rPr>
              <a:t>الوقاية من انتهاكات حقوق الإنسان.</a:t>
            </a:r>
          </a:p>
          <a:p>
            <a:pPr algn="r" rtl="1">
              <a:buFont typeface="Arial" panose="020B0604020202020204" pitchFamily="34" charset="0"/>
              <a:buChar char="•"/>
            </a:pPr>
            <a:r>
              <a:rPr lang="ar-DZ" sz="3200" dirty="0">
                <a:cs typeface="Al Bayan Plain" pitchFamily="2" charset="-78"/>
              </a:rPr>
              <a:t>التحقيق في انتهاكات حقوق الإنسان ومقاضاتها.</a:t>
            </a:r>
          </a:p>
          <a:p>
            <a:pPr algn="r" rtl="1">
              <a:buFont typeface="Arial" panose="020B0604020202020204" pitchFamily="34" charset="0"/>
              <a:buChar char="•"/>
            </a:pPr>
            <a:r>
              <a:rPr lang="ar-DZ" sz="3200" dirty="0">
                <a:cs typeface="Al Bayan Plain" pitchFamily="2" charset="-78"/>
              </a:rPr>
              <a:t>تقديم المساعدة للضحايا.</a:t>
            </a:r>
          </a:p>
          <a:p>
            <a:pPr algn="r" rtl="1">
              <a:buFont typeface="Arial" panose="020B0604020202020204" pitchFamily="34" charset="0"/>
              <a:buChar char="•"/>
            </a:pPr>
            <a:r>
              <a:rPr lang="ar-DZ" sz="3200" dirty="0">
                <a:cs typeface="Al Bayan Plain" pitchFamily="2" charset="-78"/>
              </a:rPr>
              <a:t>التوعية بحقوق الإنسان.</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5918794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61779D7-8EFC-9A4B-8EAE-177218C98D92}"/>
              </a:ext>
            </a:extLst>
          </p:cNvPr>
          <p:cNvSpPr>
            <a:spLocks noGrp="1"/>
          </p:cNvSpPr>
          <p:nvPr>
            <p:ph idx="1"/>
          </p:nvPr>
        </p:nvSpPr>
        <p:spPr>
          <a:xfrm>
            <a:off x="1066800" y="1333099"/>
            <a:ext cx="10058400" cy="3931920"/>
          </a:xfrm>
        </p:spPr>
        <p:txBody>
          <a:bodyPr/>
          <a:lstStyle/>
          <a:p>
            <a:pPr algn="r" rtl="1"/>
            <a:r>
              <a:rPr lang="ar-DZ" sz="3600" b="1" i="0" u="none" strike="noStrike" dirty="0">
                <a:solidFill>
                  <a:srgbClr val="000000"/>
                </a:solidFill>
                <a:effectLst/>
                <a:cs typeface="AL BAYAN PLAIN" pitchFamily="2" charset="-78"/>
              </a:rPr>
              <a:t>مستقبل الوكالة الوطنية للسجون:</a:t>
            </a:r>
            <a:endParaRPr lang="ar-DZ" sz="3600" b="0" i="0" u="none" strike="noStrike" dirty="0">
              <a:solidFill>
                <a:srgbClr val="000000"/>
              </a:solidFill>
              <a:effectLst/>
              <a:cs typeface="Al Bayan Plain" pitchFamily="2" charset="-78"/>
            </a:endParaRPr>
          </a:p>
          <a:p>
            <a:pPr algn="r" rtl="1"/>
            <a:r>
              <a:rPr lang="ar-DZ" sz="3600" b="0" i="0" u="none" strike="noStrike" dirty="0">
                <a:solidFill>
                  <a:srgbClr val="000000"/>
                </a:solidFill>
                <a:effectLst/>
                <a:cs typeface="Al Bayan Plain" pitchFamily="2" charset="-78"/>
              </a:rPr>
              <a:t>على الرغم من التحديات، فإنّ مستقبل الوكالة الوطنية للسجون في الجزائر يبدو واعدًا. فمع ازدياد الوعي بحقوق الإنسان في المجتمع الجزائري، وتزايد اهتمام الدولة بتحسين نظام السجون، فإنّ الوكالة الوطنية للسجون ستواصل دورها في ضمان حقوق السجناء واحترام كرامتهم، وتحسين ظروف السجون، وتطوير برامج التأهيل والإصلاح للسجناء.</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32089487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04FF0C-F3FE-BD68-89F8-BE9770B30199}"/>
              </a:ext>
            </a:extLst>
          </p:cNvPr>
          <p:cNvSpPr>
            <a:spLocks noGrp="1"/>
          </p:cNvSpPr>
          <p:nvPr>
            <p:ph type="title"/>
          </p:nvPr>
        </p:nvSpPr>
        <p:spPr/>
        <p:txBody>
          <a:bodyPr>
            <a:normAutofit fontScale="90000"/>
          </a:bodyPr>
          <a:lstStyle/>
          <a:p>
            <a:pPr algn="ctr" rtl="1"/>
            <a:r>
              <a:rPr lang="ar-DZ" b="1" i="0" u="none" strike="noStrike" dirty="0">
                <a:solidFill>
                  <a:srgbClr val="000000"/>
                </a:solidFill>
                <a:effectLst/>
              </a:rPr>
              <a:t>اللجنة الوطنية لمنع التعذيب في الجزائر:</a:t>
            </a:r>
            <a:br>
              <a:rPr lang="ar-DZ" b="1" i="0" u="none" strike="noStrike" dirty="0">
                <a:solidFill>
                  <a:srgbClr val="000000"/>
                </a:solidFill>
                <a:effectLst/>
              </a:rPr>
            </a:br>
            <a:endParaRPr lang="fr-DZ" dirty="0"/>
          </a:p>
        </p:txBody>
      </p:sp>
      <p:sp>
        <p:nvSpPr>
          <p:cNvPr id="3" name="Espace réservé du contenu 2">
            <a:extLst>
              <a:ext uri="{FF2B5EF4-FFF2-40B4-BE49-F238E27FC236}">
                <a16:creationId xmlns:a16="http://schemas.microsoft.com/office/drawing/2014/main" id="{23969FD6-A35D-97F5-AC70-B963BD9140E0}"/>
              </a:ext>
            </a:extLst>
          </p:cNvPr>
          <p:cNvSpPr>
            <a:spLocks noGrp="1"/>
          </p:cNvSpPr>
          <p:nvPr>
            <p:ph idx="1"/>
          </p:nvPr>
        </p:nvSpPr>
        <p:spPr/>
        <p:txBody>
          <a:bodyPr/>
          <a:lstStyle/>
          <a:p>
            <a:pPr algn="r" rtl="1"/>
            <a:r>
              <a:rPr lang="ar-DZ" sz="3200" b="0" i="0" u="none" strike="noStrike" dirty="0">
                <a:solidFill>
                  <a:srgbClr val="000000"/>
                </a:solidFill>
                <a:effectLst/>
                <a:cs typeface="Al Bayan Plain" pitchFamily="2" charset="-78"/>
              </a:rPr>
              <a:t>تُعدّ اللجنة الوطنية لمنع التعذيب (</a:t>
            </a:r>
            <a:r>
              <a:rPr lang="fr-FR" sz="3200" b="0" i="0" u="none" strike="noStrike" dirty="0">
                <a:solidFill>
                  <a:srgbClr val="000000"/>
                </a:solidFill>
                <a:effectLst/>
                <a:cs typeface="Al Bayan Plain" pitchFamily="2" charset="-78"/>
              </a:rPr>
              <a:t>CNPT) </a:t>
            </a:r>
            <a:r>
              <a:rPr lang="ar-DZ" sz="3200" b="0" i="0" u="none" strike="noStrike" dirty="0">
                <a:solidFill>
                  <a:srgbClr val="000000"/>
                </a:solidFill>
                <a:effectLst/>
                <a:cs typeface="Al Bayan Plain" pitchFamily="2" charset="-78"/>
              </a:rPr>
              <a:t>هيئة مستقلة في الجزائر مكلفة بمنع التعذيب وسوء المعاملة في البلاد، والتحقيق في حالات التعذيب، وتقديم المساعدة للضحايا. تأسست اللجنة الوطنية لمنع التعذيب بموجب المادة 198 من الدستور الجزائري المعدل لسنة 2016، وتم تعيين أعضائها من قبل رئيس الجمهورية ورئيسي غرفتي البرلمان، بالإضافة إلى ممثلين عن الجمعيات الناشطة في مجال حقوق الإنسان والنقابات والمنظمات المهنية.</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34701317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7D3037-B35E-DB3D-1C7B-7F50B598053A}"/>
              </a:ext>
            </a:extLst>
          </p:cNvPr>
          <p:cNvSpPr>
            <a:spLocks noGrp="1"/>
          </p:cNvSpPr>
          <p:nvPr>
            <p:ph type="title"/>
          </p:nvPr>
        </p:nvSpPr>
        <p:spPr/>
        <p:txBody>
          <a:bodyPr>
            <a:normAutofit fontScale="90000"/>
          </a:bodyPr>
          <a:lstStyle/>
          <a:p>
            <a:pPr rtl="1"/>
            <a:r>
              <a:rPr lang="ar-DZ" b="1" i="0" u="none" strike="noStrike" dirty="0">
                <a:solidFill>
                  <a:srgbClr val="000000"/>
                </a:solidFill>
                <a:effectLst/>
              </a:rPr>
              <a:t>مهام اللجنة الوطنية لمنع التعذيب:</a:t>
            </a:r>
            <a:br>
              <a:rPr lang="ar-DZ" b="0" i="0" u="none" strike="noStrike" dirty="0">
                <a:solidFill>
                  <a:srgbClr val="000000"/>
                </a:solidFill>
                <a:effectLst/>
              </a:rPr>
            </a:br>
            <a:endParaRPr lang="fr-DZ" dirty="0"/>
          </a:p>
        </p:txBody>
      </p:sp>
      <p:sp>
        <p:nvSpPr>
          <p:cNvPr id="3" name="Espace réservé du contenu 2">
            <a:extLst>
              <a:ext uri="{FF2B5EF4-FFF2-40B4-BE49-F238E27FC236}">
                <a16:creationId xmlns:a16="http://schemas.microsoft.com/office/drawing/2014/main" id="{2B726A06-DE47-9222-716E-83E7DC1DE263}"/>
              </a:ext>
            </a:extLst>
          </p:cNvPr>
          <p:cNvSpPr>
            <a:spLocks noGrp="1"/>
          </p:cNvSpPr>
          <p:nvPr>
            <p:ph idx="1"/>
          </p:nvPr>
        </p:nvSpPr>
        <p:spPr>
          <a:xfrm>
            <a:off x="312821" y="1549668"/>
            <a:ext cx="10655968" cy="4665738"/>
          </a:xfrm>
        </p:spPr>
        <p:txBody>
          <a:bodyPr>
            <a:normAutofit fontScale="92500" lnSpcReduction="10000"/>
          </a:bodyPr>
          <a:lstStyle/>
          <a:p>
            <a:pPr algn="r" rtl="1">
              <a:buFont typeface="Arial" panose="020B0604020202020204" pitchFamily="34" charset="0"/>
              <a:buChar char="•"/>
            </a:pPr>
            <a:r>
              <a:rPr lang="ar-DZ" sz="2200" b="1" i="0" u="none" strike="noStrike" dirty="0">
                <a:solidFill>
                  <a:srgbClr val="000000"/>
                </a:solidFill>
                <a:effectLst/>
              </a:rPr>
              <a:t>زيارة أماكن الاحتجاز:</a:t>
            </a:r>
            <a:r>
              <a:rPr lang="ar-DZ" sz="2200" b="0" i="0" u="none" strike="noStrike" dirty="0">
                <a:solidFill>
                  <a:srgbClr val="000000"/>
                </a:solidFill>
                <a:effectLst/>
              </a:rPr>
              <a:t> تُفَوّضُ اللجنة الوطنية لمنع التعذيب بزيارة جميع أماكن الاحتجاز في الجزائر، بما في ذلك:</a:t>
            </a:r>
          </a:p>
          <a:p>
            <a:pPr marL="742950" lvl="1" indent="-285750" algn="r" rtl="1">
              <a:buFont typeface="Arial" panose="020B0604020202020204" pitchFamily="34" charset="0"/>
              <a:buChar char="•"/>
            </a:pPr>
            <a:r>
              <a:rPr lang="ar-DZ" sz="1900" b="0" i="0" u="none" strike="noStrike" dirty="0">
                <a:solidFill>
                  <a:srgbClr val="000000"/>
                </a:solidFill>
                <a:effectLst/>
              </a:rPr>
              <a:t>السجون.</a:t>
            </a:r>
          </a:p>
          <a:p>
            <a:pPr marL="742950" lvl="1" indent="-285750" algn="r" rtl="1">
              <a:buFont typeface="Arial" panose="020B0604020202020204" pitchFamily="34" charset="0"/>
              <a:buChar char="•"/>
            </a:pPr>
            <a:r>
              <a:rPr lang="ar-DZ" sz="1900" b="0" i="0" u="none" strike="noStrike" dirty="0">
                <a:solidFill>
                  <a:srgbClr val="000000"/>
                </a:solidFill>
                <a:effectLst/>
              </a:rPr>
              <a:t>مراكز الشرطة.</a:t>
            </a:r>
          </a:p>
          <a:p>
            <a:pPr marL="742950" lvl="1" indent="-285750" algn="r" rtl="1">
              <a:buFont typeface="Arial" panose="020B0604020202020204" pitchFamily="34" charset="0"/>
              <a:buChar char="•"/>
            </a:pPr>
            <a:r>
              <a:rPr lang="ar-DZ" sz="1900" b="0" i="0" u="none" strike="noStrike" dirty="0">
                <a:solidFill>
                  <a:srgbClr val="000000"/>
                </a:solidFill>
                <a:effectLst/>
              </a:rPr>
              <a:t>مراكز الاحتجاز المؤقتة.</a:t>
            </a:r>
          </a:p>
          <a:p>
            <a:pPr marL="742950" lvl="1" indent="-285750" algn="r" rtl="1">
              <a:buFont typeface="Arial" panose="020B0604020202020204" pitchFamily="34" charset="0"/>
              <a:buChar char="•"/>
            </a:pPr>
            <a:r>
              <a:rPr lang="ar-DZ" sz="1900" b="0" i="0" u="none" strike="noStrike" dirty="0">
                <a:solidFill>
                  <a:srgbClr val="000000"/>
                </a:solidFill>
                <a:effectLst/>
              </a:rPr>
              <a:t>مراكز إعادة التربية.</a:t>
            </a:r>
          </a:p>
          <a:p>
            <a:pPr algn="r" rtl="1">
              <a:buFont typeface="Arial" panose="020B0604020202020204" pitchFamily="34" charset="0"/>
              <a:buChar char="•"/>
            </a:pPr>
            <a:r>
              <a:rPr lang="ar-DZ" sz="2200" b="1" i="0" u="none" strike="noStrike" dirty="0">
                <a:solidFill>
                  <a:srgbClr val="000000"/>
                </a:solidFill>
                <a:effectLst/>
              </a:rPr>
              <a:t>التحقيق في حالات التعذيب:</a:t>
            </a:r>
            <a:r>
              <a:rPr lang="ar-DZ" sz="2200" b="0" i="0" u="none" strike="noStrike" dirty="0">
                <a:solidFill>
                  <a:srgbClr val="000000"/>
                </a:solidFill>
                <a:effectLst/>
              </a:rPr>
              <a:t> تُحقق اللجنة الوطنية لمنع التعذيب في جميع حالات التعذيب وسوء المعاملة التي تصل إليها، وتُعَدّ تقارير عن نتائج تحقيقاتها.</a:t>
            </a:r>
          </a:p>
          <a:p>
            <a:pPr algn="r" rtl="1">
              <a:buFont typeface="Arial" panose="020B0604020202020204" pitchFamily="34" charset="0"/>
              <a:buChar char="•"/>
            </a:pPr>
            <a:r>
              <a:rPr lang="ar-DZ" sz="2200" b="1" i="0" u="none" strike="noStrike" dirty="0">
                <a:solidFill>
                  <a:srgbClr val="000000"/>
                </a:solidFill>
                <a:effectLst/>
              </a:rPr>
              <a:t>تقديم المساعدة للضحايا:</a:t>
            </a:r>
            <a:r>
              <a:rPr lang="ar-DZ" sz="2200" b="0" i="0" u="none" strike="noStrike" dirty="0">
                <a:solidFill>
                  <a:srgbClr val="000000"/>
                </a:solidFill>
                <a:effectLst/>
              </a:rPr>
              <a:t> تُقدم اللجنة الوطنية لمنع التعذيب المساعدة القانونية والاجتماعية للضحايا، وتساعدهم في الحصول على التعويض.</a:t>
            </a:r>
          </a:p>
          <a:p>
            <a:pPr algn="r" rtl="1">
              <a:buFont typeface="Arial" panose="020B0604020202020204" pitchFamily="34" charset="0"/>
              <a:buChar char="•"/>
            </a:pPr>
            <a:r>
              <a:rPr lang="ar-DZ" sz="2200" b="1" i="0" u="none" strike="noStrike" dirty="0">
                <a:solidFill>
                  <a:srgbClr val="000000"/>
                </a:solidFill>
                <a:effectLst/>
              </a:rPr>
              <a:t>التوعية بمخاطر التعذيب:</a:t>
            </a:r>
            <a:r>
              <a:rPr lang="ar-DZ" sz="2200" b="0" i="0" u="none" strike="noStrike" dirty="0">
                <a:solidFill>
                  <a:srgbClr val="000000"/>
                </a:solidFill>
                <a:effectLst/>
              </a:rPr>
              <a:t> تُنظم اللجنة الوطنية لمنع التعذيب حملات توعية بمخاطر التعذيب، وتُقدم معلومات حول كيفية منع التعذيب والإبلاغ عنه.</a:t>
            </a:r>
          </a:p>
          <a:p>
            <a:pPr algn="r" rtl="1">
              <a:buFont typeface="Arial" panose="020B0604020202020204" pitchFamily="34" charset="0"/>
              <a:buChar char="•"/>
            </a:pPr>
            <a:r>
              <a:rPr lang="ar-DZ" sz="2200" b="1" i="0" u="none" strike="noStrike" dirty="0">
                <a:solidFill>
                  <a:srgbClr val="000000"/>
                </a:solidFill>
                <a:effectLst/>
              </a:rPr>
              <a:t>التعاون الدولي:</a:t>
            </a:r>
            <a:r>
              <a:rPr lang="ar-DZ" sz="2200" b="0" i="0" u="none" strike="noStrike" dirty="0">
                <a:solidFill>
                  <a:srgbClr val="000000"/>
                </a:solidFill>
                <a:effectLst/>
              </a:rPr>
              <a:t> تتعاون اللجنة الوطنية لمنع التعذيب مع المنظمات الدولية لمنع التعذيب، وتشارك في آليات الأمم المتحدة لمنع التعذيب.</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31996197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CB246E-7ABF-47EF-DE3E-3D12E99031B4}"/>
              </a:ext>
            </a:extLst>
          </p:cNvPr>
          <p:cNvSpPr>
            <a:spLocks noGrp="1"/>
          </p:cNvSpPr>
          <p:nvPr>
            <p:ph type="title"/>
          </p:nvPr>
        </p:nvSpPr>
        <p:spPr/>
        <p:txBody>
          <a:bodyPr>
            <a:normAutofit fontScale="90000"/>
          </a:bodyPr>
          <a:lstStyle/>
          <a:p>
            <a:pPr rtl="1"/>
            <a:r>
              <a:rPr lang="ar-DZ" b="1" i="0" u="none" strike="noStrike" dirty="0">
                <a:solidFill>
                  <a:srgbClr val="000000"/>
                </a:solidFill>
                <a:effectLst/>
              </a:rPr>
              <a:t>إنجازات اللجنة الوطنية لمنع التعذيب:</a:t>
            </a:r>
            <a:br>
              <a:rPr lang="ar-DZ" b="0" i="0" u="none" strike="noStrike" dirty="0">
                <a:solidFill>
                  <a:srgbClr val="000000"/>
                </a:solidFill>
                <a:effectLst/>
              </a:rPr>
            </a:br>
            <a:endParaRPr lang="fr-DZ" dirty="0"/>
          </a:p>
        </p:txBody>
      </p:sp>
      <p:sp>
        <p:nvSpPr>
          <p:cNvPr id="3" name="Espace réservé du contenu 2">
            <a:extLst>
              <a:ext uri="{FF2B5EF4-FFF2-40B4-BE49-F238E27FC236}">
                <a16:creationId xmlns:a16="http://schemas.microsoft.com/office/drawing/2014/main" id="{773A9668-0BC2-22D9-1A00-D1FDB7DC4793}"/>
              </a:ext>
            </a:extLst>
          </p:cNvPr>
          <p:cNvSpPr>
            <a:spLocks noGrp="1"/>
          </p:cNvSpPr>
          <p:nvPr>
            <p:ph idx="1"/>
          </p:nvPr>
        </p:nvSpPr>
        <p:spPr>
          <a:xfrm>
            <a:off x="1066800" y="1706078"/>
            <a:ext cx="10058400" cy="4509328"/>
          </a:xfrm>
        </p:spPr>
        <p:txBody>
          <a:bodyPr>
            <a:normAutofit fontScale="92500" lnSpcReduction="10000"/>
          </a:bodyPr>
          <a:lstStyle/>
          <a:p>
            <a:pPr algn="r" rtl="1"/>
            <a:r>
              <a:rPr lang="ar-DZ" sz="2600" b="0" i="0" u="none" strike="noStrike" dirty="0">
                <a:solidFill>
                  <a:srgbClr val="000000"/>
                </a:solidFill>
                <a:effectLst/>
                <a:cs typeface="Al Bayan Plain" pitchFamily="2" charset="-78"/>
              </a:rPr>
              <a:t>حققت اللجنة الوطنية لمنع التعذيب في الجزائر العديد من الإنجازات الهامة، منها:</a:t>
            </a:r>
          </a:p>
          <a:p>
            <a:pPr algn="r" rtl="1">
              <a:buFont typeface="Arial" panose="020B0604020202020204" pitchFamily="34" charset="0"/>
              <a:buChar char="•"/>
            </a:pPr>
            <a:r>
              <a:rPr lang="ar-DZ" sz="2600" b="1" i="0" u="none" strike="noStrike" dirty="0">
                <a:solidFill>
                  <a:srgbClr val="000000"/>
                </a:solidFill>
                <a:effectLst/>
                <a:cs typeface="AL BAYAN PLAIN" pitchFamily="2" charset="-78"/>
              </a:rPr>
              <a:t>المساهمة في سنّ قوانين جديدة لمنع التعذيب:</a:t>
            </a:r>
            <a:r>
              <a:rPr lang="ar-DZ" sz="2600" b="0" i="0" u="none" strike="noStrike" dirty="0">
                <a:solidFill>
                  <a:srgbClr val="000000"/>
                </a:solidFill>
                <a:effectLst/>
                <a:cs typeface="Al Bayan Plain" pitchFamily="2" charset="-78"/>
              </a:rPr>
              <a:t> لعبت اللجنة الوطنية لمنع التعذيب دورًا هامًا في سنّ قوانين جديدة لمنع التعذيب في الجزائر، بما في ذلك:</a:t>
            </a:r>
          </a:p>
          <a:p>
            <a:pPr marL="742950" lvl="1" indent="-285750" algn="r" rtl="1">
              <a:buFont typeface="Arial" panose="020B0604020202020204" pitchFamily="34" charset="0"/>
              <a:buChar char="•"/>
            </a:pPr>
            <a:r>
              <a:rPr lang="ar-DZ" sz="2200" b="0" i="0" u="none" strike="noStrike" dirty="0">
                <a:solidFill>
                  <a:srgbClr val="000000"/>
                </a:solidFill>
                <a:effectLst/>
                <a:cs typeface="Al Bayan Plain" pitchFamily="2" charset="-78"/>
              </a:rPr>
              <a:t>قانون منع التعذيب والمعاملة أو العقوبة اللاإنسانية أو المهينة لسنة 2015.</a:t>
            </a:r>
          </a:p>
          <a:p>
            <a:pPr marL="742950" lvl="1" indent="-285750" algn="r" rtl="1">
              <a:buFont typeface="Arial" panose="020B0604020202020204" pitchFamily="34" charset="0"/>
              <a:buChar char="•"/>
            </a:pPr>
            <a:r>
              <a:rPr lang="ar-DZ" sz="2200" b="0" i="0" u="none" strike="noStrike" dirty="0">
                <a:solidFill>
                  <a:srgbClr val="000000"/>
                </a:solidFill>
                <a:effectLst/>
                <a:cs typeface="Al Bayan Plain" pitchFamily="2" charset="-78"/>
              </a:rPr>
              <a:t>قانون إنشاء اللجنة الوطنية لمنع التعذيب لسنة 2016.</a:t>
            </a:r>
          </a:p>
          <a:p>
            <a:pPr algn="r" rtl="1">
              <a:buFont typeface="Arial" panose="020B0604020202020204" pitchFamily="34" charset="0"/>
              <a:buChar char="•"/>
            </a:pPr>
            <a:r>
              <a:rPr lang="ar-DZ" sz="2600" b="1" i="0" u="none" strike="noStrike" dirty="0">
                <a:solidFill>
                  <a:srgbClr val="000000"/>
                </a:solidFill>
                <a:effectLst/>
                <a:cs typeface="AL BAYAN PLAIN" pitchFamily="2" charset="-78"/>
              </a:rPr>
              <a:t>التحقيق في حالات التعذيب:</a:t>
            </a:r>
            <a:r>
              <a:rPr lang="ar-DZ" sz="2600" b="0" i="0" u="none" strike="noStrike" dirty="0">
                <a:solidFill>
                  <a:srgbClr val="000000"/>
                </a:solidFill>
                <a:effectLst/>
                <a:cs typeface="Al Bayan Plain" pitchFamily="2" charset="-78"/>
              </a:rPr>
              <a:t> حققت اللجنة الوطنية لمنع التعذيب في العديد من حالات التعذيب وسوء المعاملة، وكشفت عن انتهاكات حقوق الإنسان في أماكن الاحتجاز.</a:t>
            </a:r>
          </a:p>
          <a:p>
            <a:pPr algn="r" rtl="1">
              <a:buFont typeface="Arial" panose="020B0604020202020204" pitchFamily="34" charset="0"/>
              <a:buChar char="•"/>
            </a:pPr>
            <a:r>
              <a:rPr lang="ar-DZ" sz="2600" b="1" i="0" u="none" strike="noStrike" dirty="0">
                <a:solidFill>
                  <a:srgbClr val="000000"/>
                </a:solidFill>
                <a:effectLst/>
                <a:cs typeface="AL BAYAN PLAIN" pitchFamily="2" charset="-78"/>
              </a:rPr>
              <a:t>تقديم المساعدة للضحايا:</a:t>
            </a:r>
            <a:r>
              <a:rPr lang="ar-DZ" sz="2600" b="0" i="0" u="none" strike="noStrike" dirty="0">
                <a:solidFill>
                  <a:srgbClr val="000000"/>
                </a:solidFill>
                <a:effectLst/>
                <a:cs typeface="Al Bayan Plain" pitchFamily="2" charset="-78"/>
              </a:rPr>
              <a:t> ساعدت اللجنة الوطنية لمنع التعذيب العديد من ضحايا التعذيب في الحصول على المساعدة القانونية والاجتماعية، والتعويض عن الأضرار التي لحقت بهم.</a:t>
            </a:r>
          </a:p>
          <a:p>
            <a:pPr algn="r" rtl="1">
              <a:buFont typeface="Arial" panose="020B0604020202020204" pitchFamily="34" charset="0"/>
              <a:buChar char="•"/>
            </a:pPr>
            <a:r>
              <a:rPr lang="ar-DZ" sz="2600" b="1" i="0" u="none" strike="noStrike" dirty="0">
                <a:solidFill>
                  <a:srgbClr val="000000"/>
                </a:solidFill>
                <a:effectLst/>
                <a:cs typeface="AL BAYAN PLAIN" pitchFamily="2" charset="-78"/>
              </a:rPr>
              <a:t>نشر الوعي بمخاطر التعذيب:</a:t>
            </a:r>
            <a:r>
              <a:rPr lang="ar-DZ" sz="2600" b="0" i="0" u="none" strike="noStrike" dirty="0">
                <a:solidFill>
                  <a:srgbClr val="000000"/>
                </a:solidFill>
                <a:effectLst/>
                <a:cs typeface="Al Bayan Plain" pitchFamily="2" charset="-78"/>
              </a:rPr>
              <a:t> ساهمت اللجنة الوطنية لمنع التعذيب في نشر الوعي بمخاطر التعذيب في المجتمع الجزائري، ورفعت مستوى الوعي بحقوق الإنسان.</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26511041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211D57-CC53-32F5-6565-CCEBE2461ACC}"/>
              </a:ext>
            </a:extLst>
          </p:cNvPr>
          <p:cNvSpPr>
            <a:spLocks noGrp="1"/>
          </p:cNvSpPr>
          <p:nvPr>
            <p:ph type="title"/>
          </p:nvPr>
        </p:nvSpPr>
        <p:spPr/>
        <p:txBody>
          <a:bodyPr>
            <a:normAutofit fontScale="90000"/>
          </a:bodyPr>
          <a:lstStyle/>
          <a:p>
            <a:pPr algn="ctr" rtl="1"/>
            <a:r>
              <a:rPr lang="ar-DZ" b="1" i="0" u="none" strike="noStrike" dirty="0">
                <a:solidFill>
                  <a:srgbClr val="000000"/>
                </a:solidFill>
                <a:effectLst/>
              </a:rPr>
              <a:t>التحديات التي تواجه اللجنة الوطنية لمنع التعذيب:</a:t>
            </a:r>
            <a:br>
              <a:rPr lang="ar-DZ" b="0" i="0" u="none" strike="noStrike" dirty="0">
                <a:solidFill>
                  <a:srgbClr val="000000"/>
                </a:solidFill>
                <a:effectLst/>
              </a:rPr>
            </a:br>
            <a:endParaRPr lang="fr-DZ" dirty="0"/>
          </a:p>
        </p:txBody>
      </p:sp>
      <p:sp>
        <p:nvSpPr>
          <p:cNvPr id="3" name="Espace réservé du contenu 2">
            <a:extLst>
              <a:ext uri="{FF2B5EF4-FFF2-40B4-BE49-F238E27FC236}">
                <a16:creationId xmlns:a16="http://schemas.microsoft.com/office/drawing/2014/main" id="{E26E542B-F2B0-8F3C-C3A5-046ADA9E36D2}"/>
              </a:ext>
            </a:extLst>
          </p:cNvPr>
          <p:cNvSpPr>
            <a:spLocks noGrp="1"/>
          </p:cNvSpPr>
          <p:nvPr>
            <p:ph idx="1"/>
          </p:nvPr>
        </p:nvSpPr>
        <p:spPr/>
        <p:txBody>
          <a:bodyPr/>
          <a:lstStyle/>
          <a:p>
            <a:pPr algn="r" rtl="1"/>
            <a:r>
              <a:rPr lang="ar-DZ" sz="2400" b="0" i="0" u="none" strike="noStrike" dirty="0">
                <a:solidFill>
                  <a:srgbClr val="000000"/>
                </a:solidFill>
                <a:effectLst/>
                <a:cs typeface="Al Bayan Plain" pitchFamily="2" charset="-78"/>
              </a:rPr>
              <a:t>على الرغم من إنجازاتها، إلا أن اللجنة الوطنية لمنع التعذيب في الجزائر تواجه بعض التحديات، منها:</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نقص الاستقلالية:</a:t>
            </a:r>
            <a:r>
              <a:rPr lang="ar-DZ" sz="2400" b="0" i="0" u="none" strike="noStrike" dirty="0">
                <a:solidFill>
                  <a:srgbClr val="000000"/>
                </a:solidFill>
                <a:effectLst/>
                <a:cs typeface="Al Bayan Plain" pitchFamily="2" charset="-78"/>
              </a:rPr>
              <a:t> قد لا تتمتع اللجنة الوطنية لمنع التعذيب بالاستقلالية الكافية عن الحكومة، مما قد يُعيق قدرتها على القيام بعمل</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نقص الموارد:</a:t>
            </a:r>
            <a:r>
              <a:rPr lang="ar-DZ" sz="2400" b="0" i="0" u="none" strike="noStrike" dirty="0">
                <a:solidFill>
                  <a:srgbClr val="000000"/>
                </a:solidFill>
                <a:effectLst/>
                <a:cs typeface="Al Bayan Plain" pitchFamily="2" charset="-78"/>
              </a:rPr>
              <a:t> قد تعاني اللجنة الوطنية لمنع التعذيب من نقص في الموارد المالية والبشرية، مما قد يُعيق قدرتها على القيام بفعالياتها على أكمل وجه.</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المضايقات والترهيب:</a:t>
            </a:r>
            <a:r>
              <a:rPr lang="ar-DZ" sz="2400" b="0" i="0" u="none" strike="noStrike" dirty="0">
                <a:solidFill>
                  <a:srgbClr val="000000"/>
                </a:solidFill>
                <a:effectLst/>
                <a:cs typeface="Al Bayan Plain" pitchFamily="2" charset="-78"/>
              </a:rPr>
              <a:t> قد يتعرض بعض أعضاء اللجنة الوطنية لمنع التعذيب للمضايقات والترهيب من قبل السلطات، مما قد يُعيق عملهم ويُهدد سلامتهم.</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قلة الوعي:</a:t>
            </a:r>
            <a:r>
              <a:rPr lang="ar-DZ" sz="2400" b="0" i="0" u="none" strike="noStrike" dirty="0">
                <a:solidFill>
                  <a:srgbClr val="000000"/>
                </a:solidFill>
                <a:effectLst/>
                <a:cs typeface="Al Bayan Plain" pitchFamily="2" charset="-78"/>
              </a:rPr>
              <a:t> قد لا يكون هناك وعي كافٍ بدور اللجنة الوطنية لمنع التعذيب في المجتمع الجزائري، مما قد يُعيق قدرتها على الوصول إلى الناس وتقديم خدماتها لهم.</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25423522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90D3C-7DE6-A912-4258-75F77EC7F1A0}"/>
              </a:ext>
            </a:extLst>
          </p:cNvPr>
          <p:cNvSpPr>
            <a:spLocks noGrp="1"/>
          </p:cNvSpPr>
          <p:nvPr>
            <p:ph type="title"/>
          </p:nvPr>
        </p:nvSpPr>
        <p:spPr/>
        <p:txBody>
          <a:bodyPr>
            <a:normAutofit fontScale="90000"/>
          </a:bodyPr>
          <a:lstStyle/>
          <a:p>
            <a:pPr algn="ctr" rtl="1"/>
            <a:r>
              <a:rPr lang="ar-DZ" b="0" i="0" u="none" strike="noStrike" dirty="0">
                <a:solidFill>
                  <a:srgbClr val="000000"/>
                </a:solidFill>
                <a:effectLst/>
                <a:latin typeface="-webkit-standard"/>
              </a:rPr>
              <a:t>دور الآليات الوطنية لحقوق الإنسان في الجزائر</a:t>
            </a:r>
            <a:endParaRPr lang="fr-DZ" dirty="0"/>
          </a:p>
        </p:txBody>
      </p:sp>
      <p:sp>
        <p:nvSpPr>
          <p:cNvPr id="3" name="Espace réservé du contenu 2">
            <a:extLst>
              <a:ext uri="{FF2B5EF4-FFF2-40B4-BE49-F238E27FC236}">
                <a16:creationId xmlns:a16="http://schemas.microsoft.com/office/drawing/2014/main" id="{56111EF6-CA0C-0741-9CB6-699AD05E9DA2}"/>
              </a:ext>
            </a:extLst>
          </p:cNvPr>
          <p:cNvSpPr>
            <a:spLocks noGrp="1"/>
          </p:cNvSpPr>
          <p:nvPr>
            <p:ph idx="1"/>
          </p:nvPr>
        </p:nvSpPr>
        <p:spPr/>
        <p:txBody>
          <a:bodyPr/>
          <a:lstStyle/>
          <a:p>
            <a:pPr algn="r" rtl="1"/>
            <a:endParaRPr lang="ar-DZ" sz="2800" b="0" i="0" u="none" strike="noStrike" dirty="0">
              <a:solidFill>
                <a:srgbClr val="000000"/>
              </a:solidFill>
              <a:effectLst/>
              <a:latin typeface="+mj-lt"/>
              <a:cs typeface="Al Bayan Plain" pitchFamily="2" charset="-78"/>
            </a:endParaRPr>
          </a:p>
          <a:p>
            <a:pPr algn="r" rtl="1"/>
            <a:endParaRPr lang="ar-DZ" sz="2800" dirty="0">
              <a:solidFill>
                <a:srgbClr val="000000"/>
              </a:solidFill>
              <a:latin typeface="+mj-lt"/>
              <a:cs typeface="Al Bayan Plain" pitchFamily="2" charset="-78"/>
            </a:endParaRPr>
          </a:p>
          <a:p>
            <a:pPr algn="ctr" rtl="1"/>
            <a:r>
              <a:rPr lang="ar-DZ" sz="3200" b="0" i="0" u="none" strike="noStrike" dirty="0">
                <a:solidFill>
                  <a:srgbClr val="000000"/>
                </a:solidFill>
                <a:effectLst/>
                <a:latin typeface="+mj-lt"/>
                <a:cs typeface="Al Bayan Plain" pitchFamily="2" charset="-78"/>
              </a:rPr>
              <a:t>تلعب الآليات الوطنية لحقوق الإنسان في الجزائر دورًا هامًا في حماية وتعزيز حقوق الإنسان في البلاد. وتشمل هذه الآليات مجموعة من المؤسسات والهيئات المستقلة التي تهدف إلى:</a:t>
            </a:r>
          </a:p>
          <a:p>
            <a:br>
              <a:rPr lang="ar-DZ" dirty="0"/>
            </a:br>
            <a:endParaRPr lang="fr-DZ" dirty="0"/>
          </a:p>
        </p:txBody>
      </p:sp>
    </p:spTree>
    <p:extLst>
      <p:ext uri="{BB962C8B-B14F-4D97-AF65-F5344CB8AC3E}">
        <p14:creationId xmlns:p14="http://schemas.microsoft.com/office/powerpoint/2010/main" val="7595097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1993BE7-8DEF-9E61-7DB3-32D7BC63B8BE}"/>
              </a:ext>
            </a:extLst>
          </p:cNvPr>
          <p:cNvSpPr>
            <a:spLocks noGrp="1"/>
          </p:cNvSpPr>
          <p:nvPr>
            <p:ph idx="1"/>
          </p:nvPr>
        </p:nvSpPr>
        <p:spPr>
          <a:xfrm>
            <a:off x="1066800" y="1118937"/>
            <a:ext cx="10058400" cy="4355431"/>
          </a:xfrm>
        </p:spPr>
        <p:txBody>
          <a:bodyPr>
            <a:normAutofit fontScale="70000" lnSpcReduction="20000"/>
          </a:bodyPr>
          <a:lstStyle/>
          <a:p>
            <a:pPr algn="r" rtl="1">
              <a:buFont typeface="Arial" panose="020B0604020202020204" pitchFamily="34" charset="0"/>
              <a:buChar char="•"/>
            </a:pPr>
            <a:r>
              <a:rPr lang="ar-DZ" sz="2800" b="1" i="0" u="none" strike="noStrike" dirty="0">
                <a:solidFill>
                  <a:srgbClr val="000000"/>
                </a:solidFill>
                <a:effectLst/>
                <a:cs typeface="AL BAYAN PLAIN" pitchFamily="2" charset="-78"/>
              </a:rPr>
              <a:t>رصد حالة حقوق الإنسان:</a:t>
            </a:r>
            <a:r>
              <a:rPr lang="ar-DZ" sz="2800" b="0" i="0" u="none" strike="noStrike" dirty="0">
                <a:solidFill>
                  <a:srgbClr val="000000"/>
                </a:solidFill>
                <a:effectLst/>
                <a:cs typeface="Al Bayan Plain" pitchFamily="2" charset="-78"/>
              </a:rPr>
              <a:t> تقوم الآليات الوطنية لحقوق الإنسان بجمع المعلومات عن حالة حقوق الإنسان في الجزائر، وتوثيق انتهاكات حقوق الإنسان، وتحديد الاتجاهات في مجال حقوق الإنسان.</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التحقيق في انتهاكات حقوق الإنسان:</a:t>
            </a:r>
            <a:r>
              <a:rPr lang="ar-DZ" sz="2800" b="0" i="0" u="none" strike="noStrike" dirty="0">
                <a:solidFill>
                  <a:srgbClr val="000000"/>
                </a:solidFill>
                <a:effectLst/>
                <a:cs typeface="Al Bayan Plain" pitchFamily="2" charset="-78"/>
              </a:rPr>
              <a:t> تتحرى بعض الآليات الوطنية لحقوق الإنسان في انتهاكات حقوق الإنسان، وتقدم تقارير عن نتائج تحقيقاتها إلى السلطات المختصة.</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تقديم المساعدة للضحايا:</a:t>
            </a:r>
            <a:r>
              <a:rPr lang="ar-DZ" sz="2800" b="0" i="0" u="none" strike="noStrike" dirty="0">
                <a:solidFill>
                  <a:srgbClr val="000000"/>
                </a:solidFill>
                <a:effectLst/>
                <a:cs typeface="Al Bayan Plain" pitchFamily="2" charset="-78"/>
              </a:rPr>
              <a:t> تقدم بعض الآليات الوطنية لحقوق الإنسان المساعدة القانونية والاجتماعية للضحايا، وتساعدهم في الحصول على التعويض.</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التوعية بحقوق الإنسان:</a:t>
            </a:r>
            <a:r>
              <a:rPr lang="ar-DZ" sz="2800" b="0" i="0" u="none" strike="noStrike" dirty="0">
                <a:solidFill>
                  <a:srgbClr val="000000"/>
                </a:solidFill>
                <a:effectLst/>
                <a:cs typeface="Al Bayan Plain" pitchFamily="2" charset="-78"/>
              </a:rPr>
              <a:t> تنظم الآليات الوطنية لحقوق الإنسان حملات توعية حول حقوق الإنسان، وتقدم معلومات حول كيفية حماية حقوق الإنسان وممارستها.</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التدريب:</a:t>
            </a:r>
            <a:r>
              <a:rPr lang="ar-DZ" sz="2800" b="0" i="0" u="none" strike="noStrike" dirty="0">
                <a:solidFill>
                  <a:srgbClr val="000000"/>
                </a:solidFill>
                <a:effectLst/>
                <a:cs typeface="Al Bayan Plain" pitchFamily="2" charset="-78"/>
              </a:rPr>
              <a:t> تُقدم بعض الآليات الوطنية لحقوق الإنسان برامج تدريبية حول حقوق الإنسان للمسؤولين الحكوميين، وأفراد إنفاذ القانون، وأعضاء القضاء، والمجتمع المدني.</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الحوار والتشاور:</a:t>
            </a:r>
            <a:r>
              <a:rPr lang="ar-DZ" sz="2800" b="0" i="0" u="none" strike="noStrike" dirty="0">
                <a:solidFill>
                  <a:srgbClr val="000000"/>
                </a:solidFill>
                <a:effectLst/>
                <a:cs typeface="Al Bayan Plain" pitchFamily="2" charset="-78"/>
              </a:rPr>
              <a:t> تُشجع بعض الآليات الوطنية لحقوق الإنسان على الحوار والتشاور بين الحكومة والمجتمع المدني حول قضايا حقوق الإنسان.</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التعاون الدولي:</a:t>
            </a:r>
            <a:r>
              <a:rPr lang="ar-DZ" sz="2800" b="0" i="0" u="none" strike="noStrike" dirty="0">
                <a:solidFill>
                  <a:srgbClr val="000000"/>
                </a:solidFill>
                <a:effectLst/>
                <a:cs typeface="Al Bayan Plain" pitchFamily="2" charset="-78"/>
              </a:rPr>
              <a:t> تُتعاون بعض الآليات الوطنية لحقوق الإنسان مع المنظمات الدولية لحقوق الإنسان، وتشارك في آليات الأمم المتحدة لحقوق الإنسان.</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38566514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FAC4CB-85B3-2470-B602-70D3258E81D4}"/>
              </a:ext>
            </a:extLst>
          </p:cNvPr>
          <p:cNvSpPr>
            <a:spLocks noGrp="1"/>
          </p:cNvSpPr>
          <p:nvPr>
            <p:ph type="title"/>
          </p:nvPr>
        </p:nvSpPr>
        <p:spPr>
          <a:xfrm>
            <a:off x="1066800" y="642594"/>
            <a:ext cx="10058400" cy="3931920"/>
          </a:xfrm>
        </p:spPr>
        <p:txBody>
          <a:bodyPr/>
          <a:lstStyle/>
          <a:p>
            <a:pPr algn="ctr"/>
            <a:r>
              <a:rPr lang="ar-DZ" b="0" i="0" u="none" strike="noStrike" dirty="0">
                <a:solidFill>
                  <a:srgbClr val="000000"/>
                </a:solidFill>
                <a:effectLst/>
                <a:latin typeface="-webkit-standard"/>
              </a:rPr>
              <a:t>منظمات المجتمع المدني</a:t>
            </a:r>
            <a:endParaRPr lang="fr-DZ" dirty="0"/>
          </a:p>
        </p:txBody>
      </p:sp>
      <p:sp>
        <p:nvSpPr>
          <p:cNvPr id="3" name="Espace réservé du contenu 2">
            <a:extLst>
              <a:ext uri="{FF2B5EF4-FFF2-40B4-BE49-F238E27FC236}">
                <a16:creationId xmlns:a16="http://schemas.microsoft.com/office/drawing/2014/main" id="{42EBA8B9-9A2B-74AC-7072-057342B97D77}"/>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33970717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5F59B6-0328-9E5A-CA7F-2B729175F5A8}"/>
              </a:ext>
            </a:extLst>
          </p:cNvPr>
          <p:cNvSpPr>
            <a:spLocks noGrp="1"/>
          </p:cNvSpPr>
          <p:nvPr>
            <p:ph type="title"/>
          </p:nvPr>
        </p:nvSpPr>
        <p:spPr/>
        <p:txBody>
          <a:bodyPr/>
          <a:lstStyle/>
          <a:p>
            <a:endParaRPr lang="fr-DZ"/>
          </a:p>
        </p:txBody>
      </p:sp>
      <p:sp>
        <p:nvSpPr>
          <p:cNvPr id="3" name="Espace réservé du contenu 2">
            <a:extLst>
              <a:ext uri="{FF2B5EF4-FFF2-40B4-BE49-F238E27FC236}">
                <a16:creationId xmlns:a16="http://schemas.microsoft.com/office/drawing/2014/main" id="{235E9D4C-B763-AB56-0619-EE60F06BFF6F}"/>
              </a:ext>
            </a:extLst>
          </p:cNvPr>
          <p:cNvSpPr>
            <a:spLocks noGrp="1"/>
          </p:cNvSpPr>
          <p:nvPr>
            <p:ph idx="1"/>
          </p:nvPr>
        </p:nvSpPr>
        <p:spPr/>
        <p:txBody>
          <a:bodyPr>
            <a:normAutofit/>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ar-DZ" sz="4400" b="0" i="0" u="none" strike="noStrike" dirty="0">
                <a:solidFill>
                  <a:srgbClr val="000000"/>
                </a:solidFill>
                <a:effectLst/>
                <a:latin typeface="-webkit-standard"/>
                <a:cs typeface="Al Bayan Plain" pitchFamily="2" charset="-78"/>
              </a:rPr>
              <a:t>تُعدّ الرابطة الجزائرية للدفاع عن حقوق الإنسان (</a:t>
            </a:r>
            <a:r>
              <a:rPr lang="fr-FR" sz="4400" b="0" i="0" u="none" strike="noStrike" dirty="0">
                <a:solidFill>
                  <a:srgbClr val="000000"/>
                </a:solidFill>
                <a:effectLst/>
                <a:latin typeface="-webkit-standard"/>
                <a:cs typeface="Al Bayan Plain" pitchFamily="2" charset="-78"/>
              </a:rPr>
              <a:t>LADDH) </a:t>
            </a:r>
            <a:r>
              <a:rPr lang="ar-DZ" sz="4400" b="0" i="0" u="none" strike="noStrike" dirty="0">
                <a:solidFill>
                  <a:srgbClr val="000000"/>
                </a:solidFill>
                <a:effectLst/>
                <a:latin typeface="-webkit-standard"/>
                <a:cs typeface="Al Bayan Plain" pitchFamily="2" charset="-78"/>
              </a:rPr>
              <a:t>منظمة غير حكومية مستقلة تُناضل من أجل حماية وتعزيز حقوق الإنسان في الجزائر. تأسست الرابطة عام 1985، وتُعدّ من أعرق وأبرز المنظمات الحقوقية في الجزائر.</a:t>
            </a:r>
            <a:endParaRPr lang="fr-DZ" sz="4400" dirty="0">
              <a:cs typeface="Al Bayan Plain" pitchFamily="2" charset="-78"/>
            </a:endParaRPr>
          </a:p>
        </p:txBody>
      </p:sp>
    </p:spTree>
    <p:extLst>
      <p:ext uri="{BB962C8B-B14F-4D97-AF65-F5344CB8AC3E}">
        <p14:creationId xmlns:p14="http://schemas.microsoft.com/office/powerpoint/2010/main" val="1480674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439551-EC69-90D2-FA56-46B41E0419B4}"/>
              </a:ext>
            </a:extLst>
          </p:cNvPr>
          <p:cNvSpPr>
            <a:spLocks noGrp="1"/>
          </p:cNvSpPr>
          <p:nvPr>
            <p:ph type="title"/>
          </p:nvPr>
        </p:nvSpPr>
        <p:spPr/>
        <p:txBody>
          <a:bodyPr>
            <a:normAutofit fontScale="90000"/>
          </a:bodyPr>
          <a:lstStyle/>
          <a:p>
            <a:pPr algn="ctr" rtl="1"/>
            <a:r>
              <a:rPr lang="ar-DZ" b="1" i="0" u="none" strike="noStrike" dirty="0">
                <a:solidFill>
                  <a:srgbClr val="000000"/>
                </a:solidFill>
                <a:effectLst/>
              </a:rPr>
              <a:t>أهداف الرابطة الجزائرية للدفاع عن حقوق الإنسان:</a:t>
            </a:r>
            <a:br>
              <a:rPr lang="ar-DZ" b="0" i="0" u="none" strike="noStrike" dirty="0">
                <a:solidFill>
                  <a:srgbClr val="000000"/>
                </a:solidFill>
                <a:effectLst/>
              </a:rPr>
            </a:br>
            <a:endParaRPr lang="fr-DZ" dirty="0"/>
          </a:p>
        </p:txBody>
      </p:sp>
      <p:sp>
        <p:nvSpPr>
          <p:cNvPr id="3" name="Espace réservé du contenu 2">
            <a:extLst>
              <a:ext uri="{FF2B5EF4-FFF2-40B4-BE49-F238E27FC236}">
                <a16:creationId xmlns:a16="http://schemas.microsoft.com/office/drawing/2014/main" id="{21FAB524-9BCA-E4EC-4C4A-8BA73963C94C}"/>
              </a:ext>
            </a:extLst>
          </p:cNvPr>
          <p:cNvSpPr>
            <a:spLocks noGrp="1"/>
          </p:cNvSpPr>
          <p:nvPr>
            <p:ph idx="1"/>
          </p:nvPr>
        </p:nvSpPr>
        <p:spPr/>
        <p:txBody>
          <a:bodyPr>
            <a:normAutofit fontScale="92500" lnSpcReduction="10000"/>
          </a:bodyPr>
          <a:lstStyle/>
          <a:p>
            <a:pPr algn="r" rtl="1">
              <a:buFont typeface="Arial" panose="020B0604020202020204" pitchFamily="34" charset="0"/>
              <a:buChar char="•"/>
            </a:pPr>
            <a:r>
              <a:rPr lang="ar-DZ" sz="2800" b="1" i="0" u="none" strike="noStrike" dirty="0">
                <a:solidFill>
                  <a:srgbClr val="000000"/>
                </a:solidFill>
                <a:effectLst/>
                <a:cs typeface="AL BAYAN PLAIN" pitchFamily="2" charset="-78"/>
              </a:rPr>
              <a:t>الدفاع عن الحريات الفردية والجماعية:</a:t>
            </a:r>
            <a:r>
              <a:rPr lang="ar-DZ" sz="2800" b="0" i="0" u="none" strike="noStrike" dirty="0">
                <a:solidFill>
                  <a:srgbClr val="000000"/>
                </a:solidFill>
                <a:effectLst/>
                <a:cs typeface="Al Bayan Plain" pitchFamily="2" charset="-78"/>
              </a:rPr>
              <a:t> تسعى الرابطة إلى حماية الحريات الأساسية للأفراد، مثل حرية التعبير، وحرية التجمع، وحرية الت</a:t>
            </a:r>
            <a:r>
              <a:rPr lang="fr-FR" sz="2800" b="0" i="0" u="none" strike="noStrike" dirty="0">
                <a:solidFill>
                  <a:srgbClr val="000000"/>
                </a:solidFill>
                <a:effectLst/>
                <a:cs typeface="Al Bayan Plain" pitchFamily="2" charset="-78"/>
              </a:rPr>
              <a:t>association.</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مكافحة التعذيب وسوء المعاملة:</a:t>
            </a:r>
            <a:r>
              <a:rPr lang="ar-DZ" sz="2800" b="0" i="0" u="none" strike="noStrike" dirty="0">
                <a:solidFill>
                  <a:srgbClr val="000000"/>
                </a:solidFill>
                <a:effectLst/>
                <a:cs typeface="Al Bayan Plain" pitchFamily="2" charset="-78"/>
              </a:rPr>
              <a:t> تُدين الرابطة جميع أشكال التعذيب وسوء المعاملة، وتعمل على منع حدوثها.</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الدفاع عن الحقوق الاقتصادية والاجتماعية:</a:t>
            </a:r>
            <a:r>
              <a:rPr lang="ar-DZ" sz="2800" b="0" i="0" u="none" strike="noStrike" dirty="0">
                <a:solidFill>
                  <a:srgbClr val="000000"/>
                </a:solidFill>
                <a:effectLst/>
                <a:cs typeface="Al Bayan Plain" pitchFamily="2" charset="-78"/>
              </a:rPr>
              <a:t> تُطالب الرابطة بتحقيق العدالة الاجتماعية وتحسين مستوى معيشة المواطنين.</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تعزيز المساواة بين الجنسين:</a:t>
            </a:r>
            <a:r>
              <a:rPr lang="ar-DZ" sz="2800" b="0" i="0" u="none" strike="noStrike" dirty="0">
                <a:solidFill>
                  <a:srgbClr val="000000"/>
                </a:solidFill>
                <a:effectLst/>
                <a:cs typeface="Al Bayan Plain" pitchFamily="2" charset="-78"/>
              </a:rPr>
              <a:t> تُناضل الرابطة من أجل المساواة بين الجنسين في جميع المجالات.</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نشر الوعي والثقافة الحقوقية:</a:t>
            </a:r>
            <a:r>
              <a:rPr lang="ar-DZ" sz="2800" b="0" i="0" u="none" strike="noStrike" dirty="0">
                <a:solidFill>
                  <a:srgbClr val="000000"/>
                </a:solidFill>
                <a:effectLst/>
                <a:cs typeface="Al Bayan Plain" pitchFamily="2" charset="-78"/>
              </a:rPr>
              <a:t> تُسعى الرابطة إلى نشر الوعي بحقوق الإنسان بين المواطنين، وتعزيز ثقافة احترام حقوق الإنسان.</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1756749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1886D4-F39B-6F2F-808D-0C4CA052DDF7}"/>
              </a:ext>
            </a:extLst>
          </p:cNvPr>
          <p:cNvSpPr>
            <a:spLocks noGrp="1"/>
          </p:cNvSpPr>
          <p:nvPr>
            <p:ph type="title"/>
          </p:nvPr>
        </p:nvSpPr>
        <p:spPr/>
        <p:txBody>
          <a:bodyPr/>
          <a:lstStyle/>
          <a:p>
            <a:pPr algn="r" rtl="1"/>
            <a:r>
              <a:rPr lang="ar-DZ" b="0" i="0" u="none" strike="noStrike" dirty="0">
                <a:solidFill>
                  <a:srgbClr val="000000"/>
                </a:solidFill>
                <a:effectLst/>
                <a:latin typeface="-webkit-standard"/>
              </a:rPr>
              <a:t>أنواع الآليات الوطنية لحقوق الإنسان</a:t>
            </a:r>
            <a:endParaRPr lang="fr-DZ" dirty="0"/>
          </a:p>
        </p:txBody>
      </p:sp>
      <p:sp>
        <p:nvSpPr>
          <p:cNvPr id="3" name="Espace réservé du contenu 2">
            <a:extLst>
              <a:ext uri="{FF2B5EF4-FFF2-40B4-BE49-F238E27FC236}">
                <a16:creationId xmlns:a16="http://schemas.microsoft.com/office/drawing/2014/main" id="{259E75A4-9869-97D0-B5C0-9076B416F86A}"/>
              </a:ext>
            </a:extLst>
          </p:cNvPr>
          <p:cNvSpPr>
            <a:spLocks noGrp="1"/>
          </p:cNvSpPr>
          <p:nvPr>
            <p:ph idx="1"/>
          </p:nvPr>
        </p:nvSpPr>
        <p:spPr/>
        <p:txBody>
          <a:bodyPr>
            <a:normAutofit/>
          </a:bodyPr>
          <a:lstStyle/>
          <a:p>
            <a:pPr algn="r" rtl="1">
              <a:buFont typeface="Arial" panose="020B0604020202020204" pitchFamily="34" charset="0"/>
              <a:buChar char="•"/>
            </a:pPr>
            <a:r>
              <a:rPr lang="ar-DZ" sz="2800" b="0" i="0" u="none" strike="noStrike" dirty="0">
                <a:solidFill>
                  <a:srgbClr val="000000"/>
                </a:solidFill>
                <a:effectLst/>
                <a:latin typeface="-webkit-standard"/>
                <a:cs typeface="Al Bayan Plain" pitchFamily="2" charset="-78"/>
              </a:rPr>
              <a:t>هناك العديد من أنواع الآليات الوطنية لحقوق الإنسان، بما في ذلك:</a:t>
            </a:r>
            <a:r>
              <a:rPr lang="ar-DZ" sz="2800" b="1" i="0" u="none" strike="noStrike" dirty="0">
                <a:solidFill>
                  <a:srgbClr val="000000"/>
                </a:solidFill>
                <a:effectLst/>
                <a:cs typeface="AL BAYAN PLAIN" pitchFamily="2" charset="-78"/>
              </a:rPr>
              <a:t>المؤسسات الوطنية المستقلة لحقوق الإنسان:</a:t>
            </a:r>
            <a:r>
              <a:rPr lang="ar-DZ" sz="2800" b="0" i="0" u="none" strike="noStrike" dirty="0">
                <a:solidFill>
                  <a:srgbClr val="000000"/>
                </a:solidFill>
                <a:effectLst/>
                <a:cs typeface="Al Bayan Plain" pitchFamily="2" charset="-78"/>
              </a:rPr>
              <a:t> وهي مؤسسات تتمتع بولاية واسعة لحماية وتعزيز حقوق الإنسان.</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آليات الرصد:</a:t>
            </a:r>
            <a:r>
              <a:rPr lang="ar-DZ" sz="2800" b="0" i="0" u="none" strike="noStrike" dirty="0">
                <a:solidFill>
                  <a:srgbClr val="000000"/>
                </a:solidFill>
                <a:effectLst/>
                <a:cs typeface="Al Bayan Plain" pitchFamily="2" charset="-78"/>
              </a:rPr>
              <a:t> وهي آليات مكلفة بجمع المعلومات عن حالة حقوق الإنسان في البلد.</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آليات التحقيق:</a:t>
            </a:r>
            <a:r>
              <a:rPr lang="ar-DZ" sz="2800" b="0" i="0" u="none" strike="noStrike" dirty="0">
                <a:solidFill>
                  <a:srgbClr val="000000"/>
                </a:solidFill>
                <a:effectLst/>
                <a:cs typeface="Al Bayan Plain" pitchFamily="2" charset="-78"/>
              </a:rPr>
              <a:t> وهي آليات مكلفة بالتحقيق في انتهاكات حقوق الإنسان.</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آليات الشكاوى:</a:t>
            </a:r>
            <a:r>
              <a:rPr lang="ar-DZ" sz="2800" b="0" i="0" u="none" strike="noStrike" dirty="0">
                <a:solidFill>
                  <a:srgbClr val="000000"/>
                </a:solidFill>
                <a:effectLst/>
                <a:cs typeface="Al Bayan Plain" pitchFamily="2" charset="-78"/>
              </a:rPr>
              <a:t> وهي آليات تسمح للأفراد بتقديم شكاوى حول انتهاكات حقوق الإنسان.</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آليات الحوار:</a:t>
            </a:r>
            <a:r>
              <a:rPr lang="ar-DZ" sz="2800" b="0" i="0" u="none" strike="noStrike" dirty="0">
                <a:solidFill>
                  <a:srgbClr val="000000"/>
                </a:solidFill>
                <a:effectLst/>
                <a:cs typeface="Al Bayan Plain" pitchFamily="2" charset="-78"/>
              </a:rPr>
              <a:t> وهي آليات تهدف إلى تعزيز الحوار بين الحكومة والمجتمع المدني حول حقوق الإنسان.</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826303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3F7077-9A18-6392-6E3B-D41EE7700BAE}"/>
              </a:ext>
            </a:extLst>
          </p:cNvPr>
          <p:cNvSpPr>
            <a:spLocks noGrp="1"/>
          </p:cNvSpPr>
          <p:nvPr>
            <p:ph type="title"/>
          </p:nvPr>
        </p:nvSpPr>
        <p:spPr/>
        <p:txBody>
          <a:bodyPr>
            <a:normAutofit fontScale="90000"/>
          </a:bodyPr>
          <a:lstStyle/>
          <a:p>
            <a:pPr algn="ctr" rtl="1"/>
            <a:r>
              <a:rPr lang="ar-DZ" b="1" i="0" u="none" strike="noStrike" dirty="0">
                <a:solidFill>
                  <a:srgbClr val="000000"/>
                </a:solidFill>
                <a:effectLst/>
              </a:rPr>
              <a:t>إنجازات الرابطة الجزائرية للدفاع عن حقوق الإنسان:</a:t>
            </a:r>
            <a:br>
              <a:rPr lang="ar-DZ" b="0" i="0" u="none" strike="noStrike" dirty="0">
                <a:solidFill>
                  <a:srgbClr val="000000"/>
                </a:solidFill>
                <a:effectLst/>
              </a:rPr>
            </a:br>
            <a:endParaRPr lang="fr-DZ" dirty="0"/>
          </a:p>
        </p:txBody>
      </p:sp>
      <p:sp>
        <p:nvSpPr>
          <p:cNvPr id="3" name="Espace réservé du contenu 2">
            <a:extLst>
              <a:ext uri="{FF2B5EF4-FFF2-40B4-BE49-F238E27FC236}">
                <a16:creationId xmlns:a16="http://schemas.microsoft.com/office/drawing/2014/main" id="{C1158E58-D5D7-6F89-AE19-0427327E73DF}"/>
              </a:ext>
            </a:extLst>
          </p:cNvPr>
          <p:cNvSpPr>
            <a:spLocks noGrp="1"/>
          </p:cNvSpPr>
          <p:nvPr>
            <p:ph idx="1"/>
          </p:nvPr>
        </p:nvSpPr>
        <p:spPr/>
        <p:txBody>
          <a:bodyPr>
            <a:normAutofit fontScale="92500" lnSpcReduction="10000"/>
          </a:bodyPr>
          <a:lstStyle/>
          <a:p>
            <a:pPr algn="r" rtl="1"/>
            <a:r>
              <a:rPr lang="ar-DZ" sz="2400" b="0" i="0" u="none" strike="noStrike" dirty="0">
                <a:solidFill>
                  <a:srgbClr val="000000"/>
                </a:solidFill>
                <a:effectLst/>
                <a:cs typeface="Al Bayan Plain" pitchFamily="2" charset="-78"/>
              </a:rPr>
              <a:t>حققت الرابطة الجزائرية للدفاع عن حقوق الإنسان العديد من الإنجازات الهامة، منها:</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المساهمة في تحسين حالة حقوق الإنسان في الجزائر:</a:t>
            </a:r>
            <a:r>
              <a:rPr lang="ar-DZ" sz="2400" b="0" i="0" u="none" strike="noStrike" dirty="0">
                <a:solidFill>
                  <a:srgbClr val="000000"/>
                </a:solidFill>
                <a:effectLst/>
                <a:cs typeface="Al Bayan Plain" pitchFamily="2" charset="-78"/>
              </a:rPr>
              <a:t> لعبت الرابطة دورًا هامًا في تحسين حالة حقوق الإنسان في الجزائر من خلال رصدها لانتهاكات حقوق الإنسان وتوثيقها، وتقديم تقارير عنها إلى السلطات المختصة والرأي العام.</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دعم ضحايا انتهاكات حقوق الإنسان:</a:t>
            </a:r>
            <a:r>
              <a:rPr lang="ar-DZ" sz="2400" b="0" i="0" u="none" strike="noStrike" dirty="0">
                <a:solidFill>
                  <a:srgbClr val="000000"/>
                </a:solidFill>
                <a:effectLst/>
                <a:cs typeface="Al Bayan Plain" pitchFamily="2" charset="-78"/>
              </a:rPr>
              <a:t> قدمت الرابطة الدعم القانوني والنفسي لضحايا انتهاكات حقوق الإنسان، وساعدتهم في الحصول على التعويض.</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نشر الوعي بحقوق الإنسان:</a:t>
            </a:r>
            <a:r>
              <a:rPr lang="ar-DZ" sz="2400" b="0" i="0" u="none" strike="noStrike" dirty="0">
                <a:solidFill>
                  <a:srgbClr val="000000"/>
                </a:solidFill>
                <a:effectLst/>
                <a:cs typeface="Al Bayan Plain" pitchFamily="2" charset="-78"/>
              </a:rPr>
              <a:t> ساهمت الرابطة في نشر الوعي بحقوق الإنسان بين المواطنين من خلال تنظيم حملات توعية، وبرامج تعليمية، ونشر مطبوعات.</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المساهمة في إصلاحات قانونية:</a:t>
            </a:r>
            <a:r>
              <a:rPr lang="ar-DZ" sz="2400" b="0" i="0" u="none" strike="noStrike" dirty="0">
                <a:solidFill>
                  <a:srgbClr val="000000"/>
                </a:solidFill>
                <a:effectLst/>
                <a:cs typeface="Al Bayan Plain" pitchFamily="2" charset="-78"/>
              </a:rPr>
              <a:t> لعبت الرابطة دورًا هامًا في إصلاحات قانونية أدت إلى تحسين حالة حقوق الإنسان في الجزائر، مثل قانون منع التعذيب لسنة 2015.</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التعاون الدولي:</a:t>
            </a:r>
            <a:r>
              <a:rPr lang="ar-DZ" sz="2400" b="0" i="0" u="none" strike="noStrike" dirty="0">
                <a:solidFill>
                  <a:srgbClr val="000000"/>
                </a:solidFill>
                <a:effectLst/>
                <a:cs typeface="Al Bayan Plain" pitchFamily="2" charset="-78"/>
              </a:rPr>
              <a:t> تتعاون الرابطة مع المنظمات الدولية لحقوق الإنسان، وتشارك في آليات الأمم المتحدة لحقوق الإنسان.</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36771484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CA22F9-A11A-CF28-22D1-D64880F4F59C}"/>
              </a:ext>
            </a:extLst>
          </p:cNvPr>
          <p:cNvSpPr>
            <a:spLocks noGrp="1"/>
          </p:cNvSpPr>
          <p:nvPr>
            <p:ph type="title"/>
          </p:nvPr>
        </p:nvSpPr>
        <p:spPr/>
        <p:txBody>
          <a:bodyPr>
            <a:normAutofit fontScale="90000"/>
          </a:bodyPr>
          <a:lstStyle/>
          <a:p>
            <a:pPr algn="ctr" rtl="1"/>
            <a:r>
              <a:rPr lang="ar-DZ" b="1" i="0" u="none" strike="noStrike" dirty="0">
                <a:solidFill>
                  <a:srgbClr val="000000"/>
                </a:solidFill>
                <a:effectLst/>
              </a:rPr>
              <a:t>التحديات التي تواجه الرابطة الجزائرية للدفاع عن حقوق الإنسان:</a:t>
            </a:r>
            <a:br>
              <a:rPr lang="ar-DZ" b="0" i="0" u="none" strike="noStrike" dirty="0">
                <a:solidFill>
                  <a:srgbClr val="000000"/>
                </a:solidFill>
                <a:effectLst/>
              </a:rPr>
            </a:br>
            <a:endParaRPr lang="fr-DZ" dirty="0"/>
          </a:p>
        </p:txBody>
      </p:sp>
      <p:sp>
        <p:nvSpPr>
          <p:cNvPr id="3" name="Espace réservé du contenu 2">
            <a:extLst>
              <a:ext uri="{FF2B5EF4-FFF2-40B4-BE49-F238E27FC236}">
                <a16:creationId xmlns:a16="http://schemas.microsoft.com/office/drawing/2014/main" id="{D05F5CC0-2527-90F4-3700-D4318DCB02CC}"/>
              </a:ext>
            </a:extLst>
          </p:cNvPr>
          <p:cNvSpPr>
            <a:spLocks noGrp="1"/>
          </p:cNvSpPr>
          <p:nvPr>
            <p:ph idx="1"/>
          </p:nvPr>
        </p:nvSpPr>
        <p:spPr/>
        <p:txBody>
          <a:bodyPr/>
          <a:lstStyle/>
          <a:p>
            <a:pPr algn="r" rtl="1"/>
            <a:r>
              <a:rPr lang="ar-DZ" sz="2800" b="0" i="0" u="none" strike="noStrike" dirty="0">
                <a:solidFill>
                  <a:srgbClr val="000000"/>
                </a:solidFill>
                <a:effectLst/>
                <a:cs typeface="Al Bayan Plain" pitchFamily="2" charset="-78"/>
              </a:rPr>
              <a:t>على الرغم من إنجازاتها، إلا أن الرابطة الجزائرية للدفاع عن حقوق الإنسان تواجه بعض التحديات، منها:</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نقص الموارد:</a:t>
            </a:r>
            <a:r>
              <a:rPr lang="ar-DZ" sz="2800" b="0" i="0" u="none" strike="noStrike" dirty="0">
                <a:solidFill>
                  <a:srgbClr val="000000"/>
                </a:solidFill>
                <a:effectLst/>
                <a:cs typeface="Al Bayan Plain" pitchFamily="2" charset="-78"/>
              </a:rPr>
              <a:t> تعاني الرابطة من نقص في الموارد المالية والبشرية، مما يُعيق قدرتها على القيام بفعالياتها على أكمل وجه.</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المضايقات والترهيب:</a:t>
            </a:r>
            <a:r>
              <a:rPr lang="ar-DZ" sz="2800" b="0" i="0" u="none" strike="noStrike" dirty="0">
                <a:solidFill>
                  <a:srgbClr val="000000"/>
                </a:solidFill>
                <a:effectLst/>
                <a:cs typeface="Al Bayan Plain" pitchFamily="2" charset="-78"/>
              </a:rPr>
              <a:t> قد يتعرض بعض أعضاء الرابطة للمضايقات والترهيب من قبل السلطات، مما قد يُعيق عملهم ويُهدد سلامتهم.</a:t>
            </a:r>
          </a:p>
          <a:p>
            <a:pPr algn="r" rtl="1">
              <a:buFont typeface="Arial" panose="020B0604020202020204" pitchFamily="34" charset="0"/>
              <a:buChar char="•"/>
            </a:pPr>
            <a:r>
              <a:rPr lang="ar-DZ" sz="2800" b="1" i="0" u="none" strike="noStrike" dirty="0">
                <a:solidFill>
                  <a:srgbClr val="000000"/>
                </a:solidFill>
                <a:effectLst/>
                <a:cs typeface="AL BAYAN PLAIN" pitchFamily="2" charset="-78"/>
              </a:rPr>
              <a:t>قلة الوعي:</a:t>
            </a:r>
            <a:r>
              <a:rPr lang="ar-DZ" sz="2800" b="0" i="0" u="none" strike="noStrike" dirty="0">
                <a:solidFill>
                  <a:srgbClr val="000000"/>
                </a:solidFill>
                <a:effectLst/>
                <a:cs typeface="Al Bayan Plain" pitchFamily="2" charset="-78"/>
              </a:rPr>
              <a:t> قد لا يكون هناك وعي كافٍ بدور الرابطة في المجتمع الجزائري، مما قد يُعيق قدرتها على الوصول إلى الناس وتقديم خدماتها لهم.</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301716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7C3D72-83BA-A5E0-12B3-E4C553B141CE}"/>
              </a:ext>
            </a:extLst>
          </p:cNvPr>
          <p:cNvSpPr>
            <a:spLocks noGrp="1"/>
          </p:cNvSpPr>
          <p:nvPr>
            <p:ph type="title"/>
          </p:nvPr>
        </p:nvSpPr>
        <p:spPr/>
        <p:txBody>
          <a:bodyPr>
            <a:normAutofit fontScale="90000"/>
          </a:bodyPr>
          <a:lstStyle/>
          <a:p>
            <a:pPr algn="ctr" rtl="1"/>
            <a:r>
              <a:rPr lang="ar-DZ" b="1" i="0" u="none" strike="noStrike" dirty="0">
                <a:solidFill>
                  <a:srgbClr val="000000"/>
                </a:solidFill>
                <a:effectLst/>
              </a:rPr>
              <a:t>المنتدى الجزائري للعدل: نافذة نحو إصلاح المنظومة القضائية الجزائرية</a:t>
            </a:r>
            <a:br>
              <a:rPr lang="ar-DZ" b="1" i="0" u="none" strike="noStrike" dirty="0">
                <a:solidFill>
                  <a:srgbClr val="000000"/>
                </a:solidFill>
                <a:effectLst/>
              </a:rPr>
            </a:br>
            <a:endParaRPr lang="fr-DZ" dirty="0"/>
          </a:p>
        </p:txBody>
      </p:sp>
      <p:sp>
        <p:nvSpPr>
          <p:cNvPr id="3" name="Espace réservé du contenu 2">
            <a:extLst>
              <a:ext uri="{FF2B5EF4-FFF2-40B4-BE49-F238E27FC236}">
                <a16:creationId xmlns:a16="http://schemas.microsoft.com/office/drawing/2014/main" id="{A6D83362-11EC-D8D7-00C9-19CFE1F68B60}"/>
              </a:ext>
            </a:extLst>
          </p:cNvPr>
          <p:cNvSpPr>
            <a:spLocks noGrp="1"/>
          </p:cNvSpPr>
          <p:nvPr>
            <p:ph idx="1"/>
          </p:nvPr>
        </p:nvSpPr>
        <p:spPr/>
        <p:txBody>
          <a:bodyPr/>
          <a:lstStyle/>
          <a:p>
            <a:pPr algn="r" rtl="1"/>
            <a:r>
              <a:rPr lang="ar-DZ" sz="3600" b="0" i="0" u="none" strike="noStrike" dirty="0">
                <a:solidFill>
                  <a:srgbClr val="000000"/>
                </a:solidFill>
                <a:effectLst/>
                <a:cs typeface="Al Bayan Plain" pitchFamily="2" charset="-78"/>
              </a:rPr>
              <a:t>يُعدّ المنتدى الجزائري للعدل (</a:t>
            </a:r>
            <a:r>
              <a:rPr lang="fr-FR" sz="3600" b="0" i="0" u="none" strike="noStrike" dirty="0">
                <a:solidFill>
                  <a:srgbClr val="000000"/>
                </a:solidFill>
                <a:effectLst/>
                <a:cs typeface="Al Bayan Plain" pitchFamily="2" charset="-78"/>
              </a:rPr>
              <a:t>FJA) </a:t>
            </a:r>
            <a:r>
              <a:rPr lang="ar-DZ" sz="3600" b="0" i="0" u="none" strike="noStrike" dirty="0">
                <a:solidFill>
                  <a:srgbClr val="000000"/>
                </a:solidFill>
                <a:effectLst/>
                <a:cs typeface="Al Bayan Plain" pitchFamily="2" charset="-78"/>
              </a:rPr>
              <a:t>منظمة غير حكومية مستقلة تُعنى بتطوير وتحسين المنظومة القضائية في الجزائر. تأسس المنتدى عام 2001، ويضمّ في عضويته قضاة، ومحامين، وأساتذة جامعات، وناشطين في مجال حقوق الإنسان، وخبراء في القانون.</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23329489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656E39-C969-8BF8-BEB2-5FFA765D65D5}"/>
              </a:ext>
            </a:extLst>
          </p:cNvPr>
          <p:cNvSpPr>
            <a:spLocks noGrp="1"/>
          </p:cNvSpPr>
          <p:nvPr>
            <p:ph type="title"/>
          </p:nvPr>
        </p:nvSpPr>
        <p:spPr/>
        <p:txBody>
          <a:bodyPr>
            <a:normAutofit fontScale="90000"/>
          </a:bodyPr>
          <a:lstStyle/>
          <a:p>
            <a:pPr algn="ctr" defTabSz="914400" rtl="1" eaLnBrk="1" latinLnBrk="0" hangingPunct="1">
              <a:lnSpc>
                <a:spcPct val="90000"/>
              </a:lnSpc>
              <a:spcBef>
                <a:spcPct val="0"/>
              </a:spcBef>
              <a:buNone/>
            </a:pPr>
            <a:r>
              <a:rPr lang="ar-DZ" b="1" dirty="0"/>
              <a:t>المساهمة في إصلاح المنظومة القضائية:</a:t>
            </a:r>
            <a:endParaRPr lang="fr-DZ" dirty="0"/>
          </a:p>
        </p:txBody>
      </p:sp>
      <p:sp>
        <p:nvSpPr>
          <p:cNvPr id="3" name="Espace réservé du contenu 2">
            <a:extLst>
              <a:ext uri="{FF2B5EF4-FFF2-40B4-BE49-F238E27FC236}">
                <a16:creationId xmlns:a16="http://schemas.microsoft.com/office/drawing/2014/main" id="{F42E78A4-59D9-AFED-418E-A1365664894B}"/>
              </a:ext>
            </a:extLst>
          </p:cNvPr>
          <p:cNvSpPr>
            <a:spLocks noGrp="1"/>
          </p:cNvSpPr>
          <p:nvPr>
            <p:ph idx="1"/>
          </p:nvPr>
        </p:nvSpPr>
        <p:spPr>
          <a:xfrm>
            <a:off x="1066800" y="2244436"/>
            <a:ext cx="10058400" cy="3790604"/>
          </a:xfrm>
        </p:spPr>
        <p:txBody>
          <a:bodyPr>
            <a:normAutofit lnSpcReduction="10000"/>
          </a:bodyPr>
          <a:lstStyle/>
          <a:p>
            <a:pPr algn="r" rtl="1">
              <a:buFont typeface="Arial" panose="020B0604020202020204" pitchFamily="34" charset="0"/>
              <a:buChar char="•"/>
            </a:pPr>
            <a:r>
              <a:rPr lang="ar-DZ" sz="2800" dirty="0">
                <a:cs typeface="Al Bayan Plain" pitchFamily="2" charset="-78"/>
              </a:rPr>
              <a:t> يسعى المنتدى إلى إصلاح المنظومة القضائية في الجزائر من خلال:تعزيز استقلال القضاء.</a:t>
            </a:r>
          </a:p>
          <a:p>
            <a:pPr algn="r" rtl="1">
              <a:buFont typeface="Arial" panose="020B0604020202020204" pitchFamily="34" charset="0"/>
              <a:buChar char="•"/>
            </a:pPr>
            <a:r>
              <a:rPr lang="ar-DZ" sz="2800" dirty="0">
                <a:cs typeface="Al Bayan Plain" pitchFamily="2" charset="-78"/>
              </a:rPr>
              <a:t>تحسين كفاءة القضاة والمحامين.</a:t>
            </a:r>
          </a:p>
          <a:p>
            <a:pPr algn="r" rtl="1">
              <a:buFont typeface="Arial" panose="020B0604020202020204" pitchFamily="34" charset="0"/>
              <a:buChar char="•"/>
            </a:pPr>
            <a:r>
              <a:rPr lang="ar-DZ" sz="2800" dirty="0">
                <a:cs typeface="Al Bayan Plain" pitchFamily="2" charset="-78"/>
              </a:rPr>
              <a:t>تحديث القوانين والإجراءات القضائية.</a:t>
            </a:r>
          </a:p>
          <a:p>
            <a:pPr algn="r" rtl="1">
              <a:buFont typeface="Arial" panose="020B0604020202020204" pitchFamily="34" charset="0"/>
              <a:buChar char="•"/>
            </a:pPr>
            <a:r>
              <a:rPr lang="ar-DZ" sz="2800" dirty="0">
                <a:cs typeface="Al Bayan Plain" pitchFamily="2" charset="-78"/>
              </a:rPr>
              <a:t>نشر ثقافة احترام القانون.</a:t>
            </a:r>
          </a:p>
          <a:p>
            <a:pPr algn="r" rtl="1"/>
            <a:r>
              <a:rPr lang="ar-DZ" sz="2800" b="1" dirty="0">
                <a:cs typeface="AL BAYAN PLAIN" pitchFamily="2" charset="-78"/>
              </a:rPr>
              <a:t>الدفاع عن حقوق المتقاضين:</a:t>
            </a:r>
            <a:r>
              <a:rPr lang="ar-DZ" sz="2800" dirty="0">
                <a:cs typeface="Al Bayan Plain" pitchFamily="2" charset="-78"/>
              </a:rPr>
              <a:t> يُدافع المنتدى عن حقوق المتقاضين، ويُساعدهم في الحصول على العدالة.</a:t>
            </a:r>
            <a:r>
              <a:rPr lang="ar-DZ" sz="2800" b="1" dirty="0">
                <a:cs typeface="AL BAYAN PLAIN" pitchFamily="2" charset="-78"/>
              </a:rPr>
              <a:t>نشر الوعي القانوني:</a:t>
            </a:r>
            <a:r>
              <a:rPr lang="ar-DZ" sz="2800" dirty="0">
                <a:cs typeface="Al Bayan Plain" pitchFamily="2" charset="-78"/>
              </a:rPr>
              <a:t> يُسعى المنتدى إلى نشر الوعي القانوني بين المواطنين، وتعزيز ثقافة احترام القانون.</a:t>
            </a:r>
            <a:r>
              <a:rPr lang="ar-DZ" sz="2800" b="1" dirty="0">
                <a:cs typeface="AL BAYAN PLAIN" pitchFamily="2" charset="-78"/>
              </a:rPr>
              <a:t>المساهمة في البحث العلمي في مجال القانون:</a:t>
            </a:r>
            <a:r>
              <a:rPr lang="ar-DZ" sz="2800" dirty="0">
                <a:cs typeface="Al Bayan Plain" pitchFamily="2" charset="-78"/>
              </a:rPr>
              <a:t> يُشجع المنتدى على البحث العلمي في مجال القانون، ويُنظم ندوات ومؤتمرات حول القضايا القانونية</a:t>
            </a:r>
            <a:r>
              <a:rPr lang="ar-DZ" dirty="0"/>
              <a:t>.</a:t>
            </a:r>
            <a:endParaRPr lang="fr-DZ" dirty="0"/>
          </a:p>
        </p:txBody>
      </p:sp>
    </p:spTree>
    <p:extLst>
      <p:ext uri="{BB962C8B-B14F-4D97-AF65-F5344CB8AC3E}">
        <p14:creationId xmlns:p14="http://schemas.microsoft.com/office/powerpoint/2010/main" val="10029234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EC7B41-D8A6-0982-8D88-CA0D158D29E3}"/>
              </a:ext>
            </a:extLst>
          </p:cNvPr>
          <p:cNvSpPr>
            <a:spLocks noGrp="1"/>
          </p:cNvSpPr>
          <p:nvPr>
            <p:ph type="title"/>
          </p:nvPr>
        </p:nvSpPr>
        <p:spPr/>
        <p:txBody>
          <a:bodyPr>
            <a:normAutofit fontScale="90000"/>
          </a:bodyPr>
          <a:lstStyle/>
          <a:p>
            <a:pPr algn="ctr" rtl="1"/>
            <a:r>
              <a:rPr lang="ar-DZ" b="1" i="0" u="none" strike="noStrike" dirty="0">
                <a:solidFill>
                  <a:srgbClr val="000000"/>
                </a:solidFill>
                <a:effectLst/>
              </a:rPr>
              <a:t>إنجازات المنتدى الجزائري للعدل:</a:t>
            </a:r>
            <a:br>
              <a:rPr lang="ar-DZ" b="0" i="0" u="none" strike="noStrike" dirty="0">
                <a:solidFill>
                  <a:srgbClr val="000000"/>
                </a:solidFill>
                <a:effectLst/>
              </a:rPr>
            </a:br>
            <a:endParaRPr lang="fr-DZ" dirty="0"/>
          </a:p>
        </p:txBody>
      </p:sp>
      <p:sp>
        <p:nvSpPr>
          <p:cNvPr id="3" name="Espace réservé du contenu 2">
            <a:extLst>
              <a:ext uri="{FF2B5EF4-FFF2-40B4-BE49-F238E27FC236}">
                <a16:creationId xmlns:a16="http://schemas.microsoft.com/office/drawing/2014/main" id="{E9269EF5-8694-1D4C-D527-454E8638544A}"/>
              </a:ext>
            </a:extLst>
          </p:cNvPr>
          <p:cNvSpPr>
            <a:spLocks noGrp="1"/>
          </p:cNvSpPr>
          <p:nvPr>
            <p:ph idx="1"/>
          </p:nvPr>
        </p:nvSpPr>
        <p:spPr/>
        <p:txBody>
          <a:bodyPr/>
          <a:lstStyle/>
          <a:p>
            <a:pPr algn="r" rtl="1"/>
            <a:r>
              <a:rPr lang="ar-DZ" sz="2400" b="0" i="0" u="none" strike="noStrike" dirty="0">
                <a:solidFill>
                  <a:srgbClr val="000000"/>
                </a:solidFill>
                <a:effectLst/>
                <a:cs typeface="Al Bayan Plain" pitchFamily="2" charset="-78"/>
              </a:rPr>
              <a:t>حقق المنتدى الجزائري للعدل العديد من الإنجازات الهامة، منها:</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المساهمة في إصلاحات قانونية:</a:t>
            </a:r>
            <a:r>
              <a:rPr lang="ar-DZ" sz="2400" b="0" i="0" u="none" strike="noStrike" dirty="0">
                <a:solidFill>
                  <a:srgbClr val="000000"/>
                </a:solidFill>
                <a:effectLst/>
                <a:cs typeface="Al Bayan Plain" pitchFamily="2" charset="-78"/>
              </a:rPr>
              <a:t> لعب المنتدى دورًا هامًا في إصلاحات قانونية أدت إلى تحسين المنظومة القضائية في الجزائر، مثل قانون إصلاح العدالة لسنة 2005.</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تنظيم برامج تدريبية للقضاة والمحامين:</a:t>
            </a:r>
            <a:r>
              <a:rPr lang="ar-DZ" sz="2400" b="0" i="0" u="none" strike="noStrike" dirty="0">
                <a:solidFill>
                  <a:srgbClr val="000000"/>
                </a:solidFill>
                <a:effectLst/>
                <a:cs typeface="Al Bayan Plain" pitchFamily="2" charset="-78"/>
              </a:rPr>
              <a:t> نظم المنتدى العديد من البرامج التدريبية للقضاة والمحامين، بهدف تعزيز مهاراتهم وكفاءتهم.</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نشر الوعي القانوني:</a:t>
            </a:r>
            <a:r>
              <a:rPr lang="ar-DZ" sz="2400" b="0" i="0" u="none" strike="noStrike" dirty="0">
                <a:solidFill>
                  <a:srgbClr val="000000"/>
                </a:solidFill>
                <a:effectLst/>
                <a:cs typeface="Al Bayan Plain" pitchFamily="2" charset="-78"/>
              </a:rPr>
              <a:t> ساهم المنتدى في نشر الوعي القانوني بين المواطنين من خلال تنظيم حملات توعية، وبرامج تعليمية، ونشر مطبوعات.</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المشاركة في المؤتمرات والندوات الدولية:</a:t>
            </a:r>
            <a:r>
              <a:rPr lang="ar-DZ" sz="2400" b="0" i="0" u="none" strike="noStrike" dirty="0">
                <a:solidFill>
                  <a:srgbClr val="000000"/>
                </a:solidFill>
                <a:effectLst/>
                <a:cs typeface="Al Bayan Plain" pitchFamily="2" charset="-78"/>
              </a:rPr>
              <a:t> شارك المنتدى في العديد من المؤتمرات والندوات الدولية حول القضايا القانونية.</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22103568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074B8A-6CF1-B872-E17E-CBEEEC7059D1}"/>
              </a:ext>
            </a:extLst>
          </p:cNvPr>
          <p:cNvSpPr>
            <a:spLocks noGrp="1"/>
          </p:cNvSpPr>
          <p:nvPr>
            <p:ph type="title"/>
          </p:nvPr>
        </p:nvSpPr>
        <p:spPr/>
        <p:txBody>
          <a:bodyPr/>
          <a:lstStyle/>
          <a:p>
            <a:endParaRPr lang="fr-DZ"/>
          </a:p>
        </p:txBody>
      </p:sp>
      <p:sp>
        <p:nvSpPr>
          <p:cNvPr id="3" name="Espace réservé du contenu 2">
            <a:extLst>
              <a:ext uri="{FF2B5EF4-FFF2-40B4-BE49-F238E27FC236}">
                <a16:creationId xmlns:a16="http://schemas.microsoft.com/office/drawing/2014/main" id="{A62973DC-685C-6332-B15A-D6040DCF21E6}"/>
              </a:ext>
            </a:extLst>
          </p:cNvPr>
          <p:cNvSpPr>
            <a:spLocks noGrp="1"/>
          </p:cNvSpPr>
          <p:nvPr>
            <p:ph idx="1"/>
          </p:nvPr>
        </p:nvSpPr>
        <p:spPr/>
        <p:txBody>
          <a:bodyPr/>
          <a:lstStyle/>
          <a:p>
            <a:endParaRPr lang="fr-DZ"/>
          </a:p>
        </p:txBody>
      </p:sp>
    </p:spTree>
    <p:extLst>
      <p:ext uri="{BB962C8B-B14F-4D97-AF65-F5344CB8AC3E}">
        <p14:creationId xmlns:p14="http://schemas.microsoft.com/office/powerpoint/2010/main" val="34347731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2AC2CD-7885-5710-E3A3-1CC03A7D5B44}"/>
              </a:ext>
            </a:extLst>
          </p:cNvPr>
          <p:cNvSpPr>
            <a:spLocks noGrp="1"/>
          </p:cNvSpPr>
          <p:nvPr>
            <p:ph type="title"/>
          </p:nvPr>
        </p:nvSpPr>
        <p:spPr/>
        <p:txBody>
          <a:bodyPr>
            <a:normAutofit fontScale="90000"/>
          </a:bodyPr>
          <a:lstStyle/>
          <a:p>
            <a:pPr algn="ctr" rtl="1"/>
            <a:r>
              <a:rPr lang="ar-DZ" b="1" i="0" u="none" strike="noStrike" dirty="0">
                <a:solidFill>
                  <a:srgbClr val="000000"/>
                </a:solidFill>
                <a:effectLst/>
              </a:rPr>
              <a:t>خاتمة:</a:t>
            </a:r>
            <a:br>
              <a:rPr lang="ar-DZ" b="1" i="0" u="none" strike="noStrike" dirty="0">
                <a:solidFill>
                  <a:srgbClr val="000000"/>
                </a:solidFill>
                <a:effectLst/>
              </a:rPr>
            </a:br>
            <a:endParaRPr lang="fr-DZ" dirty="0"/>
          </a:p>
        </p:txBody>
      </p:sp>
      <p:sp>
        <p:nvSpPr>
          <p:cNvPr id="3" name="Espace réservé du contenu 2">
            <a:extLst>
              <a:ext uri="{FF2B5EF4-FFF2-40B4-BE49-F238E27FC236}">
                <a16:creationId xmlns:a16="http://schemas.microsoft.com/office/drawing/2014/main" id="{58BA5F86-D4D9-DB97-7B84-68755ABE5835}"/>
              </a:ext>
            </a:extLst>
          </p:cNvPr>
          <p:cNvSpPr>
            <a:spLocks noGrp="1"/>
          </p:cNvSpPr>
          <p:nvPr>
            <p:ph idx="1"/>
          </p:nvPr>
        </p:nvSpPr>
        <p:spPr>
          <a:xfrm>
            <a:off x="1066800" y="1754205"/>
            <a:ext cx="10058400" cy="3931920"/>
          </a:xfrm>
        </p:spPr>
        <p:txBody>
          <a:bodyPr>
            <a:normAutofit/>
          </a:bodyPr>
          <a:lstStyle/>
          <a:p>
            <a:pPr algn="r" rtl="1"/>
            <a:r>
              <a:rPr lang="ar-DZ" sz="2800" b="0" i="0" u="none" strike="noStrike" dirty="0">
                <a:solidFill>
                  <a:srgbClr val="000000"/>
                </a:solidFill>
                <a:effectLst/>
                <a:cs typeface="Al Bayan Plain" pitchFamily="2" charset="-78"/>
              </a:rPr>
              <a:t>ختاماً، نلاحظ أن الجزائر قد خطت خطوات هامة في مجال حماية وتعزيز حقوق الإنسان، وذلك من خلال إنشاء هيئات ومؤسسات مستقلة مثل المجلس الوطني لحقوق الإنسان، المرصد الوطني لحقوق الإنسان، الوكالة الوطنية للسجون، واللجنة الوطنية لمنع التعذيب.</a:t>
            </a:r>
          </a:p>
          <a:p>
            <a:pPr algn="r" rtl="1"/>
            <a:r>
              <a:rPr lang="ar-DZ" sz="2800" b="0" i="0" u="none" strike="noStrike">
                <a:solidFill>
                  <a:srgbClr val="000000"/>
                </a:solidFill>
                <a:effectLst/>
                <a:cs typeface="Al Bayan Plain" pitchFamily="2" charset="-78"/>
              </a:rPr>
              <a:t>ومع </a:t>
            </a:r>
            <a:r>
              <a:rPr lang="ar-DZ" sz="2800" b="0" i="0" u="none" strike="noStrike" dirty="0">
                <a:solidFill>
                  <a:srgbClr val="000000"/>
                </a:solidFill>
                <a:effectLst/>
                <a:cs typeface="Al Bayan Plain" pitchFamily="2" charset="-78"/>
              </a:rPr>
              <a:t>ازدياد الوعي الحقوقي في المجتمع الجزائري، وتزايد مشاركة الشباب في العمل الحقوقي، فإنّ هذه الهيئات ستواصل دورها الريادي في حماية وتعزيز حقوق الإنسان في الجزائر، وبناء مجتمع جزائري ديمقراطي يحترم حقوق جميع أفراده.</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2009161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C11AF8-47D6-B452-C7A6-4A0370FE6578}"/>
              </a:ext>
            </a:extLst>
          </p:cNvPr>
          <p:cNvSpPr>
            <a:spLocks noGrp="1"/>
          </p:cNvSpPr>
          <p:nvPr>
            <p:ph type="title"/>
          </p:nvPr>
        </p:nvSpPr>
        <p:spPr/>
        <p:txBody>
          <a:bodyPr>
            <a:normAutofit fontScale="90000"/>
          </a:bodyPr>
          <a:lstStyle/>
          <a:p>
            <a:pPr algn="r" rtl="1"/>
            <a:r>
              <a:rPr lang="ar-DZ" b="0" i="0" u="none" strike="noStrike" dirty="0">
                <a:solidFill>
                  <a:srgbClr val="000000"/>
                </a:solidFill>
                <a:effectLst/>
                <a:latin typeface="-webkit-standard"/>
              </a:rPr>
              <a:t>الآليات الوطنية لحقوق الإنسان في الجزائر</a:t>
            </a:r>
            <a:endParaRPr lang="fr-DZ" dirty="0"/>
          </a:p>
        </p:txBody>
      </p:sp>
      <p:sp>
        <p:nvSpPr>
          <p:cNvPr id="3" name="Espace réservé du contenu 2">
            <a:extLst>
              <a:ext uri="{FF2B5EF4-FFF2-40B4-BE49-F238E27FC236}">
                <a16:creationId xmlns:a16="http://schemas.microsoft.com/office/drawing/2014/main" id="{F3D6A6F9-73E0-E906-2354-99FD5218E8E5}"/>
              </a:ext>
            </a:extLst>
          </p:cNvPr>
          <p:cNvSpPr>
            <a:spLocks noGrp="1"/>
          </p:cNvSpPr>
          <p:nvPr>
            <p:ph idx="1"/>
          </p:nvPr>
        </p:nvSpPr>
        <p:spPr/>
        <p:txBody>
          <a:bodyPr>
            <a:normAutofit fontScale="92500"/>
          </a:bodyPr>
          <a:lstStyle/>
          <a:p>
            <a:pPr algn="r" rtl="1">
              <a:buFont typeface="Arial" panose="020B0604020202020204" pitchFamily="34" charset="0"/>
              <a:buChar char="•"/>
            </a:pPr>
            <a:r>
              <a:rPr lang="ar-DZ" sz="3200" b="0" i="0" u="none" strike="noStrike" dirty="0">
                <a:solidFill>
                  <a:srgbClr val="000000"/>
                </a:solidFill>
                <a:effectLst/>
                <a:latin typeface="-webkit-standard"/>
                <a:cs typeface="Al Bayan Plain" pitchFamily="2" charset="-78"/>
              </a:rPr>
              <a:t>توجد في الجزائر العديد من الآليات الوطنية لحقوق الإنسان، بما في ذلك:</a:t>
            </a:r>
          </a:p>
          <a:p>
            <a:pPr algn="r" rtl="1">
              <a:buFont typeface="Arial" panose="020B0604020202020204" pitchFamily="34" charset="0"/>
              <a:buChar char="•"/>
            </a:pPr>
            <a:r>
              <a:rPr lang="ar-DZ" sz="3200" b="1" i="0" u="none" strike="noStrike" dirty="0">
                <a:solidFill>
                  <a:srgbClr val="000000"/>
                </a:solidFill>
                <a:effectLst/>
                <a:cs typeface="AL BAYAN PLAIN" pitchFamily="2" charset="-78"/>
              </a:rPr>
              <a:t>المجلس الوطني لحقوق الإنسان:</a:t>
            </a:r>
            <a:r>
              <a:rPr lang="ar-DZ" sz="3200" b="0" i="0" u="none" strike="noStrike" dirty="0">
                <a:solidFill>
                  <a:srgbClr val="000000"/>
                </a:solidFill>
                <a:effectLst/>
                <a:cs typeface="Al Bayan Plain" pitchFamily="2" charset="-78"/>
              </a:rPr>
              <a:t> وهو هيئة استشارية حكومية مكلفة بتقديم المشورة للحكومة بشأن قضايا حقوق الإنسان.</a:t>
            </a:r>
          </a:p>
          <a:p>
            <a:pPr algn="r" rtl="1">
              <a:buFont typeface="Arial" panose="020B0604020202020204" pitchFamily="34" charset="0"/>
              <a:buChar char="•"/>
            </a:pPr>
            <a:r>
              <a:rPr lang="ar-DZ" sz="3200" b="1" i="0" u="none" strike="noStrike" dirty="0">
                <a:solidFill>
                  <a:srgbClr val="000000"/>
                </a:solidFill>
                <a:effectLst/>
                <a:cs typeface="AL BAYAN PLAIN" pitchFamily="2" charset="-78"/>
              </a:rPr>
              <a:t>المرصد الوطني لحقوق الإنسان:</a:t>
            </a:r>
            <a:r>
              <a:rPr lang="ar-DZ" sz="3200" b="0" i="0" u="none" strike="noStrike" dirty="0">
                <a:solidFill>
                  <a:srgbClr val="000000"/>
                </a:solidFill>
                <a:effectLst/>
                <a:cs typeface="Al Bayan Plain" pitchFamily="2" charset="-78"/>
              </a:rPr>
              <a:t> وهي آلية مستقلة مكلفة برصد حالة حقوق الإنسان في الجزائر.</a:t>
            </a:r>
          </a:p>
          <a:p>
            <a:pPr algn="r" rtl="1">
              <a:buFont typeface="Arial" panose="020B0604020202020204" pitchFamily="34" charset="0"/>
              <a:buChar char="•"/>
            </a:pPr>
            <a:r>
              <a:rPr lang="ar-DZ" sz="3200" b="1" i="0" u="none" strike="noStrike" dirty="0">
                <a:solidFill>
                  <a:srgbClr val="000000"/>
                </a:solidFill>
                <a:effectLst/>
                <a:cs typeface="AL BAYAN PLAIN" pitchFamily="2" charset="-78"/>
              </a:rPr>
              <a:t>الوكالة الوطنية للسجون:</a:t>
            </a:r>
            <a:r>
              <a:rPr lang="ar-DZ" sz="3200" b="0" i="0" u="none" strike="noStrike" dirty="0">
                <a:solidFill>
                  <a:srgbClr val="000000"/>
                </a:solidFill>
                <a:effectLst/>
                <a:cs typeface="Al Bayan Plain" pitchFamily="2" charset="-78"/>
              </a:rPr>
              <a:t> وهي هيئة حكومية مسؤولة عن إدارة السجون في الجزائر.</a:t>
            </a:r>
          </a:p>
          <a:p>
            <a:pPr algn="r" rtl="1">
              <a:buFont typeface="Arial" panose="020B0604020202020204" pitchFamily="34" charset="0"/>
              <a:buChar char="•"/>
            </a:pPr>
            <a:r>
              <a:rPr lang="ar-DZ" sz="3200" b="1" i="0" u="none" strike="noStrike" dirty="0">
                <a:solidFill>
                  <a:srgbClr val="000000"/>
                </a:solidFill>
                <a:effectLst/>
                <a:cs typeface="AL BAYAN PLAIN" pitchFamily="2" charset="-78"/>
              </a:rPr>
              <a:t>اللجنة الوطنية لمنع التعذيب:</a:t>
            </a:r>
            <a:r>
              <a:rPr lang="ar-DZ" sz="3200" b="0" i="0" u="none" strike="noStrike" dirty="0">
                <a:solidFill>
                  <a:srgbClr val="000000"/>
                </a:solidFill>
                <a:effectLst/>
                <a:cs typeface="Al Bayan Plain" pitchFamily="2" charset="-78"/>
              </a:rPr>
              <a:t> وهي آلية مستقلة مكلفة بمنع التعذيب وسوء المعاملة في الجزائر.</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660774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20F405-CE8F-3D17-381B-66E3807FB39F}"/>
              </a:ext>
            </a:extLst>
          </p:cNvPr>
          <p:cNvSpPr>
            <a:spLocks noGrp="1"/>
          </p:cNvSpPr>
          <p:nvPr>
            <p:ph type="title"/>
          </p:nvPr>
        </p:nvSpPr>
        <p:spPr/>
        <p:txBody>
          <a:bodyPr>
            <a:normAutofit fontScale="90000"/>
          </a:bodyPr>
          <a:lstStyle/>
          <a:p>
            <a:pPr algn="ctr"/>
            <a:r>
              <a:rPr lang="ar-DZ" b="0" i="0" u="none" strike="noStrike" dirty="0">
                <a:solidFill>
                  <a:srgbClr val="000000"/>
                </a:solidFill>
                <a:effectLst/>
                <a:latin typeface="-webkit-standard"/>
              </a:rPr>
              <a:t>لمفوضية السامية لحقوق الإنسان في الجزائر: شريك دولي في حماية وتعزيز حقوق الإنسان</a:t>
            </a:r>
            <a:endParaRPr lang="fr-DZ" dirty="0"/>
          </a:p>
        </p:txBody>
      </p:sp>
      <p:sp>
        <p:nvSpPr>
          <p:cNvPr id="3" name="Espace réservé du contenu 2">
            <a:extLst>
              <a:ext uri="{FF2B5EF4-FFF2-40B4-BE49-F238E27FC236}">
                <a16:creationId xmlns:a16="http://schemas.microsoft.com/office/drawing/2014/main" id="{39480457-8685-1F69-8B50-6897F9C9D14F}"/>
              </a:ext>
            </a:extLst>
          </p:cNvPr>
          <p:cNvSpPr>
            <a:spLocks noGrp="1"/>
          </p:cNvSpPr>
          <p:nvPr>
            <p:ph idx="1"/>
          </p:nvPr>
        </p:nvSpPr>
        <p:spPr>
          <a:xfrm>
            <a:off x="1066800" y="2244436"/>
            <a:ext cx="10058400" cy="3790604"/>
          </a:xfrm>
        </p:spPr>
        <p:txBody>
          <a:bodyPr>
            <a:normAutofit/>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ar-DZ" sz="3600" b="0" i="0" u="none" strike="noStrike" dirty="0">
                <a:solidFill>
                  <a:srgbClr val="000000"/>
                </a:solidFill>
                <a:effectLst/>
                <a:latin typeface="-webkit-standard"/>
                <a:cs typeface="Al Bayan Plain" pitchFamily="2" charset="-78"/>
              </a:rPr>
              <a:t>تلعب المفوضية السامية لحقوق الإنسان (</a:t>
            </a:r>
            <a:r>
              <a:rPr lang="fr-FR" sz="3600" b="0" i="0" u="none" strike="noStrike" dirty="0">
                <a:solidFill>
                  <a:srgbClr val="000000"/>
                </a:solidFill>
                <a:effectLst/>
                <a:latin typeface="-webkit-standard"/>
                <a:cs typeface="Al Bayan Plain" pitchFamily="2" charset="-78"/>
              </a:rPr>
              <a:t>OHCHR) </a:t>
            </a:r>
            <a:r>
              <a:rPr lang="ar-DZ" sz="3600" b="0" i="0" u="none" strike="noStrike" dirty="0">
                <a:solidFill>
                  <a:srgbClr val="000000"/>
                </a:solidFill>
                <a:effectLst/>
                <a:latin typeface="-webkit-standard"/>
                <a:cs typeface="Al Bayan Plain" pitchFamily="2" charset="-78"/>
              </a:rPr>
              <a:t>دورًا هامًا في حماية وتعزيز حقوق الإنسان في الجزائر. وتعمل المفوضية مع الحكومة الجزائرية والمجتمع المدني لتعزيز احترام حقوق الإنسان، والتحقيق في انتهاكات حقوق الإنسان، وتقديم المساعدة للضحايا، ونشر الوعي بحقوق الإنسان.</a:t>
            </a:r>
            <a:endParaRPr lang="fr-DZ" sz="3600" dirty="0">
              <a:cs typeface="Al Bayan Plain" pitchFamily="2" charset="-78"/>
            </a:endParaRPr>
          </a:p>
        </p:txBody>
      </p:sp>
    </p:spTree>
    <p:extLst>
      <p:ext uri="{BB962C8B-B14F-4D97-AF65-F5344CB8AC3E}">
        <p14:creationId xmlns:p14="http://schemas.microsoft.com/office/powerpoint/2010/main" val="3425003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1D9A76-DDD7-5EC2-51E7-615A1753F00E}"/>
              </a:ext>
            </a:extLst>
          </p:cNvPr>
          <p:cNvSpPr>
            <a:spLocks noGrp="1"/>
          </p:cNvSpPr>
          <p:nvPr>
            <p:ph type="title"/>
          </p:nvPr>
        </p:nvSpPr>
        <p:spPr/>
        <p:txBody>
          <a:bodyPr>
            <a:normAutofit fontScale="90000"/>
          </a:bodyPr>
          <a:lstStyle/>
          <a:p>
            <a:pPr algn="ctr" rtl="1"/>
            <a:r>
              <a:rPr lang="ar-DZ" b="0" i="0" u="none" strike="noStrike" dirty="0">
                <a:solidFill>
                  <a:srgbClr val="000000"/>
                </a:solidFill>
                <a:effectLst/>
                <a:latin typeface="-webkit-standard"/>
              </a:rPr>
              <a:t>مكتب المفوضية السامية لحقوق الإنسان في الجزائر:</a:t>
            </a:r>
            <a:endParaRPr lang="fr-DZ" dirty="0"/>
          </a:p>
        </p:txBody>
      </p:sp>
      <p:sp>
        <p:nvSpPr>
          <p:cNvPr id="3" name="Espace réservé du contenu 2">
            <a:extLst>
              <a:ext uri="{FF2B5EF4-FFF2-40B4-BE49-F238E27FC236}">
                <a16:creationId xmlns:a16="http://schemas.microsoft.com/office/drawing/2014/main" id="{75CB8FF6-3D4F-9FB9-2BCE-4A93D2FCF2A5}"/>
              </a:ext>
            </a:extLst>
          </p:cNvPr>
          <p:cNvSpPr>
            <a:spLocks noGrp="1"/>
          </p:cNvSpPr>
          <p:nvPr>
            <p:ph idx="1"/>
          </p:nvPr>
        </p:nvSpPr>
        <p:spPr/>
        <p:txBody>
          <a:bodyPr>
            <a:normAutofit/>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ar-DZ" sz="3600" b="0" i="0" u="none" strike="noStrike" dirty="0">
                <a:solidFill>
                  <a:srgbClr val="000000"/>
                </a:solidFill>
                <a:effectLst/>
                <a:latin typeface="-webkit-standard"/>
                <a:cs typeface="Al Bayan Plain" pitchFamily="2" charset="-78"/>
              </a:rPr>
              <a:t>يُوجد في الجزائر مكتب إقليمي للمفوضية السامية لحقوق الإنسان يغطي منطقة الشرق الأوسط وشمال إفريقيا. ويُقدم المكتب الدعم والمشورة للحكومة الجزائرية والمجتمع المدني بشأن قضايا حقوق الإنسان. كما يعمل المكتب على رصد حالة حقوق الإنسان في الجزائر، وتوثيق انتهاكات حقوق الإنسان، وتقديم التقارير عنها إلى الأمم المتحدة.</a:t>
            </a:r>
            <a:endParaRPr lang="fr-DZ" sz="3600" dirty="0">
              <a:cs typeface="Al Bayan Plain" pitchFamily="2" charset="-78"/>
            </a:endParaRPr>
          </a:p>
        </p:txBody>
      </p:sp>
    </p:spTree>
    <p:extLst>
      <p:ext uri="{BB962C8B-B14F-4D97-AF65-F5344CB8AC3E}">
        <p14:creationId xmlns:p14="http://schemas.microsoft.com/office/powerpoint/2010/main" val="1178954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143BE2-52E9-548D-8F17-8D95F6290C13}"/>
              </a:ext>
            </a:extLst>
          </p:cNvPr>
          <p:cNvSpPr>
            <a:spLocks noGrp="1"/>
          </p:cNvSpPr>
          <p:nvPr>
            <p:ph type="title"/>
          </p:nvPr>
        </p:nvSpPr>
        <p:spPr/>
        <p:txBody>
          <a:bodyPr>
            <a:normAutofit fontScale="90000"/>
          </a:bodyPr>
          <a:lstStyle/>
          <a:p>
            <a:pPr algn="ctr" rtl="1"/>
            <a:r>
              <a:rPr lang="ar-DZ" sz="4800" b="1" i="0" u="none" strike="noStrike" dirty="0">
                <a:solidFill>
                  <a:srgbClr val="000000"/>
                </a:solidFill>
                <a:effectLst/>
                <a:cs typeface="AL BAYAN PLAIN" pitchFamily="2" charset="-78"/>
              </a:rPr>
              <a:t>أنشطة المفوضية السامية لحقوق الإنسان في الجزائر:</a:t>
            </a:r>
            <a:br>
              <a:rPr lang="ar-DZ" sz="4800" b="0" i="0" u="none" strike="noStrike" dirty="0">
                <a:solidFill>
                  <a:srgbClr val="000000"/>
                </a:solidFill>
                <a:effectLst/>
                <a:cs typeface="Al Bayan Plain" pitchFamily="2" charset="-78"/>
              </a:rPr>
            </a:br>
            <a:endParaRPr lang="fr-DZ" dirty="0"/>
          </a:p>
        </p:txBody>
      </p:sp>
      <p:sp>
        <p:nvSpPr>
          <p:cNvPr id="3" name="Espace réservé du contenu 2">
            <a:extLst>
              <a:ext uri="{FF2B5EF4-FFF2-40B4-BE49-F238E27FC236}">
                <a16:creationId xmlns:a16="http://schemas.microsoft.com/office/drawing/2014/main" id="{DA77F08D-E430-9A60-372B-D6276F2333D4}"/>
              </a:ext>
            </a:extLst>
          </p:cNvPr>
          <p:cNvSpPr>
            <a:spLocks noGrp="1"/>
          </p:cNvSpPr>
          <p:nvPr>
            <p:ph idx="1"/>
          </p:nvPr>
        </p:nvSpPr>
        <p:spPr/>
        <p:txBody>
          <a:bodyPr>
            <a:normAutofit fontScale="92500" lnSpcReduction="10000"/>
          </a:bodyPr>
          <a:lstStyle/>
          <a:p>
            <a:pPr algn="r" rtl="1"/>
            <a:r>
              <a:rPr lang="ar-DZ" sz="2000" b="0" i="0" u="none" strike="noStrike" dirty="0">
                <a:solidFill>
                  <a:srgbClr val="000000"/>
                </a:solidFill>
                <a:effectLst/>
                <a:cs typeface="Al Bayan Plain" pitchFamily="2" charset="-78"/>
              </a:rPr>
              <a:t>تُنفذ المفوضية السامية لحقوق الإنسان في الجزائر العديد من الأنشطة، منها:</a:t>
            </a:r>
          </a:p>
          <a:p>
            <a:pPr algn="r" rtl="1">
              <a:buFont typeface="Arial" panose="020B0604020202020204" pitchFamily="34" charset="0"/>
              <a:buChar char="•"/>
            </a:pPr>
            <a:r>
              <a:rPr lang="ar-DZ" sz="2000" b="1" i="0" u="none" strike="noStrike" dirty="0">
                <a:solidFill>
                  <a:srgbClr val="000000"/>
                </a:solidFill>
                <a:effectLst/>
                <a:cs typeface="AL BAYAN PLAIN" pitchFamily="2" charset="-78"/>
              </a:rPr>
              <a:t>دعم الإصلاحات القانونية:</a:t>
            </a:r>
            <a:r>
              <a:rPr lang="ar-DZ" sz="2000" b="0" i="0" u="none" strike="noStrike" dirty="0">
                <a:solidFill>
                  <a:srgbClr val="000000"/>
                </a:solidFill>
                <a:effectLst/>
                <a:cs typeface="Al Bayan Plain" pitchFamily="2" charset="-78"/>
              </a:rPr>
              <a:t> تُساعد المفوضية السامية لحقوق الإنسان الحكومة الجزائرية على مراجعة قوانينها وتعديلها لضمان امتثالها للمعايير الدولية لحقوق الإنسان.</a:t>
            </a:r>
          </a:p>
          <a:p>
            <a:pPr algn="r" rtl="1">
              <a:buFont typeface="Arial" panose="020B0604020202020204" pitchFamily="34" charset="0"/>
              <a:buChar char="•"/>
            </a:pPr>
            <a:r>
              <a:rPr lang="ar-DZ" sz="2000" b="1" i="0" u="none" strike="noStrike" dirty="0">
                <a:solidFill>
                  <a:srgbClr val="000000"/>
                </a:solidFill>
                <a:effectLst/>
                <a:cs typeface="AL BAYAN PLAIN" pitchFamily="2" charset="-78"/>
              </a:rPr>
              <a:t>بناء قدرات المؤسسات:</a:t>
            </a:r>
            <a:r>
              <a:rPr lang="ar-DZ" sz="2000" b="0" i="0" u="none" strike="noStrike" dirty="0">
                <a:solidFill>
                  <a:srgbClr val="000000"/>
                </a:solidFill>
                <a:effectLst/>
                <a:cs typeface="Al Bayan Plain" pitchFamily="2" charset="-78"/>
              </a:rPr>
              <a:t> تُقدم المفوضية السامية لحقوق الإنسان تدريبات للمسؤولين الحكوميين، وأفراد إنفاذ القانون، والقضاة، وممثلي المجتمع المدني، حول حقوق الإنسان.</a:t>
            </a:r>
          </a:p>
          <a:p>
            <a:pPr algn="r" rtl="1">
              <a:buFont typeface="Arial" panose="020B0604020202020204" pitchFamily="34" charset="0"/>
              <a:buChar char="•"/>
            </a:pPr>
            <a:r>
              <a:rPr lang="ar-DZ" sz="2000" b="1" i="0" u="none" strike="noStrike" dirty="0">
                <a:solidFill>
                  <a:srgbClr val="000000"/>
                </a:solidFill>
                <a:effectLst/>
                <a:cs typeface="AL BAYAN PLAIN" pitchFamily="2" charset="-78"/>
              </a:rPr>
              <a:t>التحقيق في انتهاكات حقوق الإنسان:</a:t>
            </a:r>
            <a:r>
              <a:rPr lang="ar-DZ" sz="2000" b="0" i="0" u="none" strike="noStrike" dirty="0">
                <a:solidFill>
                  <a:srgbClr val="000000"/>
                </a:solidFill>
                <a:effectLst/>
                <a:cs typeface="Al Bayan Plain" pitchFamily="2" charset="-78"/>
              </a:rPr>
              <a:t> تُحقق المفوضية السامية لحقوق الإنسان في انتهاكات حقوق الإنسان، وتقدم تقارير عن نتائج تحقيقاتها إلى السلطات المختصة.</a:t>
            </a:r>
          </a:p>
          <a:p>
            <a:pPr algn="r" rtl="1">
              <a:buFont typeface="Arial" panose="020B0604020202020204" pitchFamily="34" charset="0"/>
              <a:buChar char="•"/>
            </a:pPr>
            <a:r>
              <a:rPr lang="ar-DZ" sz="2000" b="1" i="0" u="none" strike="noStrike" dirty="0">
                <a:solidFill>
                  <a:srgbClr val="000000"/>
                </a:solidFill>
                <a:effectLst/>
                <a:cs typeface="AL BAYAN PLAIN" pitchFamily="2" charset="-78"/>
              </a:rPr>
              <a:t>تقديم المساعدة للضحايا:</a:t>
            </a:r>
            <a:r>
              <a:rPr lang="ar-DZ" sz="2000" b="0" i="0" u="none" strike="noStrike" dirty="0">
                <a:solidFill>
                  <a:srgbClr val="000000"/>
                </a:solidFill>
                <a:effectLst/>
                <a:cs typeface="Al Bayan Plain" pitchFamily="2" charset="-78"/>
              </a:rPr>
              <a:t> تُقدم المفوضية السامية لحقوق الإنسان المساعدة القانونية والاجتماعية للضحايا، وتساعدهم في الحصول على التعويض.</a:t>
            </a:r>
          </a:p>
          <a:p>
            <a:pPr algn="r" rtl="1">
              <a:buFont typeface="Arial" panose="020B0604020202020204" pitchFamily="34" charset="0"/>
              <a:buChar char="•"/>
            </a:pPr>
            <a:r>
              <a:rPr lang="ar-DZ" sz="2000" b="1" i="0" u="none" strike="noStrike" dirty="0">
                <a:solidFill>
                  <a:srgbClr val="000000"/>
                </a:solidFill>
                <a:effectLst/>
                <a:cs typeface="AL BAYAN PLAIN" pitchFamily="2" charset="-78"/>
              </a:rPr>
              <a:t>نشر الوعي بحقوق الإنسان:</a:t>
            </a:r>
            <a:r>
              <a:rPr lang="ar-DZ" sz="2000" b="0" i="0" u="none" strike="noStrike" dirty="0">
                <a:solidFill>
                  <a:srgbClr val="000000"/>
                </a:solidFill>
                <a:effectLst/>
                <a:cs typeface="Al Bayan Plain" pitchFamily="2" charset="-78"/>
              </a:rPr>
              <a:t> تُنظم المفوضية السامية لحقوق الإنسان حملات توعية حول حقوق الإنسان، وتُقدم معلومات حول كيفية حماية حقوق الإنسان وممارستها.</a:t>
            </a:r>
          </a:p>
          <a:p>
            <a:pPr algn="r" rtl="1">
              <a:buFont typeface="Arial" panose="020B0604020202020204" pitchFamily="34" charset="0"/>
              <a:buChar char="•"/>
            </a:pPr>
            <a:r>
              <a:rPr lang="ar-DZ" sz="2000" b="1" i="0" u="none" strike="noStrike" dirty="0">
                <a:solidFill>
                  <a:srgbClr val="000000"/>
                </a:solidFill>
                <a:effectLst/>
                <a:cs typeface="AL BAYAN PLAIN" pitchFamily="2" charset="-78"/>
              </a:rPr>
              <a:t>التعاون مع المجتمع المدني:</a:t>
            </a:r>
            <a:r>
              <a:rPr lang="ar-DZ" sz="2000" b="0" i="0" u="none" strike="noStrike" dirty="0">
                <a:solidFill>
                  <a:srgbClr val="000000"/>
                </a:solidFill>
                <a:effectLst/>
                <a:cs typeface="Al Bayan Plain" pitchFamily="2" charset="-78"/>
              </a:rPr>
              <a:t> تتعاون المفوضية السامية لحقوق الإنسان مع المنظمات غير الحكومية الجزائرية العاملة في مجال حقوق الإنسان.</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2174652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6FF3A-5ED7-F161-1A7C-1BDA48BCA317}"/>
              </a:ext>
            </a:extLst>
          </p:cNvPr>
          <p:cNvSpPr>
            <a:spLocks noGrp="1"/>
          </p:cNvSpPr>
          <p:nvPr>
            <p:ph type="title"/>
          </p:nvPr>
        </p:nvSpPr>
        <p:spPr/>
        <p:txBody>
          <a:bodyPr>
            <a:normAutofit fontScale="90000"/>
          </a:bodyPr>
          <a:lstStyle/>
          <a:p>
            <a:pPr algn="ctr" rtl="1"/>
            <a:r>
              <a:rPr lang="ar-DZ" sz="4800" b="1" i="0" u="none" strike="noStrike" dirty="0">
                <a:solidFill>
                  <a:srgbClr val="000000"/>
                </a:solidFill>
                <a:effectLst/>
                <a:cs typeface="AL BAYAN PLAIN" pitchFamily="2" charset="-78"/>
              </a:rPr>
              <a:t>إنجازات المفوضية السامية لحقوق الإنسان في الجزائر:</a:t>
            </a:r>
            <a:br>
              <a:rPr lang="ar-DZ" sz="4800" b="0" i="0" u="none" strike="noStrike" dirty="0">
                <a:solidFill>
                  <a:srgbClr val="000000"/>
                </a:solidFill>
                <a:effectLst/>
                <a:cs typeface="Al Bayan Plain" pitchFamily="2" charset="-78"/>
              </a:rPr>
            </a:br>
            <a:endParaRPr lang="fr-DZ" dirty="0"/>
          </a:p>
        </p:txBody>
      </p:sp>
      <p:sp>
        <p:nvSpPr>
          <p:cNvPr id="3" name="Espace réservé du contenu 2">
            <a:extLst>
              <a:ext uri="{FF2B5EF4-FFF2-40B4-BE49-F238E27FC236}">
                <a16:creationId xmlns:a16="http://schemas.microsoft.com/office/drawing/2014/main" id="{1C7B6907-6F7A-272E-4B06-1BA09A0C0AF3}"/>
              </a:ext>
            </a:extLst>
          </p:cNvPr>
          <p:cNvSpPr>
            <a:spLocks noGrp="1"/>
          </p:cNvSpPr>
          <p:nvPr>
            <p:ph idx="1"/>
          </p:nvPr>
        </p:nvSpPr>
        <p:spPr/>
        <p:txBody>
          <a:bodyPr/>
          <a:lstStyle/>
          <a:p>
            <a:pPr algn="r" rtl="1"/>
            <a:r>
              <a:rPr lang="ar-DZ" sz="2400" b="0" i="0" u="none" strike="noStrike" dirty="0">
                <a:solidFill>
                  <a:srgbClr val="000000"/>
                </a:solidFill>
                <a:effectLst/>
                <a:cs typeface="Al Bayan Plain" pitchFamily="2" charset="-78"/>
              </a:rPr>
              <a:t>حققت المفوضية السامية لحقوق الإنسان في الجزائر العديد من الإنجازات الهامة، منها:</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المساهمة في سنّ قوانين جديدة لحماية حقوق الإنسان:</a:t>
            </a:r>
            <a:r>
              <a:rPr lang="ar-DZ" sz="2400" b="0" i="0" u="none" strike="noStrike" dirty="0">
                <a:solidFill>
                  <a:srgbClr val="000000"/>
                </a:solidFill>
                <a:effectLst/>
                <a:cs typeface="Al Bayan Plain" pitchFamily="2" charset="-78"/>
              </a:rPr>
              <a:t> لعبت المفوضية السامية لحقوق الإنسان دورًا هامًا في سنّ قوانين جديدة لحماية حقوق الإنسان في الجزائر، مثل قانون مكافحة التمييز لسنة 2016.</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دعم إصلاحات السجون:</a:t>
            </a:r>
            <a:r>
              <a:rPr lang="ar-DZ" sz="2400" b="0" i="0" u="none" strike="noStrike" dirty="0">
                <a:solidFill>
                  <a:srgbClr val="000000"/>
                </a:solidFill>
                <a:effectLst/>
                <a:cs typeface="Al Bayan Plain" pitchFamily="2" charset="-78"/>
              </a:rPr>
              <a:t> ساعدت المفوضية السامية لحقوق الإنسان في تحسين ظروف السجون في الجزائر، وتعزيز حقوق السجناء.</a:t>
            </a:r>
          </a:p>
          <a:p>
            <a:pPr algn="r" rtl="1">
              <a:buFont typeface="Arial" panose="020B0604020202020204" pitchFamily="34" charset="0"/>
              <a:buChar char="•"/>
            </a:pPr>
            <a:r>
              <a:rPr lang="ar-DZ" sz="2400" b="1" i="0" u="none" strike="noStrike" dirty="0">
                <a:solidFill>
                  <a:srgbClr val="000000"/>
                </a:solidFill>
                <a:effectLst/>
                <a:cs typeface="AL BAYAN PLAIN" pitchFamily="2" charset="-78"/>
              </a:rPr>
              <a:t>رفع مستوى الوعي بحقوق الإنسان:</a:t>
            </a:r>
            <a:r>
              <a:rPr lang="ar-DZ" sz="2400" b="0" i="0" u="none" strike="noStrike" dirty="0">
                <a:solidFill>
                  <a:srgbClr val="000000"/>
                </a:solidFill>
                <a:effectLst/>
                <a:cs typeface="Al Bayan Plain" pitchFamily="2" charset="-78"/>
              </a:rPr>
              <a:t> ساهمت المفوضية السامية لحقوق الإنسان في رفع مستوى الوعي بحقوق الإنسان في المجتمع الجزائري، خاصة بين الشباب.</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fr-DZ" dirty="0"/>
          </a:p>
        </p:txBody>
      </p:sp>
    </p:spTree>
    <p:extLst>
      <p:ext uri="{BB962C8B-B14F-4D97-AF65-F5344CB8AC3E}">
        <p14:creationId xmlns:p14="http://schemas.microsoft.com/office/powerpoint/2010/main" val="13488683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644</TotalTime>
  <Words>3692</Words>
  <Application>Microsoft Macintosh PowerPoint</Application>
  <PresentationFormat>Grand écran</PresentationFormat>
  <Paragraphs>215</Paragraphs>
  <Slides>46</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46</vt:i4>
      </vt:variant>
    </vt:vector>
  </HeadingPairs>
  <TitlesOfParts>
    <vt:vector size="51" baseType="lpstr">
      <vt:lpstr>-webkit-standard</vt:lpstr>
      <vt:lpstr>Arial</vt:lpstr>
      <vt:lpstr>Century Gothic</vt:lpstr>
      <vt:lpstr>Garamond</vt:lpstr>
      <vt:lpstr>Savon</vt:lpstr>
      <vt:lpstr>الأليات الوطنية لحقوق الانسان </vt:lpstr>
      <vt:lpstr>Présentation PowerPoint</vt:lpstr>
      <vt:lpstr>ما هي الآليات الوطنية لحقوق الإنسان؟</vt:lpstr>
      <vt:lpstr>أنواع الآليات الوطنية لحقوق الإنسان</vt:lpstr>
      <vt:lpstr>الآليات الوطنية لحقوق الإنسان في الجزائر</vt:lpstr>
      <vt:lpstr>لمفوضية السامية لحقوق الإنسان في الجزائر: شريك دولي في حماية وتعزيز حقوق الإنسان</vt:lpstr>
      <vt:lpstr>مكتب المفوضية السامية لحقوق الإنسان في الجزائر:</vt:lpstr>
      <vt:lpstr>أنشطة المفوضية السامية لحقوق الإنسان في الجزائر: </vt:lpstr>
      <vt:lpstr>إنجازات المفوضية السامية لحقوق الإنسان في الجزائر: </vt:lpstr>
      <vt:lpstr>التحديات التي تواجه المفوضية السامية لحقوق الإنسان في الجزائر: </vt:lpstr>
      <vt:lpstr>المجلس الوطني لحقوق الإنسان </vt:lpstr>
      <vt:lpstr>مهام المجلس الوطني لحقوق الإنسان: </vt:lpstr>
      <vt:lpstr>إنجازات المجلس الوطني لحقوق الإنسان: </vt:lpstr>
      <vt:lpstr>التحديات التي تواجهها المجلس الوطني لحقوق الإنسان: </vt:lpstr>
      <vt:lpstr>مستقبل المجلس الوطني لحقوق الإنسان: </vt:lpstr>
      <vt:lpstr>المرصد الوطني لحقوق الإنسان في الجزائر</vt:lpstr>
      <vt:lpstr>مهام المرصد الوطني لحقوق الإنسان: </vt:lpstr>
      <vt:lpstr>Présentation PowerPoint</vt:lpstr>
      <vt:lpstr>Présentation PowerPoint</vt:lpstr>
      <vt:lpstr>Présentation PowerPoint</vt:lpstr>
      <vt:lpstr>إنجازات المرصد الوطني لحقوق الإنسان: </vt:lpstr>
      <vt:lpstr>التحديات التي تواجه المرصد الوطني لحقوق الإنسان: </vt:lpstr>
      <vt:lpstr>مستقبل المرصد الوطني لحقوق الإنسان:</vt:lpstr>
      <vt:lpstr>الوكالة الوطنية للسجون في الجزائر: ضمان حقوق السجناء واحترام كرامتهم </vt:lpstr>
      <vt:lpstr>مهام الوكالة الوطنية للسجون:  </vt:lpstr>
      <vt:lpstr>Présentation PowerPoint</vt:lpstr>
      <vt:lpstr>Présentation PowerPoint</vt:lpstr>
      <vt:lpstr>Présentation PowerPoint</vt:lpstr>
      <vt:lpstr>Présentation PowerPoint</vt:lpstr>
      <vt:lpstr>Présentation PowerPoint</vt:lpstr>
      <vt:lpstr>اللجنة الوطنية لمنع التعذيب في الجزائر: </vt:lpstr>
      <vt:lpstr>مهام اللجنة الوطنية لمنع التعذيب: </vt:lpstr>
      <vt:lpstr>إنجازات اللجنة الوطنية لمنع التعذيب: </vt:lpstr>
      <vt:lpstr>التحديات التي تواجه اللجنة الوطنية لمنع التعذيب: </vt:lpstr>
      <vt:lpstr>دور الآليات الوطنية لحقوق الإنسان في الجزائر</vt:lpstr>
      <vt:lpstr>Présentation PowerPoint</vt:lpstr>
      <vt:lpstr>منظمات المجتمع المدني</vt:lpstr>
      <vt:lpstr>Présentation PowerPoint</vt:lpstr>
      <vt:lpstr>أهداف الرابطة الجزائرية للدفاع عن حقوق الإنسان: </vt:lpstr>
      <vt:lpstr>إنجازات الرابطة الجزائرية للدفاع عن حقوق الإنسان: </vt:lpstr>
      <vt:lpstr>التحديات التي تواجه الرابطة الجزائرية للدفاع عن حقوق الإنسان: </vt:lpstr>
      <vt:lpstr>المنتدى الجزائري للعدل: نافذة نحو إصلاح المنظومة القضائية الجزائرية </vt:lpstr>
      <vt:lpstr>المساهمة في إصلاح المنظومة القضائية:</vt:lpstr>
      <vt:lpstr>إنجازات المنتدى الجزائري للعدل: </vt:lpstr>
      <vt:lpstr>Présentation PowerPoint</vt:lpstr>
      <vt:lpstr>خاتمة: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الأليات الوطنية لحقوق الانسان </dc:title>
  <dc:creator>mounirbiskripol2@outlook.fr</dc:creator>
  <cp:lastModifiedBy>mounirbiskripol2@outlook.fr</cp:lastModifiedBy>
  <cp:revision>3</cp:revision>
  <dcterms:created xsi:type="dcterms:W3CDTF">2024-04-29T07:54:42Z</dcterms:created>
  <dcterms:modified xsi:type="dcterms:W3CDTF">2024-04-29T21:25:12Z</dcterms:modified>
</cp:coreProperties>
</file>