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4"/>
  </p:notesMasterIdLst>
  <p:handoutMasterIdLst>
    <p:handoutMasterId r:id="rId15"/>
  </p:handoutMasterIdLst>
  <p:sldIdLst>
    <p:sldId id="324" r:id="rId2"/>
    <p:sldId id="259" r:id="rId3"/>
    <p:sldId id="282" r:id="rId4"/>
    <p:sldId id="365" r:id="rId5"/>
    <p:sldId id="316" r:id="rId6"/>
    <p:sldId id="390" r:id="rId7"/>
    <p:sldId id="378" r:id="rId8"/>
    <p:sldId id="391" r:id="rId9"/>
    <p:sldId id="394" r:id="rId10"/>
    <p:sldId id="397" r:id="rId11"/>
    <p:sldId id="398" r:id="rId12"/>
    <p:sldId id="31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30/01/2024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30/01/2024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rofit_(account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en.wikipedia.org/wiki/Ris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nvestopedia.com/university/small-busines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3" name="Arrondir un rectangle avec un coin diagonal 2"/>
          <p:cNvSpPr/>
          <p:nvPr/>
        </p:nvSpPr>
        <p:spPr>
          <a:xfrm>
            <a:off x="323528" y="1347516"/>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Capital</a:t>
            </a:r>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rondir un rectangle avec un coin diagonal 7"/>
          <p:cNvSpPr/>
          <p:nvPr/>
        </p:nvSpPr>
        <p:spPr>
          <a:xfrm>
            <a:off x="374640" y="2501955"/>
            <a:ext cx="3107341"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smtClean="0">
                <a:solidFill>
                  <a:schemeClr val="tx1"/>
                </a:solidFill>
              </a:rPr>
              <a:t>Accountability</a:t>
            </a:r>
            <a:endParaRPr lang="fr-FR" sz="2300" dirty="0">
              <a:solidFill>
                <a:schemeClr val="tx1"/>
              </a:solidFill>
            </a:endParaRPr>
          </a:p>
        </p:txBody>
      </p:sp>
      <p:sp>
        <p:nvSpPr>
          <p:cNvPr id="9" name="Arrondir un rectangle avec un coin diagonal 8"/>
          <p:cNvSpPr/>
          <p:nvPr/>
        </p:nvSpPr>
        <p:spPr>
          <a:xfrm>
            <a:off x="3803083" y="1379157"/>
            <a:ext cx="4824187" cy="883674"/>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smtClean="0">
                <a:solidFill>
                  <a:schemeClr val="tx1"/>
                </a:solidFill>
              </a:rPr>
              <a:t>“</a:t>
            </a:r>
            <a:r>
              <a:rPr lang="en-US" sz="2400" dirty="0">
                <a:solidFill>
                  <a:schemeClr val="tx1"/>
                </a:solidFill>
              </a:rPr>
              <a:t>“Capital isn’t scarce, vision is”</a:t>
            </a:r>
            <a:endParaRPr lang="fr-FR" sz="2400" dirty="0">
              <a:solidFill>
                <a:schemeClr val="tx1"/>
              </a:solidFill>
            </a:endParaRPr>
          </a:p>
          <a:p>
            <a:r>
              <a:rPr lang="en-US" sz="2400" i="1" dirty="0" smtClean="0">
                <a:solidFill>
                  <a:schemeClr val="tx1"/>
                </a:solidFill>
              </a:rPr>
              <a:t>”</a:t>
            </a:r>
            <a:endParaRPr lang="fr-FR" sz="2400" dirty="0">
              <a:solidFill>
                <a:schemeClr val="tx1"/>
              </a:solidFill>
            </a:endParaRPr>
          </a:p>
        </p:txBody>
      </p:sp>
      <p:sp>
        <p:nvSpPr>
          <p:cNvPr id="11" name="Arrondir un rectangle avec un coin diagonal 10"/>
          <p:cNvSpPr/>
          <p:nvPr/>
        </p:nvSpPr>
        <p:spPr>
          <a:xfrm>
            <a:off x="3779912" y="2523219"/>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Accountability breeds responsibility”</a:t>
            </a:r>
            <a:endParaRPr lang="fr-FR" sz="23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357" y="304758"/>
            <a:ext cx="7681913"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Arrondir un rectangle avec un coin diagonal 14"/>
          <p:cNvSpPr/>
          <p:nvPr/>
        </p:nvSpPr>
        <p:spPr>
          <a:xfrm>
            <a:off x="292734" y="4098220"/>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Growth and Marketing</a:t>
            </a:r>
            <a:endParaRPr lang="fr-FR" sz="2300" dirty="0">
              <a:solidFill>
                <a:schemeClr val="tx1"/>
              </a:solidFill>
            </a:endParaRPr>
          </a:p>
        </p:txBody>
      </p:sp>
      <p:sp>
        <p:nvSpPr>
          <p:cNvPr id="16" name="Arrondir un rectangle avec un coin diagonal 15"/>
          <p:cNvSpPr/>
          <p:nvPr/>
        </p:nvSpPr>
        <p:spPr>
          <a:xfrm>
            <a:off x="377286" y="5623557"/>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Know Your Customer</a:t>
            </a:r>
            <a:endParaRPr lang="fr-FR" sz="2300" dirty="0">
              <a:solidFill>
                <a:schemeClr val="tx1"/>
              </a:solidFill>
            </a:endParaRPr>
          </a:p>
        </p:txBody>
      </p:sp>
      <p:sp>
        <p:nvSpPr>
          <p:cNvPr id="17" name="Arrondir un rectangle avec un coin diagonal 16"/>
          <p:cNvSpPr/>
          <p:nvPr/>
        </p:nvSpPr>
        <p:spPr>
          <a:xfrm>
            <a:off x="3746033" y="4050030"/>
            <a:ext cx="5364088" cy="1393470"/>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tx1"/>
                </a:solidFill>
              </a:rPr>
              <a:t>“Without continual growth and progress, such words as improvement, achievement, and success have no meaning”</a:t>
            </a:r>
            <a:endParaRPr lang="fr-FR" sz="2400" dirty="0">
              <a:solidFill>
                <a:schemeClr val="tx1"/>
              </a:solidFill>
            </a:endParaRPr>
          </a:p>
        </p:txBody>
      </p:sp>
      <p:sp>
        <p:nvSpPr>
          <p:cNvPr id="18" name="Arrondir un rectangle avec un coin diagonal 17"/>
          <p:cNvSpPr/>
          <p:nvPr/>
        </p:nvSpPr>
        <p:spPr>
          <a:xfrm>
            <a:off x="3803083" y="5634885"/>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“Always treat your customers as special guests”</a:t>
            </a:r>
            <a:endParaRPr lang="fr-FR" sz="2400" dirty="0">
              <a:solidFill>
                <a:schemeClr val="tx1"/>
              </a:solidFill>
            </a:endParaRPr>
          </a:p>
          <a:p>
            <a:r>
              <a:rPr lang="en-US" sz="2400" dirty="0" smtClean="0">
                <a:solidFill>
                  <a:schemeClr val="tx1"/>
                </a:solidFill>
              </a:rPr>
              <a:t>”</a:t>
            </a:r>
            <a:endParaRPr lang="fr-FR" sz="2400" dirty="0">
              <a:solidFill>
                <a:schemeClr val="tx1"/>
              </a:solidFill>
            </a:endParaRPr>
          </a:p>
        </p:txBody>
      </p:sp>
      <p:sp>
        <p:nvSpPr>
          <p:cNvPr id="14" name="Flèche droite 13"/>
          <p:cNvSpPr/>
          <p:nvPr/>
        </p:nvSpPr>
        <p:spPr>
          <a:xfrm>
            <a:off x="3579640" y="1663394"/>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droite 18"/>
          <p:cNvSpPr/>
          <p:nvPr/>
        </p:nvSpPr>
        <p:spPr>
          <a:xfrm>
            <a:off x="3538331" y="2673026"/>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droite 19"/>
          <p:cNvSpPr/>
          <p:nvPr/>
        </p:nvSpPr>
        <p:spPr>
          <a:xfrm>
            <a:off x="3477367" y="4524217"/>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droite 20"/>
          <p:cNvSpPr/>
          <p:nvPr/>
        </p:nvSpPr>
        <p:spPr>
          <a:xfrm>
            <a:off x="3549862" y="6049554"/>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65017653"/>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3" name="Arrondir un rectangle avec un coin diagonal 2"/>
          <p:cNvSpPr/>
          <p:nvPr/>
        </p:nvSpPr>
        <p:spPr>
          <a:xfrm>
            <a:off x="297971" y="2231190"/>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Priorities</a:t>
            </a:r>
            <a:endParaRPr lang="fr-FR" sz="2300" dirty="0">
              <a:solidFill>
                <a:schemeClr val="tx1"/>
              </a:solidFill>
            </a:endParaRPr>
          </a:p>
        </p:txBody>
      </p:sp>
      <p:sp>
        <p:nvSpPr>
          <p:cNvPr id="4" name="Flèche vers le bas 3"/>
          <p:cNvSpPr/>
          <p:nvPr/>
        </p:nvSpPr>
        <p:spPr>
          <a:xfrm>
            <a:off x="4218620" y="911164"/>
            <a:ext cx="464632" cy="10056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rondir un rectangle avec un coin diagonal 7"/>
          <p:cNvSpPr/>
          <p:nvPr/>
        </p:nvSpPr>
        <p:spPr>
          <a:xfrm>
            <a:off x="323528" y="4005064"/>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Never Give Up</a:t>
            </a:r>
            <a:endParaRPr lang="fr-FR" sz="2300" dirty="0">
              <a:solidFill>
                <a:schemeClr val="tx1"/>
              </a:solidFill>
            </a:endParaRPr>
          </a:p>
        </p:txBody>
      </p:sp>
      <p:sp>
        <p:nvSpPr>
          <p:cNvPr id="9" name="Arrondir un rectangle avec un coin diagonal 8"/>
          <p:cNvSpPr/>
          <p:nvPr/>
        </p:nvSpPr>
        <p:spPr>
          <a:xfrm>
            <a:off x="3803083" y="2159211"/>
            <a:ext cx="5307038" cy="1027631"/>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“Things which matters most must never be at the mercy of things which matter least”</a:t>
            </a:r>
            <a:endParaRPr lang="fr-FR" sz="2400" dirty="0">
              <a:solidFill>
                <a:schemeClr val="tx1"/>
              </a:solidFill>
            </a:endParaRPr>
          </a:p>
        </p:txBody>
      </p:sp>
      <p:sp>
        <p:nvSpPr>
          <p:cNvPr id="11" name="Arrondir un rectangle avec un coin diagonal 10"/>
          <p:cNvSpPr/>
          <p:nvPr/>
        </p:nvSpPr>
        <p:spPr>
          <a:xfrm>
            <a:off x="3856979" y="4005063"/>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“Never, Never, Never Give Up”</a:t>
            </a:r>
            <a:endParaRPr lang="fr-FR" sz="2400" dirty="0">
              <a:solidFill>
                <a:schemeClr val="tx1"/>
              </a:solidFill>
            </a:endParaRPr>
          </a:p>
          <a:p>
            <a:pPr lvl="1" algn="just"/>
            <a:r>
              <a:rPr lang="en-US" sz="2400" dirty="0" smtClean="0">
                <a:solidFill>
                  <a:schemeClr val="tx1"/>
                </a:solidFill>
              </a:rPr>
              <a:t>”</a:t>
            </a:r>
            <a:endParaRPr lang="fr-FR" sz="23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357" y="304758"/>
            <a:ext cx="7681913"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lèche droite 1"/>
          <p:cNvSpPr/>
          <p:nvPr/>
        </p:nvSpPr>
        <p:spPr>
          <a:xfrm>
            <a:off x="3538331" y="2673026"/>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droite 19"/>
          <p:cNvSpPr/>
          <p:nvPr/>
        </p:nvSpPr>
        <p:spPr>
          <a:xfrm>
            <a:off x="3538331" y="4431061"/>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6039580"/>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1st year Master: Entrepreneurship </a:t>
            </a:r>
            <a:r>
              <a:rPr lang="en-US" sz="2800" b="1" dirty="0" smtClean="0">
                <a:solidFill>
                  <a:schemeClr val="tx1"/>
                </a:solidFill>
              </a:rPr>
              <a:t> </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763688" y="5195522"/>
            <a:ext cx="5328591" cy="1113798"/>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25113" y="1994261"/>
            <a:ext cx="1785950" cy="857256"/>
          </a:xfrm>
          <a:prstGeom prst="rect">
            <a:avLst/>
          </a:prstGeom>
          <a:noFill/>
        </p:spPr>
      </p:pic>
      <p:sp>
        <p:nvSpPr>
          <p:cNvPr id="2" name="Ellipse 1"/>
          <p:cNvSpPr/>
          <p:nvPr/>
        </p:nvSpPr>
        <p:spPr>
          <a:xfrm>
            <a:off x="357158" y="3000372"/>
            <a:ext cx="8463314" cy="1868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bg1"/>
                </a:solidFill>
              </a:rPr>
              <a:t>Course </a:t>
            </a:r>
            <a:r>
              <a:rPr lang="en-US" sz="3200" b="1" i="1" dirty="0">
                <a:solidFill>
                  <a:schemeClr val="bg1"/>
                </a:solidFill>
              </a:rPr>
              <a:t>I</a:t>
            </a:r>
            <a:r>
              <a:rPr lang="en-US" sz="3200" b="1" i="1" dirty="0" smtClean="0">
                <a:solidFill>
                  <a:schemeClr val="bg1"/>
                </a:solidFill>
              </a:rPr>
              <a:t>:</a:t>
            </a:r>
            <a:endParaRPr lang="en-US" sz="3200" b="1" i="1" dirty="0" smtClean="0">
              <a:solidFill>
                <a:schemeClr val="bg1"/>
              </a:solidFill>
            </a:endParaRPr>
          </a:p>
          <a:p>
            <a:pPr algn="ctr"/>
            <a:r>
              <a:rPr lang="en-US" sz="3200" b="1" i="1" dirty="0" smtClean="0">
                <a:solidFill>
                  <a:schemeClr val="accent3"/>
                </a:solidFill>
              </a:rPr>
              <a:t> </a:t>
            </a:r>
            <a:r>
              <a:rPr lang="en-US" sz="2800" b="1" dirty="0"/>
              <a:t>Introduction </a:t>
            </a:r>
            <a:r>
              <a:rPr lang="en-US" sz="2800" b="1" dirty="0" smtClean="0"/>
              <a:t>to Entrepreneurship</a:t>
            </a:r>
            <a:endParaRPr lang="fr-FR" sz="2800" dirty="0"/>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ctr">
              <a:buFontTx/>
              <a:buChar char="-"/>
            </a:pPr>
            <a:r>
              <a:rPr lang="fr-FR" sz="2800" b="1" dirty="0" err="1" smtClean="0">
                <a:solidFill>
                  <a:schemeClr val="accent4">
                    <a:lumMod val="10000"/>
                  </a:schemeClr>
                </a:solidFill>
                <a:latin typeface="Times New Roman" panose="02020603050405020304" pitchFamily="18" charset="0"/>
                <a:cs typeface="Times New Roman" panose="02020603050405020304" pitchFamily="18" charset="0"/>
              </a:rPr>
              <a:t>Definition</a:t>
            </a:r>
            <a:r>
              <a:rPr lang="fr-FR" sz="2800" b="1" dirty="0" smtClean="0">
                <a:solidFill>
                  <a:schemeClr val="accent4">
                    <a:lumMod val="10000"/>
                  </a:schemeClr>
                </a:solidFill>
                <a:latin typeface="Times New Roman" panose="02020603050405020304" pitchFamily="18" charset="0"/>
                <a:cs typeface="Times New Roman" panose="02020603050405020304" pitchFamily="18" charset="0"/>
              </a:rPr>
              <a:t> of </a:t>
            </a:r>
            <a:r>
              <a:rPr lang="fr-FR" sz="2800" b="1" dirty="0" err="1" smtClean="0">
                <a:solidFill>
                  <a:schemeClr val="accent4">
                    <a:lumMod val="10000"/>
                  </a:schemeClr>
                </a:solidFill>
                <a:latin typeface="Times New Roman" panose="02020603050405020304" pitchFamily="18" charset="0"/>
                <a:cs typeface="Times New Roman" panose="02020603050405020304" pitchFamily="18" charset="0"/>
              </a:rPr>
              <a:t>enterpreneurship</a:t>
            </a:r>
            <a:r>
              <a:rPr lang="fr-FR" sz="2800" b="1" dirty="0" smtClean="0">
                <a:solidFill>
                  <a:schemeClr val="accent4">
                    <a:lumMod val="10000"/>
                  </a:schemeClr>
                </a:solidFill>
                <a:latin typeface="Times New Roman" panose="02020603050405020304" pitchFamily="18" charset="0"/>
                <a:cs typeface="Times New Roman" panose="02020603050405020304" pitchFamily="18" charset="0"/>
              </a:rPr>
              <a:t>;</a:t>
            </a:r>
          </a:p>
          <a:p>
            <a:pPr algn="ctr"/>
            <a:r>
              <a:rPr lang="en-US" sz="2800" b="1" dirty="0" smtClean="0">
                <a:solidFill>
                  <a:schemeClr val="tx1"/>
                </a:solidFill>
                <a:latin typeface="Times New Roman" panose="02020603050405020304" pitchFamily="18" charset="0"/>
                <a:cs typeface="Times New Roman" panose="02020603050405020304" pitchFamily="18" charset="0"/>
              </a:rPr>
              <a:t>- Definition of an 'Entrepreneur;</a:t>
            </a:r>
            <a:endParaRPr lang="fr-FR" sz="2800" b="1" dirty="0" smtClean="0">
              <a:solidFill>
                <a:schemeClr val="tx1"/>
              </a:solidFill>
              <a:latin typeface="Times New Roman" panose="02020603050405020304" pitchFamily="18" charset="0"/>
              <a:cs typeface="Times New Roman" panose="02020603050405020304" pitchFamily="18" charset="0"/>
            </a:endParaRPr>
          </a:p>
          <a:p>
            <a:pPr algn="ctr"/>
            <a:r>
              <a:rPr lang="en-US" sz="2800" b="1" dirty="0" smtClean="0">
                <a:solidFill>
                  <a:schemeClr val="tx1"/>
                </a:solidFill>
                <a:latin typeface="Times New Roman" panose="02020603050405020304" pitchFamily="18" charset="0"/>
                <a:cs typeface="Times New Roman" panose="02020603050405020304" pitchFamily="18" charset="0"/>
              </a:rPr>
              <a:t>- Principles </a:t>
            </a:r>
            <a:r>
              <a:rPr lang="en-US" sz="2800" b="1" dirty="0">
                <a:solidFill>
                  <a:schemeClr val="tx1"/>
                </a:solidFill>
                <a:latin typeface="Times New Roman" panose="02020603050405020304" pitchFamily="18" charset="0"/>
                <a:cs typeface="Times New Roman" panose="02020603050405020304" pitchFamily="18" charset="0"/>
              </a:rPr>
              <a:t>of </a:t>
            </a:r>
            <a:r>
              <a:rPr lang="en-US" sz="2800" b="1" dirty="0" smtClean="0">
                <a:solidFill>
                  <a:schemeClr val="tx1"/>
                </a:solidFill>
                <a:latin typeface="Times New Roman" panose="02020603050405020304" pitchFamily="18" charset="0"/>
                <a:cs typeface="Times New Roman" panose="02020603050405020304" pitchFamily="18" charset="0"/>
              </a:rPr>
              <a:t>Entrepreneurship.</a:t>
            </a:r>
            <a:endParaRPr lang="fr-FR" sz="2800" b="1" dirty="0">
              <a:solidFill>
                <a:schemeClr val="tx1"/>
              </a:solidFill>
              <a:latin typeface="Times New Roman" panose="02020603050405020304" pitchFamily="18" charset="0"/>
              <a:cs typeface="Times New Roman" panose="02020603050405020304" pitchFamily="18" charset="0"/>
            </a:endParaRP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Enterpreneurship</a:t>
            </a:r>
            <a:r>
              <a:rPr lang="fr-FR" sz="2800" b="1" dirty="0" smtClean="0">
                <a:solidFill>
                  <a:schemeClr val="accent4">
                    <a:lumMod val="10000"/>
                  </a:schemeClr>
                </a:solidFill>
              </a:rPr>
              <a:t>’ </a:t>
            </a:r>
            <a:r>
              <a:rPr lang="fr-FR" sz="2800" b="1" dirty="0" err="1" smtClean="0">
                <a:solidFill>
                  <a:schemeClr val="accent4">
                    <a:lumMod val="10000"/>
                  </a:schemeClr>
                </a:solidFill>
              </a:rPr>
              <a:t>definition</a:t>
            </a:r>
            <a:endParaRPr lang="fr-FR" sz="2800" b="1" dirty="0">
              <a:solidFill>
                <a:schemeClr val="accent4">
                  <a:lumMod val="10000"/>
                </a:schemeClr>
              </a:solidFill>
            </a:endParaRPr>
          </a:p>
        </p:txBody>
      </p:sp>
      <p:sp>
        <p:nvSpPr>
          <p:cNvPr id="14" name="Arrondir un rectangle avec un coin diagonal 13"/>
          <p:cNvSpPr/>
          <p:nvPr/>
        </p:nvSpPr>
        <p:spPr>
          <a:xfrm>
            <a:off x="500034" y="2132856"/>
            <a:ext cx="8215370" cy="41044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It has been defined as the </a:t>
            </a:r>
            <a:r>
              <a:rPr lang="en-US" sz="2400" b="1" dirty="0">
                <a:solidFill>
                  <a:schemeClr val="tx1"/>
                </a:solidFill>
              </a:rPr>
              <a:t>"...capacity and willingness to develop, organize, and manage a business venture along with any of its risks in order to make a </a:t>
            </a:r>
            <a:r>
              <a:rPr lang="en-US" sz="2400" b="1" dirty="0">
                <a:solidFill>
                  <a:schemeClr val="tx1"/>
                </a:solidFill>
                <a:hlinkClick r:id="rId3" tooltip="Profit (accounting)"/>
              </a:rPr>
              <a:t>profit</a:t>
            </a:r>
            <a:r>
              <a:rPr lang="en-US" sz="2400" b="1" dirty="0">
                <a:solidFill>
                  <a:schemeClr val="tx1"/>
                </a:solidFill>
              </a:rPr>
              <a:t>.".</a:t>
            </a:r>
            <a:r>
              <a:rPr lang="en-US" sz="2400" dirty="0">
                <a:solidFill>
                  <a:schemeClr val="tx1"/>
                </a:solidFill>
              </a:rPr>
              <a:t> While definitions of entrepreneurship typically focus on the launching and running of  businesses, due to the high </a:t>
            </a:r>
            <a:r>
              <a:rPr lang="en-US" sz="2400" dirty="0">
                <a:solidFill>
                  <a:schemeClr val="tx1"/>
                </a:solidFill>
                <a:hlinkClick r:id="rId4" tooltip="Risk"/>
              </a:rPr>
              <a:t>risks</a:t>
            </a:r>
            <a:r>
              <a:rPr lang="en-US" sz="2400" dirty="0">
                <a:solidFill>
                  <a:schemeClr val="tx1"/>
                </a:solidFill>
              </a:rPr>
              <a:t> involved in launching a start-up, a significant proportion of  businesses have to close, due to a "...lack of funding, bad business decisions, an economic crisis -- or a combination of all of these" , or due to lack of market demand. </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9" name="Parchemin horizontal 8"/>
          <p:cNvSpPr/>
          <p:nvPr/>
        </p:nvSpPr>
        <p:spPr>
          <a:xfrm>
            <a:off x="179512" y="317083"/>
            <a:ext cx="8964488" cy="7000349"/>
          </a:xfrm>
          <a:prstGeom prst="horizontalScroll">
            <a:avLst>
              <a:gd name="adj" fmla="val 12500"/>
            </a:avLst>
          </a:prstGeom>
          <a:gradFill flip="none"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lin ang="5400000" scaled="1"/>
            <a:tileRect/>
          </a:gradFill>
          <a:ln w="38100">
            <a:solidFill>
              <a:schemeClr val="accent6"/>
            </a:solidFill>
          </a:ln>
        </p:spPr>
        <p:style>
          <a:lnRef idx="1">
            <a:schemeClr val="accent2"/>
          </a:lnRef>
          <a:fillRef idx="2">
            <a:schemeClr val="accent2"/>
          </a:fillRef>
          <a:effectRef idx="1">
            <a:schemeClr val="accent2"/>
          </a:effectRef>
          <a:fontRef idx="minor">
            <a:schemeClr val="dk1"/>
          </a:fontRef>
        </p:style>
        <p:txBody>
          <a:bodyPr rtlCol="0" anchor="ctr"/>
          <a:lstStyle/>
          <a:p>
            <a:r>
              <a:rPr lang="en-US" sz="2800" b="1" dirty="0" smtClean="0">
                <a:solidFill>
                  <a:schemeClr val="accent4">
                    <a:lumMod val="10000"/>
                  </a:schemeClr>
                </a:solidFill>
                <a:cs typeface="Times New Roman" pitchFamily="18" charset="0"/>
              </a:rPr>
              <a:t>	</a:t>
            </a:r>
            <a:r>
              <a:rPr lang="en-US" sz="2400" dirty="0"/>
              <a:t>An entrepreneur is an individual who, rather than working as an employee, </a:t>
            </a:r>
            <a:r>
              <a:rPr lang="en-US" sz="2400" u="sng" dirty="0">
                <a:hlinkClick r:id="rId3"/>
              </a:rPr>
              <a:t>runs a small business</a:t>
            </a:r>
            <a:r>
              <a:rPr lang="en-US" sz="2400" dirty="0"/>
              <a:t> and assumes all the risks and rewards of a given business venture, idea, or good or service offered for sale. The entrepreneur is commonly seen as a business leader and innovator of new ideas and business processes. Examples of entrepreneur:</a:t>
            </a:r>
            <a:endParaRPr lang="fr-FR" sz="2400" dirty="0"/>
          </a:p>
          <a:p>
            <a:pPr lvl="0"/>
            <a:r>
              <a:rPr lang="en-US" sz="2400" dirty="0" smtClean="0"/>
              <a:t>- Bill </a:t>
            </a:r>
            <a:r>
              <a:rPr lang="en-US" sz="2400" dirty="0"/>
              <a:t>Gates, founder of Microsoft. There are probably not many people that have not been touched by one of his products, such as Microsoft Windows, Microsoft Office and Internet Explorer</a:t>
            </a:r>
            <a:r>
              <a:rPr lang="en-US" sz="2400" dirty="0" smtClean="0"/>
              <a:t>.</a:t>
            </a:r>
            <a:endParaRPr lang="fr-FR" sz="2400" dirty="0"/>
          </a:p>
          <a:p>
            <a:pPr lvl="0"/>
            <a:r>
              <a:rPr lang="en-US" sz="2400" dirty="0" smtClean="0"/>
              <a:t>- Steve </a:t>
            </a:r>
            <a:r>
              <a:rPr lang="en-US" sz="2400" dirty="0"/>
              <a:t>Jobs, co-founder of Apple computers, which produces Macs, iPods and iPhones, as well as Apple TV.</a:t>
            </a:r>
            <a:endParaRPr lang="fr-FR" sz="2400" dirty="0"/>
          </a:p>
          <a:p>
            <a:pPr lvl="0"/>
            <a:r>
              <a:rPr lang="en-US" sz="2400" dirty="0" smtClean="0"/>
              <a:t>- Mark </a:t>
            </a:r>
            <a:r>
              <a:rPr lang="en-US" sz="2400" dirty="0"/>
              <a:t>Zuckerberg, the founder of Facebook.</a:t>
            </a:r>
            <a:endParaRPr lang="fr-FR" sz="2400" dirty="0"/>
          </a:p>
        </p:txBody>
      </p:sp>
      <p:sp>
        <p:nvSpPr>
          <p:cNvPr id="10" name="Ruban vers le bas 9"/>
          <p:cNvSpPr/>
          <p:nvPr/>
        </p:nvSpPr>
        <p:spPr>
          <a:xfrm>
            <a:off x="857224" y="1"/>
            <a:ext cx="7286676" cy="634164"/>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Enterpreneur</a:t>
            </a:r>
            <a:endParaRPr lang="fr-FR" sz="2400" b="1" dirty="0" smtClean="0">
              <a:solidFill>
                <a:schemeClr val="accent4">
                  <a:lumMod val="10000"/>
                </a:schemeClr>
              </a:solidFill>
            </a:endParaRPr>
          </a:p>
          <a:p>
            <a:pPr algn="ctr"/>
            <a:endParaRPr lang="fr-FR" sz="2400"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0" name="Ruban vers le bas 9"/>
          <p:cNvSpPr/>
          <p:nvPr/>
        </p:nvSpPr>
        <p:spPr>
          <a:xfrm>
            <a:off x="857224" y="239481"/>
            <a:ext cx="7286676" cy="1214422"/>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smtClean="0">
                <a:solidFill>
                  <a:schemeClr val="accent4">
                    <a:lumMod val="10000"/>
                  </a:schemeClr>
                </a:solidFill>
              </a:rPr>
              <a:t>Steps</a:t>
            </a:r>
            <a:r>
              <a:rPr lang="fr-FR" sz="2400" b="1" dirty="0" smtClean="0">
                <a:solidFill>
                  <a:schemeClr val="accent4">
                    <a:lumMod val="10000"/>
                  </a:schemeClr>
                </a:solidFill>
              </a:rPr>
              <a:t> to set up a business</a:t>
            </a:r>
          </a:p>
          <a:p>
            <a:pPr algn="ctr"/>
            <a:endParaRPr lang="fr-FR" sz="2400" dirty="0"/>
          </a:p>
        </p:txBody>
      </p:sp>
      <p:sp>
        <p:nvSpPr>
          <p:cNvPr id="2" name="Arrondir un rectangle avec un coin diagonal 1"/>
          <p:cNvSpPr/>
          <p:nvPr/>
        </p:nvSpPr>
        <p:spPr>
          <a:xfrm>
            <a:off x="179512" y="1453903"/>
            <a:ext cx="8784976" cy="5404097"/>
          </a:xfrm>
          <a:prstGeom prst="round2Diag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smtClean="0">
                <a:solidFill>
                  <a:schemeClr val="tx1"/>
                </a:solidFill>
                <a:latin typeface="Times New Roman" panose="02020603050405020304" pitchFamily="18" charset="0"/>
                <a:cs typeface="Times New Roman" panose="02020603050405020304" pitchFamily="18" charset="0"/>
              </a:rPr>
              <a:t>	To </a:t>
            </a:r>
            <a:r>
              <a:rPr lang="en-US" sz="2200" dirty="0">
                <a:solidFill>
                  <a:schemeClr val="tx1"/>
                </a:solidFill>
                <a:latin typeface="Times New Roman" panose="02020603050405020304" pitchFamily="18" charset="0"/>
                <a:cs typeface="Times New Roman" panose="02020603050405020304" pitchFamily="18" charset="0"/>
              </a:rPr>
              <a:t>set up a new business, an entrepreneur needs to follow several steps:</a:t>
            </a:r>
            <a:endParaRPr lang="fr-FR" sz="2200" dirty="0">
              <a:solidFill>
                <a:schemeClr val="tx1"/>
              </a:solidFill>
              <a:latin typeface="Times New Roman" panose="02020603050405020304" pitchFamily="18" charset="0"/>
              <a:cs typeface="Times New Roman" panose="02020603050405020304" pitchFamily="18" charset="0"/>
            </a:endParaRPr>
          </a:p>
          <a:p>
            <a:pPr lvl="0" algn="just"/>
            <a:r>
              <a:rPr lang="en-US" sz="2200" b="1" dirty="0">
                <a:solidFill>
                  <a:schemeClr val="tx1"/>
                </a:solidFill>
                <a:latin typeface="Times New Roman" panose="02020603050405020304" pitchFamily="18" charset="0"/>
                <a:cs typeface="Times New Roman" panose="02020603050405020304" pitchFamily="18" charset="0"/>
              </a:rPr>
              <a:t>Develop new products and services</a:t>
            </a:r>
            <a:r>
              <a:rPr lang="en-US" sz="2200" dirty="0">
                <a:solidFill>
                  <a:schemeClr val="tx1"/>
                </a:solidFill>
                <a:latin typeface="Times New Roman" panose="02020603050405020304" pitchFamily="18" charset="0"/>
                <a:cs typeface="Times New Roman" panose="02020603050405020304" pitchFamily="18" charset="0"/>
              </a:rPr>
              <a:t>. For example, the Innocent® brand of smoothies was created by three university students. They </a:t>
            </a:r>
            <a:r>
              <a:rPr lang="en-US" sz="2200" dirty="0" err="1">
                <a:solidFill>
                  <a:schemeClr val="tx1"/>
                </a:solidFill>
                <a:latin typeface="Times New Roman" panose="02020603050405020304" pitchFamily="18" charset="0"/>
                <a:cs typeface="Times New Roman" panose="02020603050405020304" pitchFamily="18" charset="0"/>
              </a:rPr>
              <a:t>realised</a:t>
            </a:r>
            <a:r>
              <a:rPr lang="en-US" sz="2200" dirty="0">
                <a:solidFill>
                  <a:schemeClr val="tx1"/>
                </a:solidFill>
                <a:latin typeface="Times New Roman" panose="02020603050405020304" pitchFamily="18" charset="0"/>
                <a:cs typeface="Times New Roman" panose="02020603050405020304" pitchFamily="18" charset="0"/>
              </a:rPr>
              <a:t> there was a market for fruit drinks made from completely natural ingredients. This new idea enabled Innocent to break into a market that was dominated by existing producers.</a:t>
            </a:r>
            <a:endParaRPr lang="fr-FR" sz="2200" dirty="0">
              <a:solidFill>
                <a:schemeClr val="tx1"/>
              </a:solidFill>
              <a:latin typeface="Times New Roman" panose="02020603050405020304" pitchFamily="18" charset="0"/>
              <a:cs typeface="Times New Roman" panose="02020603050405020304" pitchFamily="18" charset="0"/>
            </a:endParaRPr>
          </a:p>
          <a:p>
            <a:pPr lvl="0" algn="just"/>
            <a:r>
              <a:rPr lang="en-US" sz="2200" b="1" dirty="0">
                <a:solidFill>
                  <a:schemeClr val="tx1"/>
                </a:solidFill>
                <a:latin typeface="Times New Roman" panose="02020603050405020304" pitchFamily="18" charset="0"/>
                <a:cs typeface="Times New Roman" panose="02020603050405020304" pitchFamily="18" charset="0"/>
              </a:rPr>
              <a:t>Check that ideas are new</a:t>
            </a:r>
            <a:r>
              <a:rPr lang="en-US" sz="2200" dirty="0">
                <a:solidFill>
                  <a:schemeClr val="tx1"/>
                </a:solidFill>
                <a:latin typeface="Times New Roman" panose="02020603050405020304" pitchFamily="18" charset="0"/>
                <a:cs typeface="Times New Roman" panose="02020603050405020304" pitchFamily="18" charset="0"/>
              </a:rPr>
              <a:t>. Entrepreneurs need to carry out a search of registered intellectual property to check that their idea does not already exist. Further information on searching intellectual property rights;</a:t>
            </a:r>
            <a:endParaRPr lang="fr-FR" sz="2200" dirty="0">
              <a:solidFill>
                <a:schemeClr val="tx1"/>
              </a:solidFill>
              <a:latin typeface="Times New Roman" panose="02020603050405020304" pitchFamily="18" charset="0"/>
              <a:cs typeface="Times New Roman" panose="02020603050405020304" pitchFamily="18" charset="0"/>
            </a:endParaRPr>
          </a:p>
          <a:p>
            <a:pPr lvl="0" algn="just"/>
            <a:r>
              <a:rPr lang="en-US" sz="2200" b="1" dirty="0">
                <a:solidFill>
                  <a:schemeClr val="tx1"/>
                </a:solidFill>
                <a:latin typeface="Times New Roman" panose="02020603050405020304" pitchFamily="18" charset="0"/>
                <a:cs typeface="Times New Roman" panose="02020603050405020304" pitchFamily="18" charset="0"/>
              </a:rPr>
              <a:t>Investigate if there are any barriers to setting up the business. </a:t>
            </a:r>
            <a:r>
              <a:rPr lang="en-US" sz="2200" dirty="0">
                <a:solidFill>
                  <a:schemeClr val="tx1"/>
                </a:solidFill>
                <a:latin typeface="Times New Roman" panose="02020603050405020304" pitchFamily="18" charset="0"/>
                <a:cs typeface="Times New Roman" panose="02020603050405020304" pitchFamily="18" charset="0"/>
              </a:rPr>
              <a:t>Will the business need to comply with any legal requirements?</a:t>
            </a:r>
            <a:endParaRPr lang="fr-FR" sz="2200" dirty="0">
              <a:solidFill>
                <a:schemeClr val="tx1"/>
              </a:solidFill>
              <a:latin typeface="Times New Roman" panose="02020603050405020304" pitchFamily="18" charset="0"/>
              <a:cs typeface="Times New Roman" panose="02020603050405020304" pitchFamily="18" charset="0"/>
            </a:endParaRPr>
          </a:p>
          <a:p>
            <a:pPr algn="just"/>
            <a:r>
              <a:rPr lang="en-US" sz="2200" b="1" dirty="0">
                <a:solidFill>
                  <a:schemeClr val="tx1"/>
                </a:solidFill>
                <a:latin typeface="Times New Roman" panose="02020603050405020304" pitchFamily="18" charset="0"/>
                <a:cs typeface="Times New Roman" panose="02020603050405020304" pitchFamily="18" charset="0"/>
              </a:rPr>
              <a:t>Raise finance</a:t>
            </a:r>
            <a:r>
              <a:rPr lang="en-US" sz="2200" dirty="0">
                <a:solidFill>
                  <a:schemeClr val="tx1"/>
                </a:solidFill>
                <a:latin typeface="Times New Roman" panose="02020603050405020304" pitchFamily="18" charset="0"/>
                <a:cs typeface="Times New Roman" panose="02020603050405020304" pitchFamily="18" charset="0"/>
              </a:rPr>
              <a:t> for the business: Long-term capital can be obtained from: ·  the owners' own money and savings, other investors, by offering shares in the new enterprise, banks other institutions, in the form of loans and grants.</a:t>
            </a:r>
            <a:endParaRPr lang="fr-FR"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146603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pic>
        <p:nvPicPr>
          <p:cNvPr id="6" name="Image 5" descr="http://legacy.businesscasestudies.co.uk/company_images/130/319/12150215011.jpg"/>
          <p:cNvPicPr/>
          <p:nvPr/>
        </p:nvPicPr>
        <p:blipFill>
          <a:blip r:embed="rId3">
            <a:lum bright="40000"/>
          </a:blip>
          <a:srcRect/>
          <a:stretch>
            <a:fillRect/>
          </a:stretch>
        </p:blipFill>
        <p:spPr bwMode="auto">
          <a:xfrm>
            <a:off x="179512" y="2409824"/>
            <a:ext cx="8640960" cy="3395439"/>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2" name="Rectangle à coins arrondis 1"/>
          <p:cNvSpPr/>
          <p:nvPr/>
        </p:nvSpPr>
        <p:spPr>
          <a:xfrm>
            <a:off x="985565" y="357166"/>
            <a:ext cx="7601498" cy="6840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What Kind of Business to Start</a:t>
            </a:r>
            <a:endParaRPr lang="fr-FR" sz="2400" dirty="0">
              <a:solidFill>
                <a:schemeClr val="tx1"/>
              </a:solidFill>
            </a:endParaRPr>
          </a:p>
        </p:txBody>
      </p:sp>
      <p:sp>
        <p:nvSpPr>
          <p:cNvPr id="3" name="Arrondir un rectangle avec un coin diagonal 2"/>
          <p:cNvSpPr/>
          <p:nvPr/>
        </p:nvSpPr>
        <p:spPr>
          <a:xfrm>
            <a:off x="179512" y="1196752"/>
            <a:ext cx="8712968" cy="540060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Finding </a:t>
            </a:r>
            <a:r>
              <a:rPr lang="en-US" sz="2400" dirty="0">
                <a:solidFill>
                  <a:schemeClr val="tx1"/>
                </a:solidFill>
              </a:rPr>
              <a:t>a need or opportunity in the market and filling it is at the core of entrepreneurship and small business success. That doesn’t mean that starting a business similar to one already in existence can’t be successful, however.</a:t>
            </a:r>
            <a:endParaRPr lang="fr-FR" sz="2400" dirty="0">
              <a:solidFill>
                <a:schemeClr val="tx1"/>
              </a:solidFill>
            </a:endParaRPr>
          </a:p>
          <a:p>
            <a:r>
              <a:rPr lang="en-US" sz="2400" dirty="0">
                <a:solidFill>
                  <a:schemeClr val="tx1"/>
                </a:solidFill>
              </a:rPr>
              <a:t>In considering what kind of business to start, assess:</a:t>
            </a:r>
            <a:endParaRPr lang="fr-FR" sz="2400" dirty="0">
              <a:solidFill>
                <a:schemeClr val="tx1"/>
              </a:solidFill>
            </a:endParaRPr>
          </a:p>
          <a:p>
            <a:pPr lvl="0"/>
            <a:r>
              <a:rPr lang="en-US" sz="2400" dirty="0" smtClean="0">
                <a:solidFill>
                  <a:schemeClr val="tx1"/>
                </a:solidFill>
              </a:rPr>
              <a:t>* Your </a:t>
            </a:r>
            <a:r>
              <a:rPr lang="en-US" sz="2400" dirty="0">
                <a:solidFill>
                  <a:schemeClr val="tx1"/>
                </a:solidFill>
              </a:rPr>
              <a:t>interests</a:t>
            </a:r>
            <a:endParaRPr lang="fr-FR" sz="2400" dirty="0">
              <a:solidFill>
                <a:schemeClr val="tx1"/>
              </a:solidFill>
            </a:endParaRPr>
          </a:p>
          <a:p>
            <a:pPr lvl="0"/>
            <a:r>
              <a:rPr lang="en-US" sz="2400" dirty="0" smtClean="0">
                <a:solidFill>
                  <a:schemeClr val="tx1"/>
                </a:solidFill>
              </a:rPr>
              <a:t>* Your </a:t>
            </a:r>
            <a:r>
              <a:rPr lang="en-US" sz="2400" dirty="0">
                <a:solidFill>
                  <a:schemeClr val="tx1"/>
                </a:solidFill>
              </a:rPr>
              <a:t>background and experiences</a:t>
            </a:r>
            <a:endParaRPr lang="fr-FR" sz="2400" dirty="0">
              <a:solidFill>
                <a:schemeClr val="tx1"/>
              </a:solidFill>
            </a:endParaRPr>
          </a:p>
          <a:p>
            <a:pPr lvl="0"/>
            <a:r>
              <a:rPr lang="en-US" sz="2400" dirty="0" smtClean="0">
                <a:solidFill>
                  <a:schemeClr val="tx1"/>
                </a:solidFill>
              </a:rPr>
              <a:t>* Your </a:t>
            </a:r>
            <a:r>
              <a:rPr lang="en-US" sz="2400" dirty="0">
                <a:solidFill>
                  <a:schemeClr val="tx1"/>
                </a:solidFill>
              </a:rPr>
              <a:t>financial resources</a:t>
            </a:r>
            <a:endParaRPr lang="fr-FR" sz="2400" dirty="0">
              <a:solidFill>
                <a:schemeClr val="tx1"/>
              </a:solidFill>
            </a:endParaRPr>
          </a:p>
          <a:p>
            <a:pPr lvl="0"/>
            <a:r>
              <a:rPr lang="en-US" sz="2400" dirty="0" smtClean="0">
                <a:solidFill>
                  <a:schemeClr val="tx1"/>
                </a:solidFill>
              </a:rPr>
              <a:t>* Unmet </a:t>
            </a:r>
            <a:r>
              <a:rPr lang="en-US" sz="2400" dirty="0">
                <a:solidFill>
                  <a:schemeClr val="tx1"/>
                </a:solidFill>
              </a:rPr>
              <a:t>market needs</a:t>
            </a:r>
            <a:endParaRPr lang="fr-FR" sz="2400" dirty="0">
              <a:solidFill>
                <a:schemeClr val="tx1"/>
              </a:solidFill>
            </a:endParaRPr>
          </a:p>
          <a:p>
            <a:pPr lvl="0"/>
            <a:r>
              <a:rPr lang="en-US" sz="2400" dirty="0" smtClean="0">
                <a:solidFill>
                  <a:schemeClr val="tx1"/>
                </a:solidFill>
              </a:rPr>
              <a:t>* Problems </a:t>
            </a:r>
            <a:r>
              <a:rPr lang="en-US" sz="2400" dirty="0">
                <a:solidFill>
                  <a:schemeClr val="tx1"/>
                </a:solidFill>
              </a:rPr>
              <a:t>you can solve</a:t>
            </a:r>
            <a:endParaRPr lang="fr-FR" sz="2400" dirty="0">
              <a:solidFill>
                <a:schemeClr val="tx1"/>
              </a:solidFill>
            </a:endParaRPr>
          </a:p>
          <a:p>
            <a:pPr lvl="0"/>
            <a:r>
              <a:rPr lang="en-US" sz="2400" dirty="0" smtClean="0">
                <a:solidFill>
                  <a:schemeClr val="tx1"/>
                </a:solidFill>
              </a:rPr>
              <a:t>* Your </a:t>
            </a:r>
            <a:r>
              <a:rPr lang="en-US" sz="2400" dirty="0">
                <a:solidFill>
                  <a:schemeClr val="tx1"/>
                </a:solidFill>
              </a:rPr>
              <a:t>network and connections</a:t>
            </a:r>
            <a:endParaRPr lang="fr-FR" sz="2400" dirty="0">
              <a:solidFill>
                <a:schemeClr val="tx1"/>
              </a:solidFill>
            </a:endParaRPr>
          </a:p>
          <a:p>
            <a:pPr algn="just"/>
            <a:r>
              <a:rPr lang="en-US" sz="2400" dirty="0" smtClean="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val="1610642418"/>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3" name="Arrondir un rectangle avec un coin diagonal 2"/>
          <p:cNvSpPr/>
          <p:nvPr/>
        </p:nvSpPr>
        <p:spPr>
          <a:xfrm>
            <a:off x="259733" y="1304986"/>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Be a Solution Provider</a:t>
            </a:r>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rondir un rectangle avec un coin diagonal 7"/>
          <p:cNvSpPr/>
          <p:nvPr/>
        </p:nvSpPr>
        <p:spPr>
          <a:xfrm>
            <a:off x="289580" y="2395630"/>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Have a Vision</a:t>
            </a:r>
            <a:endParaRPr lang="fr-FR" sz="2300" dirty="0">
              <a:solidFill>
                <a:schemeClr val="tx1"/>
              </a:solidFill>
            </a:endParaRPr>
          </a:p>
        </p:txBody>
      </p:sp>
      <p:sp>
        <p:nvSpPr>
          <p:cNvPr id="9" name="Arrondir un rectangle avec un coin diagonal 8"/>
          <p:cNvSpPr/>
          <p:nvPr/>
        </p:nvSpPr>
        <p:spPr>
          <a:xfrm>
            <a:off x="3803083" y="1294097"/>
            <a:ext cx="4824187" cy="883674"/>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tx1"/>
                </a:solidFill>
              </a:rPr>
              <a:t>“Look for a way to make life easy for others”</a:t>
            </a:r>
            <a:endParaRPr lang="fr-FR" sz="2400" dirty="0">
              <a:solidFill>
                <a:schemeClr val="tx1"/>
              </a:solidFill>
            </a:endParaRPr>
          </a:p>
        </p:txBody>
      </p:sp>
      <p:sp>
        <p:nvSpPr>
          <p:cNvPr id="11" name="Arrondir un rectangle avec un coin diagonal 10"/>
          <p:cNvSpPr/>
          <p:nvPr/>
        </p:nvSpPr>
        <p:spPr>
          <a:xfrm>
            <a:off x="3779912" y="2353099"/>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i="1" dirty="0">
                <a:solidFill>
                  <a:schemeClr val="tx1"/>
                </a:solidFill>
              </a:rPr>
              <a:t>Successful entrepreneurs are those that were able to transform their vision into reality”</a:t>
            </a:r>
            <a:endParaRPr lang="fr-FR" sz="23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357" y="304758"/>
            <a:ext cx="7681913"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Arrondir un rectangle avec un coin diagonal 14"/>
          <p:cNvSpPr/>
          <p:nvPr/>
        </p:nvSpPr>
        <p:spPr>
          <a:xfrm>
            <a:off x="292734" y="3789041"/>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Choose the Right Team</a:t>
            </a:r>
            <a:endParaRPr lang="fr-FR" sz="2300" dirty="0">
              <a:solidFill>
                <a:schemeClr val="tx1"/>
              </a:solidFill>
            </a:endParaRPr>
          </a:p>
        </p:txBody>
      </p:sp>
      <p:sp>
        <p:nvSpPr>
          <p:cNvPr id="16" name="Arrondir un rectangle avec un coin diagonal 15"/>
          <p:cNvSpPr/>
          <p:nvPr/>
        </p:nvSpPr>
        <p:spPr>
          <a:xfrm>
            <a:off x="377286" y="5157193"/>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Viable Product/Service</a:t>
            </a:r>
            <a:endParaRPr lang="fr-FR" sz="2300" dirty="0">
              <a:solidFill>
                <a:schemeClr val="tx1"/>
              </a:solidFill>
            </a:endParaRPr>
          </a:p>
        </p:txBody>
      </p:sp>
      <p:sp>
        <p:nvSpPr>
          <p:cNvPr id="17" name="Arrondir un rectangle avec un coin diagonal 16"/>
          <p:cNvSpPr/>
          <p:nvPr/>
        </p:nvSpPr>
        <p:spPr>
          <a:xfrm>
            <a:off x="3785238" y="3789040"/>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i="1" dirty="0">
                <a:solidFill>
                  <a:schemeClr val="tx1"/>
                </a:solidFill>
              </a:rPr>
              <a:t>Good team work builds speed”</a:t>
            </a:r>
            <a:endParaRPr lang="fr-FR" sz="2400" dirty="0">
              <a:solidFill>
                <a:schemeClr val="tx1"/>
              </a:solidFill>
            </a:endParaRPr>
          </a:p>
        </p:txBody>
      </p:sp>
      <p:sp>
        <p:nvSpPr>
          <p:cNvPr id="18" name="Arrondir un rectangle avec un coin diagonal 17"/>
          <p:cNvSpPr/>
          <p:nvPr/>
        </p:nvSpPr>
        <p:spPr>
          <a:xfrm>
            <a:off x="3819994" y="5157192"/>
            <a:ext cx="5364088" cy="110391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“Good products most times sell itself”</a:t>
            </a:r>
            <a:endParaRPr lang="fr-FR" sz="2400" dirty="0">
              <a:solidFill>
                <a:schemeClr val="tx1"/>
              </a:solidFill>
            </a:endParaRPr>
          </a:p>
        </p:txBody>
      </p:sp>
      <p:sp>
        <p:nvSpPr>
          <p:cNvPr id="14" name="Flèche droite 13"/>
          <p:cNvSpPr/>
          <p:nvPr/>
        </p:nvSpPr>
        <p:spPr>
          <a:xfrm>
            <a:off x="3558375" y="1727668"/>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droite 18"/>
          <p:cNvSpPr/>
          <p:nvPr/>
        </p:nvSpPr>
        <p:spPr>
          <a:xfrm>
            <a:off x="3538331" y="2673026"/>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droite 19"/>
          <p:cNvSpPr/>
          <p:nvPr/>
        </p:nvSpPr>
        <p:spPr>
          <a:xfrm>
            <a:off x="3477387" y="4215038"/>
            <a:ext cx="345740"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droite 20"/>
          <p:cNvSpPr/>
          <p:nvPr/>
        </p:nvSpPr>
        <p:spPr>
          <a:xfrm>
            <a:off x="3578550" y="5583190"/>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9297</TotalTime>
  <Words>688</Words>
  <Application>Microsoft Office PowerPoint</Application>
  <PresentationFormat>Affichage à l'écran (4:3)</PresentationFormat>
  <Paragraphs>104</Paragraphs>
  <Slides>12</Slides>
  <Notes>11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1199</cp:revision>
  <dcterms:created xsi:type="dcterms:W3CDTF">2008-12-20T18:29:40Z</dcterms:created>
  <dcterms:modified xsi:type="dcterms:W3CDTF">2024-01-30T21:46:29Z</dcterms:modified>
</cp:coreProperties>
</file>