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1" r:id="rId1"/>
  </p:sldMasterIdLst>
  <p:notesMasterIdLst>
    <p:notesMasterId r:id="rId14"/>
  </p:notesMasterIdLst>
  <p:handoutMasterIdLst>
    <p:handoutMasterId r:id="rId15"/>
  </p:handoutMasterIdLst>
  <p:sldIdLst>
    <p:sldId id="324" r:id="rId2"/>
    <p:sldId id="259" r:id="rId3"/>
    <p:sldId id="282" r:id="rId4"/>
    <p:sldId id="365" r:id="rId5"/>
    <p:sldId id="316" r:id="rId6"/>
    <p:sldId id="390" r:id="rId7"/>
    <p:sldId id="378" r:id="rId8"/>
    <p:sldId id="391" r:id="rId9"/>
    <p:sldId id="394" r:id="rId10"/>
    <p:sldId id="397" r:id="rId11"/>
    <p:sldId id="398" r:id="rId12"/>
    <p:sldId id="313" r:id="rId13"/>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86AFE6"/>
    <a:srgbClr val="7EC472"/>
    <a:srgbClr val="E08DF7"/>
    <a:srgbClr val="876CFA"/>
    <a:srgbClr val="A50DB1"/>
    <a:srgbClr val="CC66FF"/>
    <a:srgbClr val="DA70CB"/>
    <a:srgbClr val="211E54"/>
    <a:srgbClr val="509F43"/>
    <a:srgbClr val="C3D6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228" autoAdjust="0"/>
    <p:restoredTop sz="89580" autoAdjust="0"/>
  </p:normalViewPr>
  <p:slideViewPr>
    <p:cSldViewPr>
      <p:cViewPr varScale="1">
        <p:scale>
          <a:sx n="45" d="100"/>
          <a:sy n="45" d="100"/>
        </p:scale>
        <p:origin x="-1248"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C8B4DDB-AB9D-497A-B6B0-9897134E7211}" type="datetimeFigureOut">
              <a:rPr lang="fr-FR" smtClean="0"/>
              <a:pPr/>
              <a:t>30/01/2024</a:t>
            </a:fld>
            <a:endParaRPr lang="fr-FR"/>
          </a:p>
        </p:txBody>
      </p:sp>
      <p:sp>
        <p:nvSpPr>
          <p:cNvPr id="4" name="Espace réservé du pied de page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5" name="Espace réservé du numéro de diapositive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24398BF-B79E-4FE7-81B0-58922178FB38}" type="slidenum">
              <a:rPr lang="fr-FR" smtClean="0"/>
              <a:pPr/>
              <a:t>‹N°›</a:t>
            </a:fld>
            <a:endParaRPr lang="fr-FR"/>
          </a:p>
        </p:txBody>
      </p:sp>
    </p:spTree>
    <p:extLst>
      <p:ext uri="{BB962C8B-B14F-4D97-AF65-F5344CB8AC3E}">
        <p14:creationId xmlns:p14="http://schemas.microsoft.com/office/powerpoint/2010/main" val="4134772596"/>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9751D63-F3B4-4A31-B013-8E1A33140055}" type="datetimeFigureOut">
              <a:rPr lang="fr-FR" smtClean="0"/>
              <a:pPr/>
              <a:t>30/01/2024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09F8E7E-4CD1-4477-BCE7-EA6BC1CCBF15}" type="slidenum">
              <a:rPr lang="fr-FR" smtClean="0"/>
              <a:pPr/>
              <a:t>‹N°›</a:t>
            </a:fld>
            <a:endParaRPr lang="fr-FR"/>
          </a:p>
        </p:txBody>
      </p:sp>
    </p:spTree>
    <p:extLst>
      <p:ext uri="{BB962C8B-B14F-4D97-AF65-F5344CB8AC3E}">
        <p14:creationId xmlns:p14="http://schemas.microsoft.com/office/powerpoint/2010/main" val="153407481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100" kern="1200" dirty="0" smtClean="0">
                <a:solidFill>
                  <a:schemeClr val="tx1"/>
                </a:solidFill>
                <a:latin typeface="+mn-lt"/>
                <a:ea typeface="+mn-ea"/>
                <a:cs typeface="+mn-cs"/>
              </a:rPr>
              <a:t>Notre travail de recherche s’intitule : les différents mécanismes de contrôle et </a:t>
            </a:r>
            <a:r>
              <a:rPr lang="fr-FR" sz="1100" kern="1200" smtClean="0">
                <a:solidFill>
                  <a:schemeClr val="tx1"/>
                </a:solidFill>
                <a:latin typeface="+mn-lt"/>
                <a:ea typeface="+mn-ea"/>
                <a:cs typeface="+mn-cs"/>
              </a:rPr>
              <a:t>l’ impact </a:t>
            </a:r>
            <a:r>
              <a:rPr lang="fr-FR" sz="1100" kern="1200" dirty="0" smtClean="0">
                <a:solidFill>
                  <a:schemeClr val="tx1"/>
                </a:solidFill>
                <a:latin typeface="+mn-lt"/>
                <a:ea typeface="+mn-ea"/>
                <a:cs typeface="+mn-cs"/>
              </a:rPr>
              <a:t>du phénomène de l’enracinement des dirigeants sur la performance des firmes : cas Français</a:t>
            </a:r>
            <a:endParaRPr lang="fr-FR" sz="11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2</a:t>
            </a:fld>
            <a:endParaRPr lang="fr-F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11</a:t>
            </a:fld>
            <a:endParaRPr 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12</a:t>
            </a:fld>
            <a:endParaRPr lang="fr-F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r>
              <a:rPr lang="fr-FR" sz="1200" kern="1200" dirty="0" smtClean="0">
                <a:solidFill>
                  <a:schemeClr val="tx1"/>
                </a:solidFill>
                <a:latin typeface="+mn-lt"/>
                <a:ea typeface="+mn-ea"/>
                <a:cs typeface="+mn-cs"/>
              </a:rPr>
              <a:t>(En outre, La propriété des investisseurs institutionnels a aussi constitué une caractéristique actionnariale affectant la possibilité d’avoir une stratégie d’enracinement). </a:t>
            </a:r>
            <a:endParaRPr lang="fr-FR"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3</a:t>
            </a:fld>
            <a:endParaRPr lang="fr-F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4</a:t>
            </a:fld>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5</a:t>
            </a:fld>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6</a:t>
            </a:fld>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7</a:t>
            </a:fld>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8</a:t>
            </a:fld>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9</a:t>
            </a:fld>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sz="800" kern="1200" dirty="0" smtClean="0">
              <a:solidFill>
                <a:schemeClr val="tx1"/>
              </a:solidFill>
              <a:latin typeface="+mn-lt"/>
              <a:ea typeface="+mn-ea"/>
              <a:cs typeface="+mn-cs"/>
            </a:endParaRPr>
          </a:p>
          <a:p>
            <a:r>
              <a:rPr lang="fr-FR" sz="800" kern="1200" dirty="0" smtClean="0">
                <a:solidFill>
                  <a:schemeClr val="tx1"/>
                </a:solidFill>
                <a:latin typeface="+mn-lt"/>
                <a:ea typeface="+mn-ea"/>
                <a:cs typeface="+mn-cs"/>
              </a:rPr>
              <a:t>La propriété managériale est utilisée par les dirigeants comme étant un moyen pour diluer l’efficacité des mécanismes de contrôle et réduire la probabilité de leurs remplacements. Ils affirment aussi que le dirigeant devient enraciné une fois qu’il détient 50% du capital de l’entreprise qu’il dirige. Ceci nous emmène à supposer que :</a:t>
            </a:r>
          </a:p>
          <a:p>
            <a:endParaRPr lang="fr-FR" sz="800" dirty="0"/>
          </a:p>
        </p:txBody>
      </p:sp>
      <p:sp>
        <p:nvSpPr>
          <p:cNvPr id="4" name="Espace réservé du numéro de diapositive 3"/>
          <p:cNvSpPr>
            <a:spLocks noGrp="1"/>
          </p:cNvSpPr>
          <p:nvPr>
            <p:ph type="sldNum" sz="quarter" idx="10"/>
          </p:nvPr>
        </p:nvSpPr>
        <p:spPr/>
        <p:txBody>
          <a:bodyPr/>
          <a:lstStyle/>
          <a:p>
            <a:fld id="{C09F8E7E-4CD1-4477-BCE7-EA6BC1CCBF15}" type="slidenum">
              <a:rPr lang="fr-FR" smtClean="0"/>
              <a:pPr/>
              <a:t>10</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Cliquez pour modifier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20" name="Espace réservé du pied de page 19"/>
          <p:cNvSpPr>
            <a:spLocks noGrp="1"/>
          </p:cNvSpPr>
          <p:nvPr>
            <p:ph type="ftr" sz="quarter" idx="11"/>
          </p:nvPr>
        </p:nvSpPr>
        <p:spPr/>
        <p:txBody>
          <a:bodyPr/>
          <a:lstStyle>
            <a:extLst/>
          </a:lstStyle>
          <a:p>
            <a:endParaRPr kumimoji="0" lang="en-US"/>
          </a:p>
        </p:txBody>
      </p:sp>
      <p:sp>
        <p:nvSpPr>
          <p:cNvPr id="10" name="Espace réservé du numéro de diapositive 9"/>
          <p:cNvSpPr>
            <a:spLocks noGrp="1"/>
          </p:cNvSpPr>
          <p:nvPr>
            <p:ph type="sldNum" sz="quarter" idx="12"/>
          </p:nvPr>
        </p:nvSpPr>
        <p:spPr/>
        <p:txBody>
          <a:bodyPr/>
          <a:lstStyle>
            <a:extLst/>
          </a:lstStyle>
          <a:p>
            <a:fld id="{1271BEBB-3801-4264-8EC0-6F3502F9F436}" type="slidenum">
              <a:rPr lang="en-US" smtClean="0"/>
              <a:pPr/>
              <a:t>‹N°›</a:t>
            </a:fld>
            <a:endParaRPr lang="en-US"/>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9015CC05-7DBF-4C36-8715-269E68FA0049}" type="slidenum">
              <a:rPr lang="en-US" smtClean="0"/>
              <a:pPr/>
              <a:t>‹N°›</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32229A2C-2828-4644-97BC-FD0E9D5CE124}" type="slidenum">
              <a:rPr lang="en-US" smtClean="0"/>
              <a:pPr/>
              <a:t>‹N°›</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E9BFB4EE-2645-4E7A-AD5B-E440053AAE8B}" type="slidenum">
              <a:rPr lang="en-US" smtClean="0"/>
              <a:pPr/>
              <a:t>‹N°›</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extLst/>
          </a:lstStyle>
          <a:p>
            <a:endParaRPr lang="en-US"/>
          </a:p>
        </p:txBody>
      </p:sp>
      <p:sp>
        <p:nvSpPr>
          <p:cNvPr id="5" name="Espace réservé du pied de page 4"/>
          <p:cNvSpPr>
            <a:spLocks noGrp="1"/>
          </p:cNvSpPr>
          <p:nvPr>
            <p:ph type="ftr" sz="quarter" idx="11"/>
          </p:nvPr>
        </p:nvSpPr>
        <p:spPr/>
        <p:txBody>
          <a:bodyPr/>
          <a:lstStyle>
            <a:extLst/>
          </a:lstStyle>
          <a:p>
            <a:endParaRPr lang="en-US"/>
          </a:p>
        </p:txBody>
      </p:sp>
      <p:sp>
        <p:nvSpPr>
          <p:cNvPr id="6" name="Espace réservé du numéro de diapositive 5"/>
          <p:cNvSpPr>
            <a:spLocks noGrp="1"/>
          </p:cNvSpPr>
          <p:nvPr>
            <p:ph type="sldNum" sz="quarter" idx="12"/>
          </p:nvPr>
        </p:nvSpPr>
        <p:spPr/>
        <p:txBody>
          <a:bodyPr/>
          <a:lstStyle>
            <a:extLst/>
          </a:lstStyle>
          <a:p>
            <a:fld id="{FC94D36E-31C8-4F0E-88EF-4E324A780244}" type="slidenum">
              <a:rPr lang="en-US" smtClean="0"/>
              <a:pPr/>
              <a:t>‹N°›</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9BE010EA-B1D4-4EFB-8E5A-B60831539162}" type="slidenum">
              <a:rPr lang="en-US" smtClean="0"/>
              <a:pPr/>
              <a:t>‹N°›</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endParaRPr lang="en-US"/>
          </a:p>
        </p:txBody>
      </p:sp>
      <p:sp>
        <p:nvSpPr>
          <p:cNvPr id="8" name="Espace réservé du pied de page 7"/>
          <p:cNvSpPr>
            <a:spLocks noGrp="1"/>
          </p:cNvSpPr>
          <p:nvPr>
            <p:ph type="ftr" sz="quarter" idx="11"/>
          </p:nvPr>
        </p:nvSpPr>
        <p:spPr/>
        <p:txBody>
          <a:bodyPr/>
          <a:lstStyle>
            <a:extLst/>
          </a:lstStyle>
          <a:p>
            <a:endParaRPr lang="en-US"/>
          </a:p>
        </p:txBody>
      </p:sp>
      <p:sp>
        <p:nvSpPr>
          <p:cNvPr id="9" name="Espace réservé du numéro de diapositive 8"/>
          <p:cNvSpPr>
            <a:spLocks noGrp="1"/>
          </p:cNvSpPr>
          <p:nvPr>
            <p:ph type="sldNum" sz="quarter" idx="12"/>
          </p:nvPr>
        </p:nvSpPr>
        <p:spPr/>
        <p:txBody>
          <a:bodyPr/>
          <a:lstStyle>
            <a:extLst/>
          </a:lstStyle>
          <a:p>
            <a:fld id="{C7137427-33E8-44C9-976A-D5D69C4A2685}" type="slidenum">
              <a:rPr lang="en-US" smtClean="0"/>
              <a:pPr/>
              <a:t>‹N°›</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endParaRPr lang="en-US"/>
          </a:p>
        </p:txBody>
      </p:sp>
      <p:sp>
        <p:nvSpPr>
          <p:cNvPr id="4" name="Espace réservé du pied de page 3"/>
          <p:cNvSpPr>
            <a:spLocks noGrp="1"/>
          </p:cNvSpPr>
          <p:nvPr>
            <p:ph type="ftr" sz="quarter" idx="11"/>
          </p:nvPr>
        </p:nvSpPr>
        <p:spPr/>
        <p:txBody>
          <a:bodyPr/>
          <a:lstStyle>
            <a:extLst/>
          </a:lstStyle>
          <a:p>
            <a:endParaRPr lang="en-US"/>
          </a:p>
        </p:txBody>
      </p:sp>
      <p:sp>
        <p:nvSpPr>
          <p:cNvPr id="5" name="Espace réservé du numéro de diapositive 4"/>
          <p:cNvSpPr>
            <a:spLocks noGrp="1"/>
          </p:cNvSpPr>
          <p:nvPr>
            <p:ph type="sldNum" sz="quarter" idx="12"/>
          </p:nvPr>
        </p:nvSpPr>
        <p:spPr/>
        <p:txBody>
          <a:bodyPr/>
          <a:lstStyle>
            <a:extLst/>
          </a:lstStyle>
          <a:p>
            <a:fld id="{A8C91651-58B6-44C5-9779-6B9C93167A97}" type="slidenum">
              <a:rPr lang="en-US" smtClean="0"/>
              <a:pPr/>
              <a:t>‹N°›</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endParaRPr lang="en-US"/>
          </a:p>
        </p:txBody>
      </p:sp>
      <p:sp>
        <p:nvSpPr>
          <p:cNvPr id="3" name="Espace réservé du pied de page 2"/>
          <p:cNvSpPr>
            <a:spLocks noGrp="1"/>
          </p:cNvSpPr>
          <p:nvPr>
            <p:ph type="ftr" sz="quarter" idx="11"/>
          </p:nvPr>
        </p:nvSpPr>
        <p:spPr/>
        <p:txBody>
          <a:bodyPr/>
          <a:lstStyle>
            <a:extLst/>
          </a:lstStyle>
          <a:p>
            <a:endParaRPr lang="en-US"/>
          </a:p>
        </p:txBody>
      </p:sp>
      <p:sp>
        <p:nvSpPr>
          <p:cNvPr id="4" name="Espace réservé du numéro de diapositive 3"/>
          <p:cNvSpPr>
            <a:spLocks noGrp="1"/>
          </p:cNvSpPr>
          <p:nvPr>
            <p:ph type="sldNum" sz="quarter" idx="12"/>
          </p:nvPr>
        </p:nvSpPr>
        <p:spPr/>
        <p:txBody>
          <a:bodyPr/>
          <a:lstStyle>
            <a:extLst/>
          </a:lstStyle>
          <a:p>
            <a:fld id="{43C5DBB7-9220-4B82-9DFD-A01A0BA10BA0}" type="slidenum">
              <a:rPr lang="en-US" smtClean="0"/>
              <a:pPr/>
              <a:t>‹N°›</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5C0B3280-FED6-431D-9A48-D3B9CFA2AD9B}" type="slidenum">
              <a:rPr lang="en-US" smtClean="0"/>
              <a:pPr/>
              <a:t>‹N°›</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Cliquez pour modifier le style du titre</a:t>
            </a:r>
            <a:endParaRPr kumimoji="0" lang="en-US"/>
          </a:p>
        </p:txBody>
      </p:sp>
      <p:sp>
        <p:nvSpPr>
          <p:cNvPr id="5" name="Espace réservé de la date 4"/>
          <p:cNvSpPr>
            <a:spLocks noGrp="1"/>
          </p:cNvSpPr>
          <p:nvPr>
            <p:ph type="dt" sz="half" idx="10"/>
          </p:nvPr>
        </p:nvSpPr>
        <p:spPr/>
        <p:txBody>
          <a:bodyPr/>
          <a:lstStyle>
            <a:extLst/>
          </a:lstStyle>
          <a:p>
            <a:endParaRPr lang="en-US"/>
          </a:p>
        </p:txBody>
      </p:sp>
      <p:sp>
        <p:nvSpPr>
          <p:cNvPr id="6" name="Espace réservé du pied de page 5"/>
          <p:cNvSpPr>
            <a:spLocks noGrp="1"/>
          </p:cNvSpPr>
          <p:nvPr>
            <p:ph type="ftr" sz="quarter" idx="11"/>
          </p:nvPr>
        </p:nvSpPr>
        <p:spPr/>
        <p:txBody>
          <a:bodyPr/>
          <a:lstStyle>
            <a:extLst/>
          </a:lstStyle>
          <a:p>
            <a:endParaRPr lang="en-US"/>
          </a:p>
        </p:txBody>
      </p:sp>
      <p:sp>
        <p:nvSpPr>
          <p:cNvPr id="7" name="Espace réservé du numéro de diapositive 6"/>
          <p:cNvSpPr>
            <a:spLocks noGrp="1"/>
          </p:cNvSpPr>
          <p:nvPr>
            <p:ph type="sldNum" sz="quarter" idx="12"/>
          </p:nvPr>
        </p:nvSpPr>
        <p:spPr/>
        <p:txBody>
          <a:bodyPr/>
          <a:lstStyle>
            <a:extLst/>
          </a:lstStyle>
          <a:p>
            <a:fld id="{A4A071D0-BE55-473C-ACB8-668E64497427}" type="slidenum">
              <a:rPr lang="en-US" smtClean="0"/>
              <a:pPr/>
              <a:t>‹N°›</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Cliquez pour modifier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Cliquez pour modifier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US"/>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980CBF5-DCDD-43B2-8005-9C24C7AE2E13}" type="slidenum">
              <a:rPr lang="en-US" smtClean="0"/>
              <a:pPr/>
              <a:t>‹N°›</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hf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en.wikipedia.org/wiki/Profit_(accounting)"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hyperlink" Target="https://en.wikipedia.org/wiki/Risk" TargetMode="External"/></Relationships>
</file>

<file path=ppt/slides/_rels/slide5.xml.rels><?xml version="1.0" encoding="UTF-8" standalone="yes"?>
<Relationships xmlns="http://schemas.openxmlformats.org/package/2006/relationships"><Relationship Id="rId3" Type="http://schemas.openxmlformats.org/officeDocument/2006/relationships/hyperlink" Target="http://www.investopedia.com/university/small-business/"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714348" y="2143116"/>
            <a:ext cx="7772400" cy="1362075"/>
          </a:xfrm>
        </p:spPr>
        <p:txBody>
          <a:bodyPr>
            <a:normAutofit fontScale="90000"/>
          </a:bodyPr>
          <a:lstStyle/>
          <a:p>
            <a:pPr algn="ctr" rtl="1"/>
            <a:r>
              <a:rPr lang="ar-DZ" dirty="0" smtClean="0">
                <a:latin typeface="Sakkal Majalla" pitchFamily="2" charset="-78"/>
                <a:cs typeface="Sakkal Majalla" pitchFamily="2" charset="-78"/>
              </a:rPr>
              <a:t>بسم الله الرحمان الرحيم</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dirty="0" smtClean="0"/>
              <a:t> </a:t>
            </a:r>
            <a:r>
              <a:rPr lang="ar-DZ" b="0" dirty="0" smtClean="0"/>
              <a:t>( قَالَ رَبِّ اشْرَحْ لِي صَدْرِي </a:t>
            </a:r>
            <a:r>
              <a:rPr lang="ar-DZ" sz="2000" b="0" dirty="0" smtClean="0"/>
              <a:t>(25) </a:t>
            </a:r>
            <a:r>
              <a:rPr lang="ar-DZ" b="0" dirty="0" smtClean="0"/>
              <a:t>وَيَسِّرْ لِي أَمْرِي </a:t>
            </a:r>
            <a:r>
              <a:rPr lang="ar-DZ" sz="2000" b="0" dirty="0" smtClean="0"/>
              <a:t>(26) </a:t>
            </a:r>
            <a:r>
              <a:rPr lang="ar-DZ" b="0" dirty="0" smtClean="0"/>
              <a:t>وَاحْلُلْ عُقْدَةً مِنْ لِسَانِي </a:t>
            </a:r>
            <a:r>
              <a:rPr lang="ar-DZ" sz="2000" b="0" dirty="0" smtClean="0"/>
              <a:t>(27) </a:t>
            </a:r>
            <a:r>
              <a:rPr lang="ar-DZ" b="0" dirty="0" smtClean="0"/>
              <a:t>يَفْقَهُوا قَوْلِي </a:t>
            </a:r>
            <a:r>
              <a:rPr lang="ar-DZ" sz="2000" b="0" dirty="0" smtClean="0"/>
              <a:t>(28) </a:t>
            </a:r>
            <a:r>
              <a:rPr lang="ar-DZ" b="0" dirty="0" smtClean="0"/>
              <a:t>) صدق الله العظيم  </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r>
              <a:rPr lang="ar-DZ" b="0" dirty="0" smtClean="0"/>
              <a:t>  </a:t>
            </a:r>
            <a:r>
              <a:rPr lang="ar-DZ" sz="2800" b="0" smtClean="0"/>
              <a:t>سورة طه</a:t>
            </a:r>
            <a:endParaRPr lang="fr-FR" sz="2800" dirty="0">
              <a:latin typeface="Sakkal Majalla" pitchFamily="2" charset="-78"/>
              <a:cs typeface="Sakkal Majalla" pitchFamily="2" charset="-78"/>
            </a:endParaRPr>
          </a:p>
        </p:txBody>
      </p:sp>
      <p:sp>
        <p:nvSpPr>
          <p:cNvPr id="4" name="Espace réservé du numéro de diapositive 3"/>
          <p:cNvSpPr>
            <a:spLocks noGrp="1"/>
          </p:cNvSpPr>
          <p:nvPr>
            <p:ph type="sldNum" sz="quarter" idx="12"/>
          </p:nvPr>
        </p:nvSpPr>
        <p:spPr/>
        <p:txBody>
          <a:bodyPr/>
          <a:lstStyle/>
          <a:p>
            <a:fld id="{FC94D36E-31C8-4F0E-88EF-4E324A780244}" type="slidenum">
              <a:rPr lang="en-US" smtClean="0"/>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10</a:t>
            </a:fld>
            <a:endParaRPr lang="en-US" dirty="0">
              <a:solidFill>
                <a:schemeClr val="accent4">
                  <a:lumMod val="10000"/>
                </a:schemeClr>
              </a:solidFill>
            </a:endParaRPr>
          </a:p>
        </p:txBody>
      </p:sp>
      <p:sp>
        <p:nvSpPr>
          <p:cNvPr id="3" name="Arrondir un rectangle avec un coin diagonal 2"/>
          <p:cNvSpPr/>
          <p:nvPr/>
        </p:nvSpPr>
        <p:spPr>
          <a:xfrm>
            <a:off x="323528" y="1347516"/>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Capital</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374640" y="2501955"/>
            <a:ext cx="3107341"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smtClean="0">
                <a:solidFill>
                  <a:schemeClr val="tx1"/>
                </a:solidFill>
              </a:rPr>
              <a:t>Accountability</a:t>
            </a:r>
            <a:endParaRPr lang="fr-FR" sz="2300" dirty="0">
              <a:solidFill>
                <a:schemeClr val="tx1"/>
              </a:solidFill>
            </a:endParaRPr>
          </a:p>
        </p:txBody>
      </p:sp>
      <p:sp>
        <p:nvSpPr>
          <p:cNvPr id="9" name="Arrondir un rectangle avec un coin diagonal 8"/>
          <p:cNvSpPr/>
          <p:nvPr/>
        </p:nvSpPr>
        <p:spPr>
          <a:xfrm>
            <a:off x="3803083" y="1379157"/>
            <a:ext cx="4824187" cy="883674"/>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smtClean="0">
                <a:solidFill>
                  <a:schemeClr val="tx1"/>
                </a:solidFill>
              </a:rPr>
              <a:t>“</a:t>
            </a:r>
            <a:r>
              <a:rPr lang="en-US" sz="2400" dirty="0">
                <a:solidFill>
                  <a:schemeClr val="tx1"/>
                </a:solidFill>
              </a:rPr>
              <a:t>“Capital isn’t scarce, vision is”</a:t>
            </a:r>
            <a:endParaRPr lang="fr-FR" sz="2400" dirty="0">
              <a:solidFill>
                <a:schemeClr val="tx1"/>
              </a:solidFill>
            </a:endParaRPr>
          </a:p>
          <a:p>
            <a:r>
              <a:rPr lang="en-US" sz="2400" i="1" dirty="0" smtClean="0">
                <a:solidFill>
                  <a:schemeClr val="tx1"/>
                </a:solidFill>
              </a:rPr>
              <a:t>”</a:t>
            </a:r>
            <a:endParaRPr lang="fr-FR" sz="2400" dirty="0">
              <a:solidFill>
                <a:schemeClr val="tx1"/>
              </a:solidFill>
            </a:endParaRPr>
          </a:p>
        </p:txBody>
      </p:sp>
      <p:sp>
        <p:nvSpPr>
          <p:cNvPr id="11" name="Arrondir un rectangle avec un coin diagonal 10"/>
          <p:cNvSpPr/>
          <p:nvPr/>
        </p:nvSpPr>
        <p:spPr>
          <a:xfrm>
            <a:off x="3779912" y="2523219"/>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Accountability breeds responsibility”</a:t>
            </a:r>
            <a:endParaRPr lang="fr-FR" sz="23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5357" y="304758"/>
            <a:ext cx="7681913"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Arrondir un rectangle avec un coin diagonal 14"/>
          <p:cNvSpPr/>
          <p:nvPr/>
        </p:nvSpPr>
        <p:spPr>
          <a:xfrm>
            <a:off x="292734" y="4098220"/>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Growth and Marketing</a:t>
            </a:r>
            <a:endParaRPr lang="fr-FR" sz="2300" dirty="0">
              <a:solidFill>
                <a:schemeClr val="tx1"/>
              </a:solidFill>
            </a:endParaRPr>
          </a:p>
        </p:txBody>
      </p:sp>
      <p:sp>
        <p:nvSpPr>
          <p:cNvPr id="16" name="Arrondir un rectangle avec un coin diagonal 15"/>
          <p:cNvSpPr/>
          <p:nvPr/>
        </p:nvSpPr>
        <p:spPr>
          <a:xfrm>
            <a:off x="377286" y="5623557"/>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Know Your Customer</a:t>
            </a:r>
            <a:endParaRPr lang="fr-FR" sz="2300" dirty="0">
              <a:solidFill>
                <a:schemeClr val="tx1"/>
              </a:solidFill>
            </a:endParaRPr>
          </a:p>
        </p:txBody>
      </p:sp>
      <p:sp>
        <p:nvSpPr>
          <p:cNvPr id="17" name="Arrondir un rectangle avec un coin diagonal 16"/>
          <p:cNvSpPr/>
          <p:nvPr/>
        </p:nvSpPr>
        <p:spPr>
          <a:xfrm>
            <a:off x="3746033" y="4050030"/>
            <a:ext cx="5364088" cy="1393470"/>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a:solidFill>
                  <a:schemeClr val="tx1"/>
                </a:solidFill>
              </a:rPr>
              <a:t>“Without continual growth and progress, such words as improvement, achievement, and success have no meaning”</a:t>
            </a:r>
            <a:endParaRPr lang="fr-FR" sz="2400" dirty="0">
              <a:solidFill>
                <a:schemeClr val="tx1"/>
              </a:solidFill>
            </a:endParaRPr>
          </a:p>
        </p:txBody>
      </p:sp>
      <p:sp>
        <p:nvSpPr>
          <p:cNvPr id="18" name="Arrondir un rectangle avec un coin diagonal 17"/>
          <p:cNvSpPr/>
          <p:nvPr/>
        </p:nvSpPr>
        <p:spPr>
          <a:xfrm>
            <a:off x="3803083" y="5634885"/>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“Always treat your customers as special guests”</a:t>
            </a:r>
            <a:endParaRPr lang="fr-FR" sz="2400" dirty="0">
              <a:solidFill>
                <a:schemeClr val="tx1"/>
              </a:solidFill>
            </a:endParaRPr>
          </a:p>
          <a:p>
            <a:r>
              <a:rPr lang="en-US" sz="2400" dirty="0" smtClean="0">
                <a:solidFill>
                  <a:schemeClr val="tx1"/>
                </a:solidFill>
              </a:rPr>
              <a:t>”</a:t>
            </a:r>
            <a:endParaRPr lang="fr-FR" sz="2400" dirty="0">
              <a:solidFill>
                <a:schemeClr val="tx1"/>
              </a:solidFill>
            </a:endParaRPr>
          </a:p>
        </p:txBody>
      </p:sp>
      <p:sp>
        <p:nvSpPr>
          <p:cNvPr id="14" name="Flèche droite 13"/>
          <p:cNvSpPr/>
          <p:nvPr/>
        </p:nvSpPr>
        <p:spPr>
          <a:xfrm>
            <a:off x="3579640" y="1663394"/>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droite 18"/>
          <p:cNvSpPr/>
          <p:nvPr/>
        </p:nvSpPr>
        <p:spPr>
          <a:xfrm>
            <a:off x="3538331" y="26730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477367" y="4524217"/>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a:off x="3549862" y="6049554"/>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065017653"/>
      </p:ext>
    </p:extLst>
  </p:cSld>
  <p:clrMapOvr>
    <a:masterClrMapping/>
  </p:clrMapOvr>
  <p:transition spd="slow">
    <p:wipe dir="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11</a:t>
            </a:fld>
            <a:endParaRPr lang="en-US" dirty="0">
              <a:solidFill>
                <a:schemeClr val="accent4">
                  <a:lumMod val="10000"/>
                </a:schemeClr>
              </a:solidFill>
            </a:endParaRPr>
          </a:p>
        </p:txBody>
      </p:sp>
      <p:sp>
        <p:nvSpPr>
          <p:cNvPr id="3" name="Arrondir un rectangle avec un coin diagonal 2"/>
          <p:cNvSpPr/>
          <p:nvPr/>
        </p:nvSpPr>
        <p:spPr>
          <a:xfrm>
            <a:off x="297971" y="2231190"/>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Priorities</a:t>
            </a:r>
            <a:endParaRPr lang="fr-FR" sz="2300" dirty="0">
              <a:solidFill>
                <a:schemeClr val="tx1"/>
              </a:solidFill>
            </a:endParaRPr>
          </a:p>
        </p:txBody>
      </p:sp>
      <p:sp>
        <p:nvSpPr>
          <p:cNvPr id="4" name="Flèche vers le bas 3"/>
          <p:cNvSpPr/>
          <p:nvPr/>
        </p:nvSpPr>
        <p:spPr>
          <a:xfrm>
            <a:off x="4218620" y="911164"/>
            <a:ext cx="464632" cy="100566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323528" y="4005064"/>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Never Give Up</a:t>
            </a:r>
            <a:endParaRPr lang="fr-FR" sz="2300" dirty="0">
              <a:solidFill>
                <a:schemeClr val="tx1"/>
              </a:solidFill>
            </a:endParaRPr>
          </a:p>
        </p:txBody>
      </p:sp>
      <p:sp>
        <p:nvSpPr>
          <p:cNvPr id="9" name="Arrondir un rectangle avec un coin diagonal 8"/>
          <p:cNvSpPr/>
          <p:nvPr/>
        </p:nvSpPr>
        <p:spPr>
          <a:xfrm>
            <a:off x="3803083" y="2159211"/>
            <a:ext cx="5307038" cy="1027631"/>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“Things which matters most must never be at the mercy of things which matter least”</a:t>
            </a:r>
            <a:endParaRPr lang="fr-FR" sz="2400" dirty="0">
              <a:solidFill>
                <a:schemeClr val="tx1"/>
              </a:solidFill>
            </a:endParaRPr>
          </a:p>
        </p:txBody>
      </p:sp>
      <p:sp>
        <p:nvSpPr>
          <p:cNvPr id="11" name="Arrondir un rectangle avec un coin diagonal 10"/>
          <p:cNvSpPr/>
          <p:nvPr/>
        </p:nvSpPr>
        <p:spPr>
          <a:xfrm>
            <a:off x="3856979" y="4005063"/>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“Never, Never, Never Give Up”</a:t>
            </a:r>
            <a:endParaRPr lang="fr-FR" sz="2400" dirty="0">
              <a:solidFill>
                <a:schemeClr val="tx1"/>
              </a:solidFill>
            </a:endParaRPr>
          </a:p>
          <a:p>
            <a:pPr lvl="1" algn="just"/>
            <a:r>
              <a:rPr lang="en-US" sz="2400" dirty="0" smtClean="0">
                <a:solidFill>
                  <a:schemeClr val="tx1"/>
                </a:solidFill>
              </a:rPr>
              <a:t>”</a:t>
            </a:r>
            <a:endParaRPr lang="fr-FR" sz="23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5357" y="304758"/>
            <a:ext cx="7681913"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Flèche droite 1"/>
          <p:cNvSpPr/>
          <p:nvPr/>
        </p:nvSpPr>
        <p:spPr>
          <a:xfrm>
            <a:off x="3538331" y="26730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538331" y="4431061"/>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26039580"/>
      </p:ext>
    </p:extLst>
  </p:cSld>
  <p:clrMapOvr>
    <a:masterClrMapping/>
  </p:clrMapOvr>
  <p:transition spd="slow">
    <p:wipe dir="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 name="WordArt 21"/>
          <p:cNvSpPr>
            <a:spLocks noChangeArrowheads="1" noChangeShapeType="1" noTextEdit="1"/>
          </p:cNvSpPr>
          <p:nvPr/>
        </p:nvSpPr>
        <p:spPr bwMode="auto">
          <a:xfrm>
            <a:off x="1500166" y="2786058"/>
            <a:ext cx="6240463" cy="1477962"/>
          </a:xfrm>
          <a:prstGeom prst="rect">
            <a:avLst/>
          </a:prstGeom>
        </p:spPr>
        <p:txBody>
          <a:bodyPr wrap="none" fromWordArt="1">
            <a:prstTxWarp prst="textPlain">
              <a:avLst>
                <a:gd name="adj" fmla="val 50000"/>
              </a:avLst>
            </a:prstTxWarp>
          </a:bodyPr>
          <a:lstStyle/>
          <a:p>
            <a:pPr algn="ctr"/>
            <a:r>
              <a:rPr lang="ar-DZ"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شكرا</a:t>
            </a:r>
          </a:p>
          <a:p>
            <a:pPr algn="ct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Thank</a:t>
            </a:r>
            <a:r>
              <a:rPr lang="fr-FR" sz="3600" kern="10" dirty="0"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 </a:t>
            </a:r>
            <a:r>
              <a:rPr lang="fr-FR" sz="3600" kern="10" dirty="0" err="1" smtClean="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rPr>
              <a:t>you</a:t>
            </a:r>
            <a:endParaRPr lang="fr-FR" sz="3600" kern="10" dirty="0">
              <a:ln w="9525">
                <a:noFill/>
                <a:round/>
                <a:headEnd/>
                <a:tailEnd/>
              </a:ln>
              <a:solidFill>
                <a:srgbClr val="336699"/>
              </a:solidFill>
              <a:effectLst>
                <a:outerShdw dist="107763" dir="13500000" algn="ctr" rotWithShape="0">
                  <a:srgbClr val="B2B2B2">
                    <a:alpha val="50000"/>
                  </a:srgbClr>
                </a:outerShdw>
              </a:effectLst>
              <a:latin typeface="Times New Roman"/>
              <a:cs typeface="Times New Roman"/>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down)">
                                      <p:cBhvr>
                                        <p:cTn id="7" dur="580">
                                          <p:stCondLst>
                                            <p:cond delay="0"/>
                                          </p:stCondLst>
                                        </p:cTn>
                                        <p:tgtEl>
                                          <p:spTgt spid="3"/>
                                        </p:tgtEl>
                                      </p:cBhvr>
                                    </p:animEffect>
                                    <p:anim calcmode="lin" valueType="num">
                                      <p:cBhvr>
                                        <p:cTn id="8" dur="1822" tmFilter="0,0; 0.14,0.36; 0.43,0.73; 0.71,0.91; 1.0,1.0">
                                          <p:stCondLst>
                                            <p:cond delay="0"/>
                                          </p:stCondLst>
                                        </p:cTn>
                                        <p:tgtEl>
                                          <p:spTgt spid="3"/>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gtEl>
                                      </p:cBhvr>
                                      <p:to x="100000" y="60000"/>
                                    </p:animScale>
                                    <p:animScale>
                                      <p:cBhvr>
                                        <p:cTn id="14" dur="166" decel="50000">
                                          <p:stCondLst>
                                            <p:cond delay="676"/>
                                          </p:stCondLst>
                                        </p:cTn>
                                        <p:tgtEl>
                                          <p:spTgt spid="3"/>
                                        </p:tgtEl>
                                      </p:cBhvr>
                                      <p:to x="100000" y="100000"/>
                                    </p:animScale>
                                    <p:animScale>
                                      <p:cBhvr>
                                        <p:cTn id="15" dur="26">
                                          <p:stCondLst>
                                            <p:cond delay="1312"/>
                                          </p:stCondLst>
                                        </p:cTn>
                                        <p:tgtEl>
                                          <p:spTgt spid="3"/>
                                        </p:tgtEl>
                                      </p:cBhvr>
                                      <p:to x="100000" y="80000"/>
                                    </p:animScale>
                                    <p:animScale>
                                      <p:cBhvr>
                                        <p:cTn id="16" dur="166" decel="50000">
                                          <p:stCondLst>
                                            <p:cond delay="1338"/>
                                          </p:stCondLst>
                                        </p:cTn>
                                        <p:tgtEl>
                                          <p:spTgt spid="3"/>
                                        </p:tgtEl>
                                      </p:cBhvr>
                                      <p:to x="100000" y="100000"/>
                                    </p:animScale>
                                    <p:animScale>
                                      <p:cBhvr>
                                        <p:cTn id="17" dur="26">
                                          <p:stCondLst>
                                            <p:cond delay="1642"/>
                                          </p:stCondLst>
                                        </p:cTn>
                                        <p:tgtEl>
                                          <p:spTgt spid="3"/>
                                        </p:tgtEl>
                                      </p:cBhvr>
                                      <p:to x="100000" y="90000"/>
                                    </p:animScale>
                                    <p:animScale>
                                      <p:cBhvr>
                                        <p:cTn id="18" dur="166" decel="50000">
                                          <p:stCondLst>
                                            <p:cond delay="1668"/>
                                          </p:stCondLst>
                                        </p:cTn>
                                        <p:tgtEl>
                                          <p:spTgt spid="3"/>
                                        </p:tgtEl>
                                      </p:cBhvr>
                                      <p:to x="100000" y="100000"/>
                                    </p:animScale>
                                    <p:animScale>
                                      <p:cBhvr>
                                        <p:cTn id="19" dur="26">
                                          <p:stCondLst>
                                            <p:cond delay="1808"/>
                                          </p:stCondLst>
                                        </p:cTn>
                                        <p:tgtEl>
                                          <p:spTgt spid="3"/>
                                        </p:tgtEl>
                                      </p:cBhvr>
                                      <p:to x="100000" y="95000"/>
                                    </p:animScale>
                                    <p:animScale>
                                      <p:cBhvr>
                                        <p:cTn id="20" dur="166" decel="50000">
                                          <p:stCondLst>
                                            <p:cond delay="1834"/>
                                          </p:stCondLst>
                                        </p:cTn>
                                        <p:tgtEl>
                                          <p:spTgt spid="3"/>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MasterSp="0">
  <p:cSld>
    <p:bg>
      <p:bgPr>
        <a:blipFill dpi="0" rotWithShape="0">
          <a:blip r:embed="rId3" cstate="print">
            <a:lum/>
          </a:blip>
          <a:srcRect/>
          <a:stretch>
            <a:fillRect/>
          </a:stretch>
        </a:blipFill>
        <a:effectLst/>
      </p:bgPr>
    </p:bg>
    <p:spTree>
      <p:nvGrpSpPr>
        <p:cNvPr id="1" name=""/>
        <p:cNvGrpSpPr/>
        <p:nvPr/>
      </p:nvGrpSpPr>
      <p:grpSpPr>
        <a:xfrm>
          <a:off x="0" y="0"/>
          <a:ext cx="0" cy="0"/>
          <a:chOff x="0" y="0"/>
          <a:chExt cx="0" cy="0"/>
        </a:xfrm>
      </p:grpSpPr>
      <p:sp>
        <p:nvSpPr>
          <p:cNvPr id="32" name="Rectangle 5"/>
          <p:cNvSpPr>
            <a:spLocks noChangeArrowheads="1"/>
          </p:cNvSpPr>
          <p:nvPr/>
        </p:nvSpPr>
        <p:spPr bwMode="auto">
          <a:xfrm>
            <a:off x="714348" y="2143116"/>
            <a:ext cx="7620000" cy="714380"/>
          </a:xfrm>
          <a:prstGeom prst="rect">
            <a:avLst/>
          </a:prstGeom>
          <a:noFill/>
          <a:ln w="9525">
            <a:noFill/>
            <a:miter lim="800000"/>
            <a:headEnd/>
            <a:tailEnd/>
          </a:ln>
        </p:spPr>
        <p:txBody>
          <a:bodyPr lIns="92075" tIns="46038" rIns="92075" bIns="46038" anchor="ctr"/>
          <a:lstStyle/>
          <a:p>
            <a:pPr algn="ctr" rtl="1"/>
            <a:endParaRPr lang="fr-FR" sz="3000" dirty="0">
              <a:solidFill>
                <a:srgbClr val="FF0000"/>
              </a:solidFill>
            </a:endParaRPr>
          </a:p>
        </p:txBody>
      </p:sp>
      <p:sp>
        <p:nvSpPr>
          <p:cNvPr id="37" name="Rectangle 36"/>
          <p:cNvSpPr/>
          <p:nvPr/>
        </p:nvSpPr>
        <p:spPr>
          <a:xfrm>
            <a:off x="357158" y="500042"/>
            <a:ext cx="8072494" cy="1384995"/>
          </a:xfrm>
          <a:prstGeom prst="rect">
            <a:avLst/>
          </a:prstGeom>
          <a:solidFill>
            <a:schemeClr val="bg2"/>
          </a:solidFill>
          <a:ln w="38100">
            <a:solidFill>
              <a:srgbClr val="211E54"/>
            </a:solidFill>
          </a:ln>
          <a:effectLst>
            <a:outerShdw blurRad="57150" dist="38100" dir="5400000" algn="ctr" rotWithShape="0">
              <a:schemeClr val="accent4">
                <a:shade val="9000"/>
                <a:satMod val="105000"/>
                <a:alpha val="48000"/>
              </a:schemeClr>
            </a:outerShdw>
            <a:softEdge rad="63500"/>
          </a:effectLst>
        </p:spPr>
        <p:style>
          <a:lnRef idx="3">
            <a:schemeClr val="lt1"/>
          </a:lnRef>
          <a:fillRef idx="1">
            <a:schemeClr val="accent4"/>
          </a:fillRef>
          <a:effectRef idx="1">
            <a:schemeClr val="accent4"/>
          </a:effectRef>
          <a:fontRef idx="minor">
            <a:schemeClr val="lt1"/>
          </a:fontRef>
        </p:style>
        <p:txBody>
          <a:bodyPr wrap="square">
            <a:spAutoFit/>
            <a:scene3d>
              <a:camera prst="perspectiveFront"/>
              <a:lightRig rig="threePt" dir="t"/>
            </a:scene3d>
          </a:bodyPr>
          <a:lstStyle/>
          <a:p>
            <a:pPr algn="ctr"/>
            <a:r>
              <a:rPr lang="en-US" sz="2800" b="1" dirty="0">
                <a:solidFill>
                  <a:schemeClr val="tx1"/>
                </a:solidFill>
              </a:rPr>
              <a:t>University:  Med </a:t>
            </a:r>
            <a:r>
              <a:rPr lang="en-US" sz="2800" b="1" dirty="0" err="1">
                <a:solidFill>
                  <a:schemeClr val="tx1"/>
                </a:solidFill>
              </a:rPr>
              <a:t>Kheider</a:t>
            </a:r>
            <a:r>
              <a:rPr lang="en-US" sz="2800" b="1" dirty="0">
                <a:solidFill>
                  <a:schemeClr val="tx1"/>
                </a:solidFill>
              </a:rPr>
              <a:t>- </a:t>
            </a:r>
            <a:r>
              <a:rPr lang="en-US" sz="2800" b="1" dirty="0" err="1" smtClean="0">
                <a:solidFill>
                  <a:schemeClr val="tx1"/>
                </a:solidFill>
              </a:rPr>
              <a:t>Biskra</a:t>
            </a:r>
            <a:r>
              <a:rPr lang="en-US" sz="2800" b="1" dirty="0" smtClean="0">
                <a:solidFill>
                  <a:schemeClr val="tx1"/>
                </a:solidFill>
              </a:rPr>
              <a:t>-</a:t>
            </a:r>
          </a:p>
          <a:p>
            <a:pPr algn="ctr"/>
            <a:r>
              <a:rPr lang="en-US" sz="2800" b="1" dirty="0">
                <a:solidFill>
                  <a:schemeClr val="tx1"/>
                </a:solidFill>
              </a:rPr>
              <a:t>Faculty of Economics and Management </a:t>
            </a:r>
            <a:endParaRPr lang="en-US" sz="2800" b="1" dirty="0" smtClean="0">
              <a:solidFill>
                <a:schemeClr val="tx1"/>
              </a:solidFill>
            </a:endParaRPr>
          </a:p>
          <a:p>
            <a:pPr algn="ctr"/>
            <a:r>
              <a:rPr lang="en-US" sz="2800" b="1" dirty="0">
                <a:solidFill>
                  <a:schemeClr val="tx1"/>
                </a:solidFill>
              </a:rPr>
              <a:t>Level: 1st year Master: Entrepreneurship </a:t>
            </a:r>
            <a:r>
              <a:rPr lang="en-US" sz="2800" b="1" dirty="0" smtClean="0">
                <a:solidFill>
                  <a:schemeClr val="tx1"/>
                </a:solidFill>
              </a:rPr>
              <a:t> </a:t>
            </a:r>
            <a:endParaRPr lang="fr-FR" sz="2800" dirty="0">
              <a:solidFill>
                <a:schemeClr val="tx1"/>
              </a:solidFill>
            </a:endParaRPr>
          </a:p>
        </p:txBody>
      </p:sp>
      <p:sp>
        <p:nvSpPr>
          <p:cNvPr id="13" name="Espace réservé du numéro de diapositive 12"/>
          <p:cNvSpPr>
            <a:spLocks noGrp="1"/>
          </p:cNvSpPr>
          <p:nvPr>
            <p:ph type="sldNum" sz="quarter" idx="12"/>
          </p:nvPr>
        </p:nvSpPr>
        <p:spPr/>
        <p:txBody>
          <a:bodyPr/>
          <a:lstStyle/>
          <a:p>
            <a:fld id="{E9BFB4EE-2645-4E7A-AD5B-E440053AAE8B}" type="slidenum">
              <a:rPr lang="en-US" smtClean="0"/>
              <a:pPr/>
              <a:t>2</a:t>
            </a:fld>
            <a:endParaRPr lang="en-US"/>
          </a:p>
        </p:txBody>
      </p:sp>
      <p:sp>
        <p:nvSpPr>
          <p:cNvPr id="7" name="Rectangle 6"/>
          <p:cNvSpPr>
            <a:spLocks noChangeArrowheads="1"/>
          </p:cNvSpPr>
          <p:nvPr/>
        </p:nvSpPr>
        <p:spPr bwMode="auto">
          <a:xfrm>
            <a:off x="1763688" y="5195522"/>
            <a:ext cx="5328591" cy="1113798"/>
          </a:xfrm>
          <a:prstGeom prst="rect">
            <a:avLst/>
          </a:prstGeom>
          <a:noFill/>
          <a:ln w="9525">
            <a:noFill/>
            <a:miter lim="800000"/>
            <a:headEnd/>
            <a:tailEnd/>
          </a:ln>
          <a:effectLst/>
        </p:spPr>
        <p:txBody>
          <a:bodyPr/>
          <a:lstStyle/>
          <a:p>
            <a:pPr algn="ctr"/>
            <a:r>
              <a:rPr lang="fr-FR" sz="2400" b="1" dirty="0" smtClean="0">
                <a:solidFill>
                  <a:schemeClr val="accent4">
                    <a:lumMod val="10000"/>
                  </a:schemeClr>
                </a:solidFill>
              </a:rPr>
              <a:t>Dr: </a:t>
            </a:r>
            <a:r>
              <a:rPr lang="fr-FR" sz="2400" b="1" dirty="0" err="1" smtClean="0">
                <a:solidFill>
                  <a:schemeClr val="accent4">
                    <a:lumMod val="10000"/>
                  </a:schemeClr>
                </a:solidFill>
              </a:rPr>
              <a:t>Reguia</a:t>
            </a:r>
            <a:r>
              <a:rPr lang="fr-FR" sz="2400" b="1" dirty="0" smtClean="0">
                <a:solidFill>
                  <a:schemeClr val="accent4">
                    <a:lumMod val="10000"/>
                  </a:schemeClr>
                </a:solidFill>
              </a:rPr>
              <a:t> Abdelhamid </a:t>
            </a:r>
            <a:r>
              <a:rPr lang="fr-FR" sz="2400" b="1" dirty="0" err="1" smtClean="0">
                <a:solidFill>
                  <a:schemeClr val="accent4">
                    <a:lumMod val="10000"/>
                  </a:schemeClr>
                </a:solidFill>
              </a:rPr>
              <a:t>Cherroun</a:t>
            </a: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Associate</a:t>
            </a:r>
            <a:r>
              <a:rPr lang="fr-FR" sz="2400" b="1" dirty="0" smtClean="0">
                <a:solidFill>
                  <a:schemeClr val="accent4">
                    <a:lumMod val="10000"/>
                  </a:schemeClr>
                </a:solidFill>
              </a:rPr>
              <a:t> </a:t>
            </a:r>
            <a:r>
              <a:rPr lang="fr-FR" sz="2400" b="1" dirty="0" err="1" smtClean="0">
                <a:solidFill>
                  <a:schemeClr val="accent4">
                    <a:lumMod val="10000"/>
                  </a:schemeClr>
                </a:solidFill>
              </a:rPr>
              <a:t>professor</a:t>
            </a:r>
            <a:endParaRPr lang="fr-FR" sz="2400" b="1" dirty="0" smtClean="0">
              <a:solidFill>
                <a:schemeClr val="accent4">
                  <a:lumMod val="10000"/>
                </a:schemeClr>
              </a:solidFill>
            </a:endParaRPr>
          </a:p>
        </p:txBody>
      </p:sp>
      <p:pic>
        <p:nvPicPr>
          <p:cNvPr id="8" name="Picture 7" descr="C:\Users\DELL\Desktop\CRE CDC Final\logo_umkbiskra.jpg"/>
          <p:cNvPicPr>
            <a:picLocks noChangeAspect="1" noChangeArrowheads="1"/>
          </p:cNvPicPr>
          <p:nvPr/>
        </p:nvPicPr>
        <p:blipFill>
          <a:blip r:embed="rId4"/>
          <a:srcRect/>
          <a:stretch>
            <a:fillRect/>
          </a:stretch>
        </p:blipFill>
        <p:spPr bwMode="auto">
          <a:xfrm>
            <a:off x="3225113" y="1994261"/>
            <a:ext cx="1785950" cy="857256"/>
          </a:xfrm>
          <a:prstGeom prst="rect">
            <a:avLst/>
          </a:prstGeom>
          <a:noFill/>
        </p:spPr>
      </p:pic>
      <p:sp>
        <p:nvSpPr>
          <p:cNvPr id="2" name="Ellipse 1"/>
          <p:cNvSpPr/>
          <p:nvPr/>
        </p:nvSpPr>
        <p:spPr>
          <a:xfrm>
            <a:off x="357158" y="3000372"/>
            <a:ext cx="8463314" cy="18687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i="1" dirty="0" smtClean="0">
                <a:solidFill>
                  <a:schemeClr val="bg1"/>
                </a:solidFill>
              </a:rPr>
              <a:t>Course </a:t>
            </a:r>
            <a:r>
              <a:rPr lang="en-US" sz="3200" b="1" i="1" dirty="0">
                <a:solidFill>
                  <a:schemeClr val="bg1"/>
                </a:solidFill>
              </a:rPr>
              <a:t>I</a:t>
            </a:r>
            <a:r>
              <a:rPr lang="en-US" sz="3200" b="1" i="1" dirty="0" smtClean="0">
                <a:solidFill>
                  <a:schemeClr val="bg1"/>
                </a:solidFill>
              </a:rPr>
              <a:t>:</a:t>
            </a:r>
            <a:endParaRPr lang="en-US" sz="3200" b="1" i="1" dirty="0" smtClean="0">
              <a:solidFill>
                <a:schemeClr val="bg1"/>
              </a:solidFill>
            </a:endParaRPr>
          </a:p>
          <a:p>
            <a:pPr algn="ctr"/>
            <a:r>
              <a:rPr lang="en-US" sz="3200" b="1" i="1" dirty="0" smtClean="0">
                <a:solidFill>
                  <a:schemeClr val="accent3"/>
                </a:solidFill>
              </a:rPr>
              <a:t> </a:t>
            </a:r>
            <a:r>
              <a:rPr lang="en-US" sz="2800" b="1" dirty="0"/>
              <a:t>Introduction </a:t>
            </a:r>
            <a:r>
              <a:rPr lang="en-US" sz="2800" b="1" dirty="0" smtClean="0"/>
              <a:t>to Entrepreneurship</a:t>
            </a:r>
            <a:endParaRPr lang="fr-FR" sz="2800" dirty="0"/>
          </a:p>
          <a:p>
            <a:pPr algn="ctr"/>
            <a:endParaRPr lang="fr-FR" dirty="0">
              <a:solidFill>
                <a:schemeClr val="accent3"/>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1"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3</a:t>
            </a:fld>
            <a:endParaRPr lang="en-US" dirty="0">
              <a:solidFill>
                <a:schemeClr val="accent4">
                  <a:lumMod val="10000"/>
                </a:schemeClr>
              </a:solidFill>
            </a:endParaRPr>
          </a:p>
        </p:txBody>
      </p:sp>
      <p:sp>
        <p:nvSpPr>
          <p:cNvPr id="8" name="Rectangle à coins arrondis 7"/>
          <p:cNvSpPr/>
          <p:nvPr/>
        </p:nvSpPr>
        <p:spPr>
          <a:xfrm>
            <a:off x="0" y="1928802"/>
            <a:ext cx="9144000" cy="3357586"/>
          </a:xfrm>
          <a:prstGeom prst="round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just">
              <a:buFontTx/>
              <a:buChar char="-"/>
            </a:pPr>
            <a:endParaRPr lang="fr-FR" sz="2400" dirty="0" smtClean="0">
              <a:solidFill>
                <a:schemeClr val="accent4">
                  <a:lumMod val="10000"/>
                </a:schemeClr>
              </a:solidFill>
            </a:endParaRPr>
          </a:p>
          <a:p>
            <a:pPr algn="ctr">
              <a:buFontTx/>
              <a:buChar char="-"/>
            </a:pPr>
            <a:r>
              <a:rPr lang="fr-FR" sz="2800" b="1" dirty="0" err="1" smtClean="0">
                <a:solidFill>
                  <a:schemeClr val="accent4">
                    <a:lumMod val="10000"/>
                  </a:schemeClr>
                </a:solidFill>
                <a:latin typeface="Times New Roman" panose="02020603050405020304" pitchFamily="18" charset="0"/>
                <a:cs typeface="Times New Roman" panose="02020603050405020304" pitchFamily="18" charset="0"/>
              </a:rPr>
              <a:t>Definition</a:t>
            </a:r>
            <a:r>
              <a:rPr lang="fr-FR" sz="2800" b="1" dirty="0" smtClean="0">
                <a:solidFill>
                  <a:schemeClr val="accent4">
                    <a:lumMod val="10000"/>
                  </a:schemeClr>
                </a:solidFill>
                <a:latin typeface="Times New Roman" panose="02020603050405020304" pitchFamily="18" charset="0"/>
                <a:cs typeface="Times New Roman" panose="02020603050405020304" pitchFamily="18" charset="0"/>
              </a:rPr>
              <a:t> of </a:t>
            </a:r>
            <a:r>
              <a:rPr lang="fr-FR" sz="2800" b="1" dirty="0" err="1" smtClean="0">
                <a:solidFill>
                  <a:schemeClr val="accent4">
                    <a:lumMod val="10000"/>
                  </a:schemeClr>
                </a:solidFill>
                <a:latin typeface="Times New Roman" panose="02020603050405020304" pitchFamily="18" charset="0"/>
                <a:cs typeface="Times New Roman" panose="02020603050405020304" pitchFamily="18" charset="0"/>
              </a:rPr>
              <a:t>enterpreneurship</a:t>
            </a:r>
            <a:r>
              <a:rPr lang="fr-FR" sz="2800" b="1" dirty="0" smtClean="0">
                <a:solidFill>
                  <a:schemeClr val="accent4">
                    <a:lumMod val="10000"/>
                  </a:schemeClr>
                </a:solidFill>
                <a:latin typeface="Times New Roman" panose="02020603050405020304" pitchFamily="18" charset="0"/>
                <a:cs typeface="Times New Roman" panose="02020603050405020304" pitchFamily="18" charset="0"/>
              </a:rPr>
              <a:t>;</a:t>
            </a:r>
          </a:p>
          <a:p>
            <a:pPr algn="ctr"/>
            <a:r>
              <a:rPr lang="en-US" sz="2800" b="1" dirty="0" smtClean="0">
                <a:solidFill>
                  <a:schemeClr val="tx1"/>
                </a:solidFill>
                <a:latin typeface="Times New Roman" panose="02020603050405020304" pitchFamily="18" charset="0"/>
                <a:cs typeface="Times New Roman" panose="02020603050405020304" pitchFamily="18" charset="0"/>
              </a:rPr>
              <a:t>- Definition of an 'Entrepreneur;</a:t>
            </a:r>
            <a:endParaRPr lang="fr-FR" sz="2800" b="1" dirty="0" smtClean="0">
              <a:solidFill>
                <a:schemeClr val="tx1"/>
              </a:solidFill>
              <a:latin typeface="Times New Roman" panose="02020603050405020304" pitchFamily="18" charset="0"/>
              <a:cs typeface="Times New Roman" panose="02020603050405020304" pitchFamily="18" charset="0"/>
            </a:endParaRPr>
          </a:p>
          <a:p>
            <a:pPr algn="ctr"/>
            <a:r>
              <a:rPr lang="en-US" sz="2800" b="1" dirty="0" smtClean="0">
                <a:solidFill>
                  <a:schemeClr val="tx1"/>
                </a:solidFill>
                <a:latin typeface="Times New Roman" panose="02020603050405020304" pitchFamily="18" charset="0"/>
                <a:cs typeface="Times New Roman" panose="02020603050405020304" pitchFamily="18" charset="0"/>
              </a:rPr>
              <a:t>- Principles </a:t>
            </a:r>
            <a:r>
              <a:rPr lang="en-US" sz="2800" b="1" dirty="0">
                <a:solidFill>
                  <a:schemeClr val="tx1"/>
                </a:solidFill>
                <a:latin typeface="Times New Roman" panose="02020603050405020304" pitchFamily="18" charset="0"/>
                <a:cs typeface="Times New Roman" panose="02020603050405020304" pitchFamily="18" charset="0"/>
              </a:rPr>
              <a:t>of </a:t>
            </a:r>
            <a:r>
              <a:rPr lang="en-US" sz="2800" b="1" dirty="0" smtClean="0">
                <a:solidFill>
                  <a:schemeClr val="tx1"/>
                </a:solidFill>
                <a:latin typeface="Times New Roman" panose="02020603050405020304" pitchFamily="18" charset="0"/>
                <a:cs typeface="Times New Roman" panose="02020603050405020304" pitchFamily="18" charset="0"/>
              </a:rPr>
              <a:t>Entrepreneurship.</a:t>
            </a:r>
            <a:endParaRPr lang="fr-FR" sz="2800" b="1" dirty="0">
              <a:solidFill>
                <a:schemeClr val="tx1"/>
              </a:solidFill>
              <a:latin typeface="Times New Roman" panose="02020603050405020304" pitchFamily="18" charset="0"/>
              <a:cs typeface="Times New Roman" panose="02020603050405020304" pitchFamily="18" charset="0"/>
            </a:endParaRPr>
          </a:p>
          <a:p>
            <a:pPr algn="ctr">
              <a:buFontTx/>
              <a:buChar char="-"/>
            </a:pPr>
            <a:endParaRPr lang="fr-FR" sz="2400" dirty="0">
              <a:solidFill>
                <a:schemeClr val="accent4">
                  <a:lumMod val="10000"/>
                </a:schemeClr>
              </a:solidFill>
            </a:endParaRPr>
          </a:p>
        </p:txBody>
      </p:sp>
      <p:sp>
        <p:nvSpPr>
          <p:cNvPr id="12" name="Arrondir un rectangle avec un coin diagonal 11"/>
          <p:cNvSpPr/>
          <p:nvPr/>
        </p:nvSpPr>
        <p:spPr>
          <a:xfrm>
            <a:off x="2857488" y="357166"/>
            <a:ext cx="3643338" cy="1143008"/>
          </a:xfrm>
          <a:prstGeom prst="round2Diag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4000" b="1" dirty="0" smtClean="0">
                <a:solidFill>
                  <a:schemeClr val="accent4">
                    <a:lumMod val="10000"/>
                  </a:schemeClr>
                </a:solidFill>
              </a:rPr>
              <a:t>Contents</a:t>
            </a:r>
            <a:r>
              <a:rPr lang="fr-FR" sz="4000" dirty="0" smtClean="0">
                <a:solidFill>
                  <a:schemeClr val="accent4">
                    <a:lumMod val="10000"/>
                  </a:schemeClr>
                </a:solidFill>
              </a:rPr>
              <a:t>:</a:t>
            </a:r>
          </a:p>
          <a:p>
            <a:pPr algn="ctr"/>
            <a:endParaRPr lang="fr-FR" dirty="0">
              <a:solidFill>
                <a:schemeClr val="accent4">
                  <a:lumMod val="10000"/>
                </a:schemeClr>
              </a:solidFill>
            </a:endParaRPr>
          </a:p>
        </p:txBody>
      </p:sp>
    </p:spTree>
  </p:cSld>
  <p:clrMapOvr>
    <a:masterClrMapping/>
  </p:clrMapOvr>
  <p:transition spd="slow"/>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4</a:t>
            </a:fld>
            <a:endParaRPr lang="en-US" dirty="0">
              <a:solidFill>
                <a:schemeClr val="accent4">
                  <a:lumMod val="10000"/>
                </a:schemeClr>
              </a:solidFill>
            </a:endParaRPr>
          </a:p>
        </p:txBody>
      </p:sp>
      <p:sp>
        <p:nvSpPr>
          <p:cNvPr id="4" name="Nuage 3"/>
          <p:cNvSpPr/>
          <p:nvPr/>
        </p:nvSpPr>
        <p:spPr>
          <a:xfrm>
            <a:off x="1643042" y="634165"/>
            <a:ext cx="5929354" cy="911164"/>
          </a:xfrm>
          <a:prstGeom prst="cloud">
            <a:avLst/>
          </a:prstGeom>
          <a:solidFill>
            <a:schemeClr val="bg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1"/>
            <a:r>
              <a:rPr lang="fr-FR" sz="2800" b="1" dirty="0" err="1" smtClean="0">
                <a:solidFill>
                  <a:schemeClr val="accent4">
                    <a:lumMod val="10000"/>
                  </a:schemeClr>
                </a:solidFill>
              </a:rPr>
              <a:t>Enterpreneurship</a:t>
            </a:r>
            <a:r>
              <a:rPr lang="fr-FR" sz="2800" b="1" dirty="0" smtClean="0">
                <a:solidFill>
                  <a:schemeClr val="accent4">
                    <a:lumMod val="10000"/>
                  </a:schemeClr>
                </a:solidFill>
              </a:rPr>
              <a:t>’ </a:t>
            </a:r>
            <a:r>
              <a:rPr lang="fr-FR" sz="2800" b="1" dirty="0" err="1" smtClean="0">
                <a:solidFill>
                  <a:schemeClr val="accent4">
                    <a:lumMod val="10000"/>
                  </a:schemeClr>
                </a:solidFill>
              </a:rPr>
              <a:t>definition</a:t>
            </a:r>
            <a:endParaRPr lang="fr-FR" sz="2800" b="1" dirty="0">
              <a:solidFill>
                <a:schemeClr val="accent4">
                  <a:lumMod val="10000"/>
                </a:schemeClr>
              </a:solidFill>
            </a:endParaRPr>
          </a:p>
        </p:txBody>
      </p:sp>
      <p:sp>
        <p:nvSpPr>
          <p:cNvPr id="14" name="Arrondir un rectangle avec un coin diagonal 13"/>
          <p:cNvSpPr/>
          <p:nvPr/>
        </p:nvSpPr>
        <p:spPr>
          <a:xfrm>
            <a:off x="500034" y="2132856"/>
            <a:ext cx="8215370" cy="4104456"/>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solidFill>
                  <a:schemeClr val="tx1"/>
                </a:solidFill>
              </a:rPr>
              <a:t>	</a:t>
            </a:r>
            <a:r>
              <a:rPr lang="en-US" sz="2400" dirty="0">
                <a:solidFill>
                  <a:schemeClr val="tx1"/>
                </a:solidFill>
              </a:rPr>
              <a:t>It has been defined as the </a:t>
            </a:r>
            <a:r>
              <a:rPr lang="en-US" sz="2400" b="1" dirty="0">
                <a:solidFill>
                  <a:schemeClr val="tx1"/>
                </a:solidFill>
              </a:rPr>
              <a:t>"...capacity and willingness to develop, organize, and manage a business venture along with any of its risks in order to make a </a:t>
            </a:r>
            <a:r>
              <a:rPr lang="en-US" sz="2400" b="1" dirty="0">
                <a:solidFill>
                  <a:schemeClr val="tx1"/>
                </a:solidFill>
                <a:hlinkClick r:id="rId3" tooltip="Profit (accounting)"/>
              </a:rPr>
              <a:t>profit</a:t>
            </a:r>
            <a:r>
              <a:rPr lang="en-US" sz="2400" b="1" dirty="0">
                <a:solidFill>
                  <a:schemeClr val="tx1"/>
                </a:solidFill>
              </a:rPr>
              <a:t>.".</a:t>
            </a:r>
            <a:r>
              <a:rPr lang="en-US" sz="2400" dirty="0">
                <a:solidFill>
                  <a:schemeClr val="tx1"/>
                </a:solidFill>
              </a:rPr>
              <a:t> While definitions of entrepreneurship typically focus on the launching and running of  businesses, due to the high </a:t>
            </a:r>
            <a:r>
              <a:rPr lang="en-US" sz="2400" dirty="0">
                <a:solidFill>
                  <a:schemeClr val="tx1"/>
                </a:solidFill>
                <a:hlinkClick r:id="rId4" tooltip="Risk"/>
              </a:rPr>
              <a:t>risks</a:t>
            </a:r>
            <a:r>
              <a:rPr lang="en-US" sz="2400" dirty="0">
                <a:solidFill>
                  <a:schemeClr val="tx1"/>
                </a:solidFill>
              </a:rPr>
              <a:t> involved in launching a start-up, a significant proportion of  businesses have to close, due to a "...lack of funding, bad business decisions, an economic crisis -- or a combination of all of these" , or due to lack of market demand. </a:t>
            </a:r>
            <a:endParaRPr lang="ar-DZ" sz="2400" b="1" dirty="0" smtClean="0">
              <a:solidFill>
                <a:schemeClr val="tx1"/>
              </a:solidFill>
            </a:endParaRPr>
          </a:p>
        </p:txBody>
      </p:sp>
    </p:spTree>
  </p:cSld>
  <p:clrMapOvr>
    <a:masterClrMapping/>
  </p:clrMapOvr>
  <p:transition spd="slow">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5</a:t>
            </a:fld>
            <a:endParaRPr lang="en-US" dirty="0">
              <a:solidFill>
                <a:schemeClr val="accent4">
                  <a:lumMod val="10000"/>
                </a:schemeClr>
              </a:solidFill>
            </a:endParaRPr>
          </a:p>
        </p:txBody>
      </p:sp>
      <p:sp>
        <p:nvSpPr>
          <p:cNvPr id="9" name="Parchemin horizontal 8"/>
          <p:cNvSpPr/>
          <p:nvPr/>
        </p:nvSpPr>
        <p:spPr>
          <a:xfrm>
            <a:off x="179512" y="317083"/>
            <a:ext cx="8964488" cy="7000349"/>
          </a:xfrm>
          <a:prstGeom prst="horizontalScroll">
            <a:avLst>
              <a:gd name="adj" fmla="val 12500"/>
            </a:avLst>
          </a:prstGeom>
          <a:gradFill flip="none" rotWithShape="1">
            <a:gsLst>
              <a:gs pos="0">
                <a:schemeClr val="accent2">
                  <a:tint val="70000"/>
                  <a:satMod val="130000"/>
                </a:schemeClr>
              </a:gs>
              <a:gs pos="43000">
                <a:schemeClr val="accent2">
                  <a:tint val="44000"/>
                  <a:satMod val="165000"/>
                </a:schemeClr>
              </a:gs>
              <a:gs pos="93000">
                <a:schemeClr val="accent2">
                  <a:tint val="15000"/>
                  <a:satMod val="165000"/>
                </a:schemeClr>
              </a:gs>
              <a:gs pos="100000">
                <a:schemeClr val="accent2">
                  <a:tint val="5000"/>
                  <a:satMod val="250000"/>
                </a:schemeClr>
              </a:gs>
            </a:gsLst>
            <a:lin ang="5400000" scaled="1"/>
            <a:tileRect/>
          </a:gradFill>
          <a:ln w="38100">
            <a:solidFill>
              <a:schemeClr val="accent6"/>
            </a:solidFill>
          </a:ln>
        </p:spPr>
        <p:style>
          <a:lnRef idx="1">
            <a:schemeClr val="accent2"/>
          </a:lnRef>
          <a:fillRef idx="2">
            <a:schemeClr val="accent2"/>
          </a:fillRef>
          <a:effectRef idx="1">
            <a:schemeClr val="accent2"/>
          </a:effectRef>
          <a:fontRef idx="minor">
            <a:schemeClr val="dk1"/>
          </a:fontRef>
        </p:style>
        <p:txBody>
          <a:bodyPr rtlCol="0" anchor="ctr"/>
          <a:lstStyle/>
          <a:p>
            <a:r>
              <a:rPr lang="en-US" sz="2800" b="1" dirty="0" smtClean="0">
                <a:solidFill>
                  <a:schemeClr val="accent4">
                    <a:lumMod val="10000"/>
                  </a:schemeClr>
                </a:solidFill>
                <a:cs typeface="Times New Roman" pitchFamily="18" charset="0"/>
              </a:rPr>
              <a:t>	</a:t>
            </a:r>
            <a:r>
              <a:rPr lang="en-US" sz="2400" dirty="0"/>
              <a:t>An entrepreneur is an individual who, rather than working as an employee, </a:t>
            </a:r>
            <a:r>
              <a:rPr lang="en-US" sz="2400" u="sng" dirty="0">
                <a:hlinkClick r:id="rId3"/>
              </a:rPr>
              <a:t>runs a small business</a:t>
            </a:r>
            <a:r>
              <a:rPr lang="en-US" sz="2400" dirty="0"/>
              <a:t> and assumes all the risks and rewards of a given business venture, idea, or good or service offered for sale. The entrepreneur is commonly seen as a business leader and innovator of new ideas and business processes. Examples of entrepreneur:</a:t>
            </a:r>
            <a:endParaRPr lang="fr-FR" sz="2400" dirty="0"/>
          </a:p>
          <a:p>
            <a:pPr lvl="0"/>
            <a:r>
              <a:rPr lang="en-US" sz="2400" dirty="0" smtClean="0"/>
              <a:t>- Bill </a:t>
            </a:r>
            <a:r>
              <a:rPr lang="en-US" sz="2400" dirty="0"/>
              <a:t>Gates, founder of Microsoft. There are probably not many people that have not been touched by one of his products, such as Microsoft Windows, Microsoft Office and Internet Explorer</a:t>
            </a:r>
            <a:r>
              <a:rPr lang="en-US" sz="2400" dirty="0" smtClean="0"/>
              <a:t>.</a:t>
            </a:r>
            <a:endParaRPr lang="fr-FR" sz="2400" dirty="0"/>
          </a:p>
          <a:p>
            <a:pPr lvl="0"/>
            <a:r>
              <a:rPr lang="en-US" sz="2400" dirty="0" smtClean="0"/>
              <a:t>- Steve </a:t>
            </a:r>
            <a:r>
              <a:rPr lang="en-US" sz="2400" dirty="0"/>
              <a:t>Jobs, co-founder of Apple computers, which produces Macs, iPods and iPhones, as well as Apple TV.</a:t>
            </a:r>
            <a:endParaRPr lang="fr-FR" sz="2400" dirty="0"/>
          </a:p>
          <a:p>
            <a:pPr lvl="0"/>
            <a:r>
              <a:rPr lang="en-US" sz="2400" dirty="0" smtClean="0"/>
              <a:t>- Mark </a:t>
            </a:r>
            <a:r>
              <a:rPr lang="en-US" sz="2400" dirty="0"/>
              <a:t>Zuckerberg, the founder of Facebook.</a:t>
            </a:r>
            <a:endParaRPr lang="fr-FR" sz="2400" dirty="0"/>
          </a:p>
        </p:txBody>
      </p:sp>
      <p:sp>
        <p:nvSpPr>
          <p:cNvPr id="10" name="Ruban vers le bas 9"/>
          <p:cNvSpPr/>
          <p:nvPr/>
        </p:nvSpPr>
        <p:spPr>
          <a:xfrm>
            <a:off x="857224" y="1"/>
            <a:ext cx="7286676" cy="634164"/>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400" b="1" dirty="0" smtClean="0">
              <a:solidFill>
                <a:schemeClr val="accent4">
                  <a:lumMod val="10000"/>
                </a:schemeClr>
              </a:solidFill>
            </a:endParaRPr>
          </a:p>
          <a:p>
            <a:pPr algn="ctr"/>
            <a:r>
              <a:rPr lang="fr-FR" sz="2400" b="1" dirty="0" err="1" smtClean="0">
                <a:solidFill>
                  <a:schemeClr val="accent4">
                    <a:lumMod val="10000"/>
                  </a:schemeClr>
                </a:solidFill>
              </a:rPr>
              <a:t>Enterpreneur</a:t>
            </a:r>
            <a:endParaRPr lang="fr-FR" sz="2400" b="1" dirty="0" smtClean="0">
              <a:solidFill>
                <a:schemeClr val="accent4">
                  <a:lumMod val="10000"/>
                </a:schemeClr>
              </a:solidFill>
            </a:endParaRPr>
          </a:p>
          <a:p>
            <a:pPr algn="ctr"/>
            <a:endParaRPr lang="fr-FR" sz="2400" dirty="0"/>
          </a:p>
        </p:txBody>
      </p:sp>
    </p:spTree>
  </p:cSld>
  <p:clrMapOvr>
    <a:masterClrMapping/>
  </p:clrMapOvr>
  <p:transition spd="slow">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6</a:t>
            </a:fld>
            <a:endParaRPr lang="en-US" dirty="0">
              <a:solidFill>
                <a:schemeClr val="accent4">
                  <a:lumMod val="10000"/>
                </a:schemeClr>
              </a:solidFill>
            </a:endParaRPr>
          </a:p>
        </p:txBody>
      </p:sp>
      <p:sp>
        <p:nvSpPr>
          <p:cNvPr id="10" name="Ruban vers le bas 9"/>
          <p:cNvSpPr/>
          <p:nvPr/>
        </p:nvSpPr>
        <p:spPr>
          <a:xfrm>
            <a:off x="857224" y="239481"/>
            <a:ext cx="7286676" cy="1214422"/>
          </a:xfrm>
          <a:prstGeom prst="ribbon">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400" b="1" dirty="0" err="1" smtClean="0">
                <a:solidFill>
                  <a:schemeClr val="accent4">
                    <a:lumMod val="10000"/>
                  </a:schemeClr>
                </a:solidFill>
              </a:rPr>
              <a:t>Steps</a:t>
            </a:r>
            <a:r>
              <a:rPr lang="fr-FR" sz="2400" b="1" dirty="0" smtClean="0">
                <a:solidFill>
                  <a:schemeClr val="accent4">
                    <a:lumMod val="10000"/>
                  </a:schemeClr>
                </a:solidFill>
              </a:rPr>
              <a:t> to set up a business</a:t>
            </a:r>
          </a:p>
          <a:p>
            <a:pPr algn="ctr"/>
            <a:endParaRPr lang="fr-FR" sz="2400" dirty="0"/>
          </a:p>
        </p:txBody>
      </p:sp>
      <p:sp>
        <p:nvSpPr>
          <p:cNvPr id="2" name="Arrondir un rectangle avec un coin diagonal 1"/>
          <p:cNvSpPr/>
          <p:nvPr/>
        </p:nvSpPr>
        <p:spPr>
          <a:xfrm>
            <a:off x="179512" y="1453903"/>
            <a:ext cx="8784976" cy="5404097"/>
          </a:xfrm>
          <a:prstGeom prst="round2DiagRect">
            <a:avLst/>
          </a:prstGeom>
          <a:solidFill>
            <a:schemeClr val="accent2">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200" dirty="0" smtClean="0">
                <a:solidFill>
                  <a:schemeClr val="tx1"/>
                </a:solidFill>
                <a:latin typeface="Times New Roman" panose="02020603050405020304" pitchFamily="18" charset="0"/>
                <a:cs typeface="Times New Roman" panose="02020603050405020304" pitchFamily="18" charset="0"/>
              </a:rPr>
              <a:t>	To </a:t>
            </a:r>
            <a:r>
              <a:rPr lang="en-US" sz="2200" dirty="0">
                <a:solidFill>
                  <a:schemeClr val="tx1"/>
                </a:solidFill>
                <a:latin typeface="Times New Roman" panose="02020603050405020304" pitchFamily="18" charset="0"/>
                <a:cs typeface="Times New Roman" panose="02020603050405020304" pitchFamily="18" charset="0"/>
              </a:rPr>
              <a:t>set up a new business, an entrepreneur needs to follow several steps:</a:t>
            </a:r>
            <a:endParaRPr lang="fr-FR" sz="2200" dirty="0">
              <a:solidFill>
                <a:schemeClr val="tx1"/>
              </a:solidFill>
              <a:latin typeface="Times New Roman" panose="02020603050405020304" pitchFamily="18" charset="0"/>
              <a:cs typeface="Times New Roman" panose="02020603050405020304" pitchFamily="18" charset="0"/>
            </a:endParaRPr>
          </a:p>
          <a:p>
            <a:pPr lvl="0" algn="just"/>
            <a:r>
              <a:rPr lang="en-US" sz="2200" b="1" dirty="0">
                <a:solidFill>
                  <a:schemeClr val="tx1"/>
                </a:solidFill>
                <a:latin typeface="Times New Roman" panose="02020603050405020304" pitchFamily="18" charset="0"/>
                <a:cs typeface="Times New Roman" panose="02020603050405020304" pitchFamily="18" charset="0"/>
              </a:rPr>
              <a:t>Develop new products and services</a:t>
            </a:r>
            <a:r>
              <a:rPr lang="en-US" sz="2200" dirty="0">
                <a:solidFill>
                  <a:schemeClr val="tx1"/>
                </a:solidFill>
                <a:latin typeface="Times New Roman" panose="02020603050405020304" pitchFamily="18" charset="0"/>
                <a:cs typeface="Times New Roman" panose="02020603050405020304" pitchFamily="18" charset="0"/>
              </a:rPr>
              <a:t>. For example, the Innocent® brand of smoothies was created by three university students. They </a:t>
            </a:r>
            <a:r>
              <a:rPr lang="en-US" sz="2200" dirty="0" err="1">
                <a:solidFill>
                  <a:schemeClr val="tx1"/>
                </a:solidFill>
                <a:latin typeface="Times New Roman" panose="02020603050405020304" pitchFamily="18" charset="0"/>
                <a:cs typeface="Times New Roman" panose="02020603050405020304" pitchFamily="18" charset="0"/>
              </a:rPr>
              <a:t>realised</a:t>
            </a:r>
            <a:r>
              <a:rPr lang="en-US" sz="2200" dirty="0">
                <a:solidFill>
                  <a:schemeClr val="tx1"/>
                </a:solidFill>
                <a:latin typeface="Times New Roman" panose="02020603050405020304" pitchFamily="18" charset="0"/>
                <a:cs typeface="Times New Roman" panose="02020603050405020304" pitchFamily="18" charset="0"/>
              </a:rPr>
              <a:t> there was a market for fruit drinks made from completely natural ingredients. This new idea enabled Innocent to break into a market that was dominated by existing producers.</a:t>
            </a:r>
            <a:endParaRPr lang="fr-FR" sz="2200" dirty="0">
              <a:solidFill>
                <a:schemeClr val="tx1"/>
              </a:solidFill>
              <a:latin typeface="Times New Roman" panose="02020603050405020304" pitchFamily="18" charset="0"/>
              <a:cs typeface="Times New Roman" panose="02020603050405020304" pitchFamily="18" charset="0"/>
            </a:endParaRPr>
          </a:p>
          <a:p>
            <a:pPr lvl="0" algn="just"/>
            <a:r>
              <a:rPr lang="en-US" sz="2200" b="1" dirty="0">
                <a:solidFill>
                  <a:schemeClr val="tx1"/>
                </a:solidFill>
                <a:latin typeface="Times New Roman" panose="02020603050405020304" pitchFamily="18" charset="0"/>
                <a:cs typeface="Times New Roman" panose="02020603050405020304" pitchFamily="18" charset="0"/>
              </a:rPr>
              <a:t>Check that ideas are new</a:t>
            </a:r>
            <a:r>
              <a:rPr lang="en-US" sz="2200" dirty="0">
                <a:solidFill>
                  <a:schemeClr val="tx1"/>
                </a:solidFill>
                <a:latin typeface="Times New Roman" panose="02020603050405020304" pitchFamily="18" charset="0"/>
                <a:cs typeface="Times New Roman" panose="02020603050405020304" pitchFamily="18" charset="0"/>
              </a:rPr>
              <a:t>. Entrepreneurs need to carry out a search of registered intellectual property to check that their idea does not already exist. Further information on searching intellectual property rights;</a:t>
            </a:r>
            <a:endParaRPr lang="fr-FR" sz="2200" dirty="0">
              <a:solidFill>
                <a:schemeClr val="tx1"/>
              </a:solidFill>
              <a:latin typeface="Times New Roman" panose="02020603050405020304" pitchFamily="18" charset="0"/>
              <a:cs typeface="Times New Roman" panose="02020603050405020304" pitchFamily="18" charset="0"/>
            </a:endParaRPr>
          </a:p>
          <a:p>
            <a:pPr lvl="0" algn="just"/>
            <a:r>
              <a:rPr lang="en-US" sz="2200" b="1" dirty="0">
                <a:solidFill>
                  <a:schemeClr val="tx1"/>
                </a:solidFill>
                <a:latin typeface="Times New Roman" panose="02020603050405020304" pitchFamily="18" charset="0"/>
                <a:cs typeface="Times New Roman" panose="02020603050405020304" pitchFamily="18" charset="0"/>
              </a:rPr>
              <a:t>Investigate if there are any barriers to setting up the business. </a:t>
            </a:r>
            <a:r>
              <a:rPr lang="en-US" sz="2200" dirty="0">
                <a:solidFill>
                  <a:schemeClr val="tx1"/>
                </a:solidFill>
                <a:latin typeface="Times New Roman" panose="02020603050405020304" pitchFamily="18" charset="0"/>
                <a:cs typeface="Times New Roman" panose="02020603050405020304" pitchFamily="18" charset="0"/>
              </a:rPr>
              <a:t>Will the business need to comply with any legal requirements?</a:t>
            </a:r>
            <a:endParaRPr lang="fr-FR" sz="2200" dirty="0">
              <a:solidFill>
                <a:schemeClr val="tx1"/>
              </a:solidFill>
              <a:latin typeface="Times New Roman" panose="02020603050405020304" pitchFamily="18" charset="0"/>
              <a:cs typeface="Times New Roman" panose="02020603050405020304" pitchFamily="18" charset="0"/>
            </a:endParaRPr>
          </a:p>
          <a:p>
            <a:pPr algn="just"/>
            <a:r>
              <a:rPr lang="en-US" sz="2200" b="1" dirty="0">
                <a:solidFill>
                  <a:schemeClr val="tx1"/>
                </a:solidFill>
                <a:latin typeface="Times New Roman" panose="02020603050405020304" pitchFamily="18" charset="0"/>
                <a:cs typeface="Times New Roman" panose="02020603050405020304" pitchFamily="18" charset="0"/>
              </a:rPr>
              <a:t>Raise finance</a:t>
            </a:r>
            <a:r>
              <a:rPr lang="en-US" sz="2200" dirty="0">
                <a:solidFill>
                  <a:schemeClr val="tx1"/>
                </a:solidFill>
                <a:latin typeface="Times New Roman" panose="02020603050405020304" pitchFamily="18" charset="0"/>
                <a:cs typeface="Times New Roman" panose="02020603050405020304" pitchFamily="18" charset="0"/>
              </a:rPr>
              <a:t> for the business: Long-term capital can be obtained from: ·  the owners' own money and savings, other investors, by offering shares in the new enterprise, banks other institutions, in the form of loans and grants.</a:t>
            </a:r>
            <a:endParaRPr lang="fr-FR" sz="2200"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231466036"/>
      </p:ext>
    </p:extLst>
  </p:cSld>
  <p:clrMapOvr>
    <a:masterClrMapping/>
  </p:clrMapOvr>
  <p:transition spd="slow">
    <p:wipe dir="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7</a:t>
            </a:fld>
            <a:endParaRPr lang="en-US" dirty="0">
              <a:solidFill>
                <a:schemeClr val="accent4">
                  <a:lumMod val="10000"/>
                </a:schemeClr>
              </a:solidFill>
            </a:endParaRPr>
          </a:p>
        </p:txBody>
      </p:sp>
      <p:pic>
        <p:nvPicPr>
          <p:cNvPr id="6" name="Image 5" descr="http://legacy.businesscasestudies.co.uk/company_images/130/319/12150215011.jpg"/>
          <p:cNvPicPr/>
          <p:nvPr/>
        </p:nvPicPr>
        <p:blipFill>
          <a:blip r:embed="rId3">
            <a:lum bright="40000"/>
          </a:blip>
          <a:srcRect/>
          <a:stretch>
            <a:fillRect/>
          </a:stretch>
        </p:blipFill>
        <p:spPr bwMode="auto">
          <a:xfrm>
            <a:off x="179512" y="2409824"/>
            <a:ext cx="8640960" cy="3395439"/>
          </a:xfrm>
          <a:prstGeom prst="rect">
            <a:avLst/>
          </a:prstGeom>
          <a:noFill/>
          <a:ln w="9525">
            <a:noFill/>
            <a:miter lim="800000"/>
            <a:headEnd/>
            <a:tailEnd/>
          </a:ln>
        </p:spPr>
      </p:pic>
    </p:spTree>
  </p:cSld>
  <p:clrMapOvr>
    <a:masterClrMapping/>
  </p:clrMapOvr>
  <p:transition spd="slow">
    <p:wipe dir="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8</a:t>
            </a:fld>
            <a:endParaRPr lang="en-US" dirty="0">
              <a:solidFill>
                <a:schemeClr val="accent4">
                  <a:lumMod val="10000"/>
                </a:schemeClr>
              </a:solidFill>
            </a:endParaRPr>
          </a:p>
        </p:txBody>
      </p:sp>
      <p:sp>
        <p:nvSpPr>
          <p:cNvPr id="2" name="Rectangle à coins arrondis 1"/>
          <p:cNvSpPr/>
          <p:nvPr/>
        </p:nvSpPr>
        <p:spPr>
          <a:xfrm>
            <a:off x="985565" y="357166"/>
            <a:ext cx="7601498" cy="684076"/>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dirty="0">
                <a:solidFill>
                  <a:schemeClr val="tx1"/>
                </a:solidFill>
              </a:rPr>
              <a:t>What Kind of Business to Start</a:t>
            </a:r>
            <a:endParaRPr lang="fr-FR" sz="2400" dirty="0">
              <a:solidFill>
                <a:schemeClr val="tx1"/>
              </a:solidFill>
            </a:endParaRPr>
          </a:p>
        </p:txBody>
      </p:sp>
      <p:sp>
        <p:nvSpPr>
          <p:cNvPr id="3" name="Arrondir un rectangle avec un coin diagonal 2"/>
          <p:cNvSpPr/>
          <p:nvPr/>
        </p:nvSpPr>
        <p:spPr>
          <a:xfrm>
            <a:off x="179512" y="1196752"/>
            <a:ext cx="8712968" cy="5400600"/>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smtClean="0">
                <a:solidFill>
                  <a:schemeClr val="tx1"/>
                </a:solidFill>
              </a:rPr>
              <a:t>	Finding </a:t>
            </a:r>
            <a:r>
              <a:rPr lang="en-US" sz="2400" dirty="0">
                <a:solidFill>
                  <a:schemeClr val="tx1"/>
                </a:solidFill>
              </a:rPr>
              <a:t>a need or opportunity in the market and filling it is at the core of entrepreneurship and small business success. That doesn’t mean that starting a business similar to one already in existence can’t be successful, however.</a:t>
            </a:r>
            <a:endParaRPr lang="fr-FR" sz="2400" dirty="0">
              <a:solidFill>
                <a:schemeClr val="tx1"/>
              </a:solidFill>
            </a:endParaRPr>
          </a:p>
          <a:p>
            <a:r>
              <a:rPr lang="en-US" sz="2400" dirty="0">
                <a:solidFill>
                  <a:schemeClr val="tx1"/>
                </a:solidFill>
              </a:rPr>
              <a:t>In considering what kind of business to start, assess:</a:t>
            </a:r>
            <a:endParaRPr lang="fr-FR" sz="2400" dirty="0">
              <a:solidFill>
                <a:schemeClr val="tx1"/>
              </a:solidFill>
            </a:endParaRPr>
          </a:p>
          <a:p>
            <a:pPr lvl="0"/>
            <a:r>
              <a:rPr lang="en-US" sz="2400" dirty="0" smtClean="0">
                <a:solidFill>
                  <a:schemeClr val="tx1"/>
                </a:solidFill>
              </a:rPr>
              <a:t>* Your </a:t>
            </a:r>
            <a:r>
              <a:rPr lang="en-US" sz="2400" dirty="0">
                <a:solidFill>
                  <a:schemeClr val="tx1"/>
                </a:solidFill>
              </a:rPr>
              <a:t>interests</a:t>
            </a:r>
            <a:endParaRPr lang="fr-FR" sz="2400" dirty="0">
              <a:solidFill>
                <a:schemeClr val="tx1"/>
              </a:solidFill>
            </a:endParaRPr>
          </a:p>
          <a:p>
            <a:pPr lvl="0"/>
            <a:r>
              <a:rPr lang="en-US" sz="2400" dirty="0" smtClean="0">
                <a:solidFill>
                  <a:schemeClr val="tx1"/>
                </a:solidFill>
              </a:rPr>
              <a:t>* Your </a:t>
            </a:r>
            <a:r>
              <a:rPr lang="en-US" sz="2400" dirty="0">
                <a:solidFill>
                  <a:schemeClr val="tx1"/>
                </a:solidFill>
              </a:rPr>
              <a:t>background and experiences</a:t>
            </a:r>
            <a:endParaRPr lang="fr-FR" sz="2400" dirty="0">
              <a:solidFill>
                <a:schemeClr val="tx1"/>
              </a:solidFill>
            </a:endParaRPr>
          </a:p>
          <a:p>
            <a:pPr lvl="0"/>
            <a:r>
              <a:rPr lang="en-US" sz="2400" dirty="0" smtClean="0">
                <a:solidFill>
                  <a:schemeClr val="tx1"/>
                </a:solidFill>
              </a:rPr>
              <a:t>* Your </a:t>
            </a:r>
            <a:r>
              <a:rPr lang="en-US" sz="2400" dirty="0">
                <a:solidFill>
                  <a:schemeClr val="tx1"/>
                </a:solidFill>
              </a:rPr>
              <a:t>financial resources</a:t>
            </a:r>
            <a:endParaRPr lang="fr-FR" sz="2400" dirty="0">
              <a:solidFill>
                <a:schemeClr val="tx1"/>
              </a:solidFill>
            </a:endParaRPr>
          </a:p>
          <a:p>
            <a:pPr lvl="0"/>
            <a:r>
              <a:rPr lang="en-US" sz="2400" dirty="0" smtClean="0">
                <a:solidFill>
                  <a:schemeClr val="tx1"/>
                </a:solidFill>
              </a:rPr>
              <a:t>* Unmet </a:t>
            </a:r>
            <a:r>
              <a:rPr lang="en-US" sz="2400" dirty="0">
                <a:solidFill>
                  <a:schemeClr val="tx1"/>
                </a:solidFill>
              </a:rPr>
              <a:t>market needs</a:t>
            </a:r>
            <a:endParaRPr lang="fr-FR" sz="2400" dirty="0">
              <a:solidFill>
                <a:schemeClr val="tx1"/>
              </a:solidFill>
            </a:endParaRPr>
          </a:p>
          <a:p>
            <a:pPr lvl="0"/>
            <a:r>
              <a:rPr lang="en-US" sz="2400" dirty="0" smtClean="0">
                <a:solidFill>
                  <a:schemeClr val="tx1"/>
                </a:solidFill>
              </a:rPr>
              <a:t>* Problems </a:t>
            </a:r>
            <a:r>
              <a:rPr lang="en-US" sz="2400" dirty="0">
                <a:solidFill>
                  <a:schemeClr val="tx1"/>
                </a:solidFill>
              </a:rPr>
              <a:t>you can solve</a:t>
            </a:r>
            <a:endParaRPr lang="fr-FR" sz="2400" dirty="0">
              <a:solidFill>
                <a:schemeClr val="tx1"/>
              </a:solidFill>
            </a:endParaRPr>
          </a:p>
          <a:p>
            <a:pPr lvl="0"/>
            <a:r>
              <a:rPr lang="en-US" sz="2400" dirty="0" smtClean="0">
                <a:solidFill>
                  <a:schemeClr val="tx1"/>
                </a:solidFill>
              </a:rPr>
              <a:t>* Your </a:t>
            </a:r>
            <a:r>
              <a:rPr lang="en-US" sz="2400" dirty="0">
                <a:solidFill>
                  <a:schemeClr val="tx1"/>
                </a:solidFill>
              </a:rPr>
              <a:t>network and connections</a:t>
            </a:r>
            <a:endParaRPr lang="fr-FR" sz="2400" dirty="0">
              <a:solidFill>
                <a:schemeClr val="tx1"/>
              </a:solidFill>
            </a:endParaRPr>
          </a:p>
          <a:p>
            <a:pPr algn="just"/>
            <a:r>
              <a:rPr lang="en-US" sz="2400" dirty="0" smtClean="0">
                <a:solidFill>
                  <a:schemeClr val="tx1"/>
                </a:solidFill>
              </a:rPr>
              <a:t>.</a:t>
            </a:r>
            <a:endParaRPr lang="en-US" sz="2400" dirty="0">
              <a:solidFill>
                <a:schemeClr val="tx1"/>
              </a:solidFill>
            </a:endParaRPr>
          </a:p>
        </p:txBody>
      </p:sp>
    </p:spTree>
    <p:extLst>
      <p:ext uri="{BB962C8B-B14F-4D97-AF65-F5344CB8AC3E}">
        <p14:creationId xmlns:p14="http://schemas.microsoft.com/office/powerpoint/2010/main" val="1610642418"/>
      </p:ext>
    </p:extLst>
  </p:cSld>
  <p:clrMapOvr>
    <a:masterClrMapping/>
  </p:clrMapOvr>
  <p:transition spd="slow">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 name="Title 4"/>
          <p:cNvSpPr txBox="1">
            <a:spLocks/>
          </p:cNvSpPr>
          <p:nvPr/>
        </p:nvSpPr>
        <p:spPr>
          <a:xfrm>
            <a:off x="642910" y="357166"/>
            <a:ext cx="7000924" cy="553998"/>
          </a:xfrm>
          <a:prstGeom prst="rect">
            <a:avLst/>
          </a:prstGeom>
        </p:spPr>
        <p:txBody>
          <a:bodyPr/>
          <a:lstStyle/>
          <a:p>
            <a:pPr algn="ctr" rtl="1"/>
            <a:endParaRPr lang="fr-FR" sz="3600" dirty="0"/>
          </a:p>
        </p:txBody>
      </p:sp>
      <p:sp>
        <p:nvSpPr>
          <p:cNvPr id="25" name="Espace réservé du numéro de diapositive 3"/>
          <p:cNvSpPr>
            <a:spLocks noGrp="1"/>
          </p:cNvSpPr>
          <p:nvPr>
            <p:ph type="sldNum" sz="quarter" idx="12"/>
          </p:nvPr>
        </p:nvSpPr>
        <p:spPr>
          <a:xfrm>
            <a:off x="-1714544" y="6429396"/>
            <a:ext cx="2133600" cy="244475"/>
          </a:xfrm>
        </p:spPr>
        <p:txBody>
          <a:bodyPr/>
          <a:lstStyle/>
          <a:p>
            <a:fld id="{E9BFB4EE-2645-4E7A-AD5B-E440053AAE8B}" type="slidenum">
              <a:rPr lang="en-US" smtClean="0">
                <a:solidFill>
                  <a:schemeClr val="accent4">
                    <a:lumMod val="10000"/>
                  </a:schemeClr>
                </a:solidFill>
              </a:rPr>
              <a:pPr/>
              <a:t>9</a:t>
            </a:fld>
            <a:endParaRPr lang="en-US" dirty="0">
              <a:solidFill>
                <a:schemeClr val="accent4">
                  <a:lumMod val="10000"/>
                </a:schemeClr>
              </a:solidFill>
            </a:endParaRPr>
          </a:p>
        </p:txBody>
      </p:sp>
      <p:sp>
        <p:nvSpPr>
          <p:cNvPr id="3" name="Arrondir un rectangle avec un coin diagonal 2"/>
          <p:cNvSpPr/>
          <p:nvPr/>
        </p:nvSpPr>
        <p:spPr>
          <a:xfrm>
            <a:off x="259733" y="1304986"/>
            <a:ext cx="3240360" cy="883674"/>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Be a Solution Provider</a:t>
            </a:r>
            <a:endParaRPr lang="fr-FR" sz="2300" dirty="0">
              <a:solidFill>
                <a:schemeClr val="tx1"/>
              </a:solidFill>
            </a:endParaRPr>
          </a:p>
        </p:txBody>
      </p:sp>
      <p:sp>
        <p:nvSpPr>
          <p:cNvPr id="4" name="Flèche vers le bas 3"/>
          <p:cNvSpPr/>
          <p:nvPr/>
        </p:nvSpPr>
        <p:spPr>
          <a:xfrm>
            <a:off x="4218620" y="911164"/>
            <a:ext cx="464632" cy="32403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 name="Arrondir un rectangle avec un coin diagonal 7"/>
          <p:cNvSpPr/>
          <p:nvPr/>
        </p:nvSpPr>
        <p:spPr>
          <a:xfrm>
            <a:off x="289580" y="2395630"/>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Have a Vision</a:t>
            </a:r>
            <a:endParaRPr lang="fr-FR" sz="2300" dirty="0">
              <a:solidFill>
                <a:schemeClr val="tx1"/>
              </a:solidFill>
            </a:endParaRPr>
          </a:p>
        </p:txBody>
      </p:sp>
      <p:sp>
        <p:nvSpPr>
          <p:cNvPr id="9" name="Arrondir un rectangle avec un coin diagonal 8"/>
          <p:cNvSpPr/>
          <p:nvPr/>
        </p:nvSpPr>
        <p:spPr>
          <a:xfrm>
            <a:off x="3803083" y="1294097"/>
            <a:ext cx="4824187" cy="883674"/>
          </a:xfrm>
          <a:prstGeom prst="round2DiagRect">
            <a:avLst/>
          </a:prstGeom>
          <a:solidFill>
            <a:schemeClr val="accent4">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i="1" dirty="0">
                <a:solidFill>
                  <a:schemeClr val="tx1"/>
                </a:solidFill>
              </a:rPr>
              <a:t>“Look for a way to make life easy for others”</a:t>
            </a:r>
            <a:endParaRPr lang="fr-FR" sz="2400" dirty="0">
              <a:solidFill>
                <a:schemeClr val="tx1"/>
              </a:solidFill>
            </a:endParaRPr>
          </a:p>
        </p:txBody>
      </p:sp>
      <p:sp>
        <p:nvSpPr>
          <p:cNvPr id="11" name="Arrondir un rectangle avec un coin diagonal 10"/>
          <p:cNvSpPr/>
          <p:nvPr/>
        </p:nvSpPr>
        <p:spPr>
          <a:xfrm>
            <a:off x="3779912" y="2353099"/>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i="1" dirty="0">
                <a:solidFill>
                  <a:schemeClr val="tx1"/>
                </a:solidFill>
              </a:rPr>
              <a:t>Successful entrepreneurs are those that were able to transform their vision into reality”</a:t>
            </a:r>
            <a:endParaRPr lang="fr-FR" sz="2300" dirty="0">
              <a:solidFill>
                <a:schemeClr val="tx1"/>
              </a:solidFill>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45357" y="304758"/>
            <a:ext cx="7681913" cy="6588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5" name="Arrondir un rectangle avec un coin diagonal 14"/>
          <p:cNvSpPr/>
          <p:nvPr/>
        </p:nvSpPr>
        <p:spPr>
          <a:xfrm>
            <a:off x="292734" y="3789041"/>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Choose the Right Team</a:t>
            </a:r>
            <a:endParaRPr lang="fr-FR" sz="2300" dirty="0">
              <a:solidFill>
                <a:schemeClr val="tx1"/>
              </a:solidFill>
            </a:endParaRPr>
          </a:p>
        </p:txBody>
      </p:sp>
      <p:sp>
        <p:nvSpPr>
          <p:cNvPr id="16" name="Arrondir un rectangle avec un coin diagonal 15"/>
          <p:cNvSpPr/>
          <p:nvPr/>
        </p:nvSpPr>
        <p:spPr>
          <a:xfrm>
            <a:off x="377286" y="5157193"/>
            <a:ext cx="3189247" cy="1103912"/>
          </a:xfrm>
          <a:prstGeom prst="round2Diag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dirty="0">
                <a:solidFill>
                  <a:schemeClr val="tx1"/>
                </a:solidFill>
              </a:rPr>
              <a:t>Viable Product/Service</a:t>
            </a:r>
            <a:endParaRPr lang="fr-FR" sz="2300" dirty="0">
              <a:solidFill>
                <a:schemeClr val="tx1"/>
              </a:solidFill>
            </a:endParaRPr>
          </a:p>
        </p:txBody>
      </p:sp>
      <p:sp>
        <p:nvSpPr>
          <p:cNvPr id="17" name="Arrondir un rectangle avec un coin diagonal 16"/>
          <p:cNvSpPr/>
          <p:nvPr/>
        </p:nvSpPr>
        <p:spPr>
          <a:xfrm>
            <a:off x="3785238" y="3789040"/>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1" algn="just"/>
            <a:r>
              <a:rPr lang="en-US" sz="2400" i="1" dirty="0">
                <a:solidFill>
                  <a:schemeClr val="tx1"/>
                </a:solidFill>
              </a:rPr>
              <a:t>Good team work builds speed”</a:t>
            </a:r>
            <a:endParaRPr lang="fr-FR" sz="2400" dirty="0">
              <a:solidFill>
                <a:schemeClr val="tx1"/>
              </a:solidFill>
            </a:endParaRPr>
          </a:p>
        </p:txBody>
      </p:sp>
      <p:sp>
        <p:nvSpPr>
          <p:cNvPr id="18" name="Arrondir un rectangle avec un coin diagonal 17"/>
          <p:cNvSpPr/>
          <p:nvPr/>
        </p:nvSpPr>
        <p:spPr>
          <a:xfrm>
            <a:off x="3819994" y="5157192"/>
            <a:ext cx="5364088" cy="1103913"/>
          </a:xfrm>
          <a:prstGeom prst="round2DiagRect">
            <a:avLst/>
          </a:prstGeom>
          <a:solidFill>
            <a:schemeClr val="accent4">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solidFill>
                  <a:schemeClr val="tx1"/>
                </a:solidFill>
              </a:rPr>
              <a:t>“Good products most times sell itself”</a:t>
            </a:r>
            <a:endParaRPr lang="fr-FR" sz="2400" dirty="0">
              <a:solidFill>
                <a:schemeClr val="tx1"/>
              </a:solidFill>
            </a:endParaRPr>
          </a:p>
        </p:txBody>
      </p:sp>
      <p:sp>
        <p:nvSpPr>
          <p:cNvPr id="14" name="Flèche droite 13"/>
          <p:cNvSpPr/>
          <p:nvPr/>
        </p:nvSpPr>
        <p:spPr>
          <a:xfrm>
            <a:off x="3558375" y="1727668"/>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9" name="Flèche droite 18"/>
          <p:cNvSpPr/>
          <p:nvPr/>
        </p:nvSpPr>
        <p:spPr>
          <a:xfrm>
            <a:off x="3538331" y="2673026"/>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Flèche droite 19"/>
          <p:cNvSpPr/>
          <p:nvPr/>
        </p:nvSpPr>
        <p:spPr>
          <a:xfrm>
            <a:off x="3477387" y="4215038"/>
            <a:ext cx="345740"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1" name="Flèche droite 20"/>
          <p:cNvSpPr/>
          <p:nvPr/>
        </p:nvSpPr>
        <p:spPr>
          <a:xfrm>
            <a:off x="3578550" y="5583190"/>
            <a:ext cx="264752" cy="2519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3734824791"/>
      </p:ext>
    </p:extLst>
  </p:cSld>
  <p:clrMapOvr>
    <a:masterClrMapping/>
  </p:clrMapOvr>
  <p:transition spd="slow">
    <p:wipe dir="r"/>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9297</TotalTime>
  <Words>688</Words>
  <Application>Microsoft Office PowerPoint</Application>
  <PresentationFormat>Affichage à l'écran (4:3)</PresentationFormat>
  <Paragraphs>104</Paragraphs>
  <Slides>12</Slides>
  <Notes>11</Notes>
  <HiddenSlides>0</HiddenSlides>
  <MMClips>0</MMClips>
  <ScaleCrop>false</ScaleCrop>
  <HeadingPairs>
    <vt:vector size="4" baseType="variant">
      <vt:variant>
        <vt:lpstr>Thème</vt:lpstr>
      </vt:variant>
      <vt:variant>
        <vt:i4>1</vt:i4>
      </vt:variant>
      <vt:variant>
        <vt:lpstr>Titres des diapositives</vt:lpstr>
      </vt:variant>
      <vt:variant>
        <vt:i4>12</vt:i4>
      </vt:variant>
    </vt:vector>
  </HeadingPairs>
  <TitlesOfParts>
    <vt:vector size="13" baseType="lpstr">
      <vt:lpstr>Solstice</vt:lpstr>
      <vt:lpstr>بسم الله الرحمان الرحيم  ( قَالَ رَبِّ اشْرَحْ لِي صَدْرِي (25) وَيَسِّرْ لِي أَمْرِي (26) وَاحْلُلْ عُقْدَةً مِنْ لِسَانِي (27) يَفْقَهُوا قَوْلِي (28) ) صدق الله العظيم     سورة طه</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Template</dc:title>
  <dc:creator>.</dc:creator>
  <cp:lastModifiedBy>ACER</cp:lastModifiedBy>
  <cp:revision>1199</cp:revision>
  <dcterms:created xsi:type="dcterms:W3CDTF">2008-12-20T18:29:40Z</dcterms:created>
  <dcterms:modified xsi:type="dcterms:W3CDTF">2024-01-30T21:46:29Z</dcterms:modified>
</cp:coreProperties>
</file>