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4661" r:id="rId1"/>
  </p:sldMasterIdLst>
  <p:notesMasterIdLst>
    <p:notesMasterId r:id="rId18"/>
  </p:notesMasterIdLst>
  <p:sldIdLst>
    <p:sldId id="256" r:id="rId2"/>
    <p:sldId id="288" r:id="rId3"/>
    <p:sldId id="267" r:id="rId4"/>
    <p:sldId id="291" r:id="rId5"/>
    <p:sldId id="290" r:id="rId6"/>
    <p:sldId id="277" r:id="rId7"/>
    <p:sldId id="258" r:id="rId8"/>
    <p:sldId id="259" r:id="rId9"/>
    <p:sldId id="261" r:id="rId10"/>
    <p:sldId id="279" r:id="rId11"/>
    <p:sldId id="280" r:id="rId12"/>
    <p:sldId id="283" r:id="rId13"/>
    <p:sldId id="286" r:id="rId14"/>
    <p:sldId id="289" r:id="rId15"/>
    <p:sldId id="276" r:id="rId16"/>
    <p:sldId id="29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A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35" autoAdjust="0"/>
    <p:restoredTop sz="94660"/>
  </p:normalViewPr>
  <p:slideViewPr>
    <p:cSldViewPr snapToGrid="0">
      <p:cViewPr varScale="1">
        <p:scale>
          <a:sx n="53" d="100"/>
          <a:sy n="5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3CE50CC7-95A6-450C-BE86-55AD12651CCE}" type="datetimeFigureOut">
              <a:rPr lang="fr-FR" smtClean="0"/>
              <a:t>05/02/2024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2EA3FBA6-B923-4A97-B5FA-A54A22B757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1171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3FBA6-B923-4A97-B5FA-A54A22B757D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3489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9AB3A824-1A51-4B26-AD58-A6D8E14F6C04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80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36744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87314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247305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65957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96596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04018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50249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66645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68481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723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53274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24611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127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669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85874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493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smtClean="0"/>
              <a:pPr/>
              <a:t>2/5/2024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5475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62" r:id="rId1"/>
    <p:sldLayoutId id="2147484663" r:id="rId2"/>
    <p:sldLayoutId id="2147484664" r:id="rId3"/>
    <p:sldLayoutId id="2147484665" r:id="rId4"/>
    <p:sldLayoutId id="2147484666" r:id="rId5"/>
    <p:sldLayoutId id="2147484667" r:id="rId6"/>
    <p:sldLayoutId id="2147484668" r:id="rId7"/>
    <p:sldLayoutId id="2147484669" r:id="rId8"/>
    <p:sldLayoutId id="2147484670" r:id="rId9"/>
    <p:sldLayoutId id="2147484671" r:id="rId10"/>
    <p:sldLayoutId id="2147484672" r:id="rId11"/>
    <p:sldLayoutId id="2147484673" r:id="rId12"/>
    <p:sldLayoutId id="2147484674" r:id="rId13"/>
    <p:sldLayoutId id="2147484675" r:id="rId14"/>
    <p:sldLayoutId id="2147484676" r:id="rId15"/>
    <p:sldLayoutId id="2147484677" r:id="rId16"/>
    <p:sldLayoutId id="2147484678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70BD-9344-4EB6-996D-21505CACD3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43428" y="3347045"/>
            <a:ext cx="7432816" cy="1718441"/>
          </a:xfrm>
        </p:spPr>
        <p:txBody>
          <a:bodyPr>
            <a:normAutofit fontScale="90000"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  <a:tabLst>
                <a:tab pos="2759075" algn="l"/>
                <a:tab pos="4203065" algn="ctr"/>
              </a:tabLst>
            </a:pPr>
            <a:r>
              <a:rPr lang="ar-DZ" sz="4400" b="1" dirty="0"/>
              <a:t>حول:</a:t>
            </a:r>
            <a:br>
              <a:rPr lang="ar-DZ" sz="4400" b="1" dirty="0"/>
            </a:br>
            <a:r>
              <a:rPr lang="ar-DZ" sz="4400" b="1" dirty="0"/>
              <a:t>شركة</a:t>
            </a:r>
            <a:r>
              <a:rPr lang="fr-FR" sz="4400" b="1" dirty="0"/>
              <a:t>  </a:t>
            </a:r>
            <a:r>
              <a:rPr lang="ar-DZ" sz="4400" b="1" dirty="0"/>
              <a:t>حمود بوعلام</a:t>
            </a:r>
            <a:br>
              <a:rPr lang="ar-DZ" sz="3600" dirty="0"/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ar-T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ACDA03-7FBC-481A-AB28-1B66E5FFB3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9298" y="849645"/>
            <a:ext cx="7615322" cy="1562479"/>
          </a:xfrm>
        </p:spPr>
        <p:txBody>
          <a:bodyPr>
            <a:normAutofit/>
          </a:bodyPr>
          <a:lstStyle/>
          <a:p>
            <a:pPr algn="ctr"/>
            <a:r>
              <a:rPr lang="ar-DZ" sz="4800" b="1" dirty="0"/>
              <a:t>بحث في مقياس التسويق الدولي </a:t>
            </a:r>
          </a:p>
          <a:p>
            <a:pPr algn="ctr"/>
            <a:endParaRPr lang="ar-DZ" sz="4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4D87CB-04A6-47ED-9A3F-3012A35D3AF9}"/>
              </a:ext>
            </a:extLst>
          </p:cNvPr>
          <p:cNvSpPr txBox="1"/>
          <p:nvPr/>
        </p:nvSpPr>
        <p:spPr>
          <a:xfrm>
            <a:off x="153847" y="4138139"/>
            <a:ext cx="4698609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DZ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إعداد الطالبتين:</a:t>
            </a:r>
          </a:p>
          <a:p>
            <a:pPr algn="r" rtl="1"/>
            <a:r>
              <a:rPr lang="ar-DZ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بهلالــــــــــــــي  سـميرة</a:t>
            </a:r>
          </a:p>
          <a:p>
            <a:pPr algn="r" rtl="1"/>
            <a:r>
              <a:rPr lang="ar-DZ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منــــســـــــــــول ســـلمى</a:t>
            </a:r>
          </a:p>
          <a:p>
            <a:pPr algn="r" rtl="1"/>
            <a:r>
              <a:rPr lang="ar-DZ" sz="3200" b="1" dirty="0">
                <a:ln w="1016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الفوج :02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F99F8C-DEDE-4674-85C8-42F7F94DACBF}"/>
              </a:ext>
            </a:extLst>
          </p:cNvPr>
          <p:cNvSpPr txBox="1"/>
          <p:nvPr/>
        </p:nvSpPr>
        <p:spPr>
          <a:xfrm>
            <a:off x="2683592" y="116583"/>
            <a:ext cx="720265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2800" b="1" dirty="0"/>
              <a:t>جامعة محمد خيضر بسكرة</a:t>
            </a:r>
            <a:endParaRPr lang="ar-TN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BB0E39-1CA3-D99D-A6CD-220E4A5B883E}"/>
              </a:ext>
            </a:extLst>
          </p:cNvPr>
          <p:cNvSpPr txBox="1"/>
          <p:nvPr/>
        </p:nvSpPr>
        <p:spPr>
          <a:xfrm>
            <a:off x="6274676" y="5155325"/>
            <a:ext cx="375219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DZ" sz="3200" b="1" dirty="0"/>
              <a:t>إشراف الدكتورة:</a:t>
            </a:r>
          </a:p>
          <a:p>
            <a:pPr algn="r"/>
            <a:r>
              <a:rPr lang="ar-DZ" sz="3200" b="1" dirty="0"/>
              <a:t>مناني صبرينة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578AD7-5C1A-BBB5-2D4C-5C12A4836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027" y="1843314"/>
            <a:ext cx="4852027" cy="27867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9562349"/>
      </p:ext>
    </p:extLst>
  </p:cSld>
  <p:clrMapOvr>
    <a:masterClrMapping/>
  </p:clrMapOvr>
  <p:transition spd="slow" advTm="29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A7630-0FFD-2B3F-BD90-69C32F17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00" y="145143"/>
            <a:ext cx="3178629" cy="1074058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ar-SA" dirty="0"/>
              <a:t>            التوزيع:                                               </a:t>
            </a:r>
            <a:r>
              <a:rPr lang="fr-FR" dirty="0"/>
              <a:t>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13749-7F3B-6FEC-8CC9-E12879AB3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914" y="2142067"/>
            <a:ext cx="3284312" cy="3649133"/>
          </a:xfrm>
        </p:spPr>
        <p:txBody>
          <a:bodyPr>
            <a:normAutofit fontScale="70000" lnSpcReduction="20000"/>
          </a:bodyPr>
          <a:lstStyle/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ar-DZ" sz="40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التوزيع الغير مباشر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ar-DZ" sz="40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البيع بالتجزئة والجملة.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ar-DZ" sz="40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عبر الوسطاء والوكلاء.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ar-DZ" sz="40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قناة توزيع قصيرة.</a:t>
            </a:r>
            <a:endParaRPr lang="fr-FR" sz="40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6CC8B8-3777-879A-F44E-6F88AF2B7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00" y="319316"/>
            <a:ext cx="3721826" cy="3077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93FEAD-336B-091B-98B4-791811022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61" y="196674"/>
            <a:ext cx="2758167" cy="36793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2D04B6-D0CB-D31C-EFA2-1DE20B74E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571" y="3599543"/>
            <a:ext cx="2823029" cy="3055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042955-2B9D-70F4-1925-517101EDD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657" y="4045858"/>
            <a:ext cx="2213428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270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46DCB-F974-FD85-8D6F-8EA846B3D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3" y="174173"/>
            <a:ext cx="2656115" cy="943428"/>
          </a:xfrm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ar-SA" dirty="0"/>
              <a:t>الترويج:                                            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981E9-545F-E8D9-E83B-74CFDD5A0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0830" y="327781"/>
            <a:ext cx="10131425" cy="3649133"/>
          </a:xfrm>
        </p:spPr>
        <p:txBody>
          <a:bodyPr>
            <a:normAutofit/>
          </a:bodyPr>
          <a:lstStyle/>
          <a:p>
            <a:pPr algn="r" rtl="1"/>
            <a:r>
              <a:rPr lang="ar-DZ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الإعلان والدعاية و الاشهار.</a:t>
            </a:r>
          </a:p>
          <a:p>
            <a:pPr algn="r" rtl="1"/>
            <a:r>
              <a:rPr lang="ar-DZ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العروض والحملات الترويجية.</a:t>
            </a:r>
          </a:p>
          <a:p>
            <a:pPr algn="r" rtl="1"/>
            <a:r>
              <a:rPr lang="ar-DZ" sz="32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رعاية المناسبات  الدينية والتقليدية والحداث التارخية والاحتفالات.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6C7B5-6D96-63F0-3D64-61F1B80B6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85" y="1382485"/>
            <a:ext cx="2688771" cy="26887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BC62FC-A43A-14FC-13BF-3FBC3331C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113" y="217715"/>
            <a:ext cx="3966030" cy="1611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A49BF3-6A4D-E4D8-2188-E8E2E6FFC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629" y="2558142"/>
            <a:ext cx="2804884" cy="40168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BF5B59-6FF7-3209-8628-B32765CD2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" y="4445000"/>
            <a:ext cx="2064657" cy="20936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E6210E-1CF8-1EE7-ABE0-1F3AD4F04D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1543" y="2426167"/>
            <a:ext cx="1988456" cy="40181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5242F4E-6501-638C-4CDF-36002EB25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9899" y="2556328"/>
            <a:ext cx="3306536" cy="400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59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93D1764-3808-0409-B333-04E1D8070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437" y="200291"/>
            <a:ext cx="5452221" cy="7431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351D90-C7B6-025D-610C-1710F7436799}"/>
              </a:ext>
            </a:extLst>
          </p:cNvPr>
          <p:cNvSpPr txBox="1"/>
          <p:nvPr/>
        </p:nvSpPr>
        <p:spPr>
          <a:xfrm>
            <a:off x="6574971" y="245958"/>
            <a:ext cx="4128478" cy="646331"/>
          </a:xfrm>
          <a:prstGeom prst="rect">
            <a:avLst/>
          </a:prstGeom>
          <a:scene3d>
            <a:camera prst="perspectiveContrastingLeftFacing"/>
            <a:lightRig rig="threePt" dir="tl">
              <a:rot lat="0" lon="0" rev="1200000"/>
            </a:lightRig>
          </a:scene3d>
          <a:sp3d>
            <a:bevelT w="38100" h="127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3600" dirty="0"/>
              <a:t>Pestel</a:t>
            </a:r>
            <a:r>
              <a:rPr lang="ar-DZ" sz="3600" dirty="0"/>
              <a:t>    تحليل</a:t>
            </a:r>
            <a:endParaRPr lang="ar-T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5758E5-7935-92D1-A004-8227176E355B}"/>
              </a:ext>
            </a:extLst>
          </p:cNvPr>
          <p:cNvSpPr txBox="1"/>
          <p:nvPr/>
        </p:nvSpPr>
        <p:spPr>
          <a:xfrm>
            <a:off x="362857" y="1095060"/>
            <a:ext cx="11713029" cy="5016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 algn="justLow" rtl="1">
              <a:buFont typeface="Wingdings" panose="05000000000000000000" pitchFamily="2" charset="2"/>
              <a:buChar char="q"/>
            </a:pPr>
            <a:r>
              <a:rPr lang="ar-SA" sz="40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البيئة السياسية:السياسة الجزائرية الداعمة والمشجعة على التصدير.</a:t>
            </a:r>
          </a:p>
          <a:p>
            <a:pPr marL="571500" indent="-571500" algn="justLow" rtl="1">
              <a:buFont typeface="Wingdings" panose="05000000000000000000" pitchFamily="2" charset="2"/>
              <a:buChar char="q"/>
            </a:pPr>
            <a:r>
              <a:rPr lang="ar-SA" sz="40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البيئة القانونية:التشريعات الدولية،كثرة الضرائب:الجمركية.</a:t>
            </a:r>
          </a:p>
          <a:p>
            <a:pPr marL="571500" indent="-571500" algn="justLow" rtl="1">
              <a:buFont typeface="Wingdings" panose="05000000000000000000" pitchFamily="2" charset="2"/>
              <a:buChar char="q"/>
            </a:pPr>
            <a:r>
              <a:rPr lang="ar-SA" sz="40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البيئة  الاقتصادية:عدم استقرار الأوضاع الاقتصادية،التضخم،التحكم في تكاليف الانتاج.</a:t>
            </a:r>
          </a:p>
          <a:p>
            <a:pPr marL="571500" indent="-571500" algn="justLow" rtl="1">
              <a:buFont typeface="Wingdings" panose="05000000000000000000" pitchFamily="2" charset="2"/>
              <a:buChar char="q"/>
            </a:pPr>
            <a:r>
              <a:rPr lang="ar-SA" sz="40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البيئة الإيكولوجية"البيئية":الدعايات البيئية ومنظمات حماية البيئية.</a:t>
            </a:r>
          </a:p>
          <a:p>
            <a:pPr marL="571500" indent="-571500" algn="justLow" rtl="1">
              <a:buFont typeface="Wingdings" panose="05000000000000000000" pitchFamily="2" charset="2"/>
              <a:buChar char="q"/>
            </a:pPr>
            <a:r>
              <a:rPr lang="ar-SA" sz="40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البيئة  الاجتماعية"الثقافية":تأثير اللغة الترويجية،و الدلالة المحلية للإسم،التنوع الثقافي للأسواق الدولية.</a:t>
            </a:r>
          </a:p>
          <a:p>
            <a:pPr marL="571500" indent="-571500" algn="justLow" rtl="1">
              <a:buFont typeface="Wingdings" panose="05000000000000000000" pitchFamily="2" charset="2"/>
              <a:buChar char="q"/>
            </a:pPr>
            <a:r>
              <a:rPr lang="ar-SA" sz="40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البيئة التكنولوجية:التطور الهائل لتقنيات الانتاج  والتعبئة.</a:t>
            </a:r>
          </a:p>
        </p:txBody>
      </p:sp>
    </p:spTree>
    <p:extLst>
      <p:ext uri="{BB962C8B-B14F-4D97-AF65-F5344CB8AC3E}">
        <p14:creationId xmlns:p14="http://schemas.microsoft.com/office/powerpoint/2010/main" val="222431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AB230-E8FC-1256-5F0B-5C8910DC7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058" y="130630"/>
            <a:ext cx="5780769" cy="885371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rtl="1"/>
            <a:r>
              <a:rPr lang="ar-DZ" dirty="0"/>
              <a:t>3./ تحليل </a:t>
            </a:r>
            <a:r>
              <a:rPr lang="fr-FR" dirty="0"/>
              <a:t>sowt </a:t>
            </a:r>
            <a:r>
              <a:rPr lang="ar-DZ" dirty="0"/>
              <a:t>   :</a:t>
            </a:r>
            <a:endParaRPr lang="fr-FR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A7B98-27DB-1575-828D-88FC728DD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2057" y="2685143"/>
            <a:ext cx="1615169" cy="3106057"/>
          </a:xfrm>
        </p:spPr>
        <p:txBody>
          <a:bodyPr/>
          <a:lstStyle/>
          <a:p>
            <a:r>
              <a:rPr lang="ar-DZ" dirty="0"/>
              <a:t>.</a:t>
            </a:r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201938-1398-6FF5-F7CD-F05044638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632" y="125984"/>
            <a:ext cx="3798294" cy="1862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B36BDC5-167A-5F8C-B54E-C47A7292E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423479"/>
              </p:ext>
            </p:extLst>
          </p:nvPr>
        </p:nvGraphicFramePr>
        <p:xfrm>
          <a:off x="972458" y="1727200"/>
          <a:ext cx="8128000" cy="4876800"/>
        </p:xfrm>
        <a:graphic>
          <a:graphicData uri="http://schemas.openxmlformats.org/drawingml/2006/table">
            <a:tbl>
              <a:tblPr rtl="1" firstRow="1" bandRow="1">
                <a:tableStyleId>{46F890A9-2807-4EBB-B81D-B2AA78EC7F39}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25485066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12072672"/>
                    </a:ext>
                  </a:extLst>
                </a:gridCol>
              </a:tblGrid>
              <a:tr h="1289473">
                <a:tc>
                  <a:txBody>
                    <a:bodyPr/>
                    <a:lstStyle/>
                    <a:p>
                      <a:pPr algn="r" rtl="1"/>
                      <a:r>
                        <a:rPr lang="ar-DZ" sz="2800" dirty="0"/>
                        <a:t>نقاط  القوة: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DZ" sz="2800" dirty="0"/>
                        <a:t>سلسلة متعددة المنتجات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DZ" sz="2800" dirty="0"/>
                        <a:t>قوة العلامة التجارية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DZ" sz="2800" dirty="0"/>
                        <a:t>التحكم الكبير في التكاليف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DZ" sz="2800" dirty="0"/>
                        <a:t>نقاط  الضغف: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DZ" sz="2800" dirty="0"/>
                        <a:t>نقص الكفاءات التسويقية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DZ" sz="2800" dirty="0"/>
                        <a:t>محدودية مواد التعبيئة والتغليف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DZ" sz="2800" dirty="0"/>
                        <a:t>انخفاظ القوة التفاوضية للمؤسسة  اتجاه الموردين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722122"/>
                  </a:ext>
                </a:extLst>
              </a:tr>
              <a:tr h="1289473">
                <a:tc>
                  <a:txBody>
                    <a:bodyPr/>
                    <a:lstStyle/>
                    <a:p>
                      <a:pPr algn="r" rtl="1"/>
                      <a:r>
                        <a:rPr lang="ar-DZ" sz="2800" dirty="0"/>
                        <a:t>الفرص: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DZ" sz="2800" dirty="0"/>
                        <a:t>توسيع شبكة التوزيع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DZ" sz="2800" dirty="0"/>
                        <a:t>استهداف فئات أكبر</a:t>
                      </a:r>
                    </a:p>
                    <a:p>
                      <a:pPr algn="r" rtl="1"/>
                      <a:r>
                        <a:rPr lang="ar-DZ" sz="2800" dirty="0"/>
                        <a:t>خلق الشراكات</a:t>
                      </a:r>
                      <a:endParaRPr lang="fr-FR" sz="2800" dirty="0"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DZ" sz="2800" dirty="0"/>
                        <a:t>التهديدات: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DZ" sz="2800" dirty="0"/>
                        <a:t>ارتفاع درجة الوعي الصحي التي تهدد قطاع المشروبات الغازية</a:t>
                      </a:r>
                    </a:p>
                    <a:p>
                      <a:pPr marL="457200" indent="-457200" algn="r" rtl="1">
                        <a:buFont typeface="Arial" panose="020B0604020202020204" pitchFamily="34" charset="0"/>
                        <a:buChar char="•"/>
                      </a:pPr>
                      <a:r>
                        <a:rPr lang="ar-DZ" sz="2800" dirty="0"/>
                        <a:t>اشتداد المنافسة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729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0172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DEC0A-6324-6D18-564D-A951D11C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470" y="125032"/>
            <a:ext cx="8829901" cy="70228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rtl="1"/>
            <a:r>
              <a:rPr lang="ar-DZ" dirty="0"/>
              <a:t>4/. أشكال الدخول للاسواق الدولية لشركة حمود  بوعلام: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655C1-93D3-5381-2001-D57EDA889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4724400"/>
            <a:ext cx="295502" cy="1066800"/>
          </a:xfrm>
        </p:spPr>
        <p:txBody>
          <a:bodyPr/>
          <a:lstStyle/>
          <a:p>
            <a:r>
              <a:rPr lang="ar-DZ" dirty="0"/>
              <a:t>.</a:t>
            </a:r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76FBE6-7AE9-6571-3DE1-324614ACA229}"/>
              </a:ext>
            </a:extLst>
          </p:cNvPr>
          <p:cNvSpPr txBox="1"/>
          <p:nvPr/>
        </p:nvSpPr>
        <p:spPr>
          <a:xfrm>
            <a:off x="8443685" y="1865085"/>
            <a:ext cx="1643743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DZ" dirty="0"/>
              <a:t> التصدير: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5D84B1-11F9-D6E8-2DE2-AFE76F035042}"/>
              </a:ext>
            </a:extLst>
          </p:cNvPr>
          <p:cNvSpPr txBox="1"/>
          <p:nvPr/>
        </p:nvSpPr>
        <p:spPr>
          <a:xfrm>
            <a:off x="4238172" y="2093683"/>
            <a:ext cx="24384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742950" lvl="1" indent="-285750" algn="just" rtl="1">
              <a:buFont typeface="Wingdings" panose="05000000000000000000" pitchFamily="2" charset="2"/>
              <a:buChar char="v"/>
            </a:pPr>
            <a:r>
              <a:rPr lang="ar-DZ" dirty="0"/>
              <a:t>التعاقدات الدولية:</a:t>
            </a:r>
            <a:endParaRPr lang="fr-F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622C9B-F190-4C9E-37D7-D39B57E7CCE2}"/>
              </a:ext>
            </a:extLst>
          </p:cNvPr>
          <p:cNvSpPr txBox="1"/>
          <p:nvPr/>
        </p:nvSpPr>
        <p:spPr>
          <a:xfrm>
            <a:off x="798286" y="1872343"/>
            <a:ext cx="2296887" cy="36933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DZ" dirty="0"/>
              <a:t>التحالفات الاستراتيجية:</a:t>
            </a:r>
            <a:endParaRPr lang="fr-FR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C8E51B46-0A82-75D7-A54E-7C851E6464EA}"/>
              </a:ext>
            </a:extLst>
          </p:cNvPr>
          <p:cNvSpPr/>
          <p:nvPr/>
        </p:nvSpPr>
        <p:spPr>
          <a:xfrm rot="18065676">
            <a:off x="8732820" y="599751"/>
            <a:ext cx="314362" cy="142395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r-FR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F737FC6F-B595-A4D9-9807-4B4618614D1A}"/>
              </a:ext>
            </a:extLst>
          </p:cNvPr>
          <p:cNvSpPr/>
          <p:nvPr/>
        </p:nvSpPr>
        <p:spPr>
          <a:xfrm>
            <a:off x="5210628" y="997857"/>
            <a:ext cx="272143" cy="9144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r-FR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6A4EE778-80BA-6CB5-315D-284B757808F7}"/>
              </a:ext>
            </a:extLst>
          </p:cNvPr>
          <p:cNvSpPr/>
          <p:nvPr/>
        </p:nvSpPr>
        <p:spPr>
          <a:xfrm rot="3652575">
            <a:off x="2017485" y="605970"/>
            <a:ext cx="337457" cy="134982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r-FR"/>
          </a:p>
        </p:txBody>
      </p:sp>
      <p:sp>
        <p:nvSpPr>
          <p:cNvPr id="17" name="Arrow: Bent-Up 16">
            <a:extLst>
              <a:ext uri="{FF2B5EF4-FFF2-40B4-BE49-F238E27FC236}">
                <a16:creationId xmlns:a16="http://schemas.microsoft.com/office/drawing/2014/main" id="{4AA47A09-D7A6-95E2-2D5B-D9507D6C43FD}"/>
              </a:ext>
            </a:extLst>
          </p:cNvPr>
          <p:cNvSpPr/>
          <p:nvPr/>
        </p:nvSpPr>
        <p:spPr>
          <a:xfrm rot="10800000" flipH="1">
            <a:off x="6847114" y="2481941"/>
            <a:ext cx="381000" cy="685801"/>
          </a:xfrm>
          <a:prstGeom prst="bentUp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r-FR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E4F088-6660-D4B2-9888-21640BF5D62C}"/>
              </a:ext>
            </a:extLst>
          </p:cNvPr>
          <p:cNvSpPr txBox="1"/>
          <p:nvPr/>
        </p:nvSpPr>
        <p:spPr>
          <a:xfrm>
            <a:off x="3523344" y="2993571"/>
            <a:ext cx="3440974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just" rtl="1"/>
            <a:r>
              <a:rPr lang="ar-DZ" dirty="0"/>
              <a:t>الترخيص:لشركة سورس ـ بارو الفرنسية بإنتاج مشروب سليكتو.</a:t>
            </a:r>
            <a:endParaRPr lang="fr-FR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7B43EC-B19F-6D07-BAFD-562F98A48496}"/>
              </a:ext>
            </a:extLst>
          </p:cNvPr>
          <p:cNvSpPr txBox="1"/>
          <p:nvPr/>
        </p:nvSpPr>
        <p:spPr>
          <a:xfrm>
            <a:off x="3585030" y="3831771"/>
            <a:ext cx="3444240" cy="64633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 rtl="1"/>
            <a:r>
              <a:rPr lang="ar-DZ" dirty="0"/>
              <a:t>التعاقد  الباطني:صناعة مستخلص الليمون لشركة سورسبارو.</a:t>
            </a:r>
            <a:endParaRPr lang="fr-FR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83C4FA-4F72-5E15-B4A4-BFBFBFE55253}"/>
              </a:ext>
            </a:extLst>
          </p:cNvPr>
          <p:cNvSpPr txBox="1"/>
          <p:nvPr/>
        </p:nvSpPr>
        <p:spPr>
          <a:xfrm>
            <a:off x="464457" y="2917371"/>
            <a:ext cx="2844800" cy="92333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 rtl="1"/>
            <a:r>
              <a:rPr lang="ar-DZ" dirty="0"/>
              <a:t>تبادل الكفاءات الإنتاجية والتكنولوجية والتسويقة بين شركتي حمود بوعلام وسورسبارو.</a:t>
            </a:r>
            <a:endParaRPr lang="fr-FR" dirty="0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1AC1DBDD-B0EB-F9C7-1481-6B240119BA92}"/>
              </a:ext>
            </a:extLst>
          </p:cNvPr>
          <p:cNvSpPr/>
          <p:nvPr/>
        </p:nvSpPr>
        <p:spPr>
          <a:xfrm>
            <a:off x="2380342" y="2293256"/>
            <a:ext cx="188685" cy="60960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r-FR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0F4D6A-CDF0-2884-5820-6987B848EB5E}"/>
              </a:ext>
            </a:extLst>
          </p:cNvPr>
          <p:cNvSpPr txBox="1"/>
          <p:nvPr/>
        </p:nvSpPr>
        <p:spPr>
          <a:xfrm>
            <a:off x="8295924" y="2869603"/>
            <a:ext cx="2822744" cy="9233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DZ" dirty="0"/>
              <a:t>بدأت سنة 2000 في التصدير للخارج،مثل:إيطاليا،إسبانيا،تونس،مصر،كندا،الو.م.أ،فرنسا...إلخ. 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EC65E767-F98E-431C-8E1E-6A17AAE4CF8B}"/>
              </a:ext>
            </a:extLst>
          </p:cNvPr>
          <p:cNvSpPr/>
          <p:nvPr/>
        </p:nvSpPr>
        <p:spPr>
          <a:xfrm>
            <a:off x="9028253" y="2325593"/>
            <a:ext cx="208344" cy="497711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r-FR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9AF7CF-44D0-B9C8-E711-E260CE691F13}"/>
              </a:ext>
            </a:extLst>
          </p:cNvPr>
          <p:cNvSpPr txBox="1"/>
          <p:nvPr/>
        </p:nvSpPr>
        <p:spPr>
          <a:xfrm>
            <a:off x="8278654" y="3962951"/>
            <a:ext cx="2939970" cy="36933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 rtl="1"/>
            <a:r>
              <a:rPr lang="ar-DZ" dirty="0"/>
              <a:t>التصدير الايجابي.</a:t>
            </a:r>
            <a:endParaRPr lang="fr-FR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E9EDAE-A65C-5FAE-2FA2-97CBFDDCAC00}"/>
              </a:ext>
            </a:extLst>
          </p:cNvPr>
          <p:cNvSpPr txBox="1"/>
          <p:nvPr/>
        </p:nvSpPr>
        <p:spPr>
          <a:xfrm>
            <a:off x="8334103" y="4532812"/>
            <a:ext cx="2819400" cy="36933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 rtl="1"/>
            <a:r>
              <a:rPr lang="ar-DZ" dirty="0"/>
              <a:t>التصدير غير المباشر</a:t>
            </a:r>
            <a:endParaRPr lang="fr-FR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D3C5E33-ED4A-BB10-FDFD-63C570EAF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3543" y="348343"/>
            <a:ext cx="1786943" cy="243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5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0F39F-FD8A-C0FB-DD2E-8A9F86795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87" y="491248"/>
            <a:ext cx="5205032" cy="3790467"/>
          </a:xfr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rtl="1"/>
            <a:r>
              <a:rPr lang="ar-DZ" sz="36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في الختام يمكن القول ان شركة </a:t>
            </a:r>
            <a:r>
              <a:rPr lang="ar-DZ" sz="360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حمود بوعلام استطاعت تنصيب نفسها </a:t>
            </a:r>
            <a:r>
              <a:rPr lang="ar-DZ">
                <a:latin typeface="Traditional Arabic" panose="02020603050405020304" pitchFamily="18" charset="-78"/>
                <a:cs typeface="Traditional Arabic" panose="02020603050405020304" pitchFamily="18" charset="-78"/>
              </a:rPr>
              <a:t>كأ</a:t>
            </a:r>
            <a:r>
              <a:rPr lang="ar-DZ" sz="360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حد أبرز نماذج  الانتاج الجزائرية </a:t>
            </a:r>
            <a:r>
              <a:rPr lang="ar-DZ" sz="36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الناجحة محليا ودوليا </a:t>
            </a:r>
            <a:br>
              <a:rPr lang="ar-DZ" sz="36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</a:br>
            <a:r>
              <a:rPr lang="ar-DZ">
                <a:latin typeface="Traditional Arabic" panose="02020603050405020304" pitchFamily="18" charset="-78"/>
                <a:cs typeface="Traditional Arabic" panose="02020603050405020304" pitchFamily="18" charset="-78"/>
              </a:rPr>
              <a:t>لجودة ما تقدمه ولفكر الابتكار المستمر الذي تتميز به.</a:t>
            </a:r>
            <a:br>
              <a:rPr lang="ar-DZ" sz="36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</a:br>
            <a:endParaRPr lang="ar-TN" sz="36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E34797-B4B5-8394-C04A-C08C93DBA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93" y="349250"/>
            <a:ext cx="5143500" cy="5143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89665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961006F-3233-DEAB-A36D-49A15DED1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839" y="2307771"/>
            <a:ext cx="9906000" cy="100148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ar-DZ" dirty="0"/>
              <a:t>شكراً على  حسن  الاصغاء و المتابعة            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397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A3297-449E-7A9C-095A-D733F33D9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74853"/>
          </a:xfr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ar-DZ" sz="6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المجال الاستهلاكي [المشروبات]:</a:t>
            </a:r>
            <a:endParaRPr lang="fr-FR" sz="6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73fd7721f23f61df9db0375df38ca133">
            <a:hlinkClick r:id="" action="ppaction://media"/>
            <a:extLst>
              <a:ext uri="{FF2B5EF4-FFF2-40B4-BE49-F238E27FC236}">
                <a16:creationId xmlns:a16="http://schemas.microsoft.com/office/drawing/2014/main" id="{E3BE717E-0DB0-832E-C433-FD896594A22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99050" y="2251075"/>
            <a:ext cx="1990725" cy="3538538"/>
          </a:xfrm>
        </p:spPr>
      </p:pic>
    </p:spTree>
    <p:extLst>
      <p:ext uri="{BB962C8B-B14F-4D97-AF65-F5344CB8AC3E}">
        <p14:creationId xmlns:p14="http://schemas.microsoft.com/office/powerpoint/2010/main" val="370304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A2E8C71-4AE2-C7EE-5755-F49DA85DA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9014" y="1114063"/>
            <a:ext cx="7306132" cy="5166360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ar-DZ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هي  شركة خاصة بتصنيع المشروبات الغازية وغير الغازية،وإنتاج المياه المعدنية.</a:t>
            </a:r>
          </a:p>
          <a:p>
            <a:pPr algn="just" rtl="1">
              <a:lnSpc>
                <a:spcPct val="150000"/>
              </a:lnSpc>
            </a:pPr>
            <a:r>
              <a:rPr lang="ar-DZ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تعتبر أول شركة مشروبات إفريقية جزائرية رائدة.</a:t>
            </a:r>
          </a:p>
          <a:p>
            <a:pPr algn="just" rtl="1">
              <a:lnSpc>
                <a:spcPct val="150000"/>
              </a:lnSpc>
            </a:pPr>
            <a:r>
              <a:rPr lang="ar-DZ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</a:t>
            </a:r>
            <a:r>
              <a:rPr lang="ar-DZ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قرها الرسمي </a:t>
            </a:r>
            <a:r>
              <a:rPr lang="ar-DZ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كان حي</a:t>
            </a:r>
            <a:r>
              <a:rPr lang="ar-DZ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DZ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بلوزداد بالجزائر العاصمة.</a:t>
            </a:r>
            <a:endParaRPr lang="ar-DZ" sz="24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just" rtl="1">
              <a:lnSpc>
                <a:spcPct val="150000"/>
              </a:lnSpc>
            </a:pPr>
            <a:r>
              <a:rPr lang="ar-DZ" sz="24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تأسست على يد </a:t>
            </a:r>
            <a:r>
              <a:rPr lang="ar-DZ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يوسف حمود  1878.</a:t>
            </a:r>
          </a:p>
          <a:p>
            <a:pPr algn="just" rtl="1">
              <a:lnSpc>
                <a:spcPct val="150000"/>
              </a:lnSpc>
            </a:pPr>
            <a:r>
              <a:rPr lang="ar-DZ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شركة ناشطة على الصعيدين المحلي والدولي.</a:t>
            </a:r>
          </a:p>
          <a:p>
            <a:pPr algn="just" rtl="1">
              <a:lnSpc>
                <a:spcPct val="150000"/>
              </a:lnSpc>
            </a:pPr>
            <a:r>
              <a:rPr lang="ar-DZ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الشركة الفائزة بالميدالية الذهبية في المعرض العالمي لتدشين برج إيفل ،على غرار حصدها لعشرات الميداليات بعد ذلك.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ACA9F0-D1ED-31EC-3E49-8BE722E5CFE4}"/>
              </a:ext>
            </a:extLst>
          </p:cNvPr>
          <p:cNvSpPr txBox="1"/>
          <p:nvPr/>
        </p:nvSpPr>
        <p:spPr>
          <a:xfrm>
            <a:off x="1117601" y="238585"/>
            <a:ext cx="8287582" cy="9233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DZ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1./ نبذة عن شركة</a:t>
            </a:r>
            <a:r>
              <a:rPr lang="fr-FR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DZ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حمود بوعلام</a:t>
            </a:r>
            <a:endParaRPr lang="ar-TN" sz="5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C7B73E-1635-62A9-2D8C-B4CE72109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50" y="1342664"/>
            <a:ext cx="2451903" cy="4684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16167A-7807-E84A-3020-B01313E94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173" y="1493134"/>
            <a:ext cx="1985298" cy="25628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E82010-6AFD-36E6-95F0-387FB0DE3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574" y="4085862"/>
            <a:ext cx="2935147" cy="205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8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Tm="185000">
        <p14:honeycomb/>
      </p:transition>
    </mc:Choice>
    <mc:Fallback xmlns="">
      <p:transition spd="slow" advTm="18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6C1A9-E7D6-985C-8AA1-89FABBB52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0708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ar-DZ" dirty="0"/>
              <a:t>العلامة التجارية لشركة حمود بوعلام:                      </a:t>
            </a:r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48787A-E0D3-A1C1-74EF-233050219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645" y="2006826"/>
            <a:ext cx="6319611" cy="35956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5358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163344-9EE7-BFC1-B73D-C8F4722F9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985" y="188459"/>
            <a:ext cx="3541712" cy="3541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58F16F-766C-A73A-29D5-2BF877CAE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342" y="1005112"/>
            <a:ext cx="3515179" cy="46264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D886F1-2134-94BD-A04B-B1349BBFC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1056" y="217713"/>
            <a:ext cx="2589893" cy="2589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89A788-2CE0-5847-F9A5-3CD4E1989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8284" y="3138713"/>
            <a:ext cx="3311979" cy="3311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5816D5-65CD-4FC5-2F46-0C9BF3E4EB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01" y="3976915"/>
            <a:ext cx="3487057" cy="2648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6882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CA08952-07AB-E7CA-4482-EE9AECC76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143" y="197603"/>
            <a:ext cx="299655" cy="1478570"/>
          </a:xfrm>
        </p:spPr>
        <p:txBody>
          <a:bodyPr/>
          <a:lstStyle/>
          <a:p>
            <a:r>
              <a:rPr lang="ar-DZ" dirty="0"/>
              <a:t>.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45DD7-ADEE-F5D3-062C-296BBEE49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4056185"/>
            <a:ext cx="1377461" cy="1735015"/>
          </a:xfrm>
        </p:spPr>
        <p:txBody>
          <a:bodyPr/>
          <a:lstStyle/>
          <a:p>
            <a:r>
              <a:rPr lang="ar-DZ" dirty="0"/>
              <a:t>.</a:t>
            </a:r>
            <a:endParaRPr lang="fr-F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8DC0C9-FE81-FDE5-44DA-DBB1B54BA16C}"/>
              </a:ext>
            </a:extLst>
          </p:cNvPr>
          <p:cNvSpPr txBox="1"/>
          <p:nvPr/>
        </p:nvSpPr>
        <p:spPr>
          <a:xfrm>
            <a:off x="675190" y="331992"/>
            <a:ext cx="10938076" cy="46166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TN" sz="2400" b="1" dirty="0"/>
              <a:t>من انتاج مشروب غازي ابيض بنكهة الليمون الى اول شركة مشروبات عالم</a:t>
            </a:r>
            <a:r>
              <a:rPr lang="ar-DZ" sz="2400" b="1" dirty="0"/>
              <a:t>ي</a:t>
            </a:r>
            <a:r>
              <a:rPr lang="ar-TN" sz="2400" b="1" dirty="0"/>
              <a:t>ا (الميدالية الذهبية)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07367E-9F52-9803-A62C-48F765467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12" y="1215342"/>
            <a:ext cx="11123271" cy="538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6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834C8B-82E5-5603-706F-9DDC2B2D7AF9}"/>
              </a:ext>
            </a:extLst>
          </p:cNvPr>
          <p:cNvSpPr txBox="1"/>
          <p:nvPr/>
        </p:nvSpPr>
        <p:spPr>
          <a:xfrm>
            <a:off x="4310744" y="216211"/>
            <a:ext cx="6851742" cy="9233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DZ" sz="5400" b="1" dirty="0"/>
              <a:t>2./المزيج التسويقي للشركة:</a:t>
            </a:r>
            <a:endParaRPr lang="ar-TN" sz="5400" b="1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AD85197-FA98-58FC-20CA-82470401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516" y="2293257"/>
            <a:ext cx="10131425" cy="1456267"/>
          </a:xfrm>
        </p:spPr>
        <p:txBody>
          <a:bodyPr/>
          <a:lstStyle/>
          <a:p>
            <a:r>
              <a:rPr lang="ar-DZ" dirty="0"/>
              <a:t>.</a:t>
            </a:r>
            <a:endParaRPr lang="fr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D65B0E-E691-7629-9C5D-1910055C3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71" y="1364341"/>
            <a:ext cx="4876801" cy="3743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748383-B961-34C0-C9FA-5F7BE4302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229" y="1318985"/>
            <a:ext cx="5422211" cy="524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45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90000">
        <p15:prstTrans prst="curtains"/>
      </p:transition>
    </mc:Choice>
    <mc:Fallback xmlns="">
      <p:transition spd="slow" advTm="19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FAE88E4-6C62-FC75-76AF-F3B41B92F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923" y="110489"/>
            <a:ext cx="3217669" cy="803912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rtl="1"/>
            <a:r>
              <a:rPr lang="ar-DZ" dirty="0"/>
              <a:t>المنتج:</a:t>
            </a:r>
            <a:endParaRPr lang="ar-T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48F40-CCE8-4015-EA2F-59DC49E9B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533399" cy="3649133"/>
          </a:xfrm>
        </p:spPr>
        <p:txBody>
          <a:bodyPr/>
          <a:lstStyle/>
          <a:p>
            <a:r>
              <a:rPr lang="ar-DZ" dirty="0"/>
              <a:t>.</a:t>
            </a:r>
            <a:endParaRPr lang="fr-F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EEE44C-FD95-B54A-41A2-A88CD4B6DE36}"/>
              </a:ext>
            </a:extLst>
          </p:cNvPr>
          <p:cNvSpPr txBox="1"/>
          <p:nvPr/>
        </p:nvSpPr>
        <p:spPr>
          <a:xfrm>
            <a:off x="6545943" y="1524001"/>
            <a:ext cx="545737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buFont typeface="Wingdings" panose="05000000000000000000" pitchFamily="2" charset="2"/>
              <a:buChar char="ü"/>
            </a:pPr>
            <a:r>
              <a:rPr lang="ar-DZ" sz="2400" dirty="0"/>
              <a:t>تنويع المنتجات(خطوط إنتاج)</a:t>
            </a:r>
            <a:endParaRPr lang="ar-TN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A76937-C576-60D2-BA35-BB73E3CD2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31" y="1188018"/>
            <a:ext cx="4441329" cy="1555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32BC5D-8BBC-25B5-9739-4DD63A427AD4}"/>
              </a:ext>
            </a:extLst>
          </p:cNvPr>
          <p:cNvSpPr txBox="1"/>
          <p:nvPr/>
        </p:nvSpPr>
        <p:spPr>
          <a:xfrm>
            <a:off x="8055428" y="2104571"/>
            <a:ext cx="396240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ü"/>
            </a:pPr>
            <a:r>
              <a:rPr lang="ar-DZ" sz="2800" dirty="0"/>
              <a:t>تطوير التصاميم و التغليف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A02FFA-2725-7354-9A59-1131893461E2}"/>
              </a:ext>
            </a:extLst>
          </p:cNvPr>
          <p:cNvSpPr txBox="1">
            <a:spLocks/>
          </p:cNvSpPr>
          <p:nvPr/>
        </p:nvSpPr>
        <p:spPr>
          <a:xfrm>
            <a:off x="2060575" y="2925840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Font typeface="Wingdings" panose="05000000000000000000" pitchFamily="2" charset="2"/>
              <a:buChar char="ü"/>
            </a:pPr>
            <a:r>
              <a:rPr lang="ar-DZ" dirty="0"/>
              <a:t>منتجات ذات جودة عاليةالدقة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DZ" dirty="0"/>
              <a:t>التميز والتفرد و الاسبقية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DZ" dirty="0"/>
              <a:t>وسهولة الاستخدام و اسماء سهلة الحفظ و التذكر</a:t>
            </a:r>
          </a:p>
          <a:p>
            <a:pPr algn="r" rtl="1">
              <a:buFont typeface="Wingdings" panose="05000000000000000000" pitchFamily="2" charset="2"/>
              <a:buChar char="ü"/>
            </a:pPr>
            <a:r>
              <a:rPr lang="ar-DZ" dirty="0"/>
              <a:t>منتجات غير مكلفة</a:t>
            </a:r>
          </a:p>
          <a:p>
            <a:pPr algn="r" rtl="1">
              <a:buFont typeface="Wingdings" panose="05000000000000000000" pitchFamily="2" charset="2"/>
              <a:buChar char="ü"/>
            </a:pPr>
            <a:endParaRPr lang="ar-DZ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ED3C15-F8AC-FCF4-537F-6352B0FC2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839" y="1103086"/>
            <a:ext cx="2430875" cy="30149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1FF053-7783-9932-1A96-0F4B6052F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21" y="3773713"/>
            <a:ext cx="3108779" cy="29518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BF70BB-291D-FFAB-20FF-7F689B429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792" y="4278098"/>
            <a:ext cx="3123293" cy="234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4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71263">
        <p14:flash/>
      </p:transition>
    </mc:Choice>
    <mc:Fallback xmlns="">
      <p:transition spd="slow" advTm="2712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B50B0-1DE1-4588-951D-0B93B31B2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1080" y="667201"/>
            <a:ext cx="2723905" cy="946061"/>
          </a:xfr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ar-SA" sz="3200" dirty="0"/>
              <a:t>التسعير:</a:t>
            </a:r>
            <a:endParaRPr lang="ar-TN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4C1E00-CBCF-1DBC-3B12-AF9513C9A2D1}"/>
              </a:ext>
            </a:extLst>
          </p:cNvPr>
          <p:cNvSpPr txBox="1"/>
          <p:nvPr/>
        </p:nvSpPr>
        <p:spPr>
          <a:xfrm>
            <a:off x="10011103" y="3331780"/>
            <a:ext cx="751490" cy="9406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T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9BAD1-47D6-4D88-855F-2531CE1A3024}"/>
              </a:ext>
            </a:extLst>
          </p:cNvPr>
          <p:cNvSpPr txBox="1"/>
          <p:nvPr/>
        </p:nvSpPr>
        <p:spPr>
          <a:xfrm>
            <a:off x="4339773" y="2569029"/>
            <a:ext cx="7343228" cy="2569934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marL="457200" indent="-457200" algn="justLow" rtl="1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ar-DZ" sz="28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استراتيجية التسعير :تعتمدشركة حمود بوعلام على استراتيجية  التغلغل في السوق  عن طريق خفض الاسعار مقارنة مع منافسيها داخل وخارج الجزائر :رويبة، نقاوس، كوكاكولا،  بيبسي....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638126-5092-3B03-F8B4-41DD4B05C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4960" y="216738"/>
            <a:ext cx="2590800" cy="142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AC36D0-994C-4C17-0B06-52C7C9BA8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80" y="117723"/>
            <a:ext cx="2293693" cy="15586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931FEF-A801-C1F8-A6C1-2C079FC93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58" y="1770742"/>
            <a:ext cx="3370943" cy="43470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251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66634">
        <p14:honeycomb/>
      </p:transition>
    </mc:Choice>
    <mc:Fallback xmlns="">
      <p:transition spd="slow" advTm="2666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2888</TotalTime>
  <Words>501</Words>
  <Application>Microsoft Office PowerPoint</Application>
  <PresentationFormat>Widescreen</PresentationFormat>
  <Paragraphs>80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Sakkal Majalla</vt:lpstr>
      <vt:lpstr>Traditional Arabic</vt:lpstr>
      <vt:lpstr>Tw Cen MT</vt:lpstr>
      <vt:lpstr>Wingdings</vt:lpstr>
      <vt:lpstr>Circuit</vt:lpstr>
      <vt:lpstr>حول: شركة  حمود بوعلام  </vt:lpstr>
      <vt:lpstr>المجال الاستهلاكي [المشروبات]:</vt:lpstr>
      <vt:lpstr>PowerPoint Presentation</vt:lpstr>
      <vt:lpstr>العلامة التجارية لشركة حمود بوعلام:                      </vt:lpstr>
      <vt:lpstr>PowerPoint Presentation</vt:lpstr>
      <vt:lpstr>.</vt:lpstr>
      <vt:lpstr>.</vt:lpstr>
      <vt:lpstr>المنتج:</vt:lpstr>
      <vt:lpstr>التسعير:</vt:lpstr>
      <vt:lpstr>            التوزيع:                                                  </vt:lpstr>
      <vt:lpstr>الترويج:                                            </vt:lpstr>
      <vt:lpstr>PowerPoint Presentation</vt:lpstr>
      <vt:lpstr>3./ تحليل sowt    :</vt:lpstr>
      <vt:lpstr>4/. أشكال الدخول للاسواق الدولية لشركة حمود  بوعلام:</vt:lpstr>
      <vt:lpstr>في الختام يمكن القول ان شركة حمود بوعلام استطاعت تنصيب نفسها كأحد أبرز نماذج  الانتاج الجزائرية الناجحة محليا ودوليا  لجودة ما تقدمه ولفكر الابتكار المستمر الذي تتميز به. </vt:lpstr>
      <vt:lpstr>شكراً على  حسن  الاصغاء و المتابعة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التفكير البيني في التأويل والحقيقة لعلي حرب</dc:title>
  <dc:creator>uesr</dc:creator>
  <cp:lastModifiedBy>uesr</cp:lastModifiedBy>
  <cp:revision>191</cp:revision>
  <dcterms:created xsi:type="dcterms:W3CDTF">2021-08-26T17:57:09Z</dcterms:created>
  <dcterms:modified xsi:type="dcterms:W3CDTF">2024-02-05T23:04:56Z</dcterms:modified>
</cp:coreProperties>
</file>