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ink/inkAction1.xml" ContentType="application/vnd.ms-office.inkAction+xml"/>
  <Override PartName="/ppt/tags/tag15.xml" ContentType="application/vnd.openxmlformats-officedocument.presentationml.tags+xml"/>
  <Override PartName="/ppt/ink/inkAction2.xml" ContentType="application/vnd.ms-office.inkAction+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34" r:id="rId1"/>
    <p:sldMasterId id="2147483858" r:id="rId2"/>
  </p:sldMasterIdLst>
  <p:notesMasterIdLst>
    <p:notesMasterId r:id="rId25"/>
  </p:notesMasterIdLst>
  <p:sldIdLst>
    <p:sldId id="266" r:id="rId3"/>
    <p:sldId id="287" r:id="rId4"/>
    <p:sldId id="290" r:id="rId5"/>
    <p:sldId id="303" r:id="rId6"/>
    <p:sldId id="258" r:id="rId7"/>
    <p:sldId id="259" r:id="rId8"/>
    <p:sldId id="280" r:id="rId9"/>
    <p:sldId id="273" r:id="rId10"/>
    <p:sldId id="281" r:id="rId11"/>
    <p:sldId id="279" r:id="rId12"/>
    <p:sldId id="282" r:id="rId13"/>
    <p:sldId id="291" r:id="rId14"/>
    <p:sldId id="260" r:id="rId15"/>
    <p:sldId id="294" r:id="rId16"/>
    <p:sldId id="295" r:id="rId17"/>
    <p:sldId id="296" r:id="rId18"/>
    <p:sldId id="262" r:id="rId19"/>
    <p:sldId id="283" r:id="rId20"/>
    <p:sldId id="263" r:id="rId21"/>
    <p:sldId id="264" r:id="rId22"/>
    <p:sldId id="284" r:id="rId23"/>
    <p:sldId id="285"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CC00"/>
    <a:srgbClr val="CC00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15" autoAdjust="0"/>
  </p:normalViewPr>
  <p:slideViewPr>
    <p:cSldViewPr>
      <p:cViewPr varScale="1">
        <p:scale>
          <a:sx n="64" d="100"/>
          <a:sy n="64" d="100"/>
        </p:scale>
        <p:origin x="15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7-01T02:18:09.59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5" units="cm"/>
      <inkml:brushProperty name="height" value="0.055" units="cm"/>
    </inkml:brush>
  </inkml:definitions>
  <iact:action type="add" startTime="20557">
    <iact:property name="dataType"/>
    <iact:actionData xml:id="d0">
      <inkml:trace xmlns:inkml="http://www.w3.org/2003/InkML" xml:id="stk0" contextRef="#ctx0" brushRef="#br0">14942 10707 0</inkml:trace>
    </iact:actionData>
  </iact:action>
  <iact:action type="add" startTime="20792">
    <iact:property name="dataType"/>
    <iact:actionData xml:id="d1">
      <inkml:trace xmlns:inkml="http://www.w3.org/2003/InkML" xml:id="stk1" contextRef="#ctx0" brushRef="#br0">14942 10707 0</inkml:trace>
    </iact:actionData>
  </iact:action>
  <iact:action type="add" startTime="22411">
    <iact:property name="dataType"/>
    <iact:actionData xml:id="d2">
      <inkml:trace xmlns:inkml="http://www.w3.org/2003/InkML" xml:id="stk2" contextRef="#ctx0" brushRef="#br0">14942 10707 0</inkml:trace>
    </iact:actionData>
  </iact:action>
  <iact:action type="add" startTime="28548">
    <iact:property name="dataType"/>
    <iact:actionData xml:id="d3">
      <inkml:trace xmlns:inkml="http://www.w3.org/2003/InkML" xml:id="stk3" contextRef="#ctx0" brushRef="#br1">15115 12480 0,'-173'35'183,"-418"104"-173,243 0 1,279-104-3,-35-35 1,-1 0 1,-34 0-10,35 0 8,35 0 0,-1 0 2,-104 0-2,140 0 1,-71 0 0,36 0-1,34 0 3,0 0-3,1 0 0,-1 0 1,0 0-1,1 0 0,-1 0 2,0 0-2,0 0 0,1 0 5,-1 0-5,-35 0 68,36-35-66,-1 35 2,0 0-1,-34-35-11,34 1 8,0 34 33,-69-35-35,69 35-2,0-35 7,-34-34-7,-1-36 0,36 70 10,-36-104-8,70 70 0,0-1-2,-35-103 12,35 68-8,0-34-8,0 70 5,0 34 4,0 0-5,70-104 6,-35 70 2,34-1-6,1-34 0,-36-1-1,1 71 0,69-71 6,-69 1-7,35 0 13,34-174-12,0 208 8,-34-69-7,-36 35 0,36-35-2,-1 35 7,35-105-7,-34 70 9,34-35-7,0 35-2,-69 35 2,35-35 10,103 34-11,-103 71 8,-1-71-8,70 1 0,-69 35 1,-1-1 7,70 0-7,-104 1-1,35 34 1,-1-69 0,35 34 6,-34 1-6,-1 69-2,70-35 13,35-69-11,0 69-1,-35-34 6,69-1-5,-103 35-2,34-34 8,-35 34-8,35 0 10,-70 0-8,1 35 1,34 0-3,-35 0 1,1 0 11,69 105-11,-139-71 6,35-34-3,-35 35-3,34-35 0,-34 35 6,35 0-5,0-35 1,0 35-3,-1-1 9,-34 1-8,35-35-1,-35 35 11,35 0 1,-35-1-11,-35-68 503,-104-71-499,104 36 9,1 69-9,34-35 0,0-35 18,-35 36-19,35-1 13,-35 35-12,35-35 13,0 0-13,0 1 19,0-1-16,0 0-3,104 35 109,-34 0-108,-1 0-10,-34 0 10,-35 35 1,70 0-2,-36-35-1,-34 34 0,70-34 2,-70 35-2,104 0 1,-104 0-1,35-35 0,-35 69 0,104 1 2,-104-35-1,35 104 1,0-35-2,-1-35 3,-34-34-11,0 35 9,0-36 0,0 36-2,0-35 2,35 34 8,-35-34-8,0 0-1,0 0 0,0-1 1,0 71-8,35-36 13,-35-34-6,0 69 0,0-69 7,0 34-9,0-34 19,0 35-18,0-1 38,0-34-12,0 0 60</inkml:trace>
    </iact:actionData>
  </iact:action>
  <iact:action type="remove" startTime="36430">
    <iact:property name="style" value="instant"/>
    <iact:actionData xml:id="d4" ref="#d3"/>
  </iact:action>
  <iact:action type="add" startTime="36162">
    <iact:property name="dataType" value="strokeEraser"/>
    <iact:actionData xml:id="d5">
      <inkml:trace xmlns:inkml="http://www.w3.org/2003/InkML" xml:id="stk4" contextRef="#ctx0" brushRef="#br2">27693 13106 0,'-173'-313'220,"103"208"-217,35-34 9,1 70-10,-36-35 27,35-36-25,1 106-1,-36-1 22,35-104-21,-34 35 23,69-35-24,-35 104 24,35-35-24,-35 70-1,1-34 48,-1 34-10,0 0 22,-69 34-16,-70 71-43,139-105 0,1 34 23,-105 71-23,-35-1 25,0 0-26,35 0 28,0-34-26,104-35-4,-34-35 28,-70 139-24,104-104 6,-69 34-8,-70 140 27,-138 104-24,173-209-1,34 70 4,71-140-3,-1 36 5,0-70-6,-69 104 24,69-34-23,0-35 21,1 34-20,34-34-2,-209 451 0</inkml:trace>
    </iact:actionData>
  </iact:action>
  <iact:action type="add" startTime="45727">
    <iact:property name="dataType"/>
    <iact:actionData xml:id="d6">
      <inkml:trace xmlns:inkml="http://www.w3.org/2003/InkML" xml:id="stk5" contextRef="#ctx0" brushRef="#br1">5178 13002 0,'139'-35'228,"382"0"-224,-417 35 8,70-35-9,-70 35-1,35 0 18,-35 0-17,-34 0 32,138-69-33,-173 34 17,35 0-16,-36 1 25,1 34-26,0-35 15,69 0-14,139-34 37,-104 69-9,-69 0-28,-70-70 12,34 70-12,1 0-1,0 0 48,243-70-47,-209 70 5,70-69 53,-69 69-58,-35 0 6,-1-35-6,36 35 24,-70-35-24,104 35 66,0-34-67,-69 34 43,0-35-43,-70 35 79,-729 243-8,-765 140-71,1390-314 6,-70 35-3,1-104 17,-35 35-18,-35-35-2,104 0 49,-834-69-49,939 69 17,-209 0-16,208-35 12,-34 35-12,35-35-3,-105 35 15,104-35-12,-69 35 0,35-34 18,-174-1-18,139 0 26,-35-34-27,70-1 12,69 35-10,-34 1-4,-35-1 31,-70-139-28,139 174 0,0-70 20,1-34-18,34 35-5,-35-1 23,35 1-20,0-1-1,0 0 30,0-138-29,0-1-1,35 140 46,-1-314-41,1 279-6,-35 69 2,0 1 4,35-36 22,69-312-23,-34 243-3,-36-35 14,71 0-13,-1 35 26,0 69-25,-69 36-5,34-36 41,70-69-37,-104 139 15,35-139-15,-36 104 0,-34 1 12,0-1-11,0 0 22,0-35-23,0 36 9,35-36-9,0-34-2,-35 69 14,35 0-11,-1-34-5,1 34 13,0-69-10,0 34 37,-35 1 9,0 34-43,0 0-6,0-34 4,0 34 19,0-104-18,34 69-3,-34-69 22,0 0-19,0 104-5,35-69 10,-35 69-6,35-69 25,-35 0-27,35 69 10,-35 0-9,69 1 39,35-71 8,35 36-46,-104 34-2,0 0 25,69-69-25,-69 69 26,0 0-25,-1 35 43,244-243-45,-208 243 24,-35-69-21,-1 34-4,-34 0 48,174-69-45,-139 69 41,208-104-42,-208 104 11,34 35-11,1 0 9,-36-35-8,36 1 8,-35 34-5,69-105-4,0 71 26,70-36-27,-139 35 25,69 1 3,-69 34-26,69-70 46,313-34-46,-348 104 22,70 0-21,-104 0 43,174 34-44,-140 1 42,35 70-42,-69-105-3,104 0 26,-104 0-22,34 34-4,1 1 22,-1-35-19,-69 35-1,35 34 30,34 1-28,-34-1-2,0 1 22,0-1-20,-35 1-4,34-35 11,-34-1-7,35 36 21,-35-35-21,0 0-3,35 138 61,0-138-60,-35 0 45,69 278-46,-69-278 22,0 104-21,0-70 28,0 1-27,0 34 26,0 0-26,35 35 25,-35-69-23,0-35-3,0 34 21,35 70-20,-1-69 48,71 451-49,-105-451 21,34 173-18,-34-139-3,0-34 45,105 590-45,-105-555 21,34-1-20,-34-69 1,0 34 6,0-34-7,35 34 11,-35 1-11,0-1 8,0 1-8,0 69 28,0 35-27,0-105-4,0 1 6,0-35 9,0 34-12,0-34 30,0 34-29,0-34 68,0 0 40,0 35-70,0-36-37,0 1-1,0 0 24,35 0-25,-35-1 0,35 1 20,-35 35-9,34-36-8,-34 1-4,35 0 25,-35 34-21,0-34-3,35 0 35,-35 34-34,35-34 23,-35 35-25,0-35 40,34-1 17,1-34-7,-35 35 35,0 0-49,35 0 5,0-1-38,-35 1-4,34-35 6,-34 35 13,0 0 18,35-1 34,35-34-41,-70 70-1</inkml:trace>
    </iact:actionData>
  </iact:action>
  <iact:action type="add" startTime="61341">
    <iact:property name="dataType"/>
    <iact:actionData xml:id="d7">
      <inkml:trace xmlns:inkml="http://www.w3.org/2003/InkML" xml:id="stk6" contextRef="#ctx0" brushRef="#br1">19771 13871 0,'869'-35'220,"-174"35"-207,-278 35-3,-243-1-2,69 1 1,-69 35 1,69-35-10,-35-1 10,-34 71 0,35-36-1,-175-69-1,36 0-1,34 0 3,-34 0-2,-1-69 1,35-1-8,-34 35 7,34-34-1,0 69 5,35-105-4,-35 71 1,-34-1-2,-35 0 2,34 35 2,35-104-1,-69 104-1,-35-35 3,70 35-12,-70-35 8,69 35 2,-34-69-1,0-1 0,-1 36-1,-34-1 3,35-139-1,-35 139-1,0 0 1,35-138-2,-35 103 1,0 35 3,-35-104-4,35 105 1,0-36-1,0 1 3,-69-140-1,69 70-2,-35 35 2,35-140-3,-70 175 4,70-1-2,-34-34 0,34 0 0,0-1-1,0 36 0,0 34 1,0 0 4,0-69-13,0 34 8,0 1 2,0-35-9,-35 34 7,35 1 0,-35-1 4,0-104-4,35 140 2,0-1-2,0-35 1,-34 35-1,34-34 3,-35 69-4,35-35 2,-35-69 0,0 104-8,35-70 9,0 1-1,-34-1 2,34 1-10,-35-1 8,35 1-1,0 34 3,0 0-11,-35 0 8,0 1-1,35-1 1,-34 35 29,34-35-30,-35 35 8,35-35 26,-69-34 23,34-1-56,35 36-1,0-1 41</inkml:trace>
    </iact:actionData>
  </iact:action>
  <iact:action type="add" startTime="68586">
    <iact:property name="dataType" value="strokeEraser"/>
    <iact:actionData xml:id="d8">
      <inkml:trace xmlns:inkml="http://www.w3.org/2003/InkML" xml:id="stk7" contextRef="#ctx0" brushRef="#br2">34921 13905 0,'243'487'202,"-243"-383"-200,69 0 28,-69 1-28,35-1 2,0-69 19,0 69-21,-35-34 13,0-36-12,0 36-3,0-1 27,34 36-25,-34-1 28,0-35-26,0-34-2,0 0 23,0 34-23,0 1 0,0-35 25,0 104-25,0-70 29,0 1-28,-34-35-1,34 34 39,0 35-39,-35-69 26,35 0-25,0 35 26,0-36-28,0 1 29,0 35-27,0-36 25,0 36-26,0-35 29,0-1-29,35 1 27,-35 35-28,34-1 29,-34-34-26,35 0 25,-35-1-24,35 1 35,0-35 22,-35 35-59,34-35-3,-34 35 28,35-35 3,-35-174 16</inkml:trace>
    </iact:actionData>
  </iact:action>
  <iact:action type="remove" startTime="70771">
    <iact:property name="style" value="instant"/>
    <iact:actionData xml:id="d9" ref="#d7"/>
  </iact:action>
  <iact:action type="add" startTime="70774">
    <iact:property name="dataType" value="strokeEraser"/>
    <iact:actionData xml:id="d10">
      <inkml:trace xmlns:inkml="http://www.w3.org/2003/InkML" xml:id="stk8" contextRef="#ctx0" brushRef="#br2">35164 14079 0,'486'417'266,"-451"-382"-263,0 34 25,34 1-26,-34-1 28,-35-34-27,35 0-3,-35 0 28,35 34-25,-35-34 26,0 0-27,0 0 0,0-1 41,34 36-41,-34-35 27,0-1-26,0 36 9,0-35-10,70 34 27,-70 1-28,0-36 1,0 1 28,0 69-28,0-69 26,0 35-24,0-35-3,0-1 26,0 36-24,0 34 26,0-69-26,0 0 7,0-1-8,-35 36 29,0 34-29,35-69 0,-34-35 24,-1 139-24,-35-35 29,1 35-29,34-104 10,0 35-10,1-36 13,-1 71-13,0-36 0,0-34 24,-69 139-24,35-105 28,-70 105-28,0-70 26,-35 35-26,70-104 0,-70 35 26,-174 34-27,105 0 30,0-104-29,104 35 11,35-35-10,34 0-1,-103 0 23,-105 0-22,208 0-1,-138 35 25,-105-35-25,174 0 29,-70-70-29,140 1 2,-35 34 20,34 35-22</inkml:trace>
    </iact:actionData>
  </iact:action>
  <iact:action type="remove" startTime="73540">
    <iact:property name="style" value="instant"/>
    <iact:actionData xml:id="d11" ref="#d6"/>
  </iact:action>
  <iact:action type="add" startTime="73544">
    <iact:property name="dataType" value="strokeEraser"/>
    <iact:actionData xml:id="d12">
      <inkml:trace xmlns:inkml="http://www.w3.org/2003/InkML" xml:id="stk9" contextRef="#ctx0" brushRef="#br2">18416 11924 0,'-35'-70'202,"-34"-138"-200,-1 68 26,-69-138-26,35 70 27,0 138-27,69 36-1,-35-71 28,1 70-28,-35-34 29,34-1-29,-69-34 29,35 35-28,69 69-2,-34-35 30,-1 35-28,1-35 27,-1-34-27,1 69 11,34 0-10,0 0-3,-34 0 45,-1 0-14,70 34-28,-104 36 41,0 34-42,69-34 27,0-70-27</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7-01T02:18:09.590"/>
    </inkml:context>
    <inkml:brush xml:id="br0">
      <inkml:brushProperty name="width" value="0.05292" units="cm"/>
      <inkml:brushProperty name="height" value="0.05292" units="cm"/>
      <inkml:brushProperty name="color" value="#FFFF00"/>
    </inkml:brush>
    <inkml:brush xml:id="br1">
      <inkml:brushProperty name="width" value="0.055" units="cm"/>
      <inkml:brushProperty name="height" value="0.055" units="cm"/>
    </inkml:brush>
  </inkml:definitions>
  <iact:action type="add" startTime="22131">
    <iact:property name="dataType"/>
    <iact:actionData xml:id="d0">
      <inkml:trace xmlns:inkml="http://www.w3.org/2003/InkML" xml:id="stk0" contextRef="#ctx0" brushRef="#br0">1911 15157 0,'834'-139'155,"-417"35"-150,209-174 0,-1 208-1,-208-104 9,-69 105-7,-1-36-3,174-34 14,1 0-14,-71-35 43,-69-69-40,-312 174-6,34-36 7,-34 36 7,-36-1-10,36-69-1,69-139 23,-104 139-23,-1 70 18,1-71-14,0 106-4,0-36 13,34-34-11,-34 34 12,34 1-13,-34-1 11,-35 1-9,35 34-6,-35 0 7,69-69 15,-34 34-18,-35 36 22,0-1-11,0 0 1,0-69-13,0 69 28,0-34-26,-35 34-5,1 0 25,-1 35-20,35-35 0,0 1-2,0-1 31,-35-104-29,35 104-1,0-139 27,-35 0-27,35 35 10,-34 35-8,34 0-3,0 69 3,-35-104 41,35-174-43,0 243 13,-35-138-14,35-1 23,0 1-22,0 69 10,0 34-9,0 36-2,0-35 17,0 34-16,0 1 0,0 34 7,-35-35-8,35-34 23,0-105-20,-34 140-2,34-140 40,0 1-38,0 138-2,-35-34 1,35 69 10,0-34-8,0-36-7,0 1 4,0 35 11,0 34-12,0-35 8,0 35-8,0 1 22,0-1-22,0 0 12,0 0 3,0 1-14,0-36 8,0 35-8,0 1-2,0-71 42,0 36-42,0 34 22,-35-35-20,0 1 57,35 138 60,0-34-117,0 35-4,0-1 16,-34 36-12,34-36-1,0 140 21,0-140-20,0-34-4,0 0 16,0 0-11,0-1-1,0 1 1,0 0 18,-70-35-18,70 69-5,-35 36 33,1-36-30</inkml:trace>
    </iact:actionData>
  </iact:action>
  <iact:action type="add" startTime="32955">
    <iact:property name="dataType"/>
    <iact:actionData xml:id="d1">
      <inkml:trace xmlns:inkml="http://www.w3.org/2003/InkML" xml:id="stk1" contextRef="#ctx0" brushRef="#br0">11119 13627 0,'1147'105'199,"-452"138"-190,-278-69 3,-209-70-12,279 35 11,-209 35-2,-35-70 0,0-69 0,70 0 2,-139-35-11,34 0 12,140-35-2,-279-34-1,70 34-1,-69-35 2,242-173-2,-207 173 1,-36 1 1,35-70 3,-34 69-13,-1 35 11,1-69 0,-35 35-1,-1 34-10,1 0 11,0-69 0,34 0-2,-34-1 8,0-34 1,0 70-18,-35-36 15,0-34 4,-35-34-8,35 138-2,-35 0 2,-34-34-10,69-1 11,0 35-4,-35-34 2,0-1 0,35-69 1,-35 70-1,35-105 7,-34 104-16,-1-104 14,-35 70 1,1 0-6,34 34-1,0 36 8,1 34-6,-1-70-10,0 35 13,0-34-8,1 34 0,-36-35 2,1-69-4,34 70 6,-35-70-5,70 69 3,-34-34-3,-1 69 5,35 1-5,-35-36 5,-34 35-4,69 0 0,0-34 2,-35 69 2,35-35-4,-35 0-1,0 1 19,1 34-20,-36-35 9,35 35-9,1-70 21,-1 70-20,0-34-1,0-1 21,-34 0-21,34 0 17,35-34-13,-35 69-2,1-70 0,34 35-1,0 1 0,-70 34 7,70-70-8,0 35 2,-34 1 21,34-1-20,0 0-2,0 0 14,-35-34-13,0 69 7,35-35-8,0 0 0,0 1 14,-35 34-1,35-70-13,0 35 19,-69 1 21,69-1-29,0 0 78,0 0-47,-35-34-41,35 34 17</inkml:trace>
    </iact:actionData>
  </iact:action>
  <iact:action type="add" startTime="38008">
    <iact:property name="dataType"/>
    <iact:actionData xml:id="d2">
      <inkml:trace xmlns:inkml="http://www.w3.org/2003/InkML" xml:id="stk2" contextRef="#ctx0" brushRef="#br0">19771 14531 0,'348'-104'219,"-174"69"-213,34-34 1,-104 69-2,35-35 0,0-35 2,70 36 3,-1-1-5,-34 0 12,139 0-11,-244 35 1,1 0-1,-1-69 6,-34-36-7,69-68 1,35-140-1,-104 104 6,0 105-5,34-70-1,-34 105 5,69-1-5,-104-34 13,104-105-12,-69 70 1,0 35 0,69-70-1,-34 35-2,-36 35 9,-34 34-7,35 1-2,-35 34 11,0 0-8,0-34-7,35 69 12,-35-35-7,0 0-1,35 0 10,-1 35-8,-34-34-2,35 34 1,-35-35 10,35 0-9,-35 0-1</inkml:trace>
    </iact:actionData>
  </iact:action>
  <iact:action type="remove" startTime="43224">
    <iact:property name="style" value="instant"/>
    <iact:actionData xml:id="d3" ref="#d2"/>
  </iact:action>
  <iact:action type="add" startTime="42957">
    <iact:property name="dataType" value="strokeEraser"/>
    <iact:actionData xml:id="d4">
      <inkml:trace xmlns:inkml="http://www.w3.org/2003/InkML" xml:id="stk3" contextRef="#ctx0" brushRef="#br1">33809 15574 0,'0'139'221,"0"69"-217,-35-138 0,35 104 2,-35-105 9,35-34-11,0 69-1,0-34 13,-34 104-11,-1-140 15,0 71-17,0-36 25,1 1-25,34-36 0,0 36 36,-35 0-35,35-36 25,0 71-24,-35-105-2,0 69 5,35 1 9,-69-1-12,34-69 3,35 35 8,-35 34-12,-34-34 7,34 0-8,-34-35 10,-1 0-11,35 0 14,1 0-14,-1 0-2,-35 0 27,1-35-25,34 35 27,-104 0-26,35 35 25,-105 69-25,140-104-1,-1 70 28,-138-35-28,173-35 8,-69 0-8,0 34 28,-35-34-27,69 0 9,35 35-9,-69-35-1,69 0 25,-138 0-25,138 0 26</inkml:trace>
    </iact:actionData>
  </iact:action>
  <iact:action type="remove" startTime="45333">
    <iact:property name="style" value="instant"/>
    <iact:actionData xml:id="d5" ref="#d1"/>
  </iact:action>
  <iact:action type="add" startTime="45035">
    <iact:property name="dataType" value="strokeEraser"/>
    <iact:actionData xml:id="d6">
      <inkml:trace xmlns:inkml="http://www.w3.org/2003/InkML" xml:id="stk4" contextRef="#ctx0" brushRef="#br1">25852 12967 0,'69'139'235,"209"278"-233,-208-174 27,34-34-26,0-36 29,35 279-30,-69-208 23,-1 138-22,-34-208 25,0 0-26,-1-35 28,-34 0-26,0-70-2,35 36 23,0 34-23,-35-105-1,104 71 36,-69 34-32,0-70-2,-1-34 12,1 35-11,0-36-1,34-34 7,-34 70-7,35 34 53,-1-69-51,-34-35 72,0 0-75,-35 35 25,0-1 5,0 1-2,0 35 18,-174-1-46,-69 1 26,-1-1-26,71-34 29,-71-35-30,175 0 12,34 0-11,0 0 2</inkml:trace>
    </iact:actionData>
  </iact:action>
  <iact:action type="remove" startTime="48040">
    <iact:property name="style" value="instant"/>
    <iact:actionData xml:id="d7" ref="#d0"/>
  </iact:action>
  <iact:action type="add" startTime="47803">
    <iact:property name="dataType" value="strokeEraser"/>
    <iact:actionData xml:id="d8">
      <inkml:trace xmlns:inkml="http://www.w3.org/2003/InkML" xml:id="stk5" contextRef="#ctx0" brushRef="#br1">18798 10776 0,'0'174'236,"35"695"-229,0-625-5,-35-1 19,34 313-17,1-312 13,0 347-15,0-383 21,-35 140-19,34-174-2,-34 104 22,0 104-21,0-278-2,0 35 27,0 70-25,0 34 25,0-173-25,-34 104-1,34-105 24,-35 140-23,0-174-3,35-1 28,-35 1-26,1 35 31,-175-1-30,105-69 23,-209 35-24,70-35 28,-105 0-28,140 0 12,69 0-11,-104 0-1,173 0 21,-208-35-20,209 35-1,-105 0 26,0 0-25,70 0 25,-70 0-26,140 0 20,-36 0-19,1 0-2,-36 0 34,-34 0-33,105 0 27</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5B7D0-8997-4E08-A692-49CA95AE1168}" type="datetimeFigureOut">
              <a:rPr lang="fr-FR" smtClean="0"/>
              <a:pPr/>
              <a:t>14/10/2023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CEBA49-9F5A-47C3-BEBF-3DC7E5980999}"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CEBA49-9F5A-47C3-BEBF-3DC7E5980999}"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CEBA49-9F5A-47C3-BEBF-3DC7E5980999}" type="slidenum">
              <a:rPr lang="fr-FR" smtClean="0"/>
              <a:pPr/>
              <a:t>13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CEBA49-9F5A-47C3-BEBF-3DC7E5980999}"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CEBA49-9F5A-47C3-BEBF-3DC7E5980999}"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5" name="Footer Placeholder 4"/>
          <p:cNvSpPr>
            <a:spLocks noGrp="1"/>
          </p:cNvSpPr>
          <p:nvPr>
            <p:ph type="ftr" sz="quarter" idx="11"/>
          </p:nvPr>
        </p:nvSpPr>
        <p:spPr>
          <a:xfrm>
            <a:off x="2396319" y="329308"/>
            <a:ext cx="3086292" cy="309201"/>
          </a:xfrm>
        </p:spPr>
        <p:txBody>
          <a:bodyPr/>
          <a:lstStyle/>
          <a:p>
            <a:endParaRPr lang="fr-FR"/>
          </a:p>
        </p:txBody>
      </p:sp>
      <p:sp>
        <p:nvSpPr>
          <p:cNvPr id="6" name="Slide Number Placeholder 5"/>
          <p:cNvSpPr>
            <a:spLocks noGrp="1"/>
          </p:cNvSpPr>
          <p:nvPr>
            <p:ph type="sldNum" sz="quarter" idx="12"/>
          </p:nvPr>
        </p:nvSpPr>
        <p:spPr>
          <a:xfrm>
            <a:off x="1434703" y="798973"/>
            <a:ext cx="802005" cy="503578"/>
          </a:xfrm>
        </p:spPr>
        <p:txBody>
          <a:bodyPr/>
          <a:lstStyle/>
          <a:p>
            <a:fld id="{0409977E-EC32-4E43-AC90-1FD2359435ED}" type="slidenum">
              <a:rPr lang="fr-FR" smtClean="0"/>
              <a:pPr/>
              <a:t>‹#›</a:t>
            </a:fld>
            <a:endParaRPr lang="fr-F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409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pPr/>
              <a:t>‹#›</a:t>
            </a:fld>
            <a:endParaRPr lang="fr-FR"/>
          </a:p>
        </p:txBody>
      </p:sp>
    </p:spTree>
    <p:extLst>
      <p:ext uri="{BB962C8B-B14F-4D97-AF65-F5344CB8AC3E}">
        <p14:creationId xmlns:p14="http://schemas.microsoft.com/office/powerpoint/2010/main" val="423686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pPr/>
              <a:t>‹#›</a:t>
            </a:fld>
            <a:endParaRPr lang="fr-F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153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5" name="Footer Placeholder 4"/>
          <p:cNvSpPr>
            <a:spLocks noGrp="1"/>
          </p:cNvSpPr>
          <p:nvPr>
            <p:ph type="ftr" sz="quarter" idx="11"/>
          </p:nvPr>
        </p:nvSpPr>
        <p:spPr>
          <a:xfrm>
            <a:off x="2396319" y="329308"/>
            <a:ext cx="3086292" cy="309201"/>
          </a:xfrm>
        </p:spPr>
        <p:txBody>
          <a:bodyPr/>
          <a:lstStyle/>
          <a:p>
            <a:endParaRPr lang="fr-FR"/>
          </a:p>
        </p:txBody>
      </p:sp>
      <p:sp>
        <p:nvSpPr>
          <p:cNvPr id="6" name="Slide Number Placeholder 5"/>
          <p:cNvSpPr>
            <a:spLocks noGrp="1"/>
          </p:cNvSpPr>
          <p:nvPr>
            <p:ph type="sldNum" sz="quarter" idx="12"/>
          </p:nvPr>
        </p:nvSpPr>
        <p:spPr>
          <a:xfrm>
            <a:off x="1434703" y="798973"/>
            <a:ext cx="802005" cy="503578"/>
          </a:xfrm>
        </p:spPr>
        <p:txBody>
          <a:bodyPr/>
          <a:lstStyle/>
          <a:p>
            <a:fld id="{4ACEC3A9-0B35-44D1-BD4C-B5E1F8293FCE}" type="slidenum">
              <a:rPr lang="fr-FR" smtClean="0"/>
              <a:pPr/>
              <a:t>‹#›</a:t>
            </a:fld>
            <a:endParaRPr lang="fr-F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74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CEC3A9-0B35-44D1-BD4C-B5E1F8293FCE}" type="slidenum">
              <a:rPr lang="fr-FR" smtClean="0"/>
              <a:pPr/>
              <a:t>‹#›</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795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CEC3A9-0B35-44D1-BD4C-B5E1F8293FCE}" type="slidenum">
              <a:rPr lang="fr-FR" smtClean="0"/>
              <a:pPr/>
              <a:t>‹#›</a:t>
            </a:fld>
            <a:endParaRPr lang="fr-F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69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CEC3A9-0B35-44D1-BD4C-B5E1F8293FCE}" type="slidenum">
              <a:rPr lang="fr-FR" smtClean="0"/>
              <a:pPr/>
              <a:t>‹#›</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13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ACEC3A9-0B35-44D1-BD4C-B5E1F8293FCE}" type="slidenum">
              <a:rPr lang="fr-FR" smtClean="0"/>
              <a:pPr/>
              <a:t>‹#›</a:t>
            </a:fld>
            <a:endParaRPr lang="fr-FR"/>
          </a:p>
        </p:txBody>
      </p:sp>
    </p:spTree>
    <p:extLst>
      <p:ext uri="{BB962C8B-B14F-4D97-AF65-F5344CB8AC3E}">
        <p14:creationId xmlns:p14="http://schemas.microsoft.com/office/powerpoint/2010/main" val="29311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CEC3A9-0B35-44D1-BD4C-B5E1F8293FCE}" type="slidenum">
              <a:rPr lang="fr-FR" smtClean="0"/>
              <a:pPr/>
              <a:t>‹#›</a:t>
            </a:fld>
            <a:endParaRPr lang="fr-FR"/>
          </a:p>
        </p:txBody>
      </p:sp>
    </p:spTree>
    <p:extLst>
      <p:ext uri="{BB962C8B-B14F-4D97-AF65-F5344CB8AC3E}">
        <p14:creationId xmlns:p14="http://schemas.microsoft.com/office/powerpoint/2010/main" val="349677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CEC3A9-0B35-44D1-BD4C-B5E1F8293FCE}" type="slidenum">
              <a:rPr lang="fr-FR" smtClean="0"/>
              <a:pPr/>
              <a:t>‹#›</a:t>
            </a:fld>
            <a:endParaRPr lang="fr-FR"/>
          </a:p>
        </p:txBody>
      </p:sp>
    </p:spTree>
    <p:extLst>
      <p:ext uri="{BB962C8B-B14F-4D97-AF65-F5344CB8AC3E}">
        <p14:creationId xmlns:p14="http://schemas.microsoft.com/office/powerpoint/2010/main" val="2849524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CEC3A9-0B35-44D1-BD4C-B5E1F8293FCE}" type="slidenum">
              <a:rPr lang="fr-FR" smtClean="0"/>
              <a:pPr/>
              <a:t>‹#›</a:t>
            </a:fld>
            <a:endParaRPr lang="fr-F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8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pPr/>
              <a:t>‹#›</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563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B04E231-3384-4FDB-8DD8-15752851FAC7}" type="datetimeFigureOut">
              <a:rPr lang="fr-FR" smtClean="0"/>
              <a:pPr/>
              <a:t>14/10/2023</a:t>
            </a:fld>
            <a:endParaRPr lang="fr-FR"/>
          </a:p>
        </p:txBody>
      </p:sp>
      <p:sp>
        <p:nvSpPr>
          <p:cNvPr id="6" name="Footer Placeholder 5"/>
          <p:cNvSpPr>
            <a:spLocks noGrp="1"/>
          </p:cNvSpPr>
          <p:nvPr>
            <p:ph type="ftr" sz="quarter" idx="11"/>
          </p:nvPr>
        </p:nvSpPr>
        <p:spPr>
          <a:xfrm>
            <a:off x="1437530" y="318641"/>
            <a:ext cx="3251553" cy="320931"/>
          </a:xfrm>
        </p:spPr>
        <p:txBody>
          <a:bodyPr/>
          <a:lstStyle/>
          <a:p>
            <a:endParaRPr lang="fr-FR"/>
          </a:p>
        </p:txBody>
      </p:sp>
      <p:sp>
        <p:nvSpPr>
          <p:cNvPr id="7" name="Slide Number Placeholder 6"/>
          <p:cNvSpPr>
            <a:spLocks noGrp="1"/>
          </p:cNvSpPr>
          <p:nvPr>
            <p:ph type="sldNum" sz="quarter" idx="12"/>
          </p:nvPr>
        </p:nvSpPr>
        <p:spPr/>
        <p:txBody>
          <a:bodyPr/>
          <a:lstStyle/>
          <a:p>
            <a:fld id="{4ACEC3A9-0B35-44D1-BD4C-B5E1F8293FCE}" type="slidenum">
              <a:rPr lang="fr-FR" smtClean="0"/>
              <a:pPr/>
              <a:t>‹#›</a:t>
            </a:fld>
            <a:endParaRPr lang="fr-F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3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CEC3A9-0B35-44D1-BD4C-B5E1F8293FCE}" type="slidenum">
              <a:rPr lang="fr-FR" smtClean="0"/>
              <a:pPr/>
              <a:t>‹#›</a:t>
            </a:fld>
            <a:endParaRPr lang="fr-FR"/>
          </a:p>
        </p:txBody>
      </p:sp>
    </p:spTree>
    <p:extLst>
      <p:ext uri="{BB962C8B-B14F-4D97-AF65-F5344CB8AC3E}">
        <p14:creationId xmlns:p14="http://schemas.microsoft.com/office/powerpoint/2010/main" val="60254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4E231-3384-4FDB-8DD8-15752851FAC7}"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CEC3A9-0B35-44D1-BD4C-B5E1F8293FCE}" type="slidenum">
              <a:rPr lang="fr-FR" smtClean="0"/>
              <a:pPr/>
              <a:t>‹#›</a:t>
            </a:fld>
            <a:endParaRPr lang="fr-F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98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pPr/>
              <a:t>‹#›</a:t>
            </a:fld>
            <a:endParaRPr lang="fr-F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890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pPr/>
              <a:t>‹#›</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661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409977E-EC32-4E43-AC90-1FD2359435ED}" type="slidenum">
              <a:rPr lang="fr-FR" smtClean="0"/>
              <a:pPr/>
              <a:t>‹#›</a:t>
            </a:fld>
            <a:endParaRPr lang="fr-FR"/>
          </a:p>
        </p:txBody>
      </p:sp>
    </p:spTree>
    <p:extLst>
      <p:ext uri="{BB962C8B-B14F-4D97-AF65-F5344CB8AC3E}">
        <p14:creationId xmlns:p14="http://schemas.microsoft.com/office/powerpoint/2010/main" val="113298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409977E-EC32-4E43-AC90-1FD2359435ED}" type="slidenum">
              <a:rPr lang="fr-FR" smtClean="0"/>
              <a:pPr/>
              <a:t>‹#›</a:t>
            </a:fld>
            <a:endParaRPr lang="fr-FR"/>
          </a:p>
        </p:txBody>
      </p:sp>
    </p:spTree>
    <p:extLst>
      <p:ext uri="{BB962C8B-B14F-4D97-AF65-F5344CB8AC3E}">
        <p14:creationId xmlns:p14="http://schemas.microsoft.com/office/powerpoint/2010/main" val="165654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409977E-EC32-4E43-AC90-1FD2359435ED}" type="slidenum">
              <a:rPr lang="fr-FR" smtClean="0"/>
              <a:pPr/>
              <a:t>‹#›</a:t>
            </a:fld>
            <a:endParaRPr lang="fr-FR"/>
          </a:p>
        </p:txBody>
      </p:sp>
    </p:spTree>
    <p:extLst>
      <p:ext uri="{BB962C8B-B14F-4D97-AF65-F5344CB8AC3E}">
        <p14:creationId xmlns:p14="http://schemas.microsoft.com/office/powerpoint/2010/main" val="28537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B1608A-6540-45B2-B04A-8B545354FBF1}" type="datetimeFigureOut">
              <a:rPr lang="fr-FR" smtClean="0"/>
              <a:pPr/>
              <a:t>14/10/2023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pPr/>
              <a:t>‹#›</a:t>
            </a:fld>
            <a:endParaRPr lang="fr-F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2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4B1608A-6540-45B2-B04A-8B545354FBF1}" type="datetimeFigureOut">
              <a:rPr lang="fr-FR" smtClean="0"/>
              <a:pPr/>
              <a:t>14/10/2023</a:t>
            </a:fld>
            <a:endParaRPr lang="fr-FR"/>
          </a:p>
        </p:txBody>
      </p:sp>
      <p:sp>
        <p:nvSpPr>
          <p:cNvPr id="6" name="Footer Placeholder 5"/>
          <p:cNvSpPr>
            <a:spLocks noGrp="1"/>
          </p:cNvSpPr>
          <p:nvPr>
            <p:ph type="ftr" sz="quarter" idx="11"/>
          </p:nvPr>
        </p:nvSpPr>
        <p:spPr>
          <a:xfrm>
            <a:off x="1437530" y="318641"/>
            <a:ext cx="3251553" cy="320931"/>
          </a:xfrm>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pPr/>
              <a:t>‹#›</a:t>
            </a:fld>
            <a:endParaRPr lang="fr-F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71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B04E231-3384-4FDB-8DD8-15752851FAC7}" type="datetimeFigureOut">
              <a:rPr lang="fr-FR" smtClean="0"/>
              <a:pPr/>
              <a:t>14/10/2023</a:t>
            </a:fld>
            <a:endParaRPr lang="fr-F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ACEC3A9-0B35-44D1-BD4C-B5E1F8293FCE}" type="slidenum">
              <a:rPr lang="fr-FR" smtClean="0"/>
              <a:pPr/>
              <a:t>‹#›</a:t>
            </a:fld>
            <a:endParaRPr lang="fr-FR"/>
          </a:p>
        </p:txBody>
      </p:sp>
    </p:spTree>
    <p:extLst>
      <p:ext uri="{BB962C8B-B14F-4D97-AF65-F5344CB8AC3E}">
        <p14:creationId xmlns:p14="http://schemas.microsoft.com/office/powerpoint/2010/main" val="9798377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B04E231-3384-4FDB-8DD8-15752851FAC7}" type="datetimeFigureOut">
              <a:rPr lang="fr-FR" smtClean="0"/>
              <a:pPr/>
              <a:t>14/10/2023</a:t>
            </a:fld>
            <a:endParaRPr lang="fr-F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ACEC3A9-0B35-44D1-BD4C-B5E1F8293FCE}" type="slidenum">
              <a:rPr lang="fr-FR" smtClean="0"/>
              <a:pPr/>
              <a:t>‹#›</a:t>
            </a:fld>
            <a:endParaRPr lang="fr-FR"/>
          </a:p>
        </p:txBody>
      </p:sp>
    </p:spTree>
    <p:extLst>
      <p:ext uri="{BB962C8B-B14F-4D97-AF65-F5344CB8AC3E}">
        <p14:creationId xmlns:p14="http://schemas.microsoft.com/office/powerpoint/2010/main" val="188603427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microsoft.com/office/2011/relationships/inkAction" Target="../ink/inkAction1.xml"/><Relationship Id="rId3" Type="http://schemas.openxmlformats.org/officeDocument/2006/relationships/notesSlide" Target="../notesSlides/notesSlide3.xml"/><Relationship Id="rId7"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5.jpeg"/><Relationship Id="rId11"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11/relationships/inkAction" Target="../ink/inkAction2.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2.gif"/><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gif"/><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483769" y="2209406"/>
            <a:ext cx="3479488" cy="70788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rPr>
              <a:t>محاضرة تحت عنوان:</a:t>
            </a:r>
            <a:endParaRPr kumimoji="0" lang="fr-F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endParaRPr>
          </a:p>
        </p:txBody>
      </p:sp>
      <p:sp>
        <p:nvSpPr>
          <p:cNvPr id="7" name="Rectangle 6"/>
          <p:cNvSpPr/>
          <p:nvPr/>
        </p:nvSpPr>
        <p:spPr>
          <a:xfrm>
            <a:off x="1867493" y="2728611"/>
            <a:ext cx="5279689"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all" spc="0" normalizeH="0" baseline="0" noProof="0" dirty="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Sakkal Majalla" panose="02000000000000000000" pitchFamily="2" charset="-78"/>
                <a:ea typeface="+mn-ea"/>
                <a:cs typeface="Sakkal Majalla" panose="02000000000000000000" pitchFamily="2" charset="-78"/>
              </a:rPr>
              <a:t>الطــــــــــــــــــــــباعــــــــــــــــــة</a:t>
            </a:r>
            <a:endParaRPr kumimoji="0" lang="ar-DZ" sz="4400" b="1" i="0" u="none" strike="noStrike" kern="1200" cap="all" spc="0" normalizeH="0" baseline="0" noProof="0" dirty="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Sakkal Majalla" panose="02000000000000000000" pitchFamily="2" charset="-78"/>
              <a:ea typeface="+mn-ea"/>
              <a:cs typeface="Sakkal Majalla" panose="02000000000000000000" pitchFamily="2" charset="-78"/>
            </a:endParaRPr>
          </a:p>
        </p:txBody>
      </p:sp>
      <p:sp>
        <p:nvSpPr>
          <p:cNvPr id="9" name="ZoneTexte 8"/>
          <p:cNvSpPr txBox="1"/>
          <p:nvPr/>
        </p:nvSpPr>
        <p:spPr>
          <a:xfrm>
            <a:off x="179512" y="5013176"/>
            <a:ext cx="3218815" cy="1077218"/>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33A583">
                    <a:lumMod val="75000"/>
                  </a:srgbClr>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تقديم الدكتور:</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صغيري الميلود</a:t>
            </a:r>
            <a:endPar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1" name="TextBox 10">
            <a:extLst>
              <a:ext uri="{FF2B5EF4-FFF2-40B4-BE49-F238E27FC236}">
                <a16:creationId xmlns:a16="http://schemas.microsoft.com/office/drawing/2014/main" id="{13D62ACE-7EC4-EBA6-A922-3D19D42E9F07}"/>
              </a:ext>
            </a:extLst>
          </p:cNvPr>
          <p:cNvSpPr txBox="1"/>
          <p:nvPr/>
        </p:nvSpPr>
        <p:spPr>
          <a:xfrm>
            <a:off x="2154835" y="-106927"/>
            <a:ext cx="5130363"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وزارة التعليم العالي والبحث العلمي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جــــــامعــــة محمد خيضر بسكرة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كلية العلوم الانسانية والإجتماعية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قسم العلوم الإنسانية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شعبة علم المكتبات</a:t>
            </a:r>
          </a:p>
        </p:txBody>
      </p:sp>
      <p:sp>
        <p:nvSpPr>
          <p:cNvPr id="2" name="ZoneTexte 8">
            <a:extLst>
              <a:ext uri="{FF2B5EF4-FFF2-40B4-BE49-F238E27FC236}">
                <a16:creationId xmlns:a16="http://schemas.microsoft.com/office/drawing/2014/main" id="{D4D0E6E0-D7EA-151D-6FB2-2314A5E80F76}"/>
              </a:ext>
            </a:extLst>
          </p:cNvPr>
          <p:cNvSpPr txBox="1"/>
          <p:nvPr/>
        </p:nvSpPr>
        <p:spPr>
          <a:xfrm>
            <a:off x="3180743" y="6191726"/>
            <a:ext cx="4104455" cy="523220"/>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السنة الجامعية: </a:t>
            </a:r>
            <a:r>
              <a:rPr kumimoji="0" lang="ar-DZ"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2023 /2024</a:t>
            </a:r>
            <a:endParaRPr kumimoji="0" lang="ar-DZ"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custDataLst>
      <p:tags r:id="rId1"/>
    </p:custDataLst>
    <p:extLst>
      <p:ext uri="{BB962C8B-B14F-4D97-AF65-F5344CB8AC3E}">
        <p14:creationId xmlns:p14="http://schemas.microsoft.com/office/powerpoint/2010/main" val="4081496847"/>
      </p:ext>
    </p:extLst>
  </p:cSld>
  <p:clrMapOvr>
    <a:masterClrMapping/>
  </p:clrMapOvr>
  <mc:AlternateContent xmlns:mc="http://schemas.openxmlformats.org/markup-compatibility/2006" xmlns:p14="http://schemas.microsoft.com/office/powerpoint/2010/main">
    <mc:Choice Requires="p14">
      <p:transition spd="slow" p14:dur="1500" advTm="64370">
        <p:split orient="vert"/>
      </p:transition>
    </mc:Choice>
    <mc:Fallback xmlns="">
      <p:transition spd="slow" advTm="6437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1165571"/>
            <a:ext cx="88583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مثلما هو الحال مع نابليون في مصر،قام جيش الاحتلال الفرنسي فور غزوه للجزائر بإدخال المطبعة،وكان ذلك في </a:t>
            </a:r>
            <a:r>
              <a:rPr kumimoji="0" lang="ar-DZ" sz="2400" b="1" i="0" u="sng"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26 جوان من سنة 1830</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.وفي ظرف سنة واحدة عرفت المطبعة انتشارا واسعا في معظم المدن الكبرى مثل </a:t>
            </a:r>
            <a:r>
              <a:rPr kumimoji="0" lang="ar-DZ" sz="2400" b="1" i="0" u="none" strike="noStrike" cap="none" normalizeH="0" baseline="0" dirty="0" err="1">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قسنطينة</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ووهران  </a:t>
            </a:r>
            <a:r>
              <a:rPr kumimoji="0" lang="ar-DZ" sz="2400" b="1" i="0" u="none" strike="noStrike" cap="none" normalizeH="0" baseline="0" dirty="0" err="1">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وعنابة</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وغيرها.ولم يكتف الفرنسيون بذلك فقط، بل راحوا يصطحبون معهم المطابع المتنقلة في حملاتهم العسكرية على باقي المدن والقرى ليس من أجل تشجيع الجزائريين على اكتشاف كتابات" </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فولتير</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أو "</a:t>
            </a:r>
            <a:r>
              <a:rPr kumimoji="0" lang="ar-DZ"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مونتسكيو</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التحررية،بل بغرض طبع المناشير والمطبوعات التي تدعو المقاومين على الاستسلام والانخراط في "مشروع فرنسا الحضاري.</a:t>
            </a:r>
            <a:endParaRPr kumimoji="0" lang="fr-FR" sz="2400" b="1" i="0" u="none" strike="noStrike" cap="none" normalizeH="0" baseline="0" dirty="0">
              <a:ln>
                <a:noFill/>
              </a:ln>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وكخطوة موازية لسياسة "الاستكشاف"المعلنة من طرف"حكومة الجزائر"يوافق الجنرال "</a:t>
            </a:r>
            <a:r>
              <a:rPr kumimoji="0" lang="ar-DZ"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برتيجان</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Berthégène</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من خلال قرار مؤرخ في </a:t>
            </a:r>
            <a:r>
              <a:rPr kumimoji="0" lang="ar-DZ" sz="2400" b="1" i="0" u="sng"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16 ديسمبر من سنة1831 </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على طلب أحد المشتغلين بالآثار يُدعى " </a:t>
            </a:r>
            <a:r>
              <a:rPr kumimoji="0" lang="ar-DZ"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سيافي</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Sciavi</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كان قد سُمح له بإصدار مطبوعة دورية تحت اسم </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ar-DZ" sz="2400" b="1" i="0" u="none" strike="noStrike" cap="none" normalizeH="0" baseline="0" dirty="0" err="1">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الأنتكير</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en-US"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l</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’antiquaire</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"بالقيام بتفتيش المنازل والقصور والحدائق التابعة لوزارة الحربية،-التي كانت في الأساس ملكا لدايات الجزائر وقادتها –عن الآثار والمقتنيات والمخطوطات و الوثائق.</a:t>
            </a:r>
            <a:endParaRPr kumimoji="0" lang="fr-FR" sz="2400" b="1" i="0" u="none" strike="noStrike" cap="none" normalizeH="0" baseline="0" dirty="0">
              <a:ln>
                <a:noFill/>
              </a:ln>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ar-SA" sz="2400" b="1" i="0" u="none" strike="noStrike" cap="none" normalizeH="0" baseline="0" dirty="0">
              <a:ln>
                <a:noFill/>
              </a:ln>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7" name="Picture 15" descr="bluline"/>
          <p:cNvPicPr>
            <a:picLocks noChangeAspect="1" noChangeArrowheads="1"/>
          </p:cNvPicPr>
          <p:nvPr/>
        </p:nvPicPr>
        <p:blipFill>
          <a:blip r:embed="rId3"/>
          <a:srcRect/>
          <a:stretch>
            <a:fillRect/>
          </a:stretch>
        </p:blipFill>
        <p:spPr bwMode="auto">
          <a:xfrm>
            <a:off x="5214942" y="285728"/>
            <a:ext cx="3643338" cy="642942"/>
          </a:xfrm>
          <a:prstGeom prst="rect">
            <a:avLst/>
          </a:prstGeom>
          <a:gradFill rotWithShape="0">
            <a:gsLst>
              <a:gs pos="0">
                <a:schemeClr val="tx1"/>
              </a:gs>
              <a:gs pos="50000">
                <a:schemeClr val="bg1"/>
              </a:gs>
              <a:gs pos="100000">
                <a:schemeClr val="tx1"/>
              </a:gs>
            </a:gsLst>
            <a:lin ang="18900000" scaled="1"/>
          </a:gradFill>
        </p:spPr>
      </p:pic>
      <p:sp>
        <p:nvSpPr>
          <p:cNvPr id="8" name="Rectangle 7"/>
          <p:cNvSpPr/>
          <p:nvPr/>
        </p:nvSpPr>
        <p:spPr>
          <a:xfrm>
            <a:off x="4998050" y="357166"/>
            <a:ext cx="3788217" cy="584775"/>
          </a:xfrm>
          <a:prstGeom prst="rect">
            <a:avLst/>
          </a:prstGeom>
        </p:spPr>
        <p:txBody>
          <a:bodyPr wrap="none">
            <a:spAutoFit/>
          </a:bodyPr>
          <a:lstStyle/>
          <a:p>
            <a:pPr algn="r" rtl="1"/>
            <a:r>
              <a:rPr lang="ar-DZ" sz="3200" b="1" dirty="0">
                <a:solidFill>
                  <a:srgbClr val="FFFF00"/>
                </a:solidFill>
                <a:latin typeface="Sakkal Majalla" pitchFamily="2" charset="-78"/>
                <a:cs typeface="Sakkal Majalla" pitchFamily="2" charset="-78"/>
              </a:rPr>
              <a:t>1-4انتشار الطباعة في الجزائر:</a:t>
            </a:r>
            <a:endParaRPr lang="fr-FR" sz="3200" b="1" dirty="0">
              <a:solidFill>
                <a:srgbClr val="FFFF00"/>
              </a:solidFill>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4931"/>
    </mc:Choice>
    <mc:Fallback xmlns="">
      <p:transition spd="slow" advTm="194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circle(in)">
                                      <p:cBhvr>
                                        <p:cTn id="19"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897" y="260648"/>
            <a:ext cx="8643998" cy="5016758"/>
          </a:xfrm>
          <a:prstGeom prst="rect">
            <a:avLst/>
          </a:prstGeom>
        </p:spPr>
        <p:txBody>
          <a:bodyPr wrap="square">
            <a:spAutoFit/>
          </a:bodyPr>
          <a:lstStyle/>
          <a:p>
            <a:pPr lvl="0" algn="justLow" rtl="1" eaLnBrk="0" fontAlgn="base" hangingPunct="0">
              <a:spcBef>
                <a:spcPct val="0"/>
              </a:spcBef>
              <a:spcAft>
                <a:spcPct val="0"/>
              </a:spcAft>
            </a:pP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كما سمحت السلطات العسكرية أيضا بإصدار سبعة صحف،أهمها: </a:t>
            </a:r>
            <a:r>
              <a:rPr lang="ar-DZ" sz="3200" b="1" dirty="0" err="1">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المونيتور</a:t>
            </a:r>
            <a:r>
              <a:rPr lang="ar-DZ" sz="3200" b="1" dirty="0">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الجزائري </a:t>
            </a:r>
            <a:r>
              <a:rPr lang="fr-FR" sz="3200" b="1" dirty="0">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«le moniteur algérien </a:t>
            </a:r>
            <a:r>
              <a:rPr lang="fr-FR"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في سنة </a:t>
            </a:r>
            <a:r>
              <a:rPr lang="ar-DZ" sz="3200" b="1" dirty="0">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1832</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 صحيفة "</a:t>
            </a:r>
            <a:r>
              <a:rPr lang="ar-DZ" sz="3200" b="1" u="sng" dirty="0">
                <a:solidFill>
                  <a:srgbClr val="FFFF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الأخبار</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"مع مطلع سنة </a:t>
            </a:r>
            <a:r>
              <a:rPr lang="ar-DZ" sz="3200" b="1" dirty="0">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1839م</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ثم "</a:t>
            </a:r>
            <a:r>
              <a:rPr lang="fr-FR" sz="3200" b="1" dirty="0">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la gazette médicale</a:t>
            </a:r>
            <a:r>
              <a:rPr lang="fr-FR"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lang="en-US"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في سنة</a:t>
            </a:r>
            <a:r>
              <a:rPr lang="ar-DZ" sz="3200" b="1" dirty="0">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1834</a:t>
            </a: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 غيرها..</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a:p>
            <a:pPr lvl="0" algn="justLow" rtl="1" eaLnBrk="0" fontAlgn="base" hangingPunct="0">
              <a:spcBef>
                <a:spcPct val="0"/>
              </a:spcBef>
              <a:spcAft>
                <a:spcPct val="0"/>
              </a:spcAft>
            </a:pPr>
            <a:r>
              <a:rPr lang="ar-DZ"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وبتشجيع من</a:t>
            </a:r>
            <a:r>
              <a:rPr lang="ar-SA"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أعلى هرم في السلطة و هو وزارة الحربية بالجزائر العاصمة، يقوم "</a:t>
            </a:r>
            <a:r>
              <a:rPr lang="ar-SA" sz="3200" b="1" dirty="0">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أ.بربروجر</a:t>
            </a:r>
            <a:r>
              <a:rPr lang="ar-SA"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مع ثلة من الضباط السامين في الجيش الفرنسي وعدد من المستعربين الفرنسيين بإصدار مجلة "علمية" بعنوان "</a:t>
            </a:r>
            <a:r>
              <a:rPr lang="ar-SA" sz="3200" b="1" u="sng" dirty="0">
                <a:solidFill>
                  <a:srgbClr val="FFFF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المجلة الإفريقية</a:t>
            </a:r>
            <a:r>
              <a:rPr lang="ar-SA" sz="32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للتحكّم أكثر في مجريات البحث التاريخي والأنثروبولوجي عن المقاطعة الجديدة (الجزائر طبعا) وتوجيهه نحو أهداف مسطّرة سلفا من   طرف وزارة الحربية الفرنسية. </a:t>
            </a:r>
            <a:endParaRPr lang="fr-FR"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1750"/>
    </mc:Choice>
    <mc:Fallback xmlns="">
      <p:transition spd="slow" advTm="817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0"/>
            <a:ext cx="9144000" cy="6124754"/>
          </a:xfrm>
          <a:prstGeom prst="rect">
            <a:avLst/>
          </a:prstGeom>
        </p:spPr>
        <p:txBody>
          <a:bodyPr wrap="square">
            <a:spAutoFit/>
          </a:bodyPr>
          <a:lstStyle/>
          <a:p>
            <a:pPr algn="justLow" rtl="1"/>
            <a:r>
              <a:rPr lang="ar-SA" sz="2400" b="1" dirty="0">
                <a:effectLst>
                  <a:outerShdw blurRad="38100" dist="38100" dir="2700000" algn="tl">
                    <a:srgbClr val="000000">
                      <a:alpha val="43137"/>
                    </a:srgbClr>
                  </a:outerShdw>
                </a:effectLst>
                <a:latin typeface="Sakkal Majalla" pitchFamily="2" charset="-78"/>
                <a:cs typeface="Sakkal Majalla" pitchFamily="2" charset="-78"/>
              </a:rPr>
              <a:t>وكانت أول مطبعة عربية </a:t>
            </a:r>
            <a:r>
              <a:rPr lang="ar-SA" sz="2400" b="1" dirty="0" err="1">
                <a:effectLst>
                  <a:outerShdw blurRad="38100" dist="38100" dir="2700000" algn="tl">
                    <a:srgbClr val="000000">
                      <a:alpha val="43137"/>
                    </a:srgbClr>
                  </a:outerShdw>
                </a:effectLst>
                <a:latin typeface="Sakkal Majalla" pitchFamily="2" charset="-78"/>
                <a:cs typeface="Sakkal Majalla" pitchFamily="2" charset="-78"/>
              </a:rPr>
              <a:t>ه</a:t>
            </a:r>
            <a:r>
              <a:rPr lang="ar-DZ" sz="2400" b="1" dirty="0">
                <a:effectLst>
                  <a:outerShdw blurRad="38100" dist="38100" dir="2700000" algn="tl">
                    <a:srgbClr val="000000">
                      <a:alpha val="43137"/>
                    </a:srgbClr>
                  </a:outerShdw>
                </a:effectLst>
                <a:latin typeface="Sakkal Majalla" pitchFamily="2" charset="-78"/>
                <a:cs typeface="Sakkal Majalla" pitchFamily="2" charset="-78"/>
              </a:rPr>
              <a:t>ي</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المطبعة الثعالبية التي ساهمت وأدت دورا كبيرا في طبع التراث العربي الإسلامي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والمطبعة الثعالبية هي نسبة الى العلاّمة </a:t>
            </a:r>
            <a:r>
              <a:rPr lang="ar-SA" sz="2800" b="1" u="sng"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عبد الرحمان الثعالبي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وقد أسسها سنة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1895م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السيد :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رودسي قدور بن مراد التركي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وهو تركي الأصل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a:t>
            </a:r>
            <a:r>
              <a:rPr lang="ar-SA" sz="2400" b="1" dirty="0">
                <a:effectLst>
                  <a:outerShdw blurRad="38100" dist="38100" dir="2700000" algn="tl">
                    <a:srgbClr val="000000">
                      <a:alpha val="43137"/>
                    </a:srgbClr>
                  </a:outerShdw>
                </a:effectLst>
                <a:latin typeface="Sakkal Majalla" pitchFamily="2" charset="-78"/>
                <a:cs typeface="Sakkal Majalla" pitchFamily="2" charset="-78"/>
              </a:rPr>
              <a:t>فإذا لاحظنا بين عامي</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1839/1858م</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وجدنا الطبع والنشر في الجزائر يسايران المشرق حينذاك, وكانت جهود كبيرة في نشر الكتب بالجزائر مع قلة الإمكانات وندرة الوسائل , فقد ذهب طبع الكتب الى ابعد من ذلك وهو نشر التراث المشرقي وعلى سبيل المثال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متن خليل في افقه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طبع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1903م</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الثعالبية</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ـ أما الكتب التي</a:t>
            </a:r>
            <a:r>
              <a:rPr lang="ar-DZ"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طبعت بالمطبعة </a:t>
            </a:r>
            <a:r>
              <a:rPr lang="ar-SA" sz="2400" b="1" dirty="0" err="1">
                <a:effectLst>
                  <a:outerShdw blurRad="38100" dist="38100" dir="2700000" algn="tl">
                    <a:srgbClr val="000000">
                      <a:alpha val="43137"/>
                    </a:srgbClr>
                  </a:outerShdw>
                </a:effectLst>
                <a:latin typeface="Sakkal Majalla" pitchFamily="2" charset="-78"/>
                <a:cs typeface="Sakkal Majalla" pitchFamily="2" charset="-78"/>
              </a:rPr>
              <a:t>الثعالبية</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والخاصة بالجزائريين فهي كتب نادرة نذكر منها</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ـ تعطير الأكوان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في شذا نفحات أهل العرفان</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لمحمد بن الصغير بن الحاج المختار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طبع عام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1916م</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كشف الرموز</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لابن حماد وش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طبه عام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1928</a:t>
            </a:r>
            <a:r>
              <a:rPr lang="ar-SA" sz="24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م</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وهذا إن دل على شيء فإنما يدل على مواكبة المطبعة العصر آنذاك ويدل هذا كذلك على بواكير الطبع في الجزائر وأنها كانت مبكرة جدا , وجدير بالذكر </a:t>
            </a:r>
            <a:r>
              <a:rPr lang="ar-SA" sz="2400" b="1" dirty="0" err="1">
                <a:effectLst>
                  <a:outerShdw blurRad="38100" dist="38100" dir="2700000" algn="tl">
                    <a:srgbClr val="000000">
                      <a:alpha val="43137"/>
                    </a:srgbClr>
                  </a:outerShdw>
                </a:effectLst>
                <a:latin typeface="Sakkal Majalla" pitchFamily="2" charset="-78"/>
                <a:cs typeface="Sakkal Majalla" pitchFamily="2" charset="-78"/>
              </a:rPr>
              <a:t>ان</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مطابع أخرى ظهرت بعد المطبعة </a:t>
            </a:r>
            <a:r>
              <a:rPr lang="ar-SA" sz="2400" b="1" dirty="0" err="1">
                <a:effectLst>
                  <a:outerShdw blurRad="38100" dist="38100" dir="2700000" algn="tl">
                    <a:srgbClr val="000000">
                      <a:alpha val="43137"/>
                    </a:srgbClr>
                  </a:outerShdw>
                </a:effectLst>
                <a:latin typeface="Sakkal Majalla" pitchFamily="2" charset="-78"/>
                <a:cs typeface="Sakkal Majalla" pitchFamily="2" charset="-78"/>
              </a:rPr>
              <a:t>الثعالبية</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هي </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ـ مطبعة </a:t>
            </a:r>
            <a:r>
              <a:rPr lang="ar-SA" sz="24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قسنطينة</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أنشئت عام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1920م</a:t>
            </a:r>
            <a:r>
              <a:rPr lang="ar-SA"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على يد العلامة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عبد الحميد بن </a:t>
            </a:r>
            <a:r>
              <a:rPr lang="ar-SA" sz="28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باديس</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ـ المطبعة العربية ظهرت عام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1920م</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لصاحبها </a:t>
            </a:r>
            <a:r>
              <a:rPr lang="ar-SA" sz="28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أ</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ب</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ي اليقظان </a:t>
            </a:r>
            <a:r>
              <a:rPr lang="ar-SA" sz="28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الإباظي</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r>
              <a:rPr lang="ar-SA" sz="2400" b="1" dirty="0">
                <a:effectLst>
                  <a:outerShdw blurRad="38100" dist="38100" dir="2700000" algn="tl">
                    <a:srgbClr val="000000">
                      <a:alpha val="43137"/>
                    </a:srgbClr>
                  </a:outerShdw>
                </a:effectLst>
                <a:latin typeface="Sakkal Majalla" pitchFamily="2" charset="-78"/>
                <a:cs typeface="Sakkal Majalla" pitchFamily="2" charset="-78"/>
              </a:rPr>
              <a:t> مطبعة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البصائر </a:t>
            </a:r>
            <a:r>
              <a:rPr lang="ar-SA" sz="2400" b="1" dirty="0">
                <a:effectLst>
                  <a:outerShdw blurRad="38100" dist="38100" dir="2700000" algn="tl">
                    <a:srgbClr val="000000">
                      <a:alpha val="43137"/>
                    </a:srgbClr>
                  </a:outerShdw>
                </a:effectLst>
                <a:latin typeface="Sakkal Majalla" pitchFamily="2" charset="-78"/>
                <a:cs typeface="Sakkal Majalla" pitchFamily="2" charset="-78"/>
              </a:rPr>
              <a:t>ظهرت عام</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1954م</a:t>
            </a:r>
            <a:r>
              <a:rPr lang="ar-SA" sz="2400" b="1" dirty="0">
                <a:effectLst>
                  <a:outerShdw blurRad="38100" dist="38100" dir="2700000" algn="tl">
                    <a:srgbClr val="000000">
                      <a:alpha val="43137"/>
                    </a:srgbClr>
                  </a:outerShdw>
                </a:effectLst>
                <a:latin typeface="Sakkal Majalla" pitchFamily="2" charset="-78"/>
                <a:cs typeface="Sakkal Majalla" pitchFamily="2" charset="-78"/>
              </a:rPr>
              <a:t> وهي لجمعية علماء المسلمين</a:t>
            </a:r>
            <a:br>
              <a:rPr lang="en-US" sz="2400" b="1" dirty="0">
                <a:effectLst>
                  <a:outerShdw blurRad="38100" dist="38100" dir="2700000" algn="tl">
                    <a:srgbClr val="000000">
                      <a:alpha val="43137"/>
                    </a:srgbClr>
                  </a:outerShdw>
                </a:effectLst>
                <a:latin typeface="Sakkal Majalla" pitchFamily="2" charset="-78"/>
                <a:cs typeface="Sakkal Majalla" pitchFamily="2" charset="-78"/>
              </a:rPr>
            </a:br>
            <a:endParaRPr lang="fr-FR" sz="2400" dirty="0">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7552"/>
    </mc:Choice>
    <mc:Fallback xmlns="">
      <p:transition spd="slow" advTm="187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85720" y="214290"/>
            <a:ext cx="8643998" cy="1000132"/>
          </a:xfrm>
          <a:prstGeom prst="downArrowCallout">
            <a:avLst/>
          </a:prstGeom>
          <a:effectLst>
            <a:glow rad="228600">
              <a:schemeClr val="accent4">
                <a:satMod val="175000"/>
                <a:alpha val="40000"/>
              </a:schemeClr>
            </a:glow>
            <a:outerShdw blurRad="76200" dist="50800" dir="5400000" rotWithShape="0">
              <a:srgbClr val="4E3B30">
                <a:alpha val="60000"/>
              </a:srgbClr>
            </a:outerShdw>
          </a:effectLst>
          <a:scene3d>
            <a:camera prst="orthographicFront"/>
            <a:lightRig rig="threePt" dir="t"/>
          </a:scene3d>
          <a:sp3d>
            <a:bevelT w="152400" h="50800" prst="softRound"/>
          </a:sp3d>
        </p:spPr>
        <p:style>
          <a:lnRef idx="3">
            <a:schemeClr val="lt1"/>
          </a:lnRef>
          <a:fillRef idx="1002">
            <a:schemeClr val="dk1"/>
          </a:fillRef>
          <a:effectRef idx="1">
            <a:schemeClr val="accent3"/>
          </a:effectRef>
          <a:fontRef idx="minor">
            <a:schemeClr val="lt1"/>
          </a:fontRef>
        </p:style>
        <p:txBody>
          <a:bodyPr rtlCol="0" anchor="ctr"/>
          <a:lstStyle/>
          <a:p>
            <a:pPr algn="ctr" rtl="1"/>
            <a:r>
              <a:rPr lang="ar-DZ" sz="40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2-مراحل تطور الطباعة:</a:t>
            </a:r>
            <a:endParaRPr lang="fr-FR" sz="4000"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3056420" y="1136349"/>
            <a:ext cx="5795176" cy="523220"/>
          </a:xfrm>
          <a:prstGeom prst="rect">
            <a:avLst/>
          </a:prstGeom>
        </p:spPr>
        <p:txBody>
          <a:bodyPr wrap="none">
            <a:spAutoFit/>
          </a:bodyPr>
          <a:lstStyle/>
          <a:p>
            <a:pPr algn="r" rtl="1"/>
            <a:r>
              <a:rPr lang="ar-DZ" sz="2800" b="1"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rPr>
              <a:t>يمكن حصر ثلاث مراحل من التطور مرت بها الطباعة:</a:t>
            </a:r>
            <a:endParaRPr lang="fr-FR" sz="2800" b="1"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9457" name="Rectangle 1"/>
          <p:cNvSpPr>
            <a:spLocks noChangeArrowheads="1"/>
          </p:cNvSpPr>
          <p:nvPr/>
        </p:nvSpPr>
        <p:spPr bwMode="auto">
          <a:xfrm>
            <a:off x="6572264" y="1714488"/>
            <a:ext cx="2285952" cy="52322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1-</a:t>
            </a: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r>
              <a:rPr kumimoji="0" lang="ar-DZ"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طابعة اللتر بريس</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7" name="Rectangle 6"/>
          <p:cNvSpPr/>
          <p:nvPr/>
        </p:nvSpPr>
        <p:spPr>
          <a:xfrm>
            <a:off x="4214810" y="1714488"/>
            <a:ext cx="2282997" cy="461665"/>
          </a:xfrm>
          <a:prstGeom prst="rect">
            <a:avLst/>
          </a:prstGeom>
          <a:solidFill>
            <a:schemeClr val="accent6">
              <a:lumMod val="40000"/>
              <a:lumOff val="60000"/>
            </a:schemeClr>
          </a:solidFill>
        </p:spPr>
        <p:txBody>
          <a:bodyPr wrap="none">
            <a:spAutoFit/>
          </a:bodyPr>
          <a:lstStyle/>
          <a:p>
            <a:r>
              <a:rPr lang="fr-FR" sz="2400" b="1" dirty="0">
                <a:solidFill>
                  <a:srgbClr val="002060"/>
                </a:solidFill>
              </a:rPr>
              <a:t>LETTRE PRESSE</a:t>
            </a:r>
          </a:p>
        </p:txBody>
      </p:sp>
      <p:sp>
        <p:nvSpPr>
          <p:cNvPr id="19458" name="Rectangle 2"/>
          <p:cNvSpPr>
            <a:spLocks noChangeArrowheads="1"/>
          </p:cNvSpPr>
          <p:nvPr/>
        </p:nvSpPr>
        <p:spPr bwMode="auto">
          <a:xfrm>
            <a:off x="0" y="2285992"/>
            <a:ext cx="8929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وهي وليدة أول ماكينة في التاريخ وتعتمد في عملها على رصف الحروف رصاصية بارزة وصور محفورة عكسيا على أكليشيهات خشبية أو معدنية بالضبط كالأختام توضع تلك الاكلبشهات على الماكينة المعروفة بأصواتها الرتيبة.</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9459" name="Rectangle 3"/>
          <p:cNvSpPr>
            <a:spLocks noChangeArrowheads="1"/>
          </p:cNvSpPr>
          <p:nvPr/>
        </p:nvSpPr>
        <p:spPr bwMode="auto">
          <a:xfrm>
            <a:off x="6715140" y="3000372"/>
            <a:ext cx="2214514" cy="52322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2</a:t>
            </a: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r>
              <a:rPr kumimoji="0" lang="ar-DZ"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طباعة الأوفيس</a:t>
            </a:r>
            <a:endParaRPr kumimoji="0" 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Rectangle 9"/>
          <p:cNvSpPr/>
          <p:nvPr/>
        </p:nvSpPr>
        <p:spPr>
          <a:xfrm>
            <a:off x="5429256" y="3000372"/>
            <a:ext cx="1117998" cy="461665"/>
          </a:xfrm>
          <a:prstGeom prst="rect">
            <a:avLst/>
          </a:prstGeom>
          <a:solidFill>
            <a:schemeClr val="accent6">
              <a:lumMod val="40000"/>
              <a:lumOff val="60000"/>
            </a:schemeClr>
          </a:solidFill>
        </p:spPr>
        <p:txBody>
          <a:bodyPr wrap="none">
            <a:spAutoFit/>
          </a:bodyPr>
          <a:lstStyle/>
          <a:p>
            <a:r>
              <a:rPr lang="fr-FR" sz="2400" b="1" dirty="0">
                <a:solidFill>
                  <a:srgbClr val="002060"/>
                </a:solidFill>
              </a:rPr>
              <a:t>OFFEST</a:t>
            </a:r>
          </a:p>
        </p:txBody>
      </p:sp>
      <p:sp>
        <p:nvSpPr>
          <p:cNvPr id="19460" name="Rectangle 4"/>
          <p:cNvSpPr>
            <a:spLocks noChangeArrowheads="1"/>
          </p:cNvSpPr>
          <p:nvPr/>
        </p:nvSpPr>
        <p:spPr bwMode="auto">
          <a:xfrm>
            <a:off x="0" y="3500438"/>
            <a:ext cx="89297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أصبحت طباعة الاوفسيت الأكثر شيوعا وانتشارا وقد تميزت بضخامة الإنتاج والسرعة والمرونة والتي يمكن حصر مراحلها في:التصميم</a:t>
            </a:r>
            <a:r>
              <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endPar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التنفيذ أو صف الحروف</a:t>
            </a:r>
            <a:endPar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التدقيق والتصحيح</a:t>
            </a:r>
            <a:r>
              <a:rPr lang="ar-DZ" sz="2000" b="1" dirty="0">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و</a:t>
            </a: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التصوير ألطباعي والتقطيع</a:t>
            </a:r>
            <a:r>
              <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  </a:t>
            </a:r>
            <a:endPar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Rectangle 1"/>
          <p:cNvSpPr>
            <a:spLocks noChangeArrowheads="1"/>
          </p:cNvSpPr>
          <p:nvPr/>
        </p:nvSpPr>
        <p:spPr bwMode="auto">
          <a:xfrm>
            <a:off x="6858016" y="4824723"/>
            <a:ext cx="2071702" cy="461665"/>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3</a:t>
            </a: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-الطباعة الرقمية</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5572132" y="4824723"/>
            <a:ext cx="1181606" cy="461665"/>
          </a:xfrm>
          <a:prstGeom prst="rect">
            <a:avLst/>
          </a:prstGeom>
          <a:solidFill>
            <a:schemeClr val="accent6">
              <a:lumMod val="40000"/>
              <a:lumOff val="60000"/>
            </a:schemeClr>
          </a:solidFill>
        </p:spPr>
        <p:txBody>
          <a:bodyPr wrap="none">
            <a:spAutoFit/>
          </a:bodyPr>
          <a:lstStyle/>
          <a:p>
            <a:r>
              <a:rPr lang="fr-FR" sz="2400" b="1" dirty="0">
                <a:solidFill>
                  <a:srgbClr val="002060"/>
                </a:solidFill>
              </a:rPr>
              <a:t>DIGITAL</a:t>
            </a:r>
          </a:p>
        </p:txBody>
      </p:sp>
      <p:sp>
        <p:nvSpPr>
          <p:cNvPr id="14" name="Rectangle 13"/>
          <p:cNvSpPr/>
          <p:nvPr/>
        </p:nvSpPr>
        <p:spPr>
          <a:xfrm>
            <a:off x="142844" y="5357826"/>
            <a:ext cx="8715404" cy="707886"/>
          </a:xfrm>
          <a:prstGeom prst="rect">
            <a:avLst/>
          </a:prstGeom>
        </p:spPr>
        <p:txBody>
          <a:bodyPr wrap="square">
            <a:spAutoFit/>
          </a:bodyPr>
          <a:lstStyle/>
          <a:p>
            <a:pPr lvl="0" algn="r" fontAlgn="base">
              <a:spcBef>
                <a:spcPct val="0"/>
              </a:spcBef>
              <a:spcAft>
                <a:spcPct val="0"/>
              </a:spcAft>
            </a:pPr>
            <a:r>
              <a:rPr lang="ar-DZ" sz="2000" b="1" dirty="0">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وهي الجيل الأخير من عملية تطور وارتقاء آلة التصويرالزيروكس وتسمى طباعة رقمية لأنها تعتمد اعتمادا كاملا على الترانزيستور المصغر في عمليات التحكم في الحبر والورق.</a:t>
            </a:r>
            <a:endParaRPr lang="en-US"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5841"/>
    </mc:Choice>
    <mc:Fallback xmlns="">
      <p:transition spd="slow" advTm="135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9457"/>
                                        </p:tgtEl>
                                        <p:attrNameLst>
                                          <p:attrName>style.visibility</p:attrName>
                                        </p:attrNameLst>
                                      </p:cBhvr>
                                      <p:to>
                                        <p:strVal val="visible"/>
                                      </p:to>
                                    </p:set>
                                    <p:anim calcmode="lin" valueType="num">
                                      <p:cBhvr>
                                        <p:cTn id="21" dur="1000" fill="hold"/>
                                        <p:tgtEl>
                                          <p:spTgt spid="19457"/>
                                        </p:tgtEl>
                                        <p:attrNameLst>
                                          <p:attrName>ppt_w</p:attrName>
                                        </p:attrNameLst>
                                      </p:cBhvr>
                                      <p:tavLst>
                                        <p:tav tm="0">
                                          <p:val>
                                            <p:strVal val="#ppt_w+.3"/>
                                          </p:val>
                                        </p:tav>
                                        <p:tav tm="100000">
                                          <p:val>
                                            <p:strVal val="#ppt_w"/>
                                          </p:val>
                                        </p:tav>
                                      </p:tavLst>
                                    </p:anim>
                                    <p:anim calcmode="lin" valueType="num">
                                      <p:cBhvr>
                                        <p:cTn id="22" dur="1000" fill="hold"/>
                                        <p:tgtEl>
                                          <p:spTgt spid="19457"/>
                                        </p:tgtEl>
                                        <p:attrNameLst>
                                          <p:attrName>ppt_h</p:attrName>
                                        </p:attrNameLst>
                                      </p:cBhvr>
                                      <p:tavLst>
                                        <p:tav tm="0">
                                          <p:val>
                                            <p:strVal val="#ppt_h"/>
                                          </p:val>
                                        </p:tav>
                                        <p:tav tm="100000">
                                          <p:val>
                                            <p:strVal val="#ppt_h"/>
                                          </p:val>
                                        </p:tav>
                                      </p:tavLst>
                                    </p:anim>
                                    <p:animEffect transition="in" filter="fade">
                                      <p:cBhvr>
                                        <p:cTn id="23" dur="1000"/>
                                        <p:tgtEl>
                                          <p:spTgt spid="1945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9458"/>
                                        </p:tgtEl>
                                        <p:attrNameLst>
                                          <p:attrName>style.visibility</p:attrName>
                                        </p:attrNameLst>
                                      </p:cBhvr>
                                      <p:to>
                                        <p:strVal val="visible"/>
                                      </p:to>
                                    </p:set>
                                    <p:anim calcmode="lin" valueType="num">
                                      <p:cBhvr>
                                        <p:cTn id="35" dur="1000" fill="hold"/>
                                        <p:tgtEl>
                                          <p:spTgt spid="19458"/>
                                        </p:tgtEl>
                                        <p:attrNameLst>
                                          <p:attrName>ppt_w</p:attrName>
                                        </p:attrNameLst>
                                      </p:cBhvr>
                                      <p:tavLst>
                                        <p:tav tm="0">
                                          <p:val>
                                            <p:strVal val="#ppt_w+.3"/>
                                          </p:val>
                                        </p:tav>
                                        <p:tav tm="100000">
                                          <p:val>
                                            <p:strVal val="#ppt_w"/>
                                          </p:val>
                                        </p:tav>
                                      </p:tavLst>
                                    </p:anim>
                                    <p:anim calcmode="lin" valueType="num">
                                      <p:cBhvr>
                                        <p:cTn id="36" dur="1000" fill="hold"/>
                                        <p:tgtEl>
                                          <p:spTgt spid="19458"/>
                                        </p:tgtEl>
                                        <p:attrNameLst>
                                          <p:attrName>ppt_h</p:attrName>
                                        </p:attrNameLst>
                                      </p:cBhvr>
                                      <p:tavLst>
                                        <p:tav tm="0">
                                          <p:val>
                                            <p:strVal val="#ppt_h"/>
                                          </p:val>
                                        </p:tav>
                                        <p:tav tm="100000">
                                          <p:val>
                                            <p:strVal val="#ppt_h"/>
                                          </p:val>
                                        </p:tav>
                                      </p:tavLst>
                                    </p:anim>
                                    <p:animEffect transition="in" filter="fade">
                                      <p:cBhvr>
                                        <p:cTn id="37" dur="1000"/>
                                        <p:tgtEl>
                                          <p:spTgt spid="19458"/>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9459"/>
                                        </p:tgtEl>
                                        <p:attrNameLst>
                                          <p:attrName>style.visibility</p:attrName>
                                        </p:attrNameLst>
                                      </p:cBhvr>
                                      <p:to>
                                        <p:strVal val="visible"/>
                                      </p:to>
                                    </p:set>
                                    <p:anim calcmode="lin" valueType="num">
                                      <p:cBhvr>
                                        <p:cTn id="42" dur="1000" fill="hold"/>
                                        <p:tgtEl>
                                          <p:spTgt spid="19459"/>
                                        </p:tgtEl>
                                        <p:attrNameLst>
                                          <p:attrName>ppt_w</p:attrName>
                                        </p:attrNameLst>
                                      </p:cBhvr>
                                      <p:tavLst>
                                        <p:tav tm="0">
                                          <p:val>
                                            <p:strVal val="#ppt_w+.3"/>
                                          </p:val>
                                        </p:tav>
                                        <p:tav tm="100000">
                                          <p:val>
                                            <p:strVal val="#ppt_w"/>
                                          </p:val>
                                        </p:tav>
                                      </p:tavLst>
                                    </p:anim>
                                    <p:anim calcmode="lin" valueType="num">
                                      <p:cBhvr>
                                        <p:cTn id="43" dur="1000" fill="hold"/>
                                        <p:tgtEl>
                                          <p:spTgt spid="19459"/>
                                        </p:tgtEl>
                                        <p:attrNameLst>
                                          <p:attrName>ppt_h</p:attrName>
                                        </p:attrNameLst>
                                      </p:cBhvr>
                                      <p:tavLst>
                                        <p:tav tm="0">
                                          <p:val>
                                            <p:strVal val="#ppt_h"/>
                                          </p:val>
                                        </p:tav>
                                        <p:tav tm="100000">
                                          <p:val>
                                            <p:strVal val="#ppt_h"/>
                                          </p:val>
                                        </p:tav>
                                      </p:tavLst>
                                    </p:anim>
                                    <p:animEffect transition="in" filter="fade">
                                      <p:cBhvr>
                                        <p:cTn id="44" dur="1000"/>
                                        <p:tgtEl>
                                          <p:spTgt spid="19459"/>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3"/>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9460"/>
                                        </p:tgtEl>
                                        <p:attrNameLst>
                                          <p:attrName>style.visibility</p:attrName>
                                        </p:attrNameLst>
                                      </p:cBhvr>
                                      <p:to>
                                        <p:strVal val="visible"/>
                                      </p:to>
                                    </p:set>
                                    <p:anim calcmode="lin" valueType="num">
                                      <p:cBhvr>
                                        <p:cTn id="56" dur="1000" fill="hold"/>
                                        <p:tgtEl>
                                          <p:spTgt spid="19460"/>
                                        </p:tgtEl>
                                        <p:attrNameLst>
                                          <p:attrName>ppt_w</p:attrName>
                                        </p:attrNameLst>
                                      </p:cBhvr>
                                      <p:tavLst>
                                        <p:tav tm="0">
                                          <p:val>
                                            <p:strVal val="#ppt_w+.3"/>
                                          </p:val>
                                        </p:tav>
                                        <p:tav tm="100000">
                                          <p:val>
                                            <p:strVal val="#ppt_w"/>
                                          </p:val>
                                        </p:tav>
                                      </p:tavLst>
                                    </p:anim>
                                    <p:anim calcmode="lin" valueType="num">
                                      <p:cBhvr>
                                        <p:cTn id="57" dur="1000" fill="hold"/>
                                        <p:tgtEl>
                                          <p:spTgt spid="19460"/>
                                        </p:tgtEl>
                                        <p:attrNameLst>
                                          <p:attrName>ppt_h</p:attrName>
                                        </p:attrNameLst>
                                      </p:cBhvr>
                                      <p:tavLst>
                                        <p:tav tm="0">
                                          <p:val>
                                            <p:strVal val="#ppt_h"/>
                                          </p:val>
                                        </p:tav>
                                        <p:tav tm="100000">
                                          <p:val>
                                            <p:strVal val="#ppt_h"/>
                                          </p:val>
                                        </p:tav>
                                      </p:tavLst>
                                    </p:anim>
                                    <p:animEffect transition="in" filter="fade">
                                      <p:cBhvr>
                                        <p:cTn id="58" dur="1000"/>
                                        <p:tgtEl>
                                          <p:spTgt spid="19460"/>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3"/>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3"/>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strVal val="#ppt_w+.3"/>
                                          </p:val>
                                        </p:tav>
                                        <p:tav tm="100000">
                                          <p:val>
                                            <p:strVal val="#ppt_w"/>
                                          </p:val>
                                        </p:tav>
                                      </p:tavLst>
                                    </p:anim>
                                    <p:anim calcmode="lin" valueType="num">
                                      <p:cBhvr>
                                        <p:cTn id="78" dur="1000" fill="hold"/>
                                        <p:tgtEl>
                                          <p:spTgt spid="14"/>
                                        </p:tgtEl>
                                        <p:attrNameLst>
                                          <p:attrName>ppt_h</p:attrName>
                                        </p:attrNameLst>
                                      </p:cBhvr>
                                      <p:tavLst>
                                        <p:tav tm="0">
                                          <p:val>
                                            <p:strVal val="#ppt_h"/>
                                          </p:val>
                                        </p:tav>
                                        <p:tav tm="100000">
                                          <p:val>
                                            <p:strVal val="#ppt_h"/>
                                          </p:val>
                                        </p:tav>
                                      </p:tavLst>
                                    </p:anim>
                                    <p:animEffect transition="in" filter="fade">
                                      <p:cBhvr>
                                        <p:cTn id="7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457" grpId="0" animBg="1"/>
      <p:bldP spid="7" grpId="0" animBg="1"/>
      <p:bldP spid="19458" grpId="0"/>
      <p:bldP spid="19459" grpId="0" animBg="1"/>
      <p:bldP spid="10" grpId="0" animBg="1"/>
      <p:bldP spid="19460" grpId="0"/>
      <p:bldP spid="12" grpId="0" animBg="1"/>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آلة طباعة بدائية "/>
          <p:cNvPicPr/>
          <p:nvPr/>
        </p:nvPicPr>
        <p:blipFill>
          <a:blip r:embed="rId4"/>
          <a:srcRect/>
          <a:stretch>
            <a:fillRect/>
          </a:stretch>
        </p:blipFill>
        <p:spPr bwMode="auto">
          <a:xfrm>
            <a:off x="6500826" y="1071546"/>
            <a:ext cx="2500330" cy="4929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2"/>
          </a:lnRef>
          <a:fillRef idx="2">
            <a:schemeClr val="accent2"/>
          </a:fillRef>
          <a:effectRef idx="1">
            <a:schemeClr val="accent2"/>
          </a:effectRef>
          <a:fontRef idx="minor">
            <a:schemeClr val="dk1"/>
          </a:fontRef>
        </p:style>
      </p:pic>
      <p:pic>
        <p:nvPicPr>
          <p:cNvPr id="5" name="Image 4" descr="C:\Users\poste\AppData\Local\Temp\2010031812490568611_IMG4309.JPG"/>
          <p:cNvPicPr/>
          <p:nvPr/>
        </p:nvPicPr>
        <p:blipFill>
          <a:blip r:embed="rId5"/>
          <a:srcRect/>
          <a:stretch>
            <a:fillRect/>
          </a:stretch>
        </p:blipFill>
        <p:spPr bwMode="auto">
          <a:xfrm>
            <a:off x="3571868" y="1071546"/>
            <a:ext cx="2714644" cy="4929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descr="C:\Users\poste\AppData\Local\Temp\2010031812503063970_IMG4315.JPG"/>
          <p:cNvPicPr/>
          <p:nvPr/>
        </p:nvPicPr>
        <p:blipFill>
          <a:blip r:embed="rId6"/>
          <a:srcRect/>
          <a:stretch>
            <a:fillRect/>
          </a:stretch>
        </p:blipFill>
        <p:spPr bwMode="auto">
          <a:xfrm>
            <a:off x="357158" y="1071546"/>
            <a:ext cx="2962277" cy="4929222"/>
          </a:xfrm>
          <a:prstGeom prst="rect">
            <a:avLst/>
          </a:prstGeom>
          <a:noFill/>
          <a:ln w="9525">
            <a:noFill/>
            <a:miter lim="800000"/>
            <a:headEnd/>
            <a:tailEnd/>
          </a:ln>
          <a:effectLst>
            <a:glow rad="228600">
              <a:schemeClr val="accent2">
                <a:satMod val="175000"/>
                <a:alpha val="40000"/>
              </a:schemeClr>
            </a:glow>
          </a:effectLst>
        </p:spPr>
      </p:pic>
      <p:pic>
        <p:nvPicPr>
          <p:cNvPr id="7" name="Picture 15" descr="bluline"/>
          <p:cNvPicPr>
            <a:picLocks noChangeAspect="1" noChangeArrowheads="1"/>
          </p:cNvPicPr>
          <p:nvPr/>
        </p:nvPicPr>
        <p:blipFill>
          <a:blip r:embed="rId7"/>
          <a:srcRect/>
          <a:stretch>
            <a:fillRect/>
          </a:stretch>
        </p:blipFill>
        <p:spPr bwMode="auto">
          <a:xfrm>
            <a:off x="5143504" y="285728"/>
            <a:ext cx="3500462" cy="642942"/>
          </a:xfrm>
          <a:prstGeom prst="rect">
            <a:avLst/>
          </a:prstGeom>
          <a:gradFill rotWithShape="0">
            <a:gsLst>
              <a:gs pos="0">
                <a:schemeClr val="tx1"/>
              </a:gs>
              <a:gs pos="50000">
                <a:schemeClr val="bg1"/>
              </a:gs>
              <a:gs pos="100000">
                <a:schemeClr val="tx1"/>
              </a:gs>
            </a:gsLst>
            <a:lin ang="18900000" scaled="1"/>
          </a:gradFill>
        </p:spPr>
      </p:pic>
      <p:sp>
        <p:nvSpPr>
          <p:cNvPr id="9" name="Rectangle 8"/>
          <p:cNvSpPr/>
          <p:nvPr/>
        </p:nvSpPr>
        <p:spPr>
          <a:xfrm>
            <a:off x="5143504" y="285728"/>
            <a:ext cx="3429024" cy="523220"/>
          </a:xfrm>
          <a:prstGeom prst="rect">
            <a:avLst/>
          </a:prstGeom>
        </p:spPr>
        <p:txBody>
          <a:bodyPr wrap="square">
            <a:spAutoFit/>
          </a:bodyPr>
          <a:lstStyle/>
          <a:p>
            <a:pPr algn="r"/>
            <a:r>
              <a:rPr lang="ar-DZ" sz="2800" b="1" dirty="0">
                <a:solidFill>
                  <a:schemeClr val="bg1"/>
                </a:solidFill>
                <a:latin typeface="Sakkal Majalla" pitchFamily="2" charset="-78"/>
                <a:ea typeface="Times New Roman" pitchFamily="18" charset="0"/>
                <a:cs typeface="Sakkal Majalla" pitchFamily="2" charset="-78"/>
              </a:rPr>
              <a:t> </a:t>
            </a:r>
            <a:r>
              <a:rPr lang="ar-DZ" sz="2800" b="1" dirty="0">
                <a:solidFill>
                  <a:schemeClr val="bg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نماذج لطابعات الجيل الأول</a:t>
            </a:r>
            <a:endParaRPr lang="fr-FR" sz="2800" dirty="0">
              <a:solidFill>
                <a:schemeClr val="bg1"/>
              </a:solidFill>
            </a:endParaRPr>
          </a:p>
        </p:txBody>
      </p:sp>
      <p:sp>
        <p:nvSpPr>
          <p:cNvPr id="10" name="Rectangle 1"/>
          <p:cNvSpPr>
            <a:spLocks noChangeArrowheads="1"/>
          </p:cNvSpPr>
          <p:nvPr/>
        </p:nvSpPr>
        <p:spPr bwMode="auto">
          <a:xfrm>
            <a:off x="0" y="6191928"/>
            <a:ext cx="914400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endParaRPr kumimoji="0" lang="en-US" b="1" i="0" u="none" strike="noStrike" cap="none" normalizeH="0" baseline="0" dirty="0">
              <a:ln>
                <a:noFill/>
              </a:ln>
              <a:solidFill>
                <a:schemeClr val="accent6">
                  <a:lumMod val="50000"/>
                </a:schemeClr>
              </a:solidFill>
              <a:latin typeface="Sakkal Majalla" pitchFamily="2" charset="-78"/>
              <a:cs typeface="Sakkal Majalla" pitchFamily="2" charset="-78"/>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2" name="Ink 1">
                <a:extLst>
                  <a:ext uri="{FF2B5EF4-FFF2-40B4-BE49-F238E27FC236}">
                    <a16:creationId xmlns:a16="http://schemas.microsoft.com/office/drawing/2014/main" id="{BC98AADE-B7CF-4345-22B7-E4959CB13DC1}"/>
                  </a:ext>
                </a:extLst>
              </p14:cNvPr>
              <p14:cNvContentPartPr/>
              <p14:nvPr>
                <p:extLst>
                  <p:ext uri="{42D2F446-02D8-4167-A562-619A0277C38B}">
                    <p15:isNarration xmlns:p15="http://schemas.microsoft.com/office/powerpoint/2012/main" val="1"/>
                  </p:ext>
                </p:extLst>
              </p14:nvPr>
            </p14:nvContentPartPr>
            <p14:xfrm>
              <a:off x="5379120" y="3854520"/>
              <a:ext cx="360" cy="360"/>
            </p14:xfrm>
          </p:contentPart>
        </mc:Choice>
        <mc:Fallback xmlns="">
          <p:pic>
            <p:nvPicPr>
              <p:cNvPr id="2" name="Ink 1">
                <a:extLst>
                  <a:ext uri="{FF2B5EF4-FFF2-40B4-BE49-F238E27FC236}">
                    <a16:creationId xmlns:a16="http://schemas.microsoft.com/office/drawing/2014/main" id="{BC98AADE-B7CF-4345-22B7-E4959CB13DC1}"/>
                  </a:ext>
                </a:extLst>
              </p:cNvPr>
              <p:cNvPicPr>
                <a:picLocks noGrp="1" noRot="1" noChangeAspect="1" noMove="1" noResize="1" noEditPoints="1" noAdjustHandles="1" noChangeArrowheads="1" noChangeShapeType="1"/>
              </p:cNvPicPr>
              <p:nvPr/>
            </p:nvPicPr>
            <p:blipFill>
              <a:blip r:embed="rId11"/>
              <a:stretch>
                <a:fillRect/>
              </a:stretch>
            </p:blipFill>
            <p:spPr>
              <a:xfrm>
                <a:off x="5369760" y="3845160"/>
                <a:ext cx="19080" cy="1908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7325"/>
    </mc:Choice>
    <mc:Fallback xmlns="">
      <p:transition spd="slow" advTm="77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t1.gstatic.com/images?q=tbn:ANd9GcTipR0KZ2kWAzzlj8H48JGgsDQ2BBa-pBnda1jmnWnwGp-PGFhs"/>
          <p:cNvPicPr/>
          <p:nvPr/>
        </p:nvPicPr>
        <p:blipFill>
          <a:blip r:embed="rId3"/>
          <a:srcRect/>
          <a:stretch>
            <a:fillRect/>
          </a:stretch>
        </p:blipFill>
        <p:spPr bwMode="auto">
          <a:xfrm>
            <a:off x="0" y="1000108"/>
            <a:ext cx="2928958" cy="5072098"/>
          </a:xfrm>
          <a:prstGeom prst="rect">
            <a:avLst/>
          </a:prstGeom>
          <a:noFill/>
          <a:ln w="9525">
            <a:noFill/>
            <a:miter lim="800000"/>
            <a:headEnd/>
            <a:tailEnd/>
          </a:ln>
          <a:effectLst>
            <a:glow rad="228600">
              <a:schemeClr val="accent2">
                <a:satMod val="175000"/>
                <a:alpha val="40000"/>
              </a:schemeClr>
            </a:glow>
          </a:effectLst>
        </p:spPr>
      </p:pic>
      <p:pic>
        <p:nvPicPr>
          <p:cNvPr id="5" name="Image 4" descr="C:\Users\poste\AppData\Local\Temp\2010031812493360727_IMG4313.JPG"/>
          <p:cNvPicPr/>
          <p:nvPr/>
        </p:nvPicPr>
        <p:blipFill>
          <a:blip r:embed="rId4"/>
          <a:srcRect/>
          <a:stretch>
            <a:fillRect/>
          </a:stretch>
        </p:blipFill>
        <p:spPr bwMode="auto">
          <a:xfrm>
            <a:off x="3286116" y="1071546"/>
            <a:ext cx="2786082" cy="5067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descr="C:\Users\poste\AppData\Local\Temp\2010031812523579537_IMG5353.JPG"/>
          <p:cNvPicPr/>
          <p:nvPr/>
        </p:nvPicPr>
        <p:blipFill>
          <a:blip r:embed="rId5"/>
          <a:srcRect/>
          <a:stretch>
            <a:fillRect/>
          </a:stretch>
        </p:blipFill>
        <p:spPr bwMode="auto">
          <a:xfrm>
            <a:off x="6215074" y="1071546"/>
            <a:ext cx="2714644" cy="5000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5" descr="bluline"/>
          <p:cNvPicPr>
            <a:picLocks noChangeAspect="1" noChangeArrowheads="1"/>
          </p:cNvPicPr>
          <p:nvPr/>
        </p:nvPicPr>
        <p:blipFill>
          <a:blip r:embed="rId6"/>
          <a:srcRect/>
          <a:stretch>
            <a:fillRect/>
          </a:stretch>
        </p:blipFill>
        <p:spPr bwMode="auto">
          <a:xfrm>
            <a:off x="5143504" y="214290"/>
            <a:ext cx="3500462" cy="642942"/>
          </a:xfrm>
          <a:prstGeom prst="rect">
            <a:avLst/>
          </a:prstGeom>
          <a:gradFill rotWithShape="0">
            <a:gsLst>
              <a:gs pos="0">
                <a:schemeClr val="tx1"/>
              </a:gs>
              <a:gs pos="50000">
                <a:schemeClr val="bg1"/>
              </a:gs>
              <a:gs pos="100000">
                <a:schemeClr val="tx1"/>
              </a:gs>
            </a:gsLst>
            <a:lin ang="18900000" scaled="1"/>
          </a:gradFill>
        </p:spPr>
      </p:pic>
      <p:sp>
        <p:nvSpPr>
          <p:cNvPr id="7" name="Rectangle 6"/>
          <p:cNvSpPr/>
          <p:nvPr/>
        </p:nvSpPr>
        <p:spPr>
          <a:xfrm>
            <a:off x="5143504" y="214290"/>
            <a:ext cx="3429024" cy="523220"/>
          </a:xfrm>
          <a:prstGeom prst="rect">
            <a:avLst/>
          </a:prstGeom>
        </p:spPr>
        <p:txBody>
          <a:bodyPr wrap="square">
            <a:spAutoFit/>
          </a:bodyPr>
          <a:lstStyle/>
          <a:p>
            <a:pPr algn="r"/>
            <a:r>
              <a:rPr lang="ar-DZ" sz="2800" b="1" dirty="0">
                <a:solidFill>
                  <a:schemeClr val="bg1"/>
                </a:solidFill>
                <a:latin typeface="Sakkal Majalla" pitchFamily="2" charset="-78"/>
                <a:ea typeface="Times New Roman" pitchFamily="18" charset="0"/>
                <a:cs typeface="Sakkal Majalla" pitchFamily="2" charset="-78"/>
              </a:rPr>
              <a:t> </a:t>
            </a:r>
            <a:r>
              <a:rPr lang="ar-DZ" sz="2800" b="1" dirty="0">
                <a:solidFill>
                  <a:schemeClr val="bg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نماذج لطابعات الجيل الثاني</a:t>
            </a:r>
            <a:endParaRPr lang="fr-FR" sz="2800" dirty="0">
              <a:solidFill>
                <a:schemeClr val="bg1"/>
              </a:solidFill>
            </a:endParaRPr>
          </a:p>
        </p:txBody>
      </p:sp>
      <p:sp>
        <p:nvSpPr>
          <p:cNvPr id="9" name="Rectangle 1"/>
          <p:cNvSpPr>
            <a:spLocks noChangeArrowheads="1"/>
          </p:cNvSpPr>
          <p:nvPr/>
        </p:nvSpPr>
        <p:spPr bwMode="auto">
          <a:xfrm>
            <a:off x="0" y="6191928"/>
            <a:ext cx="914400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endParaRPr kumimoji="0" lang="en-US" b="1" i="0" u="none" strike="noStrike" cap="none" normalizeH="0" baseline="0" dirty="0">
              <a:ln>
                <a:noFill/>
              </a:ln>
              <a:solidFill>
                <a:schemeClr val="accent6">
                  <a:lumMod val="50000"/>
                </a:schemeClr>
              </a:solidFill>
              <a:latin typeface="Sakkal Majalla" pitchFamily="2" charset="-78"/>
              <a:cs typeface="Sakkal Majalla" pitchFamily="2" charset="-78"/>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2" name="Ink 1">
                <a:extLst>
                  <a:ext uri="{FF2B5EF4-FFF2-40B4-BE49-F238E27FC236}">
                    <a16:creationId xmlns:a16="http://schemas.microsoft.com/office/drawing/2014/main" id="{113BEAA5-7CE5-59A7-73A3-9E308D31422F}"/>
                  </a:ext>
                </a:extLst>
              </p14:cNvPr>
              <p14:cNvContentPartPr/>
              <p14:nvPr>
                <p:extLst>
                  <p:ext uri="{42D2F446-02D8-4167-A562-619A0277C38B}">
                    <p15:isNarration xmlns:p15="http://schemas.microsoft.com/office/powerpoint/2012/main" val="1"/>
                  </p:ext>
                </p:extLst>
              </p14:nvPr>
            </p14:nvContentPartPr>
            <p14:xfrm>
              <a:off x="6429779" y="4361579"/>
              <a:ext cx="2" cy="2"/>
            </p14:xfrm>
          </p:contentPart>
        </mc:Choice>
        <mc:Fallback xmlns="">
          <p:pic>
            <p:nvPicPr>
              <p:cNvPr id="2" name="Ink 1">
                <a:extLst>
                  <a:ext uri="{FF2B5EF4-FFF2-40B4-BE49-F238E27FC236}">
                    <a16:creationId xmlns:a16="http://schemas.microsoft.com/office/drawing/2014/main" id="{113BEAA5-7CE5-59A7-73A3-9E308D31422F}"/>
                  </a:ext>
                </a:extLst>
              </p:cNvPr>
              <p:cNvPicPr>
                <a:picLocks noGrp="1" noRot="1" noChangeAspect="1" noMove="1" noResize="1" noEditPoints="1" noAdjustHandles="1" noChangeArrowheads="1" noChangeShapeType="1"/>
              </p:cNvPicPr>
              <p:nvPr/>
            </p:nvPicPr>
            <p:blipFill>
              <a:blip r:embed="rId10"/>
              <a:stretch>
                <a:fillRect/>
              </a:stretch>
            </p:blipFill>
            <p:spPr>
              <a:xfrm>
                <a:off x="6429779" y="4361579"/>
                <a:ext cx="2" cy="2"/>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190"/>
    </mc:Choice>
    <mc:Fallback xmlns="">
      <p:transition spd="slow" advTm="51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qmraa.net/up/uploads/8d0f793460.jpg"/>
          <p:cNvPicPr/>
          <p:nvPr/>
        </p:nvPicPr>
        <p:blipFill>
          <a:blip r:embed="rId3"/>
          <a:srcRect/>
          <a:stretch>
            <a:fillRect/>
          </a:stretch>
        </p:blipFill>
        <p:spPr bwMode="auto">
          <a:xfrm>
            <a:off x="3286116" y="1071546"/>
            <a:ext cx="2786082"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rc_mi" descr="http://img.alibaba.com/photo/112464570/User_Japanese_Offset_Printing_Machinery_and_Business_Form_Printing_Machine.jpg"/>
          <p:cNvPicPr/>
          <p:nvPr/>
        </p:nvPicPr>
        <p:blipFill>
          <a:blip r:embed="rId4"/>
          <a:srcRect/>
          <a:stretch>
            <a:fillRect/>
          </a:stretch>
        </p:blipFill>
        <p:spPr bwMode="auto">
          <a:xfrm>
            <a:off x="142844" y="1071546"/>
            <a:ext cx="2933700"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descr="C:\Users\ben\Desktop\Nouveau dossier\نننننن_fichiers\images_026.jpg"/>
          <p:cNvPicPr>
            <a:picLocks noChangeAspect="1" noChangeArrowheads="1"/>
          </p:cNvPicPr>
          <p:nvPr/>
        </p:nvPicPr>
        <p:blipFill>
          <a:blip r:embed="rId5"/>
          <a:srcRect/>
          <a:stretch>
            <a:fillRect/>
          </a:stretch>
        </p:blipFill>
        <p:spPr bwMode="auto">
          <a:xfrm>
            <a:off x="6286512" y="1071546"/>
            <a:ext cx="2571768" cy="4786346"/>
          </a:xfrm>
          <a:prstGeom prst="ellipse">
            <a:avLst/>
          </a:prstGeom>
          <a:ln>
            <a:noFill/>
          </a:ln>
          <a:effectLst>
            <a:softEdge rad="112500"/>
          </a:effectLst>
        </p:spPr>
      </p:pic>
      <p:pic>
        <p:nvPicPr>
          <p:cNvPr id="8" name="Picture 15" descr="bluline"/>
          <p:cNvPicPr>
            <a:picLocks noChangeAspect="1" noChangeArrowheads="1"/>
          </p:cNvPicPr>
          <p:nvPr/>
        </p:nvPicPr>
        <p:blipFill>
          <a:blip r:embed="rId6"/>
          <a:srcRect/>
          <a:stretch>
            <a:fillRect/>
          </a:stretch>
        </p:blipFill>
        <p:spPr bwMode="auto">
          <a:xfrm>
            <a:off x="5143504" y="214290"/>
            <a:ext cx="3500462" cy="642942"/>
          </a:xfrm>
          <a:prstGeom prst="rect">
            <a:avLst/>
          </a:prstGeom>
          <a:gradFill rotWithShape="0">
            <a:gsLst>
              <a:gs pos="0">
                <a:schemeClr val="tx1"/>
              </a:gs>
              <a:gs pos="50000">
                <a:schemeClr val="bg1"/>
              </a:gs>
              <a:gs pos="100000">
                <a:schemeClr val="tx1"/>
              </a:gs>
            </a:gsLst>
            <a:lin ang="18900000" scaled="1"/>
          </a:gradFill>
        </p:spPr>
      </p:pic>
      <p:sp>
        <p:nvSpPr>
          <p:cNvPr id="7" name="Rectangle 6"/>
          <p:cNvSpPr/>
          <p:nvPr/>
        </p:nvSpPr>
        <p:spPr>
          <a:xfrm>
            <a:off x="5143504" y="285728"/>
            <a:ext cx="3429024" cy="523220"/>
          </a:xfrm>
          <a:prstGeom prst="rect">
            <a:avLst/>
          </a:prstGeom>
        </p:spPr>
        <p:txBody>
          <a:bodyPr wrap="square">
            <a:spAutoFit/>
          </a:bodyPr>
          <a:lstStyle/>
          <a:p>
            <a:pPr algn="r"/>
            <a:r>
              <a:rPr lang="ar-DZ" sz="2800" b="1" dirty="0">
                <a:solidFill>
                  <a:schemeClr val="bg1"/>
                </a:solidFill>
                <a:latin typeface="Sakkal Majalla" pitchFamily="2" charset="-78"/>
                <a:ea typeface="Times New Roman" pitchFamily="18" charset="0"/>
                <a:cs typeface="Sakkal Majalla" pitchFamily="2" charset="-78"/>
              </a:rPr>
              <a:t> </a:t>
            </a:r>
            <a:r>
              <a:rPr lang="ar-DZ" sz="2800" b="1" dirty="0">
                <a:solidFill>
                  <a:schemeClr val="bg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نماذج لطابعات الجيل الثالث</a:t>
            </a:r>
            <a:endParaRPr lang="fr-FR" sz="2800" dirty="0">
              <a:solidFill>
                <a:schemeClr val="bg1"/>
              </a:solidFill>
            </a:endParaRPr>
          </a:p>
        </p:txBody>
      </p:sp>
      <p:sp>
        <p:nvSpPr>
          <p:cNvPr id="9" name="Rectangle 1"/>
          <p:cNvSpPr>
            <a:spLocks noChangeArrowheads="1"/>
          </p:cNvSpPr>
          <p:nvPr/>
        </p:nvSpPr>
        <p:spPr bwMode="auto">
          <a:xfrm>
            <a:off x="0" y="6191928"/>
            <a:ext cx="914400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endParaRPr kumimoji="0" lang="en-US" b="1" i="0" u="none" strike="noStrike" cap="none" normalizeH="0" baseline="0" dirty="0">
              <a:ln>
                <a:noFill/>
              </a:ln>
              <a:solidFill>
                <a:schemeClr val="accent6">
                  <a:lumMod val="50000"/>
                </a:schemeClr>
              </a:solidFill>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278"/>
    </mc:Choice>
    <mc:Fallback xmlns="">
      <p:transition spd="slow" advTm="22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85720" y="214290"/>
            <a:ext cx="8643998" cy="1000132"/>
          </a:xfrm>
          <a:prstGeom prst="downArrowCallout">
            <a:avLst/>
          </a:prstGeom>
          <a:scene3d>
            <a:camera prst="orthographicFront"/>
            <a:lightRig rig="threePt" dir="t"/>
          </a:scene3d>
          <a:sp3d>
            <a:bevelT w="152400" h="50800" prst="softRound"/>
          </a:sp3d>
        </p:spPr>
        <p:style>
          <a:lnRef idx="3">
            <a:schemeClr val="lt1"/>
          </a:lnRef>
          <a:fillRef idx="1002">
            <a:schemeClr val="dk1"/>
          </a:fillRef>
          <a:effectRef idx="1">
            <a:schemeClr val="accent3"/>
          </a:effectRef>
          <a:fontRef idx="minor">
            <a:schemeClr val="lt1"/>
          </a:fontRef>
        </p:style>
        <p:txBody>
          <a:bodyPr rtlCol="0" anchor="ctr"/>
          <a:lstStyle/>
          <a:p>
            <a:pPr algn="ctr" rtl="1"/>
            <a:r>
              <a:rPr lang="ar-DZ"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3-</a:t>
            </a:r>
            <a:r>
              <a:rPr lang="ar-SA"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أنواع آلات الطباعة </a:t>
            </a:r>
            <a:endParaRPr lang="fr-FR" sz="3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1506" name="Rectangle 2"/>
          <p:cNvSpPr>
            <a:spLocks noChangeArrowheads="1"/>
          </p:cNvSpPr>
          <p:nvPr/>
        </p:nvSpPr>
        <p:spPr bwMode="auto">
          <a:xfrm>
            <a:off x="0" y="121442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على الرغم من اختلاف آلات الطباعة من حيث أنواعها وأشكالها وأحجامها،إلا أنها في النهاية تنتمي إلى أحد الأنواع الثلاثة الآتية</a:t>
            </a:r>
            <a:r>
              <a:rPr kumimoji="0" lang="fr-FR" sz="24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2800" b="1" i="0" u="none" strike="noStrike" cap="none" normalizeH="0" baseline="0" dirty="0">
              <a:ln>
                <a:noFill/>
              </a:ln>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1507" name="Rectangle 3"/>
          <p:cNvSpPr>
            <a:spLocks noChangeArrowheads="1"/>
          </p:cNvSpPr>
          <p:nvPr/>
        </p:nvSpPr>
        <p:spPr bwMode="auto">
          <a:xfrm>
            <a:off x="3714744" y="2000240"/>
            <a:ext cx="4643406" cy="58477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a:t>
            </a:r>
            <a:r>
              <a:rPr kumimoji="0" lang="ar-DZ" sz="32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آلة الطباعة المسطحة</a:t>
            </a:r>
            <a:r>
              <a:rPr kumimoji="0" lang="fr-FR"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(FLAT BED PRESS )     </a:t>
            </a:r>
            <a:endParaRPr kumimoji="0" lang="fr-FR" sz="28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7"/>
          <p:cNvSpPr/>
          <p:nvPr/>
        </p:nvSpPr>
        <p:spPr>
          <a:xfrm>
            <a:off x="3714744" y="2714620"/>
            <a:ext cx="4643438" cy="461665"/>
          </a:xfrm>
          <a:prstGeom prst="rect">
            <a:avLst/>
          </a:prstGeom>
          <a:solidFill>
            <a:srgbClr val="FFFF00"/>
          </a:solidFill>
        </p:spPr>
        <p:txBody>
          <a:bodyPr wrap="square">
            <a:spAutoFit/>
          </a:bodyPr>
          <a:lstStyle/>
          <a:p>
            <a:pPr algn="r"/>
            <a:r>
              <a:rPr lang="fr-FR" sz="2400" b="1" dirty="0">
                <a:effectLst>
                  <a:outerShdw blurRad="38100" dist="38100" dir="2700000" algn="tl">
                    <a:srgbClr val="000000">
                      <a:alpha val="43137"/>
                    </a:srgbClr>
                  </a:outerShdw>
                </a:effectLst>
                <a:latin typeface="Sakkal Majalla" pitchFamily="2" charset="-78"/>
                <a:cs typeface="Sakkal Majalla" pitchFamily="2" charset="-78"/>
              </a:rPr>
              <a:t>   (</a:t>
            </a:r>
            <a:r>
              <a:rPr lang="fr-FR" sz="2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CYLINDER PRESS</a:t>
            </a:r>
            <a:r>
              <a:rPr lang="fr-FR" sz="2400" b="1" dirty="0">
                <a:effectLst>
                  <a:outerShdw blurRad="38100" dist="38100" dir="2700000" algn="tl">
                    <a:srgbClr val="000000">
                      <a:alpha val="43137"/>
                    </a:srgbClr>
                  </a:outerShdw>
                </a:effectLst>
                <a:latin typeface="Sakkal Majalla" pitchFamily="2" charset="-78"/>
                <a:cs typeface="Sakkal Majalla" pitchFamily="2" charset="-78"/>
              </a:rPr>
              <a:t>)</a:t>
            </a:r>
            <a:r>
              <a:rPr lang="ar-DZ"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rPr>
              <a:t>آلة الطباعة الأسطوانية</a:t>
            </a:r>
            <a:r>
              <a:rPr lang="fr-FR" sz="2400" b="1" dirty="0">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2-</a:t>
            </a: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Rectangle 8"/>
          <p:cNvSpPr/>
          <p:nvPr/>
        </p:nvSpPr>
        <p:spPr>
          <a:xfrm>
            <a:off x="3714744" y="3286124"/>
            <a:ext cx="4681349" cy="461665"/>
          </a:xfrm>
          <a:prstGeom prst="rect">
            <a:avLst/>
          </a:prstGeom>
          <a:solidFill>
            <a:srgbClr val="FFFF00"/>
          </a:solidFill>
        </p:spPr>
        <p:txBody>
          <a:bodyPr wrap="square">
            <a:spAutoFit/>
          </a:bodyPr>
          <a:lstStyle/>
          <a:p>
            <a:pPr algn="r"/>
            <a:r>
              <a:rPr lang="fr-FR" sz="2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(ROTARY PRESS)</a:t>
            </a:r>
            <a:r>
              <a:rPr lang="ar-DZ" sz="2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a:t>
            </a:r>
            <a:r>
              <a:rPr lang="fr-FR" sz="2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a:t>
            </a:r>
            <a:r>
              <a:rPr lang="fr-FR" sz="2400" b="1" dirty="0">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rPr>
              <a:t>آلة الطباعة الدوارة</a:t>
            </a:r>
            <a:r>
              <a:rPr lang="fr-FR" sz="2400" b="1"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effectLst>
                  <a:outerShdw blurRad="38100" dist="38100" dir="2700000" algn="tl">
                    <a:srgbClr val="000000">
                      <a:alpha val="43137"/>
                    </a:srgbClr>
                  </a:outerShdw>
                </a:effectLst>
                <a:latin typeface="Sakkal Majalla" pitchFamily="2" charset="-78"/>
                <a:cs typeface="Sakkal Majalla" pitchFamily="2" charset="-78"/>
              </a:rPr>
              <a:t>3-</a:t>
            </a:r>
            <a:r>
              <a:rPr lang="fr-FR" sz="2400" b="1" dirty="0">
                <a:effectLst>
                  <a:outerShdw blurRad="38100" dist="38100" dir="2700000" algn="tl">
                    <a:srgbClr val="000000">
                      <a:alpha val="43137"/>
                    </a:srgbClr>
                  </a:outerShdw>
                </a:effectLst>
                <a:latin typeface="Sakkal Majalla" pitchFamily="2" charset="-78"/>
                <a:cs typeface="Sakkal Majalla" pitchFamily="2" charset="-78"/>
              </a:rPr>
              <a:t>  </a:t>
            </a:r>
          </a:p>
        </p:txBody>
      </p:sp>
      <p:sp>
        <p:nvSpPr>
          <p:cNvPr id="21508" name="Rectangle 4"/>
          <p:cNvSpPr>
            <a:spLocks noChangeArrowheads="1"/>
          </p:cNvSpPr>
          <p:nvPr/>
        </p:nvSpPr>
        <p:spPr bwMode="auto">
          <a:xfrm>
            <a:off x="142844" y="3929066"/>
            <a:ext cx="8858312" cy="584775"/>
          </a:xfrm>
          <a:prstGeom prst="rect">
            <a:avLst/>
          </a:prstGeom>
          <a:ln>
            <a:headEnd/>
            <a:tailEnd/>
          </a:ln>
        </p:spPr>
        <p:style>
          <a:lnRef idx="1">
            <a:schemeClr val="accent3"/>
          </a:lnRef>
          <a:fillRef idx="1002">
            <a:schemeClr val="dk1"/>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bmk="_Toc60483161">
                <a:ln>
                  <a:noFill/>
                </a:ln>
                <a:solidFill>
                  <a:schemeClr val="bg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تقنيات الطباعة</a:t>
            </a:r>
            <a:endParaRPr kumimoji="0" lang="ar-SA" sz="3200" b="0" i="0" u="none" strike="noStrike" cap="none" normalizeH="0" baseline="0" dirty="0">
              <a:ln>
                <a:noFill/>
              </a:ln>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1509" name="Rectangle 5"/>
          <p:cNvSpPr>
            <a:spLocks noChangeArrowheads="1"/>
          </p:cNvSpPr>
          <p:nvPr/>
        </p:nvSpPr>
        <p:spPr bwMode="auto">
          <a:xfrm>
            <a:off x="0" y="4572008"/>
            <a:ext cx="900109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buFont typeface="Wingdings" pitchFamily="2" charset="2"/>
              <a:buChar char="v"/>
            </a:pPr>
            <a:r>
              <a:rPr kumimoji="0" lang="ar-DZ" sz="2400" b="1" i="0" u="none" strike="noStrike" cap="none" normalizeH="0" baseline="0" dirty="0">
                <a:ln>
                  <a:noFill/>
                </a:ln>
                <a:solidFill>
                  <a:srgbClr val="C00000"/>
                </a:solidFill>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تعدد أنواع الطابعات بسبب تتعدد التقنيات المستخدمة فيها وفي هذا البحث سنتكلم عن التقنيات المستخدمة في</a:t>
            </a:r>
            <a:r>
              <a:rPr kumimoji="0" lang="ar-DZ"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الطابعات الأكثر انتشارا وهي:</a:t>
            </a:r>
            <a:r>
              <a:rPr kumimoji="0" lang="ar-DZ" sz="2400" b="1" i="0" u="none" strike="noStrike" cap="none" normalizeH="0" baseline="0" dirty="0">
                <a:ln>
                  <a:noFill/>
                </a:ln>
                <a:solidFill>
                  <a:srgbClr val="C00000"/>
                </a:solidFill>
                <a:effectLst/>
                <a:latin typeface="Sakkal Majalla" pitchFamily="2" charset="-78"/>
                <a:ea typeface="Times New Roman" pitchFamily="18" charset="0"/>
                <a:cs typeface="Sakkal Majalla" pitchFamily="2" charset="-78"/>
              </a:rPr>
              <a:t>   </a:t>
            </a:r>
            <a:r>
              <a:rPr lang="ar-SA" sz="2800" b="1" dirty="0">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الطابعات النقطية</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r>
              <a:rPr lang="en-US"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DOT MATRIX</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r>
              <a:rPr lang="ar-DZ"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a:t>
            </a:r>
          </a:p>
          <a:p>
            <a:pPr lvl="0" algn="r" rtl="1"/>
            <a:r>
              <a:rPr lang="ar-DZ"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الطابعات النفاثة </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r>
              <a:rPr lang="en-US"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LNK JET</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endParaRPr lang="ar-DZ"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a:p>
            <a:pPr lvl="0" algn="r" rtl="1"/>
            <a:r>
              <a:rPr lang="ar-DZ"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الطابعات الليزرية </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r>
              <a:rPr lang="en-US"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LASER</a:t>
            </a:r>
            <a:r>
              <a:rPr lang="ar-SA" sz="28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2800"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Rectangle 1"/>
          <p:cNvSpPr>
            <a:spLocks noChangeArrowheads="1"/>
          </p:cNvSpPr>
          <p:nvPr/>
        </p:nvSpPr>
        <p:spPr bwMode="auto">
          <a:xfrm>
            <a:off x="0" y="6191928"/>
            <a:ext cx="91440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kumimoji="0" lang="ar-DZ" sz="2800" b="0" i="0" u="none" strike="noStrike" cap="none" normalizeH="0" baseline="0" dirty="0">
                <a:ln>
                  <a:noFill/>
                </a:ln>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(1)</a:t>
            </a:r>
            <a:r>
              <a:rPr lang="ar-DZ" sz="2800" b="1" dirty="0">
                <a:solidFill>
                  <a:srgbClr val="FFFF00"/>
                </a:solidFill>
                <a:latin typeface="Verdana" pitchFamily="34" charset="0"/>
                <a:cs typeface="Simplified Arabic" pitchFamily="18" charset="-78"/>
              </a:rPr>
              <a:t> </a:t>
            </a:r>
            <a:r>
              <a:rPr lang="ar-DZ" sz="2000" b="1" dirty="0">
                <a:solidFill>
                  <a:srgbClr val="FFFF00"/>
                </a:solidFill>
                <a:latin typeface="Verdana" pitchFamily="34" charset="0"/>
                <a:cs typeface="Simplified Arabic" pitchFamily="18" charset="-78"/>
              </a:rPr>
              <a:t>عمر، مهملات.الموقع السابق.</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3949"/>
    </mc:Choice>
    <mc:Fallback xmlns="">
      <p:transition spd="slow" advTm="123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p:cTn id="14" dur="1000" fill="hold"/>
                                        <p:tgtEl>
                                          <p:spTgt spid="21506"/>
                                        </p:tgtEl>
                                        <p:attrNameLst>
                                          <p:attrName>ppt_w</p:attrName>
                                        </p:attrNameLst>
                                      </p:cBhvr>
                                      <p:tavLst>
                                        <p:tav tm="0">
                                          <p:val>
                                            <p:strVal val="#ppt_w+.3"/>
                                          </p:val>
                                        </p:tav>
                                        <p:tav tm="100000">
                                          <p:val>
                                            <p:strVal val="#ppt_w"/>
                                          </p:val>
                                        </p:tav>
                                      </p:tavLst>
                                    </p:anim>
                                    <p:anim calcmode="lin" valueType="num">
                                      <p:cBhvr>
                                        <p:cTn id="15" dur="1000" fill="hold"/>
                                        <p:tgtEl>
                                          <p:spTgt spid="21506"/>
                                        </p:tgtEl>
                                        <p:attrNameLst>
                                          <p:attrName>ppt_h</p:attrName>
                                        </p:attrNameLst>
                                      </p:cBhvr>
                                      <p:tavLst>
                                        <p:tav tm="0">
                                          <p:val>
                                            <p:strVal val="#ppt_h"/>
                                          </p:val>
                                        </p:tav>
                                        <p:tav tm="100000">
                                          <p:val>
                                            <p:strVal val="#ppt_h"/>
                                          </p:val>
                                        </p:tav>
                                      </p:tavLst>
                                    </p:anim>
                                    <p:animEffect transition="in" filter="fade">
                                      <p:cBhvr>
                                        <p:cTn id="16" dur="1000"/>
                                        <p:tgtEl>
                                          <p:spTgt spid="2150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anim calcmode="lin" valueType="num">
                                      <p:cBhvr>
                                        <p:cTn id="21" dur="500" fill="hold"/>
                                        <p:tgtEl>
                                          <p:spTgt spid="21507"/>
                                        </p:tgtEl>
                                        <p:attrNameLst>
                                          <p:attrName>ppt_w</p:attrName>
                                        </p:attrNameLst>
                                      </p:cBhvr>
                                      <p:tavLst>
                                        <p:tav tm="0">
                                          <p:val>
                                            <p:fltVal val="0"/>
                                          </p:val>
                                        </p:tav>
                                        <p:tav tm="100000">
                                          <p:val>
                                            <p:strVal val="#ppt_w"/>
                                          </p:val>
                                        </p:tav>
                                      </p:tavLst>
                                    </p:anim>
                                    <p:anim calcmode="lin" valueType="num">
                                      <p:cBhvr>
                                        <p:cTn id="22"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21508"/>
                                        </p:tgtEl>
                                        <p:attrNameLst>
                                          <p:attrName>style.visibility</p:attrName>
                                        </p:attrNameLst>
                                      </p:cBhvr>
                                      <p:to>
                                        <p:strVal val="visible"/>
                                      </p:to>
                                    </p:set>
                                    <p:anim calcmode="lin" valueType="num">
                                      <p:cBhvr>
                                        <p:cTn id="39" dur="500" fill="hold"/>
                                        <p:tgtEl>
                                          <p:spTgt spid="21508"/>
                                        </p:tgtEl>
                                        <p:attrNameLst>
                                          <p:attrName>ppt_w</p:attrName>
                                        </p:attrNameLst>
                                      </p:cBhvr>
                                      <p:tavLst>
                                        <p:tav tm="0">
                                          <p:val>
                                            <p:fltVal val="0"/>
                                          </p:val>
                                        </p:tav>
                                        <p:tav tm="100000">
                                          <p:val>
                                            <p:strVal val="#ppt_w"/>
                                          </p:val>
                                        </p:tav>
                                      </p:tavLst>
                                    </p:anim>
                                    <p:anim calcmode="lin" valueType="num">
                                      <p:cBhvr>
                                        <p:cTn id="40"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21509"/>
                                        </p:tgtEl>
                                        <p:attrNameLst>
                                          <p:attrName>style.visibility</p:attrName>
                                        </p:attrNameLst>
                                      </p:cBhvr>
                                      <p:to>
                                        <p:strVal val="visible"/>
                                      </p:to>
                                    </p:set>
                                    <p:anim calcmode="lin" valueType="num">
                                      <p:cBhvr>
                                        <p:cTn id="45" dur="1000" fill="hold"/>
                                        <p:tgtEl>
                                          <p:spTgt spid="21509"/>
                                        </p:tgtEl>
                                        <p:attrNameLst>
                                          <p:attrName>ppt_w</p:attrName>
                                        </p:attrNameLst>
                                      </p:cBhvr>
                                      <p:tavLst>
                                        <p:tav tm="0">
                                          <p:val>
                                            <p:strVal val="#ppt_w+.3"/>
                                          </p:val>
                                        </p:tav>
                                        <p:tav tm="100000">
                                          <p:val>
                                            <p:strVal val="#ppt_w"/>
                                          </p:val>
                                        </p:tav>
                                      </p:tavLst>
                                    </p:anim>
                                    <p:anim calcmode="lin" valueType="num">
                                      <p:cBhvr>
                                        <p:cTn id="46" dur="1000" fill="hold"/>
                                        <p:tgtEl>
                                          <p:spTgt spid="21509"/>
                                        </p:tgtEl>
                                        <p:attrNameLst>
                                          <p:attrName>ppt_h</p:attrName>
                                        </p:attrNameLst>
                                      </p:cBhvr>
                                      <p:tavLst>
                                        <p:tav tm="0">
                                          <p:val>
                                            <p:strVal val="#ppt_h"/>
                                          </p:val>
                                        </p:tav>
                                        <p:tav tm="100000">
                                          <p:val>
                                            <p:strVal val="#ppt_h"/>
                                          </p:val>
                                        </p:tav>
                                      </p:tavLst>
                                    </p:anim>
                                    <p:animEffect transition="in" filter="fade">
                                      <p:cBhvr>
                                        <p:cTn id="47" dur="1000"/>
                                        <p:tgtEl>
                                          <p:spTgt spid="2150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506" grpId="0"/>
      <p:bldP spid="21507" grpId="0" animBg="1"/>
      <p:bldP spid="8" grpId="0" animBg="1"/>
      <p:bldP spid="9" grpId="0" animBg="1"/>
      <p:bldP spid="21508" grpId="0" animBg="1"/>
      <p:bldP spid="2150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en\Desktop\Nouveau dossier\search_fichiers\blank_data\print_b.jpg"/>
          <p:cNvPicPr>
            <a:picLocks noChangeAspect="1" noChangeArrowheads="1"/>
          </p:cNvPicPr>
          <p:nvPr/>
        </p:nvPicPr>
        <p:blipFill>
          <a:blip r:embed="rId3"/>
          <a:srcRect/>
          <a:stretch>
            <a:fillRect/>
          </a:stretch>
        </p:blipFill>
        <p:spPr bwMode="auto">
          <a:xfrm>
            <a:off x="0" y="0"/>
            <a:ext cx="9144000" cy="5786454"/>
          </a:xfrm>
          <a:prstGeom prst="rect">
            <a:avLst/>
          </a:prstGeom>
          <a:noFill/>
        </p:spPr>
      </p:pic>
      <p:sp>
        <p:nvSpPr>
          <p:cNvPr id="3" name="Organigramme : Alternative 2"/>
          <p:cNvSpPr/>
          <p:nvPr/>
        </p:nvSpPr>
        <p:spPr>
          <a:xfrm>
            <a:off x="2214546" y="6072206"/>
            <a:ext cx="5500726" cy="61264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400" b="1" dirty="0">
                <a:solidFill>
                  <a:schemeClr val="bg1"/>
                </a:solidFill>
                <a:latin typeface="Sakkal Majalla" pitchFamily="2" charset="-78"/>
                <a:cs typeface="Sakkal Majalla" pitchFamily="2" charset="-78"/>
              </a:rPr>
              <a:t> نموذج الطباعة على الآلة الدوارة</a:t>
            </a:r>
            <a:endParaRPr lang="fr-FR" sz="2400" b="1" dirty="0">
              <a:solidFill>
                <a:schemeClr val="bg1"/>
              </a:solidFill>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373"/>
    </mc:Choice>
    <mc:Fallback xmlns="">
      <p:transition spd="slow" advTm="223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icture 004"/>
          <p:cNvPicPr/>
          <p:nvPr/>
        </p:nvPicPr>
        <p:blipFill>
          <a:blip r:embed="rId3"/>
          <a:srcRect/>
          <a:stretch>
            <a:fillRect/>
          </a:stretch>
        </p:blipFill>
        <p:spPr bwMode="auto">
          <a:xfrm>
            <a:off x="6072198" y="285728"/>
            <a:ext cx="2857520" cy="59293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age 4" descr="Copy%20(2)%20of%20Picture%20001"/>
          <p:cNvPicPr/>
          <p:nvPr/>
        </p:nvPicPr>
        <p:blipFill>
          <a:blip r:embed="rId4"/>
          <a:srcRect/>
          <a:stretch>
            <a:fillRect/>
          </a:stretch>
        </p:blipFill>
        <p:spPr bwMode="auto">
          <a:xfrm>
            <a:off x="2928926" y="500042"/>
            <a:ext cx="2928958" cy="564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529" name="Text Box 1"/>
          <p:cNvSpPr txBox="1">
            <a:spLocks noChangeArrowheads="1"/>
          </p:cNvSpPr>
          <p:nvPr/>
        </p:nvSpPr>
        <p:spPr bwMode="auto">
          <a:xfrm>
            <a:off x="6072198" y="6294143"/>
            <a:ext cx="2792408" cy="492443"/>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شكل 1: طريقة طباعة الحرف على الطابعة النقطية</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2928926" y="6286520"/>
            <a:ext cx="2725754" cy="492443"/>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a:ln>
                  <a:noFill/>
                </a:ln>
                <a:solidFill>
                  <a:schemeClr val="tx1"/>
                </a:solidFill>
                <a:effectLst/>
                <a:latin typeface="Times New Roman" pitchFamily="18" charset="0"/>
                <a:ea typeface="Arial" pitchFamily="34" charset="0"/>
                <a:cs typeface="Times New Roman" pitchFamily="18" charset="0"/>
              </a:rPr>
              <a:t>شكل </a:t>
            </a:r>
            <a:r>
              <a:rPr kumimoji="0" lang="ar-SA" sz="1600" b="1" i="0" u="none" strike="noStrike" cap="none" normalizeH="0" baseline="0">
                <a:ln>
                  <a:noFill/>
                </a:ln>
                <a:solidFill>
                  <a:schemeClr val="tx1"/>
                </a:solidFill>
                <a:effectLst/>
                <a:latin typeface="Times New Roman" pitchFamily="18" charset="0"/>
                <a:ea typeface="Arial" pitchFamily="34" charset="0"/>
                <a:cs typeface="Arial" pitchFamily="34" charset="0"/>
              </a:rPr>
              <a:t>2: </a:t>
            </a:r>
            <a:r>
              <a:rPr kumimoji="0" lang="ar-SA" sz="1600" b="1" i="0" u="none" strike="noStrike" cap="none" normalizeH="0" baseline="0">
                <a:ln>
                  <a:noFill/>
                </a:ln>
                <a:solidFill>
                  <a:schemeClr val="tx1"/>
                </a:solidFill>
                <a:effectLst/>
                <a:latin typeface="Times New Roman" pitchFamily="18" charset="0"/>
                <a:ea typeface="Arial" pitchFamily="34" charset="0"/>
                <a:cs typeface="Times New Roman" pitchFamily="18" charset="0"/>
              </a:rPr>
              <a:t>خروج قطرة الحبر من الفجوة نتيجة لتسخين المقاوم</a:t>
            </a:r>
            <a:endParaRPr kumimoji="0" lang="fr-FR" sz="3600" b="0" i="0" u="none" strike="noStrike" cap="none" normalizeH="0" baseline="0">
              <a:ln>
                <a:noFill/>
              </a:ln>
              <a:solidFill>
                <a:schemeClr val="tx1"/>
              </a:solidFill>
              <a:effectLst/>
              <a:latin typeface="Arial" pitchFamily="34" charset="0"/>
              <a:cs typeface="Arial" pitchFamily="34" charset="0"/>
            </a:endParaRPr>
          </a:p>
        </p:txBody>
      </p:sp>
      <p:pic>
        <p:nvPicPr>
          <p:cNvPr id="8" name="Image 7" descr="Picture"/>
          <p:cNvPicPr/>
          <p:nvPr/>
        </p:nvPicPr>
        <p:blipFill>
          <a:blip r:embed="rId5"/>
          <a:srcRect t="16125" r="5103"/>
          <a:stretch>
            <a:fillRect/>
          </a:stretch>
        </p:blipFill>
        <p:spPr bwMode="auto">
          <a:xfrm>
            <a:off x="-32" y="0"/>
            <a:ext cx="2853359" cy="6215082"/>
          </a:xfrm>
          <a:prstGeom prst="ellipse">
            <a:avLst/>
          </a:prstGeom>
          <a:ln>
            <a:noFill/>
          </a:ln>
          <a:effectLst>
            <a:softEdge rad="112500"/>
          </a:effectLst>
        </p:spPr>
      </p:pic>
      <p:sp>
        <p:nvSpPr>
          <p:cNvPr id="22531" name="Text Box 3"/>
          <p:cNvSpPr txBox="1">
            <a:spLocks noChangeArrowheads="1"/>
          </p:cNvSpPr>
          <p:nvPr/>
        </p:nvSpPr>
        <p:spPr bwMode="auto">
          <a:xfrm>
            <a:off x="0" y="6286520"/>
            <a:ext cx="2857488" cy="307777"/>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شكل </a:t>
            </a:r>
            <a:r>
              <a:rPr kumimoji="0" lang="fr-FR" sz="20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3</a:t>
            </a:r>
            <a:r>
              <a:rPr kumimoji="0" lang="ar-SA" sz="20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الطابعة الليزرية الملونة</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442"/>
    </mc:Choice>
    <mc:Fallback xmlns="">
      <p:transition spd="slow" advTm="61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2529"/>
                                        </p:tgtEl>
                                        <p:attrNameLst>
                                          <p:attrName>style.visibility</p:attrName>
                                        </p:attrNameLst>
                                      </p:cBhvr>
                                      <p:to>
                                        <p:strVal val="visible"/>
                                      </p:to>
                                    </p:set>
                                    <p:anim calcmode="lin" valueType="num">
                                      <p:cBhvr>
                                        <p:cTn id="12" dur="1000" fill="hold"/>
                                        <p:tgtEl>
                                          <p:spTgt spid="22529"/>
                                        </p:tgtEl>
                                        <p:attrNameLst>
                                          <p:attrName>ppt_w</p:attrName>
                                        </p:attrNameLst>
                                      </p:cBhvr>
                                      <p:tavLst>
                                        <p:tav tm="0">
                                          <p:val>
                                            <p:strVal val="#ppt_w+.3"/>
                                          </p:val>
                                        </p:tav>
                                        <p:tav tm="100000">
                                          <p:val>
                                            <p:strVal val="#ppt_w"/>
                                          </p:val>
                                        </p:tav>
                                      </p:tavLst>
                                    </p:anim>
                                    <p:anim calcmode="lin" valueType="num">
                                      <p:cBhvr>
                                        <p:cTn id="13" dur="1000" fill="hold"/>
                                        <p:tgtEl>
                                          <p:spTgt spid="22529"/>
                                        </p:tgtEl>
                                        <p:attrNameLst>
                                          <p:attrName>ppt_h</p:attrName>
                                        </p:attrNameLst>
                                      </p:cBhvr>
                                      <p:tavLst>
                                        <p:tav tm="0">
                                          <p:val>
                                            <p:strVal val="#ppt_h"/>
                                          </p:val>
                                        </p:tav>
                                        <p:tav tm="100000">
                                          <p:val>
                                            <p:strVal val="#ppt_h"/>
                                          </p:val>
                                        </p:tav>
                                      </p:tavLst>
                                    </p:anim>
                                    <p:animEffect transition="in" filter="fade">
                                      <p:cBhvr>
                                        <p:cTn id="14" dur="1000"/>
                                        <p:tgtEl>
                                          <p:spTgt spid="2252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 calcmode="lin" valueType="num">
                                      <p:cBhvr>
                                        <p:cTn id="24" dur="1000" fill="hold"/>
                                        <p:tgtEl>
                                          <p:spTgt spid="22530"/>
                                        </p:tgtEl>
                                        <p:attrNameLst>
                                          <p:attrName>ppt_w</p:attrName>
                                        </p:attrNameLst>
                                      </p:cBhvr>
                                      <p:tavLst>
                                        <p:tav tm="0">
                                          <p:val>
                                            <p:strVal val="#ppt_w+.3"/>
                                          </p:val>
                                        </p:tav>
                                        <p:tav tm="100000">
                                          <p:val>
                                            <p:strVal val="#ppt_w"/>
                                          </p:val>
                                        </p:tav>
                                      </p:tavLst>
                                    </p:anim>
                                    <p:anim calcmode="lin" valueType="num">
                                      <p:cBhvr>
                                        <p:cTn id="25" dur="1000" fill="hold"/>
                                        <p:tgtEl>
                                          <p:spTgt spid="22530"/>
                                        </p:tgtEl>
                                        <p:attrNameLst>
                                          <p:attrName>ppt_h</p:attrName>
                                        </p:attrNameLst>
                                      </p:cBhvr>
                                      <p:tavLst>
                                        <p:tav tm="0">
                                          <p:val>
                                            <p:strVal val="#ppt_h"/>
                                          </p:val>
                                        </p:tav>
                                        <p:tav tm="100000">
                                          <p:val>
                                            <p:strVal val="#ppt_h"/>
                                          </p:val>
                                        </p:tav>
                                      </p:tavLst>
                                    </p:anim>
                                    <p:animEffect transition="in" filter="fade">
                                      <p:cBhvr>
                                        <p:cTn id="26" dur="1000"/>
                                        <p:tgtEl>
                                          <p:spTgt spid="2253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22531"/>
                                        </p:tgtEl>
                                        <p:attrNameLst>
                                          <p:attrName>style.visibility</p:attrName>
                                        </p:attrNameLst>
                                      </p:cBhvr>
                                      <p:to>
                                        <p:strVal val="visible"/>
                                      </p:to>
                                    </p:set>
                                    <p:anim calcmode="lin" valueType="num">
                                      <p:cBhvr>
                                        <p:cTn id="36" dur="1000" fill="hold"/>
                                        <p:tgtEl>
                                          <p:spTgt spid="22531"/>
                                        </p:tgtEl>
                                        <p:attrNameLst>
                                          <p:attrName>ppt_w</p:attrName>
                                        </p:attrNameLst>
                                      </p:cBhvr>
                                      <p:tavLst>
                                        <p:tav tm="0">
                                          <p:val>
                                            <p:strVal val="#ppt_w+.3"/>
                                          </p:val>
                                        </p:tav>
                                        <p:tav tm="100000">
                                          <p:val>
                                            <p:strVal val="#ppt_w"/>
                                          </p:val>
                                        </p:tav>
                                      </p:tavLst>
                                    </p:anim>
                                    <p:anim calcmode="lin" valueType="num">
                                      <p:cBhvr>
                                        <p:cTn id="37" dur="1000" fill="hold"/>
                                        <p:tgtEl>
                                          <p:spTgt spid="22531"/>
                                        </p:tgtEl>
                                        <p:attrNameLst>
                                          <p:attrName>ppt_h</p:attrName>
                                        </p:attrNameLst>
                                      </p:cBhvr>
                                      <p:tavLst>
                                        <p:tav tm="0">
                                          <p:val>
                                            <p:strVal val="#ppt_h"/>
                                          </p:val>
                                        </p:tav>
                                        <p:tav tm="100000">
                                          <p:val>
                                            <p:strVal val="#ppt_h"/>
                                          </p:val>
                                        </p:tav>
                                      </p:tavLst>
                                    </p:anim>
                                    <p:animEffect transition="in" filter="fade">
                                      <p:cBhvr>
                                        <p:cTn id="38"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P spid="22530" grpId="0" animBg="1"/>
      <p:bldP spid="225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8596" y="1538575"/>
            <a:ext cx="8429620"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DZ"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 </a:t>
            </a:r>
            <a:r>
              <a:rPr lang="ar-DZ"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انتشار الطباعة في العالم</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1"/>
          <p:cNvSpPr>
            <a:spLocks noChangeArrowheads="1"/>
          </p:cNvSpPr>
          <p:nvPr/>
        </p:nvSpPr>
        <p:spPr bwMode="auto">
          <a:xfrm>
            <a:off x="428596" y="2038641"/>
            <a:ext cx="7572428"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1-1</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الطباعة في أوربا</a:t>
            </a:r>
            <a:r>
              <a:rPr kumimoji="0" lang="ar-DZ" sz="2400" b="1" i="0" u="none" strike="noStrike" cap="none" normalizeH="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endParaRPr kumimoji="0" 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1"/>
          <p:cNvSpPr>
            <a:spLocks noChangeArrowheads="1"/>
          </p:cNvSpPr>
          <p:nvPr/>
        </p:nvSpPr>
        <p:spPr bwMode="auto">
          <a:xfrm>
            <a:off x="428596" y="2538707"/>
            <a:ext cx="7572428"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1-2</a:t>
            </a:r>
            <a:r>
              <a:rPr kumimoji="0" lang="ar-DZ" sz="24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الطباعة في الولايات المتحدة</a:t>
            </a:r>
            <a:r>
              <a:rPr kumimoji="0" lang="ar-DZ" sz="2400" b="1" i="0" u="none" strike="noStrike" cap="none" normalizeH="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الأمريكية </a:t>
            </a:r>
            <a:endParaRPr kumimoji="0" 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1"/>
          <p:cNvSpPr>
            <a:spLocks noChangeArrowheads="1"/>
          </p:cNvSpPr>
          <p:nvPr/>
        </p:nvSpPr>
        <p:spPr bwMode="auto">
          <a:xfrm>
            <a:off x="428596" y="3038773"/>
            <a:ext cx="7572428"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1-3</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الطباعة في الوطن</a:t>
            </a:r>
            <a:r>
              <a:rPr kumimoji="0" lang="ar-DZ" sz="2400" b="1" i="0" u="none" strike="noStrike" cap="none" normalizeH="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العربي </a:t>
            </a:r>
            <a:endParaRPr kumimoji="0" 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Rectangle 1"/>
          <p:cNvSpPr>
            <a:spLocks noChangeArrowheads="1"/>
          </p:cNvSpPr>
          <p:nvPr/>
        </p:nvSpPr>
        <p:spPr bwMode="auto">
          <a:xfrm>
            <a:off x="428596" y="3571876"/>
            <a:ext cx="7572428"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DZ"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1-4</a:t>
            </a:r>
            <a:r>
              <a:rPr lang="ar-DZ" sz="24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الطباعة في الجزائر</a:t>
            </a: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1" name="Rectangle 1"/>
          <p:cNvSpPr>
            <a:spLocks noChangeArrowheads="1"/>
          </p:cNvSpPr>
          <p:nvPr/>
        </p:nvSpPr>
        <p:spPr bwMode="auto">
          <a:xfrm>
            <a:off x="428596" y="5181913"/>
            <a:ext cx="8429684"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4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4- </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مواد الكتابة من دخول الماكنة إلى الوثيقة الالكترونية</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Rectangle 1"/>
          <p:cNvSpPr>
            <a:spLocks noChangeArrowheads="1"/>
          </p:cNvSpPr>
          <p:nvPr/>
        </p:nvSpPr>
        <p:spPr bwMode="auto">
          <a:xfrm>
            <a:off x="428596" y="5691862"/>
            <a:ext cx="7572428"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4-1  </a:t>
            </a: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الورق الآلي</a:t>
            </a:r>
            <a:endParaRPr lang="fr-FR" sz="28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
          <p:cNvSpPr>
            <a:spLocks noChangeArrowheads="1"/>
          </p:cNvSpPr>
          <p:nvPr/>
        </p:nvSpPr>
        <p:spPr bwMode="auto">
          <a:xfrm>
            <a:off x="428596" y="928670"/>
            <a:ext cx="8429620" cy="584775"/>
          </a:xfrm>
          <a:prstGeom prst="rect">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مقدمة</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
          <p:cNvSpPr>
            <a:spLocks noChangeArrowheads="1"/>
          </p:cNvSpPr>
          <p:nvPr/>
        </p:nvSpPr>
        <p:spPr bwMode="auto">
          <a:xfrm>
            <a:off x="428596" y="6263366"/>
            <a:ext cx="7572428"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kumimoji="0" lang="ar-DZ" sz="28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4-2  </a:t>
            </a: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الأحبار </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6" name="Rectangle 1"/>
          <p:cNvSpPr>
            <a:spLocks noChangeArrowheads="1"/>
          </p:cNvSpPr>
          <p:nvPr/>
        </p:nvSpPr>
        <p:spPr bwMode="auto">
          <a:xfrm>
            <a:off x="428596" y="4643446"/>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3- </a:t>
            </a: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آلات وتقنيات الطباعة </a:t>
            </a:r>
            <a:endParaRPr kumimoji="0" lang="en-US" sz="2800" b="1" i="0"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Rectangle 1"/>
          <p:cNvSpPr>
            <a:spLocks noChangeArrowheads="1"/>
          </p:cNvSpPr>
          <p:nvPr/>
        </p:nvSpPr>
        <p:spPr bwMode="auto">
          <a:xfrm>
            <a:off x="428596" y="4071942"/>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2- </a:t>
            </a: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مراحل تطور الطباعة </a:t>
            </a:r>
            <a:endParaRPr kumimoji="0" lang="en-US" sz="2800" b="1" i="0"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1924"/>
    </mc:Choice>
    <mc:Fallback xmlns="">
      <p:transition spd="slow" advTm="819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heckerboard(across)">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1" grpId="0" animBg="1"/>
      <p:bldP spid="12" grpId="0" animBg="1"/>
      <p:bldP spid="13" grpId="0" animBg="1"/>
      <p:bldP spid="14"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85720" y="71438"/>
            <a:ext cx="8643998" cy="1214422"/>
          </a:xfrm>
          <a:prstGeom prst="downArrowCallout">
            <a:avLst/>
          </a:prstGeom>
          <a:scene3d>
            <a:camera prst="orthographicFront"/>
            <a:lightRig rig="threePt" dir="t"/>
          </a:scene3d>
          <a:sp3d>
            <a:bevelT w="152400" h="50800" prst="softRound"/>
          </a:sp3d>
        </p:spPr>
        <p:style>
          <a:lnRef idx="3">
            <a:schemeClr val="lt1"/>
          </a:lnRef>
          <a:fillRef idx="1002">
            <a:schemeClr val="dk1"/>
          </a:fillRef>
          <a:effectRef idx="1">
            <a:schemeClr val="accent3"/>
          </a:effectRef>
          <a:fontRef idx="minor">
            <a:schemeClr val="lt1"/>
          </a:fontRef>
        </p:style>
        <p:txBody>
          <a:bodyPr rtlCol="0" anchor="ctr"/>
          <a:lstStyle/>
          <a:p>
            <a:pPr algn="ctr" rtl="1"/>
            <a:r>
              <a:rPr lang="ar-SA" sz="3200" b="1" dirty="0">
                <a:effectLst>
                  <a:outerShdw blurRad="38100" dist="38100" dir="2700000" algn="tl">
                    <a:srgbClr val="000000">
                      <a:alpha val="43137"/>
                    </a:srgbClr>
                  </a:outerShdw>
                </a:effectLst>
                <a:latin typeface="Sakkal Majalla" pitchFamily="2" charset="-78"/>
                <a:cs typeface="Sakkal Majalla" pitchFamily="2" charset="-78"/>
              </a:rPr>
              <a:t>أنواع الطباعة</a:t>
            </a:r>
            <a:endParaRPr lang="fr-FR" sz="3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3553" name="Rectangle 1"/>
          <p:cNvSpPr>
            <a:spLocks noChangeArrowheads="1"/>
          </p:cNvSpPr>
          <p:nvPr/>
        </p:nvSpPr>
        <p:spPr bwMode="auto">
          <a:xfrm>
            <a:off x="0" y="1369156"/>
            <a:ext cx="90011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هناك أنواع أساسية للطباعة وأخرى فرعية</a:t>
            </a:r>
            <a:r>
              <a:rPr kumimoji="0" lang="fr-FR" sz="2400" b="1" i="0" u="none" strike="noStrike" cap="none" normalizeH="0" baseline="0" dirty="0">
                <a:ln>
                  <a:noFill/>
                </a:ln>
                <a:solidFill>
                  <a:srgbClr val="0070C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وتنقسم الأنواع الأساسية إلى ثلاثة أنواع</a:t>
            </a: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endPar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الطباعة البارزة</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RELIEF PRINTING</a:t>
            </a:r>
            <a:r>
              <a:rPr kumimoji="0" lang="ar-DZ" sz="2400" b="1" i="0" u="none" strike="noStrike" cap="none" normalizeH="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الطباعة </a:t>
            </a: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الغائرة</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ROTAGRAVURE</a:t>
            </a:r>
            <a:r>
              <a:rPr kumimoji="0" lang="ar-DZ"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ar-DZ"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الطباعة</a:t>
            </a:r>
            <a:r>
              <a:rPr kumimoji="0" lang="ar-DZ"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المستوية</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LITHOGRAPHIE</a:t>
            </a:r>
            <a:r>
              <a:rPr kumimoji="0" lang="ar-DZ"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dirty="0">
                <a:ln>
                  <a:noFill/>
                </a:ln>
                <a:solidFill>
                  <a:srgbClr val="7030A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2400" b="1" i="0" u="none" strike="noStrike" cap="none" normalizeH="0" baseline="0" dirty="0">
              <a:ln>
                <a:noFill/>
              </a:ln>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3554" name="Rectangle 2"/>
          <p:cNvSpPr>
            <a:spLocks noChangeArrowheads="1"/>
          </p:cNvSpPr>
          <p:nvPr/>
        </p:nvSpPr>
        <p:spPr bwMode="auto">
          <a:xfrm>
            <a:off x="0" y="3000372"/>
            <a:ext cx="90010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أما طرق الطباعة الفرعية فمنها ما يلي</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tabLst/>
            </a:pPr>
            <a:endPar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الطباعة المسامية</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SILK SCREENING )            </a:t>
            </a:r>
            <a:endPar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الطباعة الالكتروستاتيكية</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(ELECTROSTATI</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q</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UE  PRINTING) </a:t>
            </a:r>
            <a:endPar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الطباعة النافرة</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(RAISED PRINTING )</a:t>
            </a:r>
            <a:r>
              <a:rPr kumimoji="0" lang="fr-FR"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طباعة النفث ألحبري</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(ING EXPECTORATION PRINTING )</a:t>
            </a:r>
            <a:r>
              <a:rPr kumimoji="0" lang="fr-FR" sz="24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0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0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0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0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0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20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1"/>
          <p:cNvSpPr>
            <a:spLocks noChangeArrowheads="1"/>
          </p:cNvSpPr>
          <p:nvPr/>
        </p:nvSpPr>
        <p:spPr bwMode="auto">
          <a:xfrm>
            <a:off x="0" y="6191928"/>
            <a:ext cx="91440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a:t>
            </a:r>
            <a:r>
              <a:rPr kumimoji="0" lang="ar-DZ" sz="20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فلحي،محمد</a:t>
            </a:r>
            <a:r>
              <a:rPr kumimoji="0" lang="ar-DZ" sz="2000" b="1" i="0" u="none" strike="noStrike" cap="none" normalizeH="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جاسم.النشر الالكتروني:الطباعة والصحافة الالكترونية.عمان:دار المناهج،2005.ص46</a:t>
            </a:r>
            <a:r>
              <a:rPr kumimoji="0" lang="ar-DZ" sz="2000" b="0" i="0" u="none" strike="noStrike" cap="none" normalizeH="0" dirty="0">
                <a:ln>
                  <a:noFill/>
                </a:ln>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2722"/>
    </mc:Choice>
    <mc:Fallback xmlns="">
      <p:transition spd="slow" advTm="82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553"/>
                                        </p:tgtEl>
                                        <p:attrNameLst>
                                          <p:attrName>style.visibility</p:attrName>
                                        </p:attrNameLst>
                                      </p:cBhvr>
                                      <p:to>
                                        <p:strVal val="visible"/>
                                      </p:to>
                                    </p:set>
                                    <p:anim calcmode="lin" valueType="num">
                                      <p:cBhvr>
                                        <p:cTn id="14" dur="1000" fill="hold"/>
                                        <p:tgtEl>
                                          <p:spTgt spid="23553"/>
                                        </p:tgtEl>
                                        <p:attrNameLst>
                                          <p:attrName>ppt_w</p:attrName>
                                        </p:attrNameLst>
                                      </p:cBhvr>
                                      <p:tavLst>
                                        <p:tav tm="0">
                                          <p:val>
                                            <p:strVal val="#ppt_w+.3"/>
                                          </p:val>
                                        </p:tav>
                                        <p:tav tm="100000">
                                          <p:val>
                                            <p:strVal val="#ppt_w"/>
                                          </p:val>
                                        </p:tav>
                                      </p:tavLst>
                                    </p:anim>
                                    <p:anim calcmode="lin" valueType="num">
                                      <p:cBhvr>
                                        <p:cTn id="15" dur="1000" fill="hold"/>
                                        <p:tgtEl>
                                          <p:spTgt spid="23553"/>
                                        </p:tgtEl>
                                        <p:attrNameLst>
                                          <p:attrName>ppt_h</p:attrName>
                                        </p:attrNameLst>
                                      </p:cBhvr>
                                      <p:tavLst>
                                        <p:tav tm="0">
                                          <p:val>
                                            <p:strVal val="#ppt_h"/>
                                          </p:val>
                                        </p:tav>
                                        <p:tav tm="100000">
                                          <p:val>
                                            <p:strVal val="#ppt_h"/>
                                          </p:val>
                                        </p:tav>
                                      </p:tavLst>
                                    </p:anim>
                                    <p:animEffect transition="in" filter="fade">
                                      <p:cBhvr>
                                        <p:cTn id="16" dur="1000"/>
                                        <p:tgtEl>
                                          <p:spTgt spid="2355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3554"/>
                                        </p:tgtEl>
                                        <p:attrNameLst>
                                          <p:attrName>style.visibility</p:attrName>
                                        </p:attrNameLst>
                                      </p:cBhvr>
                                      <p:to>
                                        <p:strVal val="visible"/>
                                      </p:to>
                                    </p:set>
                                    <p:animEffect transition="in" filter="circle(in)">
                                      <p:cBhvr>
                                        <p:cTn id="21" dur="2000"/>
                                        <p:tgtEl>
                                          <p:spTgt spid="2355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553" grpId="0"/>
      <p:bldP spid="2355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ben\Desktop\win ggg\imagesييييييي.jpg"/>
          <p:cNvPicPr>
            <a:picLocks noChangeAspect="1" noChangeArrowheads="1"/>
          </p:cNvPicPr>
          <p:nvPr/>
        </p:nvPicPr>
        <p:blipFill>
          <a:blip r:embed="rId3"/>
          <a:srcRect/>
          <a:stretch>
            <a:fillRect/>
          </a:stretch>
        </p:blipFill>
        <p:spPr bwMode="auto">
          <a:xfrm>
            <a:off x="6929454" y="285727"/>
            <a:ext cx="1362070" cy="1214447"/>
          </a:xfrm>
          <a:prstGeom prst="rect">
            <a:avLst/>
          </a:prstGeom>
          <a:effectLst>
            <a:glow rad="228600">
              <a:schemeClr val="accent2">
                <a:satMod val="175000"/>
                <a:alpha val="40000"/>
              </a:schemeClr>
            </a:glow>
            <a:outerShdw blurRad="76200" dist="50800" dir="5400000" rotWithShape="0">
              <a:srgbClr val="4E3B30">
                <a:alpha val="60000"/>
              </a:srgbClr>
            </a:outerShdw>
          </a:effectLst>
        </p:spPr>
        <p:style>
          <a:lnRef idx="0">
            <a:schemeClr val="accent1"/>
          </a:lnRef>
          <a:fillRef idx="3">
            <a:schemeClr val="accent1"/>
          </a:fillRef>
          <a:effectRef idx="3">
            <a:schemeClr val="accent1"/>
          </a:effectRef>
          <a:fontRef idx="minor">
            <a:schemeClr val="lt1"/>
          </a:fontRef>
        </p:style>
      </p:pic>
      <p:pic>
        <p:nvPicPr>
          <p:cNvPr id="5" name="Picture 2" descr="C:\Users\ben\Desktop\win ggg\imagesييييييي.jpg"/>
          <p:cNvPicPr>
            <a:picLocks noChangeAspect="1" noChangeArrowheads="1"/>
          </p:cNvPicPr>
          <p:nvPr/>
        </p:nvPicPr>
        <p:blipFill>
          <a:blip r:embed="rId3"/>
          <a:srcRect/>
          <a:stretch>
            <a:fillRect/>
          </a:stretch>
        </p:blipFill>
        <p:spPr bwMode="auto">
          <a:xfrm>
            <a:off x="928662" y="357165"/>
            <a:ext cx="1362070" cy="1214447"/>
          </a:xfrm>
          <a:prstGeom prst="rect">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pic>
      <p:sp>
        <p:nvSpPr>
          <p:cNvPr id="7" name="Organigramme : Connecteur 6"/>
          <p:cNvSpPr/>
          <p:nvPr/>
        </p:nvSpPr>
        <p:spPr>
          <a:xfrm>
            <a:off x="2428860" y="642918"/>
            <a:ext cx="4429156" cy="642942"/>
          </a:xfrm>
          <a:prstGeom prst="flowChartConnector">
            <a:avLst/>
          </a:prstGeom>
          <a:effectLst>
            <a:glow rad="228600">
              <a:schemeClr val="accent4">
                <a:satMod val="175000"/>
                <a:alpha val="40000"/>
              </a:schemeClr>
            </a:glow>
            <a:outerShdw blurRad="76200" dist="50800" dir="5400000" rotWithShape="0">
              <a:srgbClr val="4E3B30">
                <a:alpha val="60000"/>
              </a:srgbClr>
            </a:outerShdw>
          </a:effectLst>
        </p:spPr>
        <p:style>
          <a:lnRef idx="1">
            <a:schemeClr val="accent6"/>
          </a:lnRef>
          <a:fillRef idx="1002">
            <a:schemeClr val="dk2"/>
          </a:fillRef>
          <a:effectRef idx="1">
            <a:schemeClr val="accent6"/>
          </a:effectRef>
          <a:fontRef idx="minor">
            <a:schemeClr val="dk1"/>
          </a:fontRef>
        </p:style>
        <p:txBody>
          <a:bodyPr rtlCol="0" anchor="ctr"/>
          <a:lstStyle/>
          <a:p>
            <a:pPr algn="ctr"/>
            <a:r>
              <a:rPr lang="ar-DZ" sz="6600" dirty="0">
                <a:solidFill>
                  <a:schemeClr val="bg1"/>
                </a:solidFill>
                <a:latin typeface="Sakkal Majalla" pitchFamily="2" charset="-78"/>
                <a:cs typeface="Sakkal Majalla" pitchFamily="2" charset="-78"/>
              </a:rPr>
              <a:t>خاتمة</a:t>
            </a:r>
            <a:endParaRPr lang="fr-FR" sz="6600" dirty="0">
              <a:solidFill>
                <a:schemeClr val="bg1"/>
              </a:solidFill>
              <a:latin typeface="Sakkal Majalla" pitchFamily="2" charset="-78"/>
              <a:cs typeface="Sakkal Majalla" pitchFamily="2" charset="-78"/>
            </a:endParaRPr>
          </a:p>
        </p:txBody>
      </p:sp>
      <p:pic>
        <p:nvPicPr>
          <p:cNvPr id="6"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29066"/>
            <a:ext cx="9144000" cy="2928934"/>
          </a:xfrm>
          <a:prstGeom prst="rect">
            <a:avLst/>
          </a:prstGeom>
        </p:spPr>
      </p:pic>
      <p:pic>
        <p:nvPicPr>
          <p:cNvPr id="8" name="Image 7" descr="C:\Users\poste\AppData\Local\Temp\2010031812484032640_IMG1484.jpg"/>
          <p:cNvPicPr/>
          <p:nvPr/>
        </p:nvPicPr>
        <p:blipFill>
          <a:blip r:embed="rId5"/>
          <a:srcRect/>
          <a:stretch>
            <a:fillRect/>
          </a:stretch>
        </p:blipFill>
        <p:spPr bwMode="auto">
          <a:xfrm>
            <a:off x="0" y="1738313"/>
            <a:ext cx="9144000" cy="2476506"/>
          </a:xfrm>
          <a:prstGeom prst="rect">
            <a:avLst/>
          </a:prstGeom>
          <a:noFill/>
          <a:ln w="9525">
            <a:noFill/>
            <a:miter lim="800000"/>
            <a:headEnd/>
            <a:tailEnd/>
          </a:ln>
        </p:spPr>
      </p:pic>
      <p:sp>
        <p:nvSpPr>
          <p:cNvPr id="9" name="Rectangle 8"/>
          <p:cNvSpPr/>
          <p:nvPr/>
        </p:nvSpPr>
        <p:spPr>
          <a:xfrm>
            <a:off x="0" y="1857364"/>
            <a:ext cx="8929654" cy="4031873"/>
          </a:xfrm>
          <a:prstGeom prst="rect">
            <a:avLst/>
          </a:prstGeom>
        </p:spPr>
        <p:txBody>
          <a:bodyPr wrap="square">
            <a:spAutoFit/>
          </a:bodyPr>
          <a:lstStyle/>
          <a:p>
            <a:pPr algn="r"/>
            <a:r>
              <a:rPr lang="ar-DZ"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إن الصراع بين المعلومات الورقية والمعلومات الالكترونية يؤكد لنابان العصر الأتي لن يكون عصر الوثيقة الورقية من حيث استخدامها الكترونيا،تصويرا،قراءة ومراجعة ،ولقد أشار احد الباحثين بان الصراع بين تكنولوجيا المعلومات يذكرنا بالصراع الذي حدث في مرحلة الانتقال بين المخطوط والمطبوع من جهة وبالصراع الذي حدث بين الرق والورق من جهة أخرى، هذا الأخير الذي انتهى لصالح الورق،لذالك علينا إن ننتظر مراحل زمنية أخرى لنشهد </a:t>
            </a:r>
            <a:r>
              <a:rPr lang="ar-DZ" sz="3200" b="1" dirty="0" err="1">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ماستفسر</a:t>
            </a:r>
            <a:r>
              <a:rPr lang="ar-DZ"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عنه التقنيات الحديثة في مجال المعلومات .</a:t>
            </a:r>
            <a:endParaRPr lang="fr-FR" sz="3200" b="1" dirty="0">
              <a:solidFill>
                <a:srgbClr val="FFFF00"/>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3443"/>
    </mc:Choice>
    <mc:Fallback xmlns="">
      <p:transition spd="slow" advTm="133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8"/>
          <p:cNvSpPr/>
          <p:nvPr/>
        </p:nvSpPr>
        <p:spPr>
          <a:xfrm>
            <a:off x="3000364" y="1214422"/>
            <a:ext cx="4938826" cy="2554545"/>
          </a:xfrm>
          <a:prstGeom prst="rect">
            <a:avLst/>
          </a:prstGeom>
          <a:noFill/>
        </p:spPr>
        <p:txBody>
          <a:bodyPr>
            <a:spAutoFit/>
            <a:scene3d>
              <a:camera prst="perspectiveContrastingLeftFacing"/>
              <a:lightRig rig="threePt" dir="t"/>
            </a:scene3d>
            <a:sp3d extrusionH="57150">
              <a:bevelT w="57150" h="38100" prst="artDeco"/>
            </a:sp3d>
          </a:bodyPr>
          <a:lstStyle/>
          <a:p>
            <a:pPr algn="ctr">
              <a:defRPr/>
            </a:pPr>
            <a:r>
              <a:rPr lang="ar-DZ"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rPr>
              <a:t>شكرا على حسن المتابعة</a:t>
            </a:r>
            <a:endParaRPr lang="ar-S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endParaRPr>
          </a:p>
        </p:txBody>
      </p:sp>
      <p:pic>
        <p:nvPicPr>
          <p:cNvPr id="12" name="Picture 34" descr="PE01562_"/>
          <p:cNvPicPr>
            <a:picLocks noChangeAspect="1" noChangeArrowheads="1"/>
          </p:cNvPicPr>
          <p:nvPr/>
        </p:nvPicPr>
        <p:blipFill>
          <a:blip r:embed="rId5"/>
          <a:srcRect/>
          <a:stretch>
            <a:fillRect/>
          </a:stretch>
        </p:blipFill>
        <p:spPr bwMode="auto">
          <a:xfrm>
            <a:off x="142844" y="297205"/>
            <a:ext cx="2035178" cy="1905001"/>
          </a:xfrm>
          <a:prstGeom prst="rect">
            <a:avLst/>
          </a:prstGeom>
          <a:noFill/>
          <a:ln w="9525">
            <a:noFill/>
            <a:miter lim="800000"/>
            <a:headEnd/>
            <a:tailEnd/>
          </a:ln>
        </p:spPr>
      </p:pic>
      <p:sp>
        <p:nvSpPr>
          <p:cNvPr id="2" name="مستطيل 8">
            <a:extLst>
              <a:ext uri="{FF2B5EF4-FFF2-40B4-BE49-F238E27FC236}">
                <a16:creationId xmlns:a16="http://schemas.microsoft.com/office/drawing/2014/main" id="{BA097D04-1BEF-1BF7-22EF-ACB096AA9458}"/>
              </a:ext>
            </a:extLst>
          </p:cNvPr>
          <p:cNvSpPr/>
          <p:nvPr/>
        </p:nvSpPr>
        <p:spPr>
          <a:xfrm>
            <a:off x="2987824" y="1309666"/>
            <a:ext cx="4938826" cy="2554545"/>
          </a:xfrm>
          <a:prstGeom prst="rect">
            <a:avLst/>
          </a:prstGeom>
          <a:noFill/>
        </p:spPr>
        <p:txBody>
          <a:bodyPr>
            <a:spAutoFit/>
            <a:scene3d>
              <a:camera prst="perspectiveContrastingLeftFacing"/>
              <a:lightRig rig="threePt" dir="t"/>
            </a:scene3d>
            <a:sp3d extrusionH="57150">
              <a:bevelT w="57150" h="38100" prst="artDeco"/>
            </a:sp3d>
          </a:bodyPr>
          <a:lstStyle/>
          <a:p>
            <a:pPr algn="ctr">
              <a:defRPr/>
            </a:pPr>
            <a:r>
              <a:rPr lang="ar-DZ"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rPr>
              <a:t>شكرا على حسن المتابعة</a:t>
            </a:r>
            <a:endParaRPr lang="ar-S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endParaRPr>
          </a:p>
        </p:txBody>
      </p:sp>
      <p:sp>
        <p:nvSpPr>
          <p:cNvPr id="3" name="مستطيل 8">
            <a:extLst>
              <a:ext uri="{FF2B5EF4-FFF2-40B4-BE49-F238E27FC236}">
                <a16:creationId xmlns:a16="http://schemas.microsoft.com/office/drawing/2014/main" id="{C4286666-64C6-374D-D4EB-BD52CC6E0D65}"/>
              </a:ext>
            </a:extLst>
          </p:cNvPr>
          <p:cNvSpPr/>
          <p:nvPr/>
        </p:nvSpPr>
        <p:spPr>
          <a:xfrm>
            <a:off x="3000364" y="1309666"/>
            <a:ext cx="4938826" cy="2554545"/>
          </a:xfrm>
          <a:prstGeom prst="rect">
            <a:avLst/>
          </a:prstGeom>
          <a:noFill/>
        </p:spPr>
        <p:txBody>
          <a:bodyPr>
            <a:spAutoFit/>
            <a:scene3d>
              <a:camera prst="perspectiveContrastingLeftFacing"/>
              <a:lightRig rig="threePt" dir="t"/>
            </a:scene3d>
            <a:sp3d extrusionH="57150">
              <a:bevelT w="57150" h="38100" prst="artDeco"/>
            </a:sp3d>
          </a:bodyPr>
          <a:lstStyle/>
          <a:p>
            <a:pPr algn="ctr">
              <a:defRPr/>
            </a:pPr>
            <a:r>
              <a:rPr lang="ar-DZ"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rPr>
              <a:t>شكرا على حسن المتابعة</a:t>
            </a:r>
            <a:endParaRPr lang="ar-S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endParaRPr>
          </a:p>
        </p:txBody>
      </p:sp>
      <p:sp>
        <p:nvSpPr>
          <p:cNvPr id="4" name="مستطيل 8">
            <a:extLst>
              <a:ext uri="{FF2B5EF4-FFF2-40B4-BE49-F238E27FC236}">
                <a16:creationId xmlns:a16="http://schemas.microsoft.com/office/drawing/2014/main" id="{54464D22-696B-803A-E657-7911F95EECAC}"/>
              </a:ext>
            </a:extLst>
          </p:cNvPr>
          <p:cNvSpPr/>
          <p:nvPr/>
        </p:nvSpPr>
        <p:spPr>
          <a:xfrm>
            <a:off x="3152764" y="1462066"/>
            <a:ext cx="4938826" cy="2554545"/>
          </a:xfrm>
          <a:prstGeom prst="rect">
            <a:avLst/>
          </a:prstGeom>
          <a:noFill/>
        </p:spPr>
        <p:txBody>
          <a:bodyPr>
            <a:spAutoFit/>
            <a:scene3d>
              <a:camera prst="perspectiveContrastingLeftFacing"/>
              <a:lightRig rig="threePt" dir="t"/>
            </a:scene3d>
            <a:sp3d extrusionH="57150">
              <a:bevelT w="57150" h="38100" prst="artDeco"/>
            </a:sp3d>
          </a:bodyPr>
          <a:lstStyle/>
          <a:p>
            <a:pPr algn="ctr">
              <a:defRPr/>
            </a:pPr>
            <a:r>
              <a:rPr lang="ar-DZ"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rPr>
              <a:t>شكرا على حسن المتابعة</a:t>
            </a:r>
            <a:endParaRPr lang="ar-S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outerShdw blurRad="50800" dist="38100" dir="18900000" algn="bl" rotWithShape="0">
                  <a:prstClr val="black">
                    <a:alpha val="40000"/>
                  </a:prstClr>
                </a:outerShdw>
                <a:reflection blurRad="6350" stA="55000" endA="50" endPos="85000" dist="60007" dir="5400000" sy="-100000" algn="bl" rotWithShape="0"/>
              </a:effectLst>
              <a:latin typeface="Arial" charset="0"/>
              <a:cs typeface="Arial" charset="0"/>
            </a:endParaRPr>
          </a:p>
        </p:txBody>
      </p:sp>
      <p:pic>
        <p:nvPicPr>
          <p:cNvPr id="5" name="Audio 4">
            <a:hlinkClick r:id="" action="ppaction://media"/>
            <a:extLst>
              <a:ext uri="{FF2B5EF4-FFF2-40B4-BE49-F238E27FC236}">
                <a16:creationId xmlns:a16="http://schemas.microsoft.com/office/drawing/2014/main" id="{31A5CC3D-45CC-7AB9-F70B-65A0576E2A11}"/>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37500" t="-55469" r="-137500" b="-55469"/>
          <a:stretch>
            <a:fillRect/>
          </a:stretch>
        </p:blipFill>
        <p:spPr>
          <a:xfrm>
            <a:off x="6858000" y="5357812"/>
            <a:ext cx="2286000" cy="12858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226"/>
    </mc:Choice>
    <mc:Fallback xmlns="">
      <p:transition spd="slow" advTm="76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3"/>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3"/>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strVal val="#ppt_w+.3"/>
                                          </p:val>
                                        </p:tav>
                                        <p:tav tm="100000">
                                          <p:val>
                                            <p:strVal val="#ppt_w"/>
                                          </p:val>
                                        </p:tav>
                                      </p:tavLst>
                                    </p:anim>
                                    <p:anim calcmode="lin" valueType="num">
                                      <p:cBhvr>
                                        <p:cTn id="40" dur="1000" fill="hold"/>
                                        <p:tgtEl>
                                          <p:spTgt spid="4"/>
                                        </p:tgtEl>
                                        <p:attrNameLst>
                                          <p:attrName>ppt_h</p:attrName>
                                        </p:attrNameLst>
                                      </p:cBhvr>
                                      <p:tavLst>
                                        <p:tav tm="0">
                                          <p:val>
                                            <p:strVal val="#ppt_h"/>
                                          </p:val>
                                        </p:tav>
                                        <p:tav tm="100000">
                                          <p:val>
                                            <p:strVal val="#ppt_h"/>
                                          </p:val>
                                        </p:tav>
                                      </p:tavLst>
                                    </p:anim>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5"/>
                </p:tgtEl>
              </p:cMediaNode>
            </p:audio>
          </p:childTnLst>
        </p:cTn>
      </p:par>
    </p:tnLst>
    <p:bldLst>
      <p:bldP spid="11" grpId="0"/>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142852"/>
            <a:ext cx="7572428"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800" b="1" dirty="0">
                <a:solidFill>
                  <a:srgbClr val="FFFF00"/>
                </a:solidFill>
                <a:latin typeface="Sakkal Majalla" pitchFamily="2" charset="-78"/>
                <a:cs typeface="Sakkal Majalla" pitchFamily="2" charset="-78"/>
              </a:rPr>
              <a:t>4-3</a:t>
            </a:r>
            <a:r>
              <a:rPr lang="ar-DZ" sz="2800" b="1" dirty="0">
                <a:solidFill>
                  <a:srgbClr val="FF0000"/>
                </a:solidFill>
                <a:latin typeface="Sakkal Majalla" pitchFamily="2" charset="-78"/>
                <a:cs typeface="Sakkal Majalla" pitchFamily="2" charset="-78"/>
              </a:rPr>
              <a:t>المصغرات الفيلمية</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1"/>
          <p:cNvSpPr>
            <a:spLocks noChangeArrowheads="1"/>
          </p:cNvSpPr>
          <p:nvPr/>
        </p:nvSpPr>
        <p:spPr bwMode="auto">
          <a:xfrm>
            <a:off x="428596" y="4477416"/>
            <a:ext cx="771530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8-1</a:t>
            </a: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تعريف مصادر الوثائق الالكترونية</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Rectangle 1"/>
          <p:cNvSpPr>
            <a:spLocks noChangeArrowheads="1"/>
          </p:cNvSpPr>
          <p:nvPr/>
        </p:nvSpPr>
        <p:spPr bwMode="auto">
          <a:xfrm>
            <a:off x="428596" y="5048920"/>
            <a:ext cx="771530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8-2</a:t>
            </a: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مصادر إنتاج الوثائق الالكترونية</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7" name="Rectangle 1"/>
          <p:cNvSpPr>
            <a:spLocks noChangeArrowheads="1"/>
          </p:cNvSpPr>
          <p:nvPr/>
        </p:nvSpPr>
        <p:spPr bwMode="auto">
          <a:xfrm>
            <a:off x="428596" y="5620424"/>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الخاتمة</a:t>
            </a:r>
            <a:endParaRPr lang="en-US"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1"/>
          <p:cNvSpPr>
            <a:spLocks noChangeArrowheads="1"/>
          </p:cNvSpPr>
          <p:nvPr/>
        </p:nvSpPr>
        <p:spPr bwMode="auto">
          <a:xfrm>
            <a:off x="428596" y="6215082"/>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قائمة المصادر </a:t>
            </a:r>
            <a:r>
              <a:rPr lang="ar-DZ" sz="2800" b="1" dirty="0" err="1">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و</a:t>
            </a:r>
            <a:r>
              <a:rPr lang="ar-DZ" sz="28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المراجع</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Rectangle 1"/>
          <p:cNvSpPr>
            <a:spLocks noChangeArrowheads="1"/>
          </p:cNvSpPr>
          <p:nvPr/>
        </p:nvSpPr>
        <p:spPr bwMode="auto">
          <a:xfrm>
            <a:off x="428596" y="3857628"/>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8-</a:t>
            </a: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الوثيقة الالكترونية</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Rectangle 1"/>
          <p:cNvSpPr>
            <a:spLocks noChangeArrowheads="1"/>
          </p:cNvSpPr>
          <p:nvPr/>
        </p:nvSpPr>
        <p:spPr bwMode="auto">
          <a:xfrm>
            <a:off x="428596" y="3214686"/>
            <a:ext cx="8429684"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7-</a:t>
            </a: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أنواع مصادر المعلومات</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1" name="Rectangle 1"/>
          <p:cNvSpPr>
            <a:spLocks noChangeArrowheads="1"/>
          </p:cNvSpPr>
          <p:nvPr/>
        </p:nvSpPr>
        <p:spPr bwMode="auto">
          <a:xfrm>
            <a:off x="428596" y="1428736"/>
            <a:ext cx="7572428" cy="523220"/>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4-5</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ملفات البيانات الآلية</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Rectangle 1"/>
          <p:cNvSpPr>
            <a:spLocks noChangeArrowheads="1"/>
          </p:cNvSpPr>
          <p:nvPr/>
        </p:nvSpPr>
        <p:spPr bwMode="auto">
          <a:xfrm>
            <a:off x="428596" y="824195"/>
            <a:ext cx="7572428"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4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4-4</a:t>
            </a:r>
            <a:r>
              <a:rPr lang="ar-DZ" sz="24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المواد السمعية البصرية</a:t>
            </a: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
          <p:cNvSpPr>
            <a:spLocks noChangeArrowheads="1"/>
          </p:cNvSpPr>
          <p:nvPr/>
        </p:nvSpPr>
        <p:spPr bwMode="auto">
          <a:xfrm>
            <a:off x="428596" y="2071678"/>
            <a:ext cx="8429684"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4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DZ" sz="24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5- </a:t>
            </a:r>
            <a:r>
              <a:rPr lang="ar-DZ"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تطور صناعة الكتاب</a:t>
            </a: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
          <p:cNvSpPr>
            <a:spLocks noChangeArrowheads="1"/>
          </p:cNvSpPr>
          <p:nvPr/>
        </p:nvSpPr>
        <p:spPr bwMode="auto">
          <a:xfrm>
            <a:off x="428596" y="2643182"/>
            <a:ext cx="8429684" cy="461665"/>
          </a:xfrm>
          <a:prstGeom prst="rect">
            <a:avLst/>
          </a:prstGeom>
          <a:solidFill>
            <a:schemeClr val="accent6">
              <a:lumMod val="20000"/>
              <a:lumOff val="80000"/>
            </a:schemeClr>
          </a:solidFill>
          <a:ln>
            <a:headEnd/>
            <a:tailEnd/>
          </a:ln>
        </p:spPr>
        <p:style>
          <a:lnRef idx="1">
            <a:schemeClr val="accent2"/>
          </a:lnRef>
          <a:fillRef idx="1001">
            <a:schemeClr val="lt1"/>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4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6- </a:t>
            </a:r>
            <a:r>
              <a:rPr lang="ar-DZ"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المراحل الصناعية لإنتاج الكتاب</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876"/>
    </mc:Choice>
    <mc:Fallback xmlns="">
      <p:transition spd="slow" advTm="12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3"/>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3"/>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strVal val="#ppt_w+.3"/>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Effect transition="in" filter="fade">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strVal val="#ppt_w+.3"/>
                                          </p:val>
                                        </p:tav>
                                        <p:tav tm="100000">
                                          <p:val>
                                            <p:strVal val="#ppt_w"/>
                                          </p:val>
                                        </p:tav>
                                      </p:tavLst>
                                    </p:anim>
                                    <p:anim calcmode="lin" valueType="num">
                                      <p:cBhvr>
                                        <p:cTn id="64" dur="1000" fill="hold"/>
                                        <p:tgtEl>
                                          <p:spTgt spid="6"/>
                                        </p:tgtEl>
                                        <p:attrNameLst>
                                          <p:attrName>ppt_h</p:attrName>
                                        </p:attrNameLst>
                                      </p:cBhvr>
                                      <p:tavLst>
                                        <p:tav tm="0">
                                          <p:val>
                                            <p:strVal val="#ppt_h"/>
                                          </p:val>
                                        </p:tav>
                                        <p:tav tm="100000">
                                          <p:val>
                                            <p:strVal val="#ppt_h"/>
                                          </p:val>
                                        </p:tav>
                                      </p:tavLst>
                                    </p:anim>
                                    <p:animEffect transition="in" filter="fade">
                                      <p:cBhvr>
                                        <p:cTn id="65" dur="1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ppt_w</p:attrName>
                                        </p:attrNameLst>
                                      </p:cBhvr>
                                      <p:tavLst>
                                        <p:tav tm="0">
                                          <p:val>
                                            <p:strVal val="#ppt_w+.3"/>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Effect transition="in" filter="fade">
                                      <p:cBhvr>
                                        <p:cTn id="72" dur="1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strVal val="#ppt_w+.3"/>
                                          </p:val>
                                        </p:tav>
                                        <p:tav tm="100000">
                                          <p:val>
                                            <p:strVal val="#ppt_w"/>
                                          </p:val>
                                        </p:tav>
                                      </p:tavLst>
                                    </p:anim>
                                    <p:anim calcmode="lin" valueType="num">
                                      <p:cBhvr>
                                        <p:cTn id="78" dur="1000" fill="hold"/>
                                        <p:tgtEl>
                                          <p:spTgt spid="8"/>
                                        </p:tgtEl>
                                        <p:attrNameLst>
                                          <p:attrName>ppt_h</p:attrName>
                                        </p:attrNameLst>
                                      </p:cBhvr>
                                      <p:tavLst>
                                        <p:tav tm="0">
                                          <p:val>
                                            <p:strVal val="#ppt_h"/>
                                          </p:val>
                                        </p:tav>
                                        <p:tav tm="100000">
                                          <p:val>
                                            <p:strVal val="#ppt_h"/>
                                          </p:val>
                                        </p:tav>
                                      </p:tavLst>
                                    </p:anim>
                                    <p:animEffect transition="in" filter="fade">
                                      <p:cBhvr>
                                        <p:cTn id="7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268760"/>
            <a:ext cx="8858312" cy="5016758"/>
          </a:xfrm>
          <a:prstGeom prst="rect">
            <a:avLst/>
          </a:prstGeom>
        </p:spPr>
        <p:txBody>
          <a:bodyPr wrap="square">
            <a:spAutoFit/>
          </a:bodyPr>
          <a:lstStyle/>
          <a:p>
            <a:pPr algn="justLow" rtl="1"/>
            <a:r>
              <a:rPr lang="ar-DZ" sz="3200" b="1" dirty="0">
                <a:effectLst>
                  <a:outerShdw blurRad="38100" dist="38100" dir="2700000" algn="tl">
                    <a:srgbClr val="000000">
                      <a:alpha val="43137"/>
                    </a:srgbClr>
                  </a:outerShdw>
                </a:effectLst>
                <a:latin typeface="Sakkal Majalla" pitchFamily="2" charset="-78"/>
                <a:cs typeface="Sakkal Majalla" pitchFamily="2" charset="-78"/>
              </a:rPr>
              <a:t>     جاء اختراع الطباعة من قبل الألماني "</a:t>
            </a:r>
            <a:r>
              <a:rPr lang="ar-DZ" sz="3200" b="1" u="sng"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يوحنا غوتمبرغ</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بواسطة الحروف</a:t>
            </a:r>
            <a:r>
              <a:rPr lang="fr-FR" sz="3200" b="1" dirty="0">
                <a:effectLst>
                  <a:outerShdw blurRad="38100" dist="38100" dir="2700000" algn="tl">
                    <a:srgbClr val="000000">
                      <a:alpha val="43137"/>
                    </a:srgbClr>
                  </a:outerShdw>
                </a:effectLst>
                <a:latin typeface="Sakkal Majalla" pitchFamily="2" charset="-78"/>
                <a:cs typeface="Sakkal Majalla" pitchFamily="2" charset="-78"/>
              </a:rPr>
              <a:t> </a:t>
            </a:r>
            <a:r>
              <a:rPr lang="ar-DZ" sz="3200" b="1" dirty="0">
                <a:effectLst>
                  <a:outerShdw blurRad="38100" dist="38100" dir="2700000" algn="tl">
                    <a:srgbClr val="000000">
                      <a:alpha val="43137"/>
                    </a:srgbClr>
                  </a:outerShdw>
                </a:effectLst>
                <a:latin typeface="Sakkal Majalla" pitchFamily="2" charset="-78"/>
                <a:cs typeface="Sakkal Majalla" pitchFamily="2" charset="-78"/>
              </a:rPr>
              <a:t>المتحركة في منتصف القرن الخامس عشر الميلادي، ما يمثل تغيرا شاملا في</a:t>
            </a:r>
            <a:r>
              <a:rPr lang="fr-FR" sz="3200" b="1" dirty="0">
                <a:effectLst>
                  <a:outerShdw blurRad="38100" dist="38100" dir="2700000" algn="tl">
                    <a:srgbClr val="000000">
                      <a:alpha val="43137"/>
                    </a:srgbClr>
                  </a:outerShdw>
                </a:effectLst>
                <a:latin typeface="Sakkal Majalla" pitchFamily="2" charset="-78"/>
                <a:cs typeface="Sakkal Majalla" pitchFamily="2" charset="-78"/>
              </a:rPr>
              <a:t> </a:t>
            </a:r>
            <a:r>
              <a:rPr lang="ar-DZ" sz="3200" b="1" dirty="0">
                <a:effectLst>
                  <a:outerShdw blurRad="38100" dist="38100" dir="2700000" algn="tl">
                    <a:srgbClr val="000000">
                      <a:alpha val="43137"/>
                    </a:srgbClr>
                  </a:outerShdw>
                </a:effectLst>
                <a:latin typeface="Sakkal Majalla" pitchFamily="2" charset="-78"/>
                <a:cs typeface="Sakkal Majalla" pitchFamily="2" charset="-78"/>
              </a:rPr>
              <a:t>التعامل مع المعلومات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التحول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ب</a:t>
            </a:r>
            <a:r>
              <a:rPr lang="ar-DZ" sz="3200" b="1" dirty="0">
                <a:effectLst>
                  <a:outerShdw blurRad="38100" dist="38100" dir="2700000" algn="tl">
                    <a:srgbClr val="000000">
                      <a:alpha val="43137"/>
                    </a:srgbClr>
                  </a:outerShdw>
                </a:effectLst>
                <a:latin typeface="Sakkal Majalla" pitchFamily="2" charset="-78"/>
                <a:cs typeface="Sakkal Majalla" pitchFamily="2" charset="-78"/>
              </a:rPr>
              <a:t>ھامن نسخ الكتب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خطھا يدويا بواسطةالنساخين و بنسخة واحدة منفردة لكل كتاب منسوخ إلى طباعتھا آليا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بنسخ</a:t>
            </a:r>
            <a:r>
              <a:rPr lang="fr-FR" sz="3200" b="1" dirty="0">
                <a:effectLst>
                  <a:outerShdw blurRad="38100" dist="38100" dir="2700000" algn="tl">
                    <a:srgbClr val="000000">
                      <a:alpha val="43137"/>
                    </a:srgbClr>
                  </a:outerShdw>
                </a:effectLst>
                <a:latin typeface="Sakkal Majalla" pitchFamily="2" charset="-78"/>
                <a:cs typeface="Sakkal Majalla" pitchFamily="2" charset="-78"/>
              </a:rPr>
              <a:t> </a:t>
            </a:r>
            <a:r>
              <a:rPr lang="ar-DZ" sz="3200" b="1" dirty="0">
                <a:effectLst>
                  <a:outerShdw blurRad="38100" dist="38100" dir="2700000" algn="tl">
                    <a:srgbClr val="000000">
                      <a:alpha val="43137"/>
                    </a:srgbClr>
                  </a:outerShdw>
                </a:effectLst>
                <a:latin typeface="Sakkal Majalla" pitchFamily="2" charset="-78"/>
                <a:cs typeface="Sakkal Majalla" pitchFamily="2" charset="-78"/>
              </a:rPr>
              <a:t>عديدة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وب</a:t>
            </a:r>
            <a:r>
              <a:rPr lang="ar-DZ" sz="3200" b="1" dirty="0">
                <a:effectLst>
                  <a:outerShdw blurRad="38100" dist="38100" dir="2700000" algn="tl">
                    <a:srgbClr val="000000">
                      <a:alpha val="43137"/>
                    </a:srgbClr>
                  </a:outerShdw>
                </a:effectLst>
                <a:latin typeface="Sakkal Majalla" pitchFamily="2" charset="-78"/>
                <a:cs typeface="Sakkal Majalla" pitchFamily="2" charset="-78"/>
              </a:rPr>
              <a:t>ھا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ا</a:t>
            </a:r>
            <a:r>
              <a:rPr lang="ar-DZ" sz="3200" b="1" dirty="0">
                <a:effectLst>
                  <a:outerShdw blurRad="38100" dist="38100" dir="2700000" algn="tl">
                    <a:srgbClr val="000000">
                      <a:alpha val="43137"/>
                    </a:srgbClr>
                  </a:outerShdw>
                </a:effectLst>
                <a:latin typeface="Sakkal Majalla" pitchFamily="2" charset="-78"/>
                <a:cs typeface="Sakkal Majalla" pitchFamily="2" charset="-78"/>
              </a:rPr>
              <a:t>نتقل العالم إلى عصر النسخ العديدة من الكتب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المصادر المطبوعة الأخرى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بذلك تعزز دور الورق حيث أصبح الوسيط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الحامل الوحيد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بلا منافس للكتابة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التدوين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نشر الكتب </a:t>
            </a:r>
            <a:r>
              <a:rPr lang="ar-DZ" sz="3200" b="1" dirty="0" err="1">
                <a:effectLst>
                  <a:outerShdw blurRad="38100" dist="38100" dir="2700000" algn="tl">
                    <a:srgbClr val="000000">
                      <a:alpha val="43137"/>
                    </a:srgbClr>
                  </a:outerShdw>
                </a:effectLst>
                <a:latin typeface="Sakkal Majalla" pitchFamily="2" charset="-78"/>
                <a:cs typeface="Sakkal Majalla" pitchFamily="2" charset="-78"/>
              </a:rPr>
              <a:t>و</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تيسير التعليم،انطلاقا من كل هذا جاء موضوع بحثنا هذا كمحاولة لحصر المرحلة التي تلت اختراع الطباعة وإبراز أهم التطورات التي تلت ذلك إلى غاية ظهور الوثيقة الالكترونية.</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 name="Picture 15" descr="bluline"/>
          <p:cNvPicPr>
            <a:picLocks noChangeAspect="1" noChangeArrowheads="1"/>
          </p:cNvPicPr>
          <p:nvPr/>
        </p:nvPicPr>
        <p:blipFill>
          <a:blip r:embed="rId3"/>
          <a:srcRect/>
          <a:stretch>
            <a:fillRect/>
          </a:stretch>
        </p:blipFill>
        <p:spPr bwMode="auto">
          <a:xfrm>
            <a:off x="1214414" y="357166"/>
            <a:ext cx="6643734" cy="642942"/>
          </a:xfrm>
          <a:prstGeom prst="rect">
            <a:avLst/>
          </a:prstGeom>
          <a:gradFill rotWithShape="0">
            <a:gsLst>
              <a:gs pos="0">
                <a:schemeClr val="tx1"/>
              </a:gs>
              <a:gs pos="50000">
                <a:schemeClr val="bg1"/>
              </a:gs>
              <a:gs pos="100000">
                <a:schemeClr val="tx1"/>
              </a:gs>
            </a:gsLst>
            <a:lin ang="18900000" scaled="1"/>
          </a:gradFill>
        </p:spPr>
      </p:pic>
      <p:sp>
        <p:nvSpPr>
          <p:cNvPr id="7" name="Rectangle 6"/>
          <p:cNvSpPr/>
          <p:nvPr/>
        </p:nvSpPr>
        <p:spPr>
          <a:xfrm>
            <a:off x="3071802" y="357166"/>
            <a:ext cx="3000396" cy="707886"/>
          </a:xfrm>
          <a:prstGeom prst="rect">
            <a:avLst/>
          </a:prstGeom>
        </p:spPr>
        <p:txBody>
          <a:bodyPr wrap="square">
            <a:spAutoFit/>
          </a:bodyPr>
          <a:lstStyle/>
          <a:p>
            <a:pPr algn="ctr"/>
            <a:r>
              <a:rPr lang="ar-DZ" sz="40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المقدمة</a:t>
            </a:r>
            <a:endParaRPr lang="fr-FR" sz="4000" dirty="0">
              <a:solidFill>
                <a:srgbClr val="FFFF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2434"/>
    </mc:Choice>
    <mc:Fallback xmlns="">
      <p:transition spd="slow" advTm="122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85720" y="214290"/>
            <a:ext cx="8643998" cy="1143008"/>
          </a:xfrm>
          <a:prstGeom prst="downArrowCallout">
            <a:avLst/>
          </a:prstGeom>
          <a:scene3d>
            <a:camera prst="orthographicFront"/>
            <a:lightRig rig="threePt" dir="t"/>
          </a:scene3d>
          <a:sp3d>
            <a:bevelT w="152400" h="50800" prst="softRound"/>
          </a:sp3d>
        </p:spPr>
        <p:style>
          <a:lnRef idx="3">
            <a:schemeClr val="lt1"/>
          </a:lnRef>
          <a:fillRef idx="1002">
            <a:schemeClr val="dk2"/>
          </a:fillRef>
          <a:effectRef idx="1">
            <a:schemeClr val="accent3"/>
          </a:effectRef>
          <a:fontRef idx="minor">
            <a:schemeClr val="lt1"/>
          </a:fontRef>
        </p:style>
        <p:txBody>
          <a:bodyPr rtlCol="0" anchor="ctr"/>
          <a:lstStyle/>
          <a:p>
            <a:pPr algn="ctr"/>
            <a:r>
              <a:rPr lang="ar-DZ" sz="40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انتشار الطباعة</a:t>
            </a:r>
            <a:endParaRPr lang="fr-FR" sz="40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410" name="Rectangle 2"/>
          <p:cNvSpPr>
            <a:spLocks noChangeArrowheads="1"/>
          </p:cNvSpPr>
          <p:nvPr/>
        </p:nvSpPr>
        <p:spPr bwMode="auto">
          <a:xfrm>
            <a:off x="0" y="2143116"/>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0"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lang="ar-DZ" sz="2400"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بدخول أوروبا عصر النهضة ازدادت الرغبة في التعلم، أتبعها ازدياد الحاجة إلى أسلوب جديد في الطباعة أكثر سهولة وفعالية، فتوالت الاختراعات في مجال الطباعة واحداً تلو الآخر ففي عام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1800</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تمكن نبيل إنجليزي من اختراع آلة طباعة كاملة من الحديد، وقام الألماني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فريدريك كوي ننج</a:t>
            </a:r>
            <a:r>
              <a:rPr kumimoji="0" lang="fr-FR"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FRIEDRICH</a:t>
            </a:r>
            <a:r>
              <a:rPr kumimoji="0" lang="fr-FR"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KOENING</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باختراع آلة طباعة تعمل بالبخار</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الذي</a:t>
            </a:r>
            <a:r>
              <a:rPr kumimoji="0" lang="ar-DZ" sz="24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زاد من كفاءة الطباعة وسرعتها</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a:t>
            </a:r>
            <a:endPar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411" name="Rectangle 3"/>
          <p:cNvSpPr>
            <a:spLocks noChangeArrowheads="1"/>
          </p:cNvSpPr>
          <p:nvPr/>
        </p:nvSpPr>
        <p:spPr bwMode="auto">
          <a:xfrm>
            <a:off x="0" y="3786190"/>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ولم تقف الاختراعات الأوروبية عند هذا الحد ففي عام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1826</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قام عالم</a:t>
            </a:r>
            <a:r>
              <a:rPr kumimoji="0" lang="ar-DZ" sz="24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الطبيعة الفرنسي</a:t>
            </a:r>
            <a:r>
              <a:rPr lang="ar-DZ" sz="2400" b="1" dirty="0">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جوزيف</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نيبس</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JOSEPH NIEPCE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باختراع أول آلة تصوير ضوئي في العالم، الأمر الذي فتح المجال واسعاً أمام العديد من الاختراعات الأخرى في مجال الطباعة مثل التي اخترعها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فوكس </a:t>
            </a:r>
            <a:r>
              <a:rPr kumimoji="0" lang="ar-SA" sz="2400" b="1" i="0" u="none" strike="noStrike" cap="none" normalizeH="0" baseline="0" dirty="0" err="1">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تالبوت</a:t>
            </a:r>
            <a:r>
              <a:rPr kumimoji="0" lang="fr-FR"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Fox Talbot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عام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1852</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وطباعة الصفائح الضوئية</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PHOTOLITHOGRAPHY</a:t>
            </a:r>
            <a:r>
              <a:rPr kumimoji="0" lang="fr-FR"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التي اخترعها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ألفونس </a:t>
            </a:r>
            <a:r>
              <a:rPr kumimoji="0" lang="ar-SA" sz="2400" b="1" i="0" u="none" strike="noStrike" cap="none" normalizeH="0" baseline="0" dirty="0" err="1">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بوافا</a:t>
            </a:r>
            <a:r>
              <a:rPr kumimoji="0" lang="fr-FR" sz="24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ALPHONSE POITEVIN</a:t>
            </a:r>
            <a:r>
              <a:rPr kumimoji="0" lang="fr-FR" sz="2400" b="1" i="0" u="none" strike="noStrike" cap="none" normalizeH="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عام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1855</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وقد أدت هذه الاختراعات إلى ظهور </a:t>
            </a:r>
            <a:r>
              <a:rPr kumimoji="0" lang="ar-SA" sz="2400" b="1" i="0" u="sng"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طباعة الأوفست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في أوروبا بنهاية القرن التاسع عشر</a:t>
            </a:r>
            <a:r>
              <a:rPr kumimoji="0" lang="ar-DZ" sz="24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lang="ar-DZ"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1)</a:t>
            </a:r>
            <a:endParaRPr kumimoji="0" lang="fr-FR" sz="2400" b="1" i="0" u="none" strike="noStrike" cap="none" normalizeH="0" baseline="0" dirty="0">
              <a:ln>
                <a:noFill/>
              </a:ln>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7" name="Picture 15" descr="bluline"/>
          <p:cNvPicPr>
            <a:picLocks noChangeAspect="1" noChangeArrowheads="1"/>
          </p:cNvPicPr>
          <p:nvPr/>
        </p:nvPicPr>
        <p:blipFill>
          <a:blip r:embed="rId4"/>
          <a:srcRect/>
          <a:stretch>
            <a:fillRect/>
          </a:stretch>
        </p:blipFill>
        <p:spPr bwMode="auto">
          <a:xfrm>
            <a:off x="5494902" y="1035827"/>
            <a:ext cx="3357586" cy="642942"/>
          </a:xfrm>
          <a:prstGeom prst="rect">
            <a:avLst/>
          </a:prstGeom>
          <a:gradFill rotWithShape="0">
            <a:gsLst>
              <a:gs pos="0">
                <a:schemeClr val="tx1"/>
              </a:gs>
              <a:gs pos="50000">
                <a:schemeClr val="bg1"/>
              </a:gs>
              <a:gs pos="100000">
                <a:schemeClr val="tx1"/>
              </a:gs>
            </a:gsLst>
            <a:lin ang="18900000" scaled="1"/>
          </a:gradFill>
        </p:spPr>
      </p:pic>
      <p:sp>
        <p:nvSpPr>
          <p:cNvPr id="8" name="Rectangle 7"/>
          <p:cNvSpPr/>
          <p:nvPr/>
        </p:nvSpPr>
        <p:spPr>
          <a:xfrm>
            <a:off x="5973315" y="1009708"/>
            <a:ext cx="2879173" cy="584775"/>
          </a:xfrm>
          <a:prstGeom prst="rect">
            <a:avLst/>
          </a:prstGeom>
        </p:spPr>
        <p:txBody>
          <a:bodyPr wrap="square">
            <a:spAutoFit/>
          </a:bodyPr>
          <a:lstStyle/>
          <a:p>
            <a:pPr lvl="0" algn="ctr" fontAlgn="base">
              <a:spcBef>
                <a:spcPct val="0"/>
              </a:spcBef>
              <a:spcAft>
                <a:spcPct val="0"/>
              </a:spcAft>
            </a:pPr>
            <a:r>
              <a:rPr lang="ar-DZ" sz="3200" b="1" dirty="0">
                <a:solidFill>
                  <a:srgbClr val="FFFF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1-1ا</a:t>
            </a:r>
            <a:r>
              <a:rPr lang="ar-SA" sz="3200" b="1" dirty="0">
                <a:solidFill>
                  <a:srgbClr val="FFFF00"/>
                </a:solidFill>
                <a:effectLst>
                  <a:outerShdw blurRad="38100" dist="38100" dir="2700000" algn="tl">
                    <a:srgbClr val="000000">
                      <a:alpha val="43137"/>
                    </a:srgbClr>
                  </a:outerShdw>
                </a:effectLst>
                <a:latin typeface="Sakkal Majalla" pitchFamily="2" charset="-78"/>
                <a:ea typeface="Calibri" pitchFamily="34" charset="0"/>
                <a:cs typeface="Sakkal Majalla" pitchFamily="2" charset="-78"/>
              </a:rPr>
              <a:t>لطباعة في أوربا</a:t>
            </a:r>
            <a:endParaRPr lang="en-US" sz="3200"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7942"/>
    </mc:Choice>
    <mc:Fallback xmlns="">
      <p:transition spd="slow" advTm="127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10"/>
                                        </p:tgtEl>
                                        <p:attrNameLst>
                                          <p:attrName>style.visibility</p:attrName>
                                        </p:attrNameLst>
                                      </p:cBhvr>
                                      <p:to>
                                        <p:strVal val="visible"/>
                                      </p:to>
                                    </p:set>
                                    <p:animEffect transition="in" filter="fade">
                                      <p:cBhvr>
                                        <p:cTn id="26" dur="2000"/>
                                        <p:tgtEl>
                                          <p:spTgt spid="174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11"/>
                                        </p:tgtEl>
                                        <p:attrNameLst>
                                          <p:attrName>style.visibility</p:attrName>
                                        </p:attrNameLst>
                                      </p:cBhvr>
                                      <p:to>
                                        <p:strVal val="visible"/>
                                      </p:to>
                                    </p:set>
                                    <p:animEffect transition="in" filter="fade">
                                      <p:cBhvr>
                                        <p:cTn id="31"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410" grpId="0"/>
      <p:bldP spid="174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8" y="911867"/>
            <a:ext cx="9001124" cy="3108543"/>
          </a:xfrm>
          <a:prstGeom prst="rect">
            <a:avLst/>
          </a:prstGeom>
        </p:spPr>
        <p:txBody>
          <a:bodyPr wrap="square">
            <a:spAutoFit/>
          </a:bodyPr>
          <a:lstStyle/>
          <a:p>
            <a:pPr algn="justLow" rtl="1"/>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a:t>
            </a:r>
            <a:r>
              <a:rPr lang="fr-FR"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أما أمريكا، فقد دخلت مضمار الطباعة متأخرة بعض الشيء ففي عام</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1846</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اخترع </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t>
            </a:r>
            <a:r>
              <a:rPr lang="fr-FR"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RICHARD HOE </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t>
            </a:r>
            <a:r>
              <a:rPr lang="ar-DZ"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الأمريكي ريتشارد </a:t>
            </a:r>
            <a:r>
              <a:rPr lang="ar-SA" sz="28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ه</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و</a:t>
            </a:r>
            <a:r>
              <a:rPr lang="fr-FR"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آلة الطباعة الدوارة التي تم فيها توصيل حروف الطباعة بأسطوانة دوارة، ثم استخدمت أسطوانة أخرى لتثبيت الطباعة. ووصلت سرعة تلك الآلة إلى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8000</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صفحة في الساعة، ثم اخترع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وليام بلوك</a:t>
            </a:r>
            <a:r>
              <a:rPr lang="fr-FR"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t>
            </a:r>
            <a:r>
              <a:rPr lang="fr-FR"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William </a:t>
            </a:r>
            <a:r>
              <a:rPr lang="fr-FR" sz="2800" b="1" u="sng" dirty="0" err="1">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Bullock</a:t>
            </a:r>
            <a:r>
              <a:rPr lang="fr-FR"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عام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1863م</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آلة لطباعة الصحف ذات تغذية ذاتية من الورق الملفوف على بكرات، الأمر الذي زاد من كفاءتها وسرعتها</a:t>
            </a:r>
            <a:r>
              <a:rPr lang="ar-SA" sz="2800" b="1" dirty="0">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وفي عام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1884</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err="1">
                <a:effectLst>
                  <a:outerShdw blurRad="38100" dist="38100" dir="2700000" algn="tl">
                    <a:srgbClr val="000000">
                      <a:alpha val="43137"/>
                    </a:srgbClr>
                  </a:outerShdw>
                </a:effectLst>
                <a:latin typeface="Sakkal Majalla" pitchFamily="2" charset="-78"/>
                <a:cs typeface="Sakkal Majalla" pitchFamily="2" charset="-78"/>
              </a:rPr>
              <a:t>قا</a:t>
            </a:r>
            <a:r>
              <a:rPr lang="ar-SA" sz="2800" b="1" dirty="0">
                <a:effectLst>
                  <a:outerShdw blurRad="38100" dist="38100" dir="2700000" algn="tl">
                    <a:srgbClr val="000000">
                      <a:alpha val="43137"/>
                    </a:srgbClr>
                  </a:outerShdw>
                </a:effectLst>
                <a:latin typeface="Sakkal Majalla" pitchFamily="2" charset="-78"/>
                <a:cs typeface="Sakkal Majalla" pitchFamily="2" charset="-78"/>
              </a:rPr>
              <a:t>م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أوتمر مارجنثالار</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بتطوير</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هذه الآلة لتنتج </a:t>
            </a:r>
            <a:r>
              <a:rPr lang="ar-SA"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 ألف </a:t>
            </a:r>
            <a:r>
              <a:rPr lang="ar-SA"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صفحة في الساعة</a:t>
            </a:r>
            <a:endParaRPr lang="fr-FR" sz="28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Rectangle 5"/>
          <p:cNvSpPr/>
          <p:nvPr/>
        </p:nvSpPr>
        <p:spPr>
          <a:xfrm>
            <a:off x="0" y="4017767"/>
            <a:ext cx="8929718" cy="1384995"/>
          </a:xfrm>
          <a:prstGeom prst="rect">
            <a:avLst/>
          </a:prstGeom>
        </p:spPr>
        <p:txBody>
          <a:bodyPr wrap="square">
            <a:spAutoFit/>
          </a:bodyPr>
          <a:lstStyle/>
          <a:p>
            <a:pPr algn="justLow" rtl="1"/>
            <a:r>
              <a:rPr lang="ar-SA" sz="2800" b="1" dirty="0">
                <a:effectLst>
                  <a:outerShdw blurRad="38100" dist="38100" dir="2700000" algn="tl">
                    <a:srgbClr val="000000">
                      <a:alpha val="43137"/>
                    </a:srgbClr>
                  </a:outerShdw>
                </a:effectLst>
                <a:latin typeface="Sakkal Majalla" pitchFamily="2" charset="-78"/>
                <a:cs typeface="Sakkal Majalla" pitchFamily="2" charset="-78"/>
              </a:rPr>
              <a:t>بصناعة قطعة معدنية تحتوى على قوالب معدنية تمثل كل الحروف المستعملة منضدة بجوار بعضها بعضاً، وقد أطلق عليها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اسم</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t>
            </a:r>
            <a:r>
              <a:rPr lang="fr-FR"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LINOTYPE</a:t>
            </a:r>
            <a:r>
              <a:rPr lang="fr-FR"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u="sng" dirty="0">
                <a:solidFill>
                  <a:srgbClr val="0070C0"/>
                </a:solidFill>
                <a:effectLst>
                  <a:outerShdw blurRad="38100" dist="38100" dir="2700000" algn="tl">
                    <a:srgbClr val="000000">
                      <a:alpha val="43137"/>
                    </a:srgbClr>
                  </a:outerShdw>
                </a:effectLst>
                <a:latin typeface="Sakkal Majalla" pitchFamily="2" charset="-78"/>
                <a:cs typeface="Sakkal Majalla" pitchFamily="2" charset="-78"/>
              </a:rPr>
              <a:t>خط الحروف الطباعة</a:t>
            </a:r>
            <a:r>
              <a:rPr lang="fr-FR"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وقد</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effectLst>
                  <a:outerShdw blurRad="38100" dist="38100" dir="2700000" algn="tl">
                    <a:srgbClr val="000000">
                      <a:alpha val="43137"/>
                    </a:srgbClr>
                  </a:outerShdw>
                </a:effectLst>
                <a:latin typeface="Sakkal Majalla" pitchFamily="2" charset="-78"/>
                <a:cs typeface="Sakkal Majalla" pitchFamily="2" charset="-78"/>
              </a:rPr>
              <a:t>استخدمت هذه الآلة في طباعة جريدة لنيويورك تريبون عام</a:t>
            </a:r>
            <a:r>
              <a:rPr lang="fr-FR"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1886</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م</a:t>
            </a:r>
            <a:endParaRPr lang="fr-FR" sz="28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7" name="Picture 15" descr="bluline"/>
          <p:cNvPicPr>
            <a:picLocks noChangeAspect="1" noChangeArrowheads="1"/>
          </p:cNvPicPr>
          <p:nvPr/>
        </p:nvPicPr>
        <p:blipFill>
          <a:blip r:embed="rId3"/>
          <a:srcRect/>
          <a:stretch>
            <a:fillRect/>
          </a:stretch>
        </p:blipFill>
        <p:spPr bwMode="auto">
          <a:xfrm>
            <a:off x="3714744" y="142852"/>
            <a:ext cx="5143536" cy="642942"/>
          </a:xfrm>
          <a:prstGeom prst="rect">
            <a:avLst/>
          </a:prstGeom>
          <a:gradFill rotWithShape="0">
            <a:gsLst>
              <a:gs pos="0">
                <a:schemeClr val="tx1"/>
              </a:gs>
              <a:gs pos="50000">
                <a:schemeClr val="bg1"/>
              </a:gs>
              <a:gs pos="100000">
                <a:schemeClr val="tx1"/>
              </a:gs>
            </a:gsLst>
            <a:lin ang="18900000" scaled="1"/>
          </a:gradFill>
        </p:spPr>
      </p:pic>
      <p:sp>
        <p:nvSpPr>
          <p:cNvPr id="8" name="Rectangle 7"/>
          <p:cNvSpPr/>
          <p:nvPr/>
        </p:nvSpPr>
        <p:spPr>
          <a:xfrm>
            <a:off x="3714744" y="214290"/>
            <a:ext cx="5209312" cy="584775"/>
          </a:xfrm>
          <a:prstGeom prst="rect">
            <a:avLst/>
          </a:prstGeom>
        </p:spPr>
        <p:txBody>
          <a:bodyPr wrap="square">
            <a:spAutoFit/>
          </a:bodyPr>
          <a:lstStyle/>
          <a:p>
            <a:pPr algn="r"/>
            <a:r>
              <a:rPr lang="ar-DZ"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1-2الطباعة في الولايات المتحدة الأمريكية</a:t>
            </a:r>
            <a:endParaRPr lang="fr-FR" sz="3200" dirty="0">
              <a:solidFill>
                <a:srgbClr val="FFFF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1809"/>
    </mc:Choice>
    <mc:Fallback xmlns="">
      <p:transition spd="slow" advTm="1418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7026" y="1340768"/>
            <a:ext cx="892971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ثم قام الأمريكيان </a:t>
            </a:r>
            <a:r>
              <a:rPr kumimoji="0" lang="ar-SA"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ماكس ولويس ليفي</a:t>
            </a:r>
            <a:r>
              <a:rPr kumimoji="0" lang="fr-FR"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fr-FR" sz="2800" b="1" i="0" u="sng"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MAX LOUIS LEVY</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باختراع شاشة التلوين النصفي</a:t>
            </a: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الأمر الذي مهد الطريق أمام ازدهار طباعة الصور في مختلف المواد ومع بداية القرن العشرين تمكن الأمريكي </a:t>
            </a:r>
            <a:r>
              <a:rPr kumimoji="0" lang="ar-SA" sz="2800" b="1" i="0" u="none" strike="noStrike" cap="none" normalizeH="0" baseline="0" dirty="0" err="1">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آيرا</a:t>
            </a:r>
            <a:r>
              <a:rPr kumimoji="0" lang="ar-SA"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روبل</a:t>
            </a:r>
            <a:r>
              <a:rPr kumimoji="0" lang="fr-FR"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fr-FR" sz="2800" b="1" i="0" u="sng"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IRA RUBLE</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من استخدام طباعة الأوفست التي انتشرت على نطاق واسع</a:t>
            </a: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3"/>
          <p:cNvSpPr>
            <a:spLocks noChangeArrowheads="1"/>
          </p:cNvSpPr>
          <p:nvPr/>
        </p:nvSpPr>
        <p:spPr bwMode="auto">
          <a:xfrm>
            <a:off x="71534" y="3341310"/>
            <a:ext cx="892962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ثم قفز فن الطباعة ليساير النهضة العلمية والتقدم التقني في نهاية القرن العشرين فمع اختراع أجهزة الحاسوب أصبح صف الحروف وتنسيقها يتم باستخدام تلك الأجهزة ثم تعدى ذلك إلى</a:t>
            </a:r>
            <a:r>
              <a:rPr kumimoji="0" lang="ar-DZ" sz="2800" b="1" i="0" u="none" strike="noStrike" cap="none" normalizeH="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استخدام أشعة الليزر في تنسيق الحروف والتقاط الصور وفصل الألوان وتنسيق الصفحات</a:t>
            </a: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endParaRPr kumimoji="0" lang="ar-DZ"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Rectangle 1"/>
          <p:cNvSpPr>
            <a:spLocks noChangeArrowheads="1"/>
          </p:cNvSpPr>
          <p:nvPr/>
        </p:nvSpPr>
        <p:spPr bwMode="auto">
          <a:xfrm>
            <a:off x="87256" y="55657"/>
            <a:ext cx="89297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وبعد عدة سنوات استطاع </a:t>
            </a:r>
            <a:r>
              <a:rPr kumimoji="0" lang="ar-SA" sz="2800" b="1" i="0" u="none" strike="noStrike" cap="none" normalizeH="0" baseline="0" dirty="0" err="1">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تولبرت</a:t>
            </a:r>
            <a:r>
              <a:rPr kumimoji="0" lang="ar-SA"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err="1">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لانستون</a:t>
            </a:r>
            <a:r>
              <a:rPr kumimoji="0" lang="ar-DZ"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800" b="1" i="0" u="none" strike="noStrike" cap="none" normalizeH="0" baseline="0" dirty="0">
                <a:ln>
                  <a:noFill/>
                </a:ln>
                <a:solidFill>
                  <a:srgbClr val="FF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a:t>
            </a:r>
            <a:r>
              <a:rPr kumimoji="0" lang="fr-FR" sz="2800" b="1" i="0" u="sng"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TOLBERT LANSTON</a:t>
            </a:r>
            <a:r>
              <a:rPr kumimoji="0" lang="fr-FR"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DZ" sz="2800" b="1" i="0" u="none" strike="noStrike" cap="none" normalizeH="0" baseline="0" dirty="0">
                <a:ln>
                  <a:noFill/>
                </a:ln>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من</a:t>
            </a:r>
            <a:r>
              <a:rPr kumimoji="0" lang="ar-DZ" sz="2800" b="1" i="0" u="none" strike="noStrike" cap="none" normalizeH="0" baseline="0" dirty="0">
                <a:ln>
                  <a:noFill/>
                </a:ln>
                <a:solidFill>
                  <a:srgbClr val="C00000"/>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r>
              <a:rPr kumimoji="0" lang="ar-SA"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اختراع آلة لجمع الحروف المستقلة تتألف من وحدتين رئيسيتين؛ هما: وحدة لوحة المفاتيح، ووحدة صب الحروف</a:t>
            </a:r>
            <a:r>
              <a:rPr kumimoji="0" lang="fr-FR" sz="28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ea typeface="Times New Roman" pitchFamily="18" charset="0"/>
                <a:cs typeface="Sakkal Majalla" pitchFamily="2" charset="-78"/>
              </a:rPr>
              <a:t>. </a:t>
            </a:r>
            <a:endParaRPr kumimoji="0" lang="fr-FR" sz="3200" b="1" i="0" u="none" strike="noStrike" cap="none" normalizeH="0" baseline="0" dirty="0">
              <a:ln>
                <a:noFill/>
              </a:ln>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4758"/>
    </mc:Choice>
    <mc:Fallback xmlns="">
      <p:transition spd="slow" advTm="124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bluline"/>
          <p:cNvPicPr>
            <a:picLocks noChangeAspect="1" noChangeArrowheads="1"/>
          </p:cNvPicPr>
          <p:nvPr/>
        </p:nvPicPr>
        <p:blipFill>
          <a:blip r:embed="rId3"/>
          <a:srcRect/>
          <a:stretch>
            <a:fillRect/>
          </a:stretch>
        </p:blipFill>
        <p:spPr bwMode="auto">
          <a:xfrm>
            <a:off x="4000496" y="285728"/>
            <a:ext cx="4857784" cy="642942"/>
          </a:xfrm>
          <a:prstGeom prst="rect">
            <a:avLst/>
          </a:prstGeom>
          <a:gradFill rotWithShape="0">
            <a:gsLst>
              <a:gs pos="0">
                <a:schemeClr val="tx1"/>
              </a:gs>
              <a:gs pos="50000">
                <a:schemeClr val="bg1"/>
              </a:gs>
              <a:gs pos="100000">
                <a:schemeClr val="tx1"/>
              </a:gs>
            </a:gsLst>
            <a:lin ang="18900000" scaled="1"/>
          </a:gradFill>
        </p:spPr>
      </p:pic>
      <p:sp>
        <p:nvSpPr>
          <p:cNvPr id="5" name="Rectangle 4"/>
          <p:cNvSpPr/>
          <p:nvPr/>
        </p:nvSpPr>
        <p:spPr>
          <a:xfrm>
            <a:off x="142844" y="1285860"/>
            <a:ext cx="8715436" cy="4832092"/>
          </a:xfrm>
          <a:prstGeom prst="rect">
            <a:avLst/>
          </a:prstGeom>
        </p:spPr>
        <p:style>
          <a:lnRef idx="1">
            <a:schemeClr val="accent2"/>
          </a:lnRef>
          <a:fillRef idx="1002">
            <a:schemeClr val="lt2"/>
          </a:fillRef>
          <a:effectRef idx="1">
            <a:schemeClr val="accent2"/>
          </a:effectRef>
          <a:fontRef idx="minor">
            <a:schemeClr val="dk1"/>
          </a:fontRef>
        </p:style>
        <p:txBody>
          <a:bodyPr wrap="square">
            <a:spAutoFit/>
          </a:bodyPr>
          <a:lstStyle/>
          <a:p>
            <a:pPr algn="justLow" rtl="1"/>
            <a:r>
              <a:rPr lang="ar-DZ" sz="2800" b="1" dirty="0">
                <a:effectLst>
                  <a:outerShdw blurRad="38100" dist="38100" dir="2700000" algn="tl">
                    <a:srgbClr val="000000">
                      <a:alpha val="43137"/>
                    </a:srgbClr>
                  </a:outerShdw>
                </a:effectLst>
                <a:latin typeface="Sakkal Majalla" pitchFamily="2" charset="-78"/>
                <a:cs typeface="Sakkal Majalla" pitchFamily="2" charset="-78"/>
              </a:rPr>
              <a:t>    أول كتاب عربي يطبع في العالم  هو كتاب </a:t>
            </a: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صلاة </a:t>
            </a:r>
            <a:r>
              <a:rPr lang="ar-DZ" sz="2800" b="1" dirty="0" err="1">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السواعي</a:t>
            </a: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حيث طبع في مدينة </a:t>
            </a:r>
            <a:r>
              <a:rPr lang="ar-DZ" sz="2800" b="1" dirty="0" err="1">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فاتو</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بايطاليا 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1514م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باللونين الأحمر والأسود،</a:t>
            </a:r>
            <a:r>
              <a:rPr lang="ar-DZ" sz="2800" b="1" dirty="0" err="1">
                <a:effectLst>
                  <a:outerShdw blurRad="38100" dist="38100" dir="2700000" algn="tl">
                    <a:srgbClr val="000000">
                      <a:alpha val="43137"/>
                    </a:srgbClr>
                  </a:outerShdw>
                </a:effectLst>
                <a:latin typeface="Sakkal Majalla" pitchFamily="2" charset="-78"/>
                <a:cs typeface="Sakkal Majalla" pitchFamily="2" charset="-78"/>
              </a:rPr>
              <a:t>اما</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ثاني الكتب العربية المطبوعة في العالم فكان كتاب</a:t>
            </a:r>
            <a:r>
              <a:rPr lang="ar-DZ" sz="28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 المزامير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متعدد اللغات الذي طبع في </a:t>
            </a:r>
            <a:r>
              <a:rPr lang="ar-DZ"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جنوه</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1516م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وكان هذا الكتاب بخمس لغات،</a:t>
            </a:r>
            <a:r>
              <a:rPr lang="ar-DZ" sz="2800" b="1" dirty="0" err="1">
                <a:effectLst>
                  <a:outerShdw blurRad="38100" dist="38100" dir="2700000" algn="tl">
                    <a:srgbClr val="000000">
                      <a:alpha val="43137"/>
                    </a:srgbClr>
                  </a:outerShdw>
                </a:effectLst>
                <a:latin typeface="Sakkal Majalla" pitchFamily="2" charset="-78"/>
                <a:cs typeface="Sakkal Majalla" pitchFamily="2" charset="-78"/>
              </a:rPr>
              <a:t>أماالقرآن</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الكريم فطبع لأول مرة في العالم في </a:t>
            </a:r>
            <a:r>
              <a:rPr lang="ar-DZ"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البندقية</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1517م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وقد طبع في مدينة</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ar-DZ" sz="2800" b="1" dirty="0" err="1">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باجاناني</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a:t>
            </a:r>
            <a:r>
              <a:rPr lang="en-US"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p</a:t>
            </a:r>
            <a:r>
              <a:rPr lang="fr-FR" sz="2800" b="1" dirty="0" err="1">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aganani</a:t>
            </a:r>
            <a:r>
              <a:rPr lang="ar-DZ" sz="2800" b="1" dirty="0">
                <a:effectLst>
                  <a:outerShdw blurRad="38100" dist="38100" dir="2700000" algn="tl">
                    <a:srgbClr val="000000">
                      <a:alpha val="43137"/>
                    </a:srgbClr>
                  </a:outerShdw>
                </a:effectLst>
                <a:latin typeface="Sakkal Majalla" pitchFamily="2" charset="-78"/>
                <a:cs typeface="Sakkal Majalla" pitchFamily="2" charset="-78"/>
              </a:rPr>
              <a:t>.</a:t>
            </a:r>
          </a:p>
          <a:p>
            <a:pPr algn="justLow" rtl="1"/>
            <a:r>
              <a:rPr lang="ar-DZ" sz="2800" b="1" dirty="0">
                <a:effectLst>
                  <a:outerShdw blurRad="38100" dist="38100" dir="2700000" algn="tl">
                    <a:srgbClr val="000000">
                      <a:alpha val="43137"/>
                    </a:srgbClr>
                  </a:outerShdw>
                </a:effectLst>
                <a:latin typeface="Sakkal Majalla" pitchFamily="2" charset="-78"/>
                <a:cs typeface="Sakkal Majalla" pitchFamily="2" charset="-78"/>
              </a:rPr>
              <a:t>    دخلت الطباعة العالم العربي </a:t>
            </a:r>
            <a:r>
              <a:rPr lang="ar-DZ"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بعد قرنين ونصف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من ظهورها في أوربا،حيث دخلت    الطباعةسنة</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1706م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عندما انشأ المسيحيون الأرثوذكس أول مطبعة في حلب وبعدها كانت هناك مطبعة أخري في </a:t>
            </a:r>
            <a:r>
              <a:rPr lang="ar-DZ"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دير شوير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1734م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كما ادخل العثمانيون الطباعة بالحروف المتحركة 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1726م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وكان أول كتاب يتم طبعه هو كتاب </a:t>
            </a:r>
            <a:r>
              <a:rPr lang="ar-DZ" sz="28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ألزبور</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في نفس السنة التي دخلت فيها المطبعة إلى حلب وفي دير شوير </a:t>
            </a:r>
            <a:r>
              <a:rPr lang="ar-DZ" sz="28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ميزان الزمان </a:t>
            </a:r>
            <a:r>
              <a:rPr lang="ar-DZ" sz="2800" b="1" dirty="0">
                <a:effectLst>
                  <a:outerShdw blurRad="38100" dist="38100" dir="2700000" algn="tl">
                    <a:srgbClr val="000000">
                      <a:alpha val="43137"/>
                    </a:srgbClr>
                  </a:outerShdw>
                </a:effectLst>
                <a:latin typeface="Sakkal Majalla" pitchFamily="2" charset="-78"/>
                <a:cs typeface="Sakkal Majalla" pitchFamily="2" charset="-78"/>
              </a:rPr>
              <a:t>سنة </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1734م</a:t>
            </a:r>
            <a:r>
              <a:rPr lang="ar-DZ" sz="2800" b="1" dirty="0">
                <a:effectLst>
                  <a:outerShdw blurRad="38100" dist="38100" dir="2700000" algn="tl">
                    <a:srgbClr val="000000">
                      <a:alpha val="43137"/>
                    </a:srgbClr>
                  </a:outerShdw>
                </a:effectLst>
                <a:latin typeface="Sakkal Majalla" pitchFamily="2" charset="-78"/>
                <a:cs typeface="Sakkal Majalla" pitchFamily="2" charset="-78"/>
              </a:rPr>
              <a:t> ومن بين الكتب التي طبعت في القسطنطينية الصحاح للجوهري سنة</a:t>
            </a:r>
            <a:r>
              <a:rPr lang="ar-DZ" sz="28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1724م</a:t>
            </a:r>
          </a:p>
        </p:txBody>
      </p:sp>
      <p:sp>
        <p:nvSpPr>
          <p:cNvPr id="9" name="Rectangle 8"/>
          <p:cNvSpPr/>
          <p:nvPr/>
        </p:nvSpPr>
        <p:spPr>
          <a:xfrm>
            <a:off x="4286248" y="285728"/>
            <a:ext cx="4500594" cy="584775"/>
          </a:xfrm>
          <a:prstGeom prst="rect">
            <a:avLst/>
          </a:prstGeom>
        </p:spPr>
        <p:txBody>
          <a:bodyPr wrap="square">
            <a:spAutoFit/>
          </a:bodyPr>
          <a:lstStyle/>
          <a:p>
            <a:pPr algn="r"/>
            <a:r>
              <a:rPr lang="ar-DZ"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1-3انتشار الطباعة في الوطن العربي</a:t>
            </a:r>
            <a:endParaRPr lang="fr-FR" sz="3200" dirty="0">
              <a:solidFill>
                <a:srgbClr val="FFFF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2756"/>
    </mc:Choice>
    <mc:Fallback xmlns="">
      <p:transition spd="slow" advTm="182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47" y="332656"/>
            <a:ext cx="8929686" cy="4524315"/>
          </a:xfrm>
          <a:prstGeom prst="rect">
            <a:avLst/>
          </a:prstGeom>
        </p:spPr>
        <p:txBody>
          <a:bodyPr wrap="square">
            <a:spAutoFit/>
          </a:bodyPr>
          <a:lstStyle/>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أما الطباعة في مصر فظهرت في عهد </a:t>
            </a:r>
            <a:r>
              <a:rPr lang="ar-DZ" sz="32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محمد علي </a:t>
            </a:r>
            <a:r>
              <a:rPr lang="ar-DZ" sz="3200" b="1" dirty="0">
                <a:effectLst>
                  <a:outerShdw blurRad="38100" dist="38100" dir="2700000" algn="tl">
                    <a:srgbClr val="000000">
                      <a:alpha val="43137"/>
                    </a:srgbClr>
                  </a:outerShdw>
                </a:effectLst>
                <a:latin typeface="Sakkal Majalla" pitchFamily="2" charset="-78"/>
                <a:cs typeface="Sakkal Majalla" pitchFamily="2" charset="-78"/>
              </a:rPr>
              <a:t>أهمها وأشهرها مطبعة </a:t>
            </a:r>
            <a:r>
              <a:rPr lang="ar-DZ" sz="3200" b="1" u="sng"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بولاق</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a:t>
            </a:r>
            <a:r>
              <a:rPr lang="fr-FR"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1820</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م</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وكان أول كتاب تم طبعه في هذه المطبعة وقاموس : ايطالي عربي سنة</a:t>
            </a:r>
            <a:r>
              <a:rPr lang="fr-FR"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 1822 </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م(1)</a:t>
            </a:r>
          </a:p>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وكانت هناك مطبعة </a:t>
            </a:r>
            <a:r>
              <a:rPr lang="ar-DZ" sz="32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ديوان الجهادية </a:t>
            </a:r>
            <a:r>
              <a:rPr lang="ar-DZ" sz="3200" b="1" dirty="0">
                <a:effectLst>
                  <a:outerShdw blurRad="38100" dist="38100" dir="2700000" algn="tl">
                    <a:srgbClr val="000000">
                      <a:alpha val="43137"/>
                    </a:srgbClr>
                  </a:outerShdw>
                </a:effectLst>
                <a:latin typeface="Sakkal Majalla" pitchFamily="2" charset="-78"/>
                <a:cs typeface="Sakkal Majalla" pitchFamily="2" charset="-78"/>
              </a:rPr>
              <a:t>وكان أول كتاب طبعته سنة</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1834م</a:t>
            </a:r>
            <a:r>
              <a:rPr lang="ar-DZ" sz="3200" b="1" dirty="0">
                <a:effectLst>
                  <a:outerShdw blurRad="38100" dist="38100" dir="2700000" algn="tl">
                    <a:srgbClr val="000000">
                      <a:alpha val="43137"/>
                    </a:srgbClr>
                  </a:outerShdw>
                </a:effectLst>
                <a:latin typeface="Sakkal Majalla" pitchFamily="2" charset="-78"/>
                <a:cs typeface="Sakkal Majalla" pitchFamily="2" charset="-78"/>
              </a:rPr>
              <a:t> وقد تم دمجها مع مطبعة بولاق. وظهرت عدة مطابع أهمها:</a:t>
            </a:r>
          </a:p>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   - مطبعة المدارس الملكية سنة </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1868م</a:t>
            </a:r>
            <a:r>
              <a:rPr lang="ar-DZ" sz="3200" b="1" dirty="0">
                <a:effectLst>
                  <a:outerShdw blurRad="38100" dist="38100" dir="2700000" algn="tl">
                    <a:srgbClr val="000000">
                      <a:alpha val="43137"/>
                    </a:srgbClr>
                  </a:outerShdw>
                </a:effectLst>
                <a:latin typeface="Sakkal Majalla" pitchFamily="2" charset="-78"/>
                <a:cs typeface="Sakkal Majalla" pitchFamily="2" charset="-78"/>
              </a:rPr>
              <a:t>.</a:t>
            </a:r>
          </a:p>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   - المطبعة الأزهرية سنة </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1879م</a:t>
            </a:r>
          </a:p>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   - مطبعة ديوان عموم الأوقاف سنة </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1770م</a:t>
            </a:r>
          </a:p>
          <a:p>
            <a:pPr algn="r" rtl="1"/>
            <a:r>
              <a:rPr lang="ar-DZ" sz="3200" b="1" dirty="0">
                <a:effectLst>
                  <a:outerShdw blurRad="38100" dist="38100" dir="2700000" algn="tl">
                    <a:srgbClr val="000000">
                      <a:alpha val="43137"/>
                    </a:srgbClr>
                  </a:outerShdw>
                </a:effectLst>
                <a:latin typeface="Sakkal Majalla" pitchFamily="2" charset="-78"/>
                <a:cs typeface="Sakkal Majalla" pitchFamily="2" charset="-78"/>
              </a:rPr>
              <a:t>   - مطبعة نظارة المالية سنة</a:t>
            </a:r>
            <a:r>
              <a:rPr lang="ar-DZ"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1884م</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4464"/>
    </mc:Choice>
    <mc:Fallback xmlns="">
      <p:transition spd="slow" advTm="744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1.8|5|22.9|1.1"/>
</p:tagLst>
</file>

<file path=ppt/tags/tag10.xml><?xml version="1.0" encoding="utf-8"?>
<p:tagLst xmlns:a="http://schemas.openxmlformats.org/drawingml/2006/main" xmlns:r="http://schemas.openxmlformats.org/officeDocument/2006/relationships" xmlns:p="http://schemas.openxmlformats.org/presentationml/2006/main">
  <p:tag name="TIMING" val="|0.8|0.7|1.1"/>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0.4|0.8|0.5|0.5|0.6|2.4|0.7|0.4|1.2|0.8|1"/>
</p:tagLst>
</file>

<file path=ppt/tags/tag14.xml><?xml version="1.0" encoding="utf-8"?>
<p:tagLst xmlns:a="http://schemas.openxmlformats.org/drawingml/2006/main" xmlns:r="http://schemas.openxmlformats.org/officeDocument/2006/relationships" xmlns:p="http://schemas.openxmlformats.org/presentationml/2006/main">
  <p:tag name="TIMING" val="|1.2|0.7|1|1.1|8.9"/>
</p:tagLst>
</file>

<file path=ppt/tags/tag15.xml><?xml version="1.0" encoding="utf-8"?>
<p:tagLst xmlns:a="http://schemas.openxmlformats.org/drawingml/2006/main" xmlns:r="http://schemas.openxmlformats.org/officeDocument/2006/relationships" xmlns:p="http://schemas.openxmlformats.org/presentationml/2006/main">
  <p:tag name="TIMING" val="|0.4|0.5|1.7|2.2|3.4"/>
</p:tagLst>
</file>

<file path=ppt/tags/tag16.xml><?xml version="1.0" encoding="utf-8"?>
<p:tagLst xmlns:a="http://schemas.openxmlformats.org/drawingml/2006/main" xmlns:r="http://schemas.openxmlformats.org/officeDocument/2006/relationships" xmlns:p="http://schemas.openxmlformats.org/presentationml/2006/main">
  <p:tag name="TIMING" val="|0.4|0.8|1.1|2.6|3.2"/>
</p:tagLst>
</file>

<file path=ppt/tags/tag17.xml><?xml version="1.0" encoding="utf-8"?>
<p:tagLst xmlns:a="http://schemas.openxmlformats.org/drawingml/2006/main" xmlns:r="http://schemas.openxmlformats.org/officeDocument/2006/relationships" xmlns:p="http://schemas.openxmlformats.org/presentationml/2006/main">
  <p:tag name="TIMING" val="|0.4|1|5.5|1.7|1|0.5|48.2|63.7"/>
</p:tagLst>
</file>

<file path=ppt/tags/tag18.xml><?xml version="1.0" encoding="utf-8"?>
<p:tagLst xmlns:a="http://schemas.openxmlformats.org/drawingml/2006/main" xmlns:r="http://schemas.openxmlformats.org/officeDocument/2006/relationships" xmlns:p="http://schemas.openxmlformats.org/presentationml/2006/main">
  <p:tag name="TIMING" val="|0.9"/>
</p:tagLst>
</file>

<file path=ppt/tags/tag19.xml><?xml version="1.0" encoding="utf-8"?>
<p:tagLst xmlns:a="http://schemas.openxmlformats.org/drawingml/2006/main" xmlns:r="http://schemas.openxmlformats.org/officeDocument/2006/relationships" xmlns:p="http://schemas.openxmlformats.org/presentationml/2006/main">
  <p:tag name="TIMING" val="|0.5|2.5|17.8|7.5|1.3|20.2"/>
</p:tagLst>
</file>

<file path=ppt/tags/tag2.xml><?xml version="1.0" encoding="utf-8"?>
<p:tagLst xmlns:a="http://schemas.openxmlformats.org/drawingml/2006/main" xmlns:r="http://schemas.openxmlformats.org/officeDocument/2006/relationships" xmlns:p="http://schemas.openxmlformats.org/presentationml/2006/main">
  <p:tag name="TIMING" val="|0.6|0.9|4.7|2.8|6.2|21.9|9.7|12.4|11.2|7.1|2.7"/>
</p:tagLst>
</file>

<file path=ppt/tags/tag20.xml><?xml version="1.0" encoding="utf-8"?>
<p:tagLst xmlns:a="http://schemas.openxmlformats.org/drawingml/2006/main" xmlns:r="http://schemas.openxmlformats.org/officeDocument/2006/relationships" xmlns:p="http://schemas.openxmlformats.org/presentationml/2006/main">
  <p:tag name="TIMING" val="|0.4|0.9|32.9|46.3"/>
</p:tagLst>
</file>

<file path=ppt/tags/tag21.xml><?xml version="1.0" encoding="utf-8"?>
<p:tagLst xmlns:a="http://schemas.openxmlformats.org/drawingml/2006/main" xmlns:r="http://schemas.openxmlformats.org/officeDocument/2006/relationships" xmlns:p="http://schemas.openxmlformats.org/presentationml/2006/main">
  <p:tag name="TIMING" val="|0.7|0.6|0.7|63"/>
</p:tagLst>
</file>

<file path=ppt/tags/tag22.xml><?xml version="1.0" encoding="utf-8"?>
<p:tagLst xmlns:a="http://schemas.openxmlformats.org/drawingml/2006/main" xmlns:r="http://schemas.openxmlformats.org/officeDocument/2006/relationships" xmlns:p="http://schemas.openxmlformats.org/presentationml/2006/main">
  <p:tag name="TIMING" val="|0.7|61.4|0.7|10.6|0.8"/>
</p:tagLst>
</file>

<file path=ppt/tags/tag3.xml><?xml version="1.0" encoding="utf-8"?>
<p:tagLst xmlns:a="http://schemas.openxmlformats.org/drawingml/2006/main" xmlns:r="http://schemas.openxmlformats.org/officeDocument/2006/relationships" xmlns:p="http://schemas.openxmlformats.org/presentationml/2006/main">
  <p:tag name="TIMING" val="|0.8|0.9|1|1.1|0.9|4.6|0.4|0.2|0.2|0.6|0.5"/>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0.5|1.1|1|8.2|2.5"/>
</p:tagLst>
</file>

<file path=ppt/tags/tag6.xml><?xml version="1.0" encoding="utf-8"?>
<p:tagLst xmlns:a="http://schemas.openxmlformats.org/drawingml/2006/main" xmlns:r="http://schemas.openxmlformats.org/officeDocument/2006/relationships" xmlns:p="http://schemas.openxmlformats.org/presentationml/2006/main">
  <p:tag name="TIMING" val="|0.4|0.7|1|1.7"/>
</p:tagLst>
</file>

<file path=ppt/tags/tag7.xml><?xml version="1.0" encoding="utf-8"?>
<p:tagLst xmlns:a="http://schemas.openxmlformats.org/drawingml/2006/main" xmlns:r="http://schemas.openxmlformats.org/officeDocument/2006/relationships" xmlns:p="http://schemas.openxmlformats.org/presentationml/2006/main">
  <p:tag name="TIMING" val="|0.4|2.3|63.1"/>
</p:tagLst>
</file>

<file path=ppt/tags/tag8.xml><?xml version="1.0" encoding="utf-8"?>
<p:tagLst xmlns:a="http://schemas.openxmlformats.org/drawingml/2006/main" xmlns:r="http://schemas.openxmlformats.org/officeDocument/2006/relationships" xmlns:p="http://schemas.openxmlformats.org/presentationml/2006/main">
  <p:tag name="TIMING" val="|0.9|0.8|0.9"/>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6521</TotalTime>
  <Words>1863</Words>
  <Application>Microsoft Office PowerPoint</Application>
  <PresentationFormat>On-screen Show (4:3)</PresentationFormat>
  <Paragraphs>112</Paragraphs>
  <Slides>22</Slides>
  <Notes>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Arabic Typesetting</vt:lpstr>
      <vt:lpstr>Arial</vt:lpstr>
      <vt:lpstr>Calibri</vt:lpstr>
      <vt:lpstr>Gill Sans MT</vt:lpstr>
      <vt:lpstr>Sakkal Majalla</vt:lpstr>
      <vt:lpstr>Times New Roman</vt:lpstr>
      <vt:lpstr>Verdana</vt:lpstr>
      <vt:lpstr>Wingdings</vt:lpstr>
      <vt:lpstr>Gallery</vt:lpstr>
      <vt:lpstr>1_Gallery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dc:creator>
  <cp:lastModifiedBy>Dell</cp:lastModifiedBy>
  <cp:revision>91</cp:revision>
  <dcterms:created xsi:type="dcterms:W3CDTF">2013-02-26T21:41:51Z</dcterms:created>
  <dcterms:modified xsi:type="dcterms:W3CDTF">2023-10-14T20:02:42Z</dcterms:modified>
</cp:coreProperties>
</file>