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6" r:id="rId7"/>
    <p:sldId id="273" r:id="rId8"/>
    <p:sldId id="261" r:id="rId9"/>
    <p:sldId id="274" r:id="rId10"/>
    <p:sldId id="271" r:id="rId11"/>
    <p:sldId id="262" r:id="rId12"/>
    <p:sldId id="272" r:id="rId13"/>
    <p:sldId id="263" r:id="rId14"/>
    <p:sldId id="265" r:id="rId15"/>
    <p:sldId id="264" r:id="rId16"/>
    <p:sldId id="268" r:id="rId17"/>
    <p:sldId id="269" r:id="rId18"/>
    <p:sldId id="270" r:id="rId19"/>
    <p:sldId id="275" r:id="rId20"/>
    <p:sldId id="276" r:id="rId21"/>
    <p:sldId id="277" r:id="rId22"/>
    <p:sldId id="281" r:id="rId23"/>
    <p:sldId id="278" r:id="rId24"/>
    <p:sldId id="283" r:id="rId25"/>
    <p:sldId id="348" r:id="rId26"/>
    <p:sldId id="279" r:id="rId27"/>
    <p:sldId id="280" r:id="rId28"/>
    <p:sldId id="284" r:id="rId29"/>
    <p:sldId id="349" r:id="rId30"/>
    <p:sldId id="301" r:id="rId31"/>
    <p:sldId id="341" r:id="rId32"/>
    <p:sldId id="342" r:id="rId33"/>
    <p:sldId id="343" r:id="rId34"/>
    <p:sldId id="344" r:id="rId35"/>
    <p:sldId id="304" r:id="rId36"/>
    <p:sldId id="288" r:id="rId37"/>
    <p:sldId id="351" r:id="rId38"/>
    <p:sldId id="347" r:id="rId39"/>
    <p:sldId id="346" r:id="rId40"/>
    <p:sldId id="352"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08B8"/>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A1DEFE-AB35-AA7D-0473-859519FEA91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25948A8-8790-3977-C850-F229B168C2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10ED1-B4CD-34B4-4AD9-37636A22A783}"/>
              </a:ext>
            </a:extLst>
          </p:cNvPr>
          <p:cNvSpPr>
            <a:spLocks noGrp="1"/>
          </p:cNvSpPr>
          <p:nvPr>
            <p:ph type="dt" sz="half" idx="10"/>
          </p:nvPr>
        </p:nvSpPr>
        <p:spPr/>
        <p:txBody>
          <a:bodyPr/>
          <a:lstStyle/>
          <a:p>
            <a:fld id="{D4778FA6-0C97-4861-A991-44E72E3FE64E}"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3891022E-9BA6-502F-00D4-752D373500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3CAA98-169E-8B2F-F015-2E73ACCA6DBC}"/>
              </a:ext>
            </a:extLst>
          </p:cNvPr>
          <p:cNvSpPr>
            <a:spLocks noGrp="1"/>
          </p:cNvSpPr>
          <p:nvPr>
            <p:ph type="sldNum" sz="quarter" idx="12"/>
          </p:nvPr>
        </p:nvSpPr>
        <p:spPr/>
        <p:txBody>
          <a:bodyPr/>
          <a:lstStyle/>
          <a:p>
            <a:fld id="{7B249643-03B9-4A68-853E-E4FAD0AFD8F4}" type="slidenum">
              <a:rPr lang="fr-FR" smtClean="0"/>
              <a:t>‹N°›</a:t>
            </a:fld>
            <a:endParaRPr lang="fr-FR"/>
          </a:p>
        </p:txBody>
      </p:sp>
    </p:spTree>
    <p:extLst>
      <p:ext uri="{BB962C8B-B14F-4D97-AF65-F5344CB8AC3E}">
        <p14:creationId xmlns:p14="http://schemas.microsoft.com/office/powerpoint/2010/main" val="418801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63105-A7B8-F729-8E62-491B1C4ADC1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9E2FD6D-38CE-DBF8-1733-9064F574D7C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AF9913-1423-19D9-5F72-D66FC7CC1A3C}"/>
              </a:ext>
            </a:extLst>
          </p:cNvPr>
          <p:cNvSpPr>
            <a:spLocks noGrp="1"/>
          </p:cNvSpPr>
          <p:nvPr>
            <p:ph type="dt" sz="half" idx="10"/>
          </p:nvPr>
        </p:nvSpPr>
        <p:spPr/>
        <p:txBody>
          <a:bodyPr/>
          <a:lstStyle/>
          <a:p>
            <a:fld id="{D4778FA6-0C97-4861-A991-44E72E3FE64E}"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58DF00EE-57EF-D9AB-21EC-770E8EA83E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0AF23D-F11C-2AA4-A91F-2DF7C833B33E}"/>
              </a:ext>
            </a:extLst>
          </p:cNvPr>
          <p:cNvSpPr>
            <a:spLocks noGrp="1"/>
          </p:cNvSpPr>
          <p:nvPr>
            <p:ph type="sldNum" sz="quarter" idx="12"/>
          </p:nvPr>
        </p:nvSpPr>
        <p:spPr/>
        <p:txBody>
          <a:bodyPr/>
          <a:lstStyle/>
          <a:p>
            <a:fld id="{7B249643-03B9-4A68-853E-E4FAD0AFD8F4}" type="slidenum">
              <a:rPr lang="fr-FR" smtClean="0"/>
              <a:t>‹N°›</a:t>
            </a:fld>
            <a:endParaRPr lang="fr-FR"/>
          </a:p>
        </p:txBody>
      </p:sp>
    </p:spTree>
    <p:extLst>
      <p:ext uri="{BB962C8B-B14F-4D97-AF65-F5344CB8AC3E}">
        <p14:creationId xmlns:p14="http://schemas.microsoft.com/office/powerpoint/2010/main" val="267977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7BD751E-979F-8C0F-43AF-6763B6CC4A1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53124C4-8D3F-16F4-3885-6D15AFCB946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85923AD-A4AB-B8F0-9C2F-5B5A75AFF0AF}"/>
              </a:ext>
            </a:extLst>
          </p:cNvPr>
          <p:cNvSpPr>
            <a:spLocks noGrp="1"/>
          </p:cNvSpPr>
          <p:nvPr>
            <p:ph type="dt" sz="half" idx="10"/>
          </p:nvPr>
        </p:nvSpPr>
        <p:spPr/>
        <p:txBody>
          <a:bodyPr/>
          <a:lstStyle/>
          <a:p>
            <a:fld id="{D4778FA6-0C97-4861-A991-44E72E3FE64E}"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63BFB931-3B74-ACEC-0974-BDCDD8154D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79DAA0-CCF6-BDA8-4448-D009C1FBD419}"/>
              </a:ext>
            </a:extLst>
          </p:cNvPr>
          <p:cNvSpPr>
            <a:spLocks noGrp="1"/>
          </p:cNvSpPr>
          <p:nvPr>
            <p:ph type="sldNum" sz="quarter" idx="12"/>
          </p:nvPr>
        </p:nvSpPr>
        <p:spPr/>
        <p:txBody>
          <a:bodyPr/>
          <a:lstStyle/>
          <a:p>
            <a:fld id="{7B249643-03B9-4A68-853E-E4FAD0AFD8F4}" type="slidenum">
              <a:rPr lang="fr-FR" smtClean="0"/>
              <a:t>‹N°›</a:t>
            </a:fld>
            <a:endParaRPr lang="fr-FR"/>
          </a:p>
        </p:txBody>
      </p:sp>
    </p:spTree>
    <p:extLst>
      <p:ext uri="{BB962C8B-B14F-4D97-AF65-F5344CB8AC3E}">
        <p14:creationId xmlns:p14="http://schemas.microsoft.com/office/powerpoint/2010/main" val="186018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52B8E9-CB02-AAE7-75C2-947C0A696D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39A2B96-A71B-353C-555E-C020A6A997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C78222-4A40-4182-C449-F9A2B6117F17}"/>
              </a:ext>
            </a:extLst>
          </p:cNvPr>
          <p:cNvSpPr>
            <a:spLocks noGrp="1"/>
          </p:cNvSpPr>
          <p:nvPr>
            <p:ph type="dt" sz="half" idx="10"/>
          </p:nvPr>
        </p:nvSpPr>
        <p:spPr/>
        <p:txBody>
          <a:bodyPr/>
          <a:lstStyle/>
          <a:p>
            <a:fld id="{D4778FA6-0C97-4861-A991-44E72E3FE64E}"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1C35BA9B-D92C-308B-779B-2FF66068C7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BECA26-3F51-2592-68E1-1FBF6D9DECE4}"/>
              </a:ext>
            </a:extLst>
          </p:cNvPr>
          <p:cNvSpPr>
            <a:spLocks noGrp="1"/>
          </p:cNvSpPr>
          <p:nvPr>
            <p:ph type="sldNum" sz="quarter" idx="12"/>
          </p:nvPr>
        </p:nvSpPr>
        <p:spPr/>
        <p:txBody>
          <a:bodyPr/>
          <a:lstStyle/>
          <a:p>
            <a:fld id="{7B249643-03B9-4A68-853E-E4FAD0AFD8F4}" type="slidenum">
              <a:rPr lang="fr-FR" smtClean="0"/>
              <a:t>‹N°›</a:t>
            </a:fld>
            <a:endParaRPr lang="fr-FR"/>
          </a:p>
        </p:txBody>
      </p:sp>
    </p:spTree>
    <p:extLst>
      <p:ext uri="{BB962C8B-B14F-4D97-AF65-F5344CB8AC3E}">
        <p14:creationId xmlns:p14="http://schemas.microsoft.com/office/powerpoint/2010/main" val="268853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FDC0C-A2B8-D4E9-0DBC-97BBB2563B0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F8180CF-D794-A33A-288F-7C36375BE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F9AF0FF-C38C-577E-D08E-DCD2C1C28597}"/>
              </a:ext>
            </a:extLst>
          </p:cNvPr>
          <p:cNvSpPr>
            <a:spLocks noGrp="1"/>
          </p:cNvSpPr>
          <p:nvPr>
            <p:ph type="dt" sz="half" idx="10"/>
          </p:nvPr>
        </p:nvSpPr>
        <p:spPr/>
        <p:txBody>
          <a:bodyPr/>
          <a:lstStyle/>
          <a:p>
            <a:fld id="{D4778FA6-0C97-4861-A991-44E72E3FE64E}"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05FF6CC7-5D25-0BD3-1562-4A235A87B2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29BB83-29DA-FC0F-4D62-C82390632C5F}"/>
              </a:ext>
            </a:extLst>
          </p:cNvPr>
          <p:cNvSpPr>
            <a:spLocks noGrp="1"/>
          </p:cNvSpPr>
          <p:nvPr>
            <p:ph type="sldNum" sz="quarter" idx="12"/>
          </p:nvPr>
        </p:nvSpPr>
        <p:spPr/>
        <p:txBody>
          <a:bodyPr/>
          <a:lstStyle/>
          <a:p>
            <a:fld id="{7B249643-03B9-4A68-853E-E4FAD0AFD8F4}" type="slidenum">
              <a:rPr lang="fr-FR" smtClean="0"/>
              <a:t>‹N°›</a:t>
            </a:fld>
            <a:endParaRPr lang="fr-FR"/>
          </a:p>
        </p:txBody>
      </p:sp>
    </p:spTree>
    <p:extLst>
      <p:ext uri="{BB962C8B-B14F-4D97-AF65-F5344CB8AC3E}">
        <p14:creationId xmlns:p14="http://schemas.microsoft.com/office/powerpoint/2010/main" val="3959429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72460-178D-B4FC-C3E7-12861A76CD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D016480-CC37-6C3E-17C9-B89AEC4F3FE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4A88AB-AC3A-1EA2-EBBA-AD81EC9CAED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F12BCFD-34B3-44DF-7CEC-8C2D734AD09A}"/>
              </a:ext>
            </a:extLst>
          </p:cNvPr>
          <p:cNvSpPr>
            <a:spLocks noGrp="1"/>
          </p:cNvSpPr>
          <p:nvPr>
            <p:ph type="dt" sz="half" idx="10"/>
          </p:nvPr>
        </p:nvSpPr>
        <p:spPr/>
        <p:txBody>
          <a:bodyPr/>
          <a:lstStyle/>
          <a:p>
            <a:fld id="{D4778FA6-0C97-4861-A991-44E72E3FE64E}"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D42EF1D7-072B-0F2C-F638-B372179363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108B303-0628-D2D3-FE7F-401BD66840E1}"/>
              </a:ext>
            </a:extLst>
          </p:cNvPr>
          <p:cNvSpPr>
            <a:spLocks noGrp="1"/>
          </p:cNvSpPr>
          <p:nvPr>
            <p:ph type="sldNum" sz="quarter" idx="12"/>
          </p:nvPr>
        </p:nvSpPr>
        <p:spPr/>
        <p:txBody>
          <a:bodyPr/>
          <a:lstStyle/>
          <a:p>
            <a:fld id="{7B249643-03B9-4A68-853E-E4FAD0AFD8F4}" type="slidenum">
              <a:rPr lang="fr-FR" smtClean="0"/>
              <a:t>‹N°›</a:t>
            </a:fld>
            <a:endParaRPr lang="fr-FR"/>
          </a:p>
        </p:txBody>
      </p:sp>
    </p:spTree>
    <p:extLst>
      <p:ext uri="{BB962C8B-B14F-4D97-AF65-F5344CB8AC3E}">
        <p14:creationId xmlns:p14="http://schemas.microsoft.com/office/powerpoint/2010/main" val="236073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D77266-F778-138D-4FD2-D72832349BC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0E5AB5E-C734-300C-2E7C-3FD319FB17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17F40D5-E37A-4717-D28B-ABE40551B43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888205D-94D5-75B0-B50B-4450A53EB4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7E5D9EB-B17D-AF22-ED41-32E47EA0EF6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45A8ADD-2A77-069E-73EF-D3F6AD26ED0A}"/>
              </a:ext>
            </a:extLst>
          </p:cNvPr>
          <p:cNvSpPr>
            <a:spLocks noGrp="1"/>
          </p:cNvSpPr>
          <p:nvPr>
            <p:ph type="dt" sz="half" idx="10"/>
          </p:nvPr>
        </p:nvSpPr>
        <p:spPr/>
        <p:txBody>
          <a:bodyPr/>
          <a:lstStyle/>
          <a:p>
            <a:fld id="{D4778FA6-0C97-4861-A991-44E72E3FE64E}" type="datetimeFigureOut">
              <a:rPr lang="fr-FR" smtClean="0"/>
              <a:t>17/12/2023</a:t>
            </a:fld>
            <a:endParaRPr lang="fr-FR"/>
          </a:p>
        </p:txBody>
      </p:sp>
      <p:sp>
        <p:nvSpPr>
          <p:cNvPr id="8" name="Espace réservé du pied de page 7">
            <a:extLst>
              <a:ext uri="{FF2B5EF4-FFF2-40B4-BE49-F238E27FC236}">
                <a16:creationId xmlns:a16="http://schemas.microsoft.com/office/drawing/2014/main" id="{0C0CB4FB-C7CB-2990-1D25-1F79BA011F3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1E20629-0014-CD17-E525-F38B56F53A11}"/>
              </a:ext>
            </a:extLst>
          </p:cNvPr>
          <p:cNvSpPr>
            <a:spLocks noGrp="1"/>
          </p:cNvSpPr>
          <p:nvPr>
            <p:ph type="sldNum" sz="quarter" idx="12"/>
          </p:nvPr>
        </p:nvSpPr>
        <p:spPr/>
        <p:txBody>
          <a:bodyPr/>
          <a:lstStyle/>
          <a:p>
            <a:fld id="{7B249643-03B9-4A68-853E-E4FAD0AFD8F4}" type="slidenum">
              <a:rPr lang="fr-FR" smtClean="0"/>
              <a:t>‹N°›</a:t>
            </a:fld>
            <a:endParaRPr lang="fr-FR"/>
          </a:p>
        </p:txBody>
      </p:sp>
    </p:spTree>
    <p:extLst>
      <p:ext uri="{BB962C8B-B14F-4D97-AF65-F5344CB8AC3E}">
        <p14:creationId xmlns:p14="http://schemas.microsoft.com/office/powerpoint/2010/main" val="413208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8FC35-F0E0-F7C2-6A78-3CEDCDA0A78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A652CE7-2FBB-06F8-4FBC-8F1FF59BD222}"/>
              </a:ext>
            </a:extLst>
          </p:cNvPr>
          <p:cNvSpPr>
            <a:spLocks noGrp="1"/>
          </p:cNvSpPr>
          <p:nvPr>
            <p:ph type="dt" sz="half" idx="10"/>
          </p:nvPr>
        </p:nvSpPr>
        <p:spPr/>
        <p:txBody>
          <a:bodyPr/>
          <a:lstStyle/>
          <a:p>
            <a:fld id="{D4778FA6-0C97-4861-A991-44E72E3FE64E}" type="datetimeFigureOut">
              <a:rPr lang="fr-FR" smtClean="0"/>
              <a:t>17/12/2023</a:t>
            </a:fld>
            <a:endParaRPr lang="fr-FR"/>
          </a:p>
        </p:txBody>
      </p:sp>
      <p:sp>
        <p:nvSpPr>
          <p:cNvPr id="4" name="Espace réservé du pied de page 3">
            <a:extLst>
              <a:ext uri="{FF2B5EF4-FFF2-40B4-BE49-F238E27FC236}">
                <a16:creationId xmlns:a16="http://schemas.microsoft.com/office/drawing/2014/main" id="{D3012D5D-E95F-A047-AEE5-766503C3A6C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6BFBB2D-4845-D55D-FD23-BBDF8EC8338A}"/>
              </a:ext>
            </a:extLst>
          </p:cNvPr>
          <p:cNvSpPr>
            <a:spLocks noGrp="1"/>
          </p:cNvSpPr>
          <p:nvPr>
            <p:ph type="sldNum" sz="quarter" idx="12"/>
          </p:nvPr>
        </p:nvSpPr>
        <p:spPr/>
        <p:txBody>
          <a:bodyPr/>
          <a:lstStyle/>
          <a:p>
            <a:fld id="{7B249643-03B9-4A68-853E-E4FAD0AFD8F4}" type="slidenum">
              <a:rPr lang="fr-FR" smtClean="0"/>
              <a:t>‹N°›</a:t>
            </a:fld>
            <a:endParaRPr lang="fr-FR"/>
          </a:p>
        </p:txBody>
      </p:sp>
    </p:spTree>
    <p:extLst>
      <p:ext uri="{BB962C8B-B14F-4D97-AF65-F5344CB8AC3E}">
        <p14:creationId xmlns:p14="http://schemas.microsoft.com/office/powerpoint/2010/main" val="90483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0026060-5403-6155-EAC7-255E9380405F}"/>
              </a:ext>
            </a:extLst>
          </p:cNvPr>
          <p:cNvSpPr>
            <a:spLocks noGrp="1"/>
          </p:cNvSpPr>
          <p:nvPr>
            <p:ph type="dt" sz="half" idx="10"/>
          </p:nvPr>
        </p:nvSpPr>
        <p:spPr/>
        <p:txBody>
          <a:bodyPr/>
          <a:lstStyle/>
          <a:p>
            <a:fld id="{D4778FA6-0C97-4861-A991-44E72E3FE64E}" type="datetimeFigureOut">
              <a:rPr lang="fr-FR" smtClean="0"/>
              <a:t>17/12/2023</a:t>
            </a:fld>
            <a:endParaRPr lang="fr-FR"/>
          </a:p>
        </p:txBody>
      </p:sp>
      <p:sp>
        <p:nvSpPr>
          <p:cNvPr id="3" name="Espace réservé du pied de page 2">
            <a:extLst>
              <a:ext uri="{FF2B5EF4-FFF2-40B4-BE49-F238E27FC236}">
                <a16:creationId xmlns:a16="http://schemas.microsoft.com/office/drawing/2014/main" id="{48218A33-37C4-EB60-C0C2-2D9BFE50C4E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FC2B4C3-43B9-1040-9EDF-63AD5ED9E794}"/>
              </a:ext>
            </a:extLst>
          </p:cNvPr>
          <p:cNvSpPr>
            <a:spLocks noGrp="1"/>
          </p:cNvSpPr>
          <p:nvPr>
            <p:ph type="sldNum" sz="quarter" idx="12"/>
          </p:nvPr>
        </p:nvSpPr>
        <p:spPr/>
        <p:txBody>
          <a:bodyPr/>
          <a:lstStyle/>
          <a:p>
            <a:fld id="{7B249643-03B9-4A68-853E-E4FAD0AFD8F4}" type="slidenum">
              <a:rPr lang="fr-FR" smtClean="0"/>
              <a:t>‹N°›</a:t>
            </a:fld>
            <a:endParaRPr lang="fr-FR"/>
          </a:p>
        </p:txBody>
      </p:sp>
    </p:spTree>
    <p:extLst>
      <p:ext uri="{BB962C8B-B14F-4D97-AF65-F5344CB8AC3E}">
        <p14:creationId xmlns:p14="http://schemas.microsoft.com/office/powerpoint/2010/main" val="56778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5B6A3F-1E8F-C835-7A17-8380256762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AFEBBD9-D1D5-739B-9528-6033AB0064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904CD07-9FEC-374C-2765-EC19A221B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5E37C2-D60D-0910-282A-B913D2186BAD}"/>
              </a:ext>
            </a:extLst>
          </p:cNvPr>
          <p:cNvSpPr>
            <a:spLocks noGrp="1"/>
          </p:cNvSpPr>
          <p:nvPr>
            <p:ph type="dt" sz="half" idx="10"/>
          </p:nvPr>
        </p:nvSpPr>
        <p:spPr/>
        <p:txBody>
          <a:bodyPr/>
          <a:lstStyle/>
          <a:p>
            <a:fld id="{D4778FA6-0C97-4861-A991-44E72E3FE64E}"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1F2B2973-5C67-2894-4CFB-4C4A645C1E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9A185B-96C8-B831-EFAB-5CDC4C7F7A96}"/>
              </a:ext>
            </a:extLst>
          </p:cNvPr>
          <p:cNvSpPr>
            <a:spLocks noGrp="1"/>
          </p:cNvSpPr>
          <p:nvPr>
            <p:ph type="sldNum" sz="quarter" idx="12"/>
          </p:nvPr>
        </p:nvSpPr>
        <p:spPr/>
        <p:txBody>
          <a:bodyPr/>
          <a:lstStyle/>
          <a:p>
            <a:fld id="{7B249643-03B9-4A68-853E-E4FAD0AFD8F4}" type="slidenum">
              <a:rPr lang="fr-FR" smtClean="0"/>
              <a:t>‹N°›</a:t>
            </a:fld>
            <a:endParaRPr lang="fr-FR"/>
          </a:p>
        </p:txBody>
      </p:sp>
    </p:spTree>
    <p:extLst>
      <p:ext uri="{BB962C8B-B14F-4D97-AF65-F5344CB8AC3E}">
        <p14:creationId xmlns:p14="http://schemas.microsoft.com/office/powerpoint/2010/main" val="236767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9B928-0D81-304E-B7DF-D1A19FD5B0F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3657F10-7ACD-B61A-3B32-9ACF2AD98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F165D7C-DD2A-6F93-EB49-3D94A0F19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1C9580E-F2B5-ECD3-4E8C-348A4B00D419}"/>
              </a:ext>
            </a:extLst>
          </p:cNvPr>
          <p:cNvSpPr>
            <a:spLocks noGrp="1"/>
          </p:cNvSpPr>
          <p:nvPr>
            <p:ph type="dt" sz="half" idx="10"/>
          </p:nvPr>
        </p:nvSpPr>
        <p:spPr/>
        <p:txBody>
          <a:bodyPr/>
          <a:lstStyle/>
          <a:p>
            <a:fld id="{D4778FA6-0C97-4861-A991-44E72E3FE64E}"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16D20988-E0E9-BFDB-196A-0DAD5169E9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395D5CF-D69A-B186-318C-62F63904D55B}"/>
              </a:ext>
            </a:extLst>
          </p:cNvPr>
          <p:cNvSpPr>
            <a:spLocks noGrp="1"/>
          </p:cNvSpPr>
          <p:nvPr>
            <p:ph type="sldNum" sz="quarter" idx="12"/>
          </p:nvPr>
        </p:nvSpPr>
        <p:spPr/>
        <p:txBody>
          <a:bodyPr/>
          <a:lstStyle/>
          <a:p>
            <a:fld id="{7B249643-03B9-4A68-853E-E4FAD0AFD8F4}" type="slidenum">
              <a:rPr lang="fr-FR" smtClean="0"/>
              <a:t>‹N°›</a:t>
            </a:fld>
            <a:endParaRPr lang="fr-FR"/>
          </a:p>
        </p:txBody>
      </p:sp>
    </p:spTree>
    <p:extLst>
      <p:ext uri="{BB962C8B-B14F-4D97-AF65-F5344CB8AC3E}">
        <p14:creationId xmlns:p14="http://schemas.microsoft.com/office/powerpoint/2010/main" val="310567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DF1D093-2C62-8075-C048-3D03CEEE6C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5CBA5C0-D668-04BA-3C70-1D2FCE861A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2B3A354-BA84-61E5-4409-1341F51D0E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78FA6-0C97-4861-A991-44E72E3FE64E}"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D61D4D52-1434-93AD-AE0C-25F634D019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EA9FA54-20D1-2370-CBCC-962DC01EE1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49643-03B9-4A68-853E-E4FAD0AFD8F4}" type="slidenum">
              <a:rPr lang="fr-FR" smtClean="0"/>
              <a:t>‹N°›</a:t>
            </a:fld>
            <a:endParaRPr lang="fr-FR"/>
          </a:p>
        </p:txBody>
      </p:sp>
    </p:spTree>
    <p:extLst>
      <p:ext uri="{BB962C8B-B14F-4D97-AF65-F5344CB8AC3E}">
        <p14:creationId xmlns:p14="http://schemas.microsoft.com/office/powerpoint/2010/main" val="3291774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92C957C-1AA5-4EF9-BBE0-BD5333F48FAF}"/>
              </a:ext>
            </a:extLst>
          </p:cNvPr>
          <p:cNvSpPr txBox="1"/>
          <p:nvPr/>
        </p:nvSpPr>
        <p:spPr>
          <a:xfrm>
            <a:off x="3050188" y="616350"/>
            <a:ext cx="56474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latin typeface="Times New Roman"/>
                <a:cs typeface="Times New Roman"/>
              </a:rPr>
              <a:t>Université Mohamed </a:t>
            </a:r>
            <a:r>
              <a:rPr lang="fr-FR" sz="2000" b="1" dirty="0" err="1">
                <a:latin typeface="Times New Roman"/>
                <a:cs typeface="Times New Roman"/>
              </a:rPr>
              <a:t>Kheider</a:t>
            </a:r>
            <a:r>
              <a:rPr lang="fr-FR" sz="2000" b="1" dirty="0">
                <a:latin typeface="Times New Roman"/>
                <a:cs typeface="Times New Roman"/>
              </a:rPr>
              <a:t> –Biskra-</a:t>
            </a:r>
          </a:p>
          <a:p>
            <a:pPr algn="ctr"/>
            <a:r>
              <a:rPr lang="fr-FR" sz="2000" b="1" dirty="0">
                <a:latin typeface="Times New Roman"/>
                <a:cs typeface="Times New Roman"/>
              </a:rPr>
              <a:t>Faculté de sciences exactes et de sciences de la nature et de la vie</a:t>
            </a:r>
          </a:p>
          <a:p>
            <a:pPr algn="ctr"/>
            <a:r>
              <a:rPr lang="fr-FR" sz="2000" b="1" dirty="0">
                <a:latin typeface="Times New Roman"/>
                <a:cs typeface="Times New Roman"/>
              </a:rPr>
              <a:t>Département de sciences de la nature et de la vie</a:t>
            </a:r>
          </a:p>
        </p:txBody>
      </p:sp>
      <p:sp>
        <p:nvSpPr>
          <p:cNvPr id="6" name="Rectangle : coins arrondis 5">
            <a:extLst>
              <a:ext uri="{FF2B5EF4-FFF2-40B4-BE49-F238E27FC236}">
                <a16:creationId xmlns:a16="http://schemas.microsoft.com/office/drawing/2014/main" id="{C11A0266-48A7-57BD-2223-7ADC1BBA9574}"/>
              </a:ext>
            </a:extLst>
          </p:cNvPr>
          <p:cNvSpPr/>
          <p:nvPr/>
        </p:nvSpPr>
        <p:spPr>
          <a:xfrm>
            <a:off x="2225990" y="2832652"/>
            <a:ext cx="7418716" cy="2501660"/>
          </a:xfrm>
          <a:prstGeom prst="round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sz="4000" dirty="0">
              <a:latin typeface="Times New Roman"/>
              <a:cs typeface="Calibri"/>
            </a:endParaRPr>
          </a:p>
          <a:p>
            <a:pPr algn="ctr"/>
            <a:r>
              <a:rPr lang="fr-FR" sz="4000" b="1" dirty="0">
                <a:solidFill>
                  <a:srgbClr val="7030A0"/>
                </a:solidFill>
                <a:latin typeface="Times New Roman"/>
                <a:cs typeface="Calibri"/>
              </a:rPr>
              <a:t>Cours de Génétique Microbienne</a:t>
            </a:r>
            <a:endParaRPr lang="fr-FR" b="1" dirty="0">
              <a:solidFill>
                <a:srgbClr val="7030A0"/>
              </a:solidFill>
              <a:cs typeface="Calibri"/>
            </a:endParaRPr>
          </a:p>
          <a:p>
            <a:pPr algn="ctr"/>
            <a:endParaRPr lang="fr-FR" dirty="0">
              <a:cs typeface="Calibri"/>
            </a:endParaRPr>
          </a:p>
          <a:p>
            <a:pPr algn="ctr"/>
            <a:r>
              <a:rPr lang="fr-FR" b="1" dirty="0">
                <a:cs typeface="Calibri"/>
              </a:rPr>
              <a:t>3 </a:t>
            </a:r>
            <a:r>
              <a:rPr lang="fr-FR" b="1" dirty="0" err="1">
                <a:cs typeface="Calibri"/>
              </a:rPr>
              <a:t>ème</a:t>
            </a:r>
            <a:r>
              <a:rPr lang="fr-FR" b="1" dirty="0">
                <a:cs typeface="Calibri"/>
              </a:rPr>
              <a:t> année Microbiologie</a:t>
            </a:r>
            <a:endParaRPr lang="fr-FR" sz="4000" b="1" dirty="0">
              <a:latin typeface="Times New Roman"/>
              <a:cs typeface="Calibri"/>
            </a:endParaRPr>
          </a:p>
        </p:txBody>
      </p:sp>
      <p:sp>
        <p:nvSpPr>
          <p:cNvPr id="7" name="ZoneTexte 6">
            <a:extLst>
              <a:ext uri="{FF2B5EF4-FFF2-40B4-BE49-F238E27FC236}">
                <a16:creationId xmlns:a16="http://schemas.microsoft.com/office/drawing/2014/main" id="{E6AE745C-78DA-2100-0A55-F37C14DA3907}"/>
              </a:ext>
            </a:extLst>
          </p:cNvPr>
          <p:cNvSpPr txBox="1"/>
          <p:nvPr/>
        </p:nvSpPr>
        <p:spPr>
          <a:xfrm>
            <a:off x="6396361" y="5731565"/>
            <a:ext cx="55849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002060"/>
                </a:solidFill>
                <a:cs typeface="Calibri"/>
              </a:rPr>
              <a:t>Réalisé par: Dr. </a:t>
            </a:r>
            <a:r>
              <a:rPr lang="fr-FR" sz="3200" b="1" dirty="0" err="1">
                <a:solidFill>
                  <a:srgbClr val="002060"/>
                </a:solidFill>
                <a:cs typeface="Calibri"/>
              </a:rPr>
              <a:t>Benabdallah</a:t>
            </a:r>
            <a:r>
              <a:rPr lang="fr-FR" sz="3200" b="1" dirty="0">
                <a:solidFill>
                  <a:srgbClr val="002060"/>
                </a:solidFill>
                <a:cs typeface="Calibri"/>
              </a:rPr>
              <a:t> F.</a:t>
            </a:r>
            <a:endParaRPr lang="fr-FR" sz="3200" b="1" dirty="0">
              <a:solidFill>
                <a:srgbClr val="002060"/>
              </a:solidFill>
            </a:endParaRPr>
          </a:p>
        </p:txBody>
      </p:sp>
      <p:pic>
        <p:nvPicPr>
          <p:cNvPr id="2" name="Image 1">
            <a:extLst>
              <a:ext uri="{FF2B5EF4-FFF2-40B4-BE49-F238E27FC236}">
                <a16:creationId xmlns:a16="http://schemas.microsoft.com/office/drawing/2014/main" id="{944FC2F7-45DA-F8EE-3504-06514FACB75C}"/>
              </a:ext>
            </a:extLst>
          </p:cNvPr>
          <p:cNvPicPr>
            <a:picLocks noChangeAspect="1"/>
          </p:cNvPicPr>
          <p:nvPr/>
        </p:nvPicPr>
        <p:blipFill>
          <a:blip r:embed="rId2"/>
          <a:stretch>
            <a:fillRect/>
          </a:stretch>
        </p:blipFill>
        <p:spPr>
          <a:xfrm>
            <a:off x="9662588" y="185530"/>
            <a:ext cx="2318750" cy="3087757"/>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DB5C7EE-D4EE-8FAC-1C0C-75088498D7BF}"/>
              </a:ext>
            </a:extLst>
          </p:cNvPr>
          <p:cNvPicPr>
            <a:picLocks noChangeAspect="1"/>
          </p:cNvPicPr>
          <p:nvPr/>
        </p:nvPicPr>
        <p:blipFill>
          <a:blip r:embed="rId2"/>
          <a:stretch>
            <a:fillRect/>
          </a:stretch>
        </p:blipFill>
        <p:spPr>
          <a:xfrm>
            <a:off x="371061" y="556591"/>
            <a:ext cx="11330609" cy="5512905"/>
          </a:xfrm>
          <a:prstGeom prst="rect">
            <a:avLst/>
          </a:prstGeom>
        </p:spPr>
      </p:pic>
    </p:spTree>
    <p:extLst>
      <p:ext uri="{BB962C8B-B14F-4D97-AF65-F5344CB8AC3E}">
        <p14:creationId xmlns:p14="http://schemas.microsoft.com/office/powerpoint/2010/main" val="1658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AF996B1-CCB2-C0C6-998A-D5468D4C9044}"/>
              </a:ext>
            </a:extLst>
          </p:cNvPr>
          <p:cNvSpPr txBox="1"/>
          <p:nvPr/>
        </p:nvSpPr>
        <p:spPr>
          <a:xfrm>
            <a:off x="1232453" y="661385"/>
            <a:ext cx="9700590" cy="3416320"/>
          </a:xfrm>
          <a:prstGeom prst="rect">
            <a:avLst/>
          </a:prstGeom>
          <a:noFill/>
        </p:spPr>
        <p:txBody>
          <a:bodyPr wrap="square">
            <a:spAutoFit/>
          </a:bodyPr>
          <a:lstStyle/>
          <a:p>
            <a:pPr marL="342900" indent="-342900" algn="just">
              <a:buFont typeface="Wingdings" panose="05000000000000000000" pitchFamily="2" charset="2"/>
              <a:buChar char="ü"/>
            </a:pPr>
            <a:r>
              <a:rPr lang="fr-FR" sz="2400" dirty="0"/>
              <a:t>Les noms des nucléosides sont formés à partir du nom des bases qui les définissent :</a:t>
            </a:r>
          </a:p>
          <a:p>
            <a:pPr marL="285750" indent="-285750" algn="just">
              <a:buFont typeface="Arial" panose="020B0604020202020204" pitchFamily="34" charset="0"/>
              <a:buChar char="•"/>
            </a:pPr>
            <a:r>
              <a:rPr lang="fr-FR" sz="2400" dirty="0"/>
              <a:t>	Dans l’ARN (</a:t>
            </a:r>
            <a:r>
              <a:rPr lang="fr-FR" sz="2400" dirty="0" err="1"/>
              <a:t>ribonucléosides</a:t>
            </a:r>
            <a:r>
              <a:rPr lang="fr-FR" sz="2400" dirty="0"/>
              <a:t>) : adénosine, guanosine, cytosine, uridine</a:t>
            </a:r>
          </a:p>
          <a:p>
            <a:pPr marL="285750" indent="-285750" algn="just">
              <a:buFont typeface="Arial" panose="020B0604020202020204" pitchFamily="34" charset="0"/>
              <a:buChar char="•"/>
            </a:pPr>
            <a:r>
              <a:rPr lang="fr-FR" sz="2400" dirty="0"/>
              <a:t>	Dans l’ADN	(désoxyribonucléosides)	(+	« </a:t>
            </a:r>
            <a:r>
              <a:rPr lang="fr-FR" sz="2400" dirty="0" err="1"/>
              <a:t>désoxy</a:t>
            </a:r>
            <a:r>
              <a:rPr lang="fr-FR" sz="2400" dirty="0"/>
              <a:t> »	sauf	thymidine) :désoxyadénosine, </a:t>
            </a:r>
            <a:r>
              <a:rPr lang="fr-FR" sz="2400" dirty="0" err="1"/>
              <a:t>désoxyguanosine</a:t>
            </a:r>
            <a:r>
              <a:rPr lang="fr-FR" sz="2400" dirty="0"/>
              <a:t>, </a:t>
            </a:r>
            <a:r>
              <a:rPr lang="fr-FR" sz="2400" dirty="0" err="1"/>
              <a:t>désoxycytosine</a:t>
            </a:r>
            <a:r>
              <a:rPr lang="fr-FR" sz="2400" dirty="0"/>
              <a:t>, thymidine.</a:t>
            </a:r>
          </a:p>
          <a:p>
            <a:pPr marL="285750" indent="-285750" algn="just">
              <a:buFont typeface="Arial" panose="020B0604020202020204" pitchFamily="34" charset="0"/>
              <a:buChar char="•"/>
            </a:pPr>
            <a:endParaRPr lang="fr-FR" sz="2400" dirty="0"/>
          </a:p>
          <a:p>
            <a:pPr algn="just"/>
            <a:endParaRPr lang="fr-FR" sz="2400" dirty="0"/>
          </a:p>
        </p:txBody>
      </p:sp>
      <p:pic>
        <p:nvPicPr>
          <p:cNvPr id="3" name="image12.jpeg">
            <a:extLst>
              <a:ext uri="{FF2B5EF4-FFF2-40B4-BE49-F238E27FC236}">
                <a16:creationId xmlns:a16="http://schemas.microsoft.com/office/drawing/2014/main" id="{D3380B9A-9798-8E34-69AA-D74AFCFE389A}"/>
              </a:ext>
            </a:extLst>
          </p:cNvPr>
          <p:cNvPicPr>
            <a:picLocks noChangeAspect="1"/>
          </p:cNvPicPr>
          <p:nvPr/>
        </p:nvPicPr>
        <p:blipFill rotWithShape="1">
          <a:blip r:embed="rId2" cstate="print"/>
          <a:srcRect t="66263"/>
          <a:stretch/>
        </p:blipFill>
        <p:spPr>
          <a:xfrm>
            <a:off x="1278834" y="3710608"/>
            <a:ext cx="9634331" cy="2663687"/>
          </a:xfrm>
          <a:prstGeom prst="rect">
            <a:avLst/>
          </a:prstGeom>
        </p:spPr>
      </p:pic>
    </p:spTree>
    <p:extLst>
      <p:ext uri="{BB962C8B-B14F-4D97-AF65-F5344CB8AC3E}">
        <p14:creationId xmlns:p14="http://schemas.microsoft.com/office/powerpoint/2010/main" val="164338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7EECA93-C8BB-2C6E-1974-56D84D19768A}"/>
              </a:ext>
            </a:extLst>
          </p:cNvPr>
          <p:cNvSpPr txBox="1"/>
          <p:nvPr/>
        </p:nvSpPr>
        <p:spPr>
          <a:xfrm>
            <a:off x="361121" y="1655299"/>
            <a:ext cx="4207566" cy="4893647"/>
          </a:xfrm>
          <a:prstGeom prst="rect">
            <a:avLst/>
          </a:prstGeom>
          <a:noFill/>
        </p:spPr>
        <p:txBody>
          <a:bodyPr wrap="square">
            <a:spAutoFit/>
          </a:bodyPr>
          <a:lstStyle/>
          <a:p>
            <a:pPr algn="just"/>
            <a:r>
              <a:rPr lang="fr-FR" sz="2400" dirty="0"/>
              <a:t>Les nucléotides sont composés d’un nucléoside relié à un ou trois phosphates par une liaison phosphoester (figures 1-5). On les qualifie alors de monophosphate, diphosphate ou triphosphate.</a:t>
            </a:r>
          </a:p>
          <a:p>
            <a:pPr marL="342900" indent="-342900" algn="just">
              <a:buFont typeface="Wingdings" panose="05000000000000000000" pitchFamily="2" charset="2"/>
              <a:buChar char="ü"/>
            </a:pPr>
            <a:endParaRPr lang="fr-FR" sz="2400" dirty="0"/>
          </a:p>
          <a:p>
            <a:pPr marL="342900" indent="-342900" algn="just">
              <a:buFont typeface="Wingdings" panose="05000000000000000000" pitchFamily="2" charset="2"/>
              <a:buChar char="ü"/>
            </a:pPr>
            <a:r>
              <a:rPr lang="fr-FR" sz="2400" dirty="0"/>
              <a:t>Le nom du nucléotide est formé de celui du nucléoside + le nombre de phosphates (exemple : ATP = adénosine triphosphate).</a:t>
            </a:r>
          </a:p>
        </p:txBody>
      </p:sp>
      <p:sp>
        <p:nvSpPr>
          <p:cNvPr id="6" name="ZoneTexte 5">
            <a:extLst>
              <a:ext uri="{FF2B5EF4-FFF2-40B4-BE49-F238E27FC236}">
                <a16:creationId xmlns:a16="http://schemas.microsoft.com/office/drawing/2014/main" id="{530EE654-1AE7-ACB1-70F6-60EB70123A98}"/>
              </a:ext>
            </a:extLst>
          </p:cNvPr>
          <p:cNvSpPr txBox="1"/>
          <p:nvPr/>
        </p:nvSpPr>
        <p:spPr>
          <a:xfrm>
            <a:off x="1298713" y="874643"/>
            <a:ext cx="2332383" cy="461665"/>
          </a:xfrm>
          <a:prstGeom prst="rect">
            <a:avLst/>
          </a:prstGeom>
          <a:noFill/>
        </p:spPr>
        <p:txBody>
          <a:bodyPr wrap="square" rtlCol="0">
            <a:spAutoFit/>
          </a:bodyPr>
          <a:lstStyle/>
          <a:p>
            <a:r>
              <a:rPr lang="fr-FR" sz="2400" b="1" dirty="0">
                <a:solidFill>
                  <a:srgbClr val="0070C0"/>
                </a:solidFill>
              </a:rPr>
              <a:t>Nucléotides</a:t>
            </a:r>
          </a:p>
        </p:txBody>
      </p:sp>
      <p:pic>
        <p:nvPicPr>
          <p:cNvPr id="7" name="Image 6">
            <a:extLst>
              <a:ext uri="{FF2B5EF4-FFF2-40B4-BE49-F238E27FC236}">
                <a16:creationId xmlns:a16="http://schemas.microsoft.com/office/drawing/2014/main" id="{FEA577FE-6E97-0FD3-DD10-8A588D1108A2}"/>
              </a:ext>
            </a:extLst>
          </p:cNvPr>
          <p:cNvPicPr>
            <a:picLocks noChangeAspect="1"/>
          </p:cNvPicPr>
          <p:nvPr/>
        </p:nvPicPr>
        <p:blipFill>
          <a:blip r:embed="rId2"/>
          <a:stretch>
            <a:fillRect/>
          </a:stretch>
        </p:blipFill>
        <p:spPr>
          <a:xfrm>
            <a:off x="5446643" y="309054"/>
            <a:ext cx="5632174" cy="6431837"/>
          </a:xfrm>
          <a:prstGeom prst="rect">
            <a:avLst/>
          </a:prstGeom>
        </p:spPr>
      </p:pic>
    </p:spTree>
    <p:extLst>
      <p:ext uri="{BB962C8B-B14F-4D97-AF65-F5344CB8AC3E}">
        <p14:creationId xmlns:p14="http://schemas.microsoft.com/office/powerpoint/2010/main" val="498816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3.jpeg">
            <a:extLst>
              <a:ext uri="{FF2B5EF4-FFF2-40B4-BE49-F238E27FC236}">
                <a16:creationId xmlns:a16="http://schemas.microsoft.com/office/drawing/2014/main" id="{20A7E823-3B01-229C-CA86-6B37C666958A}"/>
              </a:ext>
            </a:extLst>
          </p:cNvPr>
          <p:cNvPicPr>
            <a:picLocks noChangeAspect="1"/>
          </p:cNvPicPr>
          <p:nvPr/>
        </p:nvPicPr>
        <p:blipFill>
          <a:blip r:embed="rId2" cstate="print"/>
          <a:stretch>
            <a:fillRect/>
          </a:stretch>
        </p:blipFill>
        <p:spPr>
          <a:xfrm>
            <a:off x="596348" y="649357"/>
            <a:ext cx="8123582" cy="5221356"/>
          </a:xfrm>
          <a:prstGeom prst="rect">
            <a:avLst/>
          </a:prstGeom>
        </p:spPr>
      </p:pic>
      <p:sp>
        <p:nvSpPr>
          <p:cNvPr id="7" name="ZoneTexte 6">
            <a:extLst>
              <a:ext uri="{FF2B5EF4-FFF2-40B4-BE49-F238E27FC236}">
                <a16:creationId xmlns:a16="http://schemas.microsoft.com/office/drawing/2014/main" id="{3D39C017-6D31-8BFC-720A-3D5425237531}"/>
              </a:ext>
            </a:extLst>
          </p:cNvPr>
          <p:cNvSpPr txBox="1"/>
          <p:nvPr/>
        </p:nvSpPr>
        <p:spPr>
          <a:xfrm>
            <a:off x="1272209" y="6056244"/>
            <a:ext cx="10575235" cy="646331"/>
          </a:xfrm>
          <a:prstGeom prst="rect">
            <a:avLst/>
          </a:prstGeom>
          <a:noFill/>
        </p:spPr>
        <p:txBody>
          <a:bodyPr wrap="square">
            <a:spAutoFit/>
          </a:bodyPr>
          <a:lstStyle/>
          <a:p>
            <a:r>
              <a:rPr lang="fr-FR" b="1" dirty="0"/>
              <a:t> Un nucléoside pyrimidique et son nucléotide (monophosphate) dans les ARN.</a:t>
            </a:r>
          </a:p>
          <a:p>
            <a:r>
              <a:rPr lang="fr-FR" b="1" dirty="0"/>
              <a:t>D’après SEGARRA et al. (2014).</a:t>
            </a:r>
          </a:p>
        </p:txBody>
      </p:sp>
    </p:spTree>
    <p:extLst>
      <p:ext uri="{BB962C8B-B14F-4D97-AF65-F5344CB8AC3E}">
        <p14:creationId xmlns:p14="http://schemas.microsoft.com/office/powerpoint/2010/main" val="3155274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2.jpeg">
            <a:extLst>
              <a:ext uri="{FF2B5EF4-FFF2-40B4-BE49-F238E27FC236}">
                <a16:creationId xmlns:a16="http://schemas.microsoft.com/office/drawing/2014/main" id="{9D87FCB6-8DE5-83AF-0742-CE18C7525A6F}"/>
              </a:ext>
            </a:extLst>
          </p:cNvPr>
          <p:cNvPicPr>
            <a:picLocks noChangeAspect="1"/>
          </p:cNvPicPr>
          <p:nvPr/>
        </p:nvPicPr>
        <p:blipFill rotWithShape="1">
          <a:blip r:embed="rId2" cstate="print"/>
          <a:srcRect b="34344"/>
          <a:stretch/>
        </p:blipFill>
        <p:spPr>
          <a:xfrm>
            <a:off x="808382" y="1046922"/>
            <a:ext cx="9634331" cy="4306956"/>
          </a:xfrm>
          <a:prstGeom prst="rect">
            <a:avLst/>
          </a:prstGeom>
        </p:spPr>
      </p:pic>
    </p:spTree>
    <p:extLst>
      <p:ext uri="{BB962C8B-B14F-4D97-AF65-F5344CB8AC3E}">
        <p14:creationId xmlns:p14="http://schemas.microsoft.com/office/powerpoint/2010/main" val="109087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C3056B9-6FB2-DFC7-0D6B-921F628A3CE1}"/>
              </a:ext>
            </a:extLst>
          </p:cNvPr>
          <p:cNvSpPr txBox="1"/>
          <p:nvPr/>
        </p:nvSpPr>
        <p:spPr>
          <a:xfrm>
            <a:off x="463826" y="409594"/>
            <a:ext cx="10508973" cy="1569660"/>
          </a:xfrm>
          <a:prstGeom prst="rect">
            <a:avLst/>
          </a:prstGeom>
          <a:noFill/>
        </p:spPr>
        <p:txBody>
          <a:bodyPr wrap="square">
            <a:spAutoFit/>
          </a:bodyPr>
          <a:lstStyle/>
          <a:p>
            <a:pPr marL="342900" indent="-342900" algn="just">
              <a:buFont typeface="Wingdings" panose="05000000000000000000" pitchFamily="2" charset="2"/>
              <a:buChar char="ü"/>
            </a:pPr>
            <a:r>
              <a:rPr lang="fr-FR" sz="2400" dirty="0">
                <a:solidFill>
                  <a:srgbClr val="FF0000"/>
                </a:solidFill>
              </a:rPr>
              <a:t>Les polynucléotides</a:t>
            </a:r>
            <a:r>
              <a:rPr lang="fr-FR" sz="2400" dirty="0"/>
              <a:t>, notamment l’ADN et l’ARN, sont réalisés par condensation de nucléotides triphosphates ; l’opération fait perdre deux phosphates (</a:t>
            </a:r>
            <a:r>
              <a:rPr lang="fr-FR" sz="2400" dirty="0" err="1"/>
              <a:t>pyrophosphaste</a:t>
            </a:r>
            <a:r>
              <a:rPr lang="fr-FR" sz="2400" dirty="0"/>
              <a:t>) au nucléotide incorporé. </a:t>
            </a:r>
            <a:r>
              <a:rPr lang="fr-FR" sz="2400" u="sng" dirty="0"/>
              <a:t>La liaison formée entre nucléotides </a:t>
            </a:r>
            <a:r>
              <a:rPr lang="fr-FR" sz="2400" dirty="0"/>
              <a:t>est une </a:t>
            </a:r>
            <a:r>
              <a:rPr lang="fr-FR" sz="2400" b="1" dirty="0">
                <a:solidFill>
                  <a:srgbClr val="FF0000"/>
                </a:solidFill>
              </a:rPr>
              <a:t>liaison phosphodiester</a:t>
            </a:r>
            <a:r>
              <a:rPr lang="fr-FR" sz="2400" dirty="0"/>
              <a:t>. </a:t>
            </a:r>
          </a:p>
        </p:txBody>
      </p:sp>
      <p:pic>
        <p:nvPicPr>
          <p:cNvPr id="8" name="image18.jpeg">
            <a:extLst>
              <a:ext uri="{FF2B5EF4-FFF2-40B4-BE49-F238E27FC236}">
                <a16:creationId xmlns:a16="http://schemas.microsoft.com/office/drawing/2014/main" id="{0911231A-3F15-8875-2E8D-87145C33A559}"/>
              </a:ext>
            </a:extLst>
          </p:cNvPr>
          <p:cNvPicPr>
            <a:picLocks noChangeAspect="1"/>
          </p:cNvPicPr>
          <p:nvPr/>
        </p:nvPicPr>
        <p:blipFill>
          <a:blip r:embed="rId2" cstate="print"/>
          <a:stretch>
            <a:fillRect/>
          </a:stretch>
        </p:blipFill>
        <p:spPr>
          <a:xfrm>
            <a:off x="622851" y="1979254"/>
            <a:ext cx="7686261" cy="4878746"/>
          </a:xfrm>
          <a:prstGeom prst="rect">
            <a:avLst/>
          </a:prstGeom>
        </p:spPr>
      </p:pic>
      <p:sp>
        <p:nvSpPr>
          <p:cNvPr id="10" name="ZoneTexte 9">
            <a:extLst>
              <a:ext uri="{FF2B5EF4-FFF2-40B4-BE49-F238E27FC236}">
                <a16:creationId xmlns:a16="http://schemas.microsoft.com/office/drawing/2014/main" id="{D488A586-A142-F64B-BA1D-1DB7E99C1EAD}"/>
              </a:ext>
            </a:extLst>
          </p:cNvPr>
          <p:cNvSpPr txBox="1"/>
          <p:nvPr/>
        </p:nvSpPr>
        <p:spPr>
          <a:xfrm>
            <a:off x="8309112" y="3548914"/>
            <a:ext cx="6096000" cy="923330"/>
          </a:xfrm>
          <a:prstGeom prst="rect">
            <a:avLst/>
          </a:prstGeom>
          <a:noFill/>
        </p:spPr>
        <p:txBody>
          <a:bodyPr wrap="square">
            <a:spAutoFit/>
          </a:bodyPr>
          <a:lstStyle/>
          <a:p>
            <a:r>
              <a:rPr lang="fr-FR" b="1" dirty="0"/>
              <a:t>Polymérisation de l’ADN. </a:t>
            </a:r>
          </a:p>
          <a:p>
            <a:r>
              <a:rPr lang="fr-FR" b="1" dirty="0"/>
              <a:t>D’après CAMPBELL et al. (2012).</a:t>
            </a:r>
          </a:p>
          <a:p>
            <a:endParaRPr lang="fr-FR" b="1" dirty="0"/>
          </a:p>
        </p:txBody>
      </p:sp>
    </p:spTree>
    <p:extLst>
      <p:ext uri="{BB962C8B-B14F-4D97-AF65-F5344CB8AC3E}">
        <p14:creationId xmlns:p14="http://schemas.microsoft.com/office/powerpoint/2010/main" val="1549626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F2DD36F-2DDC-F924-0858-6BD0684E95F1}"/>
              </a:ext>
            </a:extLst>
          </p:cNvPr>
          <p:cNvSpPr txBox="1"/>
          <p:nvPr/>
        </p:nvSpPr>
        <p:spPr>
          <a:xfrm>
            <a:off x="7451256" y="1337246"/>
            <a:ext cx="4528709" cy="3477875"/>
          </a:xfrm>
          <a:prstGeom prst="rect">
            <a:avLst/>
          </a:prstGeom>
          <a:noFill/>
        </p:spPr>
        <p:txBody>
          <a:bodyPr wrap="square">
            <a:spAutoFit/>
          </a:bodyPr>
          <a:lstStyle/>
          <a:p>
            <a:pPr algn="just"/>
            <a:r>
              <a:rPr lang="fr-FR" sz="2000" b="1" dirty="0">
                <a:effectLst/>
                <a:latin typeface="Calibri" panose="020F0502020204030204" pitchFamily="34" charset="0"/>
                <a:ea typeface="Calibri" panose="020F0502020204030204" pitchFamily="34" charset="0"/>
              </a:rPr>
              <a:t>La liaisons</a:t>
            </a:r>
            <a:r>
              <a:rPr lang="fr-FR" sz="2000" b="1" spc="55" dirty="0">
                <a:effectLst/>
                <a:latin typeface="Calibri" panose="020F0502020204030204" pitchFamily="34" charset="0"/>
                <a:ea typeface="Calibri" panose="020F0502020204030204" pitchFamily="34" charset="0"/>
              </a:rPr>
              <a:t> </a:t>
            </a:r>
            <a:r>
              <a:rPr lang="fr-FR" sz="2000" b="1" dirty="0" err="1">
                <a:effectLst/>
                <a:latin typeface="Calibri" panose="020F0502020204030204" pitchFamily="34" charset="0"/>
                <a:ea typeface="Calibri" panose="020F0502020204030204" pitchFamily="34" charset="0"/>
              </a:rPr>
              <a:t>phospho-diester</a:t>
            </a:r>
            <a:r>
              <a:rPr lang="fr-FR" sz="2000" b="1" spc="70" dirty="0">
                <a:effectLst/>
                <a:latin typeface="Calibri" panose="020F0502020204030204" pitchFamily="34" charset="0"/>
                <a:ea typeface="Calibri" panose="020F0502020204030204" pitchFamily="34" charset="0"/>
              </a:rPr>
              <a:t> est établie </a:t>
            </a:r>
            <a:r>
              <a:rPr lang="fr-FR" sz="2000" b="1" dirty="0">
                <a:effectLst/>
                <a:latin typeface="Calibri" panose="020F0502020204030204" pitchFamily="34" charset="0"/>
                <a:ea typeface="Calibri" panose="020F0502020204030204" pitchFamily="34" charset="0"/>
              </a:rPr>
              <a:t>entre</a:t>
            </a:r>
            <a:r>
              <a:rPr lang="fr-FR" sz="2000" b="1" spc="70" dirty="0">
                <a:effectLst/>
                <a:latin typeface="Calibri" panose="020F0502020204030204" pitchFamily="34" charset="0"/>
                <a:ea typeface="Calibri" panose="020F0502020204030204" pitchFamily="34" charset="0"/>
              </a:rPr>
              <a:t> </a:t>
            </a:r>
            <a:r>
              <a:rPr lang="fr-FR" sz="2000" b="1" dirty="0">
                <a:solidFill>
                  <a:srgbClr val="0070C0"/>
                </a:solidFill>
                <a:effectLst/>
                <a:latin typeface="Calibri" panose="020F0502020204030204" pitchFamily="34" charset="0"/>
                <a:ea typeface="Calibri" panose="020F0502020204030204" pitchFamily="34" charset="0"/>
              </a:rPr>
              <a:t>le</a:t>
            </a:r>
            <a:r>
              <a:rPr lang="fr-FR" sz="2000" b="1" spc="60" dirty="0">
                <a:solidFill>
                  <a:srgbClr val="0070C0"/>
                </a:solidFill>
                <a:effectLst/>
                <a:latin typeface="Calibri" panose="020F0502020204030204" pitchFamily="34" charset="0"/>
                <a:ea typeface="Calibri" panose="020F0502020204030204" pitchFamily="34" charset="0"/>
              </a:rPr>
              <a:t> </a:t>
            </a:r>
            <a:r>
              <a:rPr lang="fr-FR" sz="2000" b="1" dirty="0">
                <a:solidFill>
                  <a:srgbClr val="0070C0"/>
                </a:solidFill>
                <a:effectLst/>
                <a:latin typeface="Calibri" panose="020F0502020204030204" pitchFamily="34" charset="0"/>
                <a:ea typeface="Calibri" panose="020F0502020204030204" pitchFamily="34" charset="0"/>
              </a:rPr>
              <a:t>carbone</a:t>
            </a:r>
            <a:r>
              <a:rPr lang="fr-FR" sz="2000" b="1" spc="60" dirty="0">
                <a:solidFill>
                  <a:srgbClr val="0070C0"/>
                </a:solidFill>
                <a:effectLst/>
                <a:latin typeface="Calibri" panose="020F0502020204030204" pitchFamily="34" charset="0"/>
                <a:ea typeface="Calibri" panose="020F0502020204030204" pitchFamily="34" charset="0"/>
              </a:rPr>
              <a:t> </a:t>
            </a:r>
            <a:r>
              <a:rPr lang="fr-FR" sz="2000" b="1" dirty="0">
                <a:solidFill>
                  <a:srgbClr val="0070C0"/>
                </a:solidFill>
                <a:effectLst/>
                <a:latin typeface="Calibri" panose="020F0502020204030204" pitchFamily="34" charset="0"/>
                <a:ea typeface="Calibri" panose="020F0502020204030204" pitchFamily="34" charset="0"/>
              </a:rPr>
              <a:t>3’</a:t>
            </a:r>
            <a:r>
              <a:rPr lang="fr-FR" sz="2000" b="1" spc="65" dirty="0">
                <a:solidFill>
                  <a:srgbClr val="0070C0"/>
                </a:solidFill>
                <a:effectLst/>
                <a:latin typeface="Calibri" panose="020F0502020204030204" pitchFamily="34" charset="0"/>
                <a:ea typeface="Calibri" panose="020F0502020204030204" pitchFamily="34" charset="0"/>
              </a:rPr>
              <a:t> </a:t>
            </a:r>
            <a:r>
              <a:rPr lang="fr-FR" sz="2000" b="1" dirty="0">
                <a:solidFill>
                  <a:srgbClr val="0070C0"/>
                </a:solidFill>
                <a:effectLst/>
                <a:latin typeface="Calibri" panose="020F0502020204030204" pitchFamily="34" charset="0"/>
                <a:ea typeface="Calibri" panose="020F0502020204030204" pitchFamily="34" charset="0"/>
              </a:rPr>
              <a:t>d’un</a:t>
            </a:r>
            <a:r>
              <a:rPr lang="fr-FR" sz="2000" b="1" spc="50" dirty="0">
                <a:solidFill>
                  <a:srgbClr val="0070C0"/>
                </a:solidFill>
                <a:effectLst/>
                <a:latin typeface="Calibri" panose="020F0502020204030204" pitchFamily="34" charset="0"/>
                <a:ea typeface="Calibri" panose="020F0502020204030204" pitchFamily="34" charset="0"/>
              </a:rPr>
              <a:t> </a:t>
            </a:r>
            <a:r>
              <a:rPr lang="fr-FR" sz="2000" b="1" dirty="0">
                <a:solidFill>
                  <a:srgbClr val="0070C0"/>
                </a:solidFill>
                <a:effectLst/>
                <a:latin typeface="Calibri" panose="020F0502020204030204" pitchFamily="34" charset="0"/>
                <a:ea typeface="Calibri" panose="020F0502020204030204" pitchFamily="34" charset="0"/>
              </a:rPr>
              <a:t>premier</a:t>
            </a:r>
            <a:r>
              <a:rPr lang="fr-FR" sz="2000" b="1" spc="70" dirty="0">
                <a:solidFill>
                  <a:srgbClr val="0070C0"/>
                </a:solidFill>
                <a:effectLst/>
                <a:latin typeface="Calibri" panose="020F0502020204030204" pitchFamily="34" charset="0"/>
                <a:ea typeface="Calibri" panose="020F0502020204030204" pitchFamily="34" charset="0"/>
              </a:rPr>
              <a:t> </a:t>
            </a:r>
            <a:r>
              <a:rPr lang="fr-FR" sz="2000" b="1" dirty="0">
                <a:solidFill>
                  <a:srgbClr val="0070C0"/>
                </a:solidFill>
                <a:effectLst/>
                <a:latin typeface="Calibri" panose="020F0502020204030204" pitchFamily="34" charset="0"/>
                <a:ea typeface="Calibri" panose="020F0502020204030204" pitchFamily="34" charset="0"/>
              </a:rPr>
              <a:t>nucléotide</a:t>
            </a:r>
            <a:r>
              <a:rPr lang="fr-FR" sz="2000" b="1" spc="-235" dirty="0">
                <a:solidFill>
                  <a:srgbClr val="0070C0"/>
                </a:solidFill>
                <a:effectLst/>
                <a:latin typeface="Calibri" panose="020F0502020204030204" pitchFamily="34" charset="0"/>
                <a:ea typeface="Calibri" panose="020F0502020204030204" pitchFamily="34" charset="0"/>
              </a:rPr>
              <a:t> </a:t>
            </a:r>
            <a:r>
              <a:rPr lang="fr-FR" sz="2000" b="1" dirty="0">
                <a:solidFill>
                  <a:srgbClr val="0070C0"/>
                </a:solidFill>
                <a:effectLst/>
                <a:latin typeface="Calibri" panose="020F0502020204030204" pitchFamily="34" charset="0"/>
                <a:ea typeface="Calibri" panose="020F0502020204030204" pitchFamily="34" charset="0"/>
              </a:rPr>
              <a:t>et le</a:t>
            </a:r>
            <a:r>
              <a:rPr lang="fr-FR" sz="2000" b="1" spc="5" dirty="0">
                <a:solidFill>
                  <a:srgbClr val="0070C0"/>
                </a:solidFill>
                <a:effectLst/>
                <a:latin typeface="Calibri" panose="020F0502020204030204" pitchFamily="34" charset="0"/>
                <a:ea typeface="Calibri" panose="020F0502020204030204" pitchFamily="34" charset="0"/>
              </a:rPr>
              <a:t> </a:t>
            </a:r>
            <a:r>
              <a:rPr lang="fr-FR" sz="2000" b="1" dirty="0">
                <a:solidFill>
                  <a:srgbClr val="0070C0"/>
                </a:solidFill>
                <a:effectLst/>
                <a:latin typeface="Calibri" panose="020F0502020204030204" pitchFamily="34" charset="0"/>
                <a:ea typeface="Calibri" panose="020F0502020204030204" pitchFamily="34" charset="0"/>
              </a:rPr>
              <a:t>carbone 5’ du nucléotide suivant.</a:t>
            </a:r>
            <a:r>
              <a:rPr lang="fr-FR" sz="2000" b="1" dirty="0">
                <a:effectLst/>
                <a:latin typeface="Calibri" panose="020F0502020204030204" pitchFamily="34" charset="0"/>
                <a:ea typeface="Calibri" panose="020F0502020204030204" pitchFamily="34" charset="0"/>
              </a:rPr>
              <a:t> </a:t>
            </a:r>
          </a:p>
          <a:p>
            <a:pPr algn="just"/>
            <a:endParaRPr lang="fr-FR" sz="2000" b="1" dirty="0">
              <a:effectLst/>
              <a:latin typeface="Calibri" panose="020F0502020204030204" pitchFamily="34" charset="0"/>
              <a:ea typeface="Calibri" panose="020F0502020204030204" pitchFamily="34" charset="0"/>
            </a:endParaRPr>
          </a:p>
          <a:p>
            <a:pPr algn="just"/>
            <a:r>
              <a:rPr lang="fr-FR" sz="2000" b="1" dirty="0">
                <a:effectLst/>
                <a:latin typeface="Calibri" panose="020F0502020204030204" pitchFamily="34" charset="0"/>
                <a:ea typeface="Calibri" panose="020F0502020204030204" pitchFamily="34" charset="0"/>
              </a:rPr>
              <a:t>De sorte que ces liaisons définissent un sens à la molécule : le</a:t>
            </a:r>
            <a:r>
              <a:rPr lang="fr-FR" sz="2000" b="1" spc="5" dirty="0">
                <a:effectLst/>
                <a:latin typeface="Calibri" panose="020F0502020204030204" pitchFamily="34" charset="0"/>
                <a:ea typeface="Calibri" panose="020F0502020204030204" pitchFamily="34" charset="0"/>
              </a:rPr>
              <a:t> </a:t>
            </a:r>
            <a:r>
              <a:rPr lang="fr-FR" sz="2000" b="1" dirty="0">
                <a:effectLst/>
                <a:latin typeface="Calibri" panose="020F0502020204030204" pitchFamily="34" charset="0"/>
                <a:ea typeface="Calibri" panose="020F0502020204030204" pitchFamily="34" charset="0"/>
              </a:rPr>
              <a:t>début étant le nucléotide dont</a:t>
            </a:r>
            <a:r>
              <a:rPr lang="fr-FR" sz="2000" b="1" spc="5" dirty="0">
                <a:effectLst/>
                <a:latin typeface="Calibri" panose="020F0502020204030204" pitchFamily="34" charset="0"/>
                <a:ea typeface="Calibri" panose="020F0502020204030204" pitchFamily="34" charset="0"/>
              </a:rPr>
              <a:t> </a:t>
            </a:r>
            <a:r>
              <a:rPr lang="fr-FR" sz="2000" b="1" dirty="0">
                <a:solidFill>
                  <a:srgbClr val="0070C0"/>
                </a:solidFill>
                <a:effectLst/>
                <a:latin typeface="Calibri" panose="020F0502020204030204" pitchFamily="34" charset="0"/>
                <a:ea typeface="Calibri" panose="020F0502020204030204" pitchFamily="34" charset="0"/>
              </a:rPr>
              <a:t>le phosphate en 5’ </a:t>
            </a:r>
            <a:r>
              <a:rPr lang="fr-FR" sz="2000" b="1" dirty="0">
                <a:effectLst/>
                <a:latin typeface="Calibri" panose="020F0502020204030204" pitchFamily="34" charset="0"/>
                <a:ea typeface="Calibri" panose="020F0502020204030204" pitchFamily="34" charset="0"/>
              </a:rPr>
              <a:t>ne serait lié à aucun autre nucléotide et la fin</a:t>
            </a:r>
            <a:r>
              <a:rPr lang="fr-FR" sz="2000" b="1" spc="5" dirty="0">
                <a:effectLst/>
                <a:latin typeface="Calibri" panose="020F0502020204030204" pitchFamily="34" charset="0"/>
                <a:ea typeface="Calibri" panose="020F0502020204030204" pitchFamily="34" charset="0"/>
              </a:rPr>
              <a:t> </a:t>
            </a:r>
            <a:r>
              <a:rPr lang="fr-FR" sz="2000" b="1" dirty="0">
                <a:effectLst/>
                <a:latin typeface="Calibri" panose="020F0502020204030204" pitchFamily="34" charset="0"/>
                <a:ea typeface="Calibri" panose="020F0502020204030204" pitchFamily="34" charset="0"/>
              </a:rPr>
              <a:t>correspond</a:t>
            </a:r>
            <a:r>
              <a:rPr lang="fr-FR" sz="2000" b="1" spc="-10" dirty="0">
                <a:effectLst/>
                <a:latin typeface="Calibri" panose="020F0502020204030204" pitchFamily="34" charset="0"/>
                <a:ea typeface="Calibri" panose="020F0502020204030204" pitchFamily="34" charset="0"/>
              </a:rPr>
              <a:t> </a:t>
            </a:r>
            <a:r>
              <a:rPr lang="fr-FR" sz="2000" b="1" dirty="0">
                <a:effectLst/>
                <a:latin typeface="Calibri" panose="020F0502020204030204" pitchFamily="34" charset="0"/>
                <a:ea typeface="Calibri" panose="020F0502020204030204" pitchFamily="34" charset="0"/>
              </a:rPr>
              <a:t>au nucléotide</a:t>
            </a:r>
            <a:r>
              <a:rPr lang="fr-FR" sz="2000" b="1" spc="5" dirty="0">
                <a:effectLst/>
                <a:latin typeface="Calibri" panose="020F0502020204030204" pitchFamily="34" charset="0"/>
                <a:ea typeface="Calibri" panose="020F0502020204030204" pitchFamily="34" charset="0"/>
              </a:rPr>
              <a:t> </a:t>
            </a:r>
            <a:r>
              <a:rPr lang="fr-FR" sz="2000" b="1" dirty="0">
                <a:effectLst/>
                <a:latin typeface="Calibri" panose="020F0502020204030204" pitchFamily="34" charset="0"/>
                <a:ea typeface="Calibri" panose="020F0502020204030204" pitchFamily="34" charset="0"/>
              </a:rPr>
              <a:t>dont</a:t>
            </a:r>
            <a:r>
              <a:rPr lang="fr-FR" sz="2000" b="1" spc="-5" dirty="0">
                <a:effectLst/>
                <a:latin typeface="Calibri" panose="020F0502020204030204" pitchFamily="34" charset="0"/>
                <a:ea typeface="Calibri" panose="020F0502020204030204" pitchFamily="34" charset="0"/>
              </a:rPr>
              <a:t> </a:t>
            </a:r>
            <a:r>
              <a:rPr lang="fr-FR" sz="2000" b="1" dirty="0">
                <a:effectLst/>
                <a:latin typeface="Calibri" panose="020F0502020204030204" pitchFamily="34" charset="0"/>
                <a:ea typeface="Calibri" panose="020F0502020204030204" pitchFamily="34" charset="0"/>
              </a:rPr>
              <a:t>la fonction</a:t>
            </a:r>
            <a:r>
              <a:rPr lang="fr-FR" sz="2000" b="1" spc="-5" dirty="0">
                <a:effectLst/>
                <a:latin typeface="Calibri" panose="020F0502020204030204" pitchFamily="34" charset="0"/>
                <a:ea typeface="Calibri" panose="020F0502020204030204" pitchFamily="34" charset="0"/>
              </a:rPr>
              <a:t> </a:t>
            </a:r>
            <a:r>
              <a:rPr lang="fr-FR" sz="2000" b="1" dirty="0">
                <a:solidFill>
                  <a:srgbClr val="0070C0"/>
                </a:solidFill>
                <a:effectLst/>
                <a:latin typeface="Calibri" panose="020F0502020204030204" pitchFamily="34" charset="0"/>
                <a:ea typeface="Calibri" panose="020F0502020204030204" pitchFamily="34" charset="0"/>
              </a:rPr>
              <a:t>alcool</a:t>
            </a:r>
            <a:r>
              <a:rPr lang="fr-FR" sz="2000" b="1" spc="-5" dirty="0">
                <a:solidFill>
                  <a:srgbClr val="0070C0"/>
                </a:solidFill>
                <a:effectLst/>
                <a:latin typeface="Calibri" panose="020F0502020204030204" pitchFamily="34" charset="0"/>
                <a:ea typeface="Calibri" panose="020F0502020204030204" pitchFamily="34" charset="0"/>
              </a:rPr>
              <a:t> </a:t>
            </a:r>
            <a:r>
              <a:rPr lang="fr-FR" sz="2000" b="1" dirty="0">
                <a:solidFill>
                  <a:srgbClr val="0070C0"/>
                </a:solidFill>
                <a:effectLst/>
                <a:latin typeface="Calibri" panose="020F0502020204030204" pitchFamily="34" charset="0"/>
                <a:ea typeface="Calibri" panose="020F0502020204030204" pitchFamily="34" charset="0"/>
              </a:rPr>
              <a:t>en</a:t>
            </a:r>
            <a:r>
              <a:rPr lang="fr-FR" sz="2000" b="1" spc="-10" dirty="0">
                <a:solidFill>
                  <a:srgbClr val="0070C0"/>
                </a:solidFill>
                <a:effectLst/>
                <a:latin typeface="Calibri" panose="020F0502020204030204" pitchFamily="34" charset="0"/>
                <a:ea typeface="Calibri" panose="020F0502020204030204" pitchFamily="34" charset="0"/>
              </a:rPr>
              <a:t> </a:t>
            </a:r>
            <a:r>
              <a:rPr lang="fr-FR" sz="2000" b="1" dirty="0">
                <a:solidFill>
                  <a:srgbClr val="0070C0"/>
                </a:solidFill>
                <a:effectLst/>
                <a:latin typeface="Calibri" panose="020F0502020204030204" pitchFamily="34" charset="0"/>
                <a:ea typeface="Calibri" panose="020F0502020204030204" pitchFamily="34" charset="0"/>
              </a:rPr>
              <a:t>3’</a:t>
            </a:r>
            <a:r>
              <a:rPr lang="fr-FR" sz="2000" b="1" spc="-10" dirty="0">
                <a:solidFill>
                  <a:srgbClr val="0070C0"/>
                </a:solidFill>
                <a:effectLst/>
                <a:latin typeface="Calibri" panose="020F0502020204030204" pitchFamily="34" charset="0"/>
                <a:ea typeface="Calibri" panose="020F0502020204030204" pitchFamily="34" charset="0"/>
              </a:rPr>
              <a:t> </a:t>
            </a:r>
            <a:r>
              <a:rPr lang="fr-FR" sz="2000" b="1" dirty="0">
                <a:solidFill>
                  <a:srgbClr val="0070C0"/>
                </a:solidFill>
                <a:effectLst/>
                <a:latin typeface="Calibri" panose="020F0502020204030204" pitchFamily="34" charset="0"/>
                <a:ea typeface="Calibri" panose="020F0502020204030204" pitchFamily="34" charset="0"/>
              </a:rPr>
              <a:t>n’est pas</a:t>
            </a:r>
            <a:r>
              <a:rPr lang="fr-FR" sz="2000" b="1" spc="-20" dirty="0">
                <a:solidFill>
                  <a:srgbClr val="0070C0"/>
                </a:solidFill>
                <a:effectLst/>
                <a:latin typeface="Calibri" panose="020F0502020204030204" pitchFamily="34" charset="0"/>
                <a:ea typeface="Calibri" panose="020F0502020204030204" pitchFamily="34" charset="0"/>
              </a:rPr>
              <a:t> </a:t>
            </a:r>
            <a:r>
              <a:rPr lang="fr-FR" sz="2000" b="1" dirty="0">
                <a:solidFill>
                  <a:srgbClr val="0070C0"/>
                </a:solidFill>
                <a:effectLst/>
                <a:latin typeface="Calibri" panose="020F0502020204030204" pitchFamily="34" charset="0"/>
                <a:ea typeface="Calibri" panose="020F0502020204030204" pitchFamily="34" charset="0"/>
              </a:rPr>
              <a:t>estérifiée</a:t>
            </a:r>
            <a:r>
              <a:rPr lang="fr-FR" sz="2000" b="1" spc="-5" dirty="0">
                <a:solidFill>
                  <a:srgbClr val="0070C0"/>
                </a:solidFill>
                <a:effectLst/>
                <a:latin typeface="Calibri" panose="020F0502020204030204" pitchFamily="34" charset="0"/>
                <a:ea typeface="Calibri" panose="020F0502020204030204" pitchFamily="34" charset="0"/>
              </a:rPr>
              <a:t> </a:t>
            </a:r>
            <a:endParaRPr lang="fr-FR" sz="2000" b="1" dirty="0">
              <a:solidFill>
                <a:srgbClr val="0070C0"/>
              </a:solidFill>
            </a:endParaRPr>
          </a:p>
        </p:txBody>
      </p:sp>
      <p:pic>
        <p:nvPicPr>
          <p:cNvPr id="6" name="image19.jpeg">
            <a:extLst>
              <a:ext uri="{FF2B5EF4-FFF2-40B4-BE49-F238E27FC236}">
                <a16:creationId xmlns:a16="http://schemas.microsoft.com/office/drawing/2014/main" id="{F976615B-5D98-302E-BF2C-E1AD8BCD5D31}"/>
              </a:ext>
            </a:extLst>
          </p:cNvPr>
          <p:cNvPicPr>
            <a:picLocks noChangeAspect="1"/>
          </p:cNvPicPr>
          <p:nvPr/>
        </p:nvPicPr>
        <p:blipFill>
          <a:blip r:embed="rId2" cstate="print"/>
          <a:stretch>
            <a:fillRect/>
          </a:stretch>
        </p:blipFill>
        <p:spPr>
          <a:xfrm>
            <a:off x="212035" y="545431"/>
            <a:ext cx="7239221" cy="6129130"/>
          </a:xfrm>
          <a:prstGeom prst="rect">
            <a:avLst/>
          </a:prstGeom>
        </p:spPr>
      </p:pic>
    </p:spTree>
    <p:extLst>
      <p:ext uri="{BB962C8B-B14F-4D97-AF65-F5344CB8AC3E}">
        <p14:creationId xmlns:p14="http://schemas.microsoft.com/office/powerpoint/2010/main" val="763592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BA7843B-2AF3-6712-55CC-0EA1B4AC7DE8}"/>
              </a:ext>
            </a:extLst>
          </p:cNvPr>
          <p:cNvSpPr txBox="1"/>
          <p:nvPr/>
        </p:nvSpPr>
        <p:spPr>
          <a:xfrm>
            <a:off x="503582" y="1135870"/>
            <a:ext cx="10482470" cy="3416320"/>
          </a:xfrm>
          <a:prstGeom prst="rect">
            <a:avLst/>
          </a:prstGeom>
          <a:noFill/>
        </p:spPr>
        <p:txBody>
          <a:bodyPr wrap="square">
            <a:spAutoFit/>
          </a:bodyPr>
          <a:lstStyle/>
          <a:p>
            <a:pPr algn="just"/>
            <a:r>
              <a:rPr lang="fr-FR" sz="2400" dirty="0">
                <a:effectLst/>
                <a:latin typeface="Arial MT"/>
                <a:ea typeface="Arial MT"/>
                <a:cs typeface="Arial MT"/>
              </a:rPr>
              <a:t>Il résulte une molécule d’ADN  </a:t>
            </a:r>
            <a:r>
              <a:rPr lang="fr-FR" sz="2400" b="1" dirty="0">
                <a:solidFill>
                  <a:srgbClr val="006FC0"/>
                </a:solidFill>
                <a:effectLst/>
                <a:latin typeface="Arial" panose="020B0604020202020204" pitchFamily="34" charset="0"/>
                <a:ea typeface="Arial MT"/>
                <a:cs typeface="Arial MT"/>
              </a:rPr>
              <a:t>bicaténaire</a:t>
            </a:r>
            <a:r>
              <a:rPr lang="fr-FR" sz="2400" dirty="0">
                <a:effectLst/>
                <a:latin typeface="Arial MT"/>
                <a:ea typeface="Arial MT"/>
                <a:cs typeface="Arial MT"/>
              </a:rPr>
              <a:t>, c’est-à-dire qu’il est fait de</a:t>
            </a:r>
            <a:r>
              <a:rPr lang="fr-FR" sz="2400" spc="5" dirty="0">
                <a:effectLst/>
                <a:latin typeface="Arial MT"/>
                <a:ea typeface="Arial MT"/>
                <a:cs typeface="Arial MT"/>
              </a:rPr>
              <a:t> </a:t>
            </a:r>
            <a:r>
              <a:rPr lang="fr-FR" sz="2400" b="1" dirty="0">
                <a:effectLst/>
                <a:latin typeface="Arial" panose="020B0604020202020204" pitchFamily="34" charset="0"/>
                <a:ea typeface="Arial MT"/>
                <a:cs typeface="Arial MT"/>
              </a:rPr>
              <a:t>deux brins </a:t>
            </a:r>
            <a:r>
              <a:rPr lang="fr-FR" sz="2400" dirty="0">
                <a:effectLst/>
                <a:latin typeface="Arial MT"/>
                <a:ea typeface="Arial MT"/>
                <a:cs typeface="Arial MT"/>
              </a:rPr>
              <a:t>: rigoureusement, il s’agit donc d’un </a:t>
            </a:r>
            <a:r>
              <a:rPr lang="fr-FR" sz="2400" b="1" dirty="0">
                <a:effectLst/>
                <a:latin typeface="Arial" panose="020B0604020202020204" pitchFamily="34" charset="0"/>
                <a:ea typeface="Arial MT"/>
                <a:cs typeface="Arial MT"/>
              </a:rPr>
              <a:t>double polymère de nucléotides</a:t>
            </a:r>
            <a:r>
              <a:rPr lang="fr-FR" sz="2400" b="1" spc="5" dirty="0">
                <a:effectLst/>
                <a:latin typeface="Arial" panose="020B0604020202020204" pitchFamily="34" charset="0"/>
                <a:ea typeface="Arial MT"/>
                <a:cs typeface="Arial MT"/>
              </a:rPr>
              <a:t> </a:t>
            </a:r>
            <a:r>
              <a:rPr lang="fr-FR" sz="2400" b="1" dirty="0">
                <a:effectLst/>
                <a:latin typeface="Arial" panose="020B0604020202020204" pitchFamily="34" charset="0"/>
                <a:ea typeface="Arial MT"/>
                <a:cs typeface="Arial MT"/>
              </a:rPr>
              <a:t>associés</a:t>
            </a:r>
            <a:r>
              <a:rPr lang="fr-FR" sz="2400" b="1" spc="-5" dirty="0">
                <a:effectLst/>
                <a:latin typeface="Arial" panose="020B0604020202020204" pitchFamily="34" charset="0"/>
                <a:ea typeface="Arial MT"/>
                <a:cs typeface="Arial MT"/>
              </a:rPr>
              <a:t> </a:t>
            </a:r>
            <a:r>
              <a:rPr lang="fr-FR" sz="2400" b="1" dirty="0">
                <a:effectLst/>
                <a:latin typeface="Arial" panose="020B0604020202020204" pitchFamily="34" charset="0"/>
                <a:ea typeface="Arial MT"/>
                <a:cs typeface="Arial MT"/>
              </a:rPr>
              <a:t>par</a:t>
            </a:r>
            <a:r>
              <a:rPr lang="fr-FR" sz="2400" b="1" spc="-10" dirty="0">
                <a:effectLst/>
                <a:latin typeface="Arial" panose="020B0604020202020204" pitchFamily="34" charset="0"/>
                <a:ea typeface="Arial MT"/>
                <a:cs typeface="Arial MT"/>
              </a:rPr>
              <a:t> </a:t>
            </a:r>
            <a:r>
              <a:rPr lang="fr-FR" sz="2400" b="1" dirty="0">
                <a:effectLst/>
                <a:latin typeface="Arial" panose="020B0604020202020204" pitchFamily="34" charset="0"/>
                <a:ea typeface="Arial MT"/>
                <a:cs typeface="Arial MT"/>
              </a:rPr>
              <a:t>des liaisons</a:t>
            </a:r>
            <a:r>
              <a:rPr lang="fr-FR" sz="2400" b="1" spc="-10" dirty="0">
                <a:effectLst/>
                <a:latin typeface="Arial" panose="020B0604020202020204" pitchFamily="34" charset="0"/>
                <a:ea typeface="Arial MT"/>
                <a:cs typeface="Arial MT"/>
              </a:rPr>
              <a:t> </a:t>
            </a:r>
            <a:r>
              <a:rPr lang="fr-FR" sz="2400" b="1" dirty="0">
                <a:effectLst/>
                <a:latin typeface="Arial" panose="020B0604020202020204" pitchFamily="34" charset="0"/>
                <a:ea typeface="Arial MT"/>
                <a:cs typeface="Arial MT"/>
              </a:rPr>
              <a:t>hydrogène.</a:t>
            </a:r>
          </a:p>
          <a:p>
            <a:pPr algn="just"/>
            <a:endParaRPr lang="fr-FR" sz="2400" b="1" dirty="0">
              <a:effectLst/>
              <a:latin typeface="Arial" panose="020B0604020202020204" pitchFamily="34" charset="0"/>
              <a:ea typeface="Arial MT"/>
              <a:cs typeface="Arial MT"/>
            </a:endParaRPr>
          </a:p>
          <a:p>
            <a:pPr algn="just"/>
            <a:r>
              <a:rPr lang="fr-FR" sz="2400" dirty="0">
                <a:effectLst/>
                <a:latin typeface="Arial MT"/>
                <a:ea typeface="Symbol" panose="05050102010706020507" pitchFamily="18" charset="2"/>
                <a:cs typeface="Symbol" panose="05050102010706020507" pitchFamily="18" charset="2"/>
              </a:rPr>
              <a:t>Chaque brin peut être </a:t>
            </a:r>
            <a:r>
              <a:rPr lang="fr-FR" sz="2400" b="1" dirty="0">
                <a:effectLst/>
                <a:latin typeface="Arial" panose="020B0604020202020204" pitchFamily="34" charset="0"/>
                <a:ea typeface="Symbol" panose="05050102010706020507" pitchFamily="18" charset="2"/>
                <a:cs typeface="Arial MT"/>
              </a:rPr>
              <a:t>orienté </a:t>
            </a:r>
            <a:r>
              <a:rPr lang="fr-FR" sz="2400" dirty="0">
                <a:effectLst/>
                <a:latin typeface="Arial MT"/>
                <a:ea typeface="Symbol" panose="05050102010706020507" pitchFamily="18" charset="2"/>
                <a:cs typeface="Symbol" panose="05050102010706020507" pitchFamily="18" charset="2"/>
              </a:rPr>
              <a:t>: on trouve une </a:t>
            </a:r>
            <a:r>
              <a:rPr lang="fr-FR" sz="2400" b="1" dirty="0">
                <a:solidFill>
                  <a:srgbClr val="006FC0"/>
                </a:solidFill>
                <a:effectLst/>
                <a:latin typeface="Arial" panose="020B0604020202020204" pitchFamily="34" charset="0"/>
                <a:ea typeface="Symbol" panose="05050102010706020507" pitchFamily="18" charset="2"/>
                <a:cs typeface="Arial MT"/>
              </a:rPr>
              <a:t>extrémité 5’ P </a:t>
            </a:r>
            <a:r>
              <a:rPr lang="fr-FR" sz="2400" dirty="0">
                <a:effectLst/>
                <a:latin typeface="Arial MT"/>
                <a:ea typeface="Symbol" panose="05050102010706020507" pitchFamily="18" charset="2"/>
                <a:cs typeface="Symbol" panose="05050102010706020507" pitchFamily="18" charset="2"/>
              </a:rPr>
              <a:t>(</a:t>
            </a:r>
            <a:r>
              <a:rPr lang="fr-FR" sz="2400" b="1" i="1" dirty="0">
                <a:effectLst/>
                <a:latin typeface="Arial" panose="020B0604020202020204" pitchFamily="34" charset="0"/>
                <a:ea typeface="Symbol" panose="05050102010706020507" pitchFamily="18" charset="2"/>
                <a:cs typeface="Arial MT"/>
              </a:rPr>
              <a:t>carbone 5’ </a:t>
            </a:r>
            <a:r>
              <a:rPr lang="fr-FR" sz="2400" b="1" dirty="0">
                <a:effectLst/>
                <a:latin typeface="Arial" panose="020B0604020202020204" pitchFamily="34" charset="0"/>
                <a:ea typeface="Symbol" panose="05050102010706020507" pitchFamily="18" charset="2"/>
                <a:cs typeface="Arial MT"/>
              </a:rPr>
              <a:t>associé à</a:t>
            </a:r>
            <a:r>
              <a:rPr lang="fr-FR" sz="2400" b="1" spc="5" dirty="0">
                <a:effectLst/>
                <a:latin typeface="Arial" panose="020B0604020202020204" pitchFamily="34" charset="0"/>
                <a:ea typeface="Symbol" panose="05050102010706020507" pitchFamily="18" charset="2"/>
                <a:cs typeface="Arial MT"/>
              </a:rPr>
              <a:t> </a:t>
            </a:r>
            <a:r>
              <a:rPr lang="fr-FR" sz="2400" b="1" dirty="0">
                <a:effectLst/>
                <a:latin typeface="Arial" panose="020B0604020202020204" pitchFamily="34" charset="0"/>
                <a:ea typeface="Symbol" panose="05050102010706020507" pitchFamily="18" charset="2"/>
                <a:cs typeface="Arial MT"/>
              </a:rPr>
              <a:t>un groupement phosphate libre, sans nucléotide derrière</a:t>
            </a:r>
            <a:r>
              <a:rPr lang="fr-FR" sz="2400" dirty="0">
                <a:effectLst/>
                <a:latin typeface="Arial MT"/>
                <a:ea typeface="Symbol" panose="05050102010706020507" pitchFamily="18" charset="2"/>
                <a:cs typeface="Symbol" panose="05050102010706020507" pitchFamily="18" charset="2"/>
              </a:rPr>
              <a:t>) et une </a:t>
            </a:r>
            <a:r>
              <a:rPr lang="fr-FR" sz="2400" b="1" dirty="0">
                <a:solidFill>
                  <a:srgbClr val="006FC0"/>
                </a:solidFill>
                <a:effectLst/>
                <a:latin typeface="Arial" panose="020B0604020202020204" pitchFamily="34" charset="0"/>
                <a:ea typeface="Symbol" panose="05050102010706020507" pitchFamily="18" charset="2"/>
                <a:cs typeface="Arial MT"/>
              </a:rPr>
              <a:t>extrémité 3’</a:t>
            </a:r>
            <a:r>
              <a:rPr lang="fr-FR" sz="2400" b="1" spc="5" dirty="0">
                <a:solidFill>
                  <a:srgbClr val="006FC0"/>
                </a:solidFill>
                <a:effectLst/>
                <a:latin typeface="Arial" panose="020B0604020202020204" pitchFamily="34" charset="0"/>
                <a:ea typeface="Symbol" panose="05050102010706020507" pitchFamily="18" charset="2"/>
                <a:cs typeface="Arial MT"/>
              </a:rPr>
              <a:t> </a:t>
            </a:r>
            <a:r>
              <a:rPr lang="fr-FR" sz="2400" b="1" dirty="0">
                <a:solidFill>
                  <a:srgbClr val="006FC0"/>
                </a:solidFill>
                <a:effectLst/>
                <a:latin typeface="Arial" panose="020B0604020202020204" pitchFamily="34" charset="0"/>
                <a:ea typeface="Symbol" panose="05050102010706020507" pitchFamily="18" charset="2"/>
                <a:cs typeface="Arial MT"/>
              </a:rPr>
              <a:t>OH</a:t>
            </a:r>
            <a:r>
              <a:rPr lang="fr-FR" sz="2400" b="1" spc="-5" dirty="0">
                <a:solidFill>
                  <a:srgbClr val="006FC0"/>
                </a:solidFill>
                <a:effectLst/>
                <a:latin typeface="Arial" panose="020B0604020202020204" pitchFamily="34" charset="0"/>
                <a:ea typeface="Symbol" panose="05050102010706020507" pitchFamily="18" charset="2"/>
                <a:cs typeface="Arial MT"/>
              </a:rPr>
              <a:t> </a:t>
            </a:r>
            <a:r>
              <a:rPr lang="fr-FR" sz="2400" dirty="0">
                <a:effectLst/>
                <a:latin typeface="Arial MT"/>
                <a:ea typeface="Symbol" panose="05050102010706020507" pitchFamily="18" charset="2"/>
                <a:cs typeface="Symbol" panose="05050102010706020507" pitchFamily="18" charset="2"/>
              </a:rPr>
              <a:t>(</a:t>
            </a:r>
            <a:r>
              <a:rPr lang="fr-FR" sz="2400" b="1" dirty="0">
                <a:effectLst/>
                <a:latin typeface="Arial" panose="020B0604020202020204" pitchFamily="34" charset="0"/>
                <a:ea typeface="Symbol" panose="05050102010706020507" pitchFamily="18" charset="2"/>
                <a:cs typeface="Arial MT"/>
              </a:rPr>
              <a:t>carbone 3’</a:t>
            </a:r>
            <a:r>
              <a:rPr lang="fr-FR" sz="2400" b="1" spc="-10" dirty="0">
                <a:effectLst/>
                <a:latin typeface="Arial" panose="020B0604020202020204" pitchFamily="34" charset="0"/>
                <a:ea typeface="Symbol" panose="05050102010706020507" pitchFamily="18" charset="2"/>
                <a:cs typeface="Arial MT"/>
              </a:rPr>
              <a:t> </a:t>
            </a:r>
            <a:r>
              <a:rPr lang="fr-FR" sz="2400" b="1" dirty="0">
                <a:effectLst/>
                <a:latin typeface="Arial" panose="020B0604020202020204" pitchFamily="34" charset="0"/>
                <a:ea typeface="Symbol" panose="05050102010706020507" pitchFamily="18" charset="2"/>
                <a:cs typeface="Arial MT"/>
              </a:rPr>
              <a:t>portant un groupement</a:t>
            </a:r>
            <a:r>
              <a:rPr lang="fr-FR" sz="2400" b="1" spc="-15" dirty="0">
                <a:effectLst/>
                <a:latin typeface="Arial" panose="020B0604020202020204" pitchFamily="34" charset="0"/>
                <a:ea typeface="Symbol" panose="05050102010706020507" pitchFamily="18" charset="2"/>
                <a:cs typeface="Arial MT"/>
              </a:rPr>
              <a:t> </a:t>
            </a:r>
            <a:r>
              <a:rPr lang="fr-FR" sz="2400" b="1" dirty="0">
                <a:effectLst/>
                <a:latin typeface="Arial" panose="020B0604020202020204" pitchFamily="34" charset="0"/>
                <a:ea typeface="Symbol" panose="05050102010706020507" pitchFamily="18" charset="2"/>
                <a:cs typeface="Arial MT"/>
              </a:rPr>
              <a:t>OH,</a:t>
            </a:r>
            <a:r>
              <a:rPr lang="fr-FR" sz="2400" b="1" spc="-10" dirty="0">
                <a:effectLst/>
                <a:latin typeface="Arial" panose="020B0604020202020204" pitchFamily="34" charset="0"/>
                <a:ea typeface="Symbol" panose="05050102010706020507" pitchFamily="18" charset="2"/>
                <a:cs typeface="Arial MT"/>
              </a:rPr>
              <a:t> </a:t>
            </a:r>
            <a:r>
              <a:rPr lang="fr-FR" sz="2400" b="1" dirty="0">
                <a:effectLst/>
                <a:latin typeface="Arial" panose="020B0604020202020204" pitchFamily="34" charset="0"/>
                <a:ea typeface="Symbol" panose="05050102010706020507" pitchFamily="18" charset="2"/>
                <a:cs typeface="Arial MT"/>
              </a:rPr>
              <a:t>non</a:t>
            </a:r>
            <a:r>
              <a:rPr lang="fr-FR" sz="2400" b="1" spc="-10" dirty="0">
                <a:effectLst/>
                <a:latin typeface="Arial" panose="020B0604020202020204" pitchFamily="34" charset="0"/>
                <a:ea typeface="Symbol" panose="05050102010706020507" pitchFamily="18" charset="2"/>
                <a:cs typeface="Arial MT"/>
              </a:rPr>
              <a:t> </a:t>
            </a:r>
            <a:r>
              <a:rPr lang="fr-FR" sz="2400" b="1" dirty="0">
                <a:effectLst/>
                <a:latin typeface="Arial" panose="020B0604020202020204" pitchFamily="34" charset="0"/>
                <a:ea typeface="Symbol" panose="05050102010706020507" pitchFamily="18" charset="2"/>
                <a:cs typeface="Arial MT"/>
              </a:rPr>
              <a:t>associé</a:t>
            </a:r>
            <a:r>
              <a:rPr lang="fr-FR" sz="2400" b="1" spc="-5" dirty="0">
                <a:effectLst/>
                <a:latin typeface="Arial" panose="020B0604020202020204" pitchFamily="34" charset="0"/>
                <a:ea typeface="Symbol" panose="05050102010706020507" pitchFamily="18" charset="2"/>
                <a:cs typeface="Arial MT"/>
              </a:rPr>
              <a:t> </a:t>
            </a:r>
            <a:r>
              <a:rPr lang="fr-FR" sz="2400" b="1" dirty="0">
                <a:effectLst/>
                <a:latin typeface="Arial" panose="020B0604020202020204" pitchFamily="34" charset="0"/>
                <a:ea typeface="Symbol" panose="05050102010706020507" pitchFamily="18" charset="2"/>
                <a:cs typeface="Arial MT"/>
              </a:rPr>
              <a:t>à</a:t>
            </a:r>
            <a:r>
              <a:rPr lang="fr-FR" sz="2400" b="1" spc="-10" dirty="0">
                <a:effectLst/>
                <a:latin typeface="Arial" panose="020B0604020202020204" pitchFamily="34" charset="0"/>
                <a:ea typeface="Symbol" panose="05050102010706020507" pitchFamily="18" charset="2"/>
                <a:cs typeface="Arial MT"/>
              </a:rPr>
              <a:t> </a:t>
            </a:r>
            <a:r>
              <a:rPr lang="fr-FR" sz="2400" b="1" dirty="0">
                <a:effectLst/>
                <a:latin typeface="Arial" panose="020B0604020202020204" pitchFamily="34" charset="0"/>
                <a:ea typeface="Symbol" panose="05050102010706020507" pitchFamily="18" charset="2"/>
                <a:cs typeface="Arial MT"/>
              </a:rPr>
              <a:t>un</a:t>
            </a:r>
            <a:r>
              <a:rPr lang="fr-FR" sz="2400" b="1" spc="-15" dirty="0">
                <a:effectLst/>
                <a:latin typeface="Arial" panose="020B0604020202020204" pitchFamily="34" charset="0"/>
                <a:ea typeface="Symbol" panose="05050102010706020507" pitchFamily="18" charset="2"/>
                <a:cs typeface="Arial MT"/>
              </a:rPr>
              <a:t> </a:t>
            </a:r>
            <a:r>
              <a:rPr lang="fr-FR" sz="2400" b="1" dirty="0">
                <a:effectLst/>
                <a:latin typeface="Arial" panose="020B0604020202020204" pitchFamily="34" charset="0"/>
                <a:ea typeface="Symbol" panose="05050102010706020507" pitchFamily="18" charset="2"/>
                <a:cs typeface="Arial MT"/>
              </a:rPr>
              <a:t>nucléotide</a:t>
            </a:r>
            <a:r>
              <a:rPr lang="fr-FR" sz="2400" dirty="0">
                <a:effectLst/>
                <a:latin typeface="Arial MT"/>
                <a:ea typeface="Symbol" panose="05050102010706020507" pitchFamily="18" charset="2"/>
                <a:cs typeface="Symbol" panose="05050102010706020507" pitchFamily="18" charset="2"/>
              </a:rPr>
              <a:t>).</a:t>
            </a:r>
          </a:p>
          <a:p>
            <a:pPr algn="just"/>
            <a:endParaRPr lang="fr-FR" sz="2400" dirty="0"/>
          </a:p>
        </p:txBody>
      </p:sp>
    </p:spTree>
    <p:extLst>
      <p:ext uri="{BB962C8B-B14F-4D97-AF65-F5344CB8AC3E}">
        <p14:creationId xmlns:p14="http://schemas.microsoft.com/office/powerpoint/2010/main" val="4224276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9441E9A-EEEB-3B55-CC48-8CCDD2E39A5D}"/>
              </a:ext>
            </a:extLst>
          </p:cNvPr>
          <p:cNvSpPr txBox="1"/>
          <p:nvPr/>
        </p:nvSpPr>
        <p:spPr>
          <a:xfrm>
            <a:off x="-569844" y="1684395"/>
            <a:ext cx="7368209" cy="4893647"/>
          </a:xfrm>
          <a:prstGeom prst="rect">
            <a:avLst/>
          </a:prstGeom>
          <a:noFill/>
        </p:spPr>
        <p:txBody>
          <a:bodyPr wrap="square">
            <a:spAutoFit/>
          </a:bodyPr>
          <a:lstStyle/>
          <a:p>
            <a:pPr marL="1143000" marR="59690" lvl="2" indent="-228600" algn="just" rtl="0">
              <a:spcBef>
                <a:spcPts val="30"/>
              </a:spcBef>
              <a:spcAft>
                <a:spcPts val="0"/>
              </a:spcAft>
              <a:buClr>
                <a:srgbClr val="006FC0"/>
              </a:buClr>
              <a:buSzPts val="800"/>
              <a:buFont typeface="Symbol" panose="05050102010706020507" pitchFamily="18" charset="2"/>
              <a:buChar char=""/>
              <a:tabLst>
                <a:tab pos="879475" algn="l"/>
              </a:tabLst>
            </a:pPr>
            <a:r>
              <a:rPr lang="fr-FR" sz="2400" dirty="0">
                <a:effectLst/>
                <a:latin typeface="Arial MT"/>
                <a:ea typeface="Symbol" panose="05050102010706020507" pitchFamily="18" charset="2"/>
                <a:cs typeface="Symbol" panose="05050102010706020507" pitchFamily="18" charset="2"/>
              </a:rPr>
              <a:t>Pour qualifier la </a:t>
            </a:r>
            <a:r>
              <a:rPr lang="fr-FR" sz="2400" b="1" dirty="0">
                <a:effectLst/>
                <a:latin typeface="Arial" panose="020B0604020202020204" pitchFamily="34" charset="0"/>
                <a:ea typeface="Symbol" panose="05050102010706020507" pitchFamily="18" charset="2"/>
                <a:cs typeface="Arial MT"/>
              </a:rPr>
              <a:t>structure secondaire de l’ADN</a:t>
            </a:r>
            <a:r>
              <a:rPr lang="fr-FR" sz="2400" dirty="0">
                <a:effectLst/>
                <a:latin typeface="Arial MT"/>
                <a:ea typeface="Symbol" panose="05050102010706020507" pitchFamily="18" charset="2"/>
                <a:cs typeface="Symbol" panose="05050102010706020507" pitchFamily="18" charset="2"/>
              </a:rPr>
              <a:t>, on dit qu’il présente une </a:t>
            </a:r>
            <a:r>
              <a:rPr lang="fr-FR" sz="2400" b="1" dirty="0">
                <a:solidFill>
                  <a:srgbClr val="006FC0"/>
                </a:solidFill>
                <a:effectLst/>
                <a:latin typeface="Arial" panose="020B0604020202020204" pitchFamily="34" charset="0"/>
                <a:ea typeface="Symbol" panose="05050102010706020507" pitchFamily="18" charset="2"/>
                <a:cs typeface="Arial MT"/>
              </a:rPr>
              <a:t>structure</a:t>
            </a:r>
            <a:r>
              <a:rPr lang="fr-FR" sz="2400" b="1" spc="5" dirty="0">
                <a:solidFill>
                  <a:srgbClr val="006FC0"/>
                </a:solidFill>
                <a:effectLst/>
                <a:latin typeface="Arial" panose="020B0604020202020204" pitchFamily="34" charset="0"/>
                <a:ea typeface="Symbol" panose="05050102010706020507" pitchFamily="18" charset="2"/>
                <a:cs typeface="Arial MT"/>
              </a:rPr>
              <a:t> </a:t>
            </a:r>
            <a:r>
              <a:rPr lang="fr-FR" sz="2400" b="1" dirty="0">
                <a:solidFill>
                  <a:srgbClr val="006FC0"/>
                </a:solidFill>
                <a:effectLst/>
                <a:latin typeface="Arial" panose="020B0604020202020204" pitchFamily="34" charset="0"/>
                <a:ea typeface="Symbol" panose="05050102010706020507" pitchFamily="18" charset="2"/>
                <a:cs typeface="Arial MT"/>
              </a:rPr>
              <a:t>en double hélice </a:t>
            </a:r>
            <a:r>
              <a:rPr lang="fr-FR" sz="2400" dirty="0">
                <a:effectLst/>
                <a:latin typeface="Arial MT"/>
                <a:ea typeface="Symbol" panose="05050102010706020507" pitchFamily="18" charset="2"/>
                <a:cs typeface="Symbol" panose="05050102010706020507" pitchFamily="18" charset="2"/>
              </a:rPr>
              <a:t>car il est fait de </a:t>
            </a:r>
            <a:r>
              <a:rPr lang="fr-FR" sz="2400" b="1" i="1" dirty="0">
                <a:effectLst/>
                <a:latin typeface="Arial" panose="020B0604020202020204" pitchFamily="34" charset="0"/>
                <a:ea typeface="Symbol" panose="05050102010706020507" pitchFamily="18" charset="2"/>
                <a:cs typeface="Arial MT"/>
              </a:rPr>
              <a:t>deux brins qui s’enroulent en hélice </a:t>
            </a:r>
            <a:r>
              <a:rPr lang="fr-FR" sz="2400" dirty="0">
                <a:effectLst/>
                <a:latin typeface="Arial MT"/>
                <a:ea typeface="Symbol" panose="05050102010706020507" pitchFamily="18" charset="2"/>
                <a:cs typeface="Symbol" panose="05050102010706020507" pitchFamily="18" charset="2"/>
              </a:rPr>
              <a:t>; les deux</a:t>
            </a:r>
            <a:r>
              <a:rPr lang="fr-FR" sz="2400" spc="5" dirty="0">
                <a:effectLst/>
                <a:latin typeface="Arial MT"/>
                <a:ea typeface="Symbol" panose="05050102010706020507" pitchFamily="18" charset="2"/>
                <a:cs typeface="Symbol" panose="05050102010706020507" pitchFamily="18" charset="2"/>
              </a:rPr>
              <a:t> </a:t>
            </a:r>
            <a:r>
              <a:rPr lang="fr-FR" sz="2400" dirty="0">
                <a:effectLst/>
                <a:latin typeface="Arial MT"/>
                <a:ea typeface="Symbol" panose="05050102010706020507" pitchFamily="18" charset="2"/>
                <a:cs typeface="Symbol" panose="05050102010706020507" pitchFamily="18" charset="2"/>
              </a:rPr>
              <a:t>brins sont </a:t>
            </a:r>
            <a:r>
              <a:rPr lang="fr-FR" sz="2400" b="1" dirty="0">
                <a:solidFill>
                  <a:srgbClr val="FF0000"/>
                </a:solidFill>
                <a:effectLst/>
                <a:latin typeface="Arial" panose="020B0604020202020204" pitchFamily="34" charset="0"/>
                <a:ea typeface="Symbol" panose="05050102010706020507" pitchFamily="18" charset="2"/>
                <a:cs typeface="Arial MT"/>
              </a:rPr>
              <a:t>antiparallèles</a:t>
            </a:r>
            <a:r>
              <a:rPr lang="fr-FR" sz="2400" dirty="0">
                <a:solidFill>
                  <a:srgbClr val="FF0000"/>
                </a:solidFill>
                <a:effectLst/>
                <a:latin typeface="Arial MT"/>
                <a:ea typeface="Symbol" panose="05050102010706020507" pitchFamily="18" charset="2"/>
                <a:cs typeface="Symbol" panose="05050102010706020507" pitchFamily="18" charset="2"/>
              </a:rPr>
              <a:t>,</a:t>
            </a:r>
            <a:r>
              <a:rPr lang="fr-FR" sz="2400" dirty="0">
                <a:effectLst/>
                <a:latin typeface="Arial MT"/>
                <a:ea typeface="Symbol" panose="05050102010706020507" pitchFamily="18" charset="2"/>
                <a:cs typeface="Symbol" panose="05050102010706020507" pitchFamily="18" charset="2"/>
              </a:rPr>
              <a:t> c’est-à-dire qu’ils sont </a:t>
            </a:r>
            <a:r>
              <a:rPr lang="fr-FR" sz="2400" b="1" i="1" dirty="0">
                <a:effectLst/>
                <a:latin typeface="Arial" panose="020B0604020202020204" pitchFamily="34" charset="0"/>
                <a:ea typeface="Symbol" panose="05050102010706020507" pitchFamily="18" charset="2"/>
                <a:cs typeface="Arial MT"/>
              </a:rPr>
              <a:t>orientés de manière inverse l’un</a:t>
            </a:r>
            <a:r>
              <a:rPr lang="fr-FR" sz="2400" b="1" i="1" spc="5" dirty="0">
                <a:effectLst/>
                <a:latin typeface="Arial" panose="020B0604020202020204" pitchFamily="34" charset="0"/>
                <a:ea typeface="Symbol" panose="05050102010706020507" pitchFamily="18" charset="2"/>
                <a:cs typeface="Arial MT"/>
              </a:rPr>
              <a:t> </a:t>
            </a:r>
            <a:r>
              <a:rPr lang="fr-FR" sz="2400" b="1" i="1" dirty="0">
                <a:effectLst/>
                <a:latin typeface="Arial" panose="020B0604020202020204" pitchFamily="34" charset="0"/>
                <a:ea typeface="Symbol" panose="05050102010706020507" pitchFamily="18" charset="2"/>
                <a:cs typeface="Arial MT"/>
              </a:rPr>
              <a:t>par rapport à l’autre </a:t>
            </a:r>
            <a:r>
              <a:rPr lang="fr-FR" sz="2400" dirty="0">
                <a:effectLst/>
                <a:latin typeface="Arial MT"/>
                <a:ea typeface="Symbol" panose="05050102010706020507" pitchFamily="18" charset="2"/>
                <a:cs typeface="Symbol" panose="05050102010706020507" pitchFamily="18" charset="2"/>
              </a:rPr>
              <a:t>(un brin 3’</a:t>
            </a:r>
            <a:r>
              <a:rPr lang="fr-FR" sz="2400" dirty="0">
                <a:effectLst/>
                <a:latin typeface="Symbol" panose="05050102010706020507" pitchFamily="18" charset="2"/>
                <a:ea typeface="Symbol" panose="05050102010706020507" pitchFamily="18" charset="2"/>
                <a:cs typeface="Symbol" panose="05050102010706020507" pitchFamily="18" charset="2"/>
              </a:rPr>
              <a:t>®</a:t>
            </a:r>
            <a:r>
              <a:rPr lang="fr-FR" sz="2400" dirty="0">
                <a:effectLst/>
                <a:latin typeface="Arial MT"/>
                <a:ea typeface="Symbol" panose="05050102010706020507" pitchFamily="18" charset="2"/>
                <a:cs typeface="Symbol" panose="05050102010706020507" pitchFamily="18" charset="2"/>
              </a:rPr>
              <a:t>5’ et l’autre 5’</a:t>
            </a:r>
            <a:r>
              <a:rPr lang="fr-FR" sz="2400" dirty="0">
                <a:effectLst/>
                <a:latin typeface="Symbol" panose="05050102010706020507" pitchFamily="18" charset="2"/>
                <a:ea typeface="Symbol" panose="05050102010706020507" pitchFamily="18" charset="2"/>
                <a:cs typeface="Symbol" panose="05050102010706020507" pitchFamily="18" charset="2"/>
              </a:rPr>
              <a:t>®</a:t>
            </a:r>
            <a:r>
              <a:rPr lang="fr-FR" sz="2400" dirty="0">
                <a:effectLst/>
                <a:latin typeface="Arial MT"/>
                <a:ea typeface="Symbol" panose="05050102010706020507" pitchFamily="18" charset="2"/>
                <a:cs typeface="Symbol" panose="05050102010706020507" pitchFamily="18" charset="2"/>
              </a:rPr>
              <a:t>3’). </a:t>
            </a:r>
          </a:p>
          <a:p>
            <a:pPr marL="1143000" marR="59690" lvl="2" indent="-228600" algn="just" rtl="0">
              <a:spcBef>
                <a:spcPts val="30"/>
              </a:spcBef>
              <a:spcAft>
                <a:spcPts val="0"/>
              </a:spcAft>
              <a:buClr>
                <a:srgbClr val="006FC0"/>
              </a:buClr>
              <a:buSzPts val="800"/>
              <a:buFont typeface="Symbol" panose="05050102010706020507" pitchFamily="18" charset="2"/>
              <a:buChar char=""/>
              <a:tabLst>
                <a:tab pos="879475" algn="l"/>
              </a:tabLst>
            </a:pPr>
            <a:endParaRPr lang="fr-FR" sz="2400" dirty="0">
              <a:latin typeface="Arial MT"/>
              <a:ea typeface="Symbol" panose="05050102010706020507" pitchFamily="18" charset="2"/>
              <a:cs typeface="Symbol" panose="05050102010706020507" pitchFamily="18" charset="2"/>
            </a:endParaRPr>
          </a:p>
          <a:p>
            <a:pPr marL="1143000" marR="59690" lvl="2" indent="-228600" algn="just" rtl="0">
              <a:spcBef>
                <a:spcPts val="30"/>
              </a:spcBef>
              <a:spcAft>
                <a:spcPts val="0"/>
              </a:spcAft>
              <a:buClr>
                <a:srgbClr val="006FC0"/>
              </a:buClr>
              <a:buSzPts val="800"/>
              <a:buFont typeface="Symbol" panose="05050102010706020507" pitchFamily="18" charset="2"/>
              <a:buChar char=""/>
              <a:tabLst>
                <a:tab pos="879475" algn="l"/>
              </a:tabLst>
            </a:pPr>
            <a:r>
              <a:rPr lang="fr-FR" sz="2400" dirty="0">
                <a:effectLst/>
                <a:latin typeface="Arial MT"/>
                <a:ea typeface="Symbol" panose="05050102010706020507" pitchFamily="18" charset="2"/>
                <a:cs typeface="Symbol" panose="05050102010706020507" pitchFamily="18" charset="2"/>
              </a:rPr>
              <a:t>L’hélice est, dans la forme</a:t>
            </a:r>
            <a:r>
              <a:rPr lang="fr-FR" sz="2400" spc="5" dirty="0">
                <a:effectLst/>
                <a:latin typeface="Arial MT"/>
                <a:ea typeface="Symbol" panose="05050102010706020507" pitchFamily="18" charset="2"/>
                <a:cs typeface="Symbol" panose="05050102010706020507" pitchFamily="18" charset="2"/>
              </a:rPr>
              <a:t> </a:t>
            </a:r>
            <a:r>
              <a:rPr lang="fr-FR" sz="2400" dirty="0">
                <a:effectLst/>
                <a:latin typeface="Arial MT"/>
                <a:ea typeface="Symbol" panose="05050102010706020507" pitchFamily="18" charset="2"/>
                <a:cs typeface="Symbol" panose="05050102010706020507" pitchFamily="18" charset="2"/>
              </a:rPr>
              <a:t>majoritaire de l’ADN (ADN-B) une hélice </a:t>
            </a:r>
            <a:r>
              <a:rPr lang="fr-FR" sz="2400" b="1" dirty="0">
                <a:effectLst/>
                <a:latin typeface="Arial" panose="020B0604020202020204" pitchFamily="34" charset="0"/>
                <a:ea typeface="Symbol" panose="05050102010706020507" pitchFamily="18" charset="2"/>
                <a:cs typeface="Arial MT"/>
              </a:rPr>
              <a:t>droite</a:t>
            </a:r>
            <a:r>
              <a:rPr lang="fr-FR" sz="2400" dirty="0">
                <a:effectLst/>
                <a:latin typeface="Arial MT"/>
                <a:ea typeface="Symbol" panose="05050102010706020507" pitchFamily="18" charset="2"/>
                <a:cs typeface="Symbol" panose="05050102010706020507" pitchFamily="18" charset="2"/>
              </a:rPr>
              <a:t>.</a:t>
            </a:r>
            <a:r>
              <a:rPr lang="fr-FR" sz="2400" spc="220" dirty="0">
                <a:effectLst/>
                <a:latin typeface="Arial MT"/>
                <a:ea typeface="Symbol" panose="05050102010706020507" pitchFamily="18" charset="2"/>
                <a:cs typeface="Symbol" panose="05050102010706020507" pitchFamily="18" charset="2"/>
              </a:rPr>
              <a:t> </a:t>
            </a:r>
            <a:r>
              <a:rPr lang="fr-FR" sz="2400" dirty="0">
                <a:effectLst/>
                <a:latin typeface="Arial MT"/>
                <a:ea typeface="Symbol" panose="05050102010706020507" pitchFamily="18" charset="2"/>
                <a:cs typeface="Symbol" panose="05050102010706020507" pitchFamily="18" charset="2"/>
              </a:rPr>
              <a:t>Un tour de spire est réalisé toutes</a:t>
            </a:r>
            <a:r>
              <a:rPr lang="fr-FR" sz="2400" spc="5" dirty="0">
                <a:effectLst/>
                <a:latin typeface="Arial MT"/>
                <a:ea typeface="Symbol" panose="05050102010706020507" pitchFamily="18" charset="2"/>
                <a:cs typeface="Symbol" panose="05050102010706020507" pitchFamily="18" charset="2"/>
              </a:rPr>
              <a:t> </a:t>
            </a:r>
            <a:r>
              <a:rPr lang="fr-FR" sz="2400" dirty="0">
                <a:effectLst/>
                <a:latin typeface="Arial MT"/>
                <a:ea typeface="Symbol" panose="05050102010706020507" pitchFamily="18" charset="2"/>
                <a:cs typeface="Symbol" panose="05050102010706020507" pitchFamily="18" charset="2"/>
              </a:rPr>
              <a:t>les </a:t>
            </a:r>
            <a:r>
              <a:rPr lang="fr-FR" sz="2400" b="1" dirty="0">
                <a:effectLst/>
                <a:latin typeface="Arial" panose="020B0604020202020204" pitchFamily="34" charset="0"/>
                <a:ea typeface="Symbol" panose="05050102010706020507" pitchFamily="18" charset="2"/>
                <a:cs typeface="Arial MT"/>
              </a:rPr>
              <a:t>10 paires de bases </a:t>
            </a:r>
            <a:r>
              <a:rPr lang="fr-FR" sz="2400" dirty="0">
                <a:effectLst/>
                <a:latin typeface="Arial MT"/>
                <a:ea typeface="Symbol" panose="05050102010706020507" pitchFamily="18" charset="2"/>
                <a:cs typeface="Symbol" panose="05050102010706020507" pitchFamily="18" charset="2"/>
              </a:rPr>
              <a:t>environ.</a:t>
            </a:r>
          </a:p>
        </p:txBody>
      </p:sp>
      <p:sp>
        <p:nvSpPr>
          <p:cNvPr id="6" name="ZoneTexte 5">
            <a:extLst>
              <a:ext uri="{FF2B5EF4-FFF2-40B4-BE49-F238E27FC236}">
                <a16:creationId xmlns:a16="http://schemas.microsoft.com/office/drawing/2014/main" id="{DB2DAA43-0017-C87F-730F-CDAF8A3D5D0B}"/>
              </a:ext>
            </a:extLst>
          </p:cNvPr>
          <p:cNvSpPr txBox="1"/>
          <p:nvPr/>
        </p:nvSpPr>
        <p:spPr>
          <a:xfrm>
            <a:off x="980661" y="742122"/>
            <a:ext cx="4253948" cy="461665"/>
          </a:xfrm>
          <a:prstGeom prst="rect">
            <a:avLst/>
          </a:prstGeom>
          <a:noFill/>
        </p:spPr>
        <p:txBody>
          <a:bodyPr wrap="square" rtlCol="0">
            <a:spAutoFit/>
          </a:bodyPr>
          <a:lstStyle/>
          <a:p>
            <a:r>
              <a:rPr lang="fr-FR" sz="2400" b="1" dirty="0">
                <a:solidFill>
                  <a:srgbClr val="FF0066"/>
                </a:solidFill>
              </a:rPr>
              <a:t>Structure secondaire de l’ADN</a:t>
            </a:r>
          </a:p>
        </p:txBody>
      </p:sp>
      <p:pic>
        <p:nvPicPr>
          <p:cNvPr id="7" name="image20.jpeg">
            <a:extLst>
              <a:ext uri="{FF2B5EF4-FFF2-40B4-BE49-F238E27FC236}">
                <a16:creationId xmlns:a16="http://schemas.microsoft.com/office/drawing/2014/main" id="{AD9AF91D-14C2-EE48-11D9-7246E0B246EB}"/>
              </a:ext>
            </a:extLst>
          </p:cNvPr>
          <p:cNvPicPr>
            <a:picLocks noChangeAspect="1"/>
          </p:cNvPicPr>
          <p:nvPr/>
        </p:nvPicPr>
        <p:blipFill>
          <a:blip r:embed="rId2" cstate="print"/>
          <a:stretch>
            <a:fillRect/>
          </a:stretch>
        </p:blipFill>
        <p:spPr>
          <a:xfrm>
            <a:off x="7050157" y="649356"/>
            <a:ext cx="4956313" cy="5928685"/>
          </a:xfrm>
          <a:prstGeom prst="rect">
            <a:avLst/>
          </a:prstGeom>
        </p:spPr>
      </p:pic>
    </p:spTree>
    <p:extLst>
      <p:ext uri="{BB962C8B-B14F-4D97-AF65-F5344CB8AC3E}">
        <p14:creationId xmlns:p14="http://schemas.microsoft.com/office/powerpoint/2010/main" val="2980120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370D48E-C95D-E766-503F-9490D3A740D6}"/>
              </a:ext>
            </a:extLst>
          </p:cNvPr>
          <p:cNvSpPr txBox="1"/>
          <p:nvPr/>
        </p:nvSpPr>
        <p:spPr>
          <a:xfrm>
            <a:off x="1431234" y="490330"/>
            <a:ext cx="8348870" cy="584775"/>
          </a:xfrm>
          <a:prstGeom prst="rect">
            <a:avLst/>
          </a:prstGeom>
          <a:noFill/>
        </p:spPr>
        <p:txBody>
          <a:bodyPr wrap="square" rtlCol="0">
            <a:spAutoFit/>
          </a:bodyPr>
          <a:lstStyle/>
          <a:p>
            <a:r>
              <a:rPr lang="fr-FR" sz="3200" b="1" dirty="0">
                <a:solidFill>
                  <a:srgbClr val="7030A0"/>
                </a:solidFill>
              </a:rPr>
              <a:t>1-2 Organisation et structuration des génomes</a:t>
            </a:r>
          </a:p>
        </p:txBody>
      </p:sp>
      <p:sp>
        <p:nvSpPr>
          <p:cNvPr id="5" name="ZoneTexte 4">
            <a:extLst>
              <a:ext uri="{FF2B5EF4-FFF2-40B4-BE49-F238E27FC236}">
                <a16:creationId xmlns:a16="http://schemas.microsoft.com/office/drawing/2014/main" id="{87F328A1-9EAB-77C1-1B66-D2BB72AED1F3}"/>
              </a:ext>
            </a:extLst>
          </p:cNvPr>
          <p:cNvSpPr txBox="1"/>
          <p:nvPr/>
        </p:nvSpPr>
        <p:spPr>
          <a:xfrm>
            <a:off x="1020418" y="1470991"/>
            <a:ext cx="10045148" cy="4524315"/>
          </a:xfrm>
          <a:prstGeom prst="rect">
            <a:avLst/>
          </a:prstGeom>
          <a:noFill/>
        </p:spPr>
        <p:txBody>
          <a:bodyPr wrap="square" rtlCol="0">
            <a:spAutoFit/>
          </a:bodyPr>
          <a:lstStyle/>
          <a:p>
            <a:pPr algn="just"/>
            <a:r>
              <a:rPr lang="fr-FR" sz="2400" dirty="0"/>
              <a:t>Le mot </a:t>
            </a:r>
            <a:r>
              <a:rPr lang="fr-FR" sz="2400" dirty="0">
                <a:solidFill>
                  <a:srgbClr val="FF0000"/>
                </a:solidFill>
              </a:rPr>
              <a:t>génome</a:t>
            </a:r>
            <a:r>
              <a:rPr lang="fr-FR" sz="2400" dirty="0"/>
              <a:t> peut avoir plusieurs définitions selon les auteurs ou le contexte d’emploi :</a:t>
            </a:r>
          </a:p>
          <a:p>
            <a:pPr marL="342900" indent="-342900" algn="just">
              <a:buFont typeface="Wingdings" panose="05000000000000000000" pitchFamily="2" charset="2"/>
              <a:buChar char="ü"/>
            </a:pPr>
            <a:r>
              <a:rPr lang="fr-FR" sz="2400" dirty="0"/>
              <a:t>	Il peut désigner </a:t>
            </a:r>
            <a:r>
              <a:rPr lang="fr-FR" sz="2400" b="1" dirty="0"/>
              <a:t>l’ensemble de l’information génétique d’un individu</a:t>
            </a:r>
            <a:r>
              <a:rPr lang="fr-FR" sz="2400" dirty="0"/>
              <a:t>. Quand on s’intéresse à la variété interindividuelle, il sera plus pertinent d’employer la notion de </a:t>
            </a:r>
            <a:r>
              <a:rPr lang="fr-FR" sz="2400" dirty="0">
                <a:solidFill>
                  <a:srgbClr val="FF0000"/>
                </a:solidFill>
              </a:rPr>
              <a:t>génotype</a:t>
            </a:r>
            <a:r>
              <a:rPr lang="fr-FR" sz="2400" dirty="0"/>
              <a:t>.</a:t>
            </a:r>
          </a:p>
          <a:p>
            <a:pPr marL="342900" indent="-342900" algn="just">
              <a:buFont typeface="Wingdings" panose="05000000000000000000" pitchFamily="2" charset="2"/>
              <a:buChar char="ü"/>
            </a:pPr>
            <a:endParaRPr lang="fr-FR" sz="2400" dirty="0"/>
          </a:p>
          <a:p>
            <a:pPr marL="342900" indent="-342900" algn="just">
              <a:buFont typeface="Wingdings" panose="05000000000000000000" pitchFamily="2" charset="2"/>
              <a:buChar char="ü"/>
            </a:pPr>
            <a:r>
              <a:rPr lang="fr-FR" sz="2400" dirty="0"/>
              <a:t>	Ensemble des </a:t>
            </a:r>
            <a:r>
              <a:rPr lang="fr-FR" sz="2400" b="1" dirty="0"/>
              <a:t>unités informatives </a:t>
            </a:r>
            <a:r>
              <a:rPr lang="fr-FR" sz="2400" dirty="0"/>
              <a:t>(</a:t>
            </a:r>
            <a:r>
              <a:rPr lang="fr-FR" sz="2400" dirty="0">
                <a:solidFill>
                  <a:srgbClr val="FF0000"/>
                </a:solidFill>
              </a:rPr>
              <a:t>gènes</a:t>
            </a:r>
            <a:r>
              <a:rPr lang="fr-FR" sz="2400" dirty="0"/>
              <a:t>) seulement.</a:t>
            </a:r>
          </a:p>
          <a:p>
            <a:pPr marL="342900" indent="-342900" algn="just">
              <a:buFont typeface="Wingdings" panose="05000000000000000000" pitchFamily="2" charset="2"/>
              <a:buChar char="ü"/>
            </a:pPr>
            <a:endParaRPr lang="fr-FR" sz="2400" dirty="0"/>
          </a:p>
          <a:p>
            <a:pPr marL="342900" indent="-342900" algn="just">
              <a:buFont typeface="Wingdings" panose="05000000000000000000" pitchFamily="2" charset="2"/>
              <a:buChar char="ü"/>
            </a:pPr>
            <a:r>
              <a:rPr lang="fr-FR" sz="2400" dirty="0"/>
              <a:t>	À Ensemble des </a:t>
            </a:r>
            <a:r>
              <a:rPr lang="fr-FR" sz="2400" b="1" dirty="0"/>
              <a:t>unités transcrites ou transcriptibles en ARN </a:t>
            </a:r>
            <a:r>
              <a:rPr lang="fr-FR" sz="2400" dirty="0"/>
              <a:t>(y compris les ARN autres que messagers).</a:t>
            </a:r>
          </a:p>
          <a:p>
            <a:pPr marL="342900" indent="-342900" algn="just">
              <a:buFont typeface="Wingdings" panose="05000000000000000000" pitchFamily="2" charset="2"/>
              <a:buChar char="ü"/>
            </a:pPr>
            <a:endParaRPr lang="fr-FR" sz="2400" dirty="0"/>
          </a:p>
          <a:p>
            <a:pPr marL="342900" indent="-342900" algn="just">
              <a:buFont typeface="Wingdings" panose="05000000000000000000" pitchFamily="2" charset="2"/>
              <a:buChar char="ü"/>
            </a:pPr>
            <a:r>
              <a:rPr lang="fr-FR" sz="2400" dirty="0"/>
              <a:t>	</a:t>
            </a:r>
            <a:r>
              <a:rPr lang="fr-FR" sz="2400" b="1" dirty="0"/>
              <a:t>La totalité de l’ADN</a:t>
            </a:r>
            <a:r>
              <a:rPr lang="fr-FR" sz="2400" dirty="0"/>
              <a:t>, qu’il soit </a:t>
            </a:r>
            <a:r>
              <a:rPr lang="fr-FR" sz="2400" b="1" dirty="0"/>
              <a:t>codant ou non</a:t>
            </a:r>
            <a:r>
              <a:rPr lang="fr-FR" sz="2400" dirty="0"/>
              <a:t>.</a:t>
            </a:r>
          </a:p>
        </p:txBody>
      </p:sp>
    </p:spTree>
    <p:extLst>
      <p:ext uri="{BB962C8B-B14F-4D97-AF65-F5344CB8AC3E}">
        <p14:creationId xmlns:p14="http://schemas.microsoft.com/office/powerpoint/2010/main" val="259797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AB75CA3-AE0A-28C9-3396-8B1170F3F684}"/>
              </a:ext>
            </a:extLst>
          </p:cNvPr>
          <p:cNvSpPr txBox="1"/>
          <p:nvPr/>
        </p:nvSpPr>
        <p:spPr>
          <a:xfrm>
            <a:off x="1046922" y="543339"/>
            <a:ext cx="3882887" cy="523220"/>
          </a:xfrm>
          <a:prstGeom prst="rect">
            <a:avLst/>
          </a:prstGeom>
          <a:noFill/>
        </p:spPr>
        <p:txBody>
          <a:bodyPr wrap="square" rtlCol="0">
            <a:spAutoFit/>
          </a:bodyPr>
          <a:lstStyle/>
          <a:p>
            <a:r>
              <a:rPr lang="fr-FR" sz="2800" b="1" dirty="0">
                <a:solidFill>
                  <a:srgbClr val="FF0000"/>
                </a:solidFill>
              </a:rPr>
              <a:t>Contenu de module</a:t>
            </a:r>
          </a:p>
        </p:txBody>
      </p:sp>
      <p:cxnSp>
        <p:nvCxnSpPr>
          <p:cNvPr id="6" name="Connecteur droit 5">
            <a:extLst>
              <a:ext uri="{FF2B5EF4-FFF2-40B4-BE49-F238E27FC236}">
                <a16:creationId xmlns:a16="http://schemas.microsoft.com/office/drawing/2014/main" id="{51135F6D-0189-0EE8-CDBE-38C0B3656CC3}"/>
              </a:ext>
            </a:extLst>
          </p:cNvPr>
          <p:cNvCxnSpPr/>
          <p:nvPr/>
        </p:nvCxnSpPr>
        <p:spPr>
          <a:xfrm>
            <a:off x="5923725" y="1126435"/>
            <a:ext cx="92765" cy="5380382"/>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8" name="ZoneTexte 7">
            <a:extLst>
              <a:ext uri="{FF2B5EF4-FFF2-40B4-BE49-F238E27FC236}">
                <a16:creationId xmlns:a16="http://schemas.microsoft.com/office/drawing/2014/main" id="{1FF4121C-454C-25B3-B841-D07F73390E2F}"/>
              </a:ext>
            </a:extLst>
          </p:cNvPr>
          <p:cNvSpPr txBox="1"/>
          <p:nvPr/>
        </p:nvSpPr>
        <p:spPr>
          <a:xfrm>
            <a:off x="516835" y="1606034"/>
            <a:ext cx="5035826" cy="4433778"/>
          </a:xfrm>
          <a:prstGeom prst="rect">
            <a:avLst/>
          </a:prstGeom>
          <a:noFill/>
        </p:spPr>
        <p:txBody>
          <a:bodyPr wrap="square">
            <a:spAutoFit/>
          </a:bodyPr>
          <a:lstStyle/>
          <a:p>
            <a:pPr algn="just">
              <a:lnSpc>
                <a:spcPct val="115000"/>
              </a:lnSpc>
              <a:spcAft>
                <a:spcPts val="8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I– Structure et organisation du matériel génétique :</a:t>
            </a:r>
            <a:r>
              <a:rPr lang="fr-FR" sz="1800" dirty="0">
                <a:effectLst/>
                <a:latin typeface="Calibri" panose="020F0502020204030204" pitchFamily="34" charset="0"/>
                <a:ea typeface="Calibri" panose="020F0502020204030204" pitchFamily="34" charset="0"/>
                <a:cs typeface="Calibri" panose="020F0502020204030204" pitchFamily="34" charset="0"/>
              </a:rPr>
              <a:t> Chromosome, plasmides, matériel génétique viral.</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8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II – mutation et mécanismes de réparation de l’ADN : </a:t>
            </a:r>
            <a:r>
              <a:rPr lang="fr-FR" sz="1800" dirty="0">
                <a:effectLst/>
                <a:latin typeface="Calibri" panose="020F0502020204030204" pitchFamily="34" charset="0"/>
                <a:ea typeface="Calibri" panose="020F0502020204030204" pitchFamily="34" charset="0"/>
                <a:cs typeface="Calibri" panose="020F0502020204030204" pitchFamily="34" charset="0"/>
              </a:rPr>
              <a:t>Taille de mutation, effet mutagène, agents mutagènes,  mécanismes de réparation de l’ADN.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III</a:t>
            </a:r>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fr-FR" sz="1800" b="1" dirty="0">
                <a:effectLst/>
                <a:latin typeface="Calibri" panose="020F0502020204030204" pitchFamily="34" charset="0"/>
                <a:ea typeface="Calibri" panose="020F0502020204030204" pitchFamily="34" charset="0"/>
                <a:cs typeface="Calibri" panose="020F0502020204030204" pitchFamily="34" charset="0"/>
              </a:rPr>
              <a:t>Recombinaison génétique et éléments génétiques transposables</a:t>
            </a:r>
            <a:r>
              <a:rPr lang="fr-FR" sz="1800" dirty="0">
                <a:effectLst/>
                <a:latin typeface="Calibri" panose="020F0502020204030204" pitchFamily="34" charset="0"/>
                <a:ea typeface="Calibri" panose="020F0502020204030204" pitchFamily="34" charset="0"/>
                <a:cs typeface="Calibri" panose="020F0502020204030204" pitchFamily="34" charset="0"/>
              </a:rPr>
              <a:t>: recombinaison homologue, recombinaison site spécifique, éléments génétiques transposables et applications</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8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IV –Transferts génétiques chez les bactéries:</a:t>
            </a:r>
            <a:r>
              <a:rPr lang="fr-FR" sz="1800" dirty="0">
                <a:effectLst/>
                <a:latin typeface="Calibri" panose="020F0502020204030204" pitchFamily="34" charset="0"/>
                <a:ea typeface="Calibri" panose="020F0502020204030204" pitchFamily="34" charset="0"/>
                <a:cs typeface="Calibri" panose="020F0502020204030204" pitchFamily="34" charset="0"/>
              </a:rPr>
              <a:t> analyse et construction génétiques : conjugaison, transformation, transduction et phages transducteurs, applications, cartographie génétique.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92014F06-B61A-0EAE-AD42-BE45E5EA2706}"/>
              </a:ext>
            </a:extLst>
          </p:cNvPr>
          <p:cNvSpPr txBox="1"/>
          <p:nvPr/>
        </p:nvSpPr>
        <p:spPr>
          <a:xfrm>
            <a:off x="6175512" y="1696859"/>
            <a:ext cx="5519528" cy="3464282"/>
          </a:xfrm>
          <a:prstGeom prst="rect">
            <a:avLst/>
          </a:prstGeom>
          <a:noFill/>
        </p:spPr>
        <p:txBody>
          <a:bodyPr wrap="square">
            <a:spAutoFit/>
          </a:bodyPr>
          <a:lstStyle/>
          <a:p>
            <a:pPr algn="just">
              <a:lnSpc>
                <a:spcPct val="115000"/>
              </a:lnSpc>
              <a:spcAft>
                <a:spcPts val="8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V – Phénomène de restriction modification : </a:t>
            </a:r>
            <a:r>
              <a:rPr lang="fr-FR" sz="1800" dirty="0">
                <a:effectLst/>
                <a:latin typeface="Calibri" panose="020F0502020204030204" pitchFamily="34" charset="0"/>
                <a:ea typeface="Calibri" panose="020F0502020204030204" pitchFamily="34" charset="0"/>
                <a:cs typeface="Calibri" panose="020F0502020204030204" pitchFamily="34" charset="0"/>
              </a:rPr>
              <a:t>système de restriction modification, enzymes de restriction, cartographie de restriction et applications.</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8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VI – Régulation de l’expression des gènes : </a:t>
            </a:r>
            <a:r>
              <a:rPr lang="fr-FR" sz="1800" dirty="0">
                <a:effectLst/>
                <a:latin typeface="Calibri" panose="020F0502020204030204" pitchFamily="34" charset="0"/>
                <a:ea typeface="Calibri" panose="020F0502020204030204" pitchFamily="34" charset="0"/>
                <a:cs typeface="Calibri" panose="020F0502020204030204" pitchFamily="34" charset="0"/>
              </a:rPr>
              <a:t>régulation transcriptionnelle(exemples : </a:t>
            </a:r>
            <a:r>
              <a:rPr lang="fr-FR" sz="1800" i="1" dirty="0">
                <a:effectLst/>
                <a:latin typeface="Calibri" panose="020F0502020204030204" pitchFamily="34" charset="0"/>
                <a:ea typeface="Calibri" panose="020F0502020204030204" pitchFamily="34" charset="0"/>
                <a:cs typeface="Calibri" panose="020F0502020204030204" pitchFamily="34" charset="0"/>
              </a:rPr>
              <a:t>E. coli, Saccharomyces cerevisiae), </a:t>
            </a:r>
            <a:r>
              <a:rPr lang="fr-FR" sz="1800" dirty="0">
                <a:effectLst/>
                <a:latin typeface="Calibri" panose="020F0502020204030204" pitchFamily="34" charset="0"/>
                <a:ea typeface="Calibri" panose="020F0502020204030204" pitchFamily="34" charset="0"/>
                <a:cs typeface="Calibri" panose="020F0502020204030204" pitchFamily="34" charset="0"/>
              </a:rPr>
              <a:t>régulation traductionnelle.</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VII – Génétique des bactériophages : </a:t>
            </a:r>
            <a:r>
              <a:rPr lang="fr-FR" sz="1800" dirty="0">
                <a:effectLst/>
                <a:latin typeface="Calibri" panose="020F0502020204030204" pitchFamily="34" charset="0"/>
                <a:ea typeface="Calibri" panose="020F0502020204030204" pitchFamily="34" charset="0"/>
                <a:cs typeface="Calibri" panose="020F0502020204030204" pitchFamily="34" charset="0"/>
              </a:rPr>
              <a:t>réplication du génome viral, recombinaison génétique chez les virus, mécanismes de l’expression génétique en cascade chez les virus et maintien à l’état prophage.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7847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734E9F6-3B9C-1F6F-3760-C86C0E1F104D}"/>
              </a:ext>
            </a:extLst>
          </p:cNvPr>
          <p:cNvSpPr txBox="1"/>
          <p:nvPr/>
        </p:nvSpPr>
        <p:spPr>
          <a:xfrm>
            <a:off x="569844" y="1557853"/>
            <a:ext cx="10376452" cy="4154984"/>
          </a:xfrm>
          <a:prstGeom prst="rect">
            <a:avLst/>
          </a:prstGeom>
          <a:noFill/>
        </p:spPr>
        <p:txBody>
          <a:bodyPr wrap="square">
            <a:spAutoFit/>
          </a:bodyPr>
          <a:lstStyle/>
          <a:p>
            <a:pPr algn="just"/>
            <a:r>
              <a:rPr lang="fr-FR" sz="2400" dirty="0"/>
              <a:t>	</a:t>
            </a:r>
            <a:r>
              <a:rPr lang="fr-FR" sz="2400" b="1" dirty="0">
                <a:solidFill>
                  <a:srgbClr val="0070C0"/>
                </a:solidFill>
              </a:rPr>
              <a:t>Génome des Eucaryotes</a:t>
            </a:r>
          </a:p>
          <a:p>
            <a:pPr algn="just"/>
            <a:r>
              <a:rPr lang="fr-FR" sz="2400" dirty="0"/>
              <a:t>	Le génome des Eucaryotes comprend</a:t>
            </a:r>
          </a:p>
          <a:p>
            <a:pPr algn="just"/>
            <a:r>
              <a:rPr lang="fr-FR" sz="2400" dirty="0"/>
              <a:t> </a:t>
            </a:r>
          </a:p>
          <a:p>
            <a:pPr marL="342900" indent="-342900" algn="just">
              <a:buFont typeface="Wingdings" panose="05000000000000000000" pitchFamily="2" charset="2"/>
              <a:buChar char="ü"/>
            </a:pPr>
            <a:r>
              <a:rPr lang="fr-FR" sz="2400" dirty="0"/>
              <a:t>	</a:t>
            </a:r>
            <a:r>
              <a:rPr lang="fr-FR" sz="2400" b="1" dirty="0">
                <a:solidFill>
                  <a:srgbClr val="FF0066"/>
                </a:solidFill>
              </a:rPr>
              <a:t>Le génome nucléaire </a:t>
            </a:r>
            <a:r>
              <a:rPr lang="fr-FR" sz="2400" dirty="0"/>
              <a:t>: des chromosomes au sens strict, longs filaments d’ADN associés à des protéines présentant des niveaux variables de condensation. </a:t>
            </a:r>
          </a:p>
          <a:p>
            <a:pPr algn="just"/>
            <a:r>
              <a:rPr lang="fr-FR" sz="2400" dirty="0"/>
              <a:t>La taille totale est très variable mais généralement nettement plus important que celle du génome bactérien.</a:t>
            </a:r>
          </a:p>
          <a:p>
            <a:pPr marL="342900" indent="-342900" algn="just">
              <a:buFont typeface="Wingdings" panose="05000000000000000000" pitchFamily="2" charset="2"/>
              <a:buChar char="ü"/>
            </a:pPr>
            <a:r>
              <a:rPr lang="fr-FR" sz="2400" dirty="0"/>
              <a:t>	</a:t>
            </a:r>
            <a:r>
              <a:rPr lang="fr-FR" sz="2400" b="1" dirty="0">
                <a:solidFill>
                  <a:srgbClr val="FF0066"/>
                </a:solidFill>
              </a:rPr>
              <a:t>Le génome extranucléaire </a:t>
            </a:r>
            <a:r>
              <a:rPr lang="fr-FR" sz="2400" dirty="0"/>
              <a:t>: il s’agit du génome des organites semi-autonomes (plastes, mitochondries). Il s’agit de petits chromosomes circulaires qui code une partie des polypeptides de l’organite. </a:t>
            </a:r>
          </a:p>
        </p:txBody>
      </p:sp>
      <p:sp>
        <p:nvSpPr>
          <p:cNvPr id="6" name="ZoneTexte 5">
            <a:extLst>
              <a:ext uri="{FF2B5EF4-FFF2-40B4-BE49-F238E27FC236}">
                <a16:creationId xmlns:a16="http://schemas.microsoft.com/office/drawing/2014/main" id="{09573361-E84F-29E5-943F-FC3E2AB0FD67}"/>
              </a:ext>
            </a:extLst>
          </p:cNvPr>
          <p:cNvSpPr txBox="1"/>
          <p:nvPr/>
        </p:nvSpPr>
        <p:spPr>
          <a:xfrm>
            <a:off x="993912" y="883553"/>
            <a:ext cx="5552661" cy="523220"/>
          </a:xfrm>
          <a:prstGeom prst="rect">
            <a:avLst/>
          </a:prstGeom>
          <a:noFill/>
        </p:spPr>
        <p:txBody>
          <a:bodyPr wrap="square" rtlCol="0">
            <a:spAutoFit/>
          </a:bodyPr>
          <a:lstStyle/>
          <a:p>
            <a:r>
              <a:rPr lang="fr-FR" sz="2800" b="1" dirty="0">
                <a:solidFill>
                  <a:srgbClr val="00B050"/>
                </a:solidFill>
              </a:rPr>
              <a:t>Nature et localisation de génome</a:t>
            </a:r>
          </a:p>
        </p:txBody>
      </p:sp>
    </p:spTree>
    <p:extLst>
      <p:ext uri="{BB962C8B-B14F-4D97-AF65-F5344CB8AC3E}">
        <p14:creationId xmlns:p14="http://schemas.microsoft.com/office/powerpoint/2010/main" val="2234406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5F0962D-CA63-1171-A904-78765FB64590}"/>
              </a:ext>
            </a:extLst>
          </p:cNvPr>
          <p:cNvSpPr txBox="1"/>
          <p:nvPr/>
        </p:nvSpPr>
        <p:spPr>
          <a:xfrm>
            <a:off x="655983" y="381004"/>
            <a:ext cx="10880033" cy="6001643"/>
          </a:xfrm>
          <a:prstGeom prst="rect">
            <a:avLst/>
          </a:prstGeom>
          <a:noFill/>
        </p:spPr>
        <p:txBody>
          <a:bodyPr wrap="square">
            <a:spAutoFit/>
          </a:bodyPr>
          <a:lstStyle/>
          <a:p>
            <a:r>
              <a:rPr lang="fr-FR" sz="2400" dirty="0"/>
              <a:t>	</a:t>
            </a:r>
            <a:r>
              <a:rPr lang="fr-FR" sz="2400" b="1" dirty="0">
                <a:solidFill>
                  <a:srgbClr val="0070C0"/>
                </a:solidFill>
              </a:rPr>
              <a:t>Génome des Eubactéries</a:t>
            </a:r>
          </a:p>
          <a:p>
            <a:r>
              <a:rPr lang="fr-FR" sz="2400" dirty="0"/>
              <a:t>	Le génome des Eubactéries comprend :</a:t>
            </a:r>
          </a:p>
          <a:p>
            <a:endParaRPr lang="fr-FR" sz="2400" dirty="0"/>
          </a:p>
          <a:p>
            <a:pPr marL="342900" indent="-342900">
              <a:buFont typeface="Wingdings" panose="05000000000000000000" pitchFamily="2" charset="2"/>
              <a:buChar char="ü"/>
            </a:pPr>
            <a:r>
              <a:rPr lang="fr-FR" sz="2400" dirty="0"/>
              <a:t>	Un « </a:t>
            </a:r>
            <a:r>
              <a:rPr lang="fr-FR" sz="2400" b="1" dirty="0">
                <a:solidFill>
                  <a:srgbClr val="FF0066"/>
                </a:solidFill>
              </a:rPr>
              <a:t>chromosome bactérien </a:t>
            </a:r>
            <a:r>
              <a:rPr lang="fr-FR" sz="2400" dirty="0"/>
              <a:t>» (parfois appelé </a:t>
            </a:r>
            <a:r>
              <a:rPr lang="fr-FR" sz="2400" dirty="0" err="1"/>
              <a:t>génophore</a:t>
            </a:r>
            <a:r>
              <a:rPr lang="fr-FR" sz="2400" dirty="0"/>
              <a:t>) </a:t>
            </a:r>
          </a:p>
          <a:p>
            <a:pPr marL="342900" indent="-342900">
              <a:buFont typeface="Arial" panose="020B0604020202020204" pitchFamily="34" charset="0"/>
              <a:buChar char="•"/>
            </a:pPr>
            <a:r>
              <a:rPr lang="fr-FR" sz="2400" dirty="0"/>
              <a:t>Exceptionnellement plusieurs) de taille souvent inférieure à celui des Eucaryotes (exemple </a:t>
            </a:r>
            <a:r>
              <a:rPr lang="fr-FR" sz="2400" i="1" dirty="0"/>
              <a:t>E. coli </a:t>
            </a:r>
            <a:r>
              <a:rPr lang="fr-FR" sz="2400" dirty="0"/>
              <a:t>4 640 kb),</a:t>
            </a:r>
          </a:p>
          <a:p>
            <a:pPr marL="342900" indent="-342900">
              <a:buFont typeface="Arial" panose="020B0604020202020204" pitchFamily="34" charset="0"/>
              <a:buChar char="•"/>
            </a:pPr>
            <a:r>
              <a:rPr lang="fr-FR" sz="2400" dirty="0"/>
              <a:t>le plus souvent circulaire (mais on en trouve des linéaires chez quelques espèces d’Eubactéries). </a:t>
            </a:r>
          </a:p>
          <a:p>
            <a:pPr marL="342900" indent="-342900">
              <a:buFont typeface="Arial" panose="020B0604020202020204" pitchFamily="34" charset="0"/>
              <a:buChar char="•"/>
            </a:pPr>
            <a:r>
              <a:rPr lang="fr-FR" sz="2400" dirty="0"/>
              <a:t>Ce chromosome bactérien est situé dans une zone du cytosol appelée </a:t>
            </a:r>
            <a:r>
              <a:rPr lang="fr-FR" sz="2400" dirty="0">
                <a:solidFill>
                  <a:srgbClr val="FF0000"/>
                </a:solidFill>
              </a:rPr>
              <a:t>nucléoïde</a:t>
            </a:r>
            <a:r>
              <a:rPr lang="fr-FR" sz="2400" dirty="0"/>
              <a:t>.</a:t>
            </a:r>
          </a:p>
          <a:p>
            <a:pPr marL="342900" indent="-342900">
              <a:buFont typeface="Wingdings" panose="05000000000000000000" pitchFamily="2" charset="2"/>
              <a:buChar char="ü"/>
            </a:pPr>
            <a:r>
              <a:rPr lang="fr-FR" sz="2400" dirty="0"/>
              <a:t>	</a:t>
            </a:r>
            <a:r>
              <a:rPr lang="fr-FR" sz="2400" b="1" dirty="0">
                <a:solidFill>
                  <a:srgbClr val="FF0066"/>
                </a:solidFill>
              </a:rPr>
              <a:t>Des plasmides</a:t>
            </a:r>
          </a:p>
          <a:p>
            <a:pPr marL="342900" indent="-342900">
              <a:buFont typeface="Arial" panose="020B0604020202020204" pitchFamily="34" charset="0"/>
              <a:buChar char="•"/>
            </a:pPr>
            <a:r>
              <a:rPr lang="fr-FR" sz="2400" dirty="0"/>
              <a:t>petits ADN bactériens circulaires, capables de s’autorépliquer de façon autonome (taille : en général quelques centaines à milliers de pb).</a:t>
            </a:r>
          </a:p>
          <a:p>
            <a:pPr marL="342900" indent="-342900">
              <a:buFont typeface="Arial" panose="020B0604020202020204" pitchFamily="34" charset="0"/>
              <a:buChar char="•"/>
            </a:pPr>
            <a:r>
              <a:rPr lang="fr-FR" sz="2400" dirty="0"/>
              <a:t> Ils ne sont pas essentiels à la bactérie et permettent, entre autres, les échanges génétiques entre individus. </a:t>
            </a:r>
          </a:p>
          <a:p>
            <a:pPr marL="342900" indent="-342900">
              <a:buFont typeface="Arial" panose="020B0604020202020204" pitchFamily="34" charset="0"/>
              <a:buChar char="•"/>
            </a:pPr>
            <a:r>
              <a:rPr lang="fr-FR" sz="2400" dirty="0"/>
              <a:t>Ces plasmides sont en nombre variable (différents ou parfois tous de même type) ; il peut arriver qu’ils soient absents.</a:t>
            </a:r>
          </a:p>
        </p:txBody>
      </p:sp>
    </p:spTree>
    <p:extLst>
      <p:ext uri="{BB962C8B-B14F-4D97-AF65-F5344CB8AC3E}">
        <p14:creationId xmlns:p14="http://schemas.microsoft.com/office/powerpoint/2010/main" val="108042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0267EC0-AE0A-5C35-4EA4-9A45A54BFA52}"/>
              </a:ext>
            </a:extLst>
          </p:cNvPr>
          <p:cNvPicPr>
            <a:picLocks noChangeAspect="1"/>
          </p:cNvPicPr>
          <p:nvPr/>
        </p:nvPicPr>
        <p:blipFill>
          <a:blip r:embed="rId2"/>
          <a:stretch>
            <a:fillRect/>
          </a:stretch>
        </p:blipFill>
        <p:spPr>
          <a:xfrm>
            <a:off x="2623929" y="657225"/>
            <a:ext cx="6427305" cy="5543550"/>
          </a:xfrm>
          <a:prstGeom prst="rect">
            <a:avLst/>
          </a:prstGeom>
        </p:spPr>
      </p:pic>
    </p:spTree>
    <p:extLst>
      <p:ext uri="{BB962C8B-B14F-4D97-AF65-F5344CB8AC3E}">
        <p14:creationId xmlns:p14="http://schemas.microsoft.com/office/powerpoint/2010/main" val="2563897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130A0C47-3B9D-8578-1715-01386422B68A}"/>
              </a:ext>
            </a:extLst>
          </p:cNvPr>
          <p:cNvGraphicFramePr>
            <a:graphicFrameLocks noGrp="1"/>
          </p:cNvGraphicFramePr>
          <p:nvPr>
            <p:extLst>
              <p:ext uri="{D42A27DB-BD31-4B8C-83A1-F6EECF244321}">
                <p14:modId xmlns:p14="http://schemas.microsoft.com/office/powerpoint/2010/main" val="1518820661"/>
              </p:ext>
            </p:extLst>
          </p:nvPr>
        </p:nvGraphicFramePr>
        <p:xfrm>
          <a:off x="410817" y="291549"/>
          <a:ext cx="9487015" cy="6473448"/>
        </p:xfrm>
        <a:graphic>
          <a:graphicData uri="http://schemas.openxmlformats.org/drawingml/2006/table">
            <a:tbl>
              <a:tblPr firstRow="1" firstCol="1" lastRow="1" lastCol="1" bandRow="1" bandCol="1"/>
              <a:tblGrid>
                <a:gridCol w="1518083">
                  <a:extLst>
                    <a:ext uri="{9D8B030D-6E8A-4147-A177-3AD203B41FA5}">
                      <a16:colId xmlns:a16="http://schemas.microsoft.com/office/drawing/2014/main" val="677313034"/>
                    </a:ext>
                  </a:extLst>
                </a:gridCol>
                <a:gridCol w="1518083">
                  <a:extLst>
                    <a:ext uri="{9D8B030D-6E8A-4147-A177-3AD203B41FA5}">
                      <a16:colId xmlns:a16="http://schemas.microsoft.com/office/drawing/2014/main" val="3233446486"/>
                    </a:ext>
                  </a:extLst>
                </a:gridCol>
                <a:gridCol w="1518083">
                  <a:extLst>
                    <a:ext uri="{9D8B030D-6E8A-4147-A177-3AD203B41FA5}">
                      <a16:colId xmlns:a16="http://schemas.microsoft.com/office/drawing/2014/main" val="3528456599"/>
                    </a:ext>
                  </a:extLst>
                </a:gridCol>
                <a:gridCol w="1518083">
                  <a:extLst>
                    <a:ext uri="{9D8B030D-6E8A-4147-A177-3AD203B41FA5}">
                      <a16:colId xmlns:a16="http://schemas.microsoft.com/office/drawing/2014/main" val="3389052593"/>
                    </a:ext>
                  </a:extLst>
                </a:gridCol>
                <a:gridCol w="1518083">
                  <a:extLst>
                    <a:ext uri="{9D8B030D-6E8A-4147-A177-3AD203B41FA5}">
                      <a16:colId xmlns:a16="http://schemas.microsoft.com/office/drawing/2014/main" val="2679477218"/>
                    </a:ext>
                  </a:extLst>
                </a:gridCol>
                <a:gridCol w="1896600">
                  <a:extLst>
                    <a:ext uri="{9D8B030D-6E8A-4147-A177-3AD203B41FA5}">
                      <a16:colId xmlns:a16="http://schemas.microsoft.com/office/drawing/2014/main" val="3739271660"/>
                    </a:ext>
                  </a:extLst>
                </a:gridCol>
              </a:tblGrid>
              <a:tr h="492365">
                <a:tc>
                  <a:txBody>
                    <a:bodyPr/>
                    <a:lstStyle/>
                    <a:p>
                      <a:r>
                        <a:rPr lang="fr-FR" sz="1200">
                          <a:effectLst/>
                          <a:latin typeface="Times New Roman" panose="02020603050405020304" pitchFamily="18" charset="0"/>
                          <a:ea typeface="Arial MT"/>
                          <a:cs typeface="Arial MT"/>
                        </a:rPr>
                        <a:t> </a:t>
                      </a:r>
                      <a:endParaRPr lang="fr-FR" sz="1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
                        </a:spcBef>
                      </a:pPr>
                      <a:r>
                        <a:rPr lang="fr-FR" sz="1200">
                          <a:effectLst/>
                          <a:latin typeface="Arial MT"/>
                          <a:ea typeface="Arial MT"/>
                          <a:cs typeface="Arial MT"/>
                        </a:rPr>
                        <a:t> </a:t>
                      </a:r>
                    </a:p>
                    <a:p>
                      <a:pPr marL="130810"/>
                      <a:r>
                        <a:rPr lang="fr-FR" sz="1200" b="1">
                          <a:solidFill>
                            <a:srgbClr val="000000"/>
                          </a:solidFill>
                          <a:effectLst/>
                          <a:latin typeface="Arial" panose="020B0604020202020204" pitchFamily="34" charset="0"/>
                          <a:ea typeface="Arial MT"/>
                          <a:cs typeface="Arial MT"/>
                        </a:rPr>
                        <a:t>Localisation</a:t>
                      </a:r>
                      <a:endParaRPr lang="fr-FR" sz="1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127635" marR="53340" indent="-58420">
                        <a:spcBef>
                          <a:spcPts val="410"/>
                        </a:spcBef>
                        <a:spcAft>
                          <a:spcPts val="0"/>
                        </a:spcAft>
                      </a:pPr>
                      <a:r>
                        <a:rPr lang="fr-FR" sz="1200" b="1" spc="-40">
                          <a:solidFill>
                            <a:srgbClr val="000000"/>
                          </a:solidFill>
                          <a:effectLst/>
                          <a:latin typeface="Arial" panose="020B0604020202020204" pitchFamily="34" charset="0"/>
                          <a:ea typeface="Arial MT"/>
                          <a:cs typeface="Arial MT"/>
                        </a:rPr>
                        <a:t>Organisation</a:t>
                      </a:r>
                      <a:r>
                        <a:rPr lang="fr-FR" sz="1200" b="1" spc="-180">
                          <a:solidFill>
                            <a:srgbClr val="000000"/>
                          </a:solidFill>
                          <a:effectLst/>
                          <a:latin typeface="Arial" panose="020B0604020202020204" pitchFamily="34" charset="0"/>
                          <a:ea typeface="Arial MT"/>
                          <a:cs typeface="Arial MT"/>
                        </a:rPr>
                        <a:t> </a:t>
                      </a:r>
                      <a:r>
                        <a:rPr lang="fr-FR" sz="1200" b="1">
                          <a:solidFill>
                            <a:srgbClr val="000000"/>
                          </a:solidFill>
                          <a:effectLst/>
                          <a:latin typeface="Arial" panose="020B0604020202020204" pitchFamily="34" charset="0"/>
                          <a:ea typeface="Arial MT"/>
                          <a:cs typeface="Arial MT"/>
                        </a:rPr>
                        <a:t>de</a:t>
                      </a:r>
                      <a:r>
                        <a:rPr lang="fr-FR" sz="1200" b="1" spc="-15">
                          <a:solidFill>
                            <a:srgbClr val="000000"/>
                          </a:solidFill>
                          <a:effectLst/>
                          <a:latin typeface="Arial" panose="020B0604020202020204" pitchFamily="34" charset="0"/>
                          <a:ea typeface="Arial MT"/>
                          <a:cs typeface="Arial MT"/>
                        </a:rPr>
                        <a:t> </a:t>
                      </a:r>
                      <a:r>
                        <a:rPr lang="fr-FR" sz="1200" b="1">
                          <a:solidFill>
                            <a:srgbClr val="000000"/>
                          </a:solidFill>
                          <a:effectLst/>
                          <a:latin typeface="Arial" panose="020B0604020202020204" pitchFamily="34" charset="0"/>
                          <a:ea typeface="Arial MT"/>
                          <a:cs typeface="Arial MT"/>
                        </a:rPr>
                        <a:t>l’ADN</a:t>
                      </a:r>
                      <a:endParaRPr lang="fr-FR" sz="1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90170" marR="82550" algn="ctr">
                        <a:lnSpc>
                          <a:spcPts val="800"/>
                        </a:lnSpc>
                        <a:spcAft>
                          <a:spcPts val="0"/>
                        </a:spcAft>
                      </a:pPr>
                      <a:r>
                        <a:rPr lang="fr-FR" sz="1200" b="1" spc="-5" dirty="0">
                          <a:solidFill>
                            <a:srgbClr val="000000"/>
                          </a:solidFill>
                          <a:effectLst/>
                          <a:latin typeface="Arial" panose="020B0604020202020204" pitchFamily="34" charset="0"/>
                          <a:ea typeface="Arial MT"/>
                          <a:cs typeface="Arial MT"/>
                        </a:rPr>
                        <a:t>Nombre </a:t>
                      </a:r>
                      <a:r>
                        <a:rPr lang="fr-FR" sz="1200" b="1" dirty="0">
                          <a:solidFill>
                            <a:srgbClr val="000000"/>
                          </a:solidFill>
                          <a:effectLst/>
                          <a:latin typeface="Arial" panose="020B0604020202020204" pitchFamily="34" charset="0"/>
                          <a:ea typeface="Arial MT"/>
                          <a:cs typeface="Arial MT"/>
                        </a:rPr>
                        <a:t>de</a:t>
                      </a:r>
                      <a:r>
                        <a:rPr lang="fr-FR" sz="1200" b="1" spc="-180" dirty="0">
                          <a:solidFill>
                            <a:srgbClr val="000000"/>
                          </a:solidFill>
                          <a:effectLst/>
                          <a:latin typeface="Arial" panose="020B0604020202020204" pitchFamily="34" charset="0"/>
                          <a:ea typeface="Arial MT"/>
                          <a:cs typeface="Arial MT"/>
                        </a:rPr>
                        <a:t> </a:t>
                      </a:r>
                    </a:p>
                    <a:p>
                      <a:pPr marL="90170" marR="82550" algn="ctr">
                        <a:lnSpc>
                          <a:spcPts val="800"/>
                        </a:lnSpc>
                        <a:spcAft>
                          <a:spcPts val="0"/>
                        </a:spcAft>
                      </a:pPr>
                      <a:endParaRPr lang="fr-FR" sz="1200" b="1" spc="-180" dirty="0">
                        <a:solidFill>
                          <a:srgbClr val="000000"/>
                        </a:solidFill>
                        <a:effectLst/>
                        <a:latin typeface="Arial" panose="020B0604020202020204" pitchFamily="34" charset="0"/>
                        <a:ea typeface="Arial MT"/>
                        <a:cs typeface="Arial MT"/>
                      </a:endParaRPr>
                    </a:p>
                    <a:p>
                      <a:pPr marL="90170" marR="82550" algn="ctr">
                        <a:lnSpc>
                          <a:spcPts val="800"/>
                        </a:lnSpc>
                        <a:spcAft>
                          <a:spcPts val="0"/>
                        </a:spcAft>
                      </a:pPr>
                      <a:r>
                        <a:rPr lang="fr-FR" sz="1200" b="1" dirty="0">
                          <a:solidFill>
                            <a:srgbClr val="000000"/>
                          </a:solidFill>
                          <a:effectLst/>
                          <a:latin typeface="Arial" panose="020B0604020202020204" pitchFamily="34" charset="0"/>
                          <a:ea typeface="Arial MT"/>
                          <a:cs typeface="Arial MT"/>
                        </a:rPr>
                        <a:t>molécules</a:t>
                      </a:r>
                      <a:r>
                        <a:rPr lang="fr-FR" sz="1200" b="1" spc="5" dirty="0">
                          <a:solidFill>
                            <a:srgbClr val="000000"/>
                          </a:solidFill>
                          <a:effectLst/>
                          <a:latin typeface="Arial" panose="020B0604020202020204" pitchFamily="34" charset="0"/>
                          <a:ea typeface="Arial MT"/>
                          <a:cs typeface="Arial MT"/>
                        </a:rPr>
                        <a:t> </a:t>
                      </a:r>
                      <a:r>
                        <a:rPr lang="fr-FR" sz="1200" b="1" dirty="0">
                          <a:solidFill>
                            <a:srgbClr val="000000"/>
                          </a:solidFill>
                          <a:effectLst/>
                          <a:latin typeface="Arial" panose="020B0604020202020204" pitchFamily="34" charset="0"/>
                          <a:ea typeface="Arial MT"/>
                          <a:cs typeface="Arial MT"/>
                        </a:rPr>
                        <a:t>d’ADN</a:t>
                      </a:r>
                      <a:endParaRPr lang="fr-FR" sz="12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187325" marR="166370" indent="-9525">
                        <a:spcBef>
                          <a:spcPts val="410"/>
                        </a:spcBef>
                        <a:spcAft>
                          <a:spcPts val="0"/>
                        </a:spcAft>
                      </a:pPr>
                      <a:r>
                        <a:rPr lang="fr-FR" sz="1200" b="1" spc="-5">
                          <a:solidFill>
                            <a:srgbClr val="000000"/>
                          </a:solidFill>
                          <a:effectLst/>
                          <a:latin typeface="Arial" panose="020B0604020202020204" pitchFamily="34" charset="0"/>
                          <a:ea typeface="Arial MT"/>
                          <a:cs typeface="Arial MT"/>
                        </a:rPr>
                        <a:t>Taille </a:t>
                      </a:r>
                      <a:r>
                        <a:rPr lang="fr-FR" sz="1200" b="1">
                          <a:solidFill>
                            <a:srgbClr val="000000"/>
                          </a:solidFill>
                          <a:effectLst/>
                          <a:latin typeface="Arial" panose="020B0604020202020204" pitchFamily="34" charset="0"/>
                          <a:ea typeface="Arial MT"/>
                          <a:cs typeface="Arial MT"/>
                        </a:rPr>
                        <a:t>du</a:t>
                      </a:r>
                      <a:r>
                        <a:rPr lang="fr-FR" sz="1200" b="1" spc="-180">
                          <a:solidFill>
                            <a:srgbClr val="000000"/>
                          </a:solidFill>
                          <a:effectLst/>
                          <a:latin typeface="Arial" panose="020B0604020202020204" pitchFamily="34" charset="0"/>
                          <a:ea typeface="Arial MT"/>
                          <a:cs typeface="Arial MT"/>
                        </a:rPr>
                        <a:t> </a:t>
                      </a:r>
                      <a:r>
                        <a:rPr lang="fr-FR" sz="1200" b="1">
                          <a:solidFill>
                            <a:srgbClr val="000000"/>
                          </a:solidFill>
                          <a:effectLst/>
                          <a:latin typeface="Arial" panose="020B0604020202020204" pitchFamily="34" charset="0"/>
                          <a:ea typeface="Arial MT"/>
                          <a:cs typeface="Arial MT"/>
                        </a:rPr>
                        <a:t>génome</a:t>
                      </a:r>
                      <a:endParaRPr lang="fr-FR" sz="1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320040" marR="151765" indent="-157480">
                        <a:spcBef>
                          <a:spcPts val="410"/>
                        </a:spcBef>
                        <a:spcAft>
                          <a:spcPts val="0"/>
                        </a:spcAft>
                      </a:pPr>
                      <a:r>
                        <a:rPr lang="fr-FR" sz="1200" b="1" spc="-5" dirty="0">
                          <a:solidFill>
                            <a:srgbClr val="000000"/>
                          </a:solidFill>
                          <a:effectLst/>
                          <a:latin typeface="Arial" panose="020B0604020202020204" pitchFamily="34" charset="0"/>
                          <a:ea typeface="Arial MT"/>
                          <a:cs typeface="Arial MT"/>
                        </a:rPr>
                        <a:t>Structure </a:t>
                      </a:r>
                      <a:r>
                        <a:rPr lang="fr-FR" sz="1200" b="1" dirty="0">
                          <a:solidFill>
                            <a:srgbClr val="000000"/>
                          </a:solidFill>
                          <a:effectLst/>
                          <a:latin typeface="Arial" panose="020B0604020202020204" pitchFamily="34" charset="0"/>
                          <a:ea typeface="Arial MT"/>
                          <a:cs typeface="Arial MT"/>
                        </a:rPr>
                        <a:t>des</a:t>
                      </a:r>
                      <a:r>
                        <a:rPr lang="fr-FR" sz="1200" b="1" spc="-180" dirty="0">
                          <a:solidFill>
                            <a:srgbClr val="000000"/>
                          </a:solidFill>
                          <a:effectLst/>
                          <a:latin typeface="Arial" panose="020B0604020202020204" pitchFamily="34" charset="0"/>
                          <a:ea typeface="Arial MT"/>
                          <a:cs typeface="Arial MT"/>
                        </a:rPr>
                        <a:t> </a:t>
                      </a:r>
                      <a:r>
                        <a:rPr lang="fr-FR" sz="1200" b="1" dirty="0">
                          <a:solidFill>
                            <a:srgbClr val="000000"/>
                          </a:solidFill>
                          <a:effectLst/>
                          <a:latin typeface="Arial" panose="020B0604020202020204" pitchFamily="34" charset="0"/>
                          <a:ea typeface="Arial MT"/>
                          <a:cs typeface="Arial MT"/>
                        </a:rPr>
                        <a:t>gènes</a:t>
                      </a:r>
                      <a:endParaRPr lang="fr-FR" sz="12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25312397"/>
                  </a:ext>
                </a:extLst>
              </a:tr>
              <a:tr h="2015438">
                <a:tc rowSpan="2">
                  <a:txBody>
                    <a:bodyPr/>
                    <a:lstStyle/>
                    <a:p>
                      <a:pPr marL="691515" marR="689610" algn="ctr">
                        <a:spcBef>
                          <a:spcPts val="770"/>
                        </a:spcBef>
                        <a:spcAft>
                          <a:spcPts val="0"/>
                        </a:spcAft>
                      </a:pPr>
                      <a:r>
                        <a:rPr lang="fr-FR" sz="1200" b="1">
                          <a:solidFill>
                            <a:srgbClr val="000000"/>
                          </a:solidFill>
                          <a:effectLst/>
                          <a:latin typeface="Arial" panose="020B0604020202020204" pitchFamily="34" charset="0"/>
                          <a:ea typeface="Arial MT"/>
                          <a:cs typeface="Arial MT"/>
                        </a:rPr>
                        <a:t>Eucaryotes</a:t>
                      </a:r>
                      <a:endParaRPr lang="fr-FR" sz="1200">
                        <a:effectLst/>
                        <a:latin typeface="Arial MT"/>
                        <a:ea typeface="Arial MT"/>
                        <a:cs typeface="Arial MT"/>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r>
                        <a:rPr lang="fr-FR" sz="1200">
                          <a:effectLst/>
                          <a:latin typeface="Arial MT"/>
                          <a:ea typeface="Arial MT"/>
                          <a:cs typeface="Arial MT"/>
                        </a:rPr>
                        <a:t> </a:t>
                      </a:r>
                    </a:p>
                    <a:p>
                      <a:r>
                        <a:rPr lang="fr-FR" sz="1200">
                          <a:effectLst/>
                          <a:latin typeface="Arial MT"/>
                          <a:ea typeface="Arial MT"/>
                          <a:cs typeface="Arial MT"/>
                        </a:rPr>
                        <a:t> </a:t>
                      </a:r>
                    </a:p>
                    <a:p>
                      <a:r>
                        <a:rPr lang="fr-FR" sz="1200">
                          <a:effectLst/>
                          <a:latin typeface="Arial MT"/>
                          <a:ea typeface="Arial MT"/>
                          <a:cs typeface="Arial MT"/>
                        </a:rPr>
                        <a:t> </a:t>
                      </a:r>
                    </a:p>
                    <a:p>
                      <a:pPr>
                        <a:spcBef>
                          <a:spcPts val="25"/>
                        </a:spcBef>
                      </a:pPr>
                      <a:r>
                        <a:rPr lang="fr-FR" sz="1200">
                          <a:effectLst/>
                          <a:latin typeface="Arial MT"/>
                          <a:ea typeface="Arial MT"/>
                          <a:cs typeface="Arial MT"/>
                        </a:rPr>
                        <a:t> </a:t>
                      </a:r>
                    </a:p>
                    <a:p>
                      <a:pPr marL="135255" marR="131445" indent="95885">
                        <a:spcAft>
                          <a:spcPts val="0"/>
                        </a:spcAft>
                      </a:pPr>
                      <a:r>
                        <a:rPr lang="fr-FR" sz="1200">
                          <a:effectLst/>
                          <a:latin typeface="Arial MT"/>
                          <a:ea typeface="Arial MT"/>
                          <a:cs typeface="Arial MT"/>
                        </a:rPr>
                        <a:t>Noyau</a:t>
                      </a:r>
                      <a:r>
                        <a:rPr lang="fr-FR" sz="1200" spc="5">
                          <a:effectLst/>
                          <a:latin typeface="Arial MT"/>
                          <a:ea typeface="Arial MT"/>
                          <a:cs typeface="Arial MT"/>
                        </a:rPr>
                        <a:t> </a:t>
                      </a:r>
                      <a:r>
                        <a:rPr lang="fr-FR" sz="1200" spc="-5">
                          <a:effectLst/>
                          <a:latin typeface="Arial MT"/>
                          <a:ea typeface="Arial MT"/>
                          <a:cs typeface="Arial MT"/>
                        </a:rPr>
                        <a:t>(= </a:t>
                      </a:r>
                      <a:r>
                        <a:rPr lang="fr-FR" sz="1200" b="1" spc="-5">
                          <a:effectLst/>
                          <a:latin typeface="Arial" panose="020B0604020202020204" pitchFamily="34" charset="0"/>
                          <a:ea typeface="Arial MT"/>
                          <a:cs typeface="Arial MT"/>
                        </a:rPr>
                        <a:t>génome</a:t>
                      </a:r>
                      <a:r>
                        <a:rPr lang="fr-FR" sz="1200" b="1" spc="-180">
                          <a:effectLst/>
                          <a:latin typeface="Arial" panose="020B0604020202020204" pitchFamily="34" charset="0"/>
                          <a:ea typeface="Arial MT"/>
                          <a:cs typeface="Arial MT"/>
                        </a:rPr>
                        <a:t> </a:t>
                      </a:r>
                      <a:r>
                        <a:rPr lang="fr-FR" sz="1200" b="1">
                          <a:effectLst/>
                          <a:latin typeface="Arial" panose="020B0604020202020204" pitchFamily="34" charset="0"/>
                          <a:ea typeface="Arial MT"/>
                          <a:cs typeface="Arial MT"/>
                        </a:rPr>
                        <a:t>nucléaire</a:t>
                      </a:r>
                      <a:r>
                        <a:rPr lang="fr-FR" sz="1200">
                          <a:effectLst/>
                          <a:latin typeface="Arial MT"/>
                          <a:ea typeface="Arial MT"/>
                          <a:cs typeface="Arial MT"/>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effectLst/>
                          <a:latin typeface="Arial MT"/>
                          <a:ea typeface="Arial MT"/>
                          <a:cs typeface="Arial MT"/>
                        </a:rPr>
                        <a:t> </a:t>
                      </a:r>
                    </a:p>
                    <a:p>
                      <a:r>
                        <a:rPr lang="fr-FR" sz="1200">
                          <a:effectLst/>
                          <a:latin typeface="Arial MT"/>
                          <a:ea typeface="Arial MT"/>
                          <a:cs typeface="Arial MT"/>
                        </a:rPr>
                        <a:t> </a:t>
                      </a:r>
                    </a:p>
                    <a:p>
                      <a:r>
                        <a:rPr lang="fr-FR" sz="1200">
                          <a:effectLst/>
                          <a:latin typeface="Arial MT"/>
                          <a:ea typeface="Arial MT"/>
                          <a:cs typeface="Arial MT"/>
                        </a:rPr>
                        <a:t> </a:t>
                      </a:r>
                    </a:p>
                    <a:p>
                      <a:r>
                        <a:rPr lang="fr-FR" sz="1200">
                          <a:effectLst/>
                          <a:latin typeface="Arial MT"/>
                          <a:ea typeface="Arial MT"/>
                          <a:cs typeface="Arial MT"/>
                        </a:rPr>
                        <a:t> </a:t>
                      </a:r>
                    </a:p>
                    <a:p>
                      <a:pPr>
                        <a:spcBef>
                          <a:spcPts val="25"/>
                        </a:spcBef>
                      </a:pPr>
                      <a:r>
                        <a:rPr lang="fr-FR" sz="1200">
                          <a:effectLst/>
                          <a:latin typeface="Arial MT"/>
                          <a:ea typeface="Arial MT"/>
                          <a:cs typeface="Arial MT"/>
                        </a:rPr>
                        <a:t> </a:t>
                      </a:r>
                    </a:p>
                    <a:p>
                      <a:pPr marL="111125" marR="110490" algn="ctr">
                        <a:spcAft>
                          <a:spcPts val="0"/>
                        </a:spcAft>
                      </a:pPr>
                      <a:r>
                        <a:rPr lang="fr-FR" sz="1200">
                          <a:effectLst/>
                          <a:latin typeface="Arial MT"/>
                          <a:ea typeface="Arial MT"/>
                          <a:cs typeface="Arial MT"/>
                        </a:rPr>
                        <a:t>Linéaire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effectLst/>
                          <a:latin typeface="Arial MT"/>
                          <a:ea typeface="Arial MT"/>
                          <a:cs typeface="Arial MT"/>
                        </a:rPr>
                        <a:t> </a:t>
                      </a:r>
                    </a:p>
                    <a:p>
                      <a:r>
                        <a:rPr lang="fr-FR" sz="1200">
                          <a:effectLst/>
                          <a:latin typeface="Arial MT"/>
                          <a:ea typeface="Arial MT"/>
                          <a:cs typeface="Arial MT"/>
                        </a:rPr>
                        <a:t> </a:t>
                      </a:r>
                    </a:p>
                    <a:p>
                      <a:pPr marL="90170" marR="85090" algn="ctr">
                        <a:lnSpc>
                          <a:spcPct val="100000"/>
                        </a:lnSpc>
                        <a:spcBef>
                          <a:spcPts val="595"/>
                        </a:spcBef>
                        <a:spcAft>
                          <a:spcPts val="0"/>
                        </a:spcAft>
                      </a:pPr>
                      <a:r>
                        <a:rPr lang="fr-FR" sz="1200">
                          <a:effectLst/>
                          <a:latin typeface="Arial MT"/>
                          <a:ea typeface="Arial MT"/>
                          <a:cs typeface="Arial MT"/>
                        </a:rPr>
                        <a:t>Plusieurs</a:t>
                      </a:r>
                      <a:r>
                        <a:rPr lang="fr-FR" sz="1200" spc="5">
                          <a:effectLst/>
                          <a:latin typeface="Arial MT"/>
                          <a:ea typeface="Arial MT"/>
                          <a:cs typeface="Arial MT"/>
                        </a:rPr>
                        <a:t> </a:t>
                      </a:r>
                      <a:r>
                        <a:rPr lang="fr-FR" sz="1200" spc="-5">
                          <a:effectLst/>
                          <a:latin typeface="Arial MT"/>
                          <a:ea typeface="Arial MT"/>
                          <a:cs typeface="Arial MT"/>
                        </a:rPr>
                        <a:t>différentes</a:t>
                      </a:r>
                      <a:endParaRPr lang="fr-FR" sz="1200">
                        <a:effectLst/>
                        <a:latin typeface="Arial MT"/>
                        <a:ea typeface="Arial MT"/>
                        <a:cs typeface="Arial MT"/>
                      </a:endParaRPr>
                    </a:p>
                    <a:p>
                      <a:pPr>
                        <a:spcBef>
                          <a:spcPts val="50"/>
                        </a:spcBef>
                      </a:pPr>
                      <a:r>
                        <a:rPr lang="fr-FR" sz="1200">
                          <a:effectLst/>
                          <a:latin typeface="Arial MT"/>
                          <a:ea typeface="Arial MT"/>
                          <a:cs typeface="Arial MT"/>
                        </a:rPr>
                        <a:t> </a:t>
                      </a:r>
                    </a:p>
                    <a:p>
                      <a:pPr marL="90170" marR="83185" algn="ctr">
                        <a:spcBef>
                          <a:spcPts val="5"/>
                        </a:spcBef>
                        <a:spcAft>
                          <a:spcPts val="0"/>
                        </a:spcAft>
                      </a:pPr>
                      <a:r>
                        <a:rPr lang="fr-FR" sz="1200" spc="-5">
                          <a:effectLst/>
                          <a:latin typeface="Arial MT"/>
                          <a:ea typeface="Arial MT"/>
                          <a:cs typeface="Arial MT"/>
                        </a:rPr>
                        <a:t>(état souvent</a:t>
                      </a:r>
                      <a:r>
                        <a:rPr lang="fr-FR" sz="1200" spc="-180">
                          <a:effectLst/>
                          <a:latin typeface="Arial MT"/>
                          <a:ea typeface="Arial MT"/>
                          <a:cs typeface="Arial MT"/>
                        </a:rPr>
                        <a:t> </a:t>
                      </a:r>
                      <a:r>
                        <a:rPr lang="fr-FR" sz="1200">
                          <a:effectLst/>
                          <a:latin typeface="Arial MT"/>
                          <a:ea typeface="Arial MT"/>
                          <a:cs typeface="Arial MT"/>
                        </a:rPr>
                        <a:t>dominant :</a:t>
                      </a:r>
                      <a:r>
                        <a:rPr lang="fr-FR" sz="1200" spc="5">
                          <a:effectLst/>
                          <a:latin typeface="Arial MT"/>
                          <a:ea typeface="Arial MT"/>
                          <a:cs typeface="Arial MT"/>
                        </a:rPr>
                        <a:t> </a:t>
                      </a:r>
                      <a:r>
                        <a:rPr lang="fr-FR" sz="1200">
                          <a:effectLst/>
                          <a:latin typeface="Arial MT"/>
                          <a:ea typeface="Arial MT"/>
                          <a:cs typeface="Arial MT"/>
                        </a:rPr>
                        <a:t>diploïdie)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995" marR="81280" indent="-635" algn="ctr">
                        <a:spcAft>
                          <a:spcPts val="0"/>
                        </a:spcAft>
                      </a:pPr>
                      <a:r>
                        <a:rPr lang="fr-FR" sz="1200" dirty="0">
                          <a:effectLst/>
                          <a:latin typeface="Arial MT"/>
                          <a:ea typeface="Arial MT"/>
                          <a:cs typeface="Arial MT"/>
                        </a:rPr>
                        <a:t>Élevée :</a:t>
                      </a:r>
                      <a:r>
                        <a:rPr lang="fr-FR" sz="1200" spc="5" dirty="0">
                          <a:effectLst/>
                          <a:latin typeface="Arial MT"/>
                          <a:ea typeface="Arial MT"/>
                          <a:cs typeface="Arial MT"/>
                        </a:rPr>
                        <a:t> </a:t>
                      </a:r>
                      <a:r>
                        <a:rPr lang="fr-FR" sz="1200" spc="-5" dirty="0">
                          <a:effectLst/>
                          <a:latin typeface="Arial MT"/>
                          <a:ea typeface="Arial MT"/>
                          <a:cs typeface="Arial MT"/>
                        </a:rPr>
                        <a:t>généralement</a:t>
                      </a:r>
                      <a:r>
                        <a:rPr lang="fr-FR" sz="1200" spc="-180" dirty="0">
                          <a:effectLst/>
                          <a:latin typeface="Arial MT"/>
                          <a:ea typeface="Arial MT"/>
                          <a:cs typeface="Arial MT"/>
                        </a:rPr>
                        <a:t> </a:t>
                      </a:r>
                      <a:r>
                        <a:rPr lang="fr-FR" sz="1200" dirty="0">
                          <a:effectLst/>
                          <a:latin typeface="Arial MT"/>
                          <a:ea typeface="Arial MT"/>
                          <a:cs typeface="Arial MT"/>
                        </a:rPr>
                        <a:t>de 10</a:t>
                      </a:r>
                      <a:r>
                        <a:rPr lang="fr-FR" sz="1200" baseline="30000" dirty="0">
                          <a:effectLst/>
                          <a:latin typeface="Arial MT"/>
                          <a:ea typeface="Arial MT"/>
                          <a:cs typeface="Arial MT"/>
                        </a:rPr>
                        <a:t>6</a:t>
                      </a:r>
                      <a:r>
                        <a:rPr lang="fr-FR" sz="1200" dirty="0">
                          <a:effectLst/>
                          <a:latin typeface="Arial MT"/>
                          <a:ea typeface="Arial MT"/>
                          <a:cs typeface="Arial MT"/>
                        </a:rPr>
                        <a:t> à 10</a:t>
                      </a:r>
                      <a:r>
                        <a:rPr lang="fr-FR" sz="1200" baseline="30000" dirty="0">
                          <a:effectLst/>
                          <a:latin typeface="Arial MT"/>
                          <a:ea typeface="Arial MT"/>
                          <a:cs typeface="Arial MT"/>
                        </a:rPr>
                        <a:t>11</a:t>
                      </a:r>
                      <a:r>
                        <a:rPr lang="fr-FR" sz="1200" spc="5" dirty="0">
                          <a:effectLst/>
                          <a:latin typeface="Arial MT"/>
                          <a:ea typeface="Arial MT"/>
                          <a:cs typeface="Arial MT"/>
                        </a:rPr>
                        <a:t> </a:t>
                      </a:r>
                      <a:r>
                        <a:rPr lang="fr-FR" sz="1200" dirty="0">
                          <a:effectLst/>
                          <a:latin typeface="Arial MT"/>
                          <a:ea typeface="Arial MT"/>
                          <a:cs typeface="Arial MT"/>
                        </a:rPr>
                        <a:t>pb</a:t>
                      </a:r>
                    </a:p>
                    <a:p>
                      <a:r>
                        <a:rPr lang="fr-FR" sz="1200" dirty="0">
                          <a:effectLst/>
                          <a:latin typeface="Arial MT"/>
                          <a:ea typeface="Arial MT"/>
                          <a:cs typeface="Arial MT"/>
                        </a:rPr>
                        <a:t> </a:t>
                      </a:r>
                    </a:p>
                    <a:p>
                      <a:pPr marL="120650" marR="116205" indent="1270" algn="ctr">
                        <a:lnSpc>
                          <a:spcPct val="98000"/>
                        </a:lnSpc>
                        <a:spcBef>
                          <a:spcPts val="5"/>
                        </a:spcBef>
                        <a:spcAft>
                          <a:spcPts val="0"/>
                        </a:spcAft>
                      </a:pPr>
                      <a:r>
                        <a:rPr lang="fr-FR" sz="1200" dirty="0">
                          <a:effectLst/>
                          <a:latin typeface="Arial MT"/>
                          <a:ea typeface="Arial MT"/>
                          <a:cs typeface="Arial MT"/>
                        </a:rPr>
                        <a:t>Homme :</a:t>
                      </a:r>
                      <a:r>
                        <a:rPr lang="fr-FR" sz="1200" spc="5" dirty="0">
                          <a:effectLst/>
                          <a:latin typeface="Arial MT"/>
                          <a:ea typeface="Arial MT"/>
                          <a:cs typeface="Arial MT"/>
                        </a:rPr>
                        <a:t> </a:t>
                      </a:r>
                      <a:r>
                        <a:rPr lang="fr-FR" sz="1200" dirty="0">
                          <a:effectLst/>
                          <a:latin typeface="Arial MT"/>
                          <a:ea typeface="Arial MT"/>
                          <a:cs typeface="Arial MT"/>
                        </a:rPr>
                        <a:t>3,2</a:t>
                      </a:r>
                      <a:r>
                        <a:rPr lang="fr-FR" sz="1200" spc="-45" dirty="0">
                          <a:effectLst/>
                          <a:latin typeface="Arial MT"/>
                          <a:ea typeface="Arial MT"/>
                          <a:cs typeface="Arial MT"/>
                        </a:rPr>
                        <a:t> </a:t>
                      </a:r>
                      <a:r>
                        <a:rPr lang="fr-FR" sz="1200" dirty="0">
                          <a:effectLst/>
                          <a:latin typeface="Symbol" panose="05050102010706020507" pitchFamily="18" charset="2"/>
                          <a:ea typeface="Arial MT"/>
                          <a:cs typeface="Arial MT"/>
                        </a:rPr>
                        <a:t>´</a:t>
                      </a:r>
                      <a:r>
                        <a:rPr lang="fr-FR" sz="1200" spc="-5" dirty="0">
                          <a:effectLst/>
                          <a:latin typeface="Times New Roman" panose="02020603050405020304" pitchFamily="18" charset="0"/>
                          <a:ea typeface="Arial MT"/>
                          <a:cs typeface="Arial MT"/>
                        </a:rPr>
                        <a:t> </a:t>
                      </a:r>
                      <a:r>
                        <a:rPr lang="fr-FR" sz="1200" dirty="0">
                          <a:effectLst/>
                          <a:latin typeface="Arial MT"/>
                          <a:ea typeface="Arial MT"/>
                          <a:cs typeface="Arial MT"/>
                        </a:rPr>
                        <a:t>10</a:t>
                      </a:r>
                      <a:r>
                        <a:rPr lang="fr-FR" sz="1200" baseline="30000" dirty="0">
                          <a:effectLst/>
                          <a:latin typeface="Arial MT"/>
                          <a:ea typeface="Arial MT"/>
                          <a:cs typeface="Arial MT"/>
                        </a:rPr>
                        <a:t>9</a:t>
                      </a:r>
                      <a:r>
                        <a:rPr lang="fr-FR" sz="1200" spc="-30" dirty="0">
                          <a:effectLst/>
                          <a:latin typeface="Arial MT"/>
                          <a:ea typeface="Arial MT"/>
                          <a:cs typeface="Arial MT"/>
                        </a:rPr>
                        <a:t> </a:t>
                      </a:r>
                      <a:r>
                        <a:rPr lang="fr-FR" sz="1200" dirty="0">
                          <a:effectLst/>
                          <a:latin typeface="Arial MT"/>
                          <a:ea typeface="Arial MT"/>
                          <a:cs typeface="Arial MT"/>
                        </a:rPr>
                        <a:t>pb</a:t>
                      </a:r>
                    </a:p>
                    <a:p>
                      <a:pPr>
                        <a:spcBef>
                          <a:spcPts val="10"/>
                        </a:spcBef>
                      </a:pPr>
                      <a:r>
                        <a:rPr lang="fr-FR" sz="1200" dirty="0">
                          <a:effectLst/>
                          <a:latin typeface="Arial MT"/>
                          <a:ea typeface="Arial MT"/>
                          <a:cs typeface="Arial MT"/>
                        </a:rPr>
                        <a:t> </a:t>
                      </a:r>
                    </a:p>
                    <a:p>
                      <a:pPr marL="78105" marR="72390" indent="-3175" algn="ctr">
                        <a:spcAft>
                          <a:spcPts val="0"/>
                        </a:spcAft>
                      </a:pPr>
                      <a:r>
                        <a:rPr lang="fr-FR" sz="1200" dirty="0">
                          <a:effectLst/>
                          <a:latin typeface="Arial MT"/>
                          <a:ea typeface="Arial MT"/>
                          <a:cs typeface="Arial MT"/>
                        </a:rPr>
                        <a:t>(cas de</a:t>
                      </a:r>
                      <a:r>
                        <a:rPr lang="fr-FR" sz="1200" spc="5" dirty="0">
                          <a:effectLst/>
                          <a:latin typeface="Arial MT"/>
                          <a:ea typeface="Arial MT"/>
                          <a:cs typeface="Arial MT"/>
                        </a:rPr>
                        <a:t> </a:t>
                      </a:r>
                      <a:r>
                        <a:rPr lang="fr-FR" sz="1200" dirty="0">
                          <a:effectLst/>
                          <a:latin typeface="Arial MT"/>
                          <a:ea typeface="Arial MT"/>
                          <a:cs typeface="Arial MT"/>
                        </a:rPr>
                        <a:t>certaines</a:t>
                      </a:r>
                      <a:r>
                        <a:rPr lang="fr-FR" sz="1200" spc="5" dirty="0">
                          <a:effectLst/>
                          <a:latin typeface="Arial MT"/>
                          <a:ea typeface="Arial MT"/>
                          <a:cs typeface="Arial MT"/>
                        </a:rPr>
                        <a:t> </a:t>
                      </a:r>
                      <a:r>
                        <a:rPr lang="fr-FR" sz="1200" spc="-5" dirty="0">
                          <a:effectLst/>
                          <a:latin typeface="Arial MT"/>
                          <a:ea typeface="Arial MT"/>
                          <a:cs typeface="Arial MT"/>
                        </a:rPr>
                        <a:t>‘amibes’</a:t>
                      </a:r>
                      <a:r>
                        <a:rPr lang="fr-FR" sz="1200" spc="-35" dirty="0">
                          <a:effectLst/>
                          <a:latin typeface="Arial MT"/>
                          <a:ea typeface="Arial MT"/>
                          <a:cs typeface="Arial MT"/>
                        </a:rPr>
                        <a:t> </a:t>
                      </a:r>
                      <a:r>
                        <a:rPr lang="fr-FR" sz="1200" dirty="0">
                          <a:effectLst/>
                          <a:latin typeface="Arial MT"/>
                          <a:ea typeface="Arial MT"/>
                          <a:cs typeface="Arial MT"/>
                        </a:rPr>
                        <a:t>:</a:t>
                      </a:r>
                      <a:r>
                        <a:rPr lang="fr-FR" sz="1200" spc="-30" dirty="0">
                          <a:effectLst/>
                          <a:latin typeface="Arial MT"/>
                          <a:ea typeface="Arial MT"/>
                          <a:cs typeface="Arial MT"/>
                        </a:rPr>
                        <a:t> </a:t>
                      </a:r>
                    </a:p>
                    <a:p>
                      <a:pPr marL="78105" marR="72390" indent="-3175" algn="ctr">
                        <a:spcAft>
                          <a:spcPts val="0"/>
                        </a:spcAft>
                      </a:pPr>
                      <a:r>
                        <a:rPr lang="fr-FR" sz="1200" dirty="0">
                          <a:effectLst/>
                          <a:latin typeface="Arial MT"/>
                          <a:ea typeface="Arial MT"/>
                          <a:cs typeface="Arial MT"/>
                        </a:rPr>
                        <a:t>10</a:t>
                      </a:r>
                      <a:r>
                        <a:rPr lang="fr-FR" sz="1200" baseline="30000" dirty="0">
                          <a:effectLst/>
                          <a:latin typeface="Arial MT"/>
                          <a:ea typeface="Arial MT"/>
                          <a:cs typeface="Arial MT"/>
                        </a:rPr>
                        <a:t>11</a:t>
                      </a:r>
                    </a:p>
                    <a:p>
                      <a:pPr marL="78105" marR="72390" indent="-3175" algn="ctr">
                        <a:spcAft>
                          <a:spcPts val="0"/>
                        </a:spcAft>
                      </a:pPr>
                      <a:endParaRPr lang="fr-FR" sz="1200" dirty="0">
                        <a:effectLst/>
                        <a:latin typeface="Arial MT"/>
                        <a:ea typeface="Arial MT"/>
                        <a:cs typeface="Arial MT"/>
                      </a:endParaRPr>
                    </a:p>
                    <a:p>
                      <a:pPr marL="79375" marR="75565" algn="ctr">
                        <a:lnSpc>
                          <a:spcPts val="695"/>
                        </a:lnSpc>
                        <a:spcAft>
                          <a:spcPts val="0"/>
                        </a:spcAft>
                      </a:pPr>
                      <a:r>
                        <a:rPr lang="fr-FR" sz="1200" dirty="0">
                          <a:effectLst/>
                          <a:latin typeface="Arial MT"/>
                          <a:ea typeface="Arial MT"/>
                          <a:cs typeface="Arial MT"/>
                        </a:rPr>
                        <a:t>à</a:t>
                      </a:r>
                      <a:r>
                        <a:rPr lang="fr-FR" sz="1200" spc="-5" dirty="0">
                          <a:effectLst/>
                          <a:latin typeface="Arial MT"/>
                          <a:ea typeface="Arial MT"/>
                          <a:cs typeface="Arial MT"/>
                        </a:rPr>
                        <a:t> </a:t>
                      </a:r>
                      <a:r>
                        <a:rPr lang="fr-FR" sz="1200" dirty="0">
                          <a:effectLst/>
                          <a:latin typeface="Arial MT"/>
                          <a:ea typeface="Arial MT"/>
                          <a:cs typeface="Arial MT"/>
                        </a:rPr>
                        <a:t>10</a:t>
                      </a:r>
                      <a:r>
                        <a:rPr lang="fr-FR" sz="1200" baseline="30000" dirty="0">
                          <a:effectLst/>
                          <a:latin typeface="Arial MT"/>
                          <a:ea typeface="Arial MT"/>
                          <a:cs typeface="Arial MT"/>
                        </a:rPr>
                        <a:t>12</a:t>
                      </a:r>
                      <a:r>
                        <a:rPr lang="fr-FR" sz="1200" spc="-10" dirty="0">
                          <a:effectLst/>
                          <a:latin typeface="Arial MT"/>
                          <a:ea typeface="Arial MT"/>
                          <a:cs typeface="Arial MT"/>
                        </a:rPr>
                        <a:t> </a:t>
                      </a:r>
                      <a:r>
                        <a:rPr lang="fr-FR" sz="1200" dirty="0">
                          <a:effectLst/>
                          <a:latin typeface="Arial MT"/>
                          <a:ea typeface="Arial MT"/>
                          <a:cs typeface="Arial MT"/>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pPr>
                      <a:r>
                        <a:rPr lang="fr-FR" sz="1200" dirty="0">
                          <a:effectLst/>
                          <a:latin typeface="Arial MT"/>
                          <a:ea typeface="Arial MT"/>
                          <a:cs typeface="Arial MT"/>
                        </a:rPr>
                        <a:t> </a:t>
                      </a:r>
                    </a:p>
                    <a:p>
                      <a:pPr marL="105410" marR="100330" indent="-635" algn="ctr">
                        <a:spcAft>
                          <a:spcPts val="0"/>
                        </a:spcAft>
                      </a:pPr>
                      <a:r>
                        <a:rPr lang="fr-FR" sz="1200" dirty="0">
                          <a:effectLst/>
                          <a:latin typeface="Arial MT"/>
                          <a:ea typeface="Arial MT"/>
                          <a:cs typeface="Arial MT"/>
                        </a:rPr>
                        <a:t>Introns + exons</a:t>
                      </a:r>
                      <a:r>
                        <a:rPr lang="fr-FR" sz="1200" spc="5" dirty="0">
                          <a:effectLst/>
                          <a:latin typeface="Arial MT"/>
                          <a:ea typeface="Arial MT"/>
                          <a:cs typeface="Arial MT"/>
                        </a:rPr>
                        <a:t> </a:t>
                      </a:r>
                      <a:r>
                        <a:rPr lang="fr-FR" sz="1200" spc="-5" dirty="0">
                          <a:effectLst/>
                          <a:latin typeface="Arial MT"/>
                          <a:ea typeface="Arial MT"/>
                          <a:cs typeface="Arial MT"/>
                        </a:rPr>
                        <a:t>(gènes</a:t>
                      </a:r>
                      <a:r>
                        <a:rPr lang="fr-FR" sz="1200" spc="-40" dirty="0">
                          <a:effectLst/>
                          <a:latin typeface="Arial MT"/>
                          <a:ea typeface="Arial MT"/>
                          <a:cs typeface="Arial MT"/>
                        </a:rPr>
                        <a:t> </a:t>
                      </a:r>
                      <a:r>
                        <a:rPr lang="fr-FR" sz="1200" dirty="0">
                          <a:effectLst/>
                          <a:latin typeface="Arial MT"/>
                          <a:ea typeface="Arial MT"/>
                          <a:cs typeface="Arial MT"/>
                        </a:rPr>
                        <a:t>morcelés)</a:t>
                      </a:r>
                    </a:p>
                    <a:p>
                      <a:pPr>
                        <a:spcBef>
                          <a:spcPts val="55"/>
                        </a:spcBef>
                      </a:pPr>
                      <a:r>
                        <a:rPr lang="fr-FR" sz="1200" dirty="0">
                          <a:effectLst/>
                          <a:latin typeface="Arial MT"/>
                          <a:ea typeface="Arial MT"/>
                          <a:cs typeface="Arial MT"/>
                        </a:rPr>
                        <a:t> </a:t>
                      </a:r>
                    </a:p>
                    <a:p>
                      <a:pPr marL="80645" marR="76835" algn="ctr">
                        <a:spcAft>
                          <a:spcPts val="0"/>
                        </a:spcAft>
                      </a:pPr>
                      <a:r>
                        <a:rPr lang="fr-FR" sz="1200" dirty="0">
                          <a:effectLst/>
                          <a:latin typeface="Arial MT"/>
                          <a:ea typeface="Arial MT"/>
                          <a:cs typeface="Arial MT"/>
                        </a:rPr>
                        <a:t>Quelques</a:t>
                      </a:r>
                      <a:r>
                        <a:rPr lang="fr-FR" sz="1200" spc="-45" dirty="0">
                          <a:effectLst/>
                          <a:latin typeface="Arial MT"/>
                          <a:ea typeface="Arial MT"/>
                          <a:cs typeface="Arial MT"/>
                        </a:rPr>
                        <a:t> </a:t>
                      </a:r>
                      <a:r>
                        <a:rPr lang="fr-FR" sz="1200" dirty="0">
                          <a:effectLst/>
                          <a:latin typeface="Arial MT"/>
                          <a:ea typeface="Arial MT"/>
                          <a:cs typeface="Arial MT"/>
                        </a:rPr>
                        <a:t>espèces</a:t>
                      </a:r>
                      <a:r>
                        <a:rPr lang="fr-FR" sz="1200" spc="-180" dirty="0">
                          <a:effectLst/>
                          <a:latin typeface="Arial MT"/>
                          <a:ea typeface="Arial MT"/>
                          <a:cs typeface="Arial MT"/>
                        </a:rPr>
                        <a:t> </a:t>
                      </a:r>
                      <a:r>
                        <a:rPr lang="fr-FR" sz="1200" dirty="0">
                          <a:effectLst/>
                          <a:latin typeface="Arial MT"/>
                          <a:ea typeface="Arial MT"/>
                          <a:cs typeface="Arial MT"/>
                        </a:rPr>
                        <a:t>avec très peu</a:t>
                      </a:r>
                      <a:r>
                        <a:rPr lang="fr-FR" sz="1200" spc="5" dirty="0">
                          <a:effectLst/>
                          <a:latin typeface="Arial MT"/>
                          <a:ea typeface="Arial MT"/>
                          <a:cs typeface="Arial MT"/>
                        </a:rPr>
                        <a:t> </a:t>
                      </a:r>
                      <a:r>
                        <a:rPr lang="fr-FR" sz="1200" dirty="0">
                          <a:effectLst/>
                          <a:latin typeface="Arial MT"/>
                          <a:ea typeface="Arial MT"/>
                          <a:cs typeface="Arial MT"/>
                        </a:rPr>
                        <a:t>d’introns (ex.</a:t>
                      </a:r>
                      <a:r>
                        <a:rPr lang="fr-FR" sz="1200" spc="5" dirty="0">
                          <a:effectLst/>
                          <a:latin typeface="Arial MT"/>
                          <a:ea typeface="Arial MT"/>
                          <a:cs typeface="Arial MT"/>
                        </a:rPr>
                        <a:t> </a:t>
                      </a:r>
                      <a:r>
                        <a:rPr lang="fr-FR" sz="1200" dirty="0">
                          <a:effectLst/>
                          <a:latin typeface="Arial MT"/>
                          <a:ea typeface="Arial MT"/>
                          <a:cs typeface="Arial MT"/>
                        </a:rPr>
                        <a:t>levure</a:t>
                      </a:r>
                      <a:r>
                        <a:rPr lang="fr-FR" sz="1200" spc="5" dirty="0">
                          <a:effectLst/>
                          <a:latin typeface="Arial MT"/>
                          <a:ea typeface="Arial MT"/>
                          <a:cs typeface="Arial MT"/>
                        </a:rPr>
                        <a:t> </a:t>
                      </a:r>
                      <a:r>
                        <a:rPr lang="fr-FR" sz="1200" i="1" dirty="0">
                          <a:effectLst/>
                          <a:latin typeface="Arial" panose="020B0604020202020204" pitchFamily="34" charset="0"/>
                          <a:ea typeface="Arial MT"/>
                          <a:cs typeface="Arial MT"/>
                        </a:rPr>
                        <a:t>Saccharomyces</a:t>
                      </a:r>
                      <a:r>
                        <a:rPr lang="fr-FR" sz="1200" i="1" spc="5" dirty="0">
                          <a:effectLst/>
                          <a:latin typeface="Arial" panose="020B0604020202020204" pitchFamily="34" charset="0"/>
                          <a:ea typeface="Arial MT"/>
                          <a:cs typeface="Arial MT"/>
                        </a:rPr>
                        <a:t> </a:t>
                      </a:r>
                      <a:r>
                        <a:rPr lang="fr-FR" sz="1200" i="1" dirty="0">
                          <a:effectLst/>
                          <a:latin typeface="Arial" panose="020B0604020202020204" pitchFamily="34" charset="0"/>
                          <a:ea typeface="Arial MT"/>
                          <a:cs typeface="Arial MT"/>
                        </a:rPr>
                        <a:t>cerevisiae</a:t>
                      </a:r>
                      <a:r>
                        <a:rPr lang="fr-FR" sz="1200" dirty="0">
                          <a:effectLst/>
                          <a:latin typeface="Arial MT"/>
                          <a:ea typeface="Arial MT"/>
                          <a:cs typeface="Arial MT"/>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327904"/>
                  </a:ext>
                </a:extLst>
              </a:tr>
              <a:tr h="1273202">
                <a:tc vMerge="1">
                  <a:txBody>
                    <a:bodyPr/>
                    <a:lstStyle/>
                    <a:p>
                      <a:endParaRPr lang="fr-FR"/>
                    </a:p>
                  </a:txBody>
                  <a:tcPr/>
                </a:tc>
                <a:tc>
                  <a:txBody>
                    <a:bodyPr/>
                    <a:lstStyle/>
                    <a:p>
                      <a:pPr marL="135255" marR="131445" indent="2540" algn="ctr">
                        <a:spcBef>
                          <a:spcPts val="410"/>
                        </a:spcBef>
                        <a:spcAft>
                          <a:spcPts val="0"/>
                        </a:spcAft>
                      </a:pPr>
                      <a:r>
                        <a:rPr lang="fr-FR" sz="1200">
                          <a:solidFill>
                            <a:srgbClr val="000000"/>
                          </a:solidFill>
                          <a:effectLst/>
                          <a:latin typeface="Arial MT"/>
                          <a:ea typeface="Arial MT"/>
                          <a:cs typeface="Arial MT"/>
                        </a:rPr>
                        <a:t>Organites</a:t>
                      </a:r>
                      <a:r>
                        <a:rPr lang="fr-FR" sz="1200" spc="5">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semi-</a:t>
                      </a:r>
                      <a:r>
                        <a:rPr lang="fr-FR" sz="1200" spc="5">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autonomes</a:t>
                      </a:r>
                      <a:r>
                        <a:rPr lang="fr-FR" sz="1200" spc="-180">
                          <a:solidFill>
                            <a:srgbClr val="000000"/>
                          </a:solidFill>
                          <a:effectLst/>
                          <a:latin typeface="Arial MT"/>
                          <a:ea typeface="Arial MT"/>
                          <a:cs typeface="Arial MT"/>
                        </a:rPr>
                        <a:t> </a:t>
                      </a:r>
                      <a:r>
                        <a:rPr lang="fr-FR" sz="1200" spc="-5">
                          <a:solidFill>
                            <a:srgbClr val="000000"/>
                          </a:solidFill>
                          <a:effectLst/>
                          <a:latin typeface="Arial MT"/>
                          <a:ea typeface="Arial MT"/>
                          <a:cs typeface="Arial MT"/>
                        </a:rPr>
                        <a:t>(= </a:t>
                      </a:r>
                      <a:r>
                        <a:rPr lang="fr-FR" sz="1200" b="1" spc="-5">
                          <a:solidFill>
                            <a:srgbClr val="000000"/>
                          </a:solidFill>
                          <a:effectLst/>
                          <a:latin typeface="Arial" panose="020B0604020202020204" pitchFamily="34" charset="0"/>
                          <a:ea typeface="Arial MT"/>
                          <a:cs typeface="Arial MT"/>
                        </a:rPr>
                        <a:t>génome</a:t>
                      </a:r>
                      <a:r>
                        <a:rPr lang="fr-FR" sz="1200" b="1" spc="-180">
                          <a:solidFill>
                            <a:srgbClr val="000000"/>
                          </a:solidFill>
                          <a:effectLst/>
                          <a:latin typeface="Arial" panose="020B0604020202020204" pitchFamily="34" charset="0"/>
                          <a:ea typeface="Arial MT"/>
                          <a:cs typeface="Arial MT"/>
                        </a:rPr>
                        <a:t> </a:t>
                      </a:r>
                      <a:r>
                        <a:rPr lang="fr-FR" sz="1200" b="1">
                          <a:solidFill>
                            <a:srgbClr val="000000"/>
                          </a:solidFill>
                          <a:effectLst/>
                          <a:latin typeface="Arial" panose="020B0604020202020204" pitchFamily="34" charset="0"/>
                          <a:ea typeface="Arial MT"/>
                          <a:cs typeface="Arial MT"/>
                        </a:rPr>
                        <a:t>extra-</a:t>
                      </a:r>
                      <a:r>
                        <a:rPr lang="fr-FR" sz="1200" b="1" spc="5">
                          <a:solidFill>
                            <a:srgbClr val="000000"/>
                          </a:solidFill>
                          <a:effectLst/>
                          <a:latin typeface="Arial" panose="020B0604020202020204" pitchFamily="34" charset="0"/>
                          <a:ea typeface="Arial MT"/>
                          <a:cs typeface="Arial MT"/>
                        </a:rPr>
                        <a:t> </a:t>
                      </a:r>
                      <a:r>
                        <a:rPr lang="fr-FR" sz="1200" b="1">
                          <a:solidFill>
                            <a:srgbClr val="000000"/>
                          </a:solidFill>
                          <a:effectLst/>
                          <a:latin typeface="Arial" panose="020B0604020202020204" pitchFamily="34" charset="0"/>
                          <a:ea typeface="Arial MT"/>
                          <a:cs typeface="Arial MT"/>
                        </a:rPr>
                        <a:t>nucléaire</a:t>
                      </a:r>
                      <a:r>
                        <a:rPr lang="fr-FR" sz="1200">
                          <a:solidFill>
                            <a:srgbClr val="000000"/>
                          </a:solidFill>
                          <a:effectLst/>
                          <a:latin typeface="Arial MT"/>
                          <a:ea typeface="Arial MT"/>
                          <a:cs typeface="Arial MT"/>
                        </a:rPr>
                        <a:t>)</a:t>
                      </a:r>
                      <a:endParaRPr lang="fr-FR" sz="1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r>
                        <a:rPr lang="fr-FR" sz="1200">
                          <a:effectLst/>
                          <a:latin typeface="Arial MT"/>
                          <a:ea typeface="Arial MT"/>
                          <a:cs typeface="Arial MT"/>
                        </a:rPr>
                        <a:t> </a:t>
                      </a:r>
                    </a:p>
                    <a:p>
                      <a:r>
                        <a:rPr lang="fr-FR" sz="1200">
                          <a:effectLst/>
                          <a:latin typeface="Arial MT"/>
                          <a:ea typeface="Arial MT"/>
                          <a:cs typeface="Arial MT"/>
                        </a:rPr>
                        <a:t> </a:t>
                      </a:r>
                    </a:p>
                    <a:p>
                      <a:pPr marL="111125" marR="110490" algn="ctr">
                        <a:spcBef>
                          <a:spcPts val="585"/>
                        </a:spcBef>
                        <a:spcAft>
                          <a:spcPts val="0"/>
                        </a:spcAft>
                      </a:pPr>
                      <a:r>
                        <a:rPr lang="fr-FR" sz="1200">
                          <a:solidFill>
                            <a:srgbClr val="000000"/>
                          </a:solidFill>
                          <a:effectLst/>
                          <a:latin typeface="Arial MT"/>
                          <a:ea typeface="Arial MT"/>
                          <a:cs typeface="Arial MT"/>
                        </a:rPr>
                        <a:t>Circulaire</a:t>
                      </a:r>
                      <a:endParaRPr lang="fr-FR" sz="1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72390" marR="65405" algn="ctr">
                        <a:spcBef>
                          <a:spcPts val="15"/>
                        </a:spcBef>
                        <a:spcAft>
                          <a:spcPts val="0"/>
                        </a:spcAft>
                      </a:pPr>
                      <a:r>
                        <a:rPr lang="fr-FR" sz="1200" dirty="0">
                          <a:solidFill>
                            <a:srgbClr val="000000"/>
                          </a:solidFill>
                          <a:effectLst/>
                          <a:latin typeface="Arial MT"/>
                          <a:ea typeface="Arial MT"/>
                          <a:cs typeface="Arial MT"/>
                        </a:rPr>
                        <a:t>1</a:t>
                      </a:r>
                      <a:r>
                        <a:rPr lang="fr-FR" sz="1200" spc="-45" dirty="0">
                          <a:solidFill>
                            <a:srgbClr val="000000"/>
                          </a:solidFill>
                          <a:effectLst/>
                          <a:latin typeface="Arial MT"/>
                          <a:ea typeface="Arial MT"/>
                          <a:cs typeface="Arial MT"/>
                        </a:rPr>
                        <a:t> </a:t>
                      </a:r>
                      <a:r>
                        <a:rPr lang="fr-FR" sz="1200" dirty="0">
                          <a:solidFill>
                            <a:srgbClr val="000000"/>
                          </a:solidFill>
                          <a:effectLst/>
                          <a:latin typeface="Arial MT"/>
                          <a:ea typeface="Arial MT"/>
                          <a:cs typeface="Arial MT"/>
                        </a:rPr>
                        <a:t>en</a:t>
                      </a:r>
                      <a:r>
                        <a:rPr lang="fr-FR" sz="1200" spc="-40" dirty="0">
                          <a:solidFill>
                            <a:srgbClr val="000000"/>
                          </a:solidFill>
                          <a:effectLst/>
                          <a:latin typeface="Arial MT"/>
                          <a:ea typeface="Arial MT"/>
                          <a:cs typeface="Arial MT"/>
                        </a:rPr>
                        <a:t> </a:t>
                      </a:r>
                      <a:r>
                        <a:rPr lang="fr-FR" sz="1200" dirty="0">
                          <a:solidFill>
                            <a:srgbClr val="000000"/>
                          </a:solidFill>
                          <a:effectLst/>
                          <a:latin typeface="Arial MT"/>
                          <a:ea typeface="Arial MT"/>
                          <a:cs typeface="Arial MT"/>
                        </a:rPr>
                        <a:t>plusieurs</a:t>
                      </a:r>
                      <a:r>
                        <a:rPr lang="fr-FR" sz="1200" spc="-180" dirty="0">
                          <a:solidFill>
                            <a:srgbClr val="000000"/>
                          </a:solidFill>
                          <a:effectLst/>
                          <a:latin typeface="Arial MT"/>
                          <a:ea typeface="Arial MT"/>
                          <a:cs typeface="Arial MT"/>
                        </a:rPr>
                        <a:t> </a:t>
                      </a:r>
                      <a:r>
                        <a:rPr lang="fr-FR" sz="1200" dirty="0">
                          <a:solidFill>
                            <a:srgbClr val="000000"/>
                          </a:solidFill>
                          <a:effectLst/>
                          <a:latin typeface="Arial MT"/>
                          <a:ea typeface="Arial MT"/>
                          <a:cs typeface="Arial MT"/>
                        </a:rPr>
                        <a:t>copies</a:t>
                      </a:r>
                      <a:endParaRPr lang="fr-FR" sz="1200" dirty="0">
                        <a:effectLst/>
                        <a:latin typeface="Arial MT"/>
                        <a:ea typeface="Arial MT"/>
                        <a:cs typeface="Arial MT"/>
                      </a:endParaRPr>
                    </a:p>
                    <a:p>
                      <a:pPr>
                        <a:spcBef>
                          <a:spcPts val="50"/>
                        </a:spcBef>
                      </a:pPr>
                      <a:r>
                        <a:rPr lang="fr-FR" sz="1200" dirty="0">
                          <a:effectLst/>
                          <a:latin typeface="Arial MT"/>
                          <a:ea typeface="Arial MT"/>
                          <a:cs typeface="Arial MT"/>
                        </a:rPr>
                        <a:t> </a:t>
                      </a:r>
                    </a:p>
                    <a:p>
                      <a:pPr marL="105410" marR="99695" algn="l">
                        <a:spcBef>
                          <a:spcPts val="5"/>
                        </a:spcBef>
                        <a:spcAft>
                          <a:spcPts val="0"/>
                        </a:spcAft>
                      </a:pPr>
                      <a:r>
                        <a:rPr lang="fr-FR" sz="1200" spc="-5" dirty="0">
                          <a:solidFill>
                            <a:srgbClr val="000000"/>
                          </a:solidFill>
                          <a:effectLst/>
                          <a:latin typeface="Arial MT"/>
                          <a:ea typeface="Arial MT"/>
                          <a:cs typeface="Arial MT"/>
                        </a:rPr>
                        <a:t>Mitochondrie</a:t>
                      </a:r>
                      <a:r>
                        <a:rPr lang="fr-FR" sz="1200" spc="-180" dirty="0">
                          <a:solidFill>
                            <a:srgbClr val="000000"/>
                          </a:solidFill>
                          <a:effectLst/>
                          <a:latin typeface="Arial MT"/>
                          <a:ea typeface="Arial MT"/>
                          <a:cs typeface="Arial MT"/>
                        </a:rPr>
                        <a:t> </a:t>
                      </a:r>
                      <a:r>
                        <a:rPr lang="fr-FR" sz="1200" dirty="0">
                          <a:solidFill>
                            <a:srgbClr val="000000"/>
                          </a:solidFill>
                          <a:effectLst/>
                          <a:latin typeface="Arial MT"/>
                          <a:ea typeface="Arial MT"/>
                          <a:cs typeface="Arial MT"/>
                        </a:rPr>
                        <a:t>humaine</a:t>
                      </a:r>
                      <a:r>
                        <a:rPr lang="fr-FR" sz="1200" spc="-15" dirty="0">
                          <a:solidFill>
                            <a:srgbClr val="000000"/>
                          </a:solidFill>
                          <a:effectLst/>
                          <a:latin typeface="Arial MT"/>
                          <a:ea typeface="Arial MT"/>
                          <a:cs typeface="Arial MT"/>
                        </a:rPr>
                        <a:t> </a:t>
                      </a:r>
                      <a:r>
                        <a:rPr lang="fr-FR" sz="1200" dirty="0">
                          <a:solidFill>
                            <a:srgbClr val="000000"/>
                          </a:solidFill>
                          <a:effectLst/>
                          <a:latin typeface="Arial MT"/>
                          <a:ea typeface="Arial MT"/>
                          <a:cs typeface="Arial MT"/>
                        </a:rPr>
                        <a:t>:</a:t>
                      </a:r>
                    </a:p>
                    <a:p>
                      <a:pPr marL="105410" marR="99695" algn="l">
                        <a:spcBef>
                          <a:spcPts val="5"/>
                        </a:spcBef>
                        <a:spcAft>
                          <a:spcPts val="0"/>
                        </a:spcAft>
                      </a:pPr>
                      <a:endParaRPr lang="fr-FR" sz="1200" dirty="0">
                        <a:effectLst/>
                        <a:latin typeface="Arial MT"/>
                        <a:ea typeface="Arial MT"/>
                        <a:cs typeface="Arial MT"/>
                      </a:endParaRPr>
                    </a:p>
                    <a:p>
                      <a:pPr marL="72390" marR="66675" algn="l">
                        <a:lnSpc>
                          <a:spcPts val="805"/>
                        </a:lnSpc>
                        <a:spcAft>
                          <a:spcPts val="0"/>
                        </a:spcAft>
                      </a:pPr>
                      <a:r>
                        <a:rPr lang="fr-FR" sz="1200" dirty="0">
                          <a:solidFill>
                            <a:srgbClr val="000000"/>
                          </a:solidFill>
                          <a:effectLst/>
                          <a:latin typeface="Arial MT"/>
                          <a:ea typeface="Arial MT"/>
                          <a:cs typeface="Arial MT"/>
                        </a:rPr>
                        <a:t>1</a:t>
                      </a:r>
                      <a:r>
                        <a:rPr lang="fr-FR" sz="1200" spc="-20" dirty="0">
                          <a:solidFill>
                            <a:srgbClr val="000000"/>
                          </a:solidFill>
                          <a:effectLst/>
                          <a:latin typeface="Arial MT"/>
                          <a:ea typeface="Arial MT"/>
                          <a:cs typeface="Arial MT"/>
                        </a:rPr>
                        <a:t> </a:t>
                      </a:r>
                      <a:r>
                        <a:rPr lang="fr-FR" sz="1200" dirty="0">
                          <a:solidFill>
                            <a:srgbClr val="000000"/>
                          </a:solidFill>
                          <a:effectLst/>
                          <a:latin typeface="Arial MT"/>
                          <a:ea typeface="Arial MT"/>
                          <a:cs typeface="Arial MT"/>
                        </a:rPr>
                        <a:t>à</a:t>
                      </a:r>
                      <a:r>
                        <a:rPr lang="fr-FR" sz="1200" spc="-5" dirty="0">
                          <a:solidFill>
                            <a:srgbClr val="000000"/>
                          </a:solidFill>
                          <a:effectLst/>
                          <a:latin typeface="Arial MT"/>
                          <a:ea typeface="Arial MT"/>
                          <a:cs typeface="Arial MT"/>
                        </a:rPr>
                        <a:t> </a:t>
                      </a:r>
                      <a:r>
                        <a:rPr lang="fr-FR" sz="1200" dirty="0">
                          <a:solidFill>
                            <a:srgbClr val="000000"/>
                          </a:solidFill>
                          <a:effectLst/>
                          <a:latin typeface="Arial MT"/>
                          <a:ea typeface="Arial MT"/>
                          <a:cs typeface="Arial MT"/>
                        </a:rPr>
                        <a:t>15</a:t>
                      </a:r>
                      <a:r>
                        <a:rPr lang="fr-FR" sz="1200" spc="-5" dirty="0">
                          <a:solidFill>
                            <a:srgbClr val="000000"/>
                          </a:solidFill>
                          <a:effectLst/>
                          <a:latin typeface="Arial MT"/>
                          <a:ea typeface="Arial MT"/>
                          <a:cs typeface="Arial MT"/>
                        </a:rPr>
                        <a:t> </a:t>
                      </a:r>
                      <a:r>
                        <a:rPr lang="fr-FR" sz="1200" dirty="0">
                          <a:solidFill>
                            <a:srgbClr val="000000"/>
                          </a:solidFill>
                          <a:effectLst/>
                          <a:latin typeface="Arial MT"/>
                          <a:ea typeface="Arial MT"/>
                          <a:cs typeface="Arial MT"/>
                        </a:rPr>
                        <a:t>copies,</a:t>
                      </a:r>
                    </a:p>
                    <a:p>
                      <a:pPr marL="72390" marR="66675" algn="l">
                        <a:lnSpc>
                          <a:spcPts val="805"/>
                        </a:lnSpc>
                        <a:spcAft>
                          <a:spcPts val="0"/>
                        </a:spcAft>
                      </a:pPr>
                      <a:endParaRPr lang="fr-FR" sz="1200" dirty="0">
                        <a:effectLst/>
                        <a:latin typeface="Arial MT"/>
                        <a:ea typeface="Arial MT"/>
                        <a:cs typeface="Arial MT"/>
                      </a:endParaRPr>
                    </a:p>
                    <a:p>
                      <a:pPr marL="87630" marR="85090" algn="l">
                        <a:lnSpc>
                          <a:spcPts val="700"/>
                        </a:lnSpc>
                        <a:spcAft>
                          <a:spcPts val="0"/>
                        </a:spcAft>
                      </a:pPr>
                      <a:r>
                        <a:rPr lang="fr-FR" sz="1200" dirty="0">
                          <a:solidFill>
                            <a:srgbClr val="000000"/>
                          </a:solidFill>
                          <a:effectLst/>
                          <a:latin typeface="Arial MT"/>
                          <a:ea typeface="Arial MT"/>
                          <a:cs typeface="Arial MT"/>
                        </a:rPr>
                        <a:t>souvent</a:t>
                      </a:r>
                      <a:r>
                        <a:rPr lang="fr-FR" sz="1200" spc="-10" dirty="0">
                          <a:solidFill>
                            <a:srgbClr val="000000"/>
                          </a:solidFill>
                          <a:effectLst/>
                          <a:latin typeface="Arial MT"/>
                          <a:ea typeface="Arial MT"/>
                          <a:cs typeface="Arial MT"/>
                        </a:rPr>
                        <a:t> </a:t>
                      </a:r>
                      <a:r>
                        <a:rPr lang="fr-FR" sz="1200" dirty="0">
                          <a:solidFill>
                            <a:srgbClr val="000000"/>
                          </a:solidFill>
                          <a:effectLst/>
                          <a:latin typeface="Arial MT"/>
                          <a:ea typeface="Arial MT"/>
                          <a:cs typeface="Arial MT"/>
                        </a:rPr>
                        <a:t>5</a:t>
                      </a:r>
                      <a:endParaRPr lang="fr-FR" sz="12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80645" marR="75565" algn="ctr">
                        <a:spcBef>
                          <a:spcPts val="385"/>
                        </a:spcBef>
                        <a:spcAft>
                          <a:spcPts val="0"/>
                        </a:spcAft>
                      </a:pPr>
                      <a:r>
                        <a:rPr lang="fr-FR" sz="1200">
                          <a:solidFill>
                            <a:srgbClr val="000000"/>
                          </a:solidFill>
                          <a:effectLst/>
                          <a:latin typeface="Arial MT"/>
                          <a:ea typeface="Arial MT"/>
                          <a:cs typeface="Arial MT"/>
                        </a:rPr>
                        <a:t>Petite</a:t>
                      </a:r>
                      <a:r>
                        <a:rPr lang="fr-FR" sz="1200" spc="-20">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a:t>
                      </a:r>
                      <a:r>
                        <a:rPr lang="fr-FR" sz="1200" spc="-30">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de</a:t>
                      </a:r>
                      <a:r>
                        <a:rPr lang="fr-FR" sz="1200" spc="-30">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10</a:t>
                      </a:r>
                      <a:r>
                        <a:rPr lang="fr-FR" sz="1200" baseline="30000">
                          <a:solidFill>
                            <a:srgbClr val="000000"/>
                          </a:solidFill>
                          <a:effectLst/>
                          <a:latin typeface="Arial MT"/>
                          <a:ea typeface="Arial MT"/>
                          <a:cs typeface="Arial MT"/>
                        </a:rPr>
                        <a:t>4</a:t>
                      </a:r>
                      <a:r>
                        <a:rPr lang="fr-FR" sz="1200" spc="-180">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à</a:t>
                      </a:r>
                      <a:r>
                        <a:rPr lang="fr-FR" sz="1200" spc="-10">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10</a:t>
                      </a:r>
                      <a:r>
                        <a:rPr lang="fr-FR" sz="1200" baseline="30000">
                          <a:solidFill>
                            <a:srgbClr val="000000"/>
                          </a:solidFill>
                          <a:effectLst/>
                          <a:latin typeface="Arial MT"/>
                          <a:ea typeface="Arial MT"/>
                          <a:cs typeface="Arial MT"/>
                        </a:rPr>
                        <a:t>6</a:t>
                      </a:r>
                      <a:endParaRPr lang="fr-FR" sz="1200">
                        <a:effectLst/>
                        <a:latin typeface="Arial MT"/>
                        <a:ea typeface="Arial MT"/>
                        <a:cs typeface="Arial MT"/>
                      </a:endParaRPr>
                    </a:p>
                    <a:p>
                      <a:pPr>
                        <a:spcBef>
                          <a:spcPts val="5"/>
                        </a:spcBef>
                      </a:pPr>
                      <a:r>
                        <a:rPr lang="fr-FR" sz="1200">
                          <a:effectLst/>
                          <a:latin typeface="Arial MT"/>
                          <a:ea typeface="Arial MT"/>
                          <a:cs typeface="Arial MT"/>
                        </a:rPr>
                        <a:t> </a:t>
                      </a:r>
                    </a:p>
                    <a:p>
                      <a:pPr marL="94615" marR="92075" indent="2540" algn="ctr">
                        <a:lnSpc>
                          <a:spcPct val="98000"/>
                        </a:lnSpc>
                        <a:spcAft>
                          <a:spcPts val="0"/>
                        </a:spcAft>
                      </a:pPr>
                      <a:r>
                        <a:rPr lang="fr-FR" sz="1200">
                          <a:solidFill>
                            <a:srgbClr val="000000"/>
                          </a:solidFill>
                          <a:effectLst/>
                          <a:latin typeface="Arial MT"/>
                          <a:ea typeface="Arial MT"/>
                          <a:cs typeface="Arial MT"/>
                        </a:rPr>
                        <a:t>ADNmt</a:t>
                      </a:r>
                      <a:r>
                        <a:rPr lang="fr-FR" sz="1200" spc="5">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humain</a:t>
                      </a:r>
                      <a:r>
                        <a:rPr lang="fr-FR" sz="1200" spc="190">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a:t>
                      </a:r>
                      <a:r>
                        <a:rPr lang="fr-FR" sz="1200" spc="5">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16,6</a:t>
                      </a:r>
                      <a:r>
                        <a:rPr lang="fr-FR" sz="1200" spc="-35">
                          <a:solidFill>
                            <a:srgbClr val="000000"/>
                          </a:solidFill>
                          <a:effectLst/>
                          <a:latin typeface="Arial MT"/>
                          <a:ea typeface="Arial MT"/>
                          <a:cs typeface="Arial MT"/>
                        </a:rPr>
                        <a:t> </a:t>
                      </a:r>
                      <a:r>
                        <a:rPr lang="fr-FR" sz="1200">
                          <a:solidFill>
                            <a:srgbClr val="000000"/>
                          </a:solidFill>
                          <a:effectLst/>
                          <a:latin typeface="Symbol" panose="05050102010706020507" pitchFamily="18" charset="2"/>
                          <a:ea typeface="Arial MT"/>
                          <a:cs typeface="Arial MT"/>
                        </a:rPr>
                        <a:t>´</a:t>
                      </a:r>
                      <a:r>
                        <a:rPr lang="fr-FR" sz="1200" spc="-5">
                          <a:solidFill>
                            <a:srgbClr val="000000"/>
                          </a:solidFill>
                          <a:effectLst/>
                          <a:latin typeface="Times New Roman" panose="02020603050405020304" pitchFamily="18" charset="0"/>
                          <a:ea typeface="Arial MT"/>
                          <a:cs typeface="Arial MT"/>
                        </a:rPr>
                        <a:t> </a:t>
                      </a:r>
                      <a:r>
                        <a:rPr lang="fr-FR" sz="1200">
                          <a:solidFill>
                            <a:srgbClr val="000000"/>
                          </a:solidFill>
                          <a:effectLst/>
                          <a:latin typeface="Arial MT"/>
                          <a:ea typeface="Arial MT"/>
                          <a:cs typeface="Arial MT"/>
                        </a:rPr>
                        <a:t>10</a:t>
                      </a:r>
                      <a:r>
                        <a:rPr lang="fr-FR" sz="1200" baseline="30000">
                          <a:solidFill>
                            <a:srgbClr val="000000"/>
                          </a:solidFill>
                          <a:effectLst/>
                          <a:latin typeface="Arial MT"/>
                          <a:ea typeface="Arial MT"/>
                          <a:cs typeface="Arial MT"/>
                        </a:rPr>
                        <a:t>3</a:t>
                      </a:r>
                      <a:r>
                        <a:rPr lang="fr-FR" sz="1200" spc="-25">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pb</a:t>
                      </a:r>
                      <a:endParaRPr lang="fr-FR" sz="1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79375" marR="76835" algn="ctr">
                        <a:spcBef>
                          <a:spcPts val="410"/>
                        </a:spcBef>
                        <a:spcAft>
                          <a:spcPts val="0"/>
                        </a:spcAft>
                      </a:pPr>
                      <a:r>
                        <a:rPr lang="fr-FR" sz="1200" dirty="0">
                          <a:solidFill>
                            <a:srgbClr val="000000"/>
                          </a:solidFill>
                          <a:effectLst/>
                          <a:latin typeface="Arial MT"/>
                          <a:ea typeface="Arial MT"/>
                          <a:cs typeface="Arial MT"/>
                        </a:rPr>
                        <a:t>Pas</a:t>
                      </a:r>
                      <a:r>
                        <a:rPr lang="fr-FR" sz="1200" spc="-25" dirty="0">
                          <a:solidFill>
                            <a:srgbClr val="000000"/>
                          </a:solidFill>
                          <a:effectLst/>
                          <a:latin typeface="Arial MT"/>
                          <a:ea typeface="Arial MT"/>
                          <a:cs typeface="Arial MT"/>
                        </a:rPr>
                        <a:t> </a:t>
                      </a:r>
                      <a:r>
                        <a:rPr lang="fr-FR" sz="1200" dirty="0">
                          <a:solidFill>
                            <a:srgbClr val="000000"/>
                          </a:solidFill>
                          <a:effectLst/>
                          <a:latin typeface="Arial MT"/>
                          <a:ea typeface="Arial MT"/>
                          <a:cs typeface="Arial MT"/>
                        </a:rPr>
                        <a:t>d’introns</a:t>
                      </a:r>
                      <a:endParaRPr lang="fr-FR" sz="1200" dirty="0">
                        <a:effectLst/>
                        <a:latin typeface="Arial MT"/>
                        <a:ea typeface="Arial MT"/>
                        <a:cs typeface="Arial MT"/>
                      </a:endParaRPr>
                    </a:p>
                    <a:p>
                      <a:pPr>
                        <a:spcBef>
                          <a:spcPts val="55"/>
                        </a:spcBef>
                      </a:pPr>
                      <a:r>
                        <a:rPr lang="fr-FR" sz="1200" dirty="0">
                          <a:effectLst/>
                          <a:latin typeface="Arial MT"/>
                          <a:ea typeface="Arial MT"/>
                          <a:cs typeface="Arial MT"/>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24770834"/>
                  </a:ext>
                </a:extLst>
              </a:tr>
              <a:tr h="1359050">
                <a:tc rowSpan="2">
                  <a:txBody>
                    <a:bodyPr/>
                    <a:lstStyle/>
                    <a:p>
                      <a:pPr marL="418465">
                        <a:spcBef>
                          <a:spcPts val="770"/>
                        </a:spcBef>
                        <a:spcAft>
                          <a:spcPts val="0"/>
                        </a:spcAft>
                      </a:pPr>
                      <a:r>
                        <a:rPr lang="fr-FR" sz="1200" b="1">
                          <a:solidFill>
                            <a:srgbClr val="000000"/>
                          </a:solidFill>
                          <a:effectLst/>
                          <a:latin typeface="Arial" panose="020B0604020202020204" pitchFamily="34" charset="0"/>
                          <a:ea typeface="Arial MT"/>
                          <a:cs typeface="Arial MT"/>
                        </a:rPr>
                        <a:t>Eubactéries</a:t>
                      </a:r>
                      <a:endParaRPr lang="fr-FR" sz="1200">
                        <a:effectLst/>
                        <a:latin typeface="Arial MT"/>
                        <a:ea typeface="Arial MT"/>
                        <a:cs typeface="Arial MT"/>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spcBef>
                          <a:spcPts val="25"/>
                        </a:spcBef>
                      </a:pPr>
                      <a:r>
                        <a:rPr lang="fr-FR" sz="1200">
                          <a:effectLst/>
                          <a:latin typeface="Arial MT"/>
                          <a:ea typeface="Arial MT"/>
                          <a:cs typeface="Arial MT"/>
                        </a:rPr>
                        <a:t> </a:t>
                      </a:r>
                    </a:p>
                    <a:p>
                      <a:pPr marL="80645" marR="75565" indent="-635" algn="ctr">
                        <a:spcAft>
                          <a:spcPts val="0"/>
                        </a:spcAft>
                      </a:pPr>
                      <a:r>
                        <a:rPr lang="fr-FR" sz="1200">
                          <a:effectLst/>
                          <a:latin typeface="Arial MT"/>
                          <a:ea typeface="Arial MT"/>
                          <a:cs typeface="Arial MT"/>
                        </a:rPr>
                        <a:t>Cytoplasme :</a:t>
                      </a:r>
                      <a:r>
                        <a:rPr lang="fr-FR" sz="1200" spc="5">
                          <a:effectLst/>
                          <a:latin typeface="Arial MT"/>
                          <a:ea typeface="Arial MT"/>
                          <a:cs typeface="Arial MT"/>
                        </a:rPr>
                        <a:t> </a:t>
                      </a:r>
                      <a:r>
                        <a:rPr lang="fr-FR" sz="1200" b="1" spc="-5">
                          <a:effectLst/>
                          <a:latin typeface="Arial" panose="020B0604020202020204" pitchFamily="34" charset="0"/>
                          <a:ea typeface="Arial MT"/>
                          <a:cs typeface="Arial MT"/>
                        </a:rPr>
                        <a:t>chromosome</a:t>
                      </a:r>
                      <a:r>
                        <a:rPr lang="fr-FR" sz="1200" b="1" spc="-180">
                          <a:effectLst/>
                          <a:latin typeface="Arial" panose="020B0604020202020204" pitchFamily="34" charset="0"/>
                          <a:ea typeface="Arial MT"/>
                          <a:cs typeface="Arial MT"/>
                        </a:rPr>
                        <a:t> </a:t>
                      </a:r>
                      <a:r>
                        <a:rPr lang="fr-FR" sz="1200" b="1">
                          <a:effectLst/>
                          <a:latin typeface="Arial" panose="020B0604020202020204" pitchFamily="34" charset="0"/>
                          <a:ea typeface="Arial MT"/>
                          <a:cs typeface="Arial MT"/>
                        </a:rPr>
                        <a:t>bactérien</a:t>
                      </a:r>
                      <a:r>
                        <a:rPr lang="fr-FR" sz="1200" b="1" spc="5">
                          <a:effectLst/>
                          <a:latin typeface="Arial" panose="020B0604020202020204" pitchFamily="34" charset="0"/>
                          <a:ea typeface="Arial MT"/>
                          <a:cs typeface="Arial MT"/>
                        </a:rPr>
                        <a:t> </a:t>
                      </a:r>
                      <a:r>
                        <a:rPr lang="fr-FR" sz="1200">
                          <a:effectLst/>
                          <a:latin typeface="Arial MT"/>
                          <a:ea typeface="Arial MT"/>
                          <a:cs typeface="Arial MT"/>
                        </a:rPr>
                        <a:t>(dans</a:t>
                      </a:r>
                      <a:r>
                        <a:rPr lang="fr-FR" sz="1200" spc="5">
                          <a:effectLst/>
                          <a:latin typeface="Arial MT"/>
                          <a:ea typeface="Arial MT"/>
                          <a:cs typeface="Arial MT"/>
                        </a:rPr>
                        <a:t> </a:t>
                      </a:r>
                      <a:r>
                        <a:rPr lang="fr-FR" sz="1200">
                          <a:effectLst/>
                          <a:latin typeface="Arial MT"/>
                          <a:ea typeface="Arial MT"/>
                          <a:cs typeface="Arial MT"/>
                        </a:rPr>
                        <a:t>nucléoïde)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pPr>
                      <a:r>
                        <a:rPr lang="fr-FR" sz="1200">
                          <a:effectLst/>
                          <a:latin typeface="Arial MT"/>
                          <a:ea typeface="Arial MT"/>
                          <a:cs typeface="Arial MT"/>
                        </a:rPr>
                        <a:t> </a:t>
                      </a:r>
                    </a:p>
                    <a:p>
                      <a:pPr marL="132080" marR="128270" indent="635" algn="ctr">
                        <a:spcAft>
                          <a:spcPts val="0"/>
                        </a:spcAft>
                      </a:pPr>
                      <a:r>
                        <a:rPr lang="fr-FR" sz="1200">
                          <a:effectLst/>
                          <a:latin typeface="Arial MT"/>
                          <a:ea typeface="Arial MT"/>
                          <a:cs typeface="Arial MT"/>
                        </a:rPr>
                        <a:t>Souvent</a:t>
                      </a:r>
                      <a:r>
                        <a:rPr lang="fr-FR" sz="1200" spc="5">
                          <a:effectLst/>
                          <a:latin typeface="Arial MT"/>
                          <a:ea typeface="Arial MT"/>
                          <a:cs typeface="Arial MT"/>
                        </a:rPr>
                        <a:t> </a:t>
                      </a:r>
                      <a:r>
                        <a:rPr lang="fr-FR" sz="1200">
                          <a:effectLst/>
                          <a:latin typeface="Arial MT"/>
                          <a:ea typeface="Arial MT"/>
                          <a:cs typeface="Arial MT"/>
                        </a:rPr>
                        <a:t>circulaire</a:t>
                      </a:r>
                      <a:r>
                        <a:rPr lang="fr-FR" sz="1200" spc="-180">
                          <a:effectLst/>
                          <a:latin typeface="Arial MT"/>
                          <a:ea typeface="Arial MT"/>
                          <a:cs typeface="Arial MT"/>
                        </a:rPr>
                        <a:t> </a:t>
                      </a:r>
                      <a:r>
                        <a:rPr lang="fr-FR" sz="1200">
                          <a:effectLst/>
                          <a:latin typeface="Arial MT"/>
                          <a:ea typeface="Arial MT"/>
                          <a:cs typeface="Arial MT"/>
                        </a:rPr>
                        <a:t>(linéaire</a:t>
                      </a:r>
                      <a:r>
                        <a:rPr lang="fr-FR" sz="1200" spc="5">
                          <a:effectLst/>
                          <a:latin typeface="Arial MT"/>
                          <a:ea typeface="Arial MT"/>
                          <a:cs typeface="Arial MT"/>
                        </a:rPr>
                        <a:t> </a:t>
                      </a:r>
                      <a:r>
                        <a:rPr lang="fr-FR" sz="1200">
                          <a:effectLst/>
                          <a:latin typeface="Arial MT"/>
                          <a:ea typeface="Arial MT"/>
                          <a:cs typeface="Arial MT"/>
                        </a:rPr>
                        <a:t>chez</a:t>
                      </a:r>
                      <a:r>
                        <a:rPr lang="fr-FR" sz="1200" spc="5">
                          <a:effectLst/>
                          <a:latin typeface="Arial MT"/>
                          <a:ea typeface="Arial MT"/>
                          <a:cs typeface="Arial MT"/>
                        </a:rPr>
                        <a:t> </a:t>
                      </a:r>
                      <a:r>
                        <a:rPr lang="fr-FR" sz="1200">
                          <a:effectLst/>
                          <a:latin typeface="Arial MT"/>
                          <a:ea typeface="Arial MT"/>
                          <a:cs typeface="Arial MT"/>
                        </a:rPr>
                        <a:t>quelques</a:t>
                      </a:r>
                      <a:r>
                        <a:rPr lang="fr-FR" sz="1200" spc="-185">
                          <a:effectLst/>
                          <a:latin typeface="Arial MT"/>
                          <a:ea typeface="Arial MT"/>
                          <a:cs typeface="Arial MT"/>
                        </a:rPr>
                        <a:t> </a:t>
                      </a:r>
                      <a:r>
                        <a:rPr lang="fr-FR" sz="1200">
                          <a:effectLst/>
                          <a:latin typeface="Arial MT"/>
                          <a:ea typeface="Arial MT"/>
                          <a:cs typeface="Arial MT"/>
                        </a:rPr>
                        <a:t>espèces)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effectLst/>
                          <a:latin typeface="Arial MT"/>
                          <a:ea typeface="Arial MT"/>
                          <a:cs typeface="Arial MT"/>
                        </a:rPr>
                        <a:t> </a:t>
                      </a:r>
                    </a:p>
                    <a:p>
                      <a:pPr>
                        <a:spcBef>
                          <a:spcPts val="35"/>
                        </a:spcBef>
                      </a:pPr>
                      <a:r>
                        <a:rPr lang="fr-FR" sz="1200">
                          <a:effectLst/>
                          <a:latin typeface="Arial MT"/>
                          <a:ea typeface="Arial MT"/>
                          <a:cs typeface="Arial MT"/>
                        </a:rPr>
                        <a:t> </a:t>
                      </a:r>
                    </a:p>
                    <a:p>
                      <a:pPr marL="5715" algn="ctr"/>
                      <a:r>
                        <a:rPr lang="fr-FR" sz="1200">
                          <a:effectLst/>
                          <a:latin typeface="Arial MT"/>
                          <a:ea typeface="Arial MT"/>
                          <a:cs typeface="Arial MT"/>
                        </a:rPr>
                        <a:t>1</a:t>
                      </a:r>
                    </a:p>
                    <a:p>
                      <a:pPr marL="71755" marR="66675" algn="ctr">
                        <a:spcAft>
                          <a:spcPts val="0"/>
                        </a:spcAft>
                      </a:pPr>
                      <a:r>
                        <a:rPr lang="fr-FR" sz="1200" spc="-5">
                          <a:effectLst/>
                          <a:latin typeface="Arial MT"/>
                          <a:ea typeface="Arial MT"/>
                          <a:cs typeface="Arial MT"/>
                        </a:rPr>
                        <a:t>(très rarement</a:t>
                      </a:r>
                      <a:r>
                        <a:rPr lang="fr-FR" sz="1200" spc="-180">
                          <a:effectLst/>
                          <a:latin typeface="Arial MT"/>
                          <a:ea typeface="Arial MT"/>
                          <a:cs typeface="Arial MT"/>
                        </a:rPr>
                        <a:t> </a:t>
                      </a:r>
                      <a:r>
                        <a:rPr lang="fr-FR" sz="1200">
                          <a:effectLst/>
                          <a:latin typeface="Arial MT"/>
                          <a:ea typeface="Arial MT"/>
                          <a:cs typeface="Arial MT"/>
                        </a:rPr>
                        <a:t>plusieurs)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75565" algn="ctr">
                        <a:spcAft>
                          <a:spcPts val="0"/>
                        </a:spcAft>
                      </a:pPr>
                      <a:r>
                        <a:rPr lang="fr-FR" sz="1200" dirty="0">
                          <a:effectLst/>
                          <a:latin typeface="Arial MT"/>
                          <a:ea typeface="Arial MT"/>
                          <a:cs typeface="Arial MT"/>
                        </a:rPr>
                        <a:t>Moyenne : de</a:t>
                      </a:r>
                      <a:r>
                        <a:rPr lang="fr-FR" sz="1200" spc="-185" dirty="0">
                          <a:effectLst/>
                          <a:latin typeface="Arial MT"/>
                          <a:ea typeface="Arial MT"/>
                          <a:cs typeface="Arial MT"/>
                        </a:rPr>
                        <a:t> </a:t>
                      </a:r>
                      <a:r>
                        <a:rPr lang="fr-FR" sz="1200" dirty="0">
                          <a:effectLst/>
                          <a:latin typeface="Arial MT"/>
                          <a:ea typeface="Arial MT"/>
                          <a:cs typeface="Arial MT"/>
                        </a:rPr>
                        <a:t>10</a:t>
                      </a:r>
                      <a:r>
                        <a:rPr lang="fr-FR" sz="1200" baseline="30000" dirty="0">
                          <a:effectLst/>
                          <a:latin typeface="Arial MT"/>
                          <a:ea typeface="Arial MT"/>
                          <a:cs typeface="Arial MT"/>
                        </a:rPr>
                        <a:t>6</a:t>
                      </a:r>
                      <a:r>
                        <a:rPr lang="fr-FR" sz="1200" spc="-10" dirty="0">
                          <a:effectLst/>
                          <a:latin typeface="Arial MT"/>
                          <a:ea typeface="Arial MT"/>
                          <a:cs typeface="Arial MT"/>
                        </a:rPr>
                        <a:t> </a:t>
                      </a:r>
                      <a:r>
                        <a:rPr lang="fr-FR" sz="1200" dirty="0">
                          <a:effectLst/>
                          <a:latin typeface="Arial MT"/>
                          <a:ea typeface="Arial MT"/>
                          <a:cs typeface="Arial MT"/>
                        </a:rPr>
                        <a:t>à 10</a:t>
                      </a:r>
                      <a:r>
                        <a:rPr lang="fr-FR" sz="1200" baseline="30000" dirty="0">
                          <a:effectLst/>
                          <a:latin typeface="Arial MT"/>
                          <a:ea typeface="Arial MT"/>
                          <a:cs typeface="Arial MT"/>
                        </a:rPr>
                        <a:t>7</a:t>
                      </a:r>
                      <a:r>
                        <a:rPr lang="fr-FR" sz="1200" dirty="0">
                          <a:effectLst/>
                          <a:latin typeface="Arial MT"/>
                          <a:ea typeface="Arial MT"/>
                          <a:cs typeface="Arial MT"/>
                        </a:rPr>
                        <a:t> pb</a:t>
                      </a:r>
                    </a:p>
                    <a:p>
                      <a:pPr>
                        <a:spcBef>
                          <a:spcPts val="55"/>
                        </a:spcBef>
                      </a:pPr>
                      <a:r>
                        <a:rPr lang="fr-FR" sz="1200" dirty="0">
                          <a:effectLst/>
                          <a:latin typeface="Arial MT"/>
                          <a:ea typeface="Arial MT"/>
                          <a:cs typeface="Arial MT"/>
                        </a:rPr>
                        <a:t> </a:t>
                      </a:r>
                    </a:p>
                    <a:p>
                      <a:pPr marL="94615" marR="47625" indent="118745">
                        <a:spcAft>
                          <a:spcPts val="0"/>
                        </a:spcAft>
                      </a:pPr>
                      <a:r>
                        <a:rPr lang="fr-FR" sz="1200" i="1" dirty="0">
                          <a:effectLst/>
                          <a:latin typeface="Arial" panose="020B0604020202020204" pitchFamily="34" charset="0"/>
                          <a:ea typeface="Arial MT"/>
                          <a:cs typeface="Arial MT"/>
                        </a:rPr>
                        <a:t>E. coli </a:t>
                      </a:r>
                      <a:r>
                        <a:rPr lang="fr-FR" sz="1200" dirty="0">
                          <a:effectLst/>
                          <a:latin typeface="Arial MT"/>
                          <a:ea typeface="Arial MT"/>
                          <a:cs typeface="Arial MT"/>
                        </a:rPr>
                        <a:t>:</a:t>
                      </a:r>
                      <a:r>
                        <a:rPr lang="fr-FR" sz="1200" spc="5" dirty="0">
                          <a:effectLst/>
                          <a:latin typeface="Arial MT"/>
                          <a:ea typeface="Arial MT"/>
                          <a:cs typeface="Arial MT"/>
                        </a:rPr>
                        <a:t> </a:t>
                      </a:r>
                      <a:r>
                        <a:rPr lang="fr-FR" sz="1200" dirty="0">
                          <a:effectLst/>
                          <a:latin typeface="Arial MT"/>
                          <a:ea typeface="Arial MT"/>
                          <a:cs typeface="Arial MT"/>
                        </a:rPr>
                        <a:t>4,64</a:t>
                      </a:r>
                      <a:r>
                        <a:rPr lang="fr-FR" sz="1200" spc="-35" dirty="0">
                          <a:effectLst/>
                          <a:latin typeface="Arial MT"/>
                          <a:ea typeface="Arial MT"/>
                          <a:cs typeface="Arial MT"/>
                        </a:rPr>
                        <a:t> </a:t>
                      </a:r>
                      <a:r>
                        <a:rPr lang="fr-FR" sz="1200" dirty="0">
                          <a:effectLst/>
                          <a:latin typeface="Symbol" panose="05050102010706020507" pitchFamily="18" charset="2"/>
                          <a:ea typeface="Arial MT"/>
                          <a:cs typeface="Arial MT"/>
                        </a:rPr>
                        <a:t>´</a:t>
                      </a:r>
                      <a:r>
                        <a:rPr lang="fr-FR" sz="1200" spc="-10" dirty="0">
                          <a:effectLst/>
                          <a:latin typeface="Times New Roman" panose="02020603050405020304" pitchFamily="18" charset="0"/>
                          <a:ea typeface="Arial MT"/>
                          <a:cs typeface="Arial MT"/>
                        </a:rPr>
                        <a:t> </a:t>
                      </a:r>
                      <a:r>
                        <a:rPr lang="fr-FR" sz="1200" dirty="0">
                          <a:effectLst/>
                          <a:latin typeface="Arial MT"/>
                          <a:ea typeface="Arial MT"/>
                          <a:cs typeface="Arial MT"/>
                        </a:rPr>
                        <a:t>10</a:t>
                      </a:r>
                      <a:r>
                        <a:rPr lang="fr-FR" sz="1200" baseline="30000" dirty="0">
                          <a:effectLst/>
                          <a:latin typeface="Arial MT"/>
                          <a:ea typeface="Arial MT"/>
                          <a:cs typeface="Arial MT"/>
                        </a:rPr>
                        <a:t>6</a:t>
                      </a:r>
                      <a:r>
                        <a:rPr lang="fr-FR" sz="1200" spc="-30" dirty="0">
                          <a:effectLst/>
                          <a:latin typeface="Arial MT"/>
                          <a:ea typeface="Arial MT"/>
                          <a:cs typeface="Arial MT"/>
                        </a:rPr>
                        <a:t> </a:t>
                      </a:r>
                      <a:r>
                        <a:rPr lang="fr-FR" sz="1200" dirty="0">
                          <a:effectLst/>
                          <a:latin typeface="Arial MT"/>
                          <a:ea typeface="Arial MT"/>
                          <a:cs typeface="Arial MT"/>
                        </a:rPr>
                        <a:t>pb</a:t>
                      </a:r>
                    </a:p>
                    <a:p>
                      <a:pPr marL="80645" marR="75565" algn="ctr">
                        <a:lnSpc>
                          <a:spcPts val="700"/>
                        </a:lnSpc>
                        <a:spcBef>
                          <a:spcPts val="700"/>
                        </a:spcBef>
                        <a:spcAft>
                          <a:spcPts val="0"/>
                        </a:spcAft>
                      </a:pPr>
                      <a:r>
                        <a:rPr lang="fr-FR" sz="1200" dirty="0">
                          <a:effectLst/>
                          <a:latin typeface="Arial MT"/>
                          <a:ea typeface="Arial MT"/>
                          <a:cs typeface="Arial MT"/>
                        </a:rPr>
                        <a:t>(Mycoplasmes :</a:t>
                      </a:r>
                      <a:r>
                        <a:rPr lang="fr-FR" sz="1200" spc="-160" dirty="0">
                          <a:effectLst/>
                          <a:latin typeface="Arial MT"/>
                          <a:ea typeface="Arial MT"/>
                          <a:cs typeface="Arial MT"/>
                        </a:rPr>
                        <a:t> </a:t>
                      </a:r>
                      <a:r>
                        <a:rPr lang="fr-FR" sz="1200" dirty="0">
                          <a:effectLst/>
                          <a:latin typeface="Arial MT"/>
                          <a:ea typeface="Arial MT"/>
                          <a:cs typeface="Arial MT"/>
                        </a:rPr>
                        <a:t>10</a:t>
                      </a:r>
                      <a:r>
                        <a:rPr lang="fr-FR" sz="1200" baseline="30000" dirty="0">
                          <a:effectLst/>
                          <a:latin typeface="Arial MT"/>
                          <a:ea typeface="Arial MT"/>
                          <a:cs typeface="Arial MT"/>
                        </a:rPr>
                        <a:t>5</a:t>
                      </a:r>
                    </a:p>
                    <a:p>
                      <a:pPr marL="80645" marR="75565" algn="ctr">
                        <a:lnSpc>
                          <a:spcPts val="700"/>
                        </a:lnSpc>
                        <a:spcBef>
                          <a:spcPts val="700"/>
                        </a:spcBef>
                        <a:spcAft>
                          <a:spcPts val="0"/>
                        </a:spcAft>
                      </a:pPr>
                      <a:r>
                        <a:rPr lang="fr-FR" sz="1200" spc="-10" dirty="0">
                          <a:effectLst/>
                          <a:latin typeface="Arial MT"/>
                          <a:ea typeface="Arial MT"/>
                          <a:cs typeface="Arial MT"/>
                        </a:rPr>
                        <a:t> </a:t>
                      </a:r>
                      <a:r>
                        <a:rPr lang="fr-FR" sz="1200" dirty="0">
                          <a:effectLst/>
                          <a:latin typeface="Arial MT"/>
                          <a:ea typeface="Arial MT"/>
                          <a:cs typeface="Arial MT"/>
                        </a:rPr>
                        <a:t>pb)</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a:effectLst/>
                          <a:latin typeface="Arial MT"/>
                          <a:ea typeface="Arial MT"/>
                          <a:cs typeface="Arial MT"/>
                        </a:rPr>
                        <a:t> </a:t>
                      </a:r>
                    </a:p>
                    <a:p>
                      <a:r>
                        <a:rPr lang="fr-FR" sz="1200">
                          <a:effectLst/>
                          <a:latin typeface="Arial MT"/>
                          <a:ea typeface="Arial MT"/>
                          <a:cs typeface="Arial MT"/>
                        </a:rPr>
                        <a:t> </a:t>
                      </a:r>
                    </a:p>
                    <a:p>
                      <a:pPr>
                        <a:spcBef>
                          <a:spcPts val="35"/>
                        </a:spcBef>
                      </a:pPr>
                      <a:r>
                        <a:rPr lang="fr-FR" sz="1200">
                          <a:effectLst/>
                          <a:latin typeface="Arial MT"/>
                          <a:ea typeface="Arial MT"/>
                          <a:cs typeface="Arial MT"/>
                        </a:rPr>
                        <a:t> </a:t>
                      </a:r>
                    </a:p>
                    <a:p>
                      <a:pPr marL="79375" marR="76835" algn="ctr">
                        <a:spcAft>
                          <a:spcPts val="0"/>
                        </a:spcAft>
                      </a:pPr>
                      <a:r>
                        <a:rPr lang="fr-FR" sz="1200">
                          <a:effectLst/>
                          <a:latin typeface="Arial MT"/>
                          <a:ea typeface="Arial MT"/>
                          <a:cs typeface="Arial MT"/>
                        </a:rPr>
                        <a:t>Pas</a:t>
                      </a:r>
                      <a:r>
                        <a:rPr lang="fr-FR" sz="1200" spc="-25">
                          <a:effectLst/>
                          <a:latin typeface="Arial MT"/>
                          <a:ea typeface="Arial MT"/>
                          <a:cs typeface="Arial MT"/>
                        </a:rPr>
                        <a:t> </a:t>
                      </a:r>
                      <a:r>
                        <a:rPr lang="fr-FR" sz="1200">
                          <a:effectLst/>
                          <a:latin typeface="Arial MT"/>
                          <a:ea typeface="Arial MT"/>
                          <a:cs typeface="Arial MT"/>
                        </a:rPr>
                        <a:t>d’introns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467537"/>
                  </a:ext>
                </a:extLst>
              </a:tr>
              <a:tr h="1101719">
                <a:tc vMerge="1">
                  <a:txBody>
                    <a:bodyPr/>
                    <a:lstStyle/>
                    <a:p>
                      <a:endParaRPr lang="fr-FR"/>
                    </a:p>
                  </a:txBody>
                  <a:tcPr/>
                </a:tc>
                <a:tc>
                  <a:txBody>
                    <a:bodyPr/>
                    <a:lstStyle/>
                    <a:p>
                      <a:pPr marL="92710" marR="87630" indent="-635" algn="ctr">
                        <a:spcAft>
                          <a:spcPts val="0"/>
                        </a:spcAft>
                      </a:pPr>
                      <a:r>
                        <a:rPr lang="fr-FR" sz="1200">
                          <a:solidFill>
                            <a:srgbClr val="000000"/>
                          </a:solidFill>
                          <a:effectLst/>
                          <a:latin typeface="Arial MT"/>
                          <a:ea typeface="Arial MT"/>
                          <a:cs typeface="Arial MT"/>
                        </a:rPr>
                        <a:t>Cytoplasme :</a:t>
                      </a:r>
                      <a:r>
                        <a:rPr lang="fr-FR" sz="1200" spc="-180">
                          <a:solidFill>
                            <a:srgbClr val="000000"/>
                          </a:solidFill>
                          <a:effectLst/>
                          <a:latin typeface="Arial MT"/>
                          <a:ea typeface="Arial MT"/>
                          <a:cs typeface="Arial MT"/>
                        </a:rPr>
                        <a:t> </a:t>
                      </a:r>
                      <a:r>
                        <a:rPr lang="fr-FR" sz="1200" b="1">
                          <a:solidFill>
                            <a:srgbClr val="000000"/>
                          </a:solidFill>
                          <a:effectLst/>
                          <a:latin typeface="Arial" panose="020B0604020202020204" pitchFamily="34" charset="0"/>
                          <a:ea typeface="Arial MT"/>
                          <a:cs typeface="Arial MT"/>
                        </a:rPr>
                        <a:t>Plasmides</a:t>
                      </a:r>
                      <a:r>
                        <a:rPr lang="fr-FR" sz="1200" b="1" spc="5">
                          <a:solidFill>
                            <a:srgbClr val="000000"/>
                          </a:solidFill>
                          <a:effectLst/>
                          <a:latin typeface="Arial" panose="020B0604020202020204" pitchFamily="34" charset="0"/>
                          <a:ea typeface="Arial MT"/>
                          <a:cs typeface="Arial MT"/>
                        </a:rPr>
                        <a:t> </a:t>
                      </a:r>
                      <a:r>
                        <a:rPr lang="fr-FR" sz="1200">
                          <a:solidFill>
                            <a:srgbClr val="000000"/>
                          </a:solidFill>
                          <a:effectLst/>
                          <a:latin typeface="Arial MT"/>
                          <a:ea typeface="Arial MT"/>
                          <a:cs typeface="Arial MT"/>
                        </a:rPr>
                        <a:t>(génome</a:t>
                      </a:r>
                      <a:r>
                        <a:rPr lang="fr-FR" sz="1200" spc="5">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extra-</a:t>
                      </a:r>
                      <a:r>
                        <a:rPr lang="fr-FR" sz="1200" spc="5">
                          <a:solidFill>
                            <a:srgbClr val="000000"/>
                          </a:solidFill>
                          <a:effectLst/>
                          <a:latin typeface="Arial MT"/>
                          <a:ea typeface="Arial MT"/>
                          <a:cs typeface="Arial MT"/>
                        </a:rPr>
                        <a:t> </a:t>
                      </a:r>
                      <a:r>
                        <a:rPr lang="fr-FR" sz="1200" spc="-5">
                          <a:solidFill>
                            <a:srgbClr val="000000"/>
                          </a:solidFill>
                          <a:effectLst/>
                          <a:latin typeface="Arial MT"/>
                          <a:ea typeface="Arial MT"/>
                          <a:cs typeface="Arial MT"/>
                        </a:rPr>
                        <a:t>chromosomiq</a:t>
                      </a:r>
                      <a:endParaRPr lang="fr-FR" sz="1200">
                        <a:effectLst/>
                        <a:latin typeface="Arial MT"/>
                        <a:ea typeface="Arial MT"/>
                        <a:cs typeface="Arial MT"/>
                      </a:endParaRPr>
                    </a:p>
                    <a:p>
                      <a:pPr marL="88900" marR="85090" algn="ctr">
                        <a:lnSpc>
                          <a:spcPts val="700"/>
                        </a:lnSpc>
                        <a:spcBef>
                          <a:spcPts val="10"/>
                        </a:spcBef>
                        <a:spcAft>
                          <a:spcPts val="0"/>
                        </a:spcAft>
                      </a:pPr>
                      <a:r>
                        <a:rPr lang="fr-FR" sz="1200">
                          <a:solidFill>
                            <a:srgbClr val="000000"/>
                          </a:solidFill>
                          <a:effectLst/>
                          <a:latin typeface="Arial MT"/>
                          <a:ea typeface="Arial MT"/>
                          <a:cs typeface="Arial MT"/>
                        </a:rPr>
                        <a:t>ue)</a:t>
                      </a:r>
                      <a:endParaRPr lang="fr-FR" sz="1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r>
                        <a:rPr lang="fr-FR" sz="1200">
                          <a:effectLst/>
                          <a:latin typeface="Arial MT"/>
                          <a:ea typeface="Arial MT"/>
                          <a:cs typeface="Arial MT"/>
                        </a:rPr>
                        <a:t> </a:t>
                      </a:r>
                    </a:p>
                    <a:p>
                      <a:pPr>
                        <a:spcBef>
                          <a:spcPts val="5"/>
                        </a:spcBef>
                      </a:pPr>
                      <a:r>
                        <a:rPr lang="fr-FR" sz="1200">
                          <a:effectLst/>
                          <a:latin typeface="Arial MT"/>
                          <a:ea typeface="Arial MT"/>
                          <a:cs typeface="Arial MT"/>
                        </a:rPr>
                        <a:t> </a:t>
                      </a:r>
                    </a:p>
                    <a:p>
                      <a:pPr marL="111125" marR="110490" algn="ctr">
                        <a:spcAft>
                          <a:spcPts val="0"/>
                        </a:spcAft>
                      </a:pPr>
                      <a:r>
                        <a:rPr lang="fr-FR" sz="1200">
                          <a:solidFill>
                            <a:srgbClr val="000000"/>
                          </a:solidFill>
                          <a:effectLst/>
                          <a:latin typeface="Arial MT"/>
                          <a:ea typeface="Arial MT"/>
                          <a:cs typeface="Arial MT"/>
                        </a:rPr>
                        <a:t>Circulaire</a:t>
                      </a:r>
                      <a:endParaRPr lang="fr-FR" sz="1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r>
                        <a:rPr lang="fr-FR" sz="1200">
                          <a:effectLst/>
                          <a:latin typeface="Arial MT"/>
                          <a:ea typeface="Arial MT"/>
                          <a:cs typeface="Arial MT"/>
                        </a:rPr>
                        <a:t> </a:t>
                      </a:r>
                    </a:p>
                    <a:p>
                      <a:pPr marL="204470" marR="187960" indent="-3175">
                        <a:spcBef>
                          <a:spcPts val="690"/>
                        </a:spcBef>
                        <a:spcAft>
                          <a:spcPts val="0"/>
                        </a:spcAft>
                      </a:pPr>
                      <a:r>
                        <a:rPr lang="fr-FR" sz="1200" spc="-5">
                          <a:solidFill>
                            <a:srgbClr val="000000"/>
                          </a:solidFill>
                          <a:effectLst/>
                          <a:latin typeface="Arial MT"/>
                          <a:ea typeface="Arial MT"/>
                          <a:cs typeface="Arial MT"/>
                        </a:rPr>
                        <a:t>Nombre</a:t>
                      </a:r>
                      <a:r>
                        <a:rPr lang="fr-FR" sz="1200" spc="-180">
                          <a:solidFill>
                            <a:srgbClr val="000000"/>
                          </a:solidFill>
                          <a:effectLst/>
                          <a:latin typeface="Arial MT"/>
                          <a:ea typeface="Arial MT"/>
                          <a:cs typeface="Arial MT"/>
                        </a:rPr>
                        <a:t> </a:t>
                      </a:r>
                      <a:r>
                        <a:rPr lang="fr-FR" sz="1200" spc="-5">
                          <a:solidFill>
                            <a:srgbClr val="000000"/>
                          </a:solidFill>
                          <a:effectLst/>
                          <a:latin typeface="Arial MT"/>
                          <a:ea typeface="Arial MT"/>
                          <a:cs typeface="Arial MT"/>
                        </a:rPr>
                        <a:t>variable</a:t>
                      </a:r>
                      <a:endParaRPr lang="fr-FR" sz="1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116205" marR="113030" indent="1270" algn="ctr">
                        <a:spcBef>
                          <a:spcPts val="350"/>
                        </a:spcBef>
                        <a:spcAft>
                          <a:spcPts val="0"/>
                        </a:spcAft>
                      </a:pPr>
                      <a:r>
                        <a:rPr lang="fr-FR" sz="1200">
                          <a:solidFill>
                            <a:srgbClr val="000000"/>
                          </a:solidFill>
                          <a:effectLst/>
                          <a:latin typeface="Arial MT"/>
                          <a:ea typeface="Arial MT"/>
                          <a:cs typeface="Arial MT"/>
                        </a:rPr>
                        <a:t>Très petite :</a:t>
                      </a:r>
                      <a:r>
                        <a:rPr lang="fr-FR" sz="1200" spc="-180">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10</a:t>
                      </a:r>
                      <a:r>
                        <a:rPr lang="fr-FR" sz="1200" baseline="30000">
                          <a:solidFill>
                            <a:srgbClr val="000000"/>
                          </a:solidFill>
                          <a:effectLst/>
                          <a:latin typeface="Arial MT"/>
                          <a:ea typeface="Arial MT"/>
                          <a:cs typeface="Arial MT"/>
                        </a:rPr>
                        <a:t>3</a:t>
                      </a:r>
                      <a:r>
                        <a:rPr lang="fr-FR" sz="1200" spc="-35">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à</a:t>
                      </a:r>
                      <a:r>
                        <a:rPr lang="fr-FR" sz="1200" spc="-25">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10</a:t>
                      </a:r>
                      <a:r>
                        <a:rPr lang="fr-FR" sz="1200" baseline="30000">
                          <a:solidFill>
                            <a:srgbClr val="000000"/>
                          </a:solidFill>
                          <a:effectLst/>
                          <a:latin typeface="Arial MT"/>
                          <a:ea typeface="Arial MT"/>
                          <a:cs typeface="Arial MT"/>
                        </a:rPr>
                        <a:t>5</a:t>
                      </a:r>
                      <a:r>
                        <a:rPr lang="fr-FR" sz="1200" spc="-25">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pb</a:t>
                      </a:r>
                      <a:endParaRPr lang="fr-FR" sz="1200">
                        <a:effectLst/>
                        <a:latin typeface="Arial MT"/>
                        <a:ea typeface="Arial MT"/>
                        <a:cs typeface="Arial MT"/>
                      </a:endParaRPr>
                    </a:p>
                    <a:p>
                      <a:pPr marL="73025" marR="69215" indent="635" algn="ctr">
                        <a:spcBef>
                          <a:spcPts val="450"/>
                        </a:spcBef>
                        <a:spcAft>
                          <a:spcPts val="0"/>
                        </a:spcAft>
                      </a:pPr>
                      <a:r>
                        <a:rPr lang="fr-FR" sz="1200">
                          <a:solidFill>
                            <a:srgbClr val="000000"/>
                          </a:solidFill>
                          <a:effectLst/>
                          <a:latin typeface="Arial MT"/>
                          <a:ea typeface="Arial MT"/>
                          <a:cs typeface="Arial MT"/>
                        </a:rPr>
                        <a:t>(en moyenne</a:t>
                      </a:r>
                      <a:r>
                        <a:rPr lang="fr-FR" sz="1200" spc="5">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quelques milliers</a:t>
                      </a:r>
                      <a:r>
                        <a:rPr lang="fr-FR" sz="1200" spc="-155">
                          <a:solidFill>
                            <a:srgbClr val="000000"/>
                          </a:solidFill>
                          <a:effectLst/>
                          <a:latin typeface="Arial MT"/>
                          <a:ea typeface="Arial MT"/>
                          <a:cs typeface="Arial MT"/>
                        </a:rPr>
                        <a:t> </a:t>
                      </a:r>
                      <a:r>
                        <a:rPr lang="fr-FR" sz="1200">
                          <a:solidFill>
                            <a:srgbClr val="000000"/>
                          </a:solidFill>
                          <a:effectLst/>
                          <a:latin typeface="Arial MT"/>
                          <a:ea typeface="Arial MT"/>
                          <a:cs typeface="Arial MT"/>
                        </a:rPr>
                        <a:t>de pb)</a:t>
                      </a:r>
                      <a:endParaRPr lang="fr-FR" sz="120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r>
                        <a:rPr lang="fr-FR" sz="1200" dirty="0">
                          <a:effectLst/>
                          <a:latin typeface="Arial MT"/>
                          <a:ea typeface="Arial MT"/>
                          <a:cs typeface="Arial MT"/>
                        </a:rPr>
                        <a:t> </a:t>
                      </a:r>
                    </a:p>
                    <a:p>
                      <a:pPr>
                        <a:spcBef>
                          <a:spcPts val="5"/>
                        </a:spcBef>
                      </a:pPr>
                      <a:r>
                        <a:rPr lang="fr-FR" sz="1200" dirty="0">
                          <a:effectLst/>
                          <a:latin typeface="Arial MT"/>
                          <a:ea typeface="Arial MT"/>
                          <a:cs typeface="Arial MT"/>
                        </a:rPr>
                        <a:t> </a:t>
                      </a:r>
                    </a:p>
                    <a:p>
                      <a:pPr marL="79375" marR="76835" algn="ctr">
                        <a:spcAft>
                          <a:spcPts val="0"/>
                        </a:spcAft>
                      </a:pPr>
                      <a:r>
                        <a:rPr lang="fr-FR" sz="1200" dirty="0">
                          <a:solidFill>
                            <a:srgbClr val="000000"/>
                          </a:solidFill>
                          <a:effectLst/>
                          <a:latin typeface="Arial MT"/>
                          <a:ea typeface="Arial MT"/>
                          <a:cs typeface="Arial MT"/>
                        </a:rPr>
                        <a:t>Pas</a:t>
                      </a:r>
                      <a:r>
                        <a:rPr lang="fr-FR" sz="1200" spc="-25" dirty="0">
                          <a:solidFill>
                            <a:srgbClr val="000000"/>
                          </a:solidFill>
                          <a:effectLst/>
                          <a:latin typeface="Arial MT"/>
                          <a:ea typeface="Arial MT"/>
                          <a:cs typeface="Arial MT"/>
                        </a:rPr>
                        <a:t> </a:t>
                      </a:r>
                      <a:r>
                        <a:rPr lang="fr-FR" sz="1200" dirty="0">
                          <a:solidFill>
                            <a:srgbClr val="000000"/>
                          </a:solidFill>
                          <a:effectLst/>
                          <a:latin typeface="Arial MT"/>
                          <a:ea typeface="Arial MT"/>
                          <a:cs typeface="Arial MT"/>
                        </a:rPr>
                        <a:t>d’introns</a:t>
                      </a:r>
                      <a:endParaRPr lang="fr-FR" sz="1200" dirty="0">
                        <a:effectLst/>
                        <a:latin typeface="Arial MT"/>
                        <a:ea typeface="Arial MT"/>
                        <a:cs typeface="Arial M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346112864"/>
                  </a:ext>
                </a:extLst>
              </a:tr>
            </a:tbl>
          </a:graphicData>
        </a:graphic>
      </p:graphicFrame>
    </p:spTree>
    <p:extLst>
      <p:ext uri="{BB962C8B-B14F-4D97-AF65-F5344CB8AC3E}">
        <p14:creationId xmlns:p14="http://schemas.microsoft.com/office/powerpoint/2010/main" val="3012275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58B9397-0783-3FED-4DF2-BB2111016CCF}"/>
              </a:ext>
            </a:extLst>
          </p:cNvPr>
          <p:cNvSpPr txBox="1"/>
          <p:nvPr/>
        </p:nvSpPr>
        <p:spPr>
          <a:xfrm>
            <a:off x="868016" y="1022063"/>
            <a:ext cx="5506282" cy="461665"/>
          </a:xfrm>
          <a:prstGeom prst="rect">
            <a:avLst/>
          </a:prstGeom>
          <a:noFill/>
        </p:spPr>
        <p:txBody>
          <a:bodyPr wrap="square" rtlCol="0">
            <a:spAutoFit/>
          </a:bodyPr>
          <a:lstStyle/>
          <a:p>
            <a:r>
              <a:rPr lang="fr-FR" sz="2400" b="1" dirty="0">
                <a:solidFill>
                  <a:srgbClr val="0070C0"/>
                </a:solidFill>
              </a:rPr>
              <a:t>Organisation de génome des eucaryotes</a:t>
            </a:r>
          </a:p>
        </p:txBody>
      </p:sp>
      <p:sp>
        <p:nvSpPr>
          <p:cNvPr id="6" name="ZoneTexte 5">
            <a:extLst>
              <a:ext uri="{FF2B5EF4-FFF2-40B4-BE49-F238E27FC236}">
                <a16:creationId xmlns:a16="http://schemas.microsoft.com/office/drawing/2014/main" id="{C5C82CC7-3B8A-DBC4-E521-A1274E57BC08}"/>
              </a:ext>
            </a:extLst>
          </p:cNvPr>
          <p:cNvSpPr txBox="1"/>
          <p:nvPr/>
        </p:nvSpPr>
        <p:spPr>
          <a:xfrm>
            <a:off x="106017" y="1601500"/>
            <a:ext cx="5711687" cy="5632311"/>
          </a:xfrm>
          <a:prstGeom prst="rect">
            <a:avLst/>
          </a:prstGeom>
          <a:noFill/>
        </p:spPr>
        <p:txBody>
          <a:bodyPr wrap="square">
            <a:spAutoFit/>
          </a:bodyPr>
          <a:lstStyle/>
          <a:p>
            <a:pPr algn="just"/>
            <a:r>
              <a:rPr lang="fr-FR" sz="2400" dirty="0"/>
              <a:t>•	Le génome nucléaire eucaryote est fondamentalement fragmenté en de multiples chromosomes linéaires (ex. 8 chez la Drosophile, 46 chez l’Homme).</a:t>
            </a:r>
          </a:p>
          <a:p>
            <a:pPr algn="just"/>
            <a:endParaRPr lang="fr-FR" sz="2400" dirty="0"/>
          </a:p>
          <a:p>
            <a:pPr algn="just"/>
            <a:r>
              <a:rPr lang="fr-FR" sz="2400" dirty="0"/>
              <a:t>•	Il est associée à des protéines : on trouve deux types de protéines associées, les protéines de travail (permettant la transcription, la réplication, l’expression génétique…) et les protéines de structures dont les histones qui sont des protéines fortement basiques qui facilitent les liaisons à l’ADN chargé négativement et forme les nucléosomes.</a:t>
            </a:r>
          </a:p>
          <a:p>
            <a:pPr algn="just"/>
            <a:endParaRPr lang="fr-FR" sz="2400" dirty="0"/>
          </a:p>
        </p:txBody>
      </p:sp>
      <p:pic>
        <p:nvPicPr>
          <p:cNvPr id="7" name="Image 6">
            <a:extLst>
              <a:ext uri="{FF2B5EF4-FFF2-40B4-BE49-F238E27FC236}">
                <a16:creationId xmlns:a16="http://schemas.microsoft.com/office/drawing/2014/main" id="{D645E2F9-A19C-4B39-AC2B-326747EA206B}"/>
              </a:ext>
            </a:extLst>
          </p:cNvPr>
          <p:cNvPicPr>
            <a:picLocks noChangeAspect="1"/>
          </p:cNvPicPr>
          <p:nvPr/>
        </p:nvPicPr>
        <p:blipFill>
          <a:blip r:embed="rId2"/>
          <a:stretch>
            <a:fillRect/>
          </a:stretch>
        </p:blipFill>
        <p:spPr>
          <a:xfrm>
            <a:off x="5897217" y="556591"/>
            <a:ext cx="6042993" cy="5658679"/>
          </a:xfrm>
          <a:prstGeom prst="rect">
            <a:avLst/>
          </a:prstGeom>
        </p:spPr>
      </p:pic>
      <p:sp>
        <p:nvSpPr>
          <p:cNvPr id="8" name="ZoneTexte 7">
            <a:extLst>
              <a:ext uri="{FF2B5EF4-FFF2-40B4-BE49-F238E27FC236}">
                <a16:creationId xmlns:a16="http://schemas.microsoft.com/office/drawing/2014/main" id="{A27732FF-C414-69D3-C026-385406525613}"/>
              </a:ext>
            </a:extLst>
          </p:cNvPr>
          <p:cNvSpPr txBox="1"/>
          <p:nvPr/>
        </p:nvSpPr>
        <p:spPr>
          <a:xfrm>
            <a:off x="1000539" y="288739"/>
            <a:ext cx="4306956" cy="523220"/>
          </a:xfrm>
          <a:prstGeom prst="rect">
            <a:avLst/>
          </a:prstGeom>
          <a:noFill/>
        </p:spPr>
        <p:txBody>
          <a:bodyPr wrap="square" rtlCol="0">
            <a:spAutoFit/>
          </a:bodyPr>
          <a:lstStyle/>
          <a:p>
            <a:r>
              <a:rPr lang="fr-FR" sz="2800" b="1" dirty="0">
                <a:solidFill>
                  <a:srgbClr val="00B050"/>
                </a:solidFill>
              </a:rPr>
              <a:t>Organisation de génome</a:t>
            </a:r>
          </a:p>
        </p:txBody>
      </p:sp>
    </p:spTree>
    <p:extLst>
      <p:ext uri="{BB962C8B-B14F-4D97-AF65-F5344CB8AC3E}">
        <p14:creationId xmlns:p14="http://schemas.microsoft.com/office/powerpoint/2010/main" val="2129567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DA93AC4-BB99-3AA9-0883-65232CA8B004}"/>
              </a:ext>
            </a:extLst>
          </p:cNvPr>
          <p:cNvSpPr txBox="1"/>
          <p:nvPr/>
        </p:nvSpPr>
        <p:spPr>
          <a:xfrm>
            <a:off x="609599" y="1035831"/>
            <a:ext cx="10707757" cy="830997"/>
          </a:xfrm>
          <a:prstGeom prst="rect">
            <a:avLst/>
          </a:prstGeom>
          <a:noFill/>
        </p:spPr>
        <p:txBody>
          <a:bodyPr wrap="square">
            <a:spAutoFit/>
          </a:bodyPr>
          <a:lstStyle/>
          <a:p>
            <a:r>
              <a:rPr lang="fr-FR" sz="2400" dirty="0"/>
              <a:t>Chez les eucaryotes, les gènes sont </a:t>
            </a:r>
            <a:r>
              <a:rPr lang="fr-FR" sz="2400" b="1" dirty="0"/>
              <a:t>morcelés</a:t>
            </a:r>
            <a:r>
              <a:rPr lang="fr-FR" sz="2400" dirty="0"/>
              <a:t> (= gènes mosaïques) avec des régions </a:t>
            </a:r>
            <a:r>
              <a:rPr lang="fr-FR" sz="2400" b="1" dirty="0"/>
              <a:t>non codantes </a:t>
            </a:r>
            <a:r>
              <a:rPr lang="fr-FR" sz="2400" dirty="0"/>
              <a:t>(</a:t>
            </a:r>
            <a:r>
              <a:rPr lang="fr-FR" sz="2400" b="1" dirty="0">
                <a:solidFill>
                  <a:srgbClr val="FF0000"/>
                </a:solidFill>
              </a:rPr>
              <a:t>introns</a:t>
            </a:r>
            <a:r>
              <a:rPr lang="fr-FR" sz="2400" dirty="0"/>
              <a:t>) séparant les portions </a:t>
            </a:r>
            <a:r>
              <a:rPr lang="fr-FR" sz="2400" b="1" dirty="0"/>
              <a:t>codantes</a:t>
            </a:r>
            <a:r>
              <a:rPr lang="fr-FR" sz="2400" dirty="0"/>
              <a:t> (</a:t>
            </a:r>
            <a:r>
              <a:rPr lang="fr-FR" sz="2400" b="1" dirty="0">
                <a:solidFill>
                  <a:srgbClr val="FF0000"/>
                </a:solidFill>
              </a:rPr>
              <a:t>exons</a:t>
            </a:r>
            <a:r>
              <a:rPr lang="fr-FR" sz="2400" dirty="0"/>
              <a:t>)</a:t>
            </a:r>
          </a:p>
        </p:txBody>
      </p:sp>
      <p:pic>
        <p:nvPicPr>
          <p:cNvPr id="6" name="Image 5">
            <a:extLst>
              <a:ext uri="{FF2B5EF4-FFF2-40B4-BE49-F238E27FC236}">
                <a16:creationId xmlns:a16="http://schemas.microsoft.com/office/drawing/2014/main" id="{AE5C35EF-0F9E-6D92-3D0D-285200B2ED3D}"/>
              </a:ext>
            </a:extLst>
          </p:cNvPr>
          <p:cNvPicPr>
            <a:picLocks noChangeAspect="1"/>
          </p:cNvPicPr>
          <p:nvPr/>
        </p:nvPicPr>
        <p:blipFill>
          <a:blip r:embed="rId2"/>
          <a:stretch>
            <a:fillRect/>
          </a:stretch>
        </p:blipFill>
        <p:spPr>
          <a:xfrm>
            <a:off x="848139" y="1866828"/>
            <a:ext cx="10469217" cy="4799015"/>
          </a:xfrm>
          <a:prstGeom prst="rect">
            <a:avLst/>
          </a:prstGeom>
        </p:spPr>
      </p:pic>
    </p:spTree>
    <p:extLst>
      <p:ext uri="{BB962C8B-B14F-4D97-AF65-F5344CB8AC3E}">
        <p14:creationId xmlns:p14="http://schemas.microsoft.com/office/powerpoint/2010/main" val="1743525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C197E29-BB6E-30D0-EC5E-B704250204C1}"/>
              </a:ext>
            </a:extLst>
          </p:cNvPr>
          <p:cNvSpPr txBox="1"/>
          <p:nvPr/>
        </p:nvSpPr>
        <p:spPr>
          <a:xfrm>
            <a:off x="357808" y="403951"/>
            <a:ext cx="7023652" cy="461665"/>
          </a:xfrm>
          <a:prstGeom prst="rect">
            <a:avLst/>
          </a:prstGeom>
          <a:noFill/>
        </p:spPr>
        <p:txBody>
          <a:bodyPr wrap="square">
            <a:spAutoFit/>
          </a:bodyPr>
          <a:lstStyle/>
          <a:p>
            <a:r>
              <a:rPr lang="fr-FR" sz="2400" b="1" dirty="0">
                <a:solidFill>
                  <a:srgbClr val="0070C0"/>
                </a:solidFill>
              </a:rPr>
              <a:t>	Organisation de génome bactérien</a:t>
            </a:r>
          </a:p>
        </p:txBody>
      </p:sp>
      <p:sp>
        <p:nvSpPr>
          <p:cNvPr id="8" name="ZoneTexte 7">
            <a:extLst>
              <a:ext uri="{FF2B5EF4-FFF2-40B4-BE49-F238E27FC236}">
                <a16:creationId xmlns:a16="http://schemas.microsoft.com/office/drawing/2014/main" id="{1F6288BE-95FF-4280-C17A-5D4FB72C438B}"/>
              </a:ext>
            </a:extLst>
          </p:cNvPr>
          <p:cNvSpPr txBox="1"/>
          <p:nvPr/>
        </p:nvSpPr>
        <p:spPr>
          <a:xfrm>
            <a:off x="868017" y="1659553"/>
            <a:ext cx="10455965" cy="4893647"/>
          </a:xfrm>
          <a:prstGeom prst="rect">
            <a:avLst/>
          </a:prstGeom>
          <a:noFill/>
        </p:spPr>
        <p:txBody>
          <a:bodyPr wrap="square">
            <a:spAutoFit/>
          </a:bodyPr>
          <a:lstStyle/>
          <a:p>
            <a:pPr marL="342900" indent="-342900" algn="just">
              <a:buFont typeface="Arial" panose="020B0604020202020204" pitchFamily="34" charset="0"/>
              <a:buChar char="•"/>
            </a:pPr>
            <a:r>
              <a:rPr lang="fr-FR" sz="2400" dirty="0"/>
              <a:t>	</a:t>
            </a:r>
            <a:r>
              <a:rPr lang="fr-FR" sz="2400" b="1" dirty="0">
                <a:solidFill>
                  <a:srgbClr val="FF0000"/>
                </a:solidFill>
              </a:rPr>
              <a:t>Le chromosome </a:t>
            </a:r>
            <a:r>
              <a:rPr lang="fr-FR" sz="2400" dirty="0"/>
              <a:t>bactérien est constitué d’ADN « nu » (absence de protéines de type histone, mais il existe des protéines associées tout de même, notamment celles qui interviennent dans la régulation et quelques protéines de structures qu’on appelle </a:t>
            </a:r>
            <a:r>
              <a:rPr lang="fr-FR" sz="2400" b="1" dirty="0"/>
              <a:t>NAP</a:t>
            </a:r>
            <a:r>
              <a:rPr lang="fr-FR" sz="2400" dirty="0"/>
              <a:t> (</a:t>
            </a:r>
            <a:r>
              <a:rPr lang="fr-FR" sz="2400" dirty="0" err="1"/>
              <a:t>Nucleoid</a:t>
            </a:r>
            <a:r>
              <a:rPr lang="fr-FR" sz="2400" dirty="0"/>
              <a:t> Associated </a:t>
            </a:r>
            <a:r>
              <a:rPr lang="fr-FR" sz="2400" dirty="0" err="1"/>
              <a:t>Proteins</a:t>
            </a:r>
            <a:r>
              <a:rPr lang="fr-FR" sz="2400" dirty="0"/>
              <a:t>), circulaire (rarement linéaire) et replié en une cinquantaine de boucles associé à un noyau protéique. </a:t>
            </a:r>
          </a:p>
          <a:p>
            <a:pPr marL="342900" indent="-342900" algn="just">
              <a:buFont typeface="Arial" panose="020B0604020202020204" pitchFamily="34" charset="0"/>
              <a:buChar char="•"/>
            </a:pPr>
            <a:r>
              <a:rPr lang="fr-FR" sz="2400" dirty="0"/>
              <a:t>La condensation est permise par un surenroulement de l’ADN permis par les NAP ; des topoisomérases gèrent également le degré d’enroulement et donc de compaction de l’ADN .</a:t>
            </a:r>
          </a:p>
          <a:p>
            <a:pPr marL="342900" indent="-342900" algn="just">
              <a:buFont typeface="Arial" panose="020B0604020202020204" pitchFamily="34" charset="0"/>
              <a:buChar char="•"/>
            </a:pPr>
            <a:r>
              <a:rPr lang="fr-FR" sz="2400" dirty="0"/>
              <a:t> Le chromosome bactérien est souvent circulaire.	 Notons que les protéines du nucléoïde présentent beaucoup d’AA basiques (ionisés positivement) qui font aisément des liaisons avec les charges négatives de l’ADN.</a:t>
            </a:r>
          </a:p>
          <a:p>
            <a:pPr algn="just"/>
            <a:endParaRPr lang="fr-FR" sz="2400" dirty="0"/>
          </a:p>
        </p:txBody>
      </p:sp>
      <p:sp>
        <p:nvSpPr>
          <p:cNvPr id="2" name="ZoneTexte 1">
            <a:extLst>
              <a:ext uri="{FF2B5EF4-FFF2-40B4-BE49-F238E27FC236}">
                <a16:creationId xmlns:a16="http://schemas.microsoft.com/office/drawing/2014/main" id="{4D98A800-660A-E1DD-24C9-74809AD00A68}"/>
              </a:ext>
            </a:extLst>
          </p:cNvPr>
          <p:cNvSpPr txBox="1"/>
          <p:nvPr/>
        </p:nvSpPr>
        <p:spPr>
          <a:xfrm>
            <a:off x="1484243" y="1166191"/>
            <a:ext cx="2902227" cy="461665"/>
          </a:xfrm>
          <a:prstGeom prst="rect">
            <a:avLst/>
          </a:prstGeom>
          <a:noFill/>
        </p:spPr>
        <p:txBody>
          <a:bodyPr wrap="square" rtlCol="0">
            <a:spAutoFit/>
          </a:bodyPr>
          <a:lstStyle/>
          <a:p>
            <a:r>
              <a:rPr lang="fr-FR" sz="2400" b="1" dirty="0">
                <a:solidFill>
                  <a:schemeClr val="accent2">
                    <a:lumMod val="75000"/>
                  </a:schemeClr>
                </a:solidFill>
              </a:rPr>
              <a:t>1) Chromosome</a:t>
            </a:r>
          </a:p>
        </p:txBody>
      </p:sp>
    </p:spTree>
    <p:extLst>
      <p:ext uri="{BB962C8B-B14F-4D97-AF65-F5344CB8AC3E}">
        <p14:creationId xmlns:p14="http://schemas.microsoft.com/office/powerpoint/2010/main" val="1304061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CD7002E-F65E-7D00-2F9C-46B045803457}"/>
              </a:ext>
            </a:extLst>
          </p:cNvPr>
          <p:cNvPicPr>
            <a:picLocks noChangeAspect="1"/>
          </p:cNvPicPr>
          <p:nvPr/>
        </p:nvPicPr>
        <p:blipFill>
          <a:blip r:embed="rId2"/>
          <a:stretch>
            <a:fillRect/>
          </a:stretch>
        </p:blipFill>
        <p:spPr>
          <a:xfrm>
            <a:off x="344556" y="927652"/>
            <a:ext cx="4545496" cy="4174435"/>
          </a:xfrm>
          <a:prstGeom prst="rect">
            <a:avLst/>
          </a:prstGeom>
        </p:spPr>
      </p:pic>
      <p:pic>
        <p:nvPicPr>
          <p:cNvPr id="5" name="Image 4">
            <a:extLst>
              <a:ext uri="{FF2B5EF4-FFF2-40B4-BE49-F238E27FC236}">
                <a16:creationId xmlns:a16="http://schemas.microsoft.com/office/drawing/2014/main" id="{CD80D286-E378-43B7-4A9D-67C00C10D863}"/>
              </a:ext>
            </a:extLst>
          </p:cNvPr>
          <p:cNvPicPr>
            <a:picLocks noChangeAspect="1"/>
          </p:cNvPicPr>
          <p:nvPr/>
        </p:nvPicPr>
        <p:blipFill rotWithShape="1">
          <a:blip r:embed="rId3"/>
          <a:srcRect l="4348" t="9139"/>
          <a:stretch/>
        </p:blipFill>
        <p:spPr>
          <a:xfrm>
            <a:off x="5075583" y="1179443"/>
            <a:ext cx="6480312" cy="3535639"/>
          </a:xfrm>
          <a:prstGeom prst="rect">
            <a:avLst/>
          </a:prstGeom>
        </p:spPr>
      </p:pic>
      <p:sp>
        <p:nvSpPr>
          <p:cNvPr id="7" name="ZoneTexte 6">
            <a:extLst>
              <a:ext uri="{FF2B5EF4-FFF2-40B4-BE49-F238E27FC236}">
                <a16:creationId xmlns:a16="http://schemas.microsoft.com/office/drawing/2014/main" id="{C4E361E9-2331-CEF0-B386-67D4FAF6B38A}"/>
              </a:ext>
            </a:extLst>
          </p:cNvPr>
          <p:cNvSpPr txBox="1"/>
          <p:nvPr/>
        </p:nvSpPr>
        <p:spPr>
          <a:xfrm>
            <a:off x="6096000" y="4826675"/>
            <a:ext cx="6096000" cy="2031325"/>
          </a:xfrm>
          <a:prstGeom prst="rect">
            <a:avLst/>
          </a:prstGeom>
          <a:noFill/>
        </p:spPr>
        <p:txBody>
          <a:bodyPr wrap="square">
            <a:spAutoFit/>
          </a:bodyPr>
          <a:lstStyle/>
          <a:p>
            <a:r>
              <a:rPr lang="en-US" b="0" i="0" dirty="0">
                <a:solidFill>
                  <a:srgbClr val="262626"/>
                </a:solidFill>
                <a:effectLst/>
                <a:latin typeface="Inter Var"/>
              </a:rPr>
              <a:t>Models of bacterial chromosome organization. Models of nucleoid organization with Ori and Ter represented by red and purple circles. (a) Model of the </a:t>
            </a:r>
            <a:r>
              <a:rPr lang="en-US" b="0" i="1" dirty="0">
                <a:solidFill>
                  <a:srgbClr val="262626"/>
                </a:solidFill>
                <a:effectLst/>
                <a:latin typeface="Inter Var"/>
              </a:rPr>
              <a:t>E. coli </a:t>
            </a:r>
            <a:r>
              <a:rPr lang="en-US" b="0" i="0" dirty="0">
                <a:solidFill>
                  <a:srgbClr val="262626"/>
                </a:solidFill>
                <a:effectLst/>
                <a:latin typeface="Inter Var"/>
              </a:rPr>
              <a:t>genome with the four macro-domains Ori, Ter, left, right, represented by circles in red, purple, pink and blue, respectively. (b) Model of the </a:t>
            </a:r>
            <a:r>
              <a:rPr lang="en-US" b="0" i="1" dirty="0">
                <a:solidFill>
                  <a:srgbClr val="262626"/>
                </a:solidFill>
                <a:effectLst/>
                <a:latin typeface="Inter Var"/>
              </a:rPr>
              <a:t>B. subtilis </a:t>
            </a:r>
            <a:r>
              <a:rPr lang="en-US" b="0" i="0" dirty="0">
                <a:solidFill>
                  <a:srgbClr val="262626"/>
                </a:solidFill>
                <a:effectLst/>
                <a:latin typeface="Inter Var"/>
              </a:rPr>
              <a:t>genome adapted from ref. 52. (c) 3D models of the </a:t>
            </a:r>
            <a:r>
              <a:rPr lang="en-US" b="0" i="1" dirty="0">
                <a:solidFill>
                  <a:srgbClr val="262626"/>
                </a:solidFill>
                <a:effectLst/>
                <a:latin typeface="Inter Var"/>
              </a:rPr>
              <a:t>M. pneumoniae</a:t>
            </a:r>
            <a:r>
              <a:rPr lang="en-US" b="0" i="0" dirty="0">
                <a:solidFill>
                  <a:srgbClr val="262626"/>
                </a:solidFill>
                <a:effectLst/>
                <a:latin typeface="Inter Var"/>
              </a:rPr>
              <a:t> genome conformation.</a:t>
            </a:r>
            <a:endParaRPr lang="fr-FR" dirty="0"/>
          </a:p>
        </p:txBody>
      </p:sp>
    </p:spTree>
    <p:extLst>
      <p:ext uri="{BB962C8B-B14F-4D97-AF65-F5344CB8AC3E}">
        <p14:creationId xmlns:p14="http://schemas.microsoft.com/office/powerpoint/2010/main" val="3797295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841628A-B563-62D2-6BF6-AF00AE39A20A}"/>
              </a:ext>
            </a:extLst>
          </p:cNvPr>
          <p:cNvPicPr>
            <a:picLocks noChangeAspect="1"/>
          </p:cNvPicPr>
          <p:nvPr/>
        </p:nvPicPr>
        <p:blipFill>
          <a:blip r:embed="rId2"/>
          <a:stretch>
            <a:fillRect/>
          </a:stretch>
        </p:blipFill>
        <p:spPr>
          <a:xfrm>
            <a:off x="1351722" y="927651"/>
            <a:ext cx="7063408" cy="4784035"/>
          </a:xfrm>
          <a:prstGeom prst="rect">
            <a:avLst/>
          </a:prstGeom>
        </p:spPr>
      </p:pic>
      <p:sp>
        <p:nvSpPr>
          <p:cNvPr id="2" name="ZoneTexte 1">
            <a:extLst>
              <a:ext uri="{FF2B5EF4-FFF2-40B4-BE49-F238E27FC236}">
                <a16:creationId xmlns:a16="http://schemas.microsoft.com/office/drawing/2014/main" id="{6372372F-7FFE-ADCD-B713-58C3D1528DFC}"/>
              </a:ext>
            </a:extLst>
          </p:cNvPr>
          <p:cNvSpPr txBox="1"/>
          <p:nvPr/>
        </p:nvSpPr>
        <p:spPr>
          <a:xfrm>
            <a:off x="1974574" y="5910470"/>
            <a:ext cx="5923722" cy="369332"/>
          </a:xfrm>
          <a:prstGeom prst="rect">
            <a:avLst/>
          </a:prstGeom>
          <a:noFill/>
        </p:spPr>
        <p:txBody>
          <a:bodyPr wrap="square" rtlCol="0">
            <a:spAutoFit/>
          </a:bodyPr>
          <a:lstStyle/>
          <a:p>
            <a:r>
              <a:rPr lang="fr-FR" b="1" dirty="0"/>
              <a:t>Association des </a:t>
            </a:r>
            <a:r>
              <a:rPr lang="fr-FR" b="1" dirty="0" err="1"/>
              <a:t>NAPs</a:t>
            </a:r>
            <a:r>
              <a:rPr lang="fr-FR" b="1" dirty="0"/>
              <a:t> avec le chromosome bactérien</a:t>
            </a:r>
          </a:p>
        </p:txBody>
      </p:sp>
    </p:spTree>
    <p:extLst>
      <p:ext uri="{BB962C8B-B14F-4D97-AF65-F5344CB8AC3E}">
        <p14:creationId xmlns:p14="http://schemas.microsoft.com/office/powerpoint/2010/main" val="376759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F54B24F-94FC-C104-44DA-A8347A0A53F5}"/>
              </a:ext>
            </a:extLst>
          </p:cNvPr>
          <p:cNvSpPr txBox="1"/>
          <p:nvPr/>
        </p:nvSpPr>
        <p:spPr>
          <a:xfrm>
            <a:off x="212034" y="556665"/>
            <a:ext cx="10707756" cy="3046988"/>
          </a:xfrm>
          <a:prstGeom prst="rect">
            <a:avLst/>
          </a:prstGeom>
          <a:noFill/>
        </p:spPr>
        <p:txBody>
          <a:bodyPr wrap="square">
            <a:spAutoFit/>
          </a:bodyPr>
          <a:lstStyle/>
          <a:p>
            <a:pPr marL="342900" marR="24130" lvl="0" indent="-342900" algn="just" rtl="0">
              <a:buClr>
                <a:srgbClr val="006FC0"/>
              </a:buClr>
              <a:buSzPts val="800"/>
              <a:buFont typeface="Symbol" panose="05050102010706020507" pitchFamily="18" charset="2"/>
              <a:buChar char=""/>
              <a:tabLst>
                <a:tab pos="879475" algn="l"/>
              </a:tabLst>
            </a:pPr>
            <a:r>
              <a:rPr lang="fr-FR" sz="2400" dirty="0">
                <a:effectLst/>
                <a:latin typeface="Arial MT"/>
                <a:ea typeface="Symbol" panose="05050102010706020507" pitchFamily="18" charset="2"/>
                <a:cs typeface="Symbol" panose="05050102010706020507" pitchFamily="18" charset="2"/>
              </a:rPr>
              <a:t>Chez les </a:t>
            </a:r>
            <a:r>
              <a:rPr lang="fr-FR" sz="2400" b="1" dirty="0">
                <a:effectLst/>
                <a:latin typeface="Arial" panose="020B0604020202020204" pitchFamily="34" charset="0"/>
                <a:ea typeface="Symbol" panose="05050102010706020507" pitchFamily="18" charset="2"/>
                <a:cs typeface="Arial MT"/>
              </a:rPr>
              <a:t>Eubactéries</a:t>
            </a:r>
            <a:r>
              <a:rPr lang="fr-FR" sz="2400" dirty="0">
                <a:effectLst/>
                <a:latin typeface="Arial MT"/>
                <a:ea typeface="Symbol" panose="05050102010706020507" pitchFamily="18" charset="2"/>
                <a:cs typeface="Symbol" panose="05050102010706020507" pitchFamily="18" charset="2"/>
              </a:rPr>
              <a:t>, l’ADN est </a:t>
            </a:r>
            <a:r>
              <a:rPr lang="fr-FR" sz="2400" b="1" dirty="0">
                <a:effectLst/>
                <a:latin typeface="Arial" panose="020B0604020202020204" pitchFamily="34" charset="0"/>
                <a:ea typeface="Symbol" panose="05050102010706020507" pitchFamily="18" charset="2"/>
                <a:cs typeface="Arial MT"/>
              </a:rPr>
              <a:t>majoritairement codant</a:t>
            </a:r>
            <a:r>
              <a:rPr lang="fr-FR" sz="2400" dirty="0">
                <a:effectLst/>
                <a:latin typeface="Arial MT"/>
                <a:ea typeface="Symbol" panose="05050102010706020507" pitchFamily="18" charset="2"/>
                <a:cs typeface="Symbol" panose="05050102010706020507" pitchFamily="18" charset="2"/>
              </a:rPr>
              <a:t> et les séquences</a:t>
            </a:r>
            <a:r>
              <a:rPr lang="fr-FR" sz="2400" spc="5" dirty="0">
                <a:effectLst/>
                <a:latin typeface="Arial MT"/>
                <a:ea typeface="Symbol" panose="05050102010706020507" pitchFamily="18" charset="2"/>
                <a:cs typeface="Symbol" panose="05050102010706020507" pitchFamily="18" charset="2"/>
              </a:rPr>
              <a:t> </a:t>
            </a:r>
            <a:r>
              <a:rPr lang="fr-FR" sz="2400" dirty="0">
                <a:effectLst/>
                <a:latin typeface="Arial MT"/>
                <a:ea typeface="Symbol" panose="05050102010706020507" pitchFamily="18" charset="2"/>
                <a:cs typeface="Symbol" panose="05050102010706020507" pitchFamily="18" charset="2"/>
              </a:rPr>
              <a:t>sont</a:t>
            </a:r>
            <a:r>
              <a:rPr lang="fr-FR" sz="2400" spc="5" dirty="0">
                <a:effectLst/>
                <a:latin typeface="Arial MT"/>
                <a:ea typeface="Symbol" panose="05050102010706020507" pitchFamily="18" charset="2"/>
                <a:cs typeface="Symbol" panose="05050102010706020507" pitchFamily="18" charset="2"/>
              </a:rPr>
              <a:t> </a:t>
            </a:r>
            <a:r>
              <a:rPr lang="fr-FR" sz="2400" dirty="0">
                <a:effectLst/>
                <a:latin typeface="Arial MT"/>
                <a:ea typeface="Symbol" panose="05050102010706020507" pitchFamily="18" charset="2"/>
                <a:cs typeface="Symbol" panose="05050102010706020507" pitchFamily="18" charset="2"/>
              </a:rPr>
              <a:t>souvent</a:t>
            </a:r>
            <a:r>
              <a:rPr lang="fr-FR" sz="2400" spc="5" dirty="0">
                <a:effectLst/>
                <a:latin typeface="Arial MT"/>
                <a:ea typeface="Symbol" panose="05050102010706020507" pitchFamily="18" charset="2"/>
                <a:cs typeface="Symbol" panose="05050102010706020507" pitchFamily="18" charset="2"/>
              </a:rPr>
              <a:t> </a:t>
            </a:r>
            <a:r>
              <a:rPr lang="fr-FR" sz="2400" dirty="0">
                <a:effectLst/>
                <a:latin typeface="Arial MT"/>
                <a:ea typeface="Symbol" panose="05050102010706020507" pitchFamily="18" charset="2"/>
                <a:cs typeface="Symbol" panose="05050102010706020507" pitchFamily="18" charset="2"/>
              </a:rPr>
              <a:t>organisées</a:t>
            </a:r>
            <a:r>
              <a:rPr lang="fr-FR" sz="2400" spc="5" dirty="0">
                <a:effectLst/>
                <a:latin typeface="Arial MT"/>
                <a:ea typeface="Symbol" panose="05050102010706020507" pitchFamily="18" charset="2"/>
                <a:cs typeface="Symbol" panose="05050102010706020507" pitchFamily="18" charset="2"/>
              </a:rPr>
              <a:t> </a:t>
            </a:r>
            <a:r>
              <a:rPr lang="fr-FR" sz="2400" dirty="0">
                <a:effectLst/>
                <a:latin typeface="Arial MT"/>
                <a:ea typeface="Symbol" panose="05050102010706020507" pitchFamily="18" charset="2"/>
                <a:cs typeface="Symbol" panose="05050102010706020507" pitchFamily="18" charset="2"/>
              </a:rPr>
              <a:t>en </a:t>
            </a:r>
            <a:r>
              <a:rPr lang="fr-FR" sz="2400" b="1" dirty="0">
                <a:effectLst/>
                <a:latin typeface="Arial" panose="020B0604020202020204" pitchFamily="34" charset="0"/>
                <a:ea typeface="Symbol" panose="05050102010706020507" pitchFamily="18" charset="2"/>
                <a:cs typeface="Arial MT"/>
              </a:rPr>
              <a:t>opérons</a:t>
            </a:r>
            <a:r>
              <a:rPr lang="fr-FR" sz="2400" b="1" spc="5" dirty="0">
                <a:effectLst/>
                <a:latin typeface="Arial" panose="020B0604020202020204" pitchFamily="34" charset="0"/>
                <a:ea typeface="Symbol" panose="05050102010706020507" pitchFamily="18" charset="2"/>
                <a:cs typeface="Arial MT"/>
              </a:rPr>
              <a:t> </a:t>
            </a:r>
            <a:r>
              <a:rPr lang="fr-FR" sz="2400" dirty="0">
                <a:effectLst/>
                <a:latin typeface="Arial MT"/>
                <a:ea typeface="Symbol" panose="05050102010706020507" pitchFamily="18" charset="2"/>
                <a:cs typeface="Symbol" panose="05050102010706020507" pitchFamily="18" charset="2"/>
              </a:rPr>
              <a:t>(cas</a:t>
            </a:r>
            <a:r>
              <a:rPr lang="fr-FR" sz="2400" spc="5" dirty="0">
                <a:effectLst/>
                <a:latin typeface="Arial MT"/>
                <a:ea typeface="Symbol" panose="05050102010706020507" pitchFamily="18" charset="2"/>
                <a:cs typeface="Symbol" panose="05050102010706020507" pitchFamily="18" charset="2"/>
              </a:rPr>
              <a:t> </a:t>
            </a:r>
            <a:r>
              <a:rPr lang="fr-FR" sz="2400" dirty="0">
                <a:effectLst/>
                <a:latin typeface="Arial MT"/>
                <a:ea typeface="Symbol" panose="05050102010706020507" pitchFamily="18" charset="2"/>
                <a:cs typeface="Symbol" panose="05050102010706020507" pitchFamily="18" charset="2"/>
              </a:rPr>
              <a:t>de près</a:t>
            </a:r>
            <a:r>
              <a:rPr lang="fr-FR" sz="2400" spc="220" dirty="0">
                <a:effectLst/>
                <a:latin typeface="Arial MT"/>
                <a:ea typeface="Symbol" panose="05050102010706020507" pitchFamily="18" charset="2"/>
                <a:cs typeface="Symbol" panose="05050102010706020507" pitchFamily="18" charset="2"/>
              </a:rPr>
              <a:t> </a:t>
            </a:r>
            <a:r>
              <a:rPr lang="fr-FR" sz="2400" dirty="0">
                <a:effectLst/>
                <a:latin typeface="Arial MT"/>
                <a:ea typeface="Symbol" panose="05050102010706020507" pitchFamily="18" charset="2"/>
                <a:cs typeface="Symbol" panose="05050102010706020507" pitchFamily="18" charset="2"/>
              </a:rPr>
              <a:t>de </a:t>
            </a:r>
            <a:r>
              <a:rPr lang="fr-FR" sz="2400" b="1" dirty="0">
                <a:effectLst/>
                <a:latin typeface="Arial" panose="020B0604020202020204" pitchFamily="34" charset="0"/>
                <a:ea typeface="Symbol" panose="05050102010706020507" pitchFamily="18" charset="2"/>
                <a:cs typeface="Arial MT"/>
              </a:rPr>
              <a:t>60</a:t>
            </a:r>
            <a:r>
              <a:rPr lang="fr-FR" sz="2400" b="1" spc="220" dirty="0">
                <a:effectLst/>
                <a:latin typeface="Arial" panose="020B0604020202020204" pitchFamily="34" charset="0"/>
                <a:ea typeface="Symbol" panose="05050102010706020507" pitchFamily="18" charset="2"/>
                <a:cs typeface="Arial MT"/>
              </a:rPr>
              <a:t> </a:t>
            </a:r>
            <a:r>
              <a:rPr lang="fr-FR" sz="2400" b="1" dirty="0">
                <a:effectLst/>
                <a:latin typeface="Arial" panose="020B0604020202020204" pitchFamily="34" charset="0"/>
                <a:ea typeface="Symbol" panose="05050102010706020507" pitchFamily="18" charset="2"/>
                <a:cs typeface="Arial MT"/>
              </a:rPr>
              <a:t>% des gènes chez</a:t>
            </a:r>
            <a:r>
              <a:rPr lang="fr-FR" sz="2400" b="1" spc="225" dirty="0">
                <a:effectLst/>
                <a:latin typeface="Arial" panose="020B0604020202020204" pitchFamily="34" charset="0"/>
                <a:ea typeface="Symbol" panose="05050102010706020507" pitchFamily="18" charset="2"/>
                <a:cs typeface="Arial MT"/>
              </a:rPr>
              <a:t> </a:t>
            </a:r>
            <a:r>
              <a:rPr lang="fr-FR" sz="2400" b="1" i="1" dirty="0">
                <a:effectLst/>
                <a:latin typeface="Arial" panose="020B0604020202020204" pitchFamily="34" charset="0"/>
                <a:ea typeface="Symbol" panose="05050102010706020507" pitchFamily="18" charset="2"/>
                <a:cs typeface="Arial MT"/>
              </a:rPr>
              <a:t>E.</a:t>
            </a:r>
            <a:r>
              <a:rPr lang="fr-FR" sz="2400" b="1" i="1" spc="5" dirty="0">
                <a:effectLst/>
                <a:latin typeface="Arial" panose="020B0604020202020204" pitchFamily="34" charset="0"/>
                <a:ea typeface="Symbol" panose="05050102010706020507" pitchFamily="18" charset="2"/>
                <a:cs typeface="Arial MT"/>
              </a:rPr>
              <a:t> </a:t>
            </a:r>
            <a:r>
              <a:rPr lang="fr-FR" sz="2400" b="1" i="1" dirty="0">
                <a:effectLst/>
                <a:latin typeface="Arial" panose="020B0604020202020204" pitchFamily="34" charset="0"/>
                <a:ea typeface="Symbol" panose="05050102010706020507" pitchFamily="18" charset="2"/>
                <a:cs typeface="Arial MT"/>
              </a:rPr>
              <a:t>coli</a:t>
            </a:r>
            <a:r>
              <a:rPr lang="fr-FR" sz="2400" dirty="0">
                <a:effectLst/>
                <a:latin typeface="Arial MT"/>
                <a:ea typeface="Symbol" panose="05050102010706020507" pitchFamily="18" charset="2"/>
                <a:cs typeface="Symbol" panose="05050102010706020507" pitchFamily="18" charset="2"/>
              </a:rPr>
              <a:t>);</a:t>
            </a:r>
          </a:p>
          <a:p>
            <a:pPr marL="342900" marR="24130" lvl="0" indent="-342900" algn="just" rtl="0">
              <a:buClr>
                <a:srgbClr val="006FC0"/>
              </a:buClr>
              <a:buSzPts val="800"/>
              <a:buFont typeface="Symbol" panose="05050102010706020507" pitchFamily="18" charset="2"/>
              <a:buChar char=""/>
              <a:tabLst>
                <a:tab pos="879475" algn="l"/>
              </a:tabLst>
            </a:pPr>
            <a:r>
              <a:rPr lang="fr-FR" sz="2400" dirty="0">
                <a:effectLst/>
                <a:latin typeface="Arial MT"/>
                <a:ea typeface="Symbol" panose="05050102010706020507" pitchFamily="18" charset="2"/>
                <a:cs typeface="Symbol" panose="05050102010706020507" pitchFamily="18" charset="2"/>
              </a:rPr>
              <a:t> un </a:t>
            </a:r>
            <a:r>
              <a:rPr lang="fr-FR" sz="2400" b="1" dirty="0">
                <a:solidFill>
                  <a:srgbClr val="006FC0"/>
                </a:solidFill>
                <a:effectLst/>
                <a:latin typeface="Arial" panose="020B0604020202020204" pitchFamily="34" charset="0"/>
                <a:ea typeface="Symbol" panose="05050102010706020507" pitchFamily="18" charset="2"/>
                <a:cs typeface="Arial MT"/>
              </a:rPr>
              <a:t>opéron </a:t>
            </a:r>
            <a:r>
              <a:rPr lang="fr-FR" sz="2400" dirty="0">
                <a:effectLst/>
                <a:latin typeface="Arial MT"/>
                <a:ea typeface="Symbol" panose="05050102010706020507" pitchFamily="18" charset="2"/>
                <a:cs typeface="Symbol" panose="05050102010706020507" pitchFamily="18" charset="2"/>
              </a:rPr>
              <a:t>est un </a:t>
            </a:r>
            <a:r>
              <a:rPr lang="fr-FR" sz="2400" b="1" i="1" dirty="0">
                <a:effectLst/>
                <a:latin typeface="Arial" panose="020B0604020202020204" pitchFamily="34" charset="0"/>
                <a:ea typeface="Symbol" panose="05050102010706020507" pitchFamily="18" charset="2"/>
                <a:cs typeface="Arial MT"/>
              </a:rPr>
              <a:t>ensemble de gènes bactériens disposés immédiatement</a:t>
            </a:r>
            <a:r>
              <a:rPr lang="fr-FR" sz="2400" b="1" i="1" spc="-210" dirty="0">
                <a:effectLst/>
                <a:latin typeface="Arial" panose="020B0604020202020204" pitchFamily="34" charset="0"/>
                <a:ea typeface="Symbol" panose="05050102010706020507" pitchFamily="18" charset="2"/>
                <a:cs typeface="Arial MT"/>
              </a:rPr>
              <a:t> </a:t>
            </a:r>
            <a:r>
              <a:rPr lang="fr-FR" sz="2400" b="1" i="1" dirty="0">
                <a:effectLst/>
                <a:latin typeface="Arial" panose="020B0604020202020204" pitchFamily="34" charset="0"/>
                <a:ea typeface="Symbol" panose="05050102010706020507" pitchFamily="18" charset="2"/>
                <a:cs typeface="Arial MT"/>
              </a:rPr>
              <a:t>à la suite les uns des autres et qui sont gouvernées par une même séquence</a:t>
            </a:r>
            <a:r>
              <a:rPr lang="fr-FR" sz="2400" b="1" i="1" spc="5" dirty="0">
                <a:effectLst/>
                <a:latin typeface="Arial" panose="020B0604020202020204" pitchFamily="34" charset="0"/>
                <a:ea typeface="Symbol" panose="05050102010706020507" pitchFamily="18" charset="2"/>
                <a:cs typeface="Arial MT"/>
              </a:rPr>
              <a:t> </a:t>
            </a:r>
            <a:r>
              <a:rPr lang="fr-FR" sz="2400" b="1" i="1" dirty="0">
                <a:effectLst/>
                <a:latin typeface="Arial" panose="020B0604020202020204" pitchFamily="34" charset="0"/>
                <a:ea typeface="Symbol" panose="05050102010706020507" pitchFamily="18" charset="2"/>
                <a:cs typeface="Arial MT"/>
              </a:rPr>
              <a:t>régulatrice</a:t>
            </a:r>
            <a:r>
              <a:rPr lang="fr-FR" sz="2400" dirty="0">
                <a:effectLst/>
                <a:latin typeface="Arial MT"/>
                <a:ea typeface="Symbol" panose="05050102010706020507" pitchFamily="18" charset="2"/>
                <a:cs typeface="Symbol" panose="05050102010706020507" pitchFamily="18" charset="2"/>
              </a:rPr>
              <a:t>. Ces opérons sont donc des </a:t>
            </a:r>
            <a:r>
              <a:rPr lang="fr-FR" sz="2400" b="1" dirty="0">
                <a:solidFill>
                  <a:srgbClr val="006FC0"/>
                </a:solidFill>
                <a:effectLst/>
                <a:latin typeface="Arial" panose="020B0604020202020204" pitchFamily="34" charset="0"/>
                <a:ea typeface="Symbol" panose="05050102010706020507" pitchFamily="18" charset="2"/>
                <a:cs typeface="Arial MT"/>
              </a:rPr>
              <a:t>ensembles polycistroniques</a:t>
            </a:r>
            <a:r>
              <a:rPr lang="fr-FR" sz="2400" dirty="0">
                <a:effectLst/>
                <a:latin typeface="Arial MT"/>
                <a:ea typeface="Symbol" panose="05050102010706020507" pitchFamily="18" charset="2"/>
                <a:cs typeface="Symbol" panose="05050102010706020507" pitchFamily="18" charset="2"/>
              </a:rPr>
              <a:t>,</a:t>
            </a:r>
            <a:r>
              <a:rPr lang="fr-FR" sz="2400" spc="5" dirty="0">
                <a:effectLst/>
                <a:latin typeface="Arial MT"/>
                <a:ea typeface="Symbol" panose="05050102010706020507" pitchFamily="18" charset="2"/>
                <a:cs typeface="Symbol" panose="05050102010706020507" pitchFamily="18" charset="2"/>
              </a:rPr>
              <a:t> </a:t>
            </a:r>
            <a:r>
              <a:rPr lang="fr-FR" sz="2400" dirty="0">
                <a:effectLst/>
                <a:latin typeface="Arial MT"/>
                <a:ea typeface="Symbol" panose="05050102010706020507" pitchFamily="18" charset="2"/>
                <a:cs typeface="Symbol" panose="05050102010706020507" pitchFamily="18" charset="2"/>
              </a:rPr>
              <a:t>c’est-à-dire</a:t>
            </a:r>
            <a:r>
              <a:rPr lang="fr-FR" sz="2400" spc="-10" dirty="0">
                <a:effectLst/>
                <a:latin typeface="Arial MT"/>
                <a:ea typeface="Symbol" panose="05050102010706020507" pitchFamily="18" charset="2"/>
                <a:cs typeface="Symbol" panose="05050102010706020507" pitchFamily="18" charset="2"/>
              </a:rPr>
              <a:t> </a:t>
            </a:r>
            <a:r>
              <a:rPr lang="fr-FR" sz="2400" b="1" i="1" dirty="0">
                <a:effectLst/>
                <a:latin typeface="Arial" panose="020B0604020202020204" pitchFamily="34" charset="0"/>
                <a:ea typeface="Symbol" panose="05050102010706020507" pitchFamily="18" charset="2"/>
                <a:cs typeface="Arial MT"/>
              </a:rPr>
              <a:t>comportant</a:t>
            </a:r>
            <a:r>
              <a:rPr lang="fr-FR" sz="2400" b="1" i="1" spc="-20" dirty="0">
                <a:effectLst/>
                <a:latin typeface="Arial" panose="020B0604020202020204" pitchFamily="34" charset="0"/>
                <a:ea typeface="Symbol" panose="05050102010706020507" pitchFamily="18" charset="2"/>
                <a:cs typeface="Arial MT"/>
              </a:rPr>
              <a:t> </a:t>
            </a:r>
            <a:r>
              <a:rPr lang="fr-FR" sz="2400" b="1" i="1" dirty="0">
                <a:effectLst/>
                <a:latin typeface="Arial" panose="020B0604020202020204" pitchFamily="34" charset="0"/>
                <a:ea typeface="Symbol" panose="05050102010706020507" pitchFamily="18" charset="2"/>
                <a:cs typeface="Arial MT"/>
              </a:rPr>
              <a:t>plusieurs</a:t>
            </a:r>
            <a:r>
              <a:rPr lang="fr-FR" sz="2400" b="1" i="1" spc="-10" dirty="0">
                <a:effectLst/>
                <a:latin typeface="Arial" panose="020B0604020202020204" pitchFamily="34" charset="0"/>
                <a:ea typeface="Symbol" panose="05050102010706020507" pitchFamily="18" charset="2"/>
                <a:cs typeface="Arial MT"/>
              </a:rPr>
              <a:t> </a:t>
            </a:r>
            <a:r>
              <a:rPr lang="fr-FR" sz="2400" b="1" i="1" dirty="0">
                <a:effectLst/>
                <a:latin typeface="Arial" panose="020B0604020202020204" pitchFamily="34" charset="0"/>
                <a:ea typeface="Symbol" panose="05050102010706020507" pitchFamily="18" charset="2"/>
                <a:cs typeface="Arial MT"/>
              </a:rPr>
              <a:t>séquences</a:t>
            </a:r>
            <a:r>
              <a:rPr lang="fr-FR" sz="2400" b="1" i="1" spc="-5" dirty="0">
                <a:effectLst/>
                <a:latin typeface="Arial" panose="020B0604020202020204" pitchFamily="34" charset="0"/>
                <a:ea typeface="Symbol" panose="05050102010706020507" pitchFamily="18" charset="2"/>
                <a:cs typeface="Arial MT"/>
              </a:rPr>
              <a:t> </a:t>
            </a:r>
            <a:r>
              <a:rPr lang="fr-FR" sz="2400" b="1" i="1" dirty="0">
                <a:effectLst/>
                <a:latin typeface="Arial" panose="020B0604020202020204" pitchFamily="34" charset="0"/>
                <a:ea typeface="Symbol" panose="05050102010706020507" pitchFamily="18" charset="2"/>
                <a:cs typeface="Arial MT"/>
              </a:rPr>
              <a:t>codant</a:t>
            </a:r>
            <a:r>
              <a:rPr lang="fr-FR" sz="2400" b="1" i="1" spc="-10" dirty="0">
                <a:effectLst/>
                <a:latin typeface="Arial" panose="020B0604020202020204" pitchFamily="34" charset="0"/>
                <a:ea typeface="Symbol" panose="05050102010706020507" pitchFamily="18" charset="2"/>
                <a:cs typeface="Arial MT"/>
              </a:rPr>
              <a:t> </a:t>
            </a:r>
            <a:r>
              <a:rPr lang="fr-FR" sz="2400" b="1" i="1" dirty="0">
                <a:effectLst/>
                <a:latin typeface="Arial" panose="020B0604020202020204" pitchFamily="34" charset="0"/>
                <a:ea typeface="Symbol" panose="05050102010706020507" pitchFamily="18" charset="2"/>
                <a:cs typeface="Arial MT"/>
              </a:rPr>
              <a:t>des</a:t>
            </a:r>
            <a:r>
              <a:rPr lang="fr-FR" sz="2400" b="1" i="1" spc="-15" dirty="0">
                <a:effectLst/>
                <a:latin typeface="Arial" panose="020B0604020202020204" pitchFamily="34" charset="0"/>
                <a:ea typeface="Symbol" panose="05050102010706020507" pitchFamily="18" charset="2"/>
                <a:cs typeface="Arial MT"/>
              </a:rPr>
              <a:t> </a:t>
            </a:r>
            <a:r>
              <a:rPr lang="fr-FR" sz="2400" b="1" i="1" dirty="0">
                <a:effectLst/>
                <a:latin typeface="Arial" panose="020B0604020202020204" pitchFamily="34" charset="0"/>
                <a:ea typeface="Symbol" panose="05050102010706020507" pitchFamily="18" charset="2"/>
                <a:cs typeface="Arial MT"/>
              </a:rPr>
              <a:t>protéines</a:t>
            </a:r>
            <a:r>
              <a:rPr lang="fr-FR" sz="2400" b="1" i="1" spc="-10" dirty="0">
                <a:effectLst/>
                <a:latin typeface="Arial" panose="020B0604020202020204" pitchFamily="34" charset="0"/>
                <a:ea typeface="Symbol" panose="05050102010706020507" pitchFamily="18" charset="2"/>
                <a:cs typeface="Arial MT"/>
              </a:rPr>
              <a:t> </a:t>
            </a:r>
            <a:r>
              <a:rPr lang="fr-FR" sz="2400" dirty="0">
                <a:effectLst/>
                <a:latin typeface="Arial MT"/>
                <a:ea typeface="Symbol" panose="05050102010706020507" pitchFamily="18" charset="2"/>
                <a:cs typeface="Symbol" panose="05050102010706020507" pitchFamily="18" charset="2"/>
              </a:rPr>
              <a:t>(</a:t>
            </a:r>
            <a:r>
              <a:rPr lang="fr-FR" sz="2400" b="1" dirty="0">
                <a:solidFill>
                  <a:srgbClr val="006FC0"/>
                </a:solidFill>
                <a:effectLst/>
                <a:latin typeface="Arial" panose="020B0604020202020204" pitchFamily="34" charset="0"/>
                <a:ea typeface="Symbol" panose="05050102010706020507" pitchFamily="18" charset="2"/>
                <a:cs typeface="Arial MT"/>
              </a:rPr>
              <a:t>cistrons</a:t>
            </a:r>
            <a:r>
              <a:rPr lang="fr-FR" sz="2400" dirty="0">
                <a:effectLst/>
                <a:latin typeface="Arial MT"/>
                <a:ea typeface="Symbol" panose="05050102010706020507" pitchFamily="18" charset="2"/>
                <a:cs typeface="Symbol" panose="05050102010706020507" pitchFamily="18" charset="2"/>
              </a:rPr>
              <a:t>).</a:t>
            </a:r>
          </a:p>
        </p:txBody>
      </p:sp>
      <p:pic>
        <p:nvPicPr>
          <p:cNvPr id="9" name="Image 8">
            <a:extLst>
              <a:ext uri="{FF2B5EF4-FFF2-40B4-BE49-F238E27FC236}">
                <a16:creationId xmlns:a16="http://schemas.microsoft.com/office/drawing/2014/main" id="{6EC11128-49D8-BF9F-A2E7-D1ECA9624547}"/>
              </a:ext>
            </a:extLst>
          </p:cNvPr>
          <p:cNvPicPr>
            <a:picLocks noChangeAspect="1"/>
          </p:cNvPicPr>
          <p:nvPr/>
        </p:nvPicPr>
        <p:blipFill rotWithShape="1">
          <a:blip r:embed="rId2"/>
          <a:srcRect t="50000"/>
          <a:stretch/>
        </p:blipFill>
        <p:spPr>
          <a:xfrm>
            <a:off x="1020418" y="3853069"/>
            <a:ext cx="9793355" cy="2872335"/>
          </a:xfrm>
          <a:prstGeom prst="rect">
            <a:avLst/>
          </a:prstGeom>
        </p:spPr>
      </p:pic>
    </p:spTree>
    <p:extLst>
      <p:ext uri="{BB962C8B-B14F-4D97-AF65-F5344CB8AC3E}">
        <p14:creationId xmlns:p14="http://schemas.microsoft.com/office/powerpoint/2010/main" val="277398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D1060B1-84F4-AC29-F80B-7FD9C4687E60}"/>
              </a:ext>
            </a:extLst>
          </p:cNvPr>
          <p:cNvSpPr txBox="1"/>
          <p:nvPr/>
        </p:nvSpPr>
        <p:spPr>
          <a:xfrm>
            <a:off x="2504661" y="2067339"/>
            <a:ext cx="6069496" cy="2800767"/>
          </a:xfrm>
          <a:prstGeom prst="rect">
            <a:avLst/>
          </a:prstGeom>
          <a:noFill/>
        </p:spPr>
        <p:txBody>
          <a:bodyPr wrap="square" rtlCol="0">
            <a:spAutoFit/>
          </a:bodyPr>
          <a:lstStyle/>
          <a:p>
            <a:pPr algn="ctr"/>
            <a:r>
              <a:rPr lang="fr-FR" sz="4400" b="1" dirty="0"/>
              <a:t>Chapitre 01:</a:t>
            </a:r>
          </a:p>
          <a:p>
            <a:pPr algn="ctr"/>
            <a:endParaRPr lang="fr-FR" sz="4400" dirty="0"/>
          </a:p>
          <a:p>
            <a:pPr algn="ctr"/>
            <a:r>
              <a:rPr lang="fr-FR" sz="44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Structure et organisation du matériel génétique</a:t>
            </a:r>
            <a:endParaRPr lang="fr-FR" sz="4400" dirty="0">
              <a:solidFill>
                <a:schemeClr val="accent2">
                  <a:lumMod val="50000"/>
                </a:schemeClr>
              </a:solidFill>
            </a:endParaRPr>
          </a:p>
        </p:txBody>
      </p:sp>
    </p:spTree>
    <p:extLst>
      <p:ext uri="{BB962C8B-B14F-4D97-AF65-F5344CB8AC3E}">
        <p14:creationId xmlns:p14="http://schemas.microsoft.com/office/powerpoint/2010/main" val="3907122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427691" y="817931"/>
            <a:ext cx="5647766" cy="1875919"/>
          </a:xfrm>
          <a:prstGeom prst="rect">
            <a:avLst/>
          </a:prstGeom>
        </p:spPr>
      </p:pic>
      <p:sp>
        <p:nvSpPr>
          <p:cNvPr id="9" name="Rectangle 8"/>
          <p:cNvSpPr/>
          <p:nvPr/>
        </p:nvSpPr>
        <p:spPr>
          <a:xfrm>
            <a:off x="-90803" y="1215528"/>
            <a:ext cx="6186803" cy="3503331"/>
          </a:xfrm>
          <a:prstGeom prst="rect">
            <a:avLst/>
          </a:prstGeom>
        </p:spPr>
        <p:txBody>
          <a:bodyPr wrap="square">
            <a:spAutoFit/>
          </a:bodyPr>
          <a:lstStyle/>
          <a:p>
            <a:pPr lvl="2" algn="just">
              <a:spcBef>
                <a:spcPts val="25"/>
              </a:spcBef>
              <a:buSzPts val="1200"/>
              <a:tabLst>
                <a:tab pos="641350" algn="l"/>
              </a:tabLst>
            </a:pPr>
            <a:endParaRPr lang="fr-FR" sz="2400" b="1" dirty="0">
              <a:solidFill>
                <a:schemeClr val="accent2">
                  <a:lumMod val="75000"/>
                </a:schemeClr>
              </a:solidFill>
              <a:latin typeface="Times New Roman" panose="02020603050405020304" pitchFamily="18" charset="0"/>
              <a:ea typeface="Times New Roman" panose="02020603050405020304" pitchFamily="18" charset="0"/>
            </a:endParaRPr>
          </a:p>
          <a:p>
            <a:pPr marL="640715" marR="217805" indent="-342900" algn="just">
              <a:lnSpc>
                <a:spcPct val="115000"/>
              </a:lnSpc>
              <a:spcBef>
                <a:spcPts val="180"/>
              </a:spcBef>
              <a:spcAft>
                <a:spcPts val="25"/>
              </a:spcAft>
              <a:buFont typeface="Arial" panose="020B0604020202020204" pitchFamily="34" charset="0"/>
              <a:buChar char="•"/>
            </a:pPr>
            <a:r>
              <a:rPr lang="fr-FR" sz="2400" dirty="0">
                <a:solidFill>
                  <a:srgbClr val="002060"/>
                </a:solidFill>
                <a:latin typeface="Times New Roman" panose="02020603050405020304" pitchFamily="18" charset="0"/>
                <a:ea typeface="Times New Roman" panose="02020603050405020304" pitchFamily="18" charset="0"/>
              </a:rPr>
              <a:t>Ce sont des molécules d’ADN </a:t>
            </a:r>
            <a:r>
              <a:rPr lang="fr-FR" sz="2400" dirty="0" err="1">
                <a:solidFill>
                  <a:srgbClr val="002060"/>
                </a:solidFill>
                <a:latin typeface="Times New Roman" panose="02020603050405020304" pitchFamily="18" charset="0"/>
                <a:ea typeface="Times New Roman" panose="02020603050405020304" pitchFamily="18" charset="0"/>
              </a:rPr>
              <a:t>bicaténaire</a:t>
            </a:r>
            <a:r>
              <a:rPr lang="fr-FR" sz="2400" dirty="0">
                <a:solidFill>
                  <a:srgbClr val="002060"/>
                </a:solidFill>
                <a:latin typeface="Times New Roman" panose="02020603050405020304" pitchFamily="18" charset="0"/>
                <a:ea typeface="Times New Roman" panose="02020603050405020304" pitchFamily="18" charset="0"/>
              </a:rPr>
              <a:t>, </a:t>
            </a:r>
          </a:p>
          <a:p>
            <a:pPr marL="640715" marR="217805" indent="-342900" algn="just">
              <a:lnSpc>
                <a:spcPct val="115000"/>
              </a:lnSpc>
              <a:spcBef>
                <a:spcPts val="180"/>
              </a:spcBef>
              <a:spcAft>
                <a:spcPts val="25"/>
              </a:spcAft>
              <a:buFont typeface="Arial" panose="020B0604020202020204" pitchFamily="34" charset="0"/>
              <a:buChar char="•"/>
            </a:pPr>
            <a:r>
              <a:rPr lang="fr-FR" sz="2400" dirty="0">
                <a:solidFill>
                  <a:srgbClr val="002060"/>
                </a:solidFill>
                <a:latin typeface="Times New Roman" panose="02020603050405020304" pitchFamily="18" charset="0"/>
                <a:ea typeface="Times New Roman" panose="02020603050405020304" pitchFamily="18" charset="0"/>
              </a:rPr>
              <a:t>Généralement </a:t>
            </a:r>
            <a:r>
              <a:rPr lang="fr-FR" sz="2400" b="1" dirty="0">
                <a:solidFill>
                  <a:srgbClr val="002060"/>
                </a:solidFill>
                <a:latin typeface="Times New Roman" panose="02020603050405020304" pitchFamily="18" charset="0"/>
                <a:ea typeface="Times New Roman" panose="02020603050405020304" pitchFamily="18" charset="0"/>
              </a:rPr>
              <a:t>circulaires</a:t>
            </a:r>
            <a:r>
              <a:rPr lang="fr-FR" sz="2400" dirty="0">
                <a:solidFill>
                  <a:srgbClr val="002060"/>
                </a:solidFill>
                <a:latin typeface="Times New Roman" panose="02020603050405020304" pitchFamily="18" charset="0"/>
                <a:ea typeface="Times New Roman" panose="02020603050405020304" pitchFamily="18" charset="0"/>
              </a:rPr>
              <a:t>, </a:t>
            </a:r>
          </a:p>
          <a:p>
            <a:pPr marL="640715" marR="217805" indent="-342900" algn="just">
              <a:lnSpc>
                <a:spcPct val="115000"/>
              </a:lnSpc>
              <a:spcBef>
                <a:spcPts val="180"/>
              </a:spcBef>
              <a:spcAft>
                <a:spcPts val="25"/>
              </a:spcAft>
              <a:buFont typeface="Arial" panose="020B0604020202020204" pitchFamily="34" charset="0"/>
              <a:buChar char="•"/>
            </a:pPr>
            <a:r>
              <a:rPr lang="fr-FR" sz="2400" b="1" dirty="0">
                <a:solidFill>
                  <a:srgbClr val="002060"/>
                </a:solidFill>
                <a:latin typeface="Times New Roman" panose="02020603050405020304" pitchFamily="18" charset="0"/>
                <a:ea typeface="Times New Roman" panose="02020603050405020304" pitchFamily="18" charset="0"/>
              </a:rPr>
              <a:t>Il en existe des</a:t>
            </a:r>
            <a:r>
              <a:rPr lang="fr-FR" sz="2400" b="1" spc="5" dirty="0">
                <a:solidFill>
                  <a:srgbClr val="002060"/>
                </a:solidFill>
                <a:latin typeface="Times New Roman" panose="02020603050405020304" pitchFamily="18" charset="0"/>
                <a:ea typeface="Times New Roman" panose="02020603050405020304" pitchFamily="18" charset="0"/>
              </a:rPr>
              <a:t> </a:t>
            </a:r>
            <a:r>
              <a:rPr lang="fr-FR" sz="2400" b="1" dirty="0">
                <a:solidFill>
                  <a:srgbClr val="002060"/>
                </a:solidFill>
                <a:latin typeface="Times New Roman" panose="02020603050405020304" pitchFamily="18" charset="0"/>
                <a:ea typeface="Times New Roman" panose="02020603050405020304" pitchFamily="18" charset="0"/>
              </a:rPr>
              <a:t>linéaires</a:t>
            </a:r>
            <a:r>
              <a:rPr lang="fr-FR" sz="2400" dirty="0">
                <a:solidFill>
                  <a:srgbClr val="002060"/>
                </a:solidFill>
                <a:latin typeface="Times New Roman" panose="02020603050405020304" pitchFamily="18" charset="0"/>
                <a:ea typeface="Times New Roman" panose="02020603050405020304" pitchFamily="18" charset="0"/>
              </a:rPr>
              <a:t>, </a:t>
            </a:r>
          </a:p>
          <a:p>
            <a:pPr marL="640715" marR="217805" indent="-342900" algn="just">
              <a:lnSpc>
                <a:spcPct val="115000"/>
              </a:lnSpc>
              <a:spcBef>
                <a:spcPts val="180"/>
              </a:spcBef>
              <a:spcAft>
                <a:spcPts val="25"/>
              </a:spcAft>
              <a:buFont typeface="Arial" panose="020B0604020202020204" pitchFamily="34" charset="0"/>
              <a:buChar char="•"/>
            </a:pPr>
            <a:r>
              <a:rPr lang="fr-FR" sz="2400" dirty="0">
                <a:solidFill>
                  <a:srgbClr val="002060"/>
                </a:solidFill>
                <a:latin typeface="Times New Roman" panose="02020603050405020304" pitchFamily="18" charset="0"/>
                <a:ea typeface="Times New Roman" panose="02020603050405020304" pitchFamily="18" charset="0"/>
              </a:rPr>
              <a:t>Parfois ils s’intègrent dans le chromosome et on les appelle des </a:t>
            </a:r>
            <a:r>
              <a:rPr lang="fr-FR" sz="2400" b="1" dirty="0">
                <a:solidFill>
                  <a:srgbClr val="002060"/>
                </a:solidFill>
                <a:latin typeface="Times New Roman" panose="02020603050405020304" pitchFamily="18" charset="0"/>
                <a:ea typeface="Times New Roman" panose="02020603050405020304" pitchFamily="18" charset="0"/>
              </a:rPr>
              <a:t>épisomes</a:t>
            </a:r>
            <a:r>
              <a:rPr lang="fr-FR" sz="2400" dirty="0">
                <a:solidFill>
                  <a:srgbClr val="002060"/>
                </a:solidFill>
                <a:latin typeface="Times New Roman" panose="02020603050405020304" pitchFamily="18" charset="0"/>
                <a:ea typeface="Times New Roman" panose="02020603050405020304" pitchFamily="18" charset="0"/>
              </a:rPr>
              <a:t>. </a:t>
            </a:r>
            <a:endParaRPr lang="fr-FR" sz="2400" dirty="0">
              <a:solidFill>
                <a:srgbClr val="002060"/>
              </a:solidFill>
              <a:effectLst/>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6266328" y="3877795"/>
            <a:ext cx="5200369" cy="2845734"/>
          </a:xfrm>
          <a:prstGeom prst="rect">
            <a:avLst/>
          </a:prstGeom>
        </p:spPr>
      </p:pic>
      <p:sp>
        <p:nvSpPr>
          <p:cNvPr id="11" name="Rectangle 10"/>
          <p:cNvSpPr/>
          <p:nvPr/>
        </p:nvSpPr>
        <p:spPr>
          <a:xfrm>
            <a:off x="6763871" y="6226004"/>
            <a:ext cx="497541" cy="349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0327341" y="6226005"/>
            <a:ext cx="941294" cy="322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8162365" y="4047565"/>
            <a:ext cx="1318185" cy="2178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Box 13"/>
          <p:cNvSpPr txBox="1"/>
          <p:nvPr/>
        </p:nvSpPr>
        <p:spPr>
          <a:xfrm>
            <a:off x="10189226" y="4619667"/>
            <a:ext cx="1277471" cy="369332"/>
          </a:xfrm>
          <a:prstGeom prst="rect">
            <a:avLst/>
          </a:prstGeom>
          <a:noFill/>
        </p:spPr>
        <p:txBody>
          <a:bodyPr wrap="square" rtlCol="0">
            <a:spAutoFit/>
          </a:bodyPr>
          <a:lstStyle/>
          <a:p>
            <a:r>
              <a:rPr lang="fr-FR" b="1" dirty="0">
                <a:solidFill>
                  <a:srgbClr val="FF0000"/>
                </a:solidFill>
              </a:rPr>
              <a:t>Episome</a:t>
            </a:r>
          </a:p>
        </p:txBody>
      </p:sp>
      <p:sp>
        <p:nvSpPr>
          <p:cNvPr id="2" name="ZoneTexte 1">
            <a:extLst>
              <a:ext uri="{FF2B5EF4-FFF2-40B4-BE49-F238E27FC236}">
                <a16:creationId xmlns:a16="http://schemas.microsoft.com/office/drawing/2014/main" id="{DCADD8F9-0FDF-14B6-036B-F0E4327F7870}"/>
              </a:ext>
            </a:extLst>
          </p:cNvPr>
          <p:cNvSpPr txBox="1"/>
          <p:nvPr/>
        </p:nvSpPr>
        <p:spPr>
          <a:xfrm>
            <a:off x="1020417" y="463826"/>
            <a:ext cx="1762540" cy="461665"/>
          </a:xfrm>
          <a:prstGeom prst="rect">
            <a:avLst/>
          </a:prstGeom>
          <a:noFill/>
        </p:spPr>
        <p:txBody>
          <a:bodyPr wrap="square" rtlCol="0">
            <a:spAutoFit/>
          </a:bodyPr>
          <a:lstStyle/>
          <a:p>
            <a:r>
              <a:rPr lang="fr-FR" sz="2400" b="1" dirty="0">
                <a:solidFill>
                  <a:schemeClr val="accent2">
                    <a:lumMod val="75000"/>
                  </a:schemeClr>
                </a:solidFill>
              </a:rPr>
              <a:t>2) Plasmide</a:t>
            </a:r>
          </a:p>
        </p:txBody>
      </p:sp>
      <p:sp>
        <p:nvSpPr>
          <p:cNvPr id="3" name="Rectangle 2">
            <a:extLst>
              <a:ext uri="{FF2B5EF4-FFF2-40B4-BE49-F238E27FC236}">
                <a16:creationId xmlns:a16="http://schemas.microsoft.com/office/drawing/2014/main" id="{E4CE483D-E4CF-A16D-6C4E-D2335F50250D}"/>
              </a:ext>
            </a:extLst>
          </p:cNvPr>
          <p:cNvSpPr/>
          <p:nvPr/>
        </p:nvSpPr>
        <p:spPr>
          <a:xfrm>
            <a:off x="-90803" y="4949914"/>
            <a:ext cx="6186803" cy="1808508"/>
          </a:xfrm>
          <a:prstGeom prst="rect">
            <a:avLst/>
          </a:prstGeom>
        </p:spPr>
        <p:txBody>
          <a:bodyPr wrap="square">
            <a:spAutoFit/>
          </a:bodyPr>
          <a:lstStyle/>
          <a:p>
            <a:pPr marL="640715" marR="210185" indent="-342900" algn="just">
              <a:lnSpc>
                <a:spcPct val="115000"/>
              </a:lnSpc>
              <a:spcBef>
                <a:spcPts val="420"/>
              </a:spcBef>
              <a:spcAft>
                <a:spcPts val="0"/>
              </a:spcAft>
              <a:buFont typeface="Arial" panose="020B0604020202020204" pitchFamily="34" charset="0"/>
              <a:buChar char="•"/>
            </a:pPr>
            <a:r>
              <a:rPr lang="fr-FR" sz="2400" dirty="0">
                <a:solidFill>
                  <a:srgbClr val="002060"/>
                </a:solidFill>
                <a:latin typeface="Times New Roman" panose="02020603050405020304" pitchFamily="18" charset="0"/>
                <a:ea typeface="Times New Roman" panose="02020603050405020304" pitchFamily="18" charset="0"/>
              </a:rPr>
              <a:t>De</a:t>
            </a:r>
            <a:r>
              <a:rPr lang="fr-FR" sz="2400" spc="135"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petite</a:t>
            </a:r>
            <a:r>
              <a:rPr lang="fr-FR" sz="2400" spc="135"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taille</a:t>
            </a:r>
            <a:r>
              <a:rPr lang="fr-FR" sz="2400" spc="140"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(1</a:t>
            </a:r>
            <a:r>
              <a:rPr lang="fr-FR" sz="2400" spc="130"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kb</a:t>
            </a:r>
            <a:r>
              <a:rPr lang="fr-FR" sz="2400" spc="135"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à</a:t>
            </a:r>
            <a:r>
              <a:rPr lang="fr-FR" sz="2400" spc="135"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400</a:t>
            </a:r>
            <a:r>
              <a:rPr lang="fr-FR" sz="2400" spc="135"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kb),</a:t>
            </a:r>
            <a:r>
              <a:rPr lang="fr-FR" sz="2400" spc="135"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1/100</a:t>
            </a:r>
            <a:r>
              <a:rPr lang="fr-FR" sz="2400" spc="150"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du</a:t>
            </a:r>
            <a:r>
              <a:rPr lang="fr-FR" sz="2400" spc="140"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chromosome</a:t>
            </a:r>
            <a:r>
              <a:rPr lang="fr-FR" sz="2400" spc="-285"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bactérien.</a:t>
            </a:r>
          </a:p>
          <a:p>
            <a:pPr marL="640715" marR="210185" indent="-342900" algn="just">
              <a:lnSpc>
                <a:spcPct val="115000"/>
              </a:lnSpc>
              <a:spcBef>
                <a:spcPts val="420"/>
              </a:spcBef>
              <a:spcAft>
                <a:spcPts val="0"/>
              </a:spcAft>
              <a:buFont typeface="Arial" panose="020B0604020202020204" pitchFamily="34" charset="0"/>
              <a:buChar char="•"/>
            </a:pPr>
            <a:r>
              <a:rPr lang="fr-FR" sz="2400" spc="170"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Ils</a:t>
            </a:r>
            <a:r>
              <a:rPr lang="fr-FR" sz="2400" spc="155"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portent</a:t>
            </a:r>
            <a:r>
              <a:rPr lang="fr-FR" sz="2400" spc="150"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très</a:t>
            </a:r>
            <a:r>
              <a:rPr lang="fr-FR" sz="2400" spc="155"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peu</a:t>
            </a:r>
            <a:r>
              <a:rPr lang="fr-FR" sz="2400" spc="145"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de</a:t>
            </a:r>
            <a:r>
              <a:rPr lang="fr-FR" sz="2400" spc="160"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gènes,</a:t>
            </a:r>
            <a:r>
              <a:rPr lang="fr-FR" sz="2400" spc="155"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moins</a:t>
            </a:r>
            <a:r>
              <a:rPr lang="fr-FR" sz="2400" spc="150"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de</a:t>
            </a:r>
            <a:r>
              <a:rPr lang="fr-FR" sz="2400" spc="150" dirty="0">
                <a:solidFill>
                  <a:srgbClr val="002060"/>
                </a:solidFill>
                <a:latin typeface="Times New Roman" panose="02020603050405020304" pitchFamily="18" charset="0"/>
                <a:ea typeface="Times New Roman" panose="02020603050405020304" pitchFamily="18" charset="0"/>
              </a:rPr>
              <a:t> </a:t>
            </a:r>
            <a:r>
              <a:rPr lang="fr-FR" sz="2400" dirty="0">
                <a:solidFill>
                  <a:srgbClr val="002060"/>
                </a:solidFill>
                <a:latin typeface="Times New Roman" panose="02020603050405020304" pitchFamily="18" charset="0"/>
                <a:ea typeface="Times New Roman" panose="02020603050405020304" pitchFamily="18" charset="0"/>
              </a:rPr>
              <a:t>30.</a:t>
            </a:r>
            <a:endParaRPr lang="fr-FR" sz="24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4103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458" y="850762"/>
            <a:ext cx="11219329" cy="2162643"/>
          </a:xfrm>
          <a:prstGeom prst="rect">
            <a:avLst/>
          </a:prstGeom>
        </p:spPr>
        <p:txBody>
          <a:bodyPr wrap="square">
            <a:spAutoFit/>
          </a:bodyPr>
          <a:lstStyle/>
          <a:p>
            <a:pPr lvl="3" algn="just">
              <a:spcBef>
                <a:spcPts val="20"/>
              </a:spcBef>
              <a:tabLst>
                <a:tab pos="641350" algn="l"/>
              </a:tabLst>
            </a:pPr>
            <a:r>
              <a:rPr lang="fr-FR" sz="2800" b="1" dirty="0">
                <a:solidFill>
                  <a:srgbClr val="FF0066"/>
                </a:solidFill>
                <a:latin typeface="Times New Roman" panose="02020603050405020304" pitchFamily="18" charset="0"/>
                <a:ea typeface="Times New Roman" panose="02020603050405020304" pitchFamily="18" charset="0"/>
              </a:rPr>
              <a:t>Réplication</a:t>
            </a:r>
          </a:p>
          <a:p>
            <a:pPr marL="297815" algn="just">
              <a:spcBef>
                <a:spcPts val="180"/>
              </a:spcBef>
              <a:spcAft>
                <a:spcPts val="0"/>
              </a:spcAft>
            </a:pPr>
            <a:r>
              <a:rPr lang="fr-FR" sz="2400" dirty="0">
                <a:solidFill>
                  <a:srgbClr val="0070C0"/>
                </a:solidFill>
                <a:latin typeface="Times New Roman" panose="02020603050405020304" pitchFamily="18" charset="0"/>
                <a:ea typeface="Times New Roman" panose="02020603050405020304" pitchFamily="18" charset="0"/>
              </a:rPr>
              <a:t>Les plasmides se répliquent indépendamment du chromosome de la bactérie. Ils</a:t>
            </a:r>
            <a:r>
              <a:rPr lang="fr-FR" sz="2400" spc="-10" dirty="0">
                <a:solidFill>
                  <a:srgbClr val="0070C0"/>
                </a:solidFill>
                <a:latin typeface="Times New Roman" panose="02020603050405020304" pitchFamily="18" charset="0"/>
                <a:ea typeface="Times New Roman" panose="02020603050405020304" pitchFamily="18" charset="0"/>
              </a:rPr>
              <a:t>  </a:t>
            </a:r>
            <a:r>
              <a:rPr lang="fr-FR" sz="2400" dirty="0">
                <a:solidFill>
                  <a:srgbClr val="0070C0"/>
                </a:solidFill>
                <a:latin typeface="Times New Roman" panose="02020603050405020304" pitchFamily="18" charset="0"/>
                <a:ea typeface="Times New Roman" panose="02020603050405020304" pitchFamily="18" charset="0"/>
              </a:rPr>
              <a:t>peuvent</a:t>
            </a:r>
            <a:r>
              <a:rPr lang="fr-FR" sz="2400" spc="-5" dirty="0">
                <a:solidFill>
                  <a:srgbClr val="0070C0"/>
                </a:solidFill>
                <a:latin typeface="Times New Roman" panose="02020603050405020304" pitchFamily="18" charset="0"/>
                <a:ea typeface="Times New Roman" panose="02020603050405020304" pitchFamily="18" charset="0"/>
              </a:rPr>
              <a:t> </a:t>
            </a:r>
            <a:r>
              <a:rPr lang="fr-FR" sz="2400" dirty="0">
                <a:solidFill>
                  <a:srgbClr val="0070C0"/>
                </a:solidFill>
                <a:latin typeface="Times New Roman" panose="02020603050405020304" pitchFamily="18" charset="0"/>
                <a:ea typeface="Times New Roman" panose="02020603050405020304" pitchFamily="18" charset="0"/>
              </a:rPr>
              <a:t>se</a:t>
            </a:r>
            <a:r>
              <a:rPr lang="fr-FR" sz="2400" spc="-5" dirty="0">
                <a:solidFill>
                  <a:srgbClr val="0070C0"/>
                </a:solidFill>
                <a:latin typeface="Times New Roman" panose="02020603050405020304" pitchFamily="18" charset="0"/>
                <a:ea typeface="Times New Roman" panose="02020603050405020304" pitchFamily="18" charset="0"/>
              </a:rPr>
              <a:t> </a:t>
            </a:r>
            <a:r>
              <a:rPr lang="fr-FR" sz="2400" dirty="0">
                <a:solidFill>
                  <a:srgbClr val="0070C0"/>
                </a:solidFill>
                <a:latin typeface="Times New Roman" panose="02020603050405020304" pitchFamily="18" charset="0"/>
                <a:ea typeface="Times New Roman" panose="02020603050405020304" pitchFamily="18" charset="0"/>
              </a:rPr>
              <a:t>répliquer selon</a:t>
            </a:r>
            <a:r>
              <a:rPr lang="fr-FR" sz="2400" spc="-5" dirty="0">
                <a:solidFill>
                  <a:srgbClr val="0070C0"/>
                </a:solidFill>
                <a:latin typeface="Times New Roman" panose="02020603050405020304" pitchFamily="18" charset="0"/>
                <a:ea typeface="Times New Roman" panose="02020603050405020304" pitchFamily="18" charset="0"/>
              </a:rPr>
              <a:t> </a:t>
            </a:r>
            <a:r>
              <a:rPr lang="fr-FR" sz="2400" b="1" dirty="0">
                <a:solidFill>
                  <a:srgbClr val="C00000"/>
                </a:solidFill>
                <a:latin typeface="Times New Roman" panose="02020603050405020304" pitchFamily="18" charset="0"/>
                <a:ea typeface="Times New Roman" panose="02020603050405020304" pitchFamily="18" charset="0"/>
              </a:rPr>
              <a:t>deux modèles</a:t>
            </a:r>
            <a:r>
              <a:rPr lang="fr-FR" sz="2400" b="1" spc="-5" dirty="0">
                <a:solidFill>
                  <a:srgbClr val="C00000"/>
                </a:solidFill>
                <a:latin typeface="Times New Roman" panose="02020603050405020304" pitchFamily="18" charset="0"/>
                <a:ea typeface="Times New Roman" panose="02020603050405020304" pitchFamily="18" charset="0"/>
              </a:rPr>
              <a:t> </a:t>
            </a:r>
            <a:r>
              <a:rPr lang="fr-FR" sz="2400" b="1" dirty="0">
                <a:solidFill>
                  <a:srgbClr val="C00000"/>
                </a:solidFill>
                <a:latin typeface="Times New Roman" panose="02020603050405020304" pitchFamily="18" charset="0"/>
                <a:ea typeface="Times New Roman" panose="02020603050405020304" pitchFamily="18" charset="0"/>
              </a:rPr>
              <a:t>:</a:t>
            </a:r>
          </a:p>
          <a:p>
            <a:pPr marL="297815" marR="220345" algn="just">
              <a:lnSpc>
                <a:spcPct val="115000"/>
              </a:lnSpc>
              <a:spcBef>
                <a:spcPts val="205"/>
              </a:spcBef>
              <a:spcAft>
                <a:spcPts val="0"/>
              </a:spcAft>
            </a:pPr>
            <a:r>
              <a:rPr lang="fr-FR" sz="2400" b="1" dirty="0">
                <a:solidFill>
                  <a:srgbClr val="FF0000"/>
                </a:solidFill>
                <a:latin typeface="Times New Roman" panose="02020603050405020304" pitchFamily="18" charset="0"/>
                <a:ea typeface="Times New Roman" panose="02020603050405020304" pitchFamily="18" charset="0"/>
              </a:rPr>
              <a:t>La</a:t>
            </a:r>
            <a:r>
              <a:rPr lang="fr-FR" sz="2400" b="1" spc="-30" dirty="0">
                <a:solidFill>
                  <a:srgbClr val="FF0000"/>
                </a:solidFill>
                <a:latin typeface="Times New Roman" panose="02020603050405020304" pitchFamily="18" charset="0"/>
                <a:ea typeface="Times New Roman" panose="02020603050405020304" pitchFamily="18" charset="0"/>
              </a:rPr>
              <a:t> </a:t>
            </a:r>
            <a:r>
              <a:rPr lang="fr-FR" sz="2400" b="1" dirty="0">
                <a:solidFill>
                  <a:srgbClr val="FF0000"/>
                </a:solidFill>
                <a:latin typeface="Times New Roman" panose="02020603050405020304" pitchFamily="18" charset="0"/>
                <a:ea typeface="Times New Roman" panose="02020603050405020304" pitchFamily="18" charset="0"/>
              </a:rPr>
              <a:t>réplication</a:t>
            </a:r>
            <a:r>
              <a:rPr lang="fr-FR" sz="2400" b="1" spc="-30" dirty="0">
                <a:solidFill>
                  <a:srgbClr val="FF0000"/>
                </a:solidFill>
                <a:latin typeface="Times New Roman" panose="02020603050405020304" pitchFamily="18" charset="0"/>
                <a:ea typeface="Times New Roman" panose="02020603050405020304" pitchFamily="18" charset="0"/>
              </a:rPr>
              <a:t> </a:t>
            </a:r>
            <a:r>
              <a:rPr lang="fr-FR" sz="2400" b="1" dirty="0">
                <a:solidFill>
                  <a:srgbClr val="FF0000"/>
                </a:solidFill>
                <a:latin typeface="Times New Roman" panose="02020603050405020304" pitchFamily="18" charset="0"/>
                <a:ea typeface="Times New Roman" panose="02020603050405020304" pitchFamily="18" charset="0"/>
              </a:rPr>
              <a:t>de</a:t>
            </a:r>
            <a:r>
              <a:rPr lang="fr-FR" sz="2400" b="1" spc="-35" dirty="0">
                <a:solidFill>
                  <a:srgbClr val="FF0000"/>
                </a:solidFill>
                <a:latin typeface="Times New Roman" panose="02020603050405020304" pitchFamily="18" charset="0"/>
                <a:ea typeface="Times New Roman" panose="02020603050405020304" pitchFamily="18" charset="0"/>
              </a:rPr>
              <a:t> </a:t>
            </a:r>
            <a:r>
              <a:rPr lang="fr-FR" sz="2400" b="1" dirty="0">
                <a:solidFill>
                  <a:srgbClr val="FF0000"/>
                </a:solidFill>
                <a:latin typeface="Times New Roman" panose="02020603050405020304" pitchFamily="18" charset="0"/>
                <a:ea typeface="Times New Roman" panose="02020603050405020304" pitchFamily="18" charset="0"/>
              </a:rPr>
              <a:t>type</a:t>
            </a:r>
            <a:r>
              <a:rPr lang="fr-FR" sz="2400" b="1" spc="-20" dirty="0">
                <a:solidFill>
                  <a:srgbClr val="FF0000"/>
                </a:solidFill>
                <a:latin typeface="Times New Roman" panose="02020603050405020304" pitchFamily="18" charset="0"/>
                <a:ea typeface="Times New Roman" panose="02020603050405020304" pitchFamily="18" charset="0"/>
              </a:rPr>
              <a:t> </a:t>
            </a:r>
            <a:r>
              <a:rPr lang="fr-FR" sz="2400" b="1" dirty="0">
                <a:solidFill>
                  <a:srgbClr val="FF0000"/>
                </a:solidFill>
                <a:latin typeface="Times New Roman" panose="02020603050405020304" pitchFamily="18" charset="0"/>
                <a:ea typeface="Times New Roman" panose="02020603050405020304" pitchFamily="18" charset="0"/>
              </a:rPr>
              <a:t>Thêta</a:t>
            </a:r>
            <a:r>
              <a:rPr lang="fr-FR" sz="2400" b="1" spc="-35" dirty="0">
                <a:solidFill>
                  <a:srgbClr val="FF0000"/>
                </a:solidFill>
                <a:latin typeface="Times New Roman" panose="02020603050405020304" pitchFamily="18" charset="0"/>
                <a:ea typeface="Times New Roman" panose="02020603050405020304" pitchFamily="18" charset="0"/>
              </a:rPr>
              <a:t> </a:t>
            </a:r>
            <a:r>
              <a:rPr lang="fr-FR" sz="2400" b="1" dirty="0">
                <a:solidFill>
                  <a:srgbClr val="FF0000"/>
                </a:solidFill>
                <a:latin typeface="Times New Roman" panose="02020603050405020304" pitchFamily="18" charset="0"/>
                <a:ea typeface="Times New Roman" panose="02020603050405020304" pitchFamily="18" charset="0"/>
              </a:rPr>
              <a:t>θ</a:t>
            </a:r>
            <a:r>
              <a:rPr lang="fr-FR" sz="2400" b="1" dirty="0">
                <a:latin typeface="Times New Roman" panose="02020603050405020304" pitchFamily="18" charset="0"/>
                <a:ea typeface="Times New Roman" panose="02020603050405020304" pitchFamily="18" charset="0"/>
              </a:rPr>
              <a:t>,</a:t>
            </a:r>
            <a:r>
              <a:rPr lang="fr-FR" sz="2400" b="1" spc="-20" dirty="0">
                <a:latin typeface="Times New Roman" panose="02020603050405020304" pitchFamily="18" charset="0"/>
                <a:ea typeface="Times New Roman" panose="02020603050405020304" pitchFamily="18" charset="0"/>
              </a:rPr>
              <a:t> </a:t>
            </a:r>
            <a:r>
              <a:rPr lang="fr-FR" sz="2400" dirty="0">
                <a:solidFill>
                  <a:srgbClr val="0070C0"/>
                </a:solidFill>
                <a:latin typeface="Times New Roman" panose="02020603050405020304" pitchFamily="18" charset="0"/>
                <a:ea typeface="Times New Roman" panose="02020603050405020304" pitchFamily="18" charset="0"/>
              </a:rPr>
              <a:t>uni</a:t>
            </a:r>
            <a:r>
              <a:rPr lang="fr-FR" sz="2400" spc="-15" dirty="0">
                <a:solidFill>
                  <a:srgbClr val="0070C0"/>
                </a:solidFill>
                <a:latin typeface="Times New Roman" panose="02020603050405020304" pitchFamily="18" charset="0"/>
                <a:ea typeface="Times New Roman" panose="02020603050405020304" pitchFamily="18" charset="0"/>
              </a:rPr>
              <a:t> </a:t>
            </a:r>
            <a:r>
              <a:rPr lang="fr-FR" sz="2400" dirty="0">
                <a:solidFill>
                  <a:srgbClr val="0070C0"/>
                </a:solidFill>
                <a:latin typeface="Times New Roman" panose="02020603050405020304" pitchFamily="18" charset="0"/>
                <a:ea typeface="Times New Roman" panose="02020603050405020304" pitchFamily="18" charset="0"/>
              </a:rPr>
              <a:t>ou</a:t>
            </a:r>
            <a:r>
              <a:rPr lang="fr-FR" sz="2400" spc="-30" dirty="0">
                <a:solidFill>
                  <a:srgbClr val="0070C0"/>
                </a:solidFill>
                <a:latin typeface="Times New Roman" panose="02020603050405020304" pitchFamily="18" charset="0"/>
                <a:ea typeface="Times New Roman" panose="02020603050405020304" pitchFamily="18" charset="0"/>
              </a:rPr>
              <a:t> </a:t>
            </a:r>
            <a:r>
              <a:rPr lang="fr-FR" sz="2400" dirty="0">
                <a:solidFill>
                  <a:srgbClr val="0070C0"/>
                </a:solidFill>
                <a:latin typeface="Times New Roman" panose="02020603050405020304" pitchFamily="18" charset="0"/>
                <a:ea typeface="Times New Roman" panose="02020603050405020304" pitchFamily="18" charset="0"/>
              </a:rPr>
              <a:t>bidirectionnelle,</a:t>
            </a:r>
            <a:r>
              <a:rPr lang="fr-FR" sz="2400" spc="-30" dirty="0">
                <a:solidFill>
                  <a:srgbClr val="0070C0"/>
                </a:solidFill>
                <a:latin typeface="Times New Roman" panose="02020603050405020304" pitchFamily="18" charset="0"/>
                <a:ea typeface="Times New Roman" panose="02020603050405020304" pitchFamily="18" charset="0"/>
              </a:rPr>
              <a:t> </a:t>
            </a:r>
            <a:r>
              <a:rPr lang="fr-FR" sz="2400" dirty="0">
                <a:solidFill>
                  <a:srgbClr val="0070C0"/>
                </a:solidFill>
                <a:latin typeface="Times New Roman" panose="02020603050405020304" pitchFamily="18" charset="0"/>
                <a:ea typeface="Times New Roman" panose="02020603050405020304" pitchFamily="18" charset="0"/>
              </a:rPr>
              <a:t>à</a:t>
            </a:r>
            <a:r>
              <a:rPr lang="fr-FR" sz="2400" spc="-20" dirty="0">
                <a:solidFill>
                  <a:srgbClr val="0070C0"/>
                </a:solidFill>
                <a:latin typeface="Times New Roman" panose="02020603050405020304" pitchFamily="18" charset="0"/>
                <a:ea typeface="Times New Roman" panose="02020603050405020304" pitchFamily="18" charset="0"/>
              </a:rPr>
              <a:t> </a:t>
            </a:r>
            <a:r>
              <a:rPr lang="fr-FR" sz="2400" dirty="0">
                <a:solidFill>
                  <a:srgbClr val="0070C0"/>
                </a:solidFill>
                <a:latin typeface="Times New Roman" panose="02020603050405020304" pitchFamily="18" charset="0"/>
                <a:ea typeface="Times New Roman" panose="02020603050405020304" pitchFamily="18" charset="0"/>
              </a:rPr>
              <a:t>partir</a:t>
            </a:r>
            <a:r>
              <a:rPr lang="fr-FR" sz="2400" spc="-25" dirty="0">
                <a:solidFill>
                  <a:srgbClr val="0070C0"/>
                </a:solidFill>
                <a:latin typeface="Times New Roman" panose="02020603050405020304" pitchFamily="18" charset="0"/>
                <a:ea typeface="Times New Roman" panose="02020603050405020304" pitchFamily="18" charset="0"/>
              </a:rPr>
              <a:t> </a:t>
            </a:r>
            <a:r>
              <a:rPr lang="fr-FR" sz="2400" dirty="0">
                <a:solidFill>
                  <a:srgbClr val="0070C0"/>
                </a:solidFill>
                <a:latin typeface="Times New Roman" panose="02020603050405020304" pitchFamily="18" charset="0"/>
                <a:ea typeface="Times New Roman" panose="02020603050405020304" pitchFamily="18" charset="0"/>
              </a:rPr>
              <a:t>d’une</a:t>
            </a:r>
            <a:r>
              <a:rPr lang="fr-FR" sz="2400" spc="-30" dirty="0">
                <a:solidFill>
                  <a:srgbClr val="0070C0"/>
                </a:solidFill>
                <a:latin typeface="Times New Roman" panose="02020603050405020304" pitchFamily="18" charset="0"/>
                <a:ea typeface="Times New Roman" panose="02020603050405020304" pitchFamily="18" charset="0"/>
              </a:rPr>
              <a:t> </a:t>
            </a:r>
            <a:r>
              <a:rPr lang="fr-FR" sz="2400" dirty="0">
                <a:solidFill>
                  <a:srgbClr val="0070C0"/>
                </a:solidFill>
                <a:latin typeface="Times New Roman" panose="02020603050405020304" pitchFamily="18" charset="0"/>
                <a:ea typeface="Times New Roman" panose="02020603050405020304" pitchFamily="18" charset="0"/>
              </a:rPr>
              <a:t>origine</a:t>
            </a:r>
            <a:r>
              <a:rPr lang="fr-FR" sz="2400" spc="-30" dirty="0">
                <a:solidFill>
                  <a:srgbClr val="0070C0"/>
                </a:solidFill>
                <a:latin typeface="Times New Roman" panose="02020603050405020304" pitchFamily="18" charset="0"/>
                <a:ea typeface="Times New Roman" panose="02020603050405020304" pitchFamily="18" charset="0"/>
              </a:rPr>
              <a:t> </a:t>
            </a:r>
            <a:r>
              <a:rPr lang="fr-FR" sz="2400" dirty="0">
                <a:solidFill>
                  <a:srgbClr val="0070C0"/>
                </a:solidFill>
                <a:latin typeface="Times New Roman" panose="02020603050405020304" pitchFamily="18" charset="0"/>
                <a:ea typeface="Times New Roman" panose="02020603050405020304" pitchFamily="18" charset="0"/>
              </a:rPr>
              <a:t>de</a:t>
            </a:r>
            <a:r>
              <a:rPr lang="fr-FR" sz="2400" spc="-25" dirty="0">
                <a:solidFill>
                  <a:srgbClr val="0070C0"/>
                </a:solidFill>
                <a:latin typeface="Times New Roman" panose="02020603050405020304" pitchFamily="18" charset="0"/>
                <a:ea typeface="Times New Roman" panose="02020603050405020304" pitchFamily="18" charset="0"/>
              </a:rPr>
              <a:t> </a:t>
            </a:r>
            <a:r>
              <a:rPr lang="fr-FR" sz="2400" dirty="0">
                <a:solidFill>
                  <a:srgbClr val="0070C0"/>
                </a:solidFill>
                <a:latin typeface="Times New Roman" panose="02020603050405020304" pitchFamily="18" charset="0"/>
                <a:ea typeface="Times New Roman" panose="02020603050405020304" pitchFamily="18" charset="0"/>
              </a:rPr>
              <a:t>réplication</a:t>
            </a:r>
            <a:r>
              <a:rPr lang="fr-FR" sz="2400" spc="-290" dirty="0">
                <a:solidFill>
                  <a:srgbClr val="0070C0"/>
                </a:solidFill>
                <a:latin typeface="Times New Roman" panose="02020603050405020304" pitchFamily="18" charset="0"/>
                <a:ea typeface="Times New Roman" panose="02020603050405020304" pitchFamily="18" charset="0"/>
              </a:rPr>
              <a:t> </a:t>
            </a:r>
            <a:r>
              <a:rPr lang="fr-FR" sz="2400" dirty="0">
                <a:solidFill>
                  <a:srgbClr val="0070C0"/>
                </a:solidFill>
                <a:latin typeface="Times New Roman" panose="02020603050405020304" pitchFamily="18" charset="0"/>
                <a:ea typeface="Times New Roman" panose="02020603050405020304" pitchFamily="18" charset="0"/>
              </a:rPr>
              <a:t>en</a:t>
            </a:r>
            <a:r>
              <a:rPr lang="fr-FR" sz="2400" spc="-5" dirty="0">
                <a:solidFill>
                  <a:srgbClr val="0070C0"/>
                </a:solidFill>
                <a:latin typeface="Times New Roman" panose="02020603050405020304" pitchFamily="18" charset="0"/>
                <a:ea typeface="Times New Roman" panose="02020603050405020304" pitchFamily="18" charset="0"/>
              </a:rPr>
              <a:t> </a:t>
            </a:r>
            <a:r>
              <a:rPr lang="fr-FR" sz="2400" dirty="0">
                <a:solidFill>
                  <a:srgbClr val="0070C0"/>
                </a:solidFill>
                <a:latin typeface="Times New Roman" panose="02020603050405020304" pitchFamily="18" charset="0"/>
                <a:ea typeface="Times New Roman" panose="02020603050405020304" pitchFamily="18" charset="0"/>
              </a:rPr>
              <a:t>utilisant l’équipement enzymatique de</a:t>
            </a:r>
            <a:r>
              <a:rPr lang="fr-FR" sz="2400" spc="-10" dirty="0">
                <a:solidFill>
                  <a:srgbClr val="0070C0"/>
                </a:solidFill>
                <a:latin typeface="Times New Roman" panose="02020603050405020304" pitchFamily="18" charset="0"/>
                <a:ea typeface="Times New Roman" panose="02020603050405020304" pitchFamily="18" charset="0"/>
              </a:rPr>
              <a:t> </a:t>
            </a:r>
            <a:r>
              <a:rPr lang="fr-FR" sz="2400" dirty="0">
                <a:solidFill>
                  <a:srgbClr val="0070C0"/>
                </a:solidFill>
                <a:latin typeface="Times New Roman" panose="02020603050405020304" pitchFamily="18" charset="0"/>
                <a:ea typeface="Times New Roman" panose="02020603050405020304" pitchFamily="18" charset="0"/>
              </a:rPr>
              <a:t>la</a:t>
            </a:r>
            <a:r>
              <a:rPr lang="fr-FR" sz="2400" spc="5" dirty="0">
                <a:solidFill>
                  <a:srgbClr val="0070C0"/>
                </a:solidFill>
                <a:latin typeface="Times New Roman" panose="02020603050405020304" pitchFamily="18" charset="0"/>
                <a:ea typeface="Times New Roman" panose="02020603050405020304" pitchFamily="18" charset="0"/>
              </a:rPr>
              <a:t> </a:t>
            </a:r>
            <a:r>
              <a:rPr lang="fr-FR" sz="2400" dirty="0">
                <a:solidFill>
                  <a:srgbClr val="0070C0"/>
                </a:solidFill>
                <a:latin typeface="Times New Roman" panose="02020603050405020304" pitchFamily="18" charset="0"/>
                <a:ea typeface="Times New Roman" panose="02020603050405020304" pitchFamily="18" charset="0"/>
              </a:rPr>
              <a:t>bactérie hôte. </a:t>
            </a:r>
            <a:endParaRPr lang="fr-FR" sz="2400" dirty="0">
              <a:solidFill>
                <a:srgbClr val="0070C0"/>
              </a:solidFill>
              <a:effectLst/>
              <a:latin typeface="Times New Roman" panose="02020603050405020304" pitchFamily="18" charset="0"/>
              <a:ea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80999" y="3013405"/>
            <a:ext cx="10986246" cy="3939770"/>
          </a:xfrm>
          <a:prstGeom prst="rect">
            <a:avLst/>
          </a:prstGeom>
          <a:noFill/>
        </p:spPr>
      </p:pic>
    </p:spTree>
    <p:extLst>
      <p:ext uri="{BB962C8B-B14F-4D97-AF65-F5344CB8AC3E}">
        <p14:creationId xmlns:p14="http://schemas.microsoft.com/office/powerpoint/2010/main" val="891656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017" y="210036"/>
            <a:ext cx="5300871" cy="5554598"/>
          </a:xfrm>
          <a:prstGeom prst="rect">
            <a:avLst/>
          </a:prstGeom>
        </p:spPr>
        <p:txBody>
          <a:bodyPr wrap="square">
            <a:spAutoFit/>
          </a:bodyPr>
          <a:lstStyle/>
          <a:p>
            <a:pPr marL="297815" marR="217805" algn="just">
              <a:lnSpc>
                <a:spcPct val="115000"/>
              </a:lnSpc>
              <a:spcBef>
                <a:spcPts val="205"/>
              </a:spcBef>
              <a:spcAft>
                <a:spcPts val="30"/>
              </a:spcAft>
            </a:pPr>
            <a:r>
              <a:rPr lang="fr-FR" sz="2800" b="1" dirty="0">
                <a:solidFill>
                  <a:srgbClr val="FF0000"/>
                </a:solidFill>
                <a:latin typeface="Times New Roman" panose="02020603050405020304" pitchFamily="18" charset="0"/>
                <a:ea typeface="Times New Roman" panose="02020603050405020304" pitchFamily="18" charset="0"/>
              </a:rPr>
              <a:t>Une réplication de type « Rolling cercle » ou cercle déroulant</a:t>
            </a:r>
            <a:r>
              <a:rPr lang="fr-FR" sz="2800" b="1" dirty="0">
                <a:solidFill>
                  <a:srgbClr val="0070C0"/>
                </a:solidFill>
                <a:latin typeface="Times New Roman" panose="02020603050405020304" pitchFamily="18" charset="0"/>
                <a:ea typeface="Times New Roman" panose="02020603050405020304" pitchFamily="18" charset="0"/>
              </a:rPr>
              <a:t>. </a:t>
            </a:r>
          </a:p>
          <a:p>
            <a:pPr marL="297815" marR="217805" algn="just">
              <a:lnSpc>
                <a:spcPct val="115000"/>
              </a:lnSpc>
              <a:spcBef>
                <a:spcPts val="205"/>
              </a:spcBef>
              <a:spcAft>
                <a:spcPts val="30"/>
              </a:spcAft>
            </a:pPr>
            <a:r>
              <a:rPr lang="fr-FR" sz="2800" u="sng" dirty="0">
                <a:solidFill>
                  <a:srgbClr val="0070C0"/>
                </a:solidFill>
                <a:latin typeface="Times New Roman" panose="02020603050405020304" pitchFamily="18" charset="0"/>
                <a:ea typeface="Times New Roman" panose="02020603050405020304" pitchFamily="18" charset="0"/>
              </a:rPr>
              <a:t>Un brin est coupé par une</a:t>
            </a:r>
            <a:r>
              <a:rPr lang="fr-FR" sz="2800" u="sng" spc="-285" dirty="0">
                <a:solidFill>
                  <a:srgbClr val="0070C0"/>
                </a:solidFill>
                <a:latin typeface="Times New Roman" panose="02020603050405020304" pitchFamily="18" charset="0"/>
                <a:ea typeface="Times New Roman" panose="02020603050405020304" pitchFamily="18" charset="0"/>
              </a:rPr>
              <a:t>    </a:t>
            </a:r>
            <a:r>
              <a:rPr lang="fr-FR" sz="2800" u="sng" dirty="0">
                <a:solidFill>
                  <a:srgbClr val="0070C0"/>
                </a:solidFill>
                <a:latin typeface="Times New Roman" panose="02020603050405020304" pitchFamily="18" charset="0"/>
                <a:ea typeface="Times New Roman" panose="02020603050405020304" pitchFamily="18" charset="0"/>
              </a:rPr>
              <a:t>enzyme (nucléase)</a:t>
            </a:r>
            <a:r>
              <a:rPr lang="fr-FR" sz="2800" dirty="0">
                <a:solidFill>
                  <a:srgbClr val="0070C0"/>
                </a:solidFill>
                <a:latin typeface="Times New Roman" panose="02020603050405020304" pitchFamily="18" charset="0"/>
                <a:ea typeface="Times New Roman" panose="02020603050405020304" pitchFamily="18" charset="0"/>
              </a:rPr>
              <a:t>. </a:t>
            </a:r>
          </a:p>
          <a:p>
            <a:pPr marL="297815" marR="217805" algn="just">
              <a:lnSpc>
                <a:spcPct val="115000"/>
              </a:lnSpc>
              <a:spcBef>
                <a:spcPts val="205"/>
              </a:spcBef>
              <a:spcAft>
                <a:spcPts val="30"/>
              </a:spcAft>
            </a:pPr>
            <a:r>
              <a:rPr lang="fr-FR" sz="2800" dirty="0">
                <a:solidFill>
                  <a:srgbClr val="0070C0"/>
                </a:solidFill>
                <a:latin typeface="Times New Roman" panose="02020603050405020304" pitchFamily="18" charset="0"/>
                <a:ea typeface="Times New Roman" panose="02020603050405020304" pitchFamily="18" charset="0"/>
              </a:rPr>
              <a:t>Ce brin va se dérouler autour de l’autre brin dans le sens 5’P et la bactérie va</a:t>
            </a:r>
            <a:r>
              <a:rPr lang="fr-FR" sz="2800" spc="5" dirty="0">
                <a:solidFill>
                  <a:srgbClr val="0070C0"/>
                </a:solidFill>
                <a:latin typeface="Times New Roman" panose="02020603050405020304" pitchFamily="18" charset="0"/>
                <a:ea typeface="Times New Roman" panose="02020603050405020304" pitchFamily="18" charset="0"/>
              </a:rPr>
              <a:t> </a:t>
            </a:r>
            <a:r>
              <a:rPr lang="fr-FR" sz="2800" dirty="0">
                <a:solidFill>
                  <a:srgbClr val="0070C0"/>
                </a:solidFill>
                <a:latin typeface="Times New Roman" panose="02020603050405020304" pitchFamily="18" charset="0"/>
                <a:ea typeface="Times New Roman" panose="02020603050405020304" pitchFamily="18" charset="0"/>
              </a:rPr>
              <a:t>synthétiser</a:t>
            </a:r>
            <a:r>
              <a:rPr lang="fr-FR" sz="2800" spc="-5" dirty="0">
                <a:solidFill>
                  <a:srgbClr val="0070C0"/>
                </a:solidFill>
                <a:latin typeface="Times New Roman" panose="02020603050405020304" pitchFamily="18" charset="0"/>
                <a:ea typeface="Times New Roman" panose="02020603050405020304" pitchFamily="18" charset="0"/>
              </a:rPr>
              <a:t> </a:t>
            </a:r>
            <a:r>
              <a:rPr lang="fr-FR" sz="2800" dirty="0">
                <a:solidFill>
                  <a:srgbClr val="0070C0"/>
                </a:solidFill>
                <a:latin typeface="Times New Roman" panose="02020603050405020304" pitchFamily="18" charset="0"/>
                <a:ea typeface="Times New Roman" panose="02020603050405020304" pitchFamily="18" charset="0"/>
              </a:rPr>
              <a:t>un brin</a:t>
            </a:r>
            <a:r>
              <a:rPr lang="fr-FR" sz="2800" spc="-5" dirty="0">
                <a:solidFill>
                  <a:srgbClr val="0070C0"/>
                </a:solidFill>
                <a:latin typeface="Times New Roman" panose="02020603050405020304" pitchFamily="18" charset="0"/>
                <a:ea typeface="Times New Roman" panose="02020603050405020304" pitchFamily="18" charset="0"/>
              </a:rPr>
              <a:t> </a:t>
            </a:r>
            <a:r>
              <a:rPr lang="fr-FR" sz="2800" dirty="0">
                <a:solidFill>
                  <a:srgbClr val="0070C0"/>
                </a:solidFill>
                <a:latin typeface="Times New Roman" panose="02020603050405020304" pitchFamily="18" charset="0"/>
                <a:ea typeface="Times New Roman" panose="02020603050405020304" pitchFamily="18" charset="0"/>
              </a:rPr>
              <a:t>complémentaire</a:t>
            </a:r>
            <a:r>
              <a:rPr lang="fr-FR" sz="2800" spc="-10" dirty="0">
                <a:solidFill>
                  <a:srgbClr val="0070C0"/>
                </a:solidFill>
                <a:latin typeface="Times New Roman" panose="02020603050405020304" pitchFamily="18" charset="0"/>
                <a:ea typeface="Times New Roman" panose="02020603050405020304" pitchFamily="18" charset="0"/>
              </a:rPr>
              <a:t> </a:t>
            </a:r>
            <a:r>
              <a:rPr lang="fr-FR" sz="2800" dirty="0">
                <a:solidFill>
                  <a:srgbClr val="0070C0"/>
                </a:solidFill>
                <a:latin typeface="Times New Roman" panose="02020603050405020304" pitchFamily="18" charset="0"/>
                <a:ea typeface="Times New Roman" panose="02020603050405020304" pitchFamily="18" charset="0"/>
              </a:rPr>
              <a:t>simultanément</a:t>
            </a:r>
            <a:r>
              <a:rPr lang="fr-FR" sz="2800" spc="10" dirty="0">
                <a:solidFill>
                  <a:srgbClr val="0070C0"/>
                </a:solidFill>
                <a:latin typeface="Times New Roman" panose="02020603050405020304" pitchFamily="18" charset="0"/>
                <a:ea typeface="Times New Roman" panose="02020603050405020304" pitchFamily="18" charset="0"/>
              </a:rPr>
              <a:t> </a:t>
            </a:r>
            <a:r>
              <a:rPr lang="fr-FR" sz="2800" dirty="0">
                <a:solidFill>
                  <a:srgbClr val="0070C0"/>
                </a:solidFill>
                <a:latin typeface="Times New Roman" panose="02020603050405020304" pitchFamily="18" charset="0"/>
                <a:ea typeface="Times New Roman" panose="02020603050405020304" pitchFamily="18" charset="0"/>
              </a:rPr>
              <a:t>aux</a:t>
            </a:r>
            <a:r>
              <a:rPr lang="fr-FR" sz="2800" spc="5" dirty="0">
                <a:solidFill>
                  <a:srgbClr val="0070C0"/>
                </a:solidFill>
                <a:latin typeface="Times New Roman" panose="02020603050405020304" pitchFamily="18" charset="0"/>
                <a:ea typeface="Times New Roman" panose="02020603050405020304" pitchFamily="18" charset="0"/>
              </a:rPr>
              <a:t> </a:t>
            </a:r>
            <a:r>
              <a:rPr lang="fr-FR" sz="2800" dirty="0">
                <a:solidFill>
                  <a:srgbClr val="0070C0"/>
                </a:solidFill>
                <a:latin typeface="Times New Roman" panose="02020603050405020304" pitchFamily="18" charset="0"/>
                <a:ea typeface="Times New Roman" panose="02020603050405020304" pitchFamily="18" charset="0"/>
              </a:rPr>
              <a:t>deux</a:t>
            </a:r>
            <a:r>
              <a:rPr lang="fr-FR" sz="2800" spc="10" dirty="0">
                <a:solidFill>
                  <a:srgbClr val="0070C0"/>
                </a:solidFill>
                <a:latin typeface="Times New Roman" panose="02020603050405020304" pitchFamily="18" charset="0"/>
                <a:ea typeface="Times New Roman" panose="02020603050405020304" pitchFamily="18" charset="0"/>
              </a:rPr>
              <a:t> </a:t>
            </a:r>
            <a:r>
              <a:rPr lang="fr-FR" sz="2800" dirty="0">
                <a:solidFill>
                  <a:srgbClr val="0070C0"/>
                </a:solidFill>
                <a:latin typeface="Times New Roman" panose="02020603050405020304" pitchFamily="18" charset="0"/>
                <a:ea typeface="Times New Roman" panose="02020603050405020304" pitchFamily="18" charset="0"/>
              </a:rPr>
              <a:t>brins parents.</a:t>
            </a:r>
            <a:endParaRPr lang="fr-FR" sz="2800" dirty="0">
              <a:solidFill>
                <a:srgbClr val="0070C0"/>
              </a:solidFill>
              <a:effectLst/>
              <a:latin typeface="Times New Roman" panose="02020603050405020304" pitchFamily="18" charset="0"/>
              <a:ea typeface="Times New Roman" panose="02020603050405020304" pitchFamily="18" charset="0"/>
            </a:endParaRPr>
          </a:p>
        </p:txBody>
      </p:sp>
      <p:pic>
        <p:nvPicPr>
          <p:cNvPr id="2" name="Image 1">
            <a:extLst>
              <a:ext uri="{FF2B5EF4-FFF2-40B4-BE49-F238E27FC236}">
                <a16:creationId xmlns:a16="http://schemas.microsoft.com/office/drawing/2014/main" id="{4725BFE3-EA80-5ACB-0721-A86DE7FCB4E8}"/>
              </a:ext>
            </a:extLst>
          </p:cNvPr>
          <p:cNvPicPr>
            <a:picLocks noChangeAspect="1"/>
          </p:cNvPicPr>
          <p:nvPr/>
        </p:nvPicPr>
        <p:blipFill>
          <a:blip r:embed="rId2"/>
          <a:stretch>
            <a:fillRect/>
          </a:stretch>
        </p:blipFill>
        <p:spPr>
          <a:xfrm>
            <a:off x="5333406" y="524961"/>
            <a:ext cx="6858594" cy="5145470"/>
          </a:xfrm>
          <a:prstGeom prst="rect">
            <a:avLst/>
          </a:prstGeom>
        </p:spPr>
      </p:pic>
      <p:sp>
        <p:nvSpPr>
          <p:cNvPr id="3" name="Rectangle 2">
            <a:extLst>
              <a:ext uri="{FF2B5EF4-FFF2-40B4-BE49-F238E27FC236}">
                <a16:creationId xmlns:a16="http://schemas.microsoft.com/office/drawing/2014/main" id="{1DA5835A-6031-6650-48C4-877E72D71487}"/>
              </a:ext>
            </a:extLst>
          </p:cNvPr>
          <p:cNvSpPr/>
          <p:nvPr/>
        </p:nvSpPr>
        <p:spPr>
          <a:xfrm>
            <a:off x="5665900" y="848139"/>
            <a:ext cx="827665" cy="6096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215298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A326390-3035-C27A-5FDC-995376AA7A57}"/>
              </a:ext>
            </a:extLst>
          </p:cNvPr>
          <p:cNvGraphicFramePr>
            <a:graphicFrameLocks noGrp="1"/>
          </p:cNvGraphicFramePr>
          <p:nvPr>
            <p:extLst>
              <p:ext uri="{D42A27DB-BD31-4B8C-83A1-F6EECF244321}">
                <p14:modId xmlns:p14="http://schemas.microsoft.com/office/powerpoint/2010/main" val="128515971"/>
              </p:ext>
            </p:extLst>
          </p:nvPr>
        </p:nvGraphicFramePr>
        <p:xfrm>
          <a:off x="556703" y="1394432"/>
          <a:ext cx="11025698" cy="4542332"/>
        </p:xfrm>
        <a:graphic>
          <a:graphicData uri="http://schemas.openxmlformats.org/drawingml/2006/table">
            <a:tbl>
              <a:tblPr firstRow="1" firstCol="1" lastRow="1" lastCol="1" bandRow="1" bandCol="1"/>
              <a:tblGrid>
                <a:gridCol w="1970131">
                  <a:extLst>
                    <a:ext uri="{9D8B030D-6E8A-4147-A177-3AD203B41FA5}">
                      <a16:colId xmlns:a16="http://schemas.microsoft.com/office/drawing/2014/main" val="1623829786"/>
                    </a:ext>
                  </a:extLst>
                </a:gridCol>
                <a:gridCol w="2075740">
                  <a:extLst>
                    <a:ext uri="{9D8B030D-6E8A-4147-A177-3AD203B41FA5}">
                      <a16:colId xmlns:a16="http://schemas.microsoft.com/office/drawing/2014/main" val="2680679996"/>
                    </a:ext>
                  </a:extLst>
                </a:gridCol>
                <a:gridCol w="2075740">
                  <a:extLst>
                    <a:ext uri="{9D8B030D-6E8A-4147-A177-3AD203B41FA5}">
                      <a16:colId xmlns:a16="http://schemas.microsoft.com/office/drawing/2014/main" val="1424602972"/>
                    </a:ext>
                  </a:extLst>
                </a:gridCol>
                <a:gridCol w="2501813">
                  <a:extLst>
                    <a:ext uri="{9D8B030D-6E8A-4147-A177-3AD203B41FA5}">
                      <a16:colId xmlns:a16="http://schemas.microsoft.com/office/drawing/2014/main" val="3792435750"/>
                    </a:ext>
                  </a:extLst>
                </a:gridCol>
                <a:gridCol w="2402274">
                  <a:extLst>
                    <a:ext uri="{9D8B030D-6E8A-4147-A177-3AD203B41FA5}">
                      <a16:colId xmlns:a16="http://schemas.microsoft.com/office/drawing/2014/main" val="1687143274"/>
                    </a:ext>
                  </a:extLst>
                </a:gridCol>
              </a:tblGrid>
              <a:tr h="1123481">
                <a:tc>
                  <a:txBody>
                    <a:bodyPr/>
                    <a:lstStyle/>
                    <a:p>
                      <a:pPr marL="69850">
                        <a:lnSpc>
                          <a:spcPts val="1365"/>
                        </a:lnSpc>
                      </a:pPr>
                      <a:endParaRPr lang="fr-FR" sz="1800" b="1" dirty="0">
                        <a:effectLst/>
                        <a:latin typeface="Times New Roman" panose="02020603050405020304" pitchFamily="18" charset="0"/>
                        <a:ea typeface="Times New Roman" panose="02020603050405020304" pitchFamily="18" charset="0"/>
                        <a:cs typeface="Arial" panose="020B0604020202020204" pitchFamily="34" charset="0"/>
                      </a:endParaRPr>
                    </a:p>
                    <a:p>
                      <a:pPr marL="69850">
                        <a:lnSpc>
                          <a:spcPts val="1365"/>
                        </a:lnSpc>
                      </a:pP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Type</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ts val="1365"/>
                        </a:lnSpc>
                      </a:pPr>
                      <a:endParaRPr lang="fr-FR" sz="1800" b="1" dirty="0">
                        <a:effectLst/>
                        <a:latin typeface="Times New Roman" panose="02020603050405020304" pitchFamily="18" charset="0"/>
                        <a:ea typeface="Times New Roman" panose="02020603050405020304" pitchFamily="18" charset="0"/>
                        <a:cs typeface="Arial" panose="020B0604020202020204" pitchFamily="34" charset="0"/>
                      </a:endParaRPr>
                    </a:p>
                    <a:p>
                      <a:pPr marL="69850">
                        <a:lnSpc>
                          <a:spcPts val="1365"/>
                        </a:lnSpc>
                      </a:pP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Exemple</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marR="60325">
                        <a:lnSpc>
                          <a:spcPct val="98000"/>
                        </a:lnSpc>
                        <a:spcAft>
                          <a:spcPts val="0"/>
                        </a:spcAft>
                      </a:pPr>
                      <a:endParaRPr lang="fr-FR" sz="1800" b="1" dirty="0">
                        <a:effectLst/>
                        <a:latin typeface="Times New Roman" panose="02020603050405020304" pitchFamily="18" charset="0"/>
                        <a:ea typeface="Times New Roman" panose="02020603050405020304" pitchFamily="18" charset="0"/>
                        <a:cs typeface="Arial" panose="020B0604020202020204" pitchFamily="34" charset="0"/>
                      </a:endParaRPr>
                    </a:p>
                    <a:p>
                      <a:pPr marL="66040" marR="60325">
                        <a:lnSpc>
                          <a:spcPct val="98000"/>
                        </a:lnSpc>
                        <a:spcAft>
                          <a:spcPts val="0"/>
                        </a:spcAft>
                      </a:pP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Taille</a:t>
                      </a:r>
                      <a:r>
                        <a:rPr lang="fr-FR" sz="1800" b="1" spc="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b="1" spc="-5" dirty="0">
                          <a:effectLst/>
                          <a:latin typeface="Times New Roman" panose="02020603050405020304" pitchFamily="18" charset="0"/>
                          <a:ea typeface="Times New Roman" panose="02020603050405020304" pitchFamily="18" charset="0"/>
                          <a:cs typeface="Arial" panose="020B0604020202020204" pitchFamily="34" charset="0"/>
                        </a:rPr>
                        <a:t>approximative</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a:lnSpc>
                          <a:spcPts val="1340"/>
                        </a:lnSpc>
                        <a:spcBef>
                          <a:spcPts val="20"/>
                        </a:spcBef>
                      </a:pP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11150" marR="311150" algn="ctr">
                        <a:lnSpc>
                          <a:spcPts val="1305"/>
                        </a:lnSpc>
                        <a:spcAft>
                          <a:spcPts val="0"/>
                        </a:spcAft>
                      </a:pP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(kb)</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a:lnSpc>
                          <a:spcPts val="1365"/>
                        </a:lnSpc>
                      </a:pPr>
                      <a:endParaRPr lang="fr-FR" sz="1800" b="1" dirty="0">
                        <a:effectLst/>
                        <a:latin typeface="Times New Roman" panose="02020603050405020304" pitchFamily="18" charset="0"/>
                        <a:ea typeface="Times New Roman" panose="02020603050405020304" pitchFamily="18" charset="0"/>
                        <a:cs typeface="Arial" panose="020B0604020202020204" pitchFamily="34" charset="0"/>
                      </a:endParaRPr>
                    </a:p>
                    <a:p>
                      <a:pPr marL="65405">
                        <a:lnSpc>
                          <a:spcPts val="1365"/>
                        </a:lnSpc>
                      </a:pP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Hôtes</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365"/>
                        </a:lnSpc>
                      </a:pPr>
                      <a:endParaRPr lang="fr-FR" sz="1800" b="1" dirty="0">
                        <a:effectLst/>
                        <a:latin typeface="Times New Roman" panose="02020603050405020304" pitchFamily="18" charset="0"/>
                        <a:ea typeface="Times New Roman" panose="02020603050405020304" pitchFamily="18" charset="0"/>
                        <a:cs typeface="Arial" panose="020B0604020202020204" pitchFamily="34" charset="0"/>
                      </a:endParaRPr>
                    </a:p>
                    <a:p>
                      <a:pPr marL="64770">
                        <a:lnSpc>
                          <a:spcPts val="1365"/>
                        </a:lnSpc>
                      </a:pP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Phénotypes</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003200"/>
                  </a:ext>
                </a:extLst>
              </a:tr>
              <a:tr h="821635">
                <a:tc>
                  <a:txBody>
                    <a:bodyPr/>
                    <a:lstStyle/>
                    <a:p>
                      <a:pPr marL="273685" marR="149225" indent="-109855">
                        <a:lnSpc>
                          <a:spcPct val="98000"/>
                        </a:lnSpc>
                        <a:spcAft>
                          <a:spcPts val="0"/>
                        </a:spcAft>
                      </a:pP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Facteur de</a:t>
                      </a:r>
                      <a:r>
                        <a:rPr lang="fr-FR" sz="1800" b="1" spc="-28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fertilité</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070">
                        <a:lnSpc>
                          <a:spcPts val="1340"/>
                        </a:lnSpc>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79070">
                        <a:lnSpc>
                          <a:spcPts val="1340"/>
                        </a:lnSpc>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Facteur</a:t>
                      </a:r>
                      <a:r>
                        <a:rPr lang="fr-FR" sz="1800" spc="10"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F</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0" marR="311150"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11150" marR="311150"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95-100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8290" marR="277495" indent="142875">
                        <a:lnSpc>
                          <a:spcPct val="98000"/>
                        </a:lnSpc>
                        <a:spcAft>
                          <a:spcPts val="0"/>
                        </a:spcAft>
                      </a:pPr>
                      <a:r>
                        <a:rPr lang="fr-FR" sz="1800" i="1">
                          <a:effectLst/>
                          <a:latin typeface="Times New Roman" panose="02020603050405020304" pitchFamily="18" charset="0"/>
                          <a:ea typeface="Times New Roman" panose="02020603050405020304" pitchFamily="18" charset="0"/>
                          <a:cs typeface="Arial" panose="020B0604020202020204" pitchFamily="34" charset="0"/>
                        </a:rPr>
                        <a:t>E.</a:t>
                      </a:r>
                      <a:r>
                        <a:rPr lang="fr-FR" sz="1800" i="1" spc="10">
                          <a:effectLst/>
                          <a:latin typeface="Times New Roman" panose="02020603050405020304" pitchFamily="18" charset="0"/>
                          <a:ea typeface="Times New Roman" panose="02020603050405020304" pitchFamily="18" charset="0"/>
                          <a:cs typeface="Arial" panose="020B0604020202020204" pitchFamily="34" charset="0"/>
                        </a:rPr>
                        <a:t> </a:t>
                      </a:r>
                      <a:r>
                        <a:rPr lang="fr-FR" sz="1800" i="1">
                          <a:effectLst/>
                          <a:latin typeface="Times New Roman" panose="02020603050405020304" pitchFamily="18" charset="0"/>
                          <a:ea typeface="Times New Roman" panose="02020603050405020304" pitchFamily="18" charset="0"/>
                          <a:cs typeface="Arial" panose="020B0604020202020204" pitchFamily="34" charset="0"/>
                        </a:rPr>
                        <a:t>coli,</a:t>
                      </a:r>
                      <a:r>
                        <a:rPr lang="fr-FR" sz="1800" i="1" spc="5">
                          <a:effectLst/>
                          <a:latin typeface="Times New Roman" panose="02020603050405020304" pitchFamily="18" charset="0"/>
                          <a:ea typeface="Times New Roman" panose="02020603050405020304" pitchFamily="18" charset="0"/>
                          <a:cs typeface="Arial" panose="020B0604020202020204" pitchFamily="34" charset="0"/>
                        </a:rPr>
                        <a:t> </a:t>
                      </a:r>
                      <a:r>
                        <a:rPr lang="fr-FR" sz="1800" i="1">
                          <a:effectLst/>
                          <a:latin typeface="Times New Roman" panose="02020603050405020304" pitchFamily="18" charset="0"/>
                          <a:ea typeface="Times New Roman" panose="02020603050405020304" pitchFamily="18" charset="0"/>
                          <a:cs typeface="Arial" panose="020B0604020202020204" pitchFamily="34" charset="0"/>
                        </a:rPr>
                        <a:t>Salmonella,</a:t>
                      </a:r>
                      <a:endParaRPr lang="fr-FR" sz="1800">
                        <a:effectLst/>
                        <a:latin typeface="Times New Roman" panose="02020603050405020304" pitchFamily="18" charset="0"/>
                        <a:ea typeface="Times New Roman" panose="02020603050405020304" pitchFamily="18" charset="0"/>
                        <a:cs typeface="Arial" panose="020B0604020202020204" pitchFamily="34" charset="0"/>
                      </a:endParaRPr>
                    </a:p>
                    <a:p>
                      <a:pPr marL="294005">
                        <a:lnSpc>
                          <a:spcPts val="1305"/>
                        </a:lnSpc>
                      </a:pPr>
                      <a:r>
                        <a:rPr lang="fr-FR" sz="1800" i="1">
                          <a:effectLst/>
                          <a:latin typeface="Times New Roman" panose="02020603050405020304" pitchFamily="18" charset="0"/>
                          <a:ea typeface="Times New Roman" panose="02020603050405020304" pitchFamily="18" charset="0"/>
                          <a:cs typeface="Arial" panose="020B0604020202020204" pitchFamily="34" charset="0"/>
                        </a:rPr>
                        <a:t>Citrobacter</a:t>
                      </a:r>
                      <a:endParaRPr lang="fr-FR"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0" marR="247015" indent="2540">
                        <a:lnSpc>
                          <a:spcPct val="98000"/>
                        </a:lnSpc>
                        <a:spcAft>
                          <a:spcPts val="0"/>
                        </a:spcAft>
                      </a:pPr>
                      <a:r>
                        <a:rPr lang="fr-FR" sz="1800">
                          <a:effectLst/>
                          <a:latin typeface="Times New Roman" panose="02020603050405020304" pitchFamily="18" charset="0"/>
                          <a:ea typeface="Times New Roman" panose="02020603050405020304" pitchFamily="18" charset="0"/>
                          <a:cs typeface="Arial" panose="020B0604020202020204" pitchFamily="34" charset="0"/>
                        </a:rPr>
                        <a:t>Pilis</a:t>
                      </a:r>
                      <a:r>
                        <a:rPr lang="fr-FR" sz="1800" spc="-55">
                          <a:effectLst/>
                          <a:latin typeface="Times New Roman" panose="02020603050405020304" pitchFamily="18" charset="0"/>
                          <a:ea typeface="Times New Roman" panose="02020603050405020304" pitchFamily="18" charset="0"/>
                          <a:cs typeface="Arial" panose="020B0604020202020204" pitchFamily="34" charset="0"/>
                        </a:rPr>
                        <a:t> </a:t>
                      </a:r>
                      <a:r>
                        <a:rPr lang="fr-FR" sz="1800">
                          <a:effectLst/>
                          <a:latin typeface="Times New Roman" panose="02020603050405020304" pitchFamily="18" charset="0"/>
                          <a:ea typeface="Times New Roman" panose="02020603050405020304" pitchFamily="18" charset="0"/>
                          <a:cs typeface="Arial" panose="020B0604020202020204" pitchFamily="34" charset="0"/>
                        </a:rPr>
                        <a:t>sexuel,</a:t>
                      </a:r>
                      <a:r>
                        <a:rPr lang="fr-FR" sz="1800" spc="-285">
                          <a:effectLst/>
                          <a:latin typeface="Times New Roman" panose="02020603050405020304" pitchFamily="18" charset="0"/>
                          <a:ea typeface="Times New Roman" panose="02020603050405020304" pitchFamily="18" charset="0"/>
                          <a:cs typeface="Arial" panose="020B0604020202020204" pitchFamily="34" charset="0"/>
                        </a:rPr>
                        <a:t> </a:t>
                      </a:r>
                      <a:r>
                        <a:rPr lang="fr-FR" sz="1800">
                          <a:effectLst/>
                          <a:latin typeface="Times New Roman" panose="02020603050405020304" pitchFamily="18" charset="0"/>
                          <a:ea typeface="Times New Roman" panose="02020603050405020304" pitchFamily="18" charset="0"/>
                          <a:cs typeface="Arial" panose="020B0604020202020204" pitchFamily="34" charset="0"/>
                        </a:rPr>
                        <a:t>conjugaison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430033"/>
                  </a:ext>
                </a:extLst>
              </a:tr>
              <a:tr h="1061063">
                <a:tc rowSpan="3">
                  <a:txBody>
                    <a:bodyPr/>
                    <a:lstStyle/>
                    <a:p>
                      <a:pPr marL="115570">
                        <a:lnSpc>
                          <a:spcPts val="1365"/>
                        </a:lnSpc>
                      </a:pPr>
                      <a:endParaRPr lang="fr-FR" sz="1800" b="1" dirty="0">
                        <a:effectLst/>
                        <a:latin typeface="Times New Roman" panose="02020603050405020304" pitchFamily="18" charset="0"/>
                        <a:ea typeface="Times New Roman" panose="02020603050405020304" pitchFamily="18" charset="0"/>
                        <a:cs typeface="Arial" panose="020B0604020202020204" pitchFamily="34" charset="0"/>
                      </a:endParaRPr>
                    </a:p>
                    <a:p>
                      <a:pPr marL="115570">
                        <a:lnSpc>
                          <a:spcPts val="1365"/>
                        </a:lnSpc>
                      </a:pP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Plasmides</a:t>
                      </a:r>
                      <a:r>
                        <a:rPr lang="fr-FR" sz="1800" b="1" spc="-1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R</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6205" marR="107950"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16205" marR="107950"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RP4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0" marR="311150"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11150" marR="311150"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54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1610" marR="156210" indent="-30480" algn="just">
                        <a:lnSpc>
                          <a:spcPts val="1340"/>
                        </a:lnSpc>
                        <a:spcAft>
                          <a:spcPts val="0"/>
                        </a:spcAft>
                      </a:pPr>
                      <a:endParaRPr lang="fr-FR" sz="1800" i="1" dirty="0">
                        <a:effectLst/>
                        <a:latin typeface="Times New Roman" panose="02020603050405020304" pitchFamily="18" charset="0"/>
                        <a:ea typeface="Times New Roman" panose="02020603050405020304" pitchFamily="18" charset="0"/>
                        <a:cs typeface="Arial" panose="020B0604020202020204" pitchFamily="34" charset="0"/>
                      </a:endParaRPr>
                    </a:p>
                    <a:p>
                      <a:pPr marL="181610" marR="156210" indent="-30480" algn="just">
                        <a:lnSpc>
                          <a:spcPts val="1340"/>
                        </a:lnSpc>
                        <a:spcAft>
                          <a:spcPts val="0"/>
                        </a:spcAft>
                      </a:pPr>
                      <a:r>
                        <a:rPr lang="fr-FR" sz="1800" i="1" dirty="0">
                          <a:effectLst/>
                          <a:latin typeface="Times New Roman" panose="02020603050405020304" pitchFamily="18" charset="0"/>
                          <a:ea typeface="Times New Roman" panose="02020603050405020304" pitchFamily="18" charset="0"/>
                          <a:cs typeface="Arial" panose="020B0604020202020204" pitchFamily="34" charset="0"/>
                        </a:rPr>
                        <a:t>Pseudomonas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et</a:t>
                      </a:r>
                      <a:r>
                        <a:rPr lang="fr-FR" sz="1800" spc="-290" dirty="0">
                          <a:effectLst/>
                          <a:latin typeface="Times New Roman" panose="02020603050405020304" pitchFamily="18" charset="0"/>
                          <a:ea typeface="Times New Roman" panose="02020603050405020304" pitchFamily="18" charset="0"/>
                          <a:cs typeface="Arial" panose="020B0604020202020204" pitchFamily="34" charset="0"/>
                        </a:rPr>
                        <a:t> </a:t>
                      </a:r>
                    </a:p>
                    <a:p>
                      <a:pPr marL="181610" marR="156210" indent="-30480" algn="just">
                        <a:lnSpc>
                          <a:spcPts val="1340"/>
                        </a:lnSpc>
                        <a:spcAft>
                          <a:spcPts val="0"/>
                        </a:spcAft>
                      </a:pPr>
                      <a:endParaRPr lang="fr-FR" sz="1800" spc="-290" dirty="0">
                        <a:effectLst/>
                        <a:latin typeface="Times New Roman" panose="02020603050405020304" pitchFamily="18" charset="0"/>
                        <a:ea typeface="Times New Roman" panose="02020603050405020304" pitchFamily="18" charset="0"/>
                        <a:cs typeface="Arial" panose="020B0604020202020204" pitchFamily="34" charset="0"/>
                      </a:endParaRPr>
                    </a:p>
                    <a:p>
                      <a:pPr marL="181610" marR="156210" indent="-30480" algn="just">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autres bactéries</a:t>
                      </a:r>
                      <a:r>
                        <a:rPr lang="fr-FR" sz="1800" spc="-285" dirty="0">
                          <a:effectLst/>
                          <a:latin typeface="Times New Roman" panose="02020603050405020304" pitchFamily="18" charset="0"/>
                          <a:ea typeface="Times New Roman" panose="02020603050405020304" pitchFamily="18" charset="0"/>
                          <a:cs typeface="Arial" panose="020B0604020202020204" pitchFamily="34" charset="0"/>
                        </a:rPr>
                        <a:t> </a:t>
                      </a:r>
                    </a:p>
                    <a:p>
                      <a:pPr marL="181610" marR="156210" indent="-30480" algn="just">
                        <a:lnSpc>
                          <a:spcPts val="1340"/>
                        </a:lnSpc>
                        <a:spcAft>
                          <a:spcPts val="0"/>
                        </a:spcAft>
                      </a:pPr>
                      <a:endParaRPr lang="fr-FR" sz="1800" spc="-285" dirty="0">
                        <a:effectLst/>
                        <a:latin typeface="Times New Roman" panose="02020603050405020304" pitchFamily="18" charset="0"/>
                        <a:ea typeface="Times New Roman" panose="02020603050405020304" pitchFamily="18" charset="0"/>
                        <a:cs typeface="Arial" panose="020B0604020202020204" pitchFamily="34" charset="0"/>
                      </a:endParaRPr>
                    </a:p>
                    <a:p>
                      <a:pPr marL="181610" marR="156210" indent="-30480" algn="just">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Gram</a:t>
                      </a:r>
                      <a:r>
                        <a:rPr lang="fr-FR" sz="1800" spc="-3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négatives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68580">
                        <a:lnSpc>
                          <a:spcPct val="100000"/>
                        </a:lnSpc>
                        <a:spcAft>
                          <a:spcPts val="0"/>
                        </a:spcAft>
                        <a:tabLst>
                          <a:tab pos="859790" algn="l"/>
                          <a:tab pos="1075690" algn="l"/>
                        </a:tabLs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Résistance	à	</a:t>
                      </a:r>
                      <a:r>
                        <a:rPr lang="fr-FR" sz="1800" spc="-35" dirty="0">
                          <a:effectLst/>
                          <a:latin typeface="Times New Roman" panose="02020603050405020304" pitchFamily="18" charset="0"/>
                          <a:ea typeface="Times New Roman" panose="02020603050405020304" pitchFamily="18" charset="0"/>
                          <a:cs typeface="Arial" panose="020B0604020202020204" pitchFamily="34" charset="0"/>
                        </a:rPr>
                        <a:t>la</a:t>
                      </a:r>
                      <a:r>
                        <a:rPr lang="fr-FR" sz="1800" spc="-28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err="1">
                          <a:effectLst/>
                          <a:latin typeface="Times New Roman" panose="02020603050405020304" pitchFamily="18" charset="0"/>
                          <a:ea typeface="Times New Roman" panose="02020603050405020304" pitchFamily="18" charset="0"/>
                          <a:cs typeface="Arial" panose="020B0604020202020204" pitchFamily="34" charset="0"/>
                        </a:rPr>
                        <a:t>Amp</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 Km,</a:t>
                      </a:r>
                      <a:r>
                        <a:rPr lang="fr-FR" sz="1800" spc="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Tc</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907266"/>
                  </a:ext>
                </a:extLst>
              </a:tr>
              <a:tr h="579113">
                <a:tc vMerge="1">
                  <a:txBody>
                    <a:bodyPr/>
                    <a:lstStyle/>
                    <a:p>
                      <a:endParaRPr lang="fr-FR"/>
                    </a:p>
                  </a:txBody>
                  <a:tcPr/>
                </a:tc>
                <a:tc>
                  <a:txBody>
                    <a:bodyPr/>
                    <a:lstStyle/>
                    <a:p>
                      <a:pPr marL="116205" marR="107950"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16205" marR="107950"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R1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0" marR="311150"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11150" marR="311150"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4970" marR="175260" indent="-207645">
                        <a:lnSpc>
                          <a:spcPct val="9800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bactéries Gram</a:t>
                      </a:r>
                      <a:r>
                        <a:rPr lang="fr-FR" sz="1800" spc="-28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négatives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64135" algn="just">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64770" marR="64135" algn="just">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Résistance</a:t>
                      </a:r>
                      <a:r>
                        <a:rPr lang="fr-FR" sz="1800" spc="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à</a:t>
                      </a:r>
                      <a:r>
                        <a:rPr lang="fr-FR" sz="1800" spc="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la</a:t>
                      </a:r>
                      <a:r>
                        <a:rPr lang="fr-FR" sz="1800" spc="5" dirty="0">
                          <a:effectLst/>
                          <a:latin typeface="Times New Roman" panose="02020603050405020304" pitchFamily="18" charset="0"/>
                          <a:ea typeface="Times New Roman" panose="02020603050405020304" pitchFamily="18" charset="0"/>
                          <a:cs typeface="Arial" panose="020B0604020202020204" pitchFamily="34" charset="0"/>
                        </a:rPr>
                        <a:t> </a:t>
                      </a:r>
                    </a:p>
                    <a:p>
                      <a:pPr marL="64770" marR="64135" algn="just">
                        <a:lnSpc>
                          <a:spcPts val="1340"/>
                        </a:lnSpc>
                        <a:spcAft>
                          <a:spcPts val="0"/>
                        </a:spcAft>
                      </a:pPr>
                      <a:endParaRPr lang="fr-FR" sz="1800" spc="5" dirty="0">
                        <a:effectLst/>
                        <a:latin typeface="Times New Roman" panose="02020603050405020304" pitchFamily="18" charset="0"/>
                        <a:ea typeface="Times New Roman" panose="02020603050405020304" pitchFamily="18" charset="0"/>
                        <a:cs typeface="Arial" panose="020B0604020202020204" pitchFamily="34" charset="0"/>
                      </a:endParaRPr>
                    </a:p>
                    <a:p>
                      <a:pPr marL="64770" marR="64135" algn="just">
                        <a:lnSpc>
                          <a:spcPts val="1340"/>
                        </a:lnSpc>
                        <a:spcAft>
                          <a:spcPts val="0"/>
                        </a:spcAft>
                      </a:pPr>
                      <a:r>
                        <a:rPr lang="fr-FR" sz="1800" dirty="0" err="1">
                          <a:effectLst/>
                          <a:latin typeface="Times New Roman" panose="02020603050405020304" pitchFamily="18" charset="0"/>
                          <a:ea typeface="Times New Roman" panose="02020603050405020304" pitchFamily="18" charset="0"/>
                          <a:cs typeface="Arial" panose="020B0604020202020204" pitchFamily="34" charset="0"/>
                        </a:rPr>
                        <a:t>Amp</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a:t>
                      </a:r>
                      <a:r>
                        <a:rPr lang="fr-FR" sz="1800" spc="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Km,</a:t>
                      </a:r>
                      <a:r>
                        <a:rPr lang="fr-FR" sz="1800" spc="5" dirty="0">
                          <a:effectLst/>
                          <a:latin typeface="Times New Roman" panose="02020603050405020304" pitchFamily="18" charset="0"/>
                          <a:ea typeface="Times New Roman" panose="02020603050405020304" pitchFamily="18" charset="0"/>
                          <a:cs typeface="Arial" panose="020B0604020202020204" pitchFamily="34" charset="0"/>
                        </a:rPr>
                        <a:t> </a:t>
                      </a:r>
                    </a:p>
                    <a:p>
                      <a:pPr marL="64770" marR="64135" algn="just">
                        <a:lnSpc>
                          <a:spcPts val="1340"/>
                        </a:lnSpc>
                        <a:spcAft>
                          <a:spcPts val="0"/>
                        </a:spcAft>
                      </a:pPr>
                      <a:endParaRPr lang="fr-FR" sz="1800" spc="5" dirty="0">
                        <a:effectLst/>
                        <a:latin typeface="Times New Roman" panose="02020603050405020304" pitchFamily="18" charset="0"/>
                        <a:ea typeface="Times New Roman" panose="02020603050405020304" pitchFamily="18" charset="0"/>
                        <a:cs typeface="Arial" panose="020B0604020202020204" pitchFamily="34" charset="0"/>
                      </a:endParaRPr>
                    </a:p>
                    <a:p>
                      <a:pPr marL="64770" marR="64135" algn="just">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Tc</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021336"/>
                  </a:ext>
                </a:extLst>
              </a:tr>
              <a:tr h="320864">
                <a:tc vMerge="1">
                  <a:txBody>
                    <a:bodyPr/>
                    <a:lstStyle/>
                    <a:p>
                      <a:endParaRPr lang="fr-FR"/>
                    </a:p>
                  </a:txBody>
                  <a:tcPr/>
                </a:tc>
                <a:tc>
                  <a:txBody>
                    <a:bodyPr/>
                    <a:lstStyle/>
                    <a:p>
                      <a:pPr marL="116205" marR="109220"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16205" marR="109220"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R6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0" marR="311150"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11150" marR="311150"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98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8435">
                        <a:lnSpc>
                          <a:spcPts val="1340"/>
                        </a:lnSpc>
                      </a:pPr>
                      <a:endParaRPr lang="fr-FR" sz="1800" i="1" dirty="0">
                        <a:effectLst/>
                        <a:latin typeface="Times New Roman" panose="02020603050405020304" pitchFamily="18" charset="0"/>
                        <a:ea typeface="Times New Roman" panose="02020603050405020304" pitchFamily="18" charset="0"/>
                        <a:cs typeface="Arial" panose="020B0604020202020204" pitchFamily="34" charset="0"/>
                      </a:endParaRPr>
                    </a:p>
                    <a:p>
                      <a:pPr marL="178435">
                        <a:lnSpc>
                          <a:spcPts val="1340"/>
                        </a:lnSpc>
                      </a:pPr>
                      <a:r>
                        <a:rPr lang="fr-FR" sz="1800" i="1" dirty="0">
                          <a:effectLst/>
                          <a:latin typeface="Times New Roman" panose="02020603050405020304" pitchFamily="18" charset="0"/>
                          <a:ea typeface="Times New Roman" panose="02020603050405020304" pitchFamily="18" charset="0"/>
                          <a:cs typeface="Arial" panose="020B0604020202020204" pitchFamily="34" charset="0"/>
                        </a:rPr>
                        <a:t>E. coli,</a:t>
                      </a:r>
                      <a:r>
                        <a:rPr lang="fr-FR" sz="1800" i="1" spc="-10"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i="1" dirty="0">
                          <a:effectLst/>
                          <a:latin typeface="Times New Roman" panose="02020603050405020304" pitchFamily="18" charset="0"/>
                          <a:ea typeface="Times New Roman" panose="02020603050405020304" pitchFamily="18" charset="0"/>
                          <a:cs typeface="Arial" panose="020B0604020202020204" pitchFamily="34" charset="0"/>
                        </a:rPr>
                        <a:t>Proteus mirabilis</a:t>
                      </a:r>
                    </a:p>
                    <a:p>
                      <a:pPr marL="178435">
                        <a:lnSpc>
                          <a:spcPts val="1340"/>
                        </a:lnSpc>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340"/>
                        </a:lnSpc>
                      </a:pPr>
                      <a:endParaRPr lang="fr-FR" sz="1800" spc="0" dirty="0">
                        <a:effectLst/>
                        <a:latin typeface="Times New Roman" panose="02020603050405020304" pitchFamily="18" charset="0"/>
                        <a:ea typeface="Times New Roman" panose="02020603050405020304" pitchFamily="18" charset="0"/>
                        <a:cs typeface="Arial" panose="020B0604020202020204" pitchFamily="34" charset="0"/>
                      </a:endParaRPr>
                    </a:p>
                    <a:p>
                      <a:pPr marL="64770">
                        <a:lnSpc>
                          <a:spcPts val="1340"/>
                        </a:lnSpc>
                      </a:pPr>
                      <a:r>
                        <a:rPr lang="fr-FR" sz="1800" spc="26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S, Cm,</a:t>
                      </a:r>
                      <a:r>
                        <a:rPr lang="fr-FR" sz="1800" spc="560"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Tc,</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109490"/>
                  </a:ext>
                </a:extLst>
              </a:tr>
            </a:tbl>
          </a:graphicData>
        </a:graphic>
      </p:graphicFrame>
      <p:sp>
        <p:nvSpPr>
          <p:cNvPr id="7" name="ZoneTexte 6">
            <a:extLst>
              <a:ext uri="{FF2B5EF4-FFF2-40B4-BE49-F238E27FC236}">
                <a16:creationId xmlns:a16="http://schemas.microsoft.com/office/drawing/2014/main" id="{4EB6C402-FAA8-E037-7072-6CF95DC1FD2F}"/>
              </a:ext>
            </a:extLst>
          </p:cNvPr>
          <p:cNvSpPr txBox="1"/>
          <p:nvPr/>
        </p:nvSpPr>
        <p:spPr>
          <a:xfrm>
            <a:off x="556703" y="603838"/>
            <a:ext cx="6096000" cy="461665"/>
          </a:xfrm>
          <a:prstGeom prst="rect">
            <a:avLst/>
          </a:prstGeom>
          <a:noFill/>
        </p:spPr>
        <p:txBody>
          <a:bodyPr wrap="square">
            <a:spAutoFit/>
          </a:bodyPr>
          <a:lstStyle/>
          <a:p>
            <a:pPr marL="416560" algn="just">
              <a:spcAft>
                <a:spcPts val="30"/>
              </a:spcAft>
            </a:pPr>
            <a:r>
              <a:rPr lang="fr-FR" sz="2400" b="1" dirty="0">
                <a:solidFill>
                  <a:srgbClr val="FF0000"/>
                </a:solidFill>
                <a:effectLst/>
                <a:latin typeface="Times New Roman" panose="02020603050405020304" pitchFamily="18" charset="0"/>
                <a:ea typeface="Times New Roman" panose="02020603050405020304" pitchFamily="18" charset="0"/>
              </a:rPr>
              <a:t> Principaux</a:t>
            </a:r>
            <a:r>
              <a:rPr lang="fr-FR" sz="2400" b="1" spc="-30" dirty="0">
                <a:solidFill>
                  <a:srgbClr val="FF0000"/>
                </a:solidFill>
                <a:effectLst/>
                <a:latin typeface="Times New Roman" panose="02020603050405020304" pitchFamily="18" charset="0"/>
                <a:ea typeface="Times New Roman" panose="02020603050405020304" pitchFamily="18" charset="0"/>
              </a:rPr>
              <a:t> </a:t>
            </a:r>
            <a:r>
              <a:rPr lang="fr-FR" sz="2400" b="1" dirty="0">
                <a:solidFill>
                  <a:srgbClr val="FF0000"/>
                </a:solidFill>
                <a:effectLst/>
                <a:latin typeface="Times New Roman" panose="02020603050405020304" pitchFamily="18" charset="0"/>
                <a:ea typeface="Times New Roman" panose="02020603050405020304" pitchFamily="18" charset="0"/>
              </a:rPr>
              <a:t>types</a:t>
            </a:r>
            <a:r>
              <a:rPr lang="fr-FR" sz="2400" b="1" spc="-15" dirty="0">
                <a:solidFill>
                  <a:srgbClr val="FF0000"/>
                </a:solidFill>
                <a:effectLst/>
                <a:latin typeface="Times New Roman" panose="02020603050405020304" pitchFamily="18" charset="0"/>
                <a:ea typeface="Times New Roman" panose="02020603050405020304" pitchFamily="18" charset="0"/>
              </a:rPr>
              <a:t> </a:t>
            </a:r>
            <a:r>
              <a:rPr lang="fr-FR" sz="2400" b="1" dirty="0">
                <a:solidFill>
                  <a:srgbClr val="FF0000"/>
                </a:solidFill>
                <a:effectLst/>
                <a:latin typeface="Times New Roman" panose="02020603050405020304" pitchFamily="18" charset="0"/>
                <a:ea typeface="Times New Roman" panose="02020603050405020304" pitchFamily="18" charset="0"/>
              </a:rPr>
              <a:t>des</a:t>
            </a:r>
            <a:r>
              <a:rPr lang="fr-FR" sz="2400" b="1" spc="-10" dirty="0">
                <a:solidFill>
                  <a:srgbClr val="FF0000"/>
                </a:solidFill>
                <a:effectLst/>
                <a:latin typeface="Times New Roman" panose="02020603050405020304" pitchFamily="18" charset="0"/>
                <a:ea typeface="Times New Roman" panose="02020603050405020304" pitchFamily="18" charset="0"/>
              </a:rPr>
              <a:t> </a:t>
            </a:r>
            <a:r>
              <a:rPr lang="fr-FR" sz="2400" b="1" dirty="0">
                <a:solidFill>
                  <a:srgbClr val="FF0000"/>
                </a:solidFill>
                <a:effectLst/>
                <a:latin typeface="Times New Roman" panose="02020603050405020304" pitchFamily="18" charset="0"/>
                <a:ea typeface="Times New Roman" panose="02020603050405020304" pitchFamily="18" charset="0"/>
              </a:rPr>
              <a:t>plasmides</a:t>
            </a:r>
            <a:endParaRPr lang="fr-FR"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0461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BCCA7170-C2EC-4544-F499-41D2FBC4213E}"/>
              </a:ext>
            </a:extLst>
          </p:cNvPr>
          <p:cNvGraphicFramePr>
            <a:graphicFrameLocks noGrp="1"/>
          </p:cNvGraphicFramePr>
          <p:nvPr>
            <p:extLst>
              <p:ext uri="{D42A27DB-BD31-4B8C-83A1-F6EECF244321}">
                <p14:modId xmlns:p14="http://schemas.microsoft.com/office/powerpoint/2010/main" val="391260640"/>
              </p:ext>
            </p:extLst>
          </p:nvPr>
        </p:nvGraphicFramePr>
        <p:xfrm>
          <a:off x="1683135" y="556591"/>
          <a:ext cx="9965525" cy="6231899"/>
        </p:xfrm>
        <a:graphic>
          <a:graphicData uri="http://schemas.openxmlformats.org/drawingml/2006/table">
            <a:tbl>
              <a:tblPr firstRow="1" firstCol="1" lastRow="1" lastCol="1" bandRow="1" bandCol="1"/>
              <a:tblGrid>
                <a:gridCol w="1780694">
                  <a:extLst>
                    <a:ext uri="{9D8B030D-6E8A-4147-A177-3AD203B41FA5}">
                      <a16:colId xmlns:a16="http://schemas.microsoft.com/office/drawing/2014/main" val="3622674235"/>
                    </a:ext>
                  </a:extLst>
                </a:gridCol>
                <a:gridCol w="1876148">
                  <a:extLst>
                    <a:ext uri="{9D8B030D-6E8A-4147-A177-3AD203B41FA5}">
                      <a16:colId xmlns:a16="http://schemas.microsoft.com/office/drawing/2014/main" val="2358825098"/>
                    </a:ext>
                  </a:extLst>
                </a:gridCol>
                <a:gridCol w="1876148">
                  <a:extLst>
                    <a:ext uri="{9D8B030D-6E8A-4147-A177-3AD203B41FA5}">
                      <a16:colId xmlns:a16="http://schemas.microsoft.com/office/drawing/2014/main" val="2984686984"/>
                    </a:ext>
                  </a:extLst>
                </a:gridCol>
                <a:gridCol w="2261251">
                  <a:extLst>
                    <a:ext uri="{9D8B030D-6E8A-4147-A177-3AD203B41FA5}">
                      <a16:colId xmlns:a16="http://schemas.microsoft.com/office/drawing/2014/main" val="3397121401"/>
                    </a:ext>
                  </a:extLst>
                </a:gridCol>
                <a:gridCol w="2171284">
                  <a:extLst>
                    <a:ext uri="{9D8B030D-6E8A-4147-A177-3AD203B41FA5}">
                      <a16:colId xmlns:a16="http://schemas.microsoft.com/office/drawing/2014/main" val="3636030977"/>
                    </a:ext>
                  </a:extLst>
                </a:gridCol>
              </a:tblGrid>
              <a:tr h="298348">
                <a:tc>
                  <a:txBody>
                    <a:bodyPr/>
                    <a:lstStyle/>
                    <a:p>
                      <a:pPr>
                        <a:lnSpc>
                          <a:spcPts val="1340"/>
                        </a:lnSpc>
                      </a:pPr>
                      <a:r>
                        <a:rPr lang="fr-FR" sz="18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40"/>
                        </a:lnSpc>
                      </a:pPr>
                      <a:r>
                        <a:rPr lang="fr-FR" sz="18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40"/>
                        </a:lnSpc>
                      </a:pPr>
                      <a:r>
                        <a:rPr lang="fr-FR" sz="18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1455" marR="215265"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a:lnSpc>
                          <a:spcPts val="1340"/>
                        </a:lnSpc>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508142"/>
                  </a:ext>
                </a:extLst>
              </a:tr>
              <a:tr h="512119">
                <a:tc rowSpan="3">
                  <a:txBody>
                    <a:bodyPr/>
                    <a:lstStyle/>
                    <a:p>
                      <a:pPr marL="69850">
                        <a:lnSpc>
                          <a:spcPts val="1365"/>
                        </a:lnSpc>
                      </a:pPr>
                      <a:endParaRPr lang="fr-FR" sz="1800" b="1" dirty="0">
                        <a:effectLst/>
                        <a:latin typeface="Times New Roman" panose="02020603050405020304" pitchFamily="18" charset="0"/>
                        <a:ea typeface="Times New Roman" panose="02020603050405020304" pitchFamily="18" charset="0"/>
                        <a:cs typeface="Arial" panose="020B0604020202020204" pitchFamily="34" charset="0"/>
                      </a:endParaRPr>
                    </a:p>
                    <a:p>
                      <a:pPr marL="69850">
                        <a:lnSpc>
                          <a:spcPts val="1365"/>
                        </a:lnSpc>
                      </a:pPr>
                      <a:r>
                        <a:rPr lang="fr-FR" sz="1800" b="1" dirty="0">
                          <a:effectLst/>
                          <a:latin typeface="Times New Roman" panose="02020603050405020304" pitchFamily="18" charset="0"/>
                          <a:ea typeface="Times New Roman" panose="02020603050405020304" pitchFamily="18" charset="0"/>
                          <a:cs typeface="Arial" panose="020B0604020202020204" pitchFamily="34" charset="0"/>
                        </a:rPr>
                        <a:t>Plasmide Col</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6205" marR="111125"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16205" marR="111125"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ColE1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340"/>
                        </a:lnSpc>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270" algn="ctr">
                        <a:lnSpc>
                          <a:spcPts val="1340"/>
                        </a:lnSpc>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2755">
                        <a:lnSpc>
                          <a:spcPts val="1340"/>
                        </a:lnSpc>
                      </a:pPr>
                      <a:endParaRPr lang="fr-FR" sz="1800" i="1" dirty="0">
                        <a:effectLst/>
                        <a:latin typeface="Times New Roman" panose="02020603050405020304" pitchFamily="18" charset="0"/>
                        <a:ea typeface="Times New Roman" panose="02020603050405020304" pitchFamily="18" charset="0"/>
                        <a:cs typeface="Arial" panose="020B0604020202020204" pitchFamily="34" charset="0"/>
                      </a:endParaRPr>
                    </a:p>
                    <a:p>
                      <a:pPr marL="452755">
                        <a:lnSpc>
                          <a:spcPts val="1340"/>
                        </a:lnSpc>
                      </a:pPr>
                      <a:r>
                        <a:rPr lang="fr-FR" sz="1800" i="1" dirty="0">
                          <a:effectLst/>
                          <a:latin typeface="Times New Roman" panose="02020603050405020304" pitchFamily="18" charset="0"/>
                          <a:ea typeface="Times New Roman" panose="02020603050405020304" pitchFamily="18" charset="0"/>
                          <a:cs typeface="Arial" panose="020B0604020202020204" pitchFamily="34" charset="0"/>
                        </a:rPr>
                        <a:t>E.</a:t>
                      </a:r>
                      <a:r>
                        <a:rPr lang="fr-FR" sz="1800" i="1" spc="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i="1" dirty="0">
                          <a:effectLst/>
                          <a:latin typeface="Times New Roman" panose="02020603050405020304" pitchFamily="18" charset="0"/>
                          <a:ea typeface="Times New Roman" panose="02020603050405020304" pitchFamily="18" charset="0"/>
                          <a:cs typeface="Arial" panose="020B0604020202020204" pitchFamily="34" charset="0"/>
                        </a:rPr>
                        <a:t>coli</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8755">
                        <a:lnSpc>
                          <a:spcPts val="1340"/>
                        </a:lnSpc>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98755">
                        <a:lnSpc>
                          <a:spcPts val="1340"/>
                        </a:lnSpc>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Production</a:t>
                      </a:r>
                      <a:r>
                        <a:rPr lang="fr-FR" sz="1800" spc="-20"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de</a:t>
                      </a:r>
                    </a:p>
                    <a:p>
                      <a:pPr marL="262890">
                        <a:lnSpc>
                          <a:spcPts val="1305"/>
                        </a:lnSpc>
                        <a:spcBef>
                          <a:spcPts val="10"/>
                        </a:spcBef>
                        <a:spcAft>
                          <a:spcPts val="0"/>
                        </a:spcAft>
                      </a:pPr>
                      <a:r>
                        <a:rPr lang="fr-FR" sz="1800" dirty="0" err="1">
                          <a:effectLst/>
                          <a:latin typeface="Times New Roman" panose="02020603050405020304" pitchFamily="18" charset="0"/>
                          <a:ea typeface="Times New Roman" panose="02020603050405020304" pitchFamily="18" charset="0"/>
                          <a:cs typeface="Arial" panose="020B0604020202020204" pitchFamily="34" charset="0"/>
                        </a:rPr>
                        <a:t>colocine</a:t>
                      </a:r>
                      <a:r>
                        <a:rPr lang="fr-FR" sz="18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E1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976482"/>
                  </a:ext>
                </a:extLst>
              </a:tr>
              <a:tr h="463788">
                <a:tc vMerge="1">
                  <a:txBody>
                    <a:bodyPr/>
                    <a:lstStyle/>
                    <a:p>
                      <a:endParaRPr lang="fr-FR"/>
                    </a:p>
                  </a:txBody>
                  <a:tcPr/>
                </a:tc>
                <a:tc>
                  <a:txBody>
                    <a:bodyPr/>
                    <a:lstStyle/>
                    <a:p>
                      <a:pPr marL="116205" marR="111125"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16205" marR="111125"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ColE2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40"/>
                        </a:lnSpc>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4630" marR="214630" algn="ctr">
                        <a:lnSpc>
                          <a:spcPts val="1340"/>
                        </a:lnSpc>
                        <a:spcAft>
                          <a:spcPts val="0"/>
                        </a:spcAft>
                      </a:pPr>
                      <a:endParaRPr lang="fr-FR" sz="1800" i="1" dirty="0">
                        <a:effectLst/>
                        <a:latin typeface="Times New Roman" panose="02020603050405020304" pitchFamily="18" charset="0"/>
                        <a:ea typeface="Times New Roman" panose="02020603050405020304" pitchFamily="18" charset="0"/>
                        <a:cs typeface="Arial" panose="020B0604020202020204" pitchFamily="34" charset="0"/>
                      </a:endParaRPr>
                    </a:p>
                    <a:p>
                      <a:pPr marL="214630" marR="214630" algn="ctr">
                        <a:lnSpc>
                          <a:spcPts val="1340"/>
                        </a:lnSpc>
                        <a:spcAft>
                          <a:spcPts val="0"/>
                        </a:spcAft>
                      </a:pPr>
                      <a:r>
                        <a:rPr lang="fr-FR" sz="1800" i="1" dirty="0">
                          <a:effectLst/>
                          <a:latin typeface="Times New Roman" panose="02020603050405020304" pitchFamily="18" charset="0"/>
                          <a:ea typeface="Times New Roman" panose="02020603050405020304" pitchFamily="18" charset="0"/>
                          <a:cs typeface="Arial" panose="020B0604020202020204" pitchFamily="34" charset="0"/>
                        </a:rPr>
                        <a:t>Shigella</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2890">
                        <a:lnSpc>
                          <a:spcPts val="1340"/>
                        </a:lnSpc>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62890">
                        <a:lnSpc>
                          <a:spcPts val="1340"/>
                        </a:lnSpc>
                      </a:pPr>
                      <a:r>
                        <a:rPr lang="fr-FR" sz="1800" dirty="0" err="1">
                          <a:effectLst/>
                          <a:latin typeface="Times New Roman" panose="02020603050405020304" pitchFamily="18" charset="0"/>
                          <a:ea typeface="Times New Roman" panose="02020603050405020304" pitchFamily="18" charset="0"/>
                          <a:cs typeface="Arial" panose="020B0604020202020204" pitchFamily="34" charset="0"/>
                        </a:rPr>
                        <a:t>colocine</a:t>
                      </a:r>
                      <a:r>
                        <a:rPr lang="fr-FR" sz="18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E2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725810"/>
                  </a:ext>
                </a:extLst>
              </a:tr>
              <a:tr h="512119">
                <a:tc vMerge="1">
                  <a:txBody>
                    <a:bodyPr/>
                    <a:lstStyle/>
                    <a:p>
                      <a:endParaRPr lang="fr-FR"/>
                    </a:p>
                  </a:txBody>
                  <a:tcPr/>
                </a:tc>
                <a:tc>
                  <a:txBody>
                    <a:bodyPr/>
                    <a:lstStyle/>
                    <a:p>
                      <a:pPr marL="115570" marR="111125"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15570" marR="111125"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ColDF13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40"/>
                        </a:lnSpc>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4630" marR="214630" algn="ctr">
                        <a:lnSpc>
                          <a:spcPts val="1340"/>
                        </a:lnSpc>
                        <a:spcAft>
                          <a:spcPts val="0"/>
                        </a:spcAft>
                      </a:pPr>
                      <a:endParaRPr lang="fr-FR" sz="1800" i="1" dirty="0">
                        <a:effectLst/>
                        <a:latin typeface="Times New Roman" panose="02020603050405020304" pitchFamily="18" charset="0"/>
                        <a:ea typeface="Times New Roman" panose="02020603050405020304" pitchFamily="18" charset="0"/>
                        <a:cs typeface="Arial" panose="020B0604020202020204" pitchFamily="34" charset="0"/>
                      </a:endParaRPr>
                    </a:p>
                    <a:p>
                      <a:pPr marL="214630" marR="214630" algn="ctr">
                        <a:lnSpc>
                          <a:spcPts val="1340"/>
                        </a:lnSpc>
                        <a:spcAft>
                          <a:spcPts val="0"/>
                        </a:spcAft>
                      </a:pPr>
                      <a:r>
                        <a:rPr lang="fr-FR" sz="1800" i="1" dirty="0">
                          <a:effectLst/>
                          <a:latin typeface="Times New Roman" panose="02020603050405020304" pitchFamily="18" charset="0"/>
                          <a:ea typeface="Times New Roman" panose="02020603050405020304" pitchFamily="18" charset="0"/>
                          <a:cs typeface="Arial" panose="020B0604020202020204" pitchFamily="34" charset="0"/>
                        </a:rPr>
                        <a:t>Enterobacter</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14630" marR="213995" algn="ctr">
                        <a:lnSpc>
                          <a:spcPts val="1305"/>
                        </a:lnSpc>
                        <a:spcBef>
                          <a:spcPts val="10"/>
                        </a:spcBef>
                        <a:spcAft>
                          <a:spcPts val="0"/>
                        </a:spcAft>
                      </a:pPr>
                      <a:r>
                        <a:rPr lang="fr-FR" sz="1800" i="1" dirty="0" err="1">
                          <a:effectLst/>
                          <a:latin typeface="Times New Roman" panose="02020603050405020304" pitchFamily="18" charset="0"/>
                          <a:ea typeface="Times New Roman" panose="02020603050405020304" pitchFamily="18" charset="0"/>
                          <a:cs typeface="Arial" panose="020B0604020202020204" pitchFamily="34" charset="0"/>
                        </a:rPr>
                        <a:t>cloace</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9385">
                        <a:lnSpc>
                          <a:spcPts val="1340"/>
                        </a:lnSpc>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59385">
                        <a:lnSpc>
                          <a:spcPts val="1340"/>
                        </a:lnSpc>
                      </a:pPr>
                      <a:r>
                        <a:rPr lang="fr-FR" sz="1800" dirty="0" err="1">
                          <a:effectLst/>
                          <a:latin typeface="Times New Roman" panose="02020603050405020304" pitchFamily="18" charset="0"/>
                          <a:ea typeface="Times New Roman" panose="02020603050405020304" pitchFamily="18" charset="0"/>
                          <a:cs typeface="Arial" panose="020B0604020202020204" pitchFamily="34" charset="0"/>
                        </a:rPr>
                        <a:t>Cloacine</a:t>
                      </a:r>
                      <a:r>
                        <a:rPr lang="fr-FR" sz="1800" spc="-2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DF13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604843"/>
                  </a:ext>
                </a:extLst>
              </a:tr>
              <a:tr h="803034">
                <a:tc rowSpan="2">
                  <a:txBody>
                    <a:bodyPr/>
                    <a:lstStyle/>
                    <a:p>
                      <a:pPr marL="69850" marR="59690">
                        <a:lnSpc>
                          <a:spcPct val="100000"/>
                        </a:lnSpc>
                        <a:spcAft>
                          <a:spcPts val="0"/>
                        </a:spcAft>
                        <a:tabLst>
                          <a:tab pos="809625" algn="l"/>
                        </a:tabLst>
                      </a:pPr>
                      <a:r>
                        <a:rPr lang="fr-FR" sz="1800" b="1">
                          <a:effectLst/>
                          <a:latin typeface="Times New Roman" panose="02020603050405020304" pitchFamily="18" charset="0"/>
                          <a:ea typeface="Times New Roman" panose="02020603050405020304" pitchFamily="18" charset="0"/>
                          <a:cs typeface="Arial" panose="020B0604020202020204" pitchFamily="34" charset="0"/>
                        </a:rPr>
                        <a:t>Plasmide	</a:t>
                      </a:r>
                      <a:r>
                        <a:rPr lang="fr-FR" sz="1800" b="1" spc="-10">
                          <a:effectLst/>
                          <a:latin typeface="Times New Roman" panose="02020603050405020304" pitchFamily="18" charset="0"/>
                          <a:ea typeface="Times New Roman" panose="02020603050405020304" pitchFamily="18" charset="0"/>
                          <a:cs typeface="Arial" panose="020B0604020202020204" pitchFamily="34" charset="0"/>
                        </a:rPr>
                        <a:t>de</a:t>
                      </a:r>
                      <a:r>
                        <a:rPr lang="fr-FR" sz="1800" b="1" spc="-285">
                          <a:effectLst/>
                          <a:latin typeface="Times New Roman" panose="02020603050405020304" pitchFamily="18" charset="0"/>
                          <a:ea typeface="Times New Roman" panose="02020603050405020304" pitchFamily="18" charset="0"/>
                          <a:cs typeface="Arial" panose="020B0604020202020204" pitchFamily="34" charset="0"/>
                        </a:rPr>
                        <a:t> </a:t>
                      </a:r>
                      <a:r>
                        <a:rPr lang="fr-FR" sz="1800" b="1">
                          <a:effectLst/>
                          <a:latin typeface="Times New Roman" panose="02020603050405020304" pitchFamily="18" charset="0"/>
                          <a:ea typeface="Times New Roman" panose="02020603050405020304" pitchFamily="18" charset="0"/>
                          <a:cs typeface="Arial" panose="020B0604020202020204" pitchFamily="34" charset="0"/>
                        </a:rPr>
                        <a:t>virulence</a:t>
                      </a:r>
                      <a:endParaRPr lang="fr-FR"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6205" marR="107315"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16205" marR="107315" algn="ctr">
                        <a:lnSpc>
                          <a:spcPts val="1340"/>
                        </a:lnSpc>
                        <a:spcAft>
                          <a:spcPts val="0"/>
                        </a:spcAft>
                      </a:pPr>
                      <a:r>
                        <a:rPr lang="fr-FR" sz="1800" dirty="0" err="1">
                          <a:effectLst/>
                          <a:latin typeface="Times New Roman" panose="02020603050405020304" pitchFamily="18" charset="0"/>
                          <a:ea typeface="Times New Roman" panose="02020603050405020304" pitchFamily="18" charset="0"/>
                          <a:cs typeface="Arial" panose="020B0604020202020204" pitchFamily="34" charset="0"/>
                        </a:rPr>
                        <a:t>Ent</a:t>
                      </a:r>
                      <a:r>
                        <a:rPr lang="fr-FR" sz="1800" spc="1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(P307)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0" marR="311150"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11150" marR="311150"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83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2755">
                        <a:lnSpc>
                          <a:spcPts val="1340"/>
                        </a:lnSpc>
                      </a:pPr>
                      <a:endParaRPr lang="fr-FR" sz="1800" i="1" dirty="0">
                        <a:effectLst/>
                        <a:latin typeface="Times New Roman" panose="02020603050405020304" pitchFamily="18" charset="0"/>
                        <a:ea typeface="Times New Roman" panose="02020603050405020304" pitchFamily="18" charset="0"/>
                        <a:cs typeface="Arial" panose="020B0604020202020204" pitchFamily="34" charset="0"/>
                      </a:endParaRPr>
                    </a:p>
                    <a:p>
                      <a:pPr marL="452755">
                        <a:lnSpc>
                          <a:spcPts val="1340"/>
                        </a:lnSpc>
                      </a:pPr>
                      <a:r>
                        <a:rPr lang="fr-FR" sz="1800" i="1" dirty="0">
                          <a:effectLst/>
                          <a:latin typeface="Times New Roman" panose="02020603050405020304" pitchFamily="18" charset="0"/>
                          <a:ea typeface="Times New Roman" panose="02020603050405020304" pitchFamily="18" charset="0"/>
                          <a:cs typeface="Arial" panose="020B0604020202020204" pitchFamily="34" charset="0"/>
                        </a:rPr>
                        <a:t>E.</a:t>
                      </a:r>
                      <a:r>
                        <a:rPr lang="fr-FR" sz="1800" i="1" spc="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i="1" dirty="0">
                          <a:effectLst/>
                          <a:latin typeface="Times New Roman" panose="02020603050405020304" pitchFamily="18" charset="0"/>
                          <a:ea typeface="Times New Roman" panose="02020603050405020304" pitchFamily="18" charset="0"/>
                          <a:cs typeface="Arial" panose="020B0604020202020204" pitchFamily="34" charset="0"/>
                        </a:rPr>
                        <a:t>coli</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9865" marR="191135" indent="100965">
                        <a:lnSpc>
                          <a:spcPct val="100000"/>
                        </a:lnSpc>
                        <a:spcAft>
                          <a:spcPts val="0"/>
                        </a:spcAft>
                      </a:pPr>
                      <a:r>
                        <a:rPr lang="fr-FR" sz="1800">
                          <a:effectLst/>
                          <a:latin typeface="Times New Roman" panose="02020603050405020304" pitchFamily="18" charset="0"/>
                          <a:ea typeface="Times New Roman" panose="02020603050405020304" pitchFamily="18" charset="0"/>
                          <a:cs typeface="Arial" panose="020B0604020202020204" pitchFamily="34" charset="0"/>
                        </a:rPr>
                        <a:t>Production</a:t>
                      </a:r>
                      <a:r>
                        <a:rPr lang="fr-FR" sz="1800" spc="5">
                          <a:effectLst/>
                          <a:latin typeface="Times New Roman" panose="02020603050405020304" pitchFamily="18" charset="0"/>
                          <a:ea typeface="Times New Roman" panose="02020603050405020304" pitchFamily="18" charset="0"/>
                          <a:cs typeface="Arial" panose="020B0604020202020204" pitchFamily="34" charset="0"/>
                        </a:rPr>
                        <a:t> </a:t>
                      </a:r>
                      <a:r>
                        <a:rPr lang="fr-FR" sz="1800" spc="-5">
                          <a:effectLst/>
                          <a:latin typeface="Times New Roman" panose="02020603050405020304" pitchFamily="18" charset="0"/>
                          <a:ea typeface="Times New Roman" panose="02020603050405020304" pitchFamily="18" charset="0"/>
                          <a:cs typeface="Arial" panose="020B0604020202020204" pitchFamily="34" charset="0"/>
                        </a:rPr>
                        <a:t>d'entérotoxine</a:t>
                      </a:r>
                      <a:endParaRPr lang="fr-FR"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159159"/>
                  </a:ext>
                </a:extLst>
              </a:tr>
              <a:tr h="1500482">
                <a:tc vMerge="1">
                  <a:txBody>
                    <a:bodyPr/>
                    <a:lstStyle/>
                    <a:p>
                      <a:endParaRPr lang="fr-FR"/>
                    </a:p>
                  </a:txBody>
                  <a:tcPr/>
                </a:tc>
                <a:tc>
                  <a:txBody>
                    <a:bodyPr/>
                    <a:lstStyle/>
                    <a:p>
                      <a:pPr marL="116205" marR="111125"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16205" marR="111125"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Col</a:t>
                      </a:r>
                      <a:r>
                        <a:rPr lang="fr-FR" sz="1800" spc="-3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V-K30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340"/>
                        </a:lnSpc>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270" algn="ctr">
                        <a:lnSpc>
                          <a:spcPts val="1340"/>
                        </a:lnSpc>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2755">
                        <a:lnSpc>
                          <a:spcPts val="1340"/>
                        </a:lnSpc>
                      </a:pPr>
                      <a:endParaRPr lang="fr-FR" sz="1800" i="1" dirty="0">
                        <a:effectLst/>
                        <a:latin typeface="Times New Roman" panose="02020603050405020304" pitchFamily="18" charset="0"/>
                        <a:ea typeface="Times New Roman" panose="02020603050405020304" pitchFamily="18" charset="0"/>
                        <a:cs typeface="Arial" panose="020B0604020202020204" pitchFamily="34" charset="0"/>
                      </a:endParaRPr>
                    </a:p>
                    <a:p>
                      <a:pPr marL="452755">
                        <a:lnSpc>
                          <a:spcPts val="1340"/>
                        </a:lnSpc>
                      </a:pPr>
                      <a:r>
                        <a:rPr lang="fr-FR" sz="1800" i="1" dirty="0">
                          <a:effectLst/>
                          <a:latin typeface="Times New Roman" panose="02020603050405020304" pitchFamily="18" charset="0"/>
                          <a:ea typeface="Times New Roman" panose="02020603050405020304" pitchFamily="18" charset="0"/>
                          <a:cs typeface="Arial" panose="020B0604020202020204" pitchFamily="34" charset="0"/>
                        </a:rPr>
                        <a:t>E.</a:t>
                      </a:r>
                      <a:r>
                        <a:rPr lang="fr-FR" sz="1800" i="1" spc="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i="1" dirty="0">
                          <a:effectLst/>
                          <a:latin typeface="Times New Roman" panose="02020603050405020304" pitchFamily="18" charset="0"/>
                          <a:ea typeface="Times New Roman" panose="02020603050405020304" pitchFamily="18" charset="0"/>
                          <a:cs typeface="Arial" panose="020B0604020202020204" pitchFamily="34" charset="0"/>
                        </a:rPr>
                        <a:t>coli</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marR="94615"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92075" marR="94615"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Résistance aux</a:t>
                      </a:r>
                    </a:p>
                    <a:p>
                      <a:pPr marL="92075" marR="94615"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20345" marR="226060" indent="6985" algn="ctr">
                        <a:lnSpc>
                          <a:spcPts val="137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Mécanismes</a:t>
                      </a:r>
                    </a:p>
                    <a:p>
                      <a:pPr marL="220345" marR="226060" indent="6985" algn="ctr">
                        <a:lnSpc>
                          <a:spcPts val="1370"/>
                        </a:lnSpc>
                        <a:spcAft>
                          <a:spcPts val="0"/>
                        </a:spcAft>
                      </a:pPr>
                      <a:endParaRPr lang="fr-FR" sz="1800" spc="5" dirty="0">
                        <a:effectLst/>
                        <a:latin typeface="Times New Roman" panose="02020603050405020304" pitchFamily="18" charset="0"/>
                        <a:ea typeface="Times New Roman" panose="02020603050405020304" pitchFamily="18" charset="0"/>
                        <a:cs typeface="Arial" panose="020B0604020202020204" pitchFamily="34" charset="0"/>
                      </a:endParaRPr>
                    </a:p>
                    <a:p>
                      <a:pPr marL="220345" marR="226060" indent="6985" algn="ctr">
                        <a:lnSpc>
                          <a:spcPts val="1370"/>
                        </a:lnSpc>
                        <a:spcAft>
                          <a:spcPts val="0"/>
                        </a:spcAft>
                      </a:pPr>
                      <a:r>
                        <a:rPr lang="fr-FR" sz="1800" spc="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spc="-5" dirty="0">
                          <a:effectLst/>
                          <a:latin typeface="Times New Roman" panose="02020603050405020304" pitchFamily="18" charset="0"/>
                          <a:ea typeface="Times New Roman" panose="02020603050405020304" pitchFamily="18" charset="0"/>
                          <a:cs typeface="Arial" panose="020B0604020202020204" pitchFamily="34" charset="0"/>
                        </a:rPr>
                        <a:t>immunitaires</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096739"/>
                  </a:ext>
                </a:extLst>
              </a:tr>
              <a:tr h="787046">
                <a:tc rowSpan="3">
                  <a:txBody>
                    <a:bodyPr/>
                    <a:lstStyle/>
                    <a:p>
                      <a:pPr marL="69850" marR="144145" indent="39370">
                        <a:lnSpc>
                          <a:spcPct val="98000"/>
                        </a:lnSpc>
                        <a:spcAft>
                          <a:spcPts val="0"/>
                        </a:spcAft>
                      </a:pPr>
                      <a:r>
                        <a:rPr lang="fr-FR" sz="1800" b="1">
                          <a:effectLst/>
                          <a:latin typeface="Times New Roman" panose="02020603050405020304" pitchFamily="18" charset="0"/>
                          <a:ea typeface="Times New Roman" panose="02020603050405020304" pitchFamily="18" charset="0"/>
                          <a:cs typeface="Arial" panose="020B0604020202020204" pitchFamily="34" charset="0"/>
                        </a:rPr>
                        <a:t>Plasmide</a:t>
                      </a:r>
                      <a:r>
                        <a:rPr lang="fr-FR" sz="1800" b="1" spc="5">
                          <a:effectLst/>
                          <a:latin typeface="Times New Roman" panose="02020603050405020304" pitchFamily="18" charset="0"/>
                          <a:ea typeface="Times New Roman" panose="02020603050405020304" pitchFamily="18" charset="0"/>
                          <a:cs typeface="Arial" panose="020B0604020202020204" pitchFamily="34" charset="0"/>
                        </a:rPr>
                        <a:t> </a:t>
                      </a:r>
                      <a:r>
                        <a:rPr lang="fr-FR" sz="1800" b="1" spc="-5">
                          <a:effectLst/>
                          <a:latin typeface="Times New Roman" panose="02020603050405020304" pitchFamily="18" charset="0"/>
                          <a:ea typeface="Times New Roman" panose="02020603050405020304" pitchFamily="18" charset="0"/>
                          <a:cs typeface="Arial" panose="020B0604020202020204" pitchFamily="34" charset="0"/>
                        </a:rPr>
                        <a:t>métabolique</a:t>
                      </a:r>
                      <a:endParaRPr lang="fr-FR" sz="18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6205" marR="109220"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16205" marR="109220"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CAM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0" marR="309880"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11150" marR="309880"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230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4630" marR="215265" algn="ctr">
                        <a:lnSpc>
                          <a:spcPts val="1340"/>
                        </a:lnSpc>
                        <a:spcAft>
                          <a:spcPts val="0"/>
                        </a:spcAft>
                      </a:pPr>
                      <a:endParaRPr lang="fr-FR" sz="1800" i="1" dirty="0">
                        <a:effectLst/>
                        <a:latin typeface="Times New Roman" panose="02020603050405020304" pitchFamily="18" charset="0"/>
                        <a:ea typeface="Times New Roman" panose="02020603050405020304" pitchFamily="18" charset="0"/>
                        <a:cs typeface="Arial" panose="020B0604020202020204" pitchFamily="34" charset="0"/>
                      </a:endParaRPr>
                    </a:p>
                    <a:p>
                      <a:pPr marL="214630" marR="215265" algn="ctr">
                        <a:lnSpc>
                          <a:spcPts val="1340"/>
                        </a:lnSpc>
                        <a:spcAft>
                          <a:spcPts val="0"/>
                        </a:spcAft>
                      </a:pPr>
                      <a:r>
                        <a:rPr lang="fr-FR" sz="1800" i="1" dirty="0">
                          <a:effectLst/>
                          <a:latin typeface="Times New Roman" panose="02020603050405020304" pitchFamily="18" charset="0"/>
                          <a:ea typeface="Times New Roman" panose="02020603050405020304" pitchFamily="18" charset="0"/>
                          <a:cs typeface="Arial" panose="020B0604020202020204" pitchFamily="34" charset="0"/>
                        </a:rPr>
                        <a:t>Pseudomonas</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680" marR="147955" indent="-207645">
                        <a:lnSpc>
                          <a:spcPct val="98000"/>
                        </a:lnSpc>
                        <a:spcAft>
                          <a:spcPts val="0"/>
                        </a:spcAft>
                      </a:pPr>
                      <a:r>
                        <a:rPr lang="fr-FR" sz="1800" spc="-5">
                          <a:effectLst/>
                          <a:latin typeface="Times New Roman" panose="02020603050405020304" pitchFamily="18" charset="0"/>
                          <a:ea typeface="Times New Roman" panose="02020603050405020304" pitchFamily="18" charset="0"/>
                          <a:cs typeface="Arial" panose="020B0604020202020204" pitchFamily="34" charset="0"/>
                        </a:rPr>
                        <a:t>Dégradation </a:t>
                      </a:r>
                      <a:r>
                        <a:rPr lang="fr-FR" sz="1800">
                          <a:effectLst/>
                          <a:latin typeface="Times New Roman" panose="02020603050405020304" pitchFamily="18" charset="0"/>
                          <a:ea typeface="Times New Roman" panose="02020603050405020304" pitchFamily="18" charset="0"/>
                          <a:cs typeface="Arial" panose="020B0604020202020204" pitchFamily="34" charset="0"/>
                        </a:rPr>
                        <a:t>du</a:t>
                      </a:r>
                      <a:r>
                        <a:rPr lang="fr-FR" sz="1800" spc="-285">
                          <a:effectLst/>
                          <a:latin typeface="Times New Roman" panose="02020603050405020304" pitchFamily="18" charset="0"/>
                          <a:ea typeface="Times New Roman" panose="02020603050405020304" pitchFamily="18" charset="0"/>
                          <a:cs typeface="Arial" panose="020B0604020202020204" pitchFamily="34" charset="0"/>
                        </a:rPr>
                        <a:t> </a:t>
                      </a:r>
                      <a:r>
                        <a:rPr lang="fr-FR" sz="1800">
                          <a:effectLst/>
                          <a:latin typeface="Times New Roman" panose="02020603050405020304" pitchFamily="18" charset="0"/>
                          <a:ea typeface="Times New Roman" panose="02020603050405020304" pitchFamily="18" charset="0"/>
                          <a:cs typeface="Arial" panose="020B0604020202020204" pitchFamily="34" charset="0"/>
                        </a:rPr>
                        <a:t>camphre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3296998"/>
                  </a:ext>
                </a:extLst>
              </a:tr>
              <a:tr h="512119">
                <a:tc vMerge="1">
                  <a:txBody>
                    <a:bodyPr/>
                    <a:lstStyle/>
                    <a:p>
                      <a:endParaRPr lang="fr-FR"/>
                    </a:p>
                  </a:txBody>
                  <a:tcPr/>
                </a:tc>
                <a:tc>
                  <a:txBody>
                    <a:bodyPr/>
                    <a:lstStyle/>
                    <a:p>
                      <a:pPr marL="116205" marR="109220"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16205" marR="109220"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SAL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0" marR="311150"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11150" marR="311150"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4630" marR="215265" algn="ctr">
                        <a:lnSpc>
                          <a:spcPts val="1340"/>
                        </a:lnSpc>
                        <a:spcAft>
                          <a:spcPts val="0"/>
                        </a:spcAft>
                      </a:pPr>
                      <a:endParaRPr lang="fr-FR" sz="1800" i="1" dirty="0">
                        <a:effectLst/>
                        <a:latin typeface="Times New Roman" panose="02020603050405020304" pitchFamily="18" charset="0"/>
                        <a:ea typeface="Times New Roman" panose="02020603050405020304" pitchFamily="18" charset="0"/>
                        <a:cs typeface="Arial" panose="020B0604020202020204" pitchFamily="34" charset="0"/>
                      </a:endParaRPr>
                    </a:p>
                    <a:p>
                      <a:pPr marL="214630" marR="215265" algn="ctr">
                        <a:lnSpc>
                          <a:spcPts val="1340"/>
                        </a:lnSpc>
                        <a:spcAft>
                          <a:spcPts val="0"/>
                        </a:spcAft>
                      </a:pPr>
                      <a:r>
                        <a:rPr lang="fr-FR" sz="1800" i="1" dirty="0">
                          <a:effectLst/>
                          <a:latin typeface="Times New Roman" panose="02020603050405020304" pitchFamily="18" charset="0"/>
                          <a:ea typeface="Times New Roman" panose="02020603050405020304" pitchFamily="18" charset="0"/>
                          <a:cs typeface="Arial" panose="020B0604020202020204" pitchFamily="34" charset="0"/>
                        </a:rPr>
                        <a:t>Pseudomonas</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marR="92710" algn="ctr">
                        <a:lnSpc>
                          <a:spcPts val="1335"/>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92075" marR="92710" algn="ctr">
                        <a:lnSpc>
                          <a:spcPts val="1335"/>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Dégradation</a:t>
                      </a:r>
                      <a:r>
                        <a:rPr lang="fr-FR" sz="1800" spc="-2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du</a:t>
                      </a:r>
                    </a:p>
                    <a:p>
                      <a:pPr marL="92075" marR="92710" algn="ctr">
                        <a:lnSpc>
                          <a:spcPts val="1335"/>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92075" marR="94615" algn="ctr">
                        <a:lnSpc>
                          <a:spcPts val="1325"/>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salicylate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165805"/>
                  </a:ext>
                </a:extLst>
              </a:tr>
              <a:tr h="521413">
                <a:tc vMerge="1">
                  <a:txBody>
                    <a:bodyPr/>
                    <a:lstStyle/>
                    <a:p>
                      <a:endParaRPr lang="fr-FR"/>
                    </a:p>
                  </a:txBody>
                  <a:tcPr/>
                </a:tc>
                <a:tc>
                  <a:txBody>
                    <a:bodyPr/>
                    <a:lstStyle/>
                    <a:p>
                      <a:pPr marL="116205" marR="109220"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16205" marR="109220"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TOL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0" marR="311150"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311150" marR="311150"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75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4630" marR="215265" algn="ctr">
                        <a:lnSpc>
                          <a:spcPts val="1340"/>
                        </a:lnSpc>
                        <a:spcAft>
                          <a:spcPts val="0"/>
                        </a:spcAft>
                      </a:pPr>
                      <a:endParaRPr lang="fr-FR" sz="1800" i="1" dirty="0">
                        <a:effectLst/>
                        <a:latin typeface="Times New Roman" panose="02020603050405020304" pitchFamily="18" charset="0"/>
                        <a:ea typeface="Times New Roman" panose="02020603050405020304" pitchFamily="18" charset="0"/>
                        <a:cs typeface="Arial" panose="020B0604020202020204" pitchFamily="34" charset="0"/>
                      </a:endParaRPr>
                    </a:p>
                    <a:p>
                      <a:pPr marL="214630" marR="215265" algn="ctr">
                        <a:lnSpc>
                          <a:spcPts val="1340"/>
                        </a:lnSpc>
                        <a:spcAft>
                          <a:spcPts val="0"/>
                        </a:spcAft>
                      </a:pPr>
                      <a:r>
                        <a:rPr lang="fr-FR" sz="1800" i="1" dirty="0">
                          <a:effectLst/>
                          <a:latin typeface="Times New Roman" panose="02020603050405020304" pitchFamily="18" charset="0"/>
                          <a:ea typeface="Times New Roman" panose="02020603050405020304" pitchFamily="18" charset="0"/>
                          <a:cs typeface="Arial" panose="020B0604020202020204" pitchFamily="34" charset="0"/>
                        </a:rPr>
                        <a:t>Pseudomonas</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14630" marR="214630" algn="ctr">
                        <a:lnSpc>
                          <a:spcPts val="1355"/>
                        </a:lnSpc>
                        <a:spcBef>
                          <a:spcPts val="10"/>
                        </a:spcBef>
                        <a:spcAft>
                          <a:spcPts val="0"/>
                        </a:spcAft>
                      </a:pPr>
                      <a:r>
                        <a:rPr lang="fr-FR" sz="1800" i="1" dirty="0" err="1">
                          <a:effectLst/>
                          <a:latin typeface="Times New Roman" panose="02020603050405020304" pitchFamily="18" charset="0"/>
                          <a:ea typeface="Times New Roman" panose="02020603050405020304" pitchFamily="18" charset="0"/>
                          <a:cs typeface="Arial" panose="020B0604020202020204" pitchFamily="34" charset="0"/>
                        </a:rPr>
                        <a:t>putida</a:t>
                      </a: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marR="92710"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92075" marR="92710" algn="ctr">
                        <a:lnSpc>
                          <a:spcPts val="1340"/>
                        </a:lnSpc>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Dégradation</a:t>
                      </a:r>
                      <a:r>
                        <a:rPr lang="fr-FR" sz="1800" spc="-25"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800" dirty="0">
                          <a:effectLst/>
                          <a:latin typeface="Times New Roman" panose="02020603050405020304" pitchFamily="18" charset="0"/>
                          <a:ea typeface="Times New Roman" panose="02020603050405020304" pitchFamily="18" charset="0"/>
                          <a:cs typeface="Arial" panose="020B0604020202020204" pitchFamily="34" charset="0"/>
                        </a:rPr>
                        <a:t>du</a:t>
                      </a:r>
                    </a:p>
                    <a:p>
                      <a:pPr marL="92075" marR="92710" algn="ctr">
                        <a:lnSpc>
                          <a:spcPts val="1340"/>
                        </a:lnSpc>
                        <a:spcAft>
                          <a:spcPts val="0"/>
                        </a:spcAft>
                      </a:pPr>
                      <a:endParaRPr lang="fr-FR"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92075" marR="93980" algn="ctr">
                        <a:lnSpc>
                          <a:spcPts val="1355"/>
                        </a:lnSpc>
                        <a:spcBef>
                          <a:spcPts val="10"/>
                        </a:spcBef>
                        <a:spcAft>
                          <a:spcPts val="0"/>
                        </a:spcAft>
                      </a:pPr>
                      <a:r>
                        <a:rPr lang="fr-FR" sz="1800" dirty="0">
                          <a:effectLst/>
                          <a:latin typeface="Times New Roman" panose="02020603050405020304" pitchFamily="18" charset="0"/>
                          <a:ea typeface="Times New Roman" panose="02020603050405020304" pitchFamily="18" charset="0"/>
                          <a:cs typeface="Arial" panose="020B0604020202020204" pitchFamily="34" charset="0"/>
                        </a:rPr>
                        <a:t>toluène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372324"/>
                  </a:ext>
                </a:extLst>
              </a:tr>
            </a:tbl>
          </a:graphicData>
        </a:graphic>
      </p:graphicFrame>
    </p:spTree>
    <p:extLst>
      <p:ext uri="{BB962C8B-B14F-4D97-AF65-F5344CB8AC3E}">
        <p14:creationId xmlns:p14="http://schemas.microsoft.com/office/powerpoint/2010/main" val="2434372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9525" y="86405"/>
            <a:ext cx="11972949" cy="1938992"/>
          </a:xfrm>
          <a:prstGeom prst="rect">
            <a:avLst/>
          </a:prstGeom>
        </p:spPr>
        <p:txBody>
          <a:bodyPr wrap="square">
            <a:spAutoFit/>
          </a:bodyPr>
          <a:lstStyle/>
          <a:p>
            <a:pPr>
              <a:spcAft>
                <a:spcPts val="0"/>
              </a:spcAft>
              <a:tabLst>
                <a:tab pos="946150" algn="l"/>
              </a:tabLst>
            </a:pPr>
            <a:r>
              <a:rPr lang="fr-FR" sz="2400" b="1" dirty="0">
                <a:solidFill>
                  <a:srgbClr val="7030A0"/>
                </a:solidFill>
                <a:latin typeface="Times New Roman" panose="02020603050405020304" pitchFamily="18" charset="0"/>
                <a:ea typeface="Times New Roman" panose="02020603050405020304" pitchFamily="18" charset="0"/>
              </a:rPr>
              <a:t>Transfert plasmidique</a:t>
            </a:r>
          </a:p>
          <a:p>
            <a:pPr>
              <a:spcAft>
                <a:spcPts val="0"/>
              </a:spcAft>
              <a:tabLst>
                <a:tab pos="946150" algn="l"/>
              </a:tabLst>
            </a:pPr>
            <a:r>
              <a:rPr lang="fr-FR" sz="2400" dirty="0">
                <a:latin typeface="Times New Roman" panose="02020603050405020304" pitchFamily="18" charset="0"/>
                <a:ea typeface="Times New Roman" panose="02020603050405020304" pitchFamily="18" charset="0"/>
              </a:rPr>
              <a:t> </a:t>
            </a:r>
          </a:p>
          <a:p>
            <a:pPr>
              <a:spcAft>
                <a:spcPts val="0"/>
              </a:spcAft>
              <a:tabLst>
                <a:tab pos="946150" algn="l"/>
              </a:tabLst>
            </a:pPr>
            <a:r>
              <a:rPr lang="fr-FR" sz="2400" dirty="0">
                <a:solidFill>
                  <a:srgbClr val="C00000"/>
                </a:solidFill>
                <a:latin typeface="Times New Roman" panose="02020603050405020304" pitchFamily="18" charset="0"/>
                <a:ea typeface="Times New Roman" panose="02020603050405020304" pitchFamily="18" charset="0"/>
              </a:rPr>
              <a:t>Le transfert d’un plasmide d’une </a:t>
            </a:r>
            <a:r>
              <a:rPr lang="fr-FR" sz="2400" b="1" dirty="0">
                <a:solidFill>
                  <a:srgbClr val="C00000"/>
                </a:solidFill>
                <a:latin typeface="Times New Roman" panose="02020603050405020304" pitchFamily="18" charset="0"/>
                <a:ea typeface="Times New Roman" panose="02020603050405020304" pitchFamily="18" charset="0"/>
              </a:rPr>
              <a:t>bactérie donatrice </a:t>
            </a:r>
            <a:r>
              <a:rPr lang="fr-FR" sz="2400" dirty="0">
                <a:solidFill>
                  <a:srgbClr val="C00000"/>
                </a:solidFill>
                <a:latin typeface="Times New Roman" panose="02020603050405020304" pitchFamily="18" charset="0"/>
                <a:ea typeface="Times New Roman" panose="02020603050405020304" pitchFamily="18" charset="0"/>
              </a:rPr>
              <a:t>à une </a:t>
            </a:r>
            <a:r>
              <a:rPr lang="fr-FR" sz="2400" b="1" dirty="0">
                <a:solidFill>
                  <a:srgbClr val="C00000"/>
                </a:solidFill>
                <a:latin typeface="Times New Roman" panose="02020603050405020304" pitchFamily="18" charset="0"/>
                <a:ea typeface="Times New Roman" panose="02020603050405020304" pitchFamily="18" charset="0"/>
              </a:rPr>
              <a:t>bactérie réceptrice </a:t>
            </a:r>
            <a:r>
              <a:rPr lang="fr-FR" sz="2400" dirty="0">
                <a:solidFill>
                  <a:srgbClr val="C00000"/>
                </a:solidFill>
                <a:latin typeface="Times New Roman" panose="02020603050405020304" pitchFamily="18" charset="0"/>
                <a:ea typeface="Times New Roman" panose="02020603050405020304" pitchFamily="18" charset="0"/>
              </a:rPr>
              <a:t>peut se faire par </a:t>
            </a:r>
            <a:r>
              <a:rPr lang="fr-FR" sz="2400" b="1" dirty="0">
                <a:solidFill>
                  <a:srgbClr val="C00000"/>
                </a:solidFill>
                <a:latin typeface="Times New Roman" panose="02020603050405020304" pitchFamily="18" charset="0"/>
                <a:ea typeface="Times New Roman" panose="02020603050405020304" pitchFamily="18" charset="0"/>
              </a:rPr>
              <a:t>conjugaison, mobilisation, transduction ou transformation</a:t>
            </a:r>
            <a:r>
              <a:rPr lang="fr-FR" sz="2400" dirty="0">
                <a:solidFill>
                  <a:srgbClr val="C00000"/>
                </a:solidFill>
                <a:latin typeface="Times New Roman" panose="02020603050405020304" pitchFamily="18" charset="0"/>
                <a:ea typeface="Times New Roman" panose="02020603050405020304" pitchFamily="18" charset="0"/>
              </a:rPr>
              <a:t>. (Voir Chapitre 04)</a:t>
            </a:r>
          </a:p>
          <a:p>
            <a:pPr>
              <a:spcAft>
                <a:spcPts val="0"/>
              </a:spcAft>
              <a:tabLst>
                <a:tab pos="946150" algn="l"/>
              </a:tabLst>
            </a:pPr>
            <a:r>
              <a:rPr lang="fr-FR" sz="2400" dirty="0">
                <a:latin typeface="Times New Roman" panose="02020603050405020304" pitchFamily="18" charset="0"/>
                <a:ea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p:txBody>
      </p:sp>
      <p:pic>
        <p:nvPicPr>
          <p:cNvPr id="3" name="Image 2">
            <a:extLst>
              <a:ext uri="{FF2B5EF4-FFF2-40B4-BE49-F238E27FC236}">
                <a16:creationId xmlns:a16="http://schemas.microsoft.com/office/drawing/2014/main" id="{0244122D-FECB-CFB0-F359-C6DC01D2A0A9}"/>
              </a:ext>
            </a:extLst>
          </p:cNvPr>
          <p:cNvPicPr>
            <a:picLocks noChangeAspect="1"/>
          </p:cNvPicPr>
          <p:nvPr/>
        </p:nvPicPr>
        <p:blipFill>
          <a:blip r:embed="rId2"/>
          <a:stretch>
            <a:fillRect/>
          </a:stretch>
        </p:blipFill>
        <p:spPr>
          <a:xfrm>
            <a:off x="313083" y="1833562"/>
            <a:ext cx="3429000" cy="3190875"/>
          </a:xfrm>
          <a:prstGeom prst="rect">
            <a:avLst/>
          </a:prstGeom>
        </p:spPr>
      </p:pic>
      <p:pic>
        <p:nvPicPr>
          <p:cNvPr id="4" name="Image 3">
            <a:extLst>
              <a:ext uri="{FF2B5EF4-FFF2-40B4-BE49-F238E27FC236}">
                <a16:creationId xmlns:a16="http://schemas.microsoft.com/office/drawing/2014/main" id="{6BAE70C7-BD0A-D151-02E2-9C694076C693}"/>
              </a:ext>
            </a:extLst>
          </p:cNvPr>
          <p:cNvPicPr>
            <a:picLocks noChangeAspect="1"/>
          </p:cNvPicPr>
          <p:nvPr/>
        </p:nvPicPr>
        <p:blipFill rotWithShape="1">
          <a:blip r:embed="rId3"/>
          <a:srcRect t="12850" r="56532" b="47282"/>
          <a:stretch/>
        </p:blipFill>
        <p:spPr>
          <a:xfrm>
            <a:off x="3742083" y="1643270"/>
            <a:ext cx="4328493" cy="3021496"/>
          </a:xfrm>
          <a:prstGeom prst="rect">
            <a:avLst/>
          </a:prstGeom>
        </p:spPr>
      </p:pic>
      <p:pic>
        <p:nvPicPr>
          <p:cNvPr id="5" name="Image 4">
            <a:extLst>
              <a:ext uri="{FF2B5EF4-FFF2-40B4-BE49-F238E27FC236}">
                <a16:creationId xmlns:a16="http://schemas.microsoft.com/office/drawing/2014/main" id="{39836144-1A89-C7D9-E8F8-1BC986A26059}"/>
              </a:ext>
            </a:extLst>
          </p:cNvPr>
          <p:cNvPicPr>
            <a:picLocks noChangeAspect="1"/>
          </p:cNvPicPr>
          <p:nvPr/>
        </p:nvPicPr>
        <p:blipFill>
          <a:blip r:embed="rId4"/>
          <a:stretch>
            <a:fillRect/>
          </a:stretch>
        </p:blipFill>
        <p:spPr>
          <a:xfrm>
            <a:off x="8023673" y="1918090"/>
            <a:ext cx="4168327" cy="3190876"/>
          </a:xfrm>
          <a:prstGeom prst="rect">
            <a:avLst/>
          </a:prstGeom>
        </p:spPr>
      </p:pic>
    </p:spTree>
    <p:extLst>
      <p:ext uri="{BB962C8B-B14F-4D97-AF65-F5344CB8AC3E}">
        <p14:creationId xmlns:p14="http://schemas.microsoft.com/office/powerpoint/2010/main" val="1424833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4564C5D-65B4-05C5-303A-98553B0BD1E6}"/>
              </a:ext>
            </a:extLst>
          </p:cNvPr>
          <p:cNvSpPr txBox="1"/>
          <p:nvPr/>
        </p:nvSpPr>
        <p:spPr>
          <a:xfrm>
            <a:off x="649357" y="437322"/>
            <a:ext cx="6135756" cy="584775"/>
          </a:xfrm>
          <a:prstGeom prst="rect">
            <a:avLst/>
          </a:prstGeom>
          <a:noFill/>
        </p:spPr>
        <p:txBody>
          <a:bodyPr wrap="square" rtlCol="0">
            <a:spAutoFit/>
          </a:bodyPr>
          <a:lstStyle/>
          <a:p>
            <a:r>
              <a:rPr lang="fr-FR" sz="3200" b="1" dirty="0">
                <a:solidFill>
                  <a:srgbClr val="7030A0"/>
                </a:solidFill>
              </a:rPr>
              <a:t>1-3 Matériel génétique viral </a:t>
            </a:r>
          </a:p>
        </p:txBody>
      </p:sp>
      <p:sp>
        <p:nvSpPr>
          <p:cNvPr id="3" name="ZoneTexte 2">
            <a:extLst>
              <a:ext uri="{FF2B5EF4-FFF2-40B4-BE49-F238E27FC236}">
                <a16:creationId xmlns:a16="http://schemas.microsoft.com/office/drawing/2014/main" id="{46D45054-9A1A-4C82-C8D1-CF06C15500B4}"/>
              </a:ext>
            </a:extLst>
          </p:cNvPr>
          <p:cNvSpPr txBox="1"/>
          <p:nvPr/>
        </p:nvSpPr>
        <p:spPr>
          <a:xfrm>
            <a:off x="384311" y="3084733"/>
            <a:ext cx="10813775" cy="3046988"/>
          </a:xfrm>
          <a:prstGeom prst="rect">
            <a:avLst/>
          </a:prstGeom>
          <a:noFill/>
        </p:spPr>
        <p:txBody>
          <a:bodyPr wrap="square" rtlCol="0">
            <a:spAutoFit/>
          </a:bodyPr>
          <a:lstStyle/>
          <a:p>
            <a:pPr algn="just"/>
            <a:r>
              <a:rPr lang="fr-FR" sz="2400" dirty="0">
                <a:latin typeface="Times New Roman" pitchFamily="18" charset="0"/>
                <a:cs typeface="Times New Roman" pitchFamily="18" charset="0"/>
              </a:rPr>
              <a:t>Leurs matériel génétique peut être de l’</a:t>
            </a:r>
            <a:r>
              <a:rPr lang="fr-FR" sz="2400" b="1" dirty="0">
                <a:latin typeface="Times New Roman" pitchFamily="18" charset="0"/>
                <a:cs typeface="Times New Roman" pitchFamily="18" charset="0"/>
              </a:rPr>
              <a:t>ADN</a:t>
            </a:r>
            <a:r>
              <a:rPr lang="fr-FR" sz="2400" dirty="0">
                <a:latin typeface="Times New Roman" pitchFamily="18" charset="0"/>
                <a:cs typeface="Times New Roman" pitchFamily="18" charset="0"/>
              </a:rPr>
              <a:t> ou de l’</a:t>
            </a:r>
            <a:r>
              <a:rPr lang="fr-FR" sz="2400" b="1" dirty="0">
                <a:latin typeface="Times New Roman" pitchFamily="18" charset="0"/>
                <a:cs typeface="Times New Roman" pitchFamily="18" charset="0"/>
              </a:rPr>
              <a:t>ARN</a:t>
            </a:r>
            <a:r>
              <a:rPr lang="fr-FR" sz="2400" dirty="0">
                <a:latin typeface="Times New Roman" pitchFamily="18" charset="0"/>
                <a:cs typeface="Times New Roman" pitchFamily="18" charset="0"/>
              </a:rPr>
              <a:t>.</a:t>
            </a:r>
          </a:p>
          <a:p>
            <a:pPr algn="just"/>
            <a:r>
              <a:rPr lang="fr-FR" sz="2400" i="1" u="sng" dirty="0">
                <a:solidFill>
                  <a:schemeClr val="accent6">
                    <a:lumMod val="75000"/>
                  </a:schemeClr>
                </a:solidFill>
                <a:latin typeface="Times New Roman" pitchFamily="18" charset="0"/>
                <a:cs typeface="Times New Roman" pitchFamily="18" charset="0"/>
              </a:rPr>
              <a:t>Les virus à ADN</a:t>
            </a:r>
            <a:r>
              <a:rPr lang="fr-FR" sz="2400" i="1" u="sng" dirty="0">
                <a:latin typeface="Times New Roman" pitchFamily="18" charset="0"/>
                <a:cs typeface="Times New Roman" pitchFamily="18" charset="0"/>
              </a:rPr>
              <a:t> </a:t>
            </a:r>
            <a:r>
              <a:rPr lang="fr-FR" sz="2400" dirty="0">
                <a:latin typeface="Times New Roman" pitchFamily="18" charset="0"/>
                <a:cs typeface="Times New Roman" pitchFamily="18" charset="0"/>
              </a:rPr>
              <a:t>sont génétiquement stables et possèdent (comme par exemple les </a:t>
            </a:r>
            <a:r>
              <a:rPr lang="fr-FR" sz="2400" dirty="0" err="1">
                <a:latin typeface="Times New Roman" pitchFamily="18" charset="0"/>
                <a:cs typeface="Times New Roman" pitchFamily="18" charset="0"/>
              </a:rPr>
              <a:t>Herpesvirus</a:t>
            </a:r>
            <a:r>
              <a:rPr lang="fr-FR" sz="2400" dirty="0">
                <a:latin typeface="Times New Roman" pitchFamily="18" charset="0"/>
                <a:cs typeface="Times New Roman" pitchFamily="18" charset="0"/>
              </a:rPr>
              <a:t> et le virus de la variole) souvent de grands génomes comprenant une quantité considérable d’informations génétiques. </a:t>
            </a:r>
          </a:p>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La majorité des virus à ADN sont </a:t>
            </a:r>
            <a:r>
              <a:rPr lang="fr-FR" sz="2400" b="1" dirty="0">
                <a:latin typeface="Times New Roman" pitchFamily="18" charset="0"/>
                <a:cs typeface="Times New Roman" pitchFamily="18" charset="0"/>
              </a:rPr>
              <a:t>à double brins</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ds</a:t>
            </a:r>
            <a:r>
              <a:rPr lang="fr-FR" sz="2400" dirty="0">
                <a:latin typeface="Times New Roman" pitchFamily="18" charset="0"/>
                <a:cs typeface="Times New Roman" pitchFamily="18" charset="0"/>
              </a:rPr>
              <a:t>, pour double </a:t>
            </a:r>
            <a:r>
              <a:rPr lang="fr-FR" sz="2400" dirty="0" err="1">
                <a:latin typeface="Times New Roman" pitchFamily="18" charset="0"/>
                <a:cs typeface="Times New Roman" pitchFamily="18" charset="0"/>
              </a:rPr>
              <a:t>strand</a:t>
            </a:r>
            <a:r>
              <a:rPr lang="fr-FR" sz="2400" dirty="0">
                <a:latin typeface="Times New Roman" pitchFamily="18" charset="0"/>
                <a:cs typeface="Times New Roman" pitchFamily="18" charset="0"/>
              </a:rPr>
              <a:t>) et se présentent sous une forme de filament linéaire avec des extrémités définies, ou sous forme d’anneau (circulaire).</a:t>
            </a:r>
          </a:p>
        </p:txBody>
      </p:sp>
      <p:sp>
        <p:nvSpPr>
          <p:cNvPr id="5" name="ZoneTexte 4">
            <a:extLst>
              <a:ext uri="{FF2B5EF4-FFF2-40B4-BE49-F238E27FC236}">
                <a16:creationId xmlns:a16="http://schemas.microsoft.com/office/drawing/2014/main" id="{918C7DD3-AD05-89EA-653A-B9EBF5C1C541}"/>
              </a:ext>
            </a:extLst>
          </p:cNvPr>
          <p:cNvSpPr txBox="1"/>
          <p:nvPr/>
        </p:nvSpPr>
        <p:spPr>
          <a:xfrm>
            <a:off x="384313" y="1227339"/>
            <a:ext cx="10813774" cy="1569660"/>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Le mot latin « virus » signifie « poison »; Ils sont constitués d’un acide nucléique, porteur de l’information génétique, et de protéines virales. </a:t>
            </a:r>
          </a:p>
          <a:p>
            <a:pPr algn="just"/>
            <a:r>
              <a:rPr lang="fr-FR" sz="2400" dirty="0">
                <a:latin typeface="Times New Roman" panose="02020603050405020304" pitchFamily="18" charset="0"/>
                <a:cs typeface="Times New Roman" panose="02020603050405020304" pitchFamily="18" charset="0"/>
              </a:rPr>
              <a:t>Ils se multiplient obligatoirement en intracellulaire (parasites) et ne sont pas capables, par leurs propres moyens, de produire de l’énergie ou de synthétiser des protéines.</a:t>
            </a:r>
          </a:p>
        </p:txBody>
      </p:sp>
      <p:pic>
        <p:nvPicPr>
          <p:cNvPr id="6" name="Image 5">
            <a:extLst>
              <a:ext uri="{FF2B5EF4-FFF2-40B4-BE49-F238E27FC236}">
                <a16:creationId xmlns:a16="http://schemas.microsoft.com/office/drawing/2014/main" id="{6EC97F78-A970-B46F-4949-B4347CA91DA7}"/>
              </a:ext>
            </a:extLst>
          </p:cNvPr>
          <p:cNvPicPr>
            <a:picLocks noChangeAspect="1"/>
          </p:cNvPicPr>
          <p:nvPr/>
        </p:nvPicPr>
        <p:blipFill>
          <a:blip r:embed="rId2"/>
          <a:stretch>
            <a:fillRect/>
          </a:stretch>
        </p:blipFill>
        <p:spPr>
          <a:xfrm>
            <a:off x="384311" y="6184738"/>
            <a:ext cx="3828620" cy="469433"/>
          </a:xfrm>
          <a:prstGeom prst="rect">
            <a:avLst/>
          </a:prstGeom>
        </p:spPr>
      </p:pic>
      <p:pic>
        <p:nvPicPr>
          <p:cNvPr id="7" name="Image 6">
            <a:extLst>
              <a:ext uri="{FF2B5EF4-FFF2-40B4-BE49-F238E27FC236}">
                <a16:creationId xmlns:a16="http://schemas.microsoft.com/office/drawing/2014/main" id="{070CBDFB-9619-EBBE-832F-C6CE42848054}"/>
              </a:ext>
            </a:extLst>
          </p:cNvPr>
          <p:cNvPicPr>
            <a:picLocks noChangeAspect="1"/>
          </p:cNvPicPr>
          <p:nvPr/>
        </p:nvPicPr>
        <p:blipFill>
          <a:blip r:embed="rId3"/>
          <a:stretch>
            <a:fillRect/>
          </a:stretch>
        </p:blipFill>
        <p:spPr>
          <a:xfrm>
            <a:off x="7408558" y="5630661"/>
            <a:ext cx="1615580" cy="1260536"/>
          </a:xfrm>
          <a:prstGeom prst="rect">
            <a:avLst/>
          </a:prstGeom>
        </p:spPr>
      </p:pic>
    </p:spTree>
    <p:extLst>
      <p:ext uri="{BB962C8B-B14F-4D97-AF65-F5344CB8AC3E}">
        <p14:creationId xmlns:p14="http://schemas.microsoft.com/office/powerpoint/2010/main" val="3898997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7003FB3-029A-EAE1-FCB7-B8FF9BEA1541}"/>
              </a:ext>
            </a:extLst>
          </p:cNvPr>
          <p:cNvSpPr txBox="1"/>
          <p:nvPr/>
        </p:nvSpPr>
        <p:spPr>
          <a:xfrm>
            <a:off x="185118" y="2721787"/>
            <a:ext cx="6096000" cy="830997"/>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Exemple 01 </a:t>
            </a:r>
            <a:r>
              <a:rPr lang="fr-FR" sz="2400" b="1" dirty="0" err="1">
                <a:latin typeface="Times New Roman" panose="02020603050405020304" pitchFamily="18" charset="0"/>
                <a:cs typeface="Times New Roman" panose="02020603050405020304" pitchFamily="18" charset="0"/>
              </a:rPr>
              <a:t>Orthohepadnavirus</a:t>
            </a:r>
            <a:r>
              <a:rPr lang="fr-FR" sz="2400" b="1" dirty="0">
                <a:latin typeface="Times New Roman" panose="02020603050405020304" pitchFamily="18" charset="0"/>
                <a:cs typeface="Times New Roman" panose="02020603050405020304" pitchFamily="18" charset="0"/>
              </a:rPr>
              <a:t> :Virus de l’hépatite B (HBV) (</a:t>
            </a:r>
            <a:r>
              <a:rPr lang="fr-FR" sz="2400" b="1" dirty="0" err="1">
                <a:latin typeface="Times New Roman" panose="02020603050405020304" pitchFamily="18" charset="0"/>
                <a:cs typeface="Times New Roman" panose="02020603050405020304" pitchFamily="18" charset="0"/>
              </a:rPr>
              <a:t>ds</a:t>
            </a:r>
            <a:r>
              <a:rPr lang="fr-FR" sz="2400" b="1" dirty="0">
                <a:latin typeface="Times New Roman" panose="02020603050405020304" pitchFamily="18" charset="0"/>
                <a:cs typeface="Times New Roman" panose="02020603050405020304" pitchFamily="18" charset="0"/>
              </a:rPr>
              <a:t> DNA)</a:t>
            </a:r>
          </a:p>
        </p:txBody>
      </p:sp>
      <p:pic>
        <p:nvPicPr>
          <p:cNvPr id="6" name="Image 5">
            <a:extLst>
              <a:ext uri="{FF2B5EF4-FFF2-40B4-BE49-F238E27FC236}">
                <a16:creationId xmlns:a16="http://schemas.microsoft.com/office/drawing/2014/main" id="{44EB3D00-3E72-F29D-A9E6-72B7688BD8EA}"/>
              </a:ext>
            </a:extLst>
          </p:cNvPr>
          <p:cNvPicPr>
            <a:picLocks noChangeAspect="1"/>
          </p:cNvPicPr>
          <p:nvPr/>
        </p:nvPicPr>
        <p:blipFill>
          <a:blip r:embed="rId2"/>
          <a:stretch>
            <a:fillRect/>
          </a:stretch>
        </p:blipFill>
        <p:spPr>
          <a:xfrm>
            <a:off x="821634" y="42443"/>
            <a:ext cx="4386470" cy="2745685"/>
          </a:xfrm>
          <a:prstGeom prst="rect">
            <a:avLst/>
          </a:prstGeom>
        </p:spPr>
      </p:pic>
      <p:sp>
        <p:nvSpPr>
          <p:cNvPr id="12" name="ZoneTexte 11">
            <a:extLst>
              <a:ext uri="{FF2B5EF4-FFF2-40B4-BE49-F238E27FC236}">
                <a16:creationId xmlns:a16="http://schemas.microsoft.com/office/drawing/2014/main" id="{65965E25-62F6-DFF7-BE8E-834D43444866}"/>
              </a:ext>
            </a:extLst>
          </p:cNvPr>
          <p:cNvSpPr txBox="1"/>
          <p:nvPr/>
        </p:nvSpPr>
        <p:spPr>
          <a:xfrm>
            <a:off x="5593246" y="5816629"/>
            <a:ext cx="6096000" cy="830997"/>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Exemple 03 </a:t>
            </a:r>
            <a:r>
              <a:rPr lang="fr-FR" sz="2400" b="1" dirty="0" err="1">
                <a:latin typeface="Times New Roman" panose="02020603050405020304" pitchFamily="18" charset="0"/>
                <a:cs typeface="Times New Roman" panose="02020603050405020304" pitchFamily="18" charset="0"/>
              </a:rPr>
              <a:t>Bocaparvovirus:Bocavirus</a:t>
            </a:r>
            <a:r>
              <a:rPr lang="fr-FR" sz="2400" b="1" dirty="0">
                <a:latin typeface="Times New Roman" panose="02020603050405020304" pitchFamily="18" charset="0"/>
                <a:cs typeface="Times New Roman" panose="02020603050405020304" pitchFamily="18" charset="0"/>
              </a:rPr>
              <a:t> humain (</a:t>
            </a:r>
            <a:r>
              <a:rPr lang="fr-FR" sz="2400" b="1" dirty="0" err="1">
                <a:latin typeface="Times New Roman" panose="02020603050405020304" pitchFamily="18" charset="0"/>
                <a:cs typeface="Times New Roman" panose="02020603050405020304" pitchFamily="18" charset="0"/>
              </a:rPr>
              <a:t>HBoV</a:t>
            </a:r>
            <a:r>
              <a:rPr lang="fr-FR" sz="2400" b="1" dirty="0">
                <a:latin typeface="Times New Roman" panose="02020603050405020304" pitchFamily="18" charset="0"/>
                <a:cs typeface="Times New Roman" panose="02020603050405020304" pitchFamily="18" charset="0"/>
              </a:rPr>
              <a:t>) (</a:t>
            </a:r>
            <a:r>
              <a:rPr lang="fr-FR" sz="2400" b="1" dirty="0" err="1">
                <a:latin typeface="Times New Roman" panose="02020603050405020304" pitchFamily="18" charset="0"/>
                <a:cs typeface="Times New Roman" panose="02020603050405020304" pitchFamily="18" charset="0"/>
              </a:rPr>
              <a:t>ss</a:t>
            </a:r>
            <a:r>
              <a:rPr lang="fr-FR" sz="2400" b="1" dirty="0">
                <a:latin typeface="Times New Roman" panose="02020603050405020304" pitchFamily="18" charset="0"/>
                <a:cs typeface="Times New Roman" panose="02020603050405020304" pitchFamily="18" charset="0"/>
              </a:rPr>
              <a:t> DNA)</a:t>
            </a:r>
          </a:p>
        </p:txBody>
      </p:sp>
      <p:pic>
        <p:nvPicPr>
          <p:cNvPr id="13" name="Image 12">
            <a:extLst>
              <a:ext uri="{FF2B5EF4-FFF2-40B4-BE49-F238E27FC236}">
                <a16:creationId xmlns:a16="http://schemas.microsoft.com/office/drawing/2014/main" id="{0D3433F1-9A20-A2EA-8A51-1D4F6B3B3E5C}"/>
              </a:ext>
            </a:extLst>
          </p:cNvPr>
          <p:cNvPicPr>
            <a:picLocks noChangeAspect="1"/>
          </p:cNvPicPr>
          <p:nvPr/>
        </p:nvPicPr>
        <p:blipFill>
          <a:blip r:embed="rId3"/>
          <a:stretch>
            <a:fillRect/>
          </a:stretch>
        </p:blipFill>
        <p:spPr>
          <a:xfrm>
            <a:off x="693254" y="4053322"/>
            <a:ext cx="4514850" cy="2362200"/>
          </a:xfrm>
          <a:prstGeom prst="rect">
            <a:avLst/>
          </a:prstGeom>
        </p:spPr>
      </p:pic>
      <p:pic>
        <p:nvPicPr>
          <p:cNvPr id="14" name="Image 13">
            <a:extLst>
              <a:ext uri="{FF2B5EF4-FFF2-40B4-BE49-F238E27FC236}">
                <a16:creationId xmlns:a16="http://schemas.microsoft.com/office/drawing/2014/main" id="{9CE1775B-68A6-056C-CF81-90DDB37212E8}"/>
              </a:ext>
            </a:extLst>
          </p:cNvPr>
          <p:cNvPicPr>
            <a:picLocks noChangeAspect="1"/>
          </p:cNvPicPr>
          <p:nvPr/>
        </p:nvPicPr>
        <p:blipFill>
          <a:blip r:embed="rId4"/>
          <a:stretch>
            <a:fillRect/>
          </a:stretch>
        </p:blipFill>
        <p:spPr>
          <a:xfrm>
            <a:off x="6096000" y="275493"/>
            <a:ext cx="4678846" cy="3362497"/>
          </a:xfrm>
          <a:prstGeom prst="rect">
            <a:avLst/>
          </a:prstGeom>
        </p:spPr>
      </p:pic>
      <p:sp>
        <p:nvSpPr>
          <p:cNvPr id="15" name="ZoneTexte 14">
            <a:extLst>
              <a:ext uri="{FF2B5EF4-FFF2-40B4-BE49-F238E27FC236}">
                <a16:creationId xmlns:a16="http://schemas.microsoft.com/office/drawing/2014/main" id="{53E12CFB-2C9A-BEF7-9CE2-836AAF3C4E01}"/>
              </a:ext>
            </a:extLst>
          </p:cNvPr>
          <p:cNvSpPr txBox="1"/>
          <p:nvPr/>
        </p:nvSpPr>
        <p:spPr>
          <a:xfrm>
            <a:off x="6281117" y="3922643"/>
            <a:ext cx="5672343" cy="830997"/>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Exemple 02 Bactériophage </a:t>
            </a:r>
            <a:r>
              <a:rPr lang="fr-FR" sz="2400" b="1" dirty="0" err="1">
                <a:latin typeface="Times New Roman" panose="02020603050405020304" pitchFamily="18" charset="0"/>
                <a:cs typeface="Times New Roman" panose="02020603050405020304" pitchFamily="18" charset="0"/>
              </a:rPr>
              <a:t>lamda</a:t>
            </a:r>
            <a:r>
              <a:rPr lang="fr-FR" sz="2400" b="1" dirty="0">
                <a:latin typeface="Times New Roman" panose="02020603050405020304" pitchFamily="18" charset="0"/>
                <a:cs typeface="Times New Roman" panose="02020603050405020304" pitchFamily="18" charset="0"/>
              </a:rPr>
              <a:t> (virus de bactéries) (</a:t>
            </a:r>
            <a:r>
              <a:rPr lang="fr-FR" sz="2400" b="1" dirty="0" err="1">
                <a:latin typeface="Times New Roman" panose="02020603050405020304" pitchFamily="18" charset="0"/>
                <a:cs typeface="Times New Roman" panose="02020603050405020304" pitchFamily="18" charset="0"/>
              </a:rPr>
              <a:t>ds</a:t>
            </a:r>
            <a:r>
              <a:rPr lang="fr-FR" sz="2400" b="1" dirty="0">
                <a:latin typeface="Times New Roman" panose="02020603050405020304" pitchFamily="18" charset="0"/>
                <a:cs typeface="Times New Roman" panose="02020603050405020304" pitchFamily="18" charset="0"/>
              </a:rPr>
              <a:t> DNA)</a:t>
            </a:r>
          </a:p>
        </p:txBody>
      </p:sp>
    </p:spTree>
    <p:extLst>
      <p:ext uri="{BB962C8B-B14F-4D97-AF65-F5344CB8AC3E}">
        <p14:creationId xmlns:p14="http://schemas.microsoft.com/office/powerpoint/2010/main" val="2044853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3826" y="1995131"/>
            <a:ext cx="10946296" cy="3046988"/>
          </a:xfrm>
          <a:prstGeom prst="rect">
            <a:avLst/>
          </a:prstGeom>
        </p:spPr>
        <p:txBody>
          <a:bodyPr wrap="square">
            <a:spAutoFit/>
          </a:bodyPr>
          <a:lstStyle/>
          <a:p>
            <a:pPr algn="just"/>
            <a:r>
              <a:rPr lang="fr-FR" sz="2400" dirty="0">
                <a:latin typeface="Times New Roman" pitchFamily="18" charset="0"/>
                <a:cs typeface="Times New Roman" pitchFamily="18" charset="0"/>
              </a:rPr>
              <a:t>Les virus à ARN simple brin sont divisés en deux classes, en fonction de la polarité de leur génome. </a:t>
            </a:r>
          </a:p>
          <a:p>
            <a:pPr algn="just"/>
            <a:r>
              <a:rPr lang="fr-FR" sz="2400" b="1" i="1" u="sng" dirty="0">
                <a:solidFill>
                  <a:schemeClr val="accent2">
                    <a:lumMod val="75000"/>
                  </a:schemeClr>
                </a:solidFill>
                <a:latin typeface="Times New Roman" pitchFamily="18" charset="0"/>
                <a:cs typeface="Times New Roman" pitchFamily="18" charset="0"/>
              </a:rPr>
              <a:t>Les virus à ARN simple brin positif [virus (+) </a:t>
            </a:r>
            <a:r>
              <a:rPr lang="fr-FR" sz="2400" b="1" i="1" u="sng" dirty="0" err="1">
                <a:solidFill>
                  <a:schemeClr val="accent2">
                    <a:lumMod val="75000"/>
                  </a:schemeClr>
                </a:solidFill>
                <a:latin typeface="Times New Roman" pitchFamily="18" charset="0"/>
                <a:cs typeface="Times New Roman" pitchFamily="18" charset="0"/>
              </a:rPr>
              <a:t>ssARN</a:t>
            </a:r>
            <a:r>
              <a:rPr lang="fr-FR" sz="2400" b="1" i="1" u="sng" dirty="0">
                <a:solidFill>
                  <a:schemeClr val="accent2">
                    <a:lumMod val="75000"/>
                  </a:schemeClr>
                </a:solidFill>
                <a:latin typeface="Times New Roman" pitchFamily="18" charset="0"/>
                <a:cs typeface="Times New Roman" pitchFamily="18" charset="0"/>
              </a:rPr>
              <a:t>]</a:t>
            </a:r>
            <a:r>
              <a:rPr lang="fr-FR" sz="2400" b="1" i="1" dirty="0">
                <a:solidFill>
                  <a:schemeClr val="accent2">
                    <a:lumMod val="75000"/>
                  </a:schemeClr>
                </a:solidFill>
                <a:latin typeface="Times New Roman" pitchFamily="18" charset="0"/>
                <a:cs typeface="Times New Roman" pitchFamily="18" charset="0"/>
              </a:rPr>
              <a:t> </a:t>
            </a:r>
            <a:r>
              <a:rPr lang="fr-FR" sz="2400" dirty="0">
                <a:latin typeface="Times New Roman" pitchFamily="18" charset="0"/>
                <a:cs typeface="Times New Roman" pitchFamily="18" charset="0"/>
              </a:rPr>
              <a:t>possèdent un génome ARN à polarité positive, contenant les séquences codantes et servant directement d’ARN messager (ARNm). </a:t>
            </a:r>
          </a:p>
          <a:p>
            <a:pPr algn="just"/>
            <a:endParaRPr lang="fr-FR" sz="2400" dirty="0">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p:txBody>
      </p:sp>
      <p:pic>
        <p:nvPicPr>
          <p:cNvPr id="1026" name="Picture 2" descr="Novel Coronavirus | Scholar">
            <a:extLst>
              <a:ext uri="{FF2B5EF4-FFF2-40B4-BE49-F238E27FC236}">
                <a16:creationId xmlns:a16="http://schemas.microsoft.com/office/drawing/2014/main" id="{9198A73D-1804-8900-D158-7879EDCDF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817" y="3486167"/>
            <a:ext cx="5314122" cy="397031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408AB7D-7FA9-068C-B4D1-7CE5614F161D}"/>
              </a:ext>
            </a:extLst>
          </p:cNvPr>
          <p:cNvSpPr txBox="1"/>
          <p:nvPr/>
        </p:nvSpPr>
        <p:spPr>
          <a:xfrm>
            <a:off x="463826" y="4946374"/>
            <a:ext cx="6096000" cy="830997"/>
          </a:xfrm>
          <a:prstGeom prst="rect">
            <a:avLst/>
          </a:prstGeom>
          <a:noFill/>
        </p:spPr>
        <p:txBody>
          <a:bodyPr wrap="square">
            <a:spAutoFit/>
          </a:bodyPr>
          <a:lstStyle/>
          <a:p>
            <a:pPr algn="just"/>
            <a:r>
              <a:rPr lang="fr-FR" sz="2400" b="1" dirty="0">
                <a:latin typeface="Times New Roman" pitchFamily="18" charset="0"/>
                <a:cs typeface="Times New Roman" pitchFamily="18" charset="0"/>
              </a:rPr>
              <a:t>Exemple 04 </a:t>
            </a:r>
            <a:r>
              <a:rPr lang="fr-FR" sz="2400" b="1" dirty="0" err="1">
                <a:latin typeface="Times New Roman" pitchFamily="18" charset="0"/>
                <a:cs typeface="Times New Roman" pitchFamily="18" charset="0"/>
              </a:rPr>
              <a:t>Betacoronavirus</a:t>
            </a:r>
            <a:r>
              <a:rPr lang="fr-FR" sz="2400" b="1" dirty="0">
                <a:latin typeface="Times New Roman" pitchFamily="18" charset="0"/>
                <a:cs typeface="Times New Roman" pitchFamily="18" charset="0"/>
              </a:rPr>
              <a:t> : Coronavirus (</a:t>
            </a:r>
            <a:r>
              <a:rPr lang="fr-FR" sz="2400" b="1" dirty="0" err="1">
                <a:latin typeface="Times New Roman" pitchFamily="18" charset="0"/>
                <a:cs typeface="Times New Roman" pitchFamily="18" charset="0"/>
              </a:rPr>
              <a:t>SARS-CoV</a:t>
            </a:r>
            <a:r>
              <a:rPr lang="fr-FR" sz="2400" b="1" dirty="0">
                <a:latin typeface="Times New Roman" pitchFamily="18" charset="0"/>
                <a:cs typeface="Times New Roman" pitchFamily="18" charset="0"/>
              </a:rPr>
              <a:t> 2) (+)</a:t>
            </a:r>
            <a:r>
              <a:rPr lang="fr-FR" sz="2400" b="1" dirty="0" err="1">
                <a:latin typeface="Times New Roman" pitchFamily="18" charset="0"/>
                <a:cs typeface="Times New Roman" pitchFamily="18" charset="0"/>
              </a:rPr>
              <a:t>ssARN</a:t>
            </a:r>
            <a:endParaRPr lang="fr-FR" sz="2400" b="1" dirty="0">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576B7B09-BFC2-BAA7-0182-C5CCE02C10F8}"/>
              </a:ext>
            </a:extLst>
          </p:cNvPr>
          <p:cNvSpPr/>
          <p:nvPr/>
        </p:nvSpPr>
        <p:spPr>
          <a:xfrm>
            <a:off x="671848" y="318052"/>
            <a:ext cx="11149091" cy="1569660"/>
          </a:xfrm>
          <a:prstGeom prst="rect">
            <a:avLst/>
          </a:prstGeom>
        </p:spPr>
        <p:txBody>
          <a:bodyPr wrap="square">
            <a:spAutoFit/>
          </a:bodyPr>
          <a:lstStyle/>
          <a:p>
            <a:r>
              <a:rPr lang="fr-FR" sz="2400" i="1" u="sng" dirty="0">
                <a:solidFill>
                  <a:schemeClr val="accent6">
                    <a:lumMod val="75000"/>
                  </a:schemeClr>
                </a:solidFill>
                <a:latin typeface="Times New Roman" pitchFamily="18" charset="0"/>
                <a:cs typeface="Times New Roman" pitchFamily="18" charset="0"/>
              </a:rPr>
              <a:t>Les virus à ARN </a:t>
            </a:r>
            <a:r>
              <a:rPr lang="fr-FR" sz="2400" dirty="0">
                <a:latin typeface="Times New Roman" pitchFamily="18" charset="0"/>
                <a:cs typeface="Times New Roman" pitchFamily="18" charset="0"/>
              </a:rPr>
              <a:t>possèdent, en règle générale, un génome à </a:t>
            </a:r>
            <a:r>
              <a:rPr lang="fr-FR" sz="2400" b="1" dirty="0">
                <a:latin typeface="Times New Roman" pitchFamily="18" charset="0"/>
                <a:cs typeface="Times New Roman" pitchFamily="18" charset="0"/>
              </a:rPr>
              <a:t>un brin </a:t>
            </a:r>
            <a:r>
              <a:rPr lang="fr-FR" sz="2400" dirty="0">
                <a:latin typeface="Times New Roman" pitchFamily="18" charset="0"/>
                <a:cs typeface="Times New Roman" pitchFamily="18" charset="0"/>
              </a:rPr>
              <a:t>(</a:t>
            </a:r>
            <a:r>
              <a:rPr lang="fr-FR" sz="2400" dirty="0" err="1">
                <a:latin typeface="Times New Roman" pitchFamily="18" charset="0"/>
                <a:cs typeface="Times New Roman" pitchFamily="18" charset="0"/>
              </a:rPr>
              <a:t>ss</a:t>
            </a:r>
            <a:r>
              <a:rPr lang="fr-FR" sz="2400" dirty="0">
                <a:latin typeface="Times New Roman" pitchFamily="18" charset="0"/>
                <a:cs typeface="Times New Roman" pitchFamily="18" charset="0"/>
              </a:rPr>
              <a:t>, pour single </a:t>
            </a:r>
            <a:r>
              <a:rPr lang="fr-FR" sz="2400" dirty="0" err="1">
                <a:latin typeface="Times New Roman" pitchFamily="18" charset="0"/>
                <a:cs typeface="Times New Roman" pitchFamily="18" charset="0"/>
              </a:rPr>
              <a:t>strand</a:t>
            </a:r>
            <a:r>
              <a:rPr lang="fr-FR" sz="2400" dirty="0">
                <a:latin typeface="Times New Roman" pitchFamily="18" charset="0"/>
                <a:cs typeface="Times New Roman" pitchFamily="18" charset="0"/>
              </a:rPr>
              <a:t>), sujet à une fréquence de mutation élevée.</a:t>
            </a:r>
          </a:p>
          <a:p>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Des virus à ARN double brin existent mais restent des exceptions.</a:t>
            </a:r>
          </a:p>
        </p:txBody>
      </p:sp>
    </p:spTree>
    <p:extLst>
      <p:ext uri="{BB962C8B-B14F-4D97-AF65-F5344CB8AC3E}">
        <p14:creationId xmlns:p14="http://schemas.microsoft.com/office/powerpoint/2010/main" val="694182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77E9772-0074-3409-C136-0A7B04160C0E}"/>
              </a:ext>
            </a:extLst>
          </p:cNvPr>
          <p:cNvSpPr txBox="1"/>
          <p:nvPr/>
        </p:nvSpPr>
        <p:spPr>
          <a:xfrm>
            <a:off x="371061" y="844372"/>
            <a:ext cx="10866782"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1" i="1" u="sng" strike="noStrike" kern="1200" cap="none" spc="0" normalizeH="0" baseline="0" noProof="0" dirty="0">
                <a:ln>
                  <a:noFill/>
                </a:ln>
                <a:solidFill>
                  <a:schemeClr val="accent2">
                    <a:lumMod val="75000"/>
                  </a:schemeClr>
                </a:solidFill>
                <a:effectLst/>
                <a:uLnTx/>
                <a:uFillTx/>
                <a:latin typeface="Times New Roman" pitchFamily="18" charset="0"/>
                <a:ea typeface="+mn-ea"/>
                <a:cs typeface="Times New Roman" pitchFamily="18" charset="0"/>
              </a:rPr>
              <a:t>Les virus à ARN simple brin négatif [virus (-) </a:t>
            </a:r>
            <a:r>
              <a:rPr kumimoji="0" lang="fr-FR" sz="2800" b="1" i="1" u="sng" strike="noStrike" kern="1200" cap="none" spc="0" normalizeH="0" baseline="0" noProof="0" dirty="0" err="1">
                <a:ln>
                  <a:noFill/>
                </a:ln>
                <a:solidFill>
                  <a:schemeClr val="accent2">
                    <a:lumMod val="75000"/>
                  </a:schemeClr>
                </a:solidFill>
                <a:effectLst/>
                <a:uLnTx/>
                <a:uFillTx/>
                <a:latin typeface="Times New Roman" pitchFamily="18" charset="0"/>
                <a:ea typeface="+mn-ea"/>
                <a:cs typeface="Times New Roman" pitchFamily="18" charset="0"/>
              </a:rPr>
              <a:t>ssARN</a:t>
            </a:r>
            <a:r>
              <a:rPr kumimoji="0" lang="fr-FR" sz="2800" b="1" i="1" u="sng" strike="noStrike" kern="1200" cap="none" spc="0" normalizeH="0" baseline="0" noProof="0" dirty="0">
                <a:ln>
                  <a:noFill/>
                </a:ln>
                <a:solidFill>
                  <a:schemeClr val="accent2">
                    <a:lumMod val="75000"/>
                  </a:schemeClr>
                </a:solidFill>
                <a:effectLst/>
                <a:uLnTx/>
                <a:uFillTx/>
                <a:latin typeface="Times New Roman" pitchFamily="18" charset="0"/>
                <a:ea typeface="+mn-ea"/>
                <a:cs typeface="Times New Roman" pitchFamily="18" charset="0"/>
              </a:rPr>
              <a:t>]</a:t>
            </a:r>
            <a:r>
              <a:rPr kumimoji="0" lang="fr-FR" sz="2800" b="1" i="1" u="none" strike="noStrike" kern="1200" cap="none" spc="0" normalizeH="0" baseline="0" noProof="0" dirty="0">
                <a:ln>
                  <a:noFill/>
                </a:ln>
                <a:solidFill>
                  <a:schemeClr val="accent2">
                    <a:lumMod val="75000"/>
                  </a:schemeClr>
                </a:solidFill>
                <a:effectLst/>
                <a:uLnTx/>
                <a:uFillTx/>
                <a:latin typeface="Times New Roman" pitchFamily="18" charset="0"/>
                <a:ea typeface="+mn-ea"/>
                <a:cs typeface="Times New Roman" pitchFamily="18" charset="0"/>
              </a:rPr>
              <a:t> </a:t>
            </a:r>
            <a:r>
              <a:rPr kumimoji="0" lang="fr-FR"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portent un ARN non codant, de polarité négative. Ce brin négatif doit d’abord être transcrit en ARNm à brin positif complémentaire, dans la cellule infectée, avant qu’ait lieu une synthèse protéique.</a:t>
            </a:r>
          </a:p>
        </p:txBody>
      </p:sp>
      <p:sp>
        <p:nvSpPr>
          <p:cNvPr id="5" name="ZoneTexte 4">
            <a:extLst>
              <a:ext uri="{FF2B5EF4-FFF2-40B4-BE49-F238E27FC236}">
                <a16:creationId xmlns:a16="http://schemas.microsoft.com/office/drawing/2014/main" id="{69F80B68-DD76-6B64-7F5E-61BD35A8240C}"/>
              </a:ext>
            </a:extLst>
          </p:cNvPr>
          <p:cNvSpPr txBox="1"/>
          <p:nvPr/>
        </p:nvSpPr>
        <p:spPr>
          <a:xfrm>
            <a:off x="755374" y="2909692"/>
            <a:ext cx="6096000" cy="830997"/>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Exemple 04 </a:t>
            </a:r>
            <a:r>
              <a:rPr lang="fr-FR" sz="2400" b="1" dirty="0" err="1">
                <a:latin typeface="Times New Roman" panose="02020603050405020304" pitchFamily="18" charset="0"/>
                <a:cs typeface="Times New Roman" panose="02020603050405020304" pitchFamily="18" charset="0"/>
              </a:rPr>
              <a:t>Rubulavirus</a:t>
            </a:r>
            <a:r>
              <a:rPr lang="fr-FR" sz="2400" b="1" dirty="0">
                <a:latin typeface="Times New Roman" panose="02020603050405020304" pitchFamily="18" charset="0"/>
                <a:cs typeface="Times New Roman" panose="02020603050405020304" pitchFamily="18" charset="0"/>
              </a:rPr>
              <a:t>: Virus des oreillons (-) </a:t>
            </a:r>
            <a:r>
              <a:rPr lang="fr-FR" sz="2400" b="1" dirty="0" err="1">
                <a:latin typeface="Times New Roman" panose="02020603050405020304" pitchFamily="18" charset="0"/>
                <a:cs typeface="Times New Roman" panose="02020603050405020304" pitchFamily="18" charset="0"/>
              </a:rPr>
              <a:t>ssARN</a:t>
            </a:r>
            <a:r>
              <a:rPr lang="fr-FR" sz="2400" b="1" dirty="0">
                <a:latin typeface="Times New Roman" panose="02020603050405020304" pitchFamily="18" charset="0"/>
                <a:cs typeface="Times New Roman" panose="02020603050405020304" pitchFamily="18" charset="0"/>
              </a:rPr>
              <a:t> </a:t>
            </a:r>
          </a:p>
        </p:txBody>
      </p:sp>
      <p:pic>
        <p:nvPicPr>
          <p:cNvPr id="2050" name="Picture 2" descr="Rubivirus ~ ViralZone page">
            <a:extLst>
              <a:ext uri="{FF2B5EF4-FFF2-40B4-BE49-F238E27FC236}">
                <a16:creationId xmlns:a16="http://schemas.microsoft.com/office/drawing/2014/main" id="{C4C77B7F-A5F3-9AE9-8C44-D2249C99B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740689"/>
            <a:ext cx="45148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65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0A2B231-3F07-FE49-6B46-4B360B49EA7C}"/>
              </a:ext>
            </a:extLst>
          </p:cNvPr>
          <p:cNvSpPr txBox="1"/>
          <p:nvPr/>
        </p:nvSpPr>
        <p:spPr>
          <a:xfrm>
            <a:off x="1603513" y="622852"/>
            <a:ext cx="8666922" cy="1077218"/>
          </a:xfrm>
          <a:prstGeom prst="rect">
            <a:avLst/>
          </a:prstGeom>
          <a:noFill/>
        </p:spPr>
        <p:txBody>
          <a:bodyPr wrap="square" rtlCol="0">
            <a:spAutoFit/>
          </a:bodyPr>
          <a:lstStyle/>
          <a:p>
            <a:r>
              <a:rPr lang="fr-FR" sz="3200" b="1" dirty="0">
                <a:solidFill>
                  <a:srgbClr val="7030A0"/>
                </a:solidFill>
                <a:latin typeface="Comic Sans MS" panose="030F0702030302020204" pitchFamily="66" charset="0"/>
              </a:rPr>
              <a:t>1-1 Acides nucléiques</a:t>
            </a:r>
          </a:p>
          <a:p>
            <a:endParaRPr lang="fr-FR" sz="3200" b="1" dirty="0">
              <a:solidFill>
                <a:srgbClr val="7030A0"/>
              </a:solidFill>
              <a:latin typeface="Comic Sans MS" panose="030F0702030302020204" pitchFamily="66" charset="0"/>
            </a:endParaRPr>
          </a:p>
        </p:txBody>
      </p:sp>
      <p:sp>
        <p:nvSpPr>
          <p:cNvPr id="6" name="ZoneTexte 5">
            <a:extLst>
              <a:ext uri="{FF2B5EF4-FFF2-40B4-BE49-F238E27FC236}">
                <a16:creationId xmlns:a16="http://schemas.microsoft.com/office/drawing/2014/main" id="{E524D785-4A4F-1AB8-0B7A-A92BD3E32955}"/>
              </a:ext>
            </a:extLst>
          </p:cNvPr>
          <p:cNvSpPr txBox="1"/>
          <p:nvPr/>
        </p:nvSpPr>
        <p:spPr>
          <a:xfrm>
            <a:off x="1046922" y="1536030"/>
            <a:ext cx="9912626" cy="3539430"/>
          </a:xfrm>
          <a:prstGeom prst="rect">
            <a:avLst/>
          </a:prstGeom>
          <a:noFill/>
        </p:spPr>
        <p:txBody>
          <a:bodyPr wrap="square">
            <a:spAutoFit/>
          </a:bodyPr>
          <a:lstStyle/>
          <a:p>
            <a:pPr algn="just"/>
            <a:r>
              <a:rPr lang="fr-FR" sz="2800" dirty="0"/>
              <a:t>Les acides nucléiques sont des polymères de nucléotides. Ils en existent deux types :</a:t>
            </a:r>
          </a:p>
          <a:p>
            <a:pPr marL="285750" indent="-285750" algn="just">
              <a:buFont typeface="Arial" panose="020B0604020202020204" pitchFamily="34" charset="0"/>
              <a:buChar char="•"/>
            </a:pPr>
            <a:r>
              <a:rPr lang="fr-FR" sz="2800" dirty="0">
                <a:solidFill>
                  <a:srgbClr val="FF0000"/>
                </a:solidFill>
              </a:rPr>
              <a:t>L’ADN</a:t>
            </a:r>
            <a:r>
              <a:rPr lang="fr-FR" sz="2800" dirty="0"/>
              <a:t> (acide désoxyribonucléique) qui code l’information génétique et se transmet au filles des générations de cellules.</a:t>
            </a:r>
          </a:p>
          <a:p>
            <a:pPr marL="285750" indent="-285750" algn="just">
              <a:buFont typeface="Arial" panose="020B0604020202020204" pitchFamily="34" charset="0"/>
              <a:buChar char="•"/>
            </a:pPr>
            <a:endParaRPr lang="fr-FR" sz="2800" dirty="0"/>
          </a:p>
          <a:p>
            <a:pPr marL="285750" indent="-285750" algn="just">
              <a:buFont typeface="Arial" panose="020B0604020202020204" pitchFamily="34" charset="0"/>
              <a:buChar char="•"/>
            </a:pPr>
            <a:r>
              <a:rPr lang="fr-FR" sz="2800" dirty="0">
                <a:solidFill>
                  <a:srgbClr val="FF0000"/>
                </a:solidFill>
              </a:rPr>
              <a:t>Les ARN </a:t>
            </a:r>
            <a:r>
              <a:rPr lang="fr-FR" sz="2800" dirty="0"/>
              <a:t>(acides ribonucléiques) qui permettent l’expression de l’information génétique et participent à la régulation de cette expression.</a:t>
            </a:r>
          </a:p>
        </p:txBody>
      </p:sp>
    </p:spTree>
    <p:extLst>
      <p:ext uri="{BB962C8B-B14F-4D97-AF65-F5344CB8AC3E}">
        <p14:creationId xmlns:p14="http://schemas.microsoft.com/office/powerpoint/2010/main" val="812296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CDB8316-F232-1C3D-D466-4BFE38625777}"/>
              </a:ext>
            </a:extLst>
          </p:cNvPr>
          <p:cNvSpPr txBox="1"/>
          <p:nvPr/>
        </p:nvSpPr>
        <p:spPr>
          <a:xfrm>
            <a:off x="927652" y="1836528"/>
            <a:ext cx="9130748" cy="2461508"/>
          </a:xfrm>
          <a:prstGeom prst="rect">
            <a:avLst/>
          </a:prstGeom>
          <a:noFill/>
        </p:spPr>
        <p:txBody>
          <a:bodyPr wrap="square">
            <a:spAutoFit/>
          </a:bodyPr>
          <a:lstStyle/>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Arial" panose="020B0604020202020204" pitchFamily="34" charset="0"/>
              </a:rPr>
              <a:t>1- DR. S. MÉZAACHE-AICHOUR, Cours génétique Microbienne, Université de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Bédjaia</a:t>
            </a:r>
            <a:r>
              <a:rPr lang="fr-FR" sz="1800" kern="100" dirty="0">
                <a:effectLst/>
                <a:latin typeface="Calibri" panose="020F0502020204030204" pitchFamily="34" charset="0"/>
                <a:ea typeface="Calibri" panose="020F0502020204030204" pitchFamily="34" charset="0"/>
                <a:cs typeface="Arial" panose="020B0604020202020204" pitchFamily="34" charset="0"/>
              </a:rPr>
              <a:t>, Algérie.</a:t>
            </a: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Arial" panose="020B0604020202020204" pitchFamily="34" charset="0"/>
              </a:rPr>
              <a:t>2-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Tanguy.Jean</a:t>
            </a:r>
            <a:r>
              <a:rPr lang="fr-FR" sz="1800" kern="100" dirty="0">
                <a:effectLst/>
                <a:latin typeface="Calibri" panose="020F0502020204030204" pitchFamily="34" charset="0"/>
                <a:ea typeface="Calibri" panose="020F0502020204030204" pitchFamily="34" charset="0"/>
                <a:cs typeface="Arial" panose="020B0604020202020204" pitchFamily="34" charset="0"/>
              </a:rPr>
              <a:t>, LEGTA de Quetigny (21) • Classe préparatoire ATS Bio (post-BTSA-BTS-DUT) • Biologie : A.2 • Chapitre 4 : L’ADN, support universel de l’information génétique.</a:t>
            </a: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Arial" panose="020B0604020202020204" pitchFamily="34" charset="0"/>
              </a:rPr>
              <a:t>3- Fritz H. et al. Manuel de poche de Microbiologie Médical : Chapitre v : Virologie, 2</a:t>
            </a:r>
            <a:r>
              <a:rPr lang="fr-FR" sz="1800" kern="100" baseline="30000" dirty="0">
                <a:effectLst/>
                <a:latin typeface="Calibri" panose="020F0502020204030204" pitchFamily="34" charset="0"/>
                <a:ea typeface="Calibri" panose="020F0502020204030204" pitchFamily="34" charset="0"/>
                <a:cs typeface="Arial" panose="020B0604020202020204" pitchFamily="34" charset="0"/>
              </a:rPr>
              <a:t>ème</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edition</a:t>
            </a:r>
            <a:r>
              <a:rPr lang="fr-FR" sz="1800" kern="100" dirty="0">
                <a:effectLst/>
                <a:latin typeface="Calibri" panose="020F0502020204030204" pitchFamily="34" charset="0"/>
                <a:ea typeface="Calibri" panose="020F0502020204030204" pitchFamily="34" charset="0"/>
                <a:cs typeface="Arial" panose="020B0604020202020204" pitchFamily="34" charset="0"/>
              </a:rPr>
              <a:t>, Lavoisier.</a:t>
            </a: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Arial" panose="020B0604020202020204" pitchFamily="34" charset="0"/>
              </a:rPr>
              <a:t>4-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Hołówka</a:t>
            </a:r>
            <a:r>
              <a:rPr lang="fr-FR" sz="1800" kern="100" dirty="0">
                <a:effectLst/>
                <a:latin typeface="Calibri" panose="020F0502020204030204" pitchFamily="34" charset="0"/>
                <a:ea typeface="Calibri" panose="020F0502020204030204" pitchFamily="34" charset="0"/>
                <a:cs typeface="Arial" panose="020B0604020202020204" pitchFamily="34" charset="0"/>
              </a:rPr>
              <a:t> and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Zakrzewska-Czerwinska</a:t>
            </a:r>
            <a:r>
              <a:rPr lang="fr-FR" sz="1800" kern="100" dirty="0">
                <a:effectLst/>
                <a:latin typeface="Calibri" panose="020F0502020204030204" pitchFamily="34" charset="0"/>
                <a:ea typeface="Calibri" panose="020F0502020204030204" pitchFamily="34" charset="0"/>
                <a:cs typeface="Arial" panose="020B0604020202020204" pitchFamily="34" charset="0"/>
              </a:rPr>
              <a:t>. 2020.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Nucleoid</a:t>
            </a:r>
            <a:r>
              <a:rPr lang="fr-FR" sz="1800" kern="100" dirty="0">
                <a:effectLst/>
                <a:latin typeface="Calibri" panose="020F0502020204030204" pitchFamily="34" charset="0"/>
                <a:ea typeface="Calibri" panose="020F0502020204030204" pitchFamily="34" charset="0"/>
                <a:cs typeface="Arial" panose="020B0604020202020204" pitchFamily="34" charset="0"/>
              </a:rPr>
              <a:t> Associated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Proteins</a:t>
            </a:r>
            <a:r>
              <a:rPr lang="fr-FR" sz="1800" kern="100" dirty="0">
                <a:effectLst/>
                <a:latin typeface="Calibri" panose="020F0502020204030204" pitchFamily="34" charset="0"/>
                <a:ea typeface="Calibri" panose="020F0502020204030204" pitchFamily="34" charset="0"/>
                <a:cs typeface="Arial" panose="020B0604020202020204" pitchFamily="34" charset="0"/>
              </a:rPr>
              <a:t>: The Small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Organizers</a:t>
            </a:r>
            <a:r>
              <a:rPr lang="fr-FR" sz="1800" kern="100" dirty="0">
                <a:effectLst/>
                <a:latin typeface="Calibri" panose="020F0502020204030204" pitchFamily="34" charset="0"/>
                <a:ea typeface="Calibri" panose="020F0502020204030204" pitchFamily="34" charset="0"/>
                <a:cs typeface="Arial" panose="020B0604020202020204" pitchFamily="34" charset="0"/>
              </a:rPr>
              <a:t> That Help to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Cope</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With</a:t>
            </a:r>
            <a:r>
              <a:rPr lang="fr-FR" sz="1800" kern="100" dirty="0">
                <a:effectLst/>
                <a:latin typeface="Calibri" panose="020F0502020204030204" pitchFamily="34" charset="0"/>
                <a:ea typeface="Calibri" panose="020F0502020204030204" pitchFamily="34" charset="0"/>
                <a:cs typeface="Arial" panose="020B0604020202020204" pitchFamily="34" charset="0"/>
              </a:rPr>
              <a:t> Stress.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Frontiers</a:t>
            </a:r>
            <a:r>
              <a:rPr lang="fr-FR" sz="1800" kern="100" dirty="0">
                <a:effectLst/>
                <a:latin typeface="Calibri" panose="020F0502020204030204" pitchFamily="34" charset="0"/>
                <a:ea typeface="Calibri" panose="020F0502020204030204" pitchFamily="34" charset="0"/>
                <a:cs typeface="Arial" panose="020B0604020202020204" pitchFamily="34" charset="0"/>
              </a:rPr>
              <a:t> in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Microbiology</a:t>
            </a:r>
            <a:r>
              <a:rPr lang="fr-FR" sz="1800" kern="100" dirty="0">
                <a:effectLst/>
                <a:latin typeface="Calibri" panose="020F0502020204030204" pitchFamily="34" charset="0"/>
                <a:ea typeface="Calibri" panose="020F0502020204030204" pitchFamily="34" charset="0"/>
                <a:cs typeface="Arial" panose="020B0604020202020204" pitchFamily="34" charset="0"/>
              </a:rPr>
              <a:t> 11:590.</a:t>
            </a:r>
          </a:p>
        </p:txBody>
      </p:sp>
      <p:sp>
        <p:nvSpPr>
          <p:cNvPr id="6" name="ZoneTexte 5">
            <a:extLst>
              <a:ext uri="{FF2B5EF4-FFF2-40B4-BE49-F238E27FC236}">
                <a16:creationId xmlns:a16="http://schemas.microsoft.com/office/drawing/2014/main" id="{ACB85C1C-0838-3171-F15D-B4FA9AD4B899}"/>
              </a:ext>
            </a:extLst>
          </p:cNvPr>
          <p:cNvSpPr txBox="1"/>
          <p:nvPr/>
        </p:nvSpPr>
        <p:spPr>
          <a:xfrm>
            <a:off x="1205948" y="1205948"/>
            <a:ext cx="1948069" cy="369332"/>
          </a:xfrm>
          <a:prstGeom prst="rect">
            <a:avLst/>
          </a:prstGeom>
          <a:noFill/>
        </p:spPr>
        <p:txBody>
          <a:bodyPr wrap="square" rtlCol="0">
            <a:spAutoFit/>
          </a:bodyPr>
          <a:lstStyle/>
          <a:p>
            <a:r>
              <a:rPr lang="fr-FR" b="1" dirty="0"/>
              <a:t>Références</a:t>
            </a:r>
          </a:p>
        </p:txBody>
      </p:sp>
    </p:spTree>
    <p:extLst>
      <p:ext uri="{BB962C8B-B14F-4D97-AF65-F5344CB8AC3E}">
        <p14:creationId xmlns:p14="http://schemas.microsoft.com/office/powerpoint/2010/main" val="330252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45CF5D5-BCE2-713D-7D22-94A5137F5B48}"/>
              </a:ext>
            </a:extLst>
          </p:cNvPr>
          <p:cNvSpPr txBox="1"/>
          <p:nvPr/>
        </p:nvSpPr>
        <p:spPr>
          <a:xfrm>
            <a:off x="715618" y="491627"/>
            <a:ext cx="8242852" cy="1200329"/>
          </a:xfrm>
          <a:prstGeom prst="rect">
            <a:avLst/>
          </a:prstGeom>
          <a:noFill/>
        </p:spPr>
        <p:txBody>
          <a:bodyPr wrap="square">
            <a:spAutoFit/>
          </a:bodyPr>
          <a:lstStyle/>
          <a:p>
            <a:pPr lvl="0" algn="r" rtl="0">
              <a:buClr>
                <a:srgbClr val="233F60"/>
              </a:buClr>
              <a:buSzPts val="1100"/>
              <a:tabLst>
                <a:tab pos="5488305" algn="l"/>
              </a:tabLst>
            </a:pPr>
            <a:r>
              <a:rPr lang="fr-FR" sz="2400" b="1" spc="-5" dirty="0">
                <a:solidFill>
                  <a:srgbClr val="FF0066"/>
                </a:solidFill>
                <a:latin typeface="Trebuchet MS" panose="020B0603020202020204" pitchFamily="34" charset="0"/>
                <a:ea typeface="Trebuchet MS" panose="020B0603020202020204" pitchFamily="34" charset="0"/>
                <a:cs typeface="Trebuchet MS" panose="020B0603020202020204" pitchFamily="34" charset="0"/>
              </a:rPr>
              <a:t>Nucléosides, N</a:t>
            </a:r>
            <a:r>
              <a:rPr lang="fr-FR" sz="2400" b="1" spc="-5" dirty="0">
                <a:solidFill>
                  <a:srgbClr val="FF0066"/>
                </a:solidFill>
                <a:effectLst/>
                <a:latin typeface="Trebuchet MS" panose="020B0603020202020204" pitchFamily="34" charset="0"/>
                <a:ea typeface="Trebuchet MS" panose="020B0603020202020204" pitchFamily="34" charset="0"/>
                <a:cs typeface="Trebuchet MS" panose="020B0603020202020204" pitchFamily="34" charset="0"/>
              </a:rPr>
              <a:t>ucléotides (monomères</a:t>
            </a:r>
            <a:r>
              <a:rPr lang="fr-FR" sz="2400" b="1" spc="-60" dirty="0">
                <a:solidFill>
                  <a:srgbClr val="FF0066"/>
                </a:solidFill>
                <a:effectLst/>
                <a:latin typeface="Trebuchet MS" panose="020B0603020202020204" pitchFamily="34" charset="0"/>
                <a:ea typeface="Trebuchet MS" panose="020B0603020202020204" pitchFamily="34" charset="0"/>
                <a:cs typeface="Trebuchet MS" panose="020B0603020202020204" pitchFamily="34" charset="0"/>
              </a:rPr>
              <a:t> </a:t>
            </a:r>
            <a:r>
              <a:rPr lang="fr-FR" sz="2400" b="1" spc="-5" dirty="0">
                <a:solidFill>
                  <a:srgbClr val="FF0066"/>
                </a:solidFill>
                <a:effectLst/>
                <a:latin typeface="Trebuchet MS" panose="020B0603020202020204" pitchFamily="34" charset="0"/>
                <a:ea typeface="Trebuchet MS" panose="020B0603020202020204" pitchFamily="34" charset="0"/>
                <a:cs typeface="Trebuchet MS" panose="020B0603020202020204" pitchFamily="34" charset="0"/>
              </a:rPr>
              <a:t>de</a:t>
            </a:r>
            <a:r>
              <a:rPr lang="fr-FR" sz="2400" b="1" spc="-50" dirty="0">
                <a:solidFill>
                  <a:srgbClr val="FF0066"/>
                </a:solidFill>
                <a:effectLst/>
                <a:latin typeface="Trebuchet MS" panose="020B0603020202020204" pitchFamily="34" charset="0"/>
                <a:ea typeface="Trebuchet MS" panose="020B0603020202020204" pitchFamily="34" charset="0"/>
                <a:cs typeface="Trebuchet MS" panose="020B0603020202020204" pitchFamily="34" charset="0"/>
              </a:rPr>
              <a:t> </a:t>
            </a:r>
            <a:r>
              <a:rPr lang="fr-FR" sz="2400" b="1" spc="-5" dirty="0">
                <a:solidFill>
                  <a:srgbClr val="FF0066"/>
                </a:solidFill>
                <a:effectLst/>
                <a:latin typeface="Trebuchet MS" panose="020B0603020202020204" pitchFamily="34" charset="0"/>
                <a:ea typeface="Trebuchet MS" panose="020B0603020202020204" pitchFamily="34" charset="0"/>
                <a:cs typeface="Trebuchet MS" panose="020B0603020202020204" pitchFamily="34" charset="0"/>
              </a:rPr>
              <a:t>l’ADN</a:t>
            </a:r>
            <a:r>
              <a:rPr lang="fr-FR" sz="2400" b="1" spc="-65" dirty="0">
                <a:solidFill>
                  <a:srgbClr val="FF0066"/>
                </a:solidFill>
                <a:effectLst/>
                <a:latin typeface="Trebuchet MS" panose="020B0603020202020204" pitchFamily="34" charset="0"/>
                <a:ea typeface="Trebuchet MS" panose="020B0603020202020204" pitchFamily="34" charset="0"/>
                <a:cs typeface="Trebuchet MS" panose="020B0603020202020204" pitchFamily="34" charset="0"/>
              </a:rPr>
              <a:t> </a:t>
            </a:r>
            <a:r>
              <a:rPr lang="fr-FR" sz="2400" b="1" spc="-5" dirty="0">
                <a:solidFill>
                  <a:srgbClr val="FF0066"/>
                </a:solidFill>
                <a:effectLst/>
                <a:latin typeface="Trebuchet MS" panose="020B0603020202020204" pitchFamily="34" charset="0"/>
                <a:ea typeface="Trebuchet MS" panose="020B0603020202020204" pitchFamily="34" charset="0"/>
                <a:cs typeface="Trebuchet MS" panose="020B0603020202020204" pitchFamily="34" charset="0"/>
              </a:rPr>
              <a:t>et</a:t>
            </a:r>
            <a:r>
              <a:rPr lang="fr-FR" sz="2400" b="1" spc="-70" dirty="0">
                <a:solidFill>
                  <a:srgbClr val="FF0066"/>
                </a:solidFill>
                <a:effectLst/>
                <a:latin typeface="Trebuchet MS" panose="020B0603020202020204" pitchFamily="34" charset="0"/>
                <a:ea typeface="Trebuchet MS" panose="020B0603020202020204" pitchFamily="34" charset="0"/>
                <a:cs typeface="Trebuchet MS" panose="020B0603020202020204" pitchFamily="34" charset="0"/>
              </a:rPr>
              <a:t> </a:t>
            </a:r>
            <a:r>
              <a:rPr lang="fr-FR" sz="2400" b="1" spc="-5" dirty="0">
                <a:solidFill>
                  <a:srgbClr val="FF0066"/>
                </a:solidFill>
                <a:effectLst/>
                <a:latin typeface="Trebuchet MS" panose="020B0603020202020204" pitchFamily="34" charset="0"/>
                <a:ea typeface="Trebuchet MS" panose="020B0603020202020204" pitchFamily="34" charset="0"/>
                <a:cs typeface="Trebuchet MS" panose="020B0603020202020204" pitchFamily="34" charset="0"/>
              </a:rPr>
              <a:t>des</a:t>
            </a:r>
            <a:r>
              <a:rPr lang="fr-FR" sz="2400" b="1" spc="-60" dirty="0">
                <a:solidFill>
                  <a:srgbClr val="FF0066"/>
                </a:solidFill>
                <a:effectLst/>
                <a:latin typeface="Trebuchet MS" panose="020B0603020202020204" pitchFamily="34" charset="0"/>
                <a:ea typeface="Trebuchet MS" panose="020B0603020202020204" pitchFamily="34" charset="0"/>
                <a:cs typeface="Trebuchet MS" panose="020B0603020202020204" pitchFamily="34" charset="0"/>
              </a:rPr>
              <a:t> </a:t>
            </a:r>
            <a:r>
              <a:rPr lang="fr-FR" sz="2400" b="1" spc="-5" dirty="0">
                <a:solidFill>
                  <a:srgbClr val="FF0066"/>
                </a:solidFill>
                <a:effectLst/>
                <a:latin typeface="Trebuchet MS" panose="020B0603020202020204" pitchFamily="34" charset="0"/>
                <a:ea typeface="Trebuchet MS" panose="020B0603020202020204" pitchFamily="34" charset="0"/>
                <a:cs typeface="Trebuchet MS" panose="020B0603020202020204" pitchFamily="34" charset="0"/>
              </a:rPr>
              <a:t>ARN)</a:t>
            </a:r>
          </a:p>
          <a:p>
            <a:r>
              <a:rPr lang="fr-FR" sz="2400" b="1" dirty="0">
                <a:solidFill>
                  <a:srgbClr val="FF0066"/>
                </a:solidFill>
                <a:effectLst/>
                <a:latin typeface="Trebuchet MS" panose="020B0603020202020204" pitchFamily="34" charset="0"/>
                <a:ea typeface="Arial MT"/>
                <a:cs typeface="Arial MT"/>
              </a:rPr>
              <a:t> </a:t>
            </a:r>
            <a:endParaRPr lang="fr-FR" sz="2400" dirty="0">
              <a:solidFill>
                <a:srgbClr val="FF0066"/>
              </a:solidFill>
              <a:effectLst/>
              <a:latin typeface="Arial MT"/>
              <a:ea typeface="Arial MT"/>
              <a:cs typeface="Arial MT"/>
            </a:endParaRPr>
          </a:p>
        </p:txBody>
      </p:sp>
      <p:sp>
        <p:nvSpPr>
          <p:cNvPr id="10" name="ZoneTexte 9">
            <a:extLst>
              <a:ext uri="{FF2B5EF4-FFF2-40B4-BE49-F238E27FC236}">
                <a16:creationId xmlns:a16="http://schemas.microsoft.com/office/drawing/2014/main" id="{FF96761B-0A0F-888E-4E39-C8457D361128}"/>
              </a:ext>
            </a:extLst>
          </p:cNvPr>
          <p:cNvSpPr txBox="1"/>
          <p:nvPr/>
        </p:nvSpPr>
        <p:spPr>
          <a:xfrm>
            <a:off x="831574" y="1322624"/>
            <a:ext cx="10644808" cy="1569660"/>
          </a:xfrm>
          <a:prstGeom prst="rect">
            <a:avLst/>
          </a:prstGeom>
          <a:noFill/>
        </p:spPr>
        <p:txBody>
          <a:bodyPr wrap="square">
            <a:spAutoFit/>
          </a:bodyPr>
          <a:lstStyle/>
          <a:p>
            <a:pPr algn="just"/>
            <a:r>
              <a:rPr lang="fr-FR" sz="2400" b="0" i="0" dirty="0">
                <a:solidFill>
                  <a:srgbClr val="000000"/>
                </a:solidFill>
                <a:effectLst/>
                <a:latin typeface="Calibri" panose="020F0502020204030204" pitchFamily="34" charset="0"/>
              </a:rPr>
              <a:t>Les acides nucléiques. Sont des polymères</a:t>
            </a:r>
            <a:r>
              <a:rPr lang="fr-FR" sz="2400" dirty="0">
                <a:solidFill>
                  <a:srgbClr val="000000"/>
                </a:solidFill>
                <a:latin typeface="Calibri" panose="020F0502020204030204" pitchFamily="34" charset="0"/>
              </a:rPr>
              <a:t> c</a:t>
            </a:r>
            <a:r>
              <a:rPr lang="fr-FR" sz="2400" b="0" i="0" dirty="0">
                <a:solidFill>
                  <a:srgbClr val="000000"/>
                </a:solidFill>
                <a:effectLst/>
                <a:latin typeface="Calibri" panose="020F0502020204030204" pitchFamily="34" charset="0"/>
              </a:rPr>
              <a:t>onstitué d'unités appelées </a:t>
            </a:r>
            <a:r>
              <a:rPr lang="fr-FR" sz="2400" b="1" i="0" dirty="0">
                <a:solidFill>
                  <a:srgbClr val="FF0000"/>
                </a:solidFill>
                <a:effectLst/>
                <a:latin typeface="Calibri" panose="020F0502020204030204" pitchFamily="34" charset="0"/>
              </a:rPr>
              <a:t>nucléotides</a:t>
            </a:r>
            <a:r>
              <a:rPr lang="fr-FR" sz="2400" b="0" i="0" dirty="0">
                <a:solidFill>
                  <a:srgbClr val="000000"/>
                </a:solidFill>
                <a:effectLst/>
                <a:latin typeface="Calibri" panose="020F0502020204030204" pitchFamily="34" charset="0"/>
              </a:rPr>
              <a:t>, d'où le nom de </a:t>
            </a:r>
            <a:r>
              <a:rPr lang="fr-FR" sz="2400" b="0" i="0" dirty="0">
                <a:solidFill>
                  <a:srgbClr val="FF0000"/>
                </a:solidFill>
                <a:effectLst/>
                <a:latin typeface="Calibri" panose="020F0502020204030204" pitchFamily="34" charset="0"/>
              </a:rPr>
              <a:t>Polynucléotides</a:t>
            </a:r>
            <a:r>
              <a:rPr lang="fr-FR" sz="2400" b="0" i="0" dirty="0">
                <a:solidFill>
                  <a:srgbClr val="000000"/>
                </a:solidFill>
                <a:effectLst/>
                <a:latin typeface="Calibri" panose="020F0502020204030204" pitchFamily="34" charset="0"/>
              </a:rPr>
              <a:t>. Les nucléotides, monomères de macromolécules ADN et ARN, peuvent eux-mêmes être hydrolysés </a:t>
            </a:r>
            <a:r>
              <a:rPr lang="fr-FR" sz="2400" dirty="0">
                <a:solidFill>
                  <a:srgbClr val="000000"/>
                </a:solidFill>
                <a:latin typeface="Calibri" panose="020F0502020204030204" pitchFamily="34" charset="0"/>
              </a:rPr>
              <a:t>en</a:t>
            </a:r>
            <a:r>
              <a:rPr lang="fr-FR" sz="2400" b="0" i="0" dirty="0">
                <a:solidFill>
                  <a:srgbClr val="000000"/>
                </a:solidFill>
                <a:effectLst/>
                <a:latin typeface="Calibri" panose="020F0502020204030204" pitchFamily="34" charset="0"/>
              </a:rPr>
              <a:t> leur. 3 constituants principaux. : </a:t>
            </a:r>
            <a:r>
              <a:rPr lang="fr-FR" sz="2400" b="0" i="0" dirty="0">
                <a:solidFill>
                  <a:srgbClr val="FF0000"/>
                </a:solidFill>
                <a:effectLst/>
                <a:latin typeface="Calibri" panose="020F0502020204030204" pitchFamily="34" charset="0"/>
              </a:rPr>
              <a:t>une base azotée hétérocyclique</a:t>
            </a:r>
            <a:r>
              <a:rPr lang="fr-FR" sz="2400" b="0" i="0" dirty="0">
                <a:solidFill>
                  <a:srgbClr val="000000"/>
                </a:solidFill>
                <a:effectLst/>
                <a:latin typeface="Calibri" panose="020F0502020204030204" pitchFamily="34" charset="0"/>
              </a:rPr>
              <a:t>, un  </a:t>
            </a:r>
            <a:r>
              <a:rPr lang="fr-FR" sz="2400" b="0" i="0" dirty="0">
                <a:solidFill>
                  <a:srgbClr val="FF0000"/>
                </a:solidFill>
                <a:effectLst/>
                <a:latin typeface="Calibri" panose="020F0502020204030204" pitchFamily="34" charset="0"/>
              </a:rPr>
              <a:t>Pentose</a:t>
            </a:r>
            <a:r>
              <a:rPr lang="fr-FR" sz="2400" b="0" i="0" dirty="0">
                <a:solidFill>
                  <a:srgbClr val="000000"/>
                </a:solidFill>
                <a:effectLst/>
                <a:latin typeface="Calibri" panose="020F0502020204030204" pitchFamily="34" charset="0"/>
              </a:rPr>
              <a:t>. et </a:t>
            </a:r>
            <a:r>
              <a:rPr lang="fr-FR" sz="2400" b="0" i="0" dirty="0">
                <a:solidFill>
                  <a:srgbClr val="FF0000"/>
                </a:solidFill>
                <a:effectLst/>
                <a:latin typeface="Calibri" panose="020F0502020204030204" pitchFamily="34" charset="0"/>
              </a:rPr>
              <a:t>l'acide phosphorique</a:t>
            </a:r>
            <a:r>
              <a:rPr lang="fr-FR" sz="2400" b="0" i="0" dirty="0">
                <a:solidFill>
                  <a:srgbClr val="000000"/>
                </a:solidFill>
                <a:effectLst/>
                <a:latin typeface="Calibri" panose="020F0502020204030204" pitchFamily="34" charset="0"/>
              </a:rPr>
              <a:t>. </a:t>
            </a:r>
            <a:endParaRPr lang="fr-FR" sz="2400" dirty="0"/>
          </a:p>
        </p:txBody>
      </p:sp>
      <p:pic>
        <p:nvPicPr>
          <p:cNvPr id="12" name="Image 11">
            <a:extLst>
              <a:ext uri="{FF2B5EF4-FFF2-40B4-BE49-F238E27FC236}">
                <a16:creationId xmlns:a16="http://schemas.microsoft.com/office/drawing/2014/main" id="{2C04510A-427F-3BAB-6B01-EA3CA1766F23}"/>
              </a:ext>
            </a:extLst>
          </p:cNvPr>
          <p:cNvPicPr>
            <a:picLocks noChangeAspect="1"/>
          </p:cNvPicPr>
          <p:nvPr/>
        </p:nvPicPr>
        <p:blipFill rotWithShape="1">
          <a:blip r:embed="rId2"/>
          <a:srcRect t="41946" b="30664"/>
          <a:stretch/>
        </p:blipFill>
        <p:spPr>
          <a:xfrm>
            <a:off x="831574" y="2892284"/>
            <a:ext cx="9939131" cy="3965716"/>
          </a:xfrm>
          <a:prstGeom prst="rect">
            <a:avLst/>
          </a:prstGeom>
        </p:spPr>
      </p:pic>
    </p:spTree>
    <p:extLst>
      <p:ext uri="{BB962C8B-B14F-4D97-AF65-F5344CB8AC3E}">
        <p14:creationId xmlns:p14="http://schemas.microsoft.com/office/powerpoint/2010/main" val="325968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18EDB96-70CD-83DA-130D-25A1E2A076C8}"/>
              </a:ext>
            </a:extLst>
          </p:cNvPr>
          <p:cNvPicPr>
            <a:picLocks noChangeAspect="1"/>
          </p:cNvPicPr>
          <p:nvPr/>
        </p:nvPicPr>
        <p:blipFill>
          <a:blip r:embed="rId2"/>
          <a:stretch>
            <a:fillRect/>
          </a:stretch>
        </p:blipFill>
        <p:spPr>
          <a:xfrm>
            <a:off x="848139" y="516834"/>
            <a:ext cx="10999304" cy="6162261"/>
          </a:xfrm>
          <a:prstGeom prst="rect">
            <a:avLst/>
          </a:prstGeom>
        </p:spPr>
      </p:pic>
    </p:spTree>
    <p:extLst>
      <p:ext uri="{BB962C8B-B14F-4D97-AF65-F5344CB8AC3E}">
        <p14:creationId xmlns:p14="http://schemas.microsoft.com/office/powerpoint/2010/main" val="250668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16A1F74-B69D-E853-6168-0D9EABD739CF}"/>
              </a:ext>
            </a:extLst>
          </p:cNvPr>
          <p:cNvPicPr>
            <a:picLocks noChangeAspect="1"/>
          </p:cNvPicPr>
          <p:nvPr/>
        </p:nvPicPr>
        <p:blipFill>
          <a:blip r:embed="rId2"/>
          <a:stretch>
            <a:fillRect/>
          </a:stretch>
        </p:blipFill>
        <p:spPr>
          <a:xfrm>
            <a:off x="1868557" y="353301"/>
            <a:ext cx="7540486" cy="6151397"/>
          </a:xfrm>
          <a:prstGeom prst="rect">
            <a:avLst/>
          </a:prstGeom>
        </p:spPr>
      </p:pic>
    </p:spTree>
    <p:extLst>
      <p:ext uri="{BB962C8B-B14F-4D97-AF65-F5344CB8AC3E}">
        <p14:creationId xmlns:p14="http://schemas.microsoft.com/office/powerpoint/2010/main" val="115063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885AAB9-A9B6-881F-93D3-86893D640E41}"/>
              </a:ext>
            </a:extLst>
          </p:cNvPr>
          <p:cNvSpPr txBox="1"/>
          <p:nvPr/>
        </p:nvSpPr>
        <p:spPr>
          <a:xfrm>
            <a:off x="748748" y="1107424"/>
            <a:ext cx="10694504" cy="6001643"/>
          </a:xfrm>
          <a:prstGeom prst="rect">
            <a:avLst/>
          </a:prstGeom>
          <a:noFill/>
        </p:spPr>
        <p:txBody>
          <a:bodyPr wrap="square">
            <a:spAutoFit/>
          </a:bodyPr>
          <a:lstStyle/>
          <a:p>
            <a:pPr marL="285750" indent="-285750" algn="just">
              <a:buFont typeface="Wingdings" panose="05000000000000000000" pitchFamily="2" charset="2"/>
              <a:buChar char="ü"/>
            </a:pPr>
            <a:r>
              <a:rPr lang="fr-FR" sz="2400" b="1" dirty="0">
                <a:solidFill>
                  <a:srgbClr val="FF0000"/>
                </a:solidFill>
              </a:rPr>
              <a:t>Un nucléoside  </a:t>
            </a:r>
            <a:r>
              <a:rPr lang="fr-FR" sz="2400" dirty="0"/>
              <a:t>se compose de :</a:t>
            </a:r>
          </a:p>
          <a:p>
            <a:pPr marL="285750" indent="-285750" algn="just">
              <a:buFont typeface="Arial" panose="020B0604020202020204" pitchFamily="34" charset="0"/>
              <a:buChar char="•"/>
            </a:pPr>
            <a:r>
              <a:rPr lang="fr-FR" sz="2400" dirty="0"/>
              <a:t>	</a:t>
            </a:r>
            <a:r>
              <a:rPr lang="fr-FR" sz="2400" dirty="0">
                <a:solidFill>
                  <a:srgbClr val="0070C0"/>
                </a:solidFill>
              </a:rPr>
              <a:t>Une base azotée </a:t>
            </a:r>
            <a:r>
              <a:rPr lang="fr-FR" sz="2400" dirty="0"/>
              <a:t>(= </a:t>
            </a:r>
            <a:r>
              <a:rPr lang="fr-FR" sz="2400" dirty="0" err="1"/>
              <a:t>nucléobase</a:t>
            </a:r>
            <a:r>
              <a:rPr lang="fr-FR" sz="2400" dirty="0"/>
              <a:t>) qui peut être</a:t>
            </a:r>
          </a:p>
          <a:p>
            <a:pPr algn="just"/>
            <a:r>
              <a:rPr lang="fr-FR" sz="2400" dirty="0"/>
              <a:t>	-Une purine : adénine A ou guanine G</a:t>
            </a:r>
          </a:p>
          <a:p>
            <a:pPr algn="just"/>
            <a:r>
              <a:rPr lang="fr-FR" sz="2400" dirty="0"/>
              <a:t>	-Une pyrimidine : cytosine C, thymine T ou uracile U</a:t>
            </a:r>
          </a:p>
          <a:p>
            <a:pPr algn="just"/>
            <a:r>
              <a:rPr lang="fr-FR" sz="2400" dirty="0"/>
              <a:t>La thymine est propre à l’ADN et l’uracile est propre à l’ARN.</a:t>
            </a:r>
          </a:p>
          <a:p>
            <a:pPr algn="just"/>
            <a:r>
              <a:rPr lang="fr-FR" sz="2400" dirty="0"/>
              <a:t>Il existe aussi, en particulier dans l’ADN de certains bactériophages, des bases anormales: 5 </a:t>
            </a:r>
            <a:r>
              <a:rPr lang="fr-FR" sz="2400" dirty="0" err="1"/>
              <a:t>Hydroxyméthylcytosine</a:t>
            </a:r>
            <a:r>
              <a:rPr lang="fr-FR" sz="2400" dirty="0"/>
              <a:t> au lieu de La Cytosine.. Ou de l'hydroxy- </a:t>
            </a:r>
            <a:r>
              <a:rPr lang="fr-FR" sz="2400" dirty="0" err="1"/>
              <a:t>méthyluracile</a:t>
            </a:r>
            <a:r>
              <a:rPr lang="fr-FR" sz="2400" dirty="0"/>
              <a:t>.</a:t>
            </a:r>
          </a:p>
          <a:p>
            <a:pPr algn="just"/>
            <a:endParaRPr lang="fr-FR" sz="2400" dirty="0"/>
          </a:p>
          <a:p>
            <a:pPr marL="285750" indent="-285750" algn="just">
              <a:buFont typeface="Arial" panose="020B0604020202020204" pitchFamily="34" charset="0"/>
              <a:buChar char="•"/>
            </a:pPr>
            <a:r>
              <a:rPr lang="fr-FR" sz="2400" dirty="0"/>
              <a:t>	</a:t>
            </a:r>
            <a:r>
              <a:rPr lang="fr-FR" sz="2400" dirty="0">
                <a:solidFill>
                  <a:srgbClr val="0070C0"/>
                </a:solidFill>
              </a:rPr>
              <a:t>Un pentose </a:t>
            </a:r>
            <a:r>
              <a:rPr lang="fr-FR" sz="2400" dirty="0"/>
              <a:t>(sucre à 5 carbones) nommé ribose dans l’ARN et désoxyribose dans l’ADN.</a:t>
            </a:r>
          </a:p>
          <a:p>
            <a:pPr marL="342900" indent="-342900" algn="just">
              <a:buFont typeface="Wingdings" panose="05000000000000000000" pitchFamily="2" charset="2"/>
              <a:buChar char="ü"/>
            </a:pPr>
            <a:r>
              <a:rPr lang="fr-FR" sz="2400" dirty="0"/>
              <a:t>Un nucléoside se forme par établissement d’une </a:t>
            </a:r>
            <a:r>
              <a:rPr lang="fr-FR" sz="2400" dirty="0">
                <a:solidFill>
                  <a:srgbClr val="FF0000"/>
                </a:solidFill>
              </a:rPr>
              <a:t>liaison N-glycosidique </a:t>
            </a:r>
            <a:r>
              <a:rPr lang="fr-FR" sz="2400" dirty="0"/>
              <a:t>entre le   </a:t>
            </a:r>
            <a:r>
              <a:rPr lang="fr-FR" sz="2400" dirty="0">
                <a:solidFill>
                  <a:srgbClr val="FF0000"/>
                </a:solidFill>
              </a:rPr>
              <a:t>pentose</a:t>
            </a:r>
            <a:r>
              <a:rPr lang="fr-FR" sz="2400" dirty="0"/>
              <a:t> et </a:t>
            </a:r>
            <a:r>
              <a:rPr lang="fr-FR" sz="2400" dirty="0">
                <a:solidFill>
                  <a:srgbClr val="FF0000"/>
                </a:solidFill>
              </a:rPr>
              <a:t>la base</a:t>
            </a:r>
            <a:r>
              <a:rPr lang="fr-FR" sz="2400" dirty="0"/>
              <a:t>. Cette liaison unit l'azote 9 de la base purique ou l'azote un de la base pyrimidiques et le carbone 1’ du Pentose. </a:t>
            </a:r>
          </a:p>
          <a:p>
            <a:pPr algn="just"/>
            <a:endParaRPr lang="fr-FR" sz="2400" dirty="0"/>
          </a:p>
          <a:p>
            <a:pPr marL="285750" indent="-285750" algn="just">
              <a:buFont typeface="Arial" panose="020B0604020202020204" pitchFamily="34" charset="0"/>
              <a:buChar char="•"/>
            </a:pPr>
            <a:endParaRPr lang="fr-FR" sz="2400" dirty="0"/>
          </a:p>
        </p:txBody>
      </p:sp>
      <p:sp>
        <p:nvSpPr>
          <p:cNvPr id="8" name="ZoneTexte 7">
            <a:extLst>
              <a:ext uri="{FF2B5EF4-FFF2-40B4-BE49-F238E27FC236}">
                <a16:creationId xmlns:a16="http://schemas.microsoft.com/office/drawing/2014/main" id="{DCAF0154-D084-D777-F1B1-1BD84FBA2E8A}"/>
              </a:ext>
            </a:extLst>
          </p:cNvPr>
          <p:cNvSpPr txBox="1"/>
          <p:nvPr/>
        </p:nvSpPr>
        <p:spPr>
          <a:xfrm>
            <a:off x="887896" y="318052"/>
            <a:ext cx="5208104" cy="523220"/>
          </a:xfrm>
          <a:prstGeom prst="rect">
            <a:avLst/>
          </a:prstGeom>
          <a:noFill/>
        </p:spPr>
        <p:txBody>
          <a:bodyPr wrap="square" rtlCol="0">
            <a:spAutoFit/>
          </a:bodyPr>
          <a:lstStyle/>
          <a:p>
            <a:r>
              <a:rPr lang="fr-FR" sz="2800" b="1" dirty="0">
                <a:solidFill>
                  <a:srgbClr val="0070C0"/>
                </a:solidFill>
              </a:rPr>
              <a:t>Nucléosides</a:t>
            </a:r>
          </a:p>
        </p:txBody>
      </p:sp>
    </p:spTree>
    <p:extLst>
      <p:ext uri="{BB962C8B-B14F-4D97-AF65-F5344CB8AC3E}">
        <p14:creationId xmlns:p14="http://schemas.microsoft.com/office/powerpoint/2010/main" val="121793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D47E1FF-2223-3084-56C6-771F8C7E3397}"/>
              </a:ext>
            </a:extLst>
          </p:cNvPr>
          <p:cNvPicPr>
            <a:picLocks noChangeAspect="1"/>
          </p:cNvPicPr>
          <p:nvPr/>
        </p:nvPicPr>
        <p:blipFill rotWithShape="1">
          <a:blip r:embed="rId2"/>
          <a:srcRect l="74482"/>
          <a:stretch/>
        </p:blipFill>
        <p:spPr>
          <a:xfrm>
            <a:off x="2716697" y="213081"/>
            <a:ext cx="7050156" cy="6431837"/>
          </a:xfrm>
          <a:prstGeom prst="rect">
            <a:avLst/>
          </a:prstGeom>
        </p:spPr>
      </p:pic>
    </p:spTree>
    <p:extLst>
      <p:ext uri="{BB962C8B-B14F-4D97-AF65-F5344CB8AC3E}">
        <p14:creationId xmlns:p14="http://schemas.microsoft.com/office/powerpoint/2010/main" val="183498180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2677</Words>
  <Application>Microsoft Office PowerPoint</Application>
  <PresentationFormat>Grand écran</PresentationFormat>
  <Paragraphs>359</Paragraphs>
  <Slides>40</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40</vt:i4>
      </vt:variant>
    </vt:vector>
  </HeadingPairs>
  <TitlesOfParts>
    <vt:vector size="51" baseType="lpstr">
      <vt:lpstr>Arial</vt:lpstr>
      <vt:lpstr>Arial MT</vt:lpstr>
      <vt:lpstr>Calibri</vt:lpstr>
      <vt:lpstr>Calibri Light</vt:lpstr>
      <vt:lpstr>Comic Sans MS</vt:lpstr>
      <vt:lpstr>Inter Var</vt:lpstr>
      <vt:lpstr>Symbol</vt:lpstr>
      <vt:lpstr>Times New Roman</vt:lpstr>
      <vt:lpstr>Trebuchet MS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client</dc:creator>
  <cp:lastModifiedBy>client</cp:lastModifiedBy>
  <cp:revision>78</cp:revision>
  <dcterms:created xsi:type="dcterms:W3CDTF">2023-09-02T18:38:14Z</dcterms:created>
  <dcterms:modified xsi:type="dcterms:W3CDTF">2023-12-17T06:17:35Z</dcterms:modified>
</cp:coreProperties>
</file>