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2" r:id="rId17"/>
    <p:sldId id="273" r:id="rId18"/>
    <p:sldId id="274" r:id="rId19"/>
    <p:sldId id="271" r:id="rId20"/>
    <p:sldId id="275" r:id="rId21"/>
    <p:sldId id="276" r:id="rId22"/>
    <p:sldId id="277" r:id="rId23"/>
    <p:sldId id="278"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23/02/2024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ikiwand.com/ar/1943" TargetMode="External"/><Relationship Id="rId2" Type="http://schemas.openxmlformats.org/officeDocument/2006/relationships/hyperlink" Target="https://www.wikiwand.com/ar/1919" TargetMode="External"/><Relationship Id="rId1" Type="http://schemas.openxmlformats.org/officeDocument/2006/relationships/slideLayout" Target="../slideLayouts/slideLayout2.xml"/><Relationship Id="rId4" Type="http://schemas.openxmlformats.org/officeDocument/2006/relationships/hyperlink" Target="https://www.wikiwand.com/ar/201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ikiwand.com/ar/%D9%83%D9%88%D9%86%D8%B1%D8%A7%D8%AF_%D9%87%D9%8A%D9%84%D8%AA%D9%88%D9%86"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lstStyle/>
          <a:p>
            <a:r>
              <a:rPr lang="ar-DZ" dirty="0" smtClean="0"/>
              <a:t>دراسة حالة حول</a:t>
            </a:r>
            <a:r>
              <a:rPr lang="fr-FR" dirty="0" smtClean="0"/>
              <a:t/>
            </a:r>
            <a:br>
              <a:rPr lang="fr-FR" dirty="0" smtClean="0"/>
            </a:br>
            <a:r>
              <a:rPr lang="ar-DZ" dirty="0" smtClean="0"/>
              <a:t>سلسلة فنادق </a:t>
            </a:r>
            <a:r>
              <a:rPr lang="ar-DZ" dirty="0" err="1" smtClean="0"/>
              <a:t>هيلتون</a:t>
            </a:r>
            <a:r>
              <a:rPr lang="fr-FR" dirty="0" smtClean="0"/>
              <a:t> </a:t>
            </a:r>
            <a:endParaRPr lang="fr-FR" dirty="0"/>
          </a:p>
        </p:txBody>
      </p:sp>
      <p:sp>
        <p:nvSpPr>
          <p:cNvPr id="3" name="Sous-titre 2"/>
          <p:cNvSpPr>
            <a:spLocks noGrp="1"/>
          </p:cNvSpPr>
          <p:nvPr>
            <p:ph type="subTitle" idx="1"/>
          </p:nvPr>
        </p:nvSpPr>
        <p:spPr>
          <a:xfrm>
            <a:off x="214282" y="2000240"/>
            <a:ext cx="8715436" cy="3643338"/>
          </a:xfrm>
        </p:spPr>
        <p:txBody>
          <a:bodyPr/>
          <a:lstStyle/>
          <a:p>
            <a:pPr algn="r" rtl="1"/>
            <a:r>
              <a:rPr lang="ar-DZ" dirty="0" smtClean="0">
                <a:solidFill>
                  <a:schemeClr val="tx1"/>
                </a:solidFill>
              </a:rPr>
              <a:t>من </a:t>
            </a:r>
            <a:r>
              <a:rPr lang="ar-DZ" dirty="0" err="1" smtClean="0">
                <a:solidFill>
                  <a:schemeClr val="tx1"/>
                </a:solidFill>
              </a:rPr>
              <a:t>اعداد</a:t>
            </a:r>
            <a:r>
              <a:rPr lang="ar-DZ" dirty="0" smtClean="0">
                <a:solidFill>
                  <a:schemeClr val="tx1"/>
                </a:solidFill>
              </a:rPr>
              <a:t> =                                   -تحت </a:t>
            </a:r>
            <a:r>
              <a:rPr lang="ar-DZ" dirty="0" err="1" smtClean="0">
                <a:solidFill>
                  <a:schemeClr val="tx1"/>
                </a:solidFill>
              </a:rPr>
              <a:t>اشراف</a:t>
            </a:r>
            <a:r>
              <a:rPr lang="ar-DZ" dirty="0" smtClean="0">
                <a:solidFill>
                  <a:schemeClr val="tx1"/>
                </a:solidFill>
              </a:rPr>
              <a:t> = </a:t>
            </a:r>
          </a:p>
          <a:p>
            <a:pPr algn="r" rtl="1">
              <a:buFontTx/>
              <a:buChar char="-"/>
            </a:pPr>
            <a:r>
              <a:rPr lang="ar-DZ" dirty="0" smtClean="0">
                <a:solidFill>
                  <a:schemeClr val="tx1"/>
                </a:solidFill>
              </a:rPr>
              <a:t>بن علية عمر                                -الدكتورة مناني </a:t>
            </a:r>
            <a:r>
              <a:rPr lang="ar-DZ" dirty="0" err="1" smtClean="0">
                <a:solidFill>
                  <a:schemeClr val="tx1"/>
                </a:solidFill>
              </a:rPr>
              <a:t>صبرينة</a:t>
            </a:r>
            <a:r>
              <a:rPr lang="ar-DZ" dirty="0" smtClean="0">
                <a:solidFill>
                  <a:schemeClr val="tx1"/>
                </a:solidFill>
              </a:rPr>
              <a:t>  </a:t>
            </a:r>
          </a:p>
          <a:p>
            <a:pPr algn="r" rtl="1">
              <a:buFontTx/>
              <a:buChar char="-"/>
            </a:pPr>
            <a:r>
              <a:rPr lang="ar-DZ" dirty="0" err="1" smtClean="0">
                <a:solidFill>
                  <a:schemeClr val="tx1"/>
                </a:solidFill>
              </a:rPr>
              <a:t>جنيحي</a:t>
            </a:r>
            <a:r>
              <a:rPr lang="ar-DZ" dirty="0" smtClean="0">
                <a:solidFill>
                  <a:schemeClr val="tx1"/>
                </a:solidFill>
              </a:rPr>
              <a:t> عقبة </a:t>
            </a:r>
          </a:p>
          <a:p>
            <a:pPr algn="r" rtl="1"/>
            <a:endParaRPr lang="ar-DZ" dirty="0" smtClean="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
            <a:ext cx="7772400" cy="1000107"/>
          </a:xfrm>
        </p:spPr>
        <p:txBody>
          <a:bodyPr/>
          <a:lstStyle/>
          <a:p>
            <a:r>
              <a:rPr lang="ar-DZ" b="1" dirty="0" smtClean="0"/>
              <a:t>المزيج التسويقي لمؤسسة </a:t>
            </a:r>
            <a:r>
              <a:rPr lang="ar-DZ" b="1" dirty="0" err="1" smtClean="0"/>
              <a:t>هيلتون</a:t>
            </a:r>
            <a:r>
              <a:rPr lang="ar-DZ" b="1" dirty="0" smtClean="0"/>
              <a:t> </a:t>
            </a:r>
            <a:endParaRPr lang="fr-FR" b="1" dirty="0"/>
          </a:p>
        </p:txBody>
      </p:sp>
      <p:sp>
        <p:nvSpPr>
          <p:cNvPr id="3" name="Sous-titre 2"/>
          <p:cNvSpPr>
            <a:spLocks noGrp="1"/>
          </p:cNvSpPr>
          <p:nvPr>
            <p:ph type="subTitle" idx="1"/>
          </p:nvPr>
        </p:nvSpPr>
        <p:spPr>
          <a:xfrm>
            <a:off x="0" y="857232"/>
            <a:ext cx="9144000" cy="6000768"/>
          </a:xfrm>
        </p:spPr>
        <p:txBody>
          <a:bodyPr/>
          <a:lstStyle/>
          <a:p>
            <a:pPr rtl="1"/>
            <a:r>
              <a:rPr lang="ar-DZ" b="1" dirty="0" smtClean="0">
                <a:solidFill>
                  <a:schemeClr val="tx1"/>
                </a:solidFill>
              </a:rPr>
              <a:t>1-المنتج =</a:t>
            </a:r>
          </a:p>
          <a:p>
            <a:pPr algn="r" rtl="1"/>
            <a:r>
              <a:rPr lang="ar-DZ" sz="2800" dirty="0" smtClean="0">
                <a:solidFill>
                  <a:schemeClr val="tx1"/>
                </a:solidFill>
              </a:rPr>
              <a:t>-تقدم تقدم هذه المؤسسة منتجاتها في صيغة خدمات </a:t>
            </a:r>
            <a:r>
              <a:rPr lang="ar-DZ" sz="2800" dirty="0" err="1" smtClean="0">
                <a:solidFill>
                  <a:schemeClr val="tx1"/>
                </a:solidFill>
              </a:rPr>
              <a:t>ايواء</a:t>
            </a:r>
            <a:r>
              <a:rPr lang="ar-DZ" sz="2800" dirty="0" smtClean="0">
                <a:solidFill>
                  <a:schemeClr val="tx1"/>
                </a:solidFill>
              </a:rPr>
              <a:t> وضيافة حيث تمتلك سلسلة كبيرة من الفنادق المنتشرة على </a:t>
            </a:r>
            <a:r>
              <a:rPr lang="ar-DZ" sz="2800" dirty="0" err="1" smtClean="0">
                <a:solidFill>
                  <a:schemeClr val="tx1"/>
                </a:solidFill>
              </a:rPr>
              <a:t>انحاء</a:t>
            </a:r>
            <a:r>
              <a:rPr lang="ar-DZ" sz="2800" dirty="0" smtClean="0">
                <a:solidFill>
                  <a:schemeClr val="tx1"/>
                </a:solidFill>
              </a:rPr>
              <a:t> العالم المشهورة </a:t>
            </a:r>
            <a:r>
              <a:rPr lang="ar-DZ" sz="2800" dirty="0" err="1" smtClean="0">
                <a:solidFill>
                  <a:schemeClr val="tx1"/>
                </a:solidFill>
              </a:rPr>
              <a:t>بريادتها</a:t>
            </a:r>
            <a:r>
              <a:rPr lang="ar-DZ" sz="2800" dirty="0" smtClean="0">
                <a:solidFill>
                  <a:schemeClr val="tx1"/>
                </a:solidFill>
              </a:rPr>
              <a:t> في مجال </a:t>
            </a:r>
            <a:r>
              <a:rPr lang="ar-DZ" sz="2800" dirty="0" err="1" smtClean="0">
                <a:solidFill>
                  <a:schemeClr val="tx1"/>
                </a:solidFill>
              </a:rPr>
              <a:t>الفندقة</a:t>
            </a:r>
            <a:r>
              <a:rPr lang="ar-DZ" sz="2800" dirty="0" smtClean="0">
                <a:solidFill>
                  <a:schemeClr val="tx1"/>
                </a:solidFill>
              </a:rPr>
              <a:t> والضيافة </a:t>
            </a:r>
            <a:r>
              <a:rPr lang="ar-DZ" sz="2800" dirty="0" err="1" smtClean="0">
                <a:solidFill>
                  <a:schemeClr val="tx1"/>
                </a:solidFill>
              </a:rPr>
              <a:t>و</a:t>
            </a:r>
            <a:r>
              <a:rPr lang="ar-DZ" sz="2800" dirty="0" smtClean="0">
                <a:solidFill>
                  <a:schemeClr val="tx1"/>
                </a:solidFill>
              </a:rPr>
              <a:t> تقديمها العديد من العروض التنافسية مثل باقات السفر والعروض الترفيهية </a:t>
            </a:r>
          </a:p>
          <a:p>
            <a:pPr rtl="1"/>
            <a:r>
              <a:rPr lang="ar-DZ" sz="2800" b="1" dirty="0" smtClean="0">
                <a:solidFill>
                  <a:schemeClr val="tx1"/>
                </a:solidFill>
              </a:rPr>
              <a:t>2-المكان =</a:t>
            </a:r>
          </a:p>
          <a:p>
            <a:pPr algn="r" rtl="1"/>
            <a:r>
              <a:rPr lang="ar-DZ" sz="2800" b="1" dirty="0" smtClean="0">
                <a:solidFill>
                  <a:schemeClr val="tx1"/>
                </a:solidFill>
              </a:rPr>
              <a:t> </a:t>
            </a:r>
            <a:r>
              <a:rPr lang="ar-DZ" sz="2800" dirty="0" smtClean="0">
                <a:solidFill>
                  <a:schemeClr val="tx1"/>
                </a:solidFill>
              </a:rPr>
              <a:t>حيث يقع المقر الرئيسي للشركة في </a:t>
            </a:r>
            <a:r>
              <a:rPr lang="ar-DZ" sz="2800" dirty="0">
                <a:solidFill>
                  <a:schemeClr val="tx1"/>
                </a:solidFill>
              </a:rPr>
              <a:t>منطقة </a:t>
            </a:r>
            <a:r>
              <a:rPr lang="ar-DZ" sz="2800" dirty="0" err="1">
                <a:solidFill>
                  <a:schemeClr val="tx1"/>
                </a:solidFill>
              </a:rPr>
              <a:t>تايسون</a:t>
            </a:r>
            <a:r>
              <a:rPr lang="ar-DZ" sz="2800" dirty="0">
                <a:solidFill>
                  <a:schemeClr val="tx1"/>
                </a:solidFill>
              </a:rPr>
              <a:t>، مقاطعة </a:t>
            </a:r>
            <a:r>
              <a:rPr lang="ar-DZ" sz="2800" dirty="0" err="1">
                <a:solidFill>
                  <a:schemeClr val="tx1"/>
                </a:solidFill>
              </a:rPr>
              <a:t>فيرفاكس</a:t>
            </a:r>
            <a:r>
              <a:rPr lang="ar-DZ" sz="2800" dirty="0">
                <a:solidFill>
                  <a:schemeClr val="tx1"/>
                </a:solidFill>
              </a:rPr>
              <a:t>، فرجينيا، الولايات المتحدة </a:t>
            </a:r>
            <a:r>
              <a:rPr lang="ar-DZ" sz="2800" dirty="0" err="1" smtClean="0">
                <a:solidFill>
                  <a:schemeClr val="tx1"/>
                </a:solidFill>
              </a:rPr>
              <a:t>الامريكية</a:t>
            </a:r>
            <a:r>
              <a:rPr lang="ar-DZ" sz="2800" dirty="0" smtClean="0">
                <a:solidFill>
                  <a:schemeClr val="tx1"/>
                </a:solidFill>
              </a:rPr>
              <a:t> </a:t>
            </a:r>
          </a:p>
          <a:p>
            <a:pPr algn="r" rtl="1"/>
            <a:r>
              <a:rPr lang="ar-DZ" sz="2800" dirty="0" smtClean="0">
                <a:solidFill>
                  <a:schemeClr val="tx1"/>
                </a:solidFill>
              </a:rPr>
              <a:t>وذالك على غرار الفروع المنتشرة حول العالم </a:t>
            </a:r>
            <a:endParaRPr lang="ar-DZ" sz="2800" dirty="0">
              <a:solidFill>
                <a:schemeClr val="tx1"/>
              </a:solidFill>
            </a:endParaRPr>
          </a:p>
          <a:p>
            <a:pPr algn="r" rtl="1"/>
            <a:endParaRPr lang="fr-FR" sz="2800" dirty="0">
              <a:solidFill>
                <a:schemeClr val="tx1"/>
              </a:solidFill>
            </a:endParaRP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715000"/>
            <a:ext cx="8229600" cy="1143000"/>
          </a:xfrm>
        </p:spPr>
        <p:txBody>
          <a:bodyPr/>
          <a:lstStyle/>
          <a:p>
            <a:r>
              <a:rPr lang="ar-DZ" b="1" dirty="0" smtClean="0"/>
              <a:t>صورة للمقر الرئيسي لمؤسسة </a:t>
            </a:r>
            <a:r>
              <a:rPr lang="ar-DZ" b="1" dirty="0" err="1" smtClean="0"/>
              <a:t>هيلتون</a:t>
            </a:r>
            <a:r>
              <a:rPr lang="ar-DZ" b="1" dirty="0" smtClean="0"/>
              <a:t> </a:t>
            </a:r>
            <a:endParaRPr lang="fr-FR" b="1" dirty="0"/>
          </a:p>
        </p:txBody>
      </p:sp>
      <p:pic>
        <p:nvPicPr>
          <p:cNvPr id="4" name="Espace réservé du contenu 3" descr="1200px-Hilton_Worldwide_headquarters_in_Virginia_seen_from_Jones_Branch_Drive.jpg"/>
          <p:cNvPicPr>
            <a:picLocks noGrp="1" noChangeAspect="1"/>
          </p:cNvPicPr>
          <p:nvPr>
            <p:ph idx="1"/>
          </p:nvPr>
        </p:nvPicPr>
        <p:blipFill>
          <a:blip r:embed="rId2"/>
          <a:stretch>
            <a:fillRect/>
          </a:stretch>
        </p:blipFill>
        <p:spPr>
          <a:xfrm>
            <a:off x="1" y="214290"/>
            <a:ext cx="9144000" cy="5715039"/>
          </a:xfrm>
        </p:spPr>
      </p:pic>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84129"/>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rtl="1"/>
            <a:r>
              <a:rPr lang="ar-DZ" b="1" dirty="0" smtClean="0">
                <a:solidFill>
                  <a:schemeClr val="tx1"/>
                </a:solidFill>
              </a:rPr>
              <a:t>3- الاتصالات الترويجية = </a:t>
            </a:r>
          </a:p>
          <a:p>
            <a:pPr algn="r" rtl="1"/>
            <a:r>
              <a:rPr lang="ar-DZ" dirty="0">
                <a:solidFill>
                  <a:schemeClr val="tx1"/>
                </a:solidFill>
              </a:rPr>
              <a:t>اعتبارًا من عام 2023، خصصت شركة </a:t>
            </a:r>
            <a:r>
              <a:rPr lang="ar-DZ" dirty="0" err="1" smtClean="0">
                <a:solidFill>
                  <a:schemeClr val="tx1"/>
                </a:solidFill>
              </a:rPr>
              <a:t>هيلتون</a:t>
            </a:r>
            <a:r>
              <a:rPr lang="ar-DZ" dirty="0" smtClean="0">
                <a:solidFill>
                  <a:schemeClr val="tx1"/>
                </a:solidFill>
              </a:rPr>
              <a:t> ميزانية </a:t>
            </a:r>
            <a:r>
              <a:rPr lang="ar-DZ" dirty="0">
                <a:solidFill>
                  <a:schemeClr val="tx1"/>
                </a:solidFill>
              </a:rPr>
              <a:t>قدرها 200 مليون دولار أمريكي لمزيجها التسويقي، مع التركيز بشكل خاص على الجانب الترويجي. تتضمن هذه الميزانية نفقات ترويج المبيعات والإعلان والعلاقات العامة وأنشطة البيع الشخصية</a:t>
            </a:r>
            <a:r>
              <a:rPr lang="ar-DZ" dirty="0" smtClean="0">
                <a:solidFill>
                  <a:schemeClr val="tx1"/>
                </a:solidFill>
              </a:rPr>
              <a:t>.</a:t>
            </a:r>
          </a:p>
          <a:p>
            <a:pPr algn="r" rtl="1"/>
            <a:r>
              <a:rPr lang="ar-DZ" dirty="0" smtClean="0">
                <a:solidFill>
                  <a:schemeClr val="tx1"/>
                </a:solidFill>
              </a:rPr>
              <a:t>حيث انقسمت الميزانية نحو الشكل التالي </a:t>
            </a:r>
            <a:r>
              <a:rPr lang="fr-FR" b="1" dirty="0">
                <a:solidFill>
                  <a:schemeClr val="tx1"/>
                </a:solidFill>
              </a:rPr>
              <a:t>:</a:t>
            </a:r>
            <a:r>
              <a:rPr lang="fr-FR" dirty="0">
                <a:solidFill>
                  <a:schemeClr val="tx1"/>
                </a:solidFill>
              </a:rPr>
              <a:t> </a:t>
            </a:r>
            <a:endParaRPr lang="ar-DZ" dirty="0" smtClean="0">
              <a:solidFill>
                <a:schemeClr val="tx1"/>
              </a:solidFill>
            </a:endParaRPr>
          </a:p>
          <a:p>
            <a:pPr algn="r" rtl="1">
              <a:buFontTx/>
              <a:buChar char="-"/>
            </a:pPr>
            <a:r>
              <a:rPr lang="ar-DZ" dirty="0" smtClean="0">
                <a:solidFill>
                  <a:schemeClr val="tx1"/>
                </a:solidFill>
              </a:rPr>
              <a:t>ترويج المبيعات = </a:t>
            </a:r>
            <a:r>
              <a:rPr lang="ar-DZ" dirty="0" err="1" smtClean="0">
                <a:solidFill>
                  <a:schemeClr val="tx1"/>
                </a:solidFill>
              </a:rPr>
              <a:t>استثمرار</a:t>
            </a:r>
            <a:r>
              <a:rPr lang="ar-DZ" dirty="0" smtClean="0">
                <a:solidFill>
                  <a:schemeClr val="tx1"/>
                </a:solidFill>
              </a:rPr>
              <a:t> مبلغ قدره 50 مليون دولار</a:t>
            </a:r>
          </a:p>
          <a:p>
            <a:pPr algn="r" rtl="1"/>
            <a:r>
              <a:rPr lang="ar-DZ" dirty="0" smtClean="0">
                <a:solidFill>
                  <a:schemeClr val="tx1"/>
                </a:solidFill>
              </a:rPr>
              <a:t>-الدعاية </a:t>
            </a:r>
            <a:r>
              <a:rPr lang="ar-DZ" dirty="0" err="1" smtClean="0">
                <a:solidFill>
                  <a:schemeClr val="tx1"/>
                </a:solidFill>
              </a:rPr>
              <a:t>والاعلان</a:t>
            </a:r>
            <a:r>
              <a:rPr lang="ar-DZ" dirty="0" smtClean="0">
                <a:solidFill>
                  <a:schemeClr val="tx1"/>
                </a:solidFill>
              </a:rPr>
              <a:t>= استثمار مبلغ قدره 80 مليون دولار</a:t>
            </a:r>
          </a:p>
          <a:p>
            <a:pPr algn="r" rtl="1"/>
            <a:r>
              <a:rPr lang="ar-DZ" dirty="0" smtClean="0">
                <a:solidFill>
                  <a:schemeClr val="tx1"/>
                </a:solidFill>
              </a:rPr>
              <a:t>- العلاقات العامة = استثمار مبلغ قدره 30 مليون دولار</a:t>
            </a:r>
          </a:p>
          <a:p>
            <a:pPr algn="r" rtl="1"/>
            <a:r>
              <a:rPr lang="ar-DZ" dirty="0" smtClean="0">
                <a:solidFill>
                  <a:schemeClr val="tx1"/>
                </a:solidFill>
              </a:rPr>
              <a:t>-البيع الشخصي = </a:t>
            </a:r>
            <a:r>
              <a:rPr lang="ar-DZ" dirty="0" err="1" smtClean="0">
                <a:solidFill>
                  <a:schemeClr val="tx1"/>
                </a:solidFill>
              </a:rPr>
              <a:t>استمار</a:t>
            </a:r>
            <a:r>
              <a:rPr lang="ar-DZ" dirty="0" smtClean="0">
                <a:solidFill>
                  <a:schemeClr val="tx1"/>
                </a:solidFill>
              </a:rPr>
              <a:t> مبلغ قدره 40 مليون دولار </a:t>
            </a:r>
            <a:endParaRPr lang="fr-FR" dirty="0">
              <a:solidFill>
                <a:schemeClr val="tx1"/>
              </a:solidFill>
            </a:endParaRPr>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45719"/>
          </a:xfrm>
        </p:spPr>
        <p:txBody>
          <a:bodyPr>
            <a:normAutofit fontScale="90000"/>
          </a:bodyPr>
          <a:lstStyle/>
          <a:p>
            <a:r>
              <a:rPr lang="ar-DZ" dirty="0" smtClean="0"/>
              <a:t> </a:t>
            </a:r>
            <a:br>
              <a:rPr lang="ar-DZ" dirty="0" smtClean="0"/>
            </a:br>
            <a:endParaRPr lang="fr-FR" dirty="0"/>
          </a:p>
        </p:txBody>
      </p:sp>
      <p:sp>
        <p:nvSpPr>
          <p:cNvPr id="3" name="Sous-titre 2"/>
          <p:cNvSpPr>
            <a:spLocks noGrp="1"/>
          </p:cNvSpPr>
          <p:nvPr>
            <p:ph type="subTitle" idx="1"/>
          </p:nvPr>
        </p:nvSpPr>
        <p:spPr>
          <a:xfrm>
            <a:off x="0" y="0"/>
            <a:ext cx="9144000" cy="6858000"/>
          </a:xfrm>
        </p:spPr>
        <p:txBody>
          <a:bodyPr/>
          <a:lstStyle/>
          <a:p>
            <a:pPr rtl="1"/>
            <a:r>
              <a:rPr lang="ar-DZ" b="1" dirty="0" smtClean="0">
                <a:solidFill>
                  <a:schemeClr val="tx1"/>
                </a:solidFill>
              </a:rPr>
              <a:t>4-التسعير =</a:t>
            </a:r>
          </a:p>
          <a:p>
            <a:pPr algn="r" rtl="1"/>
            <a:r>
              <a:rPr lang="ar-DZ" dirty="0" smtClean="0">
                <a:solidFill>
                  <a:schemeClr val="tx1"/>
                </a:solidFill>
              </a:rPr>
              <a:t>حيث تقوم المؤسسة بالتسعير على </a:t>
            </a:r>
            <a:r>
              <a:rPr lang="ar-DZ" dirty="0" err="1" smtClean="0">
                <a:solidFill>
                  <a:schemeClr val="tx1"/>
                </a:solidFill>
              </a:rPr>
              <a:t>مايلي</a:t>
            </a:r>
            <a:r>
              <a:rPr lang="ar-DZ" dirty="0" smtClean="0">
                <a:solidFill>
                  <a:schemeClr val="tx1"/>
                </a:solidFill>
              </a:rPr>
              <a:t> = </a:t>
            </a:r>
          </a:p>
          <a:p>
            <a:pPr algn="r" rtl="1">
              <a:buFontTx/>
              <a:buChar char="-"/>
            </a:pPr>
            <a:r>
              <a:rPr lang="ar-DZ" dirty="0" smtClean="0">
                <a:solidFill>
                  <a:schemeClr val="tx1"/>
                </a:solidFill>
              </a:rPr>
              <a:t>التسعير حسب التكلفة</a:t>
            </a:r>
          </a:p>
          <a:p>
            <a:pPr algn="r" rtl="1">
              <a:buFontTx/>
              <a:buChar char="-"/>
            </a:pPr>
            <a:r>
              <a:rPr lang="ar-DZ" dirty="0" smtClean="0">
                <a:solidFill>
                  <a:schemeClr val="tx1"/>
                </a:solidFill>
              </a:rPr>
              <a:t>التسعير على </a:t>
            </a:r>
            <a:r>
              <a:rPr lang="ar-DZ" dirty="0" err="1" smtClean="0">
                <a:solidFill>
                  <a:schemeClr val="tx1"/>
                </a:solidFill>
              </a:rPr>
              <a:t>اساس</a:t>
            </a:r>
            <a:r>
              <a:rPr lang="ar-DZ" dirty="0" smtClean="0">
                <a:solidFill>
                  <a:schemeClr val="tx1"/>
                </a:solidFill>
              </a:rPr>
              <a:t> القيمة </a:t>
            </a:r>
          </a:p>
          <a:p>
            <a:pPr algn="r" rtl="1">
              <a:buFontTx/>
              <a:buChar char="-"/>
            </a:pPr>
            <a:r>
              <a:rPr lang="ar-DZ" dirty="0" smtClean="0">
                <a:solidFill>
                  <a:schemeClr val="tx1"/>
                </a:solidFill>
              </a:rPr>
              <a:t>التسعير حسب المنافسين </a:t>
            </a:r>
          </a:p>
          <a:p>
            <a:pPr algn="r" rtl="1">
              <a:buFontTx/>
              <a:buChar char="-"/>
            </a:pPr>
            <a:r>
              <a:rPr lang="ar-DZ" dirty="0" smtClean="0">
                <a:solidFill>
                  <a:schemeClr val="tx1"/>
                </a:solidFill>
              </a:rPr>
              <a:t>التسعير الترويجي</a:t>
            </a:r>
            <a:r>
              <a:rPr lang="ar-DZ" dirty="0">
                <a:solidFill>
                  <a:schemeClr val="tx1"/>
                </a:solidFill>
              </a:rPr>
              <a:t> </a:t>
            </a:r>
            <a:r>
              <a:rPr lang="ar-DZ" dirty="0" smtClean="0">
                <a:solidFill>
                  <a:schemeClr val="tx1"/>
                </a:solidFill>
              </a:rPr>
              <a:t>(خصومات لفترة محدودة-تخفيضات)</a:t>
            </a:r>
          </a:p>
          <a:p>
            <a:pPr algn="r" rtl="1">
              <a:buFontTx/>
              <a:buChar char="-"/>
            </a:pPr>
            <a:endParaRPr lang="fr-FR" dirty="0">
              <a:solidFill>
                <a:schemeClr val="tx1"/>
              </a:solidFill>
            </a:endParaRPr>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flipV="1">
            <a:off x="785786" y="-100812"/>
            <a:ext cx="7772400" cy="201623"/>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r>
              <a:rPr lang="ar-DZ" b="1" dirty="0" smtClean="0">
                <a:solidFill>
                  <a:schemeClr val="tx1"/>
                </a:solidFill>
              </a:rPr>
              <a:t>5-</a:t>
            </a:r>
            <a:r>
              <a:rPr lang="ar-DZ" b="1" dirty="0" err="1" smtClean="0">
                <a:solidFill>
                  <a:schemeClr val="tx1"/>
                </a:solidFill>
              </a:rPr>
              <a:t>الافراد</a:t>
            </a:r>
            <a:r>
              <a:rPr lang="ar-DZ" b="1" dirty="0" smtClean="0">
                <a:solidFill>
                  <a:schemeClr val="tx1"/>
                </a:solidFill>
              </a:rPr>
              <a:t> = </a:t>
            </a:r>
          </a:p>
          <a:p>
            <a:pPr algn="r" rtl="1"/>
            <a:r>
              <a:rPr lang="ar-DZ" dirty="0" smtClean="0">
                <a:solidFill>
                  <a:schemeClr val="tx1"/>
                </a:solidFill>
              </a:rPr>
              <a:t>حيث </a:t>
            </a:r>
            <a:r>
              <a:rPr lang="ar-DZ" dirty="0" err="1" smtClean="0">
                <a:solidFill>
                  <a:schemeClr val="tx1"/>
                </a:solidFill>
              </a:rPr>
              <a:t>ان</a:t>
            </a:r>
            <a:r>
              <a:rPr lang="ar-DZ" dirty="0" smtClean="0">
                <a:solidFill>
                  <a:schemeClr val="tx1"/>
                </a:solidFill>
              </a:rPr>
              <a:t> المؤسسة تولي اهتماما كبيرا للاستثمار في الموارد البشرية </a:t>
            </a:r>
            <a:r>
              <a:rPr lang="ar-DZ" dirty="0" err="1" smtClean="0">
                <a:solidFill>
                  <a:schemeClr val="tx1"/>
                </a:solidFill>
              </a:rPr>
              <a:t>و</a:t>
            </a:r>
            <a:r>
              <a:rPr lang="ar-DZ" dirty="0" smtClean="0">
                <a:solidFill>
                  <a:schemeClr val="tx1"/>
                </a:solidFill>
              </a:rPr>
              <a:t> طاقم عملها حيث يعتبرون هم الواجهة الأولى للمؤسسة عند استقبال العملاء حيث يكونون أشخاص ذوي كفاءة عالية .</a:t>
            </a:r>
          </a:p>
          <a:p>
            <a:pPr algn="r" rtl="1"/>
            <a:r>
              <a:rPr lang="ar-DZ" dirty="0" smtClean="0">
                <a:solidFill>
                  <a:schemeClr val="tx1"/>
                </a:solidFill>
              </a:rPr>
              <a:t>وفي 2023 </a:t>
            </a:r>
            <a:r>
              <a:rPr lang="ar-DZ" dirty="0" err="1">
                <a:solidFill>
                  <a:schemeClr val="tx1"/>
                </a:solidFill>
              </a:rPr>
              <a:t>هيلتون</a:t>
            </a:r>
            <a:r>
              <a:rPr lang="ar-DZ" dirty="0">
                <a:solidFill>
                  <a:schemeClr val="tx1"/>
                </a:solidFill>
              </a:rPr>
              <a:t> تتصدر المرتبة الأولى كأفضل مكان للعمل في العالم لتكون أول شركة في قطاع الضيافة </a:t>
            </a:r>
            <a:r>
              <a:rPr lang="ar-DZ" dirty="0" smtClean="0">
                <a:solidFill>
                  <a:schemeClr val="tx1"/>
                </a:solidFill>
              </a:rPr>
              <a:t>تتصدر هذه </a:t>
            </a:r>
            <a:r>
              <a:rPr lang="ar-DZ" dirty="0">
                <a:solidFill>
                  <a:schemeClr val="tx1"/>
                </a:solidFill>
              </a:rPr>
              <a:t>القائمة</a:t>
            </a:r>
          </a:p>
          <a:p>
            <a:pPr algn="r" rtl="1"/>
            <a:endParaRPr lang="ar-DZ" dirty="0" smtClean="0"/>
          </a:p>
          <a:p>
            <a:pPr algn="r" rtl="1"/>
            <a:endParaRPr lang="fr-FR" dirty="0"/>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74" y="0"/>
            <a:ext cx="7772400" cy="155567"/>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rtl="1"/>
            <a:r>
              <a:rPr lang="ar-DZ" b="1" dirty="0">
                <a:solidFill>
                  <a:schemeClr val="tx1"/>
                </a:solidFill>
              </a:rPr>
              <a:t>6</a:t>
            </a:r>
            <a:r>
              <a:rPr lang="ar-DZ" b="1" dirty="0" smtClean="0">
                <a:solidFill>
                  <a:schemeClr val="tx1"/>
                </a:solidFill>
              </a:rPr>
              <a:t>-الدليل المادي = </a:t>
            </a:r>
          </a:p>
          <a:p>
            <a:pPr algn="r" rtl="1"/>
            <a:r>
              <a:rPr lang="ar-DZ" dirty="0" smtClean="0">
                <a:solidFill>
                  <a:schemeClr val="tx1"/>
                </a:solidFill>
              </a:rPr>
              <a:t>حيث تتوفر كل فنادق </a:t>
            </a:r>
            <a:r>
              <a:rPr lang="ar-DZ" dirty="0" err="1" smtClean="0">
                <a:solidFill>
                  <a:schemeClr val="tx1"/>
                </a:solidFill>
              </a:rPr>
              <a:t>هيلتون</a:t>
            </a:r>
            <a:r>
              <a:rPr lang="ar-DZ" dirty="0" smtClean="0">
                <a:solidFill>
                  <a:schemeClr val="tx1"/>
                </a:solidFill>
              </a:rPr>
              <a:t> على عدد كبير من المرافق داخل منشئاتها مثل (المطاعم </a:t>
            </a:r>
            <a:r>
              <a:rPr lang="ar-DZ" dirty="0" err="1" smtClean="0">
                <a:solidFill>
                  <a:schemeClr val="tx1"/>
                </a:solidFill>
              </a:rPr>
              <a:t>الفاحرة</a:t>
            </a:r>
            <a:r>
              <a:rPr lang="ar-DZ" dirty="0" smtClean="0">
                <a:solidFill>
                  <a:schemeClr val="tx1"/>
                </a:solidFill>
              </a:rPr>
              <a:t>-حمامات السباحة الفردية والجماعية-قاعات رياضة ونشاطات ترفيهية ) </a:t>
            </a:r>
            <a:r>
              <a:rPr lang="ar-DZ" dirty="0" err="1" smtClean="0">
                <a:solidFill>
                  <a:schemeClr val="tx1"/>
                </a:solidFill>
              </a:rPr>
              <a:t>بالاضافة</a:t>
            </a:r>
            <a:r>
              <a:rPr lang="ar-DZ" dirty="0" smtClean="0">
                <a:solidFill>
                  <a:schemeClr val="tx1"/>
                </a:solidFill>
              </a:rPr>
              <a:t> </a:t>
            </a:r>
            <a:r>
              <a:rPr lang="ar-DZ" dirty="0" err="1" smtClean="0">
                <a:solidFill>
                  <a:schemeClr val="tx1"/>
                </a:solidFill>
              </a:rPr>
              <a:t>الى</a:t>
            </a:r>
            <a:r>
              <a:rPr lang="ar-DZ" dirty="0" smtClean="0">
                <a:solidFill>
                  <a:schemeClr val="tx1"/>
                </a:solidFill>
              </a:rPr>
              <a:t>  </a:t>
            </a:r>
            <a:r>
              <a:rPr lang="ar-DZ" dirty="0" err="1" smtClean="0">
                <a:solidFill>
                  <a:schemeClr val="tx1"/>
                </a:solidFill>
              </a:rPr>
              <a:t>الاجنحة</a:t>
            </a:r>
            <a:r>
              <a:rPr lang="ar-DZ" dirty="0" smtClean="0">
                <a:solidFill>
                  <a:schemeClr val="tx1"/>
                </a:solidFill>
              </a:rPr>
              <a:t> المتنوعة سواء عائلية </a:t>
            </a:r>
            <a:r>
              <a:rPr lang="ar-DZ" dirty="0" err="1" smtClean="0">
                <a:solidFill>
                  <a:schemeClr val="tx1"/>
                </a:solidFill>
              </a:rPr>
              <a:t>او</a:t>
            </a:r>
            <a:r>
              <a:rPr lang="ar-DZ" dirty="0" smtClean="0">
                <a:solidFill>
                  <a:schemeClr val="tx1"/>
                </a:solidFill>
              </a:rPr>
              <a:t> فردية مثل ( الجناح الملكي )</a:t>
            </a:r>
          </a:p>
          <a:p>
            <a:pPr algn="r" rtl="1"/>
            <a:endParaRPr lang="ar-DZ" dirty="0" smtClean="0">
              <a:solidFill>
                <a:schemeClr val="tx1"/>
              </a:solidFill>
            </a:endParaRPr>
          </a:p>
          <a:p>
            <a:pPr algn="r" rtl="1"/>
            <a:endParaRPr lang="fr-FR" b="1" dirty="0">
              <a:solidFill>
                <a:schemeClr val="tx1"/>
              </a:solidFill>
            </a:endParaRPr>
          </a:p>
        </p:txBody>
      </p:sp>
    </p:spTree>
  </p:cSld>
  <p:clrMapOvr>
    <a:masterClrMapping/>
  </p:clrMapOvr>
  <p:transition>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857892"/>
            <a:ext cx="8229600" cy="1143000"/>
          </a:xfrm>
        </p:spPr>
        <p:txBody>
          <a:bodyPr/>
          <a:lstStyle/>
          <a:p>
            <a:r>
              <a:rPr lang="ar-DZ" b="1" dirty="0" smtClean="0"/>
              <a:t>صورة لمطعم </a:t>
            </a:r>
            <a:r>
              <a:rPr lang="ar-DZ" b="1" dirty="0" err="1" smtClean="0"/>
              <a:t>هيلتون</a:t>
            </a:r>
            <a:endParaRPr lang="fr-FR" b="1" dirty="0"/>
          </a:p>
        </p:txBody>
      </p:sp>
      <p:pic>
        <p:nvPicPr>
          <p:cNvPr id="4" name="Espace réservé du contenu 3" descr="483748464.jpg"/>
          <p:cNvPicPr>
            <a:picLocks noGrp="1" noChangeAspect="1"/>
          </p:cNvPicPr>
          <p:nvPr>
            <p:ph idx="1"/>
          </p:nvPr>
        </p:nvPicPr>
        <p:blipFill>
          <a:blip r:embed="rId2"/>
          <a:stretch>
            <a:fillRect/>
          </a:stretch>
        </p:blipFill>
        <p:spPr>
          <a:xfrm>
            <a:off x="0" y="0"/>
            <a:ext cx="9144000" cy="6143644"/>
          </a:xfrm>
        </p:spPr>
      </p:pic>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5929330"/>
            <a:ext cx="8229600" cy="928670"/>
          </a:xfrm>
        </p:spPr>
        <p:txBody>
          <a:bodyPr>
            <a:normAutofit/>
          </a:bodyPr>
          <a:lstStyle/>
          <a:p>
            <a:r>
              <a:rPr lang="ar-DZ" sz="3600" b="1" dirty="0" smtClean="0"/>
              <a:t>جناح ملكي مطل على الحرم المدني في السعودية</a:t>
            </a:r>
            <a:endParaRPr lang="fr-FR" sz="3600" b="1" dirty="0"/>
          </a:p>
        </p:txBody>
      </p:sp>
      <p:pic>
        <p:nvPicPr>
          <p:cNvPr id="5" name="Espace réservé du contenu 4" descr="ت.jpg"/>
          <p:cNvPicPr>
            <a:picLocks noGrp="1" noChangeAspect="1"/>
          </p:cNvPicPr>
          <p:nvPr>
            <p:ph idx="1"/>
          </p:nvPr>
        </p:nvPicPr>
        <p:blipFill>
          <a:blip r:embed="rId2"/>
          <a:stretch>
            <a:fillRect/>
          </a:stretch>
        </p:blipFill>
        <p:spPr>
          <a:xfrm>
            <a:off x="0" y="0"/>
            <a:ext cx="9144000" cy="5929330"/>
          </a:xfrm>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5000"/>
            <a:ext cx="8229600" cy="1143000"/>
          </a:xfrm>
        </p:spPr>
        <p:txBody>
          <a:bodyPr/>
          <a:lstStyle/>
          <a:p>
            <a:r>
              <a:rPr lang="ar-DZ" dirty="0" smtClean="0"/>
              <a:t>حمامات السباحة</a:t>
            </a:r>
            <a:endParaRPr lang="fr-FR" dirty="0"/>
          </a:p>
        </p:txBody>
      </p:sp>
      <p:pic>
        <p:nvPicPr>
          <p:cNvPr id="4" name="Espace réservé du contenu 3" descr="179115-حمام-السباحة-بفندق-الفورسيزون-نايل-بلازا.jpg"/>
          <p:cNvPicPr>
            <a:picLocks noGrp="1" noChangeAspect="1"/>
          </p:cNvPicPr>
          <p:nvPr>
            <p:ph idx="1"/>
          </p:nvPr>
        </p:nvPicPr>
        <p:blipFill>
          <a:blip r:embed="rId2"/>
          <a:stretch>
            <a:fillRect/>
          </a:stretch>
        </p:blipFill>
        <p:spPr>
          <a:xfrm>
            <a:off x="0" y="0"/>
            <a:ext cx="9144000" cy="5857875"/>
          </a:xfrm>
        </p:spPr>
      </p:pic>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55567"/>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rtl="1"/>
            <a:r>
              <a:rPr lang="ar-DZ" b="1" dirty="0" smtClean="0">
                <a:solidFill>
                  <a:schemeClr val="tx1"/>
                </a:solidFill>
              </a:rPr>
              <a:t>7-العمليات = </a:t>
            </a:r>
          </a:p>
          <a:p>
            <a:pPr algn="r" rtl="1"/>
            <a:r>
              <a:rPr lang="ar-DZ" b="1" dirty="0">
                <a:solidFill>
                  <a:schemeClr val="tx1"/>
                </a:solidFill>
              </a:rPr>
              <a:t>-</a:t>
            </a:r>
            <a:r>
              <a:rPr lang="ar-DZ" dirty="0" smtClean="0">
                <a:solidFill>
                  <a:schemeClr val="tx1"/>
                </a:solidFill>
              </a:rPr>
              <a:t>حيث تقوم </a:t>
            </a:r>
            <a:r>
              <a:rPr lang="ar-DZ" dirty="0" err="1" smtClean="0">
                <a:solidFill>
                  <a:schemeClr val="tx1"/>
                </a:solidFill>
              </a:rPr>
              <a:t>هيلتون</a:t>
            </a:r>
            <a:r>
              <a:rPr lang="ar-DZ" dirty="0" smtClean="0">
                <a:solidFill>
                  <a:schemeClr val="tx1"/>
                </a:solidFill>
              </a:rPr>
              <a:t> بتسهيل عمليات تقديم الخدمات بالنسبة لعملائها بتوفيرها لعمليات الحجز عبر الانترانت عن طريق مواقعها الخاصة مباشرة  أو عبر التطبيقات المشهورة الخاصة  بالحجوزات الفندقية مثل تطبيق (</a:t>
            </a:r>
            <a:r>
              <a:rPr lang="fr-FR" dirty="0" err="1" smtClean="0">
                <a:solidFill>
                  <a:schemeClr val="tx1"/>
                </a:solidFill>
              </a:rPr>
              <a:t>Trivago</a:t>
            </a:r>
            <a:r>
              <a:rPr lang="ar-DZ" dirty="0" smtClean="0">
                <a:solidFill>
                  <a:schemeClr val="tx1"/>
                </a:solidFill>
              </a:rPr>
              <a:t>) </a:t>
            </a:r>
          </a:p>
          <a:p>
            <a:pPr algn="r" rtl="1"/>
            <a:r>
              <a:rPr lang="ar-DZ" dirty="0">
                <a:solidFill>
                  <a:schemeClr val="tx1"/>
                </a:solidFill>
              </a:rPr>
              <a:t>-</a:t>
            </a:r>
            <a:r>
              <a:rPr lang="ar-DZ" dirty="0" smtClean="0">
                <a:solidFill>
                  <a:schemeClr val="tx1"/>
                </a:solidFill>
              </a:rPr>
              <a:t>تقوم أيضا بتوفير مدربين وأخصائيين تدليك في المرافق الترفيهية الخاصة </a:t>
            </a:r>
            <a:r>
              <a:rPr lang="ar-DZ" dirty="0" err="1" smtClean="0">
                <a:solidFill>
                  <a:schemeClr val="tx1"/>
                </a:solidFill>
              </a:rPr>
              <a:t>بها</a:t>
            </a:r>
            <a:r>
              <a:rPr lang="ar-DZ" dirty="0" smtClean="0">
                <a:solidFill>
                  <a:schemeClr val="tx1"/>
                </a:solidFill>
              </a:rPr>
              <a:t> مثل قاعات الرياضة والسباحة والساونا ....الخ</a:t>
            </a:r>
          </a:p>
          <a:p>
            <a:pPr algn="r" rtl="1"/>
            <a:r>
              <a:rPr lang="ar-DZ" dirty="0" smtClean="0">
                <a:solidFill>
                  <a:schemeClr val="tx1"/>
                </a:solidFill>
              </a:rPr>
              <a:t>-الحرص على استقطاب أحسن الطباخين حول العالم </a:t>
            </a:r>
          </a:p>
          <a:p>
            <a:pPr algn="r" rtl="1"/>
            <a:r>
              <a:rPr lang="ar-DZ" dirty="0" smtClean="0">
                <a:solidFill>
                  <a:schemeClr val="tx1"/>
                </a:solidFill>
              </a:rPr>
              <a:t>-عمليات التعقيم والتغير والتنظيف  المستمر والدوري </a:t>
            </a:r>
            <a:r>
              <a:rPr lang="ar-DZ" dirty="0" err="1" smtClean="0">
                <a:solidFill>
                  <a:schemeClr val="tx1"/>
                </a:solidFill>
              </a:rPr>
              <a:t>للافرشة</a:t>
            </a:r>
            <a:r>
              <a:rPr lang="ar-DZ" dirty="0" smtClean="0">
                <a:solidFill>
                  <a:schemeClr val="tx1"/>
                </a:solidFill>
              </a:rPr>
              <a:t> والغرف </a:t>
            </a:r>
          </a:p>
          <a:p>
            <a:pPr algn="r" rtl="1"/>
            <a:endParaRPr lang="fr-FR" dirty="0"/>
          </a:p>
        </p:txBody>
      </p:sp>
    </p:spTree>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نبذة حول سلسلة فنادق </a:t>
            </a:r>
            <a:r>
              <a:rPr lang="ar-DZ" dirty="0" err="1" smtClean="0"/>
              <a:t>هيلتون</a:t>
            </a:r>
            <a:endParaRPr lang="fr-FR" dirty="0"/>
          </a:p>
        </p:txBody>
      </p:sp>
      <p:sp>
        <p:nvSpPr>
          <p:cNvPr id="3" name="Espace réservé du contenu 2"/>
          <p:cNvSpPr>
            <a:spLocks noGrp="1"/>
          </p:cNvSpPr>
          <p:nvPr>
            <p:ph idx="1"/>
          </p:nvPr>
        </p:nvSpPr>
        <p:spPr/>
        <p:txBody>
          <a:bodyPr>
            <a:noAutofit/>
          </a:bodyPr>
          <a:lstStyle/>
          <a:p>
            <a:pPr algn="r" rtl="1"/>
            <a:r>
              <a:rPr lang="ar-DZ" sz="2400" b="1" dirty="0"/>
              <a:t>فنادق ومنتجعات </a:t>
            </a:r>
            <a:r>
              <a:rPr lang="ar-DZ" sz="2400" b="1" dirty="0" err="1" smtClean="0"/>
              <a:t>هيلتون</a:t>
            </a:r>
            <a:endParaRPr lang="ar-DZ" sz="2400" b="1" dirty="0" smtClean="0"/>
          </a:p>
          <a:p>
            <a:pPr algn="r" rtl="1"/>
            <a:r>
              <a:rPr lang="ar-DZ" sz="2400" dirty="0"/>
              <a:t> </a:t>
            </a:r>
            <a:r>
              <a:rPr lang="ar-DZ" sz="2400" dirty="0" smtClean="0"/>
              <a:t>(بالانجليزية:</a:t>
            </a:r>
            <a:r>
              <a:rPr lang="ar-DZ" sz="2400" dirty="0"/>
              <a:t> </a:t>
            </a:r>
            <a:r>
              <a:rPr lang="fr-FR" sz="2400" dirty="0"/>
              <a:t>Hilton </a:t>
            </a:r>
            <a:r>
              <a:rPr lang="fr-FR" sz="2400" dirty="0" err="1"/>
              <a:t>Hotels</a:t>
            </a:r>
            <a:r>
              <a:rPr lang="fr-FR" sz="2400" dirty="0"/>
              <a:t> &amp; </a:t>
            </a:r>
            <a:r>
              <a:rPr lang="fr-FR" sz="2400" dirty="0" err="1"/>
              <a:t>Resorts</a:t>
            </a:r>
            <a:r>
              <a:rPr lang="fr-FR" sz="2400" dirty="0"/>
              <a:t>)‏  (</a:t>
            </a:r>
            <a:r>
              <a:rPr lang="ar-DZ" sz="2400" dirty="0"/>
              <a:t>المعروفة سابقا باسم فنادق </a:t>
            </a:r>
            <a:r>
              <a:rPr lang="ar-DZ" sz="2400" dirty="0" err="1" smtClean="0"/>
              <a:t>هيلتون</a:t>
            </a:r>
            <a:r>
              <a:rPr lang="ar-DZ" sz="2400" dirty="0" smtClean="0"/>
              <a:t>). </a:t>
            </a:r>
            <a:r>
              <a:rPr lang="ar-DZ" sz="2400" dirty="0"/>
              <a:t>هي سلسلة عالمية من </a:t>
            </a:r>
            <a:r>
              <a:rPr lang="ar-DZ" sz="2400" dirty="0" smtClean="0"/>
              <a:t>الفنادق والمنتجعات، </a:t>
            </a:r>
            <a:r>
              <a:rPr lang="ar-DZ" sz="2400" dirty="0"/>
              <a:t>ذات الخدمة الكاملة، وهي العلامة التجارية الرائدة </a:t>
            </a:r>
            <a:r>
              <a:rPr lang="ar-DZ" sz="2400" dirty="0" smtClean="0"/>
              <a:t>في </a:t>
            </a:r>
            <a:r>
              <a:rPr lang="ar-DZ" sz="2400" dirty="0" err="1" smtClean="0"/>
              <a:t>هيلتون</a:t>
            </a:r>
            <a:r>
              <a:rPr lang="ar-DZ" sz="2400" dirty="0" smtClean="0"/>
              <a:t> العالمية. </a:t>
            </a:r>
            <a:r>
              <a:rPr lang="ar-DZ" sz="2400" dirty="0"/>
              <a:t>تأسست الشركة الأصلية بواسطة </a:t>
            </a:r>
            <a:r>
              <a:rPr lang="ar-DZ" sz="2400" dirty="0" err="1" smtClean="0"/>
              <a:t>كوندار</a:t>
            </a:r>
            <a:r>
              <a:rPr lang="ar-DZ" sz="2400" dirty="0" smtClean="0"/>
              <a:t> </a:t>
            </a:r>
            <a:r>
              <a:rPr lang="ar-DZ" sz="2400" dirty="0" err="1" smtClean="0"/>
              <a:t>هيلتون</a:t>
            </a:r>
            <a:r>
              <a:rPr lang="ar-DZ" sz="2400" dirty="0"/>
              <a:t> في عام </a:t>
            </a:r>
            <a:r>
              <a:rPr lang="ar-DZ" sz="2400" dirty="0">
                <a:hlinkClick r:id="rId2" tooltip="1919"/>
              </a:rPr>
              <a:t>1919</a:t>
            </a:r>
            <a:r>
              <a:rPr lang="ar-DZ" sz="2400" dirty="0"/>
              <a:t>، وهي مملوكة الآن من قبل </a:t>
            </a:r>
            <a:r>
              <a:rPr lang="ar-DZ" sz="2400" dirty="0" err="1" smtClean="0"/>
              <a:t>هيلتون</a:t>
            </a:r>
            <a:r>
              <a:rPr lang="ar-DZ" sz="2400" dirty="0" smtClean="0"/>
              <a:t> العالمية . وتمتلك </a:t>
            </a:r>
            <a:r>
              <a:rPr lang="ar-DZ" sz="2400" dirty="0"/>
              <a:t>فنادق </a:t>
            </a:r>
            <a:r>
              <a:rPr lang="ar-DZ" sz="2400" dirty="0" err="1" smtClean="0"/>
              <a:t>هيلتون</a:t>
            </a:r>
            <a:r>
              <a:rPr lang="ar-DZ" sz="2400" dirty="0"/>
              <a:t> إما عن طريق الإدارة أو </a:t>
            </a:r>
            <a:r>
              <a:rPr lang="ar-DZ" sz="2400" dirty="0" err="1"/>
              <a:t>تلزيمها</a:t>
            </a:r>
            <a:r>
              <a:rPr lang="ar-DZ" sz="2400" dirty="0"/>
              <a:t> لشركات مستقلة من قبل </a:t>
            </a:r>
            <a:r>
              <a:rPr lang="ar-DZ" sz="2400" dirty="0" err="1"/>
              <a:t>هيلتون</a:t>
            </a:r>
            <a:r>
              <a:rPr lang="ar-DZ" sz="2400" dirty="0"/>
              <a:t> العالمية. في عام </a:t>
            </a:r>
            <a:r>
              <a:rPr lang="ar-DZ" sz="2400" dirty="0">
                <a:hlinkClick r:id="rId3" tooltip="1943"/>
              </a:rPr>
              <a:t>1943</a:t>
            </a:r>
            <a:r>
              <a:rPr lang="ar-DZ" sz="2400" dirty="0"/>
              <a:t>، أصبحت </a:t>
            </a:r>
            <a:r>
              <a:rPr lang="ar-DZ" sz="2400" dirty="0" smtClean="0"/>
              <a:t>فنادق </a:t>
            </a:r>
            <a:r>
              <a:rPr lang="ar-DZ" sz="2400" dirty="0" err="1" smtClean="0"/>
              <a:t>هيلتون</a:t>
            </a:r>
            <a:r>
              <a:rPr lang="ar-DZ" sz="2400" dirty="0"/>
              <a:t> أول </a:t>
            </a:r>
            <a:r>
              <a:rPr lang="ar-DZ" sz="2400" dirty="0" smtClean="0"/>
              <a:t>سلسلة فندقية </a:t>
            </a:r>
            <a:r>
              <a:rPr lang="ar-DZ" sz="2400" dirty="0"/>
              <a:t> تغطي </a:t>
            </a:r>
            <a:r>
              <a:rPr lang="ar-DZ" sz="2400" dirty="0" smtClean="0"/>
              <a:t>الولايات المتحدة</a:t>
            </a:r>
            <a:r>
              <a:rPr lang="ar-DZ" sz="2400" dirty="0"/>
              <a:t> من </a:t>
            </a:r>
            <a:r>
              <a:rPr lang="ar-DZ" sz="2400" dirty="0" smtClean="0"/>
              <a:t>الساحل </a:t>
            </a:r>
            <a:r>
              <a:rPr lang="ar-DZ" sz="2400" dirty="0" err="1" smtClean="0"/>
              <a:t>الى</a:t>
            </a:r>
            <a:r>
              <a:rPr lang="ar-DZ" sz="2400" dirty="0" smtClean="0"/>
              <a:t> الساحل . </a:t>
            </a:r>
            <a:r>
              <a:rPr lang="ar-DZ" sz="2400" dirty="0"/>
              <a:t>واعتبارا من عام </a:t>
            </a:r>
            <a:r>
              <a:rPr lang="ar-DZ" sz="2400" dirty="0">
                <a:hlinkClick r:id="rId4" tooltip="2010"/>
              </a:rPr>
              <a:t>2010</a:t>
            </a:r>
            <a:r>
              <a:rPr lang="ar-DZ" sz="2400" dirty="0"/>
              <a:t>، كان هناك أكثر من 530 فندق </a:t>
            </a:r>
            <a:r>
              <a:rPr lang="ar-DZ" sz="2400" dirty="0" err="1"/>
              <a:t>هيلتون</a:t>
            </a:r>
            <a:r>
              <a:rPr lang="ar-DZ" sz="2400" dirty="0"/>
              <a:t> منتشرة في جميع أنحاء العالم وفي 78 </a:t>
            </a:r>
            <a:r>
              <a:rPr lang="ar-DZ" sz="2400" dirty="0" smtClean="0"/>
              <a:t>دولة</a:t>
            </a:r>
            <a:r>
              <a:rPr lang="ar-DZ" sz="2400" dirty="0"/>
              <a:t> عبر </a:t>
            </a:r>
            <a:r>
              <a:rPr lang="ar-DZ" sz="2400" dirty="0" smtClean="0"/>
              <a:t>القارات الست.</a:t>
            </a:r>
            <a:endParaRPr lang="fr-FR" sz="2400"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428652"/>
            <a:ext cx="7772400" cy="1470025"/>
          </a:xfrm>
        </p:spPr>
        <p:txBody>
          <a:bodyPr/>
          <a:lstStyle/>
          <a:p>
            <a:r>
              <a:rPr lang="ar-DZ" b="1" dirty="0" smtClean="0"/>
              <a:t>-أشكال الدخول للأسواق الدولية </a:t>
            </a:r>
            <a:endParaRPr lang="fr-FR" b="1" dirty="0"/>
          </a:p>
        </p:txBody>
      </p:sp>
      <p:sp>
        <p:nvSpPr>
          <p:cNvPr id="3" name="Sous-titre 2"/>
          <p:cNvSpPr>
            <a:spLocks noGrp="1"/>
          </p:cNvSpPr>
          <p:nvPr>
            <p:ph type="subTitle" idx="1"/>
          </p:nvPr>
        </p:nvSpPr>
        <p:spPr>
          <a:xfrm>
            <a:off x="0" y="714356"/>
            <a:ext cx="9144000" cy="6143644"/>
          </a:xfrm>
        </p:spPr>
        <p:txBody>
          <a:bodyPr/>
          <a:lstStyle/>
          <a:p>
            <a:pPr rtl="1"/>
            <a:r>
              <a:rPr lang="ar-DZ" sz="3600" b="1" dirty="0" smtClean="0">
                <a:solidFill>
                  <a:schemeClr val="tx1"/>
                </a:solidFill>
              </a:rPr>
              <a:t>-1- التعاقدات الدولية = </a:t>
            </a:r>
          </a:p>
          <a:p>
            <a:pPr algn="r" rtl="1"/>
            <a:r>
              <a:rPr lang="ar-DZ" dirty="0" smtClean="0">
                <a:solidFill>
                  <a:schemeClr val="tx1"/>
                </a:solidFill>
              </a:rPr>
              <a:t>-</a:t>
            </a:r>
            <a:r>
              <a:rPr lang="ar-DZ" b="1" dirty="0" smtClean="0">
                <a:solidFill>
                  <a:schemeClr val="tx1"/>
                </a:solidFill>
              </a:rPr>
              <a:t>عقود التراخيص </a:t>
            </a:r>
            <a:r>
              <a:rPr lang="ar-DZ" dirty="0" smtClean="0">
                <a:solidFill>
                  <a:schemeClr val="tx1"/>
                </a:solidFill>
              </a:rPr>
              <a:t>= حيث تقوم هيئة </a:t>
            </a:r>
            <a:r>
              <a:rPr lang="ar-DZ" dirty="0" err="1" smtClean="0">
                <a:solidFill>
                  <a:schemeClr val="tx1"/>
                </a:solidFill>
              </a:rPr>
              <a:t>هيلتون</a:t>
            </a:r>
            <a:r>
              <a:rPr lang="ar-DZ" dirty="0" smtClean="0">
                <a:solidFill>
                  <a:schemeClr val="tx1"/>
                </a:solidFill>
              </a:rPr>
              <a:t> بتقديم عقود التراخيص في الدول التي تريد التعاقد مع الهيئة حيث تقوم بالتحقيق في الفنادق </a:t>
            </a:r>
            <a:r>
              <a:rPr lang="ar-DZ" dirty="0" err="1" smtClean="0">
                <a:solidFill>
                  <a:schemeClr val="tx1"/>
                </a:solidFill>
              </a:rPr>
              <a:t>و</a:t>
            </a:r>
            <a:r>
              <a:rPr lang="ar-DZ" dirty="0" smtClean="0">
                <a:solidFill>
                  <a:schemeClr val="tx1"/>
                </a:solidFill>
              </a:rPr>
              <a:t> الحكم عليه ما إذا كان يتوافق مع معاييرها في الفندقية والضيافة </a:t>
            </a:r>
          </a:p>
          <a:p>
            <a:pPr algn="r" rtl="1"/>
            <a:r>
              <a:rPr lang="ar-DZ" dirty="0" smtClean="0">
                <a:solidFill>
                  <a:schemeClr val="tx1"/>
                </a:solidFill>
              </a:rPr>
              <a:t>بعدها تقوم بتقديم الترخيص لاستخدام اسم الشركة مقابل أرباح يتم الاتفاق عليها </a:t>
            </a:r>
          </a:p>
          <a:p>
            <a:pPr rtl="1"/>
            <a:r>
              <a:rPr lang="ar-DZ" b="1" dirty="0" smtClean="0">
                <a:solidFill>
                  <a:schemeClr val="tx1"/>
                </a:solidFill>
              </a:rPr>
              <a:t>-عقود الإدارة= </a:t>
            </a:r>
          </a:p>
          <a:p>
            <a:pPr algn="r" rtl="1"/>
            <a:r>
              <a:rPr lang="ar-DZ" dirty="0" smtClean="0">
                <a:solidFill>
                  <a:schemeClr val="tx1"/>
                </a:solidFill>
              </a:rPr>
              <a:t>حيث تقوم هيئة </a:t>
            </a:r>
            <a:r>
              <a:rPr lang="ar-DZ" dirty="0" err="1" smtClean="0">
                <a:solidFill>
                  <a:schemeClr val="tx1"/>
                </a:solidFill>
              </a:rPr>
              <a:t>هلتون</a:t>
            </a:r>
            <a:r>
              <a:rPr lang="ar-DZ" dirty="0" smtClean="0">
                <a:solidFill>
                  <a:schemeClr val="tx1"/>
                </a:solidFill>
              </a:rPr>
              <a:t> بتعاقد إداري مع فنادق أخرى و تكون مهمتها هي تسيير الجانب الإداري للفنادق فعلى سبيل المثال نذكر (توقيع  </a:t>
            </a:r>
            <a:r>
              <a:rPr lang="ar-DZ" dirty="0">
                <a:solidFill>
                  <a:schemeClr val="tx1"/>
                </a:solidFill>
              </a:rPr>
              <a:t>مجموعة </a:t>
            </a:r>
            <a:r>
              <a:rPr lang="ar-DZ" dirty="0" err="1">
                <a:solidFill>
                  <a:schemeClr val="tx1"/>
                </a:solidFill>
              </a:rPr>
              <a:t>هيلتون</a:t>
            </a:r>
            <a:r>
              <a:rPr lang="ar-DZ" dirty="0">
                <a:solidFill>
                  <a:schemeClr val="tx1"/>
                </a:solidFill>
              </a:rPr>
              <a:t> الأمريكية للضيافة على إدارة وتشغيل فندقين </a:t>
            </a:r>
            <a:r>
              <a:rPr lang="ar-DZ" dirty="0" smtClean="0">
                <a:solidFill>
                  <a:schemeClr val="tx1"/>
                </a:solidFill>
              </a:rPr>
              <a:t>بالقاهرة بموجب عقد يمتد من 2023 </a:t>
            </a:r>
            <a:r>
              <a:rPr lang="ar-DZ" dirty="0" err="1" smtClean="0">
                <a:solidFill>
                  <a:schemeClr val="tx1"/>
                </a:solidFill>
              </a:rPr>
              <a:t>الى</a:t>
            </a:r>
            <a:r>
              <a:rPr lang="ar-DZ" dirty="0" smtClean="0">
                <a:solidFill>
                  <a:schemeClr val="tx1"/>
                </a:solidFill>
              </a:rPr>
              <a:t> غاية 2028)</a:t>
            </a:r>
            <a:endParaRPr lang="fr-FR" b="1" dirty="0">
              <a:solidFill>
                <a:schemeClr val="tx1"/>
              </a:solidFill>
            </a:endParaRPr>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7772400" cy="45719"/>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algn="r" rtl="1"/>
            <a:r>
              <a:rPr lang="ar-DZ" sz="3600" dirty="0" smtClean="0"/>
              <a:t>-</a:t>
            </a:r>
            <a:r>
              <a:rPr lang="ar-DZ" sz="3600" b="1" dirty="0" smtClean="0">
                <a:solidFill>
                  <a:schemeClr val="tx1"/>
                </a:solidFill>
              </a:rPr>
              <a:t>2-الاستثمار الأجنبي = </a:t>
            </a:r>
          </a:p>
          <a:p>
            <a:pPr rtl="1"/>
            <a:r>
              <a:rPr lang="ar-DZ" b="1" dirty="0" smtClean="0">
                <a:solidFill>
                  <a:schemeClr val="tx1"/>
                </a:solidFill>
              </a:rPr>
              <a:t>-المشاريع المشتركة = </a:t>
            </a:r>
          </a:p>
          <a:p>
            <a:pPr algn="r" rtl="1"/>
            <a:r>
              <a:rPr lang="ar-DZ" dirty="0" smtClean="0">
                <a:solidFill>
                  <a:schemeClr val="tx1"/>
                </a:solidFill>
              </a:rPr>
              <a:t>حيث تقوم مؤسسة </a:t>
            </a:r>
            <a:r>
              <a:rPr lang="ar-DZ" dirty="0" err="1" smtClean="0">
                <a:solidFill>
                  <a:schemeClr val="tx1"/>
                </a:solidFill>
              </a:rPr>
              <a:t>هيلتون</a:t>
            </a:r>
            <a:r>
              <a:rPr lang="ar-DZ" dirty="0" smtClean="0">
                <a:solidFill>
                  <a:schemeClr val="tx1"/>
                </a:solidFill>
              </a:rPr>
              <a:t> بالعديد من المشاريع المشتركة في مختلف الدول المتواجدة فيها مثل توقيع عقد شراكة مع شركة مدينة المعرفة السعودية حيث يهدف </a:t>
            </a:r>
            <a:r>
              <a:rPr lang="ar-DZ" dirty="0" err="1" smtClean="0">
                <a:solidFill>
                  <a:schemeClr val="tx1"/>
                </a:solidFill>
              </a:rPr>
              <a:t>هاذا</a:t>
            </a:r>
            <a:r>
              <a:rPr lang="ar-DZ" dirty="0" smtClean="0">
                <a:solidFill>
                  <a:schemeClr val="tx1"/>
                </a:solidFill>
              </a:rPr>
              <a:t> المشروع </a:t>
            </a:r>
            <a:r>
              <a:rPr lang="ar-DZ" dirty="0" err="1" smtClean="0">
                <a:solidFill>
                  <a:schemeClr val="tx1"/>
                </a:solidFill>
              </a:rPr>
              <a:t>الى</a:t>
            </a:r>
            <a:r>
              <a:rPr lang="ar-DZ" dirty="0" smtClean="0">
                <a:solidFill>
                  <a:schemeClr val="tx1"/>
                </a:solidFill>
              </a:rPr>
              <a:t> تطوير </a:t>
            </a:r>
            <a:r>
              <a:rPr lang="ar-DZ" dirty="0">
                <a:solidFill>
                  <a:schemeClr val="tx1"/>
                </a:solidFill>
              </a:rPr>
              <a:t>محور حضري ووجهة جديدة بالمدينة المنورة توفر وتجمع خدمات التنزه والترفيه والضيافة والتسوق والسكن ضمن مكوناته الأساسية التي تضم سوق رئيسي يرتبط مع برجين (فندق وشقق فندقية) ومنطقة فعاليات وصالات ترفيهية مغلقة، وسينما ونادي صحي بالإضافة إلى منطقة </a:t>
            </a:r>
            <a:r>
              <a:rPr lang="ar-DZ" dirty="0" err="1">
                <a:solidFill>
                  <a:schemeClr val="tx1"/>
                </a:solidFill>
              </a:rPr>
              <a:t>بوليفارد</a:t>
            </a:r>
            <a:r>
              <a:rPr lang="ar-DZ" dirty="0">
                <a:solidFill>
                  <a:schemeClr val="tx1"/>
                </a:solidFill>
              </a:rPr>
              <a:t> تجارية مطلة على حديقة ومسطحات خضراء.</a:t>
            </a:r>
            <a:endParaRPr lang="fr-FR" dirty="0">
              <a:solidFill>
                <a:schemeClr val="tx1"/>
              </a:solidFill>
            </a:endParaRPr>
          </a:p>
        </p:txBody>
      </p:sp>
    </p:spTree>
  </p:cSld>
  <p:clrMapOvr>
    <a:masterClrMapping/>
  </p:clrMapOvr>
  <p:transition>
    <p:comb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flipV="1">
            <a:off x="-285784" y="-58747"/>
            <a:ext cx="7772400" cy="58747"/>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rtl="1"/>
            <a:r>
              <a:rPr lang="ar-DZ" b="1" dirty="0" smtClean="0">
                <a:solidFill>
                  <a:schemeClr val="tx1"/>
                </a:solidFill>
              </a:rPr>
              <a:t>-المشاريع المملوكة بالكامل =</a:t>
            </a:r>
          </a:p>
          <a:p>
            <a:pPr algn="r" rtl="1"/>
            <a:r>
              <a:rPr lang="ar-DZ" dirty="0" smtClean="0">
                <a:solidFill>
                  <a:schemeClr val="tx1"/>
                </a:solidFill>
              </a:rPr>
              <a:t>-حيث </a:t>
            </a:r>
            <a:r>
              <a:rPr lang="ar-DZ" dirty="0" err="1" smtClean="0">
                <a:solidFill>
                  <a:schemeClr val="tx1"/>
                </a:solidFill>
              </a:rPr>
              <a:t>ان</a:t>
            </a:r>
            <a:r>
              <a:rPr lang="ar-DZ" dirty="0" smtClean="0">
                <a:solidFill>
                  <a:schemeClr val="tx1"/>
                </a:solidFill>
              </a:rPr>
              <a:t> مؤسسة </a:t>
            </a:r>
            <a:r>
              <a:rPr lang="ar-DZ" dirty="0" err="1" smtClean="0">
                <a:solidFill>
                  <a:schemeClr val="tx1"/>
                </a:solidFill>
              </a:rPr>
              <a:t>هيلتون</a:t>
            </a:r>
            <a:r>
              <a:rPr lang="ar-DZ" dirty="0" smtClean="0">
                <a:solidFill>
                  <a:schemeClr val="tx1"/>
                </a:solidFill>
              </a:rPr>
              <a:t> تمتلك العديد من الاستثمارات الفندقية حول جميع </a:t>
            </a:r>
            <a:r>
              <a:rPr lang="ar-DZ" dirty="0" err="1" smtClean="0">
                <a:solidFill>
                  <a:schemeClr val="tx1"/>
                </a:solidFill>
              </a:rPr>
              <a:t>انحاء</a:t>
            </a:r>
            <a:r>
              <a:rPr lang="ar-DZ" dirty="0" smtClean="0">
                <a:solidFill>
                  <a:schemeClr val="tx1"/>
                </a:solidFill>
              </a:rPr>
              <a:t> العالم وفي </a:t>
            </a:r>
            <a:r>
              <a:rPr lang="ar-DZ" dirty="0" err="1" smtClean="0">
                <a:solidFill>
                  <a:schemeClr val="tx1"/>
                </a:solidFill>
              </a:rPr>
              <a:t>اخر</a:t>
            </a:r>
            <a:r>
              <a:rPr lang="ar-DZ" dirty="0" smtClean="0">
                <a:solidFill>
                  <a:schemeClr val="tx1"/>
                </a:solidFill>
              </a:rPr>
              <a:t> </a:t>
            </a:r>
            <a:r>
              <a:rPr lang="ar-DZ" dirty="0" err="1" smtClean="0">
                <a:solidFill>
                  <a:schemeClr val="tx1"/>
                </a:solidFill>
              </a:rPr>
              <a:t>احصائية</a:t>
            </a:r>
            <a:r>
              <a:rPr lang="ar-DZ" dirty="0" smtClean="0">
                <a:solidFill>
                  <a:schemeClr val="tx1"/>
                </a:solidFill>
              </a:rPr>
              <a:t> قد بلغ مجموع عدد فنادق </a:t>
            </a:r>
            <a:r>
              <a:rPr lang="ar-DZ" dirty="0" err="1" smtClean="0">
                <a:solidFill>
                  <a:schemeClr val="tx1"/>
                </a:solidFill>
              </a:rPr>
              <a:t>هيلتون</a:t>
            </a:r>
            <a:r>
              <a:rPr lang="ar-DZ" dirty="0" smtClean="0">
                <a:solidFill>
                  <a:schemeClr val="tx1"/>
                </a:solidFill>
              </a:rPr>
              <a:t> المنتشرة حول العالم 7000 فندق </a:t>
            </a:r>
            <a:endParaRPr lang="fr-FR" dirty="0">
              <a:solidFill>
                <a:schemeClr val="tx1"/>
              </a:solidFill>
            </a:endParaRPr>
          </a:p>
        </p:txBody>
      </p:sp>
    </p:spTree>
  </p:cSld>
  <p:clrMapOvr>
    <a:masterClrMapping/>
  </p:clrMapOvr>
  <p:transition>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428652"/>
            <a:ext cx="7772400" cy="1470025"/>
          </a:xfrm>
        </p:spPr>
        <p:txBody>
          <a:bodyPr/>
          <a:lstStyle/>
          <a:p>
            <a:pPr rtl="1"/>
            <a:r>
              <a:rPr lang="ar-DZ" b="1" dirty="0" smtClean="0"/>
              <a:t>-3-التحالفات </a:t>
            </a:r>
            <a:r>
              <a:rPr lang="ar-DZ" b="1" dirty="0" err="1" smtClean="0"/>
              <a:t>الاستراتيجية</a:t>
            </a:r>
            <a:r>
              <a:rPr lang="ar-DZ" b="1" dirty="0" smtClean="0"/>
              <a:t> </a:t>
            </a:r>
            <a:endParaRPr lang="fr-FR" b="1" dirty="0"/>
          </a:p>
        </p:txBody>
      </p:sp>
      <p:sp>
        <p:nvSpPr>
          <p:cNvPr id="3" name="Sous-titre 2"/>
          <p:cNvSpPr>
            <a:spLocks noGrp="1"/>
          </p:cNvSpPr>
          <p:nvPr>
            <p:ph type="subTitle" idx="1"/>
          </p:nvPr>
        </p:nvSpPr>
        <p:spPr>
          <a:xfrm>
            <a:off x="0" y="642918"/>
            <a:ext cx="9144000" cy="6215082"/>
          </a:xfrm>
        </p:spPr>
        <p:txBody>
          <a:bodyPr/>
          <a:lstStyle/>
          <a:p>
            <a:pPr algn="r" rtl="1"/>
            <a:r>
              <a:rPr lang="ar-DZ" b="1" dirty="0" smtClean="0">
                <a:solidFill>
                  <a:schemeClr val="tx1"/>
                </a:solidFill>
              </a:rPr>
              <a:t>-التحالفات </a:t>
            </a:r>
            <a:r>
              <a:rPr lang="ar-DZ" b="1" dirty="0" err="1" smtClean="0">
                <a:solidFill>
                  <a:schemeClr val="tx1"/>
                </a:solidFill>
              </a:rPr>
              <a:t>التكنلوجية</a:t>
            </a:r>
            <a:r>
              <a:rPr lang="ar-DZ" b="1" dirty="0" smtClean="0">
                <a:solidFill>
                  <a:schemeClr val="tx1"/>
                </a:solidFill>
              </a:rPr>
              <a:t> = </a:t>
            </a:r>
          </a:p>
          <a:p>
            <a:pPr algn="r" rtl="1"/>
            <a:r>
              <a:rPr lang="ar-DZ" dirty="0" smtClean="0">
                <a:solidFill>
                  <a:schemeClr val="tx1"/>
                </a:solidFill>
              </a:rPr>
              <a:t>تحالف سلسلة فنادق </a:t>
            </a:r>
            <a:r>
              <a:rPr lang="ar-DZ" dirty="0" err="1" smtClean="0">
                <a:solidFill>
                  <a:schemeClr val="tx1"/>
                </a:solidFill>
              </a:rPr>
              <a:t>هيلتون</a:t>
            </a:r>
            <a:r>
              <a:rPr lang="ar-DZ" dirty="0" smtClean="0">
                <a:solidFill>
                  <a:schemeClr val="tx1"/>
                </a:solidFill>
              </a:rPr>
              <a:t> مع منصة وتطبيق </a:t>
            </a:r>
            <a:r>
              <a:rPr lang="fr-FR" dirty="0" err="1" smtClean="0">
                <a:solidFill>
                  <a:schemeClr val="tx1"/>
                </a:solidFill>
              </a:rPr>
              <a:t>Trivago</a:t>
            </a:r>
            <a:r>
              <a:rPr lang="ar-DZ" dirty="0">
                <a:solidFill>
                  <a:schemeClr val="tx1"/>
                </a:solidFill>
              </a:rPr>
              <a:t> </a:t>
            </a:r>
            <a:r>
              <a:rPr lang="ar-DZ" dirty="0" smtClean="0">
                <a:solidFill>
                  <a:schemeClr val="tx1"/>
                </a:solidFill>
              </a:rPr>
              <a:t>التي تسهل على العملاء سهولة اختيار الفنادق والغرف ومقارنة </a:t>
            </a:r>
            <a:r>
              <a:rPr lang="ar-DZ" dirty="0" err="1" smtClean="0">
                <a:solidFill>
                  <a:schemeClr val="tx1"/>
                </a:solidFill>
              </a:rPr>
              <a:t>الاسعار</a:t>
            </a:r>
            <a:r>
              <a:rPr lang="ar-DZ" dirty="0" smtClean="0">
                <a:solidFill>
                  <a:schemeClr val="tx1"/>
                </a:solidFill>
              </a:rPr>
              <a:t> لاختيار </a:t>
            </a:r>
            <a:r>
              <a:rPr lang="ar-DZ" dirty="0" err="1" smtClean="0">
                <a:solidFill>
                  <a:schemeClr val="tx1"/>
                </a:solidFill>
              </a:rPr>
              <a:t>احسن</a:t>
            </a:r>
            <a:r>
              <a:rPr lang="ar-DZ" dirty="0" smtClean="0">
                <a:solidFill>
                  <a:schemeClr val="tx1"/>
                </a:solidFill>
              </a:rPr>
              <a:t> سعر </a:t>
            </a:r>
          </a:p>
          <a:p>
            <a:pPr algn="r" rtl="1"/>
            <a:r>
              <a:rPr lang="ar-DZ" dirty="0" smtClean="0">
                <a:solidFill>
                  <a:schemeClr val="tx1"/>
                </a:solidFill>
              </a:rPr>
              <a:t>مع </a:t>
            </a:r>
            <a:r>
              <a:rPr lang="ar-DZ" dirty="0" err="1" smtClean="0">
                <a:solidFill>
                  <a:schemeClr val="tx1"/>
                </a:solidFill>
              </a:rPr>
              <a:t>ادخال</a:t>
            </a:r>
            <a:r>
              <a:rPr lang="ar-DZ" dirty="0" smtClean="0">
                <a:solidFill>
                  <a:schemeClr val="tx1"/>
                </a:solidFill>
              </a:rPr>
              <a:t> تقنية جديدة تسمح </a:t>
            </a:r>
            <a:r>
              <a:rPr lang="ar-DZ" dirty="0" err="1" smtClean="0">
                <a:solidFill>
                  <a:schemeClr val="tx1"/>
                </a:solidFill>
              </a:rPr>
              <a:t>لك</a:t>
            </a:r>
            <a:r>
              <a:rPr lang="ar-DZ" dirty="0" smtClean="0">
                <a:solidFill>
                  <a:schemeClr val="tx1"/>
                </a:solidFill>
              </a:rPr>
              <a:t> بالتجوال داخل الغرفة افتراضيا لتمنحك </a:t>
            </a:r>
            <a:r>
              <a:rPr lang="ar-DZ" dirty="0" err="1" smtClean="0">
                <a:solidFill>
                  <a:schemeClr val="tx1"/>
                </a:solidFill>
              </a:rPr>
              <a:t>احسن</a:t>
            </a:r>
            <a:r>
              <a:rPr lang="ar-DZ" dirty="0" smtClean="0">
                <a:solidFill>
                  <a:schemeClr val="tx1"/>
                </a:solidFill>
              </a:rPr>
              <a:t> تجربة وخيار </a:t>
            </a:r>
            <a:endParaRPr lang="fr-FR" dirty="0">
              <a:solidFill>
                <a:schemeClr val="tx1"/>
              </a:solidFill>
            </a:endParaRPr>
          </a:p>
        </p:txBody>
      </p:sp>
    </p:spTree>
  </p:cSld>
  <p:clrMapOvr>
    <a:masterClrMapping/>
  </p:clrMapOvr>
  <p:transition>
    <p:check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346" y="0"/>
            <a:ext cx="7772400" cy="84129"/>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algn="r" rtl="1"/>
            <a:r>
              <a:rPr lang="ar-DZ" b="1" dirty="0" smtClean="0">
                <a:solidFill>
                  <a:schemeClr val="tx1"/>
                </a:solidFill>
              </a:rPr>
              <a:t>-تحالفات </a:t>
            </a:r>
            <a:r>
              <a:rPr lang="ar-DZ" b="1" dirty="0" err="1" smtClean="0">
                <a:solidFill>
                  <a:schemeClr val="tx1"/>
                </a:solidFill>
              </a:rPr>
              <a:t>استراتيجية</a:t>
            </a:r>
            <a:r>
              <a:rPr lang="ar-DZ" b="1" dirty="0" smtClean="0">
                <a:solidFill>
                  <a:schemeClr val="tx1"/>
                </a:solidFill>
              </a:rPr>
              <a:t> تسويقية = </a:t>
            </a:r>
          </a:p>
          <a:p>
            <a:pPr algn="r" rtl="1"/>
            <a:r>
              <a:rPr lang="ar-DZ" dirty="0" smtClean="0">
                <a:solidFill>
                  <a:schemeClr val="tx1"/>
                </a:solidFill>
              </a:rPr>
              <a:t>تحالفت مؤسسة </a:t>
            </a:r>
            <a:r>
              <a:rPr lang="ar-DZ" dirty="0" err="1" smtClean="0">
                <a:solidFill>
                  <a:schemeClr val="tx1"/>
                </a:solidFill>
              </a:rPr>
              <a:t>هيلتون</a:t>
            </a:r>
            <a:r>
              <a:rPr lang="ar-DZ" dirty="0" smtClean="0">
                <a:solidFill>
                  <a:schemeClr val="tx1"/>
                </a:solidFill>
              </a:rPr>
              <a:t> مع الخطوط الجوية </a:t>
            </a:r>
            <a:r>
              <a:rPr lang="ar-DZ" dirty="0" err="1" smtClean="0">
                <a:solidFill>
                  <a:schemeClr val="tx1"/>
                </a:solidFill>
              </a:rPr>
              <a:t>الاماراتية</a:t>
            </a:r>
            <a:r>
              <a:rPr lang="ar-DZ" dirty="0">
                <a:solidFill>
                  <a:schemeClr val="tx1"/>
                </a:solidFill>
              </a:rPr>
              <a:t> (</a:t>
            </a:r>
            <a:r>
              <a:rPr lang="fr-FR" dirty="0" err="1" smtClean="0">
                <a:solidFill>
                  <a:schemeClr val="tx1"/>
                </a:solidFill>
              </a:rPr>
              <a:t>flyemirates</a:t>
            </a:r>
            <a:r>
              <a:rPr lang="ar-DZ" dirty="0" smtClean="0">
                <a:solidFill>
                  <a:schemeClr val="tx1"/>
                </a:solidFill>
              </a:rPr>
              <a:t>)</a:t>
            </a:r>
          </a:p>
          <a:p>
            <a:pPr algn="r" rtl="1"/>
            <a:r>
              <a:rPr lang="ar-DZ" dirty="0" smtClean="0">
                <a:solidFill>
                  <a:schemeClr val="tx1"/>
                </a:solidFill>
              </a:rPr>
              <a:t>من اجل التشجيع على استخدام الخطوط الجوية </a:t>
            </a:r>
            <a:r>
              <a:rPr lang="ar-DZ" dirty="0" err="1" smtClean="0">
                <a:solidFill>
                  <a:schemeClr val="tx1"/>
                </a:solidFill>
              </a:rPr>
              <a:t>الاماراتية</a:t>
            </a:r>
            <a:r>
              <a:rPr lang="ar-DZ" dirty="0" smtClean="0">
                <a:solidFill>
                  <a:schemeClr val="tx1"/>
                </a:solidFill>
              </a:rPr>
              <a:t> والنزول في فنادق </a:t>
            </a:r>
            <a:r>
              <a:rPr lang="ar-DZ" dirty="0" err="1" smtClean="0">
                <a:solidFill>
                  <a:schemeClr val="tx1"/>
                </a:solidFill>
              </a:rPr>
              <a:t>هيلتون</a:t>
            </a:r>
            <a:r>
              <a:rPr lang="ar-DZ" dirty="0" smtClean="0">
                <a:solidFill>
                  <a:schemeClr val="tx1"/>
                </a:solidFill>
              </a:rPr>
              <a:t>  مقابل الحصول على </a:t>
            </a:r>
            <a:r>
              <a:rPr lang="ar-DZ" dirty="0" err="1" smtClean="0">
                <a:solidFill>
                  <a:schemeClr val="tx1"/>
                </a:solidFill>
              </a:rPr>
              <a:t>تخفيظ</a:t>
            </a:r>
            <a:r>
              <a:rPr lang="ar-DZ" dirty="0" smtClean="0">
                <a:solidFill>
                  <a:schemeClr val="tx1"/>
                </a:solidFill>
              </a:rPr>
              <a:t> عند الحجز من موقع الشركتين </a:t>
            </a:r>
          </a:p>
          <a:p>
            <a:pPr algn="r" rtl="1"/>
            <a:r>
              <a:rPr lang="ar-DZ" dirty="0" err="1" smtClean="0">
                <a:solidFill>
                  <a:schemeClr val="tx1"/>
                </a:solidFill>
              </a:rPr>
              <a:t>اي</a:t>
            </a:r>
            <a:r>
              <a:rPr lang="ar-DZ" dirty="0" smtClean="0">
                <a:solidFill>
                  <a:schemeClr val="tx1"/>
                </a:solidFill>
              </a:rPr>
              <a:t> بمعنى </a:t>
            </a:r>
            <a:r>
              <a:rPr lang="ar-DZ" dirty="0" err="1" smtClean="0">
                <a:solidFill>
                  <a:schemeClr val="tx1"/>
                </a:solidFill>
              </a:rPr>
              <a:t>اخر</a:t>
            </a:r>
            <a:r>
              <a:rPr lang="ar-DZ" dirty="0" smtClean="0">
                <a:solidFill>
                  <a:schemeClr val="tx1"/>
                </a:solidFill>
              </a:rPr>
              <a:t> </a:t>
            </a:r>
            <a:r>
              <a:rPr lang="ar-DZ" dirty="0" err="1" smtClean="0">
                <a:solidFill>
                  <a:schemeClr val="tx1"/>
                </a:solidFill>
              </a:rPr>
              <a:t>انشاء</a:t>
            </a:r>
            <a:r>
              <a:rPr lang="ar-DZ" dirty="0" smtClean="0">
                <a:solidFill>
                  <a:schemeClr val="tx1"/>
                </a:solidFill>
              </a:rPr>
              <a:t> موقع مشترك تستطيع فيه حجز بطاقة تذكرة طيران </a:t>
            </a:r>
            <a:r>
              <a:rPr lang="ar-DZ" dirty="0" err="1" smtClean="0">
                <a:solidFill>
                  <a:schemeClr val="tx1"/>
                </a:solidFill>
              </a:rPr>
              <a:t>و</a:t>
            </a:r>
            <a:r>
              <a:rPr lang="ar-DZ" dirty="0" smtClean="0">
                <a:solidFill>
                  <a:schemeClr val="tx1"/>
                </a:solidFill>
              </a:rPr>
              <a:t> حجز غرفة فندقية . وتحصل على تحفيظ عند الحجز لدى الشركتين من نفس الموقع . </a:t>
            </a:r>
          </a:p>
          <a:p>
            <a:pPr algn="r" rtl="1"/>
            <a:endParaRPr lang="ar-DZ" dirty="0">
              <a:solidFill>
                <a:schemeClr val="tx1"/>
              </a:solidFill>
            </a:endParaRPr>
          </a:p>
          <a:p>
            <a:pPr algn="r" rtl="1"/>
            <a:endParaRPr lang="ar-DZ" dirty="0" smtClean="0">
              <a:solidFill>
                <a:schemeClr val="tx1"/>
              </a:solidFill>
            </a:endParaRPr>
          </a:p>
          <a:p>
            <a:pPr rtl="1"/>
            <a:r>
              <a:rPr lang="ar-DZ" dirty="0" smtClean="0">
                <a:solidFill>
                  <a:schemeClr val="tx1"/>
                </a:solidFill>
              </a:rPr>
              <a:t>-انتهى-</a:t>
            </a: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7772400" cy="227005"/>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643710"/>
          </a:xfrm>
        </p:spPr>
        <p:txBody>
          <a:bodyPr/>
          <a:lstStyle/>
          <a:p>
            <a:endParaRPr lang="ar-DZ" dirty="0"/>
          </a:p>
          <a:p>
            <a:endParaRPr lang="ar-DZ" dirty="0" smtClean="0"/>
          </a:p>
          <a:p>
            <a:endParaRPr lang="ar-DZ" dirty="0"/>
          </a:p>
          <a:p>
            <a:endParaRPr lang="ar-DZ" dirty="0" smtClean="0"/>
          </a:p>
          <a:p>
            <a:endParaRPr lang="ar-DZ" dirty="0"/>
          </a:p>
          <a:p>
            <a:r>
              <a:rPr lang="ar-DZ" b="1" dirty="0" smtClean="0">
                <a:solidFill>
                  <a:schemeClr val="tx1"/>
                </a:solidFill>
              </a:rPr>
              <a:t>شكرا على حسن </a:t>
            </a:r>
            <a:r>
              <a:rPr lang="ar-DZ" b="1" dirty="0" err="1" smtClean="0">
                <a:solidFill>
                  <a:schemeClr val="tx1"/>
                </a:solidFill>
              </a:rPr>
              <a:t>الاصغاء</a:t>
            </a:r>
            <a:r>
              <a:rPr lang="ar-DZ" b="1" dirty="0" smtClean="0">
                <a:solidFill>
                  <a:schemeClr val="tx1"/>
                </a:solidFill>
              </a:rPr>
              <a:t> والمتابعة </a:t>
            </a:r>
            <a:endParaRPr lang="fr-FR" b="1" dirty="0">
              <a:solidFill>
                <a:schemeClr val="tx1"/>
              </a:solidFill>
            </a:endParaRPr>
          </a:p>
        </p:txBody>
      </p:sp>
      <p:sp>
        <p:nvSpPr>
          <p:cNvPr id="4" name="Rectangle à quatre flèches 3"/>
          <p:cNvSpPr/>
          <p:nvPr/>
        </p:nvSpPr>
        <p:spPr>
          <a:xfrm>
            <a:off x="1785918" y="3000372"/>
            <a:ext cx="428628" cy="500066"/>
          </a:xfrm>
          <a:prstGeom prst="quad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à quatre flèches 4"/>
          <p:cNvSpPr/>
          <p:nvPr/>
        </p:nvSpPr>
        <p:spPr>
          <a:xfrm>
            <a:off x="7072330" y="3000372"/>
            <a:ext cx="428628" cy="428628"/>
          </a:xfrm>
          <a:prstGeom prst="quad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a:bodyPr>
          <a:lstStyle/>
          <a:p>
            <a:r>
              <a:rPr lang="ar-DZ" dirty="0" smtClean="0"/>
              <a:t>مؤسس سلسلة فنادق </a:t>
            </a:r>
            <a:r>
              <a:rPr lang="ar-DZ" dirty="0" err="1" smtClean="0"/>
              <a:t>هيلتون</a:t>
            </a:r>
            <a:r>
              <a:rPr lang="ar-DZ" dirty="0" smtClean="0"/>
              <a:t> </a:t>
            </a:r>
            <a:endParaRPr lang="fr-FR" dirty="0"/>
          </a:p>
        </p:txBody>
      </p:sp>
      <p:pic>
        <p:nvPicPr>
          <p:cNvPr id="4" name="Espace réservé du contenu 3" descr="téléchargement.jpg"/>
          <p:cNvPicPr>
            <a:picLocks noGrp="1" noChangeAspect="1"/>
          </p:cNvPicPr>
          <p:nvPr>
            <p:ph idx="1"/>
          </p:nvPr>
        </p:nvPicPr>
        <p:blipFill>
          <a:blip r:embed="rId2"/>
          <a:stretch>
            <a:fillRect/>
          </a:stretch>
        </p:blipFill>
        <p:spPr>
          <a:xfrm>
            <a:off x="214282" y="928670"/>
            <a:ext cx="8786874" cy="4429156"/>
          </a:xfrm>
        </p:spPr>
      </p:pic>
      <p:sp>
        <p:nvSpPr>
          <p:cNvPr id="6" name="Rectangle 5"/>
          <p:cNvSpPr/>
          <p:nvPr/>
        </p:nvSpPr>
        <p:spPr>
          <a:xfrm>
            <a:off x="1071538" y="5572140"/>
            <a:ext cx="7572428" cy="1107996"/>
          </a:xfrm>
          <a:prstGeom prst="rect">
            <a:avLst/>
          </a:prstGeom>
        </p:spPr>
        <p:txBody>
          <a:bodyPr wrap="square">
            <a:spAutoFit/>
          </a:bodyPr>
          <a:lstStyle/>
          <a:p>
            <a:pPr algn="ctr"/>
            <a:r>
              <a:rPr lang="ar-DZ" sz="6600" u="sng" dirty="0" smtClean="0">
                <a:hlinkClick r:id="rId3"/>
              </a:rPr>
              <a:t>كونراد </a:t>
            </a:r>
            <a:r>
              <a:rPr lang="ar-DZ" sz="6600" u="sng" dirty="0" err="1" smtClean="0">
                <a:hlinkClick r:id="rId3"/>
              </a:rPr>
              <a:t>هيلتون</a:t>
            </a:r>
            <a:endParaRPr lang="fr-FR" sz="6600" dirty="0"/>
          </a:p>
        </p:txBody>
      </p:sp>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t>علامة شركة </a:t>
            </a:r>
            <a:r>
              <a:rPr lang="ar-DZ" dirty="0" err="1" smtClean="0"/>
              <a:t>هيلتون</a:t>
            </a:r>
            <a:endParaRPr lang="fr-FR" dirty="0"/>
          </a:p>
        </p:txBody>
      </p:sp>
      <p:pic>
        <p:nvPicPr>
          <p:cNvPr id="4" name="Espace réservé du contenu 3" descr="HI_mk_logo_hiltonbrandlogo.jpg"/>
          <p:cNvPicPr>
            <a:picLocks noGrp="1" noChangeAspect="1"/>
          </p:cNvPicPr>
          <p:nvPr>
            <p:ph idx="1"/>
          </p:nvPr>
        </p:nvPicPr>
        <p:blipFill>
          <a:blip r:embed="rId2"/>
          <a:stretch>
            <a:fillRect/>
          </a:stretch>
        </p:blipFill>
        <p:spPr>
          <a:xfrm>
            <a:off x="214282" y="1357298"/>
            <a:ext cx="8929718" cy="5000660"/>
          </a:xfrm>
        </p:spPr>
      </p:pic>
    </p:spTree>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lstStyle/>
          <a:p>
            <a:pPr rtl="1"/>
            <a:r>
              <a:rPr lang="ar-DZ" b="1" dirty="0" smtClean="0"/>
              <a:t>- تحليل </a:t>
            </a:r>
            <a:r>
              <a:rPr lang="fr-FR" b="1" dirty="0" smtClean="0"/>
              <a:t>SWOT</a:t>
            </a:r>
            <a:r>
              <a:rPr lang="ar-DZ" b="1" dirty="0" smtClean="0"/>
              <a:t> لمؤسسة </a:t>
            </a:r>
            <a:r>
              <a:rPr lang="ar-DZ" b="1" dirty="0" err="1" smtClean="0"/>
              <a:t>هيلتون</a:t>
            </a:r>
            <a:endParaRPr lang="fr-FR" b="1" dirty="0"/>
          </a:p>
        </p:txBody>
      </p:sp>
      <p:sp>
        <p:nvSpPr>
          <p:cNvPr id="3" name="Sous-titre 2"/>
          <p:cNvSpPr>
            <a:spLocks noGrp="1"/>
          </p:cNvSpPr>
          <p:nvPr>
            <p:ph type="subTitle" idx="1"/>
          </p:nvPr>
        </p:nvSpPr>
        <p:spPr>
          <a:xfrm>
            <a:off x="0" y="1142984"/>
            <a:ext cx="9144000" cy="5572164"/>
          </a:xfrm>
        </p:spPr>
        <p:txBody>
          <a:bodyPr/>
          <a:lstStyle/>
          <a:p>
            <a:pPr rtl="1"/>
            <a:r>
              <a:rPr lang="fr-FR" b="1" dirty="0" smtClean="0"/>
              <a:t>-</a:t>
            </a:r>
            <a:r>
              <a:rPr lang="fr-FR" b="1" dirty="0" smtClean="0">
                <a:solidFill>
                  <a:schemeClr val="tx1"/>
                </a:solidFill>
              </a:rPr>
              <a:t>1 </a:t>
            </a:r>
            <a:r>
              <a:rPr lang="ar-DZ" b="1" dirty="0" smtClean="0">
                <a:solidFill>
                  <a:schemeClr val="tx1"/>
                </a:solidFill>
              </a:rPr>
              <a:t>نقاط القوة =</a:t>
            </a:r>
          </a:p>
          <a:p>
            <a:pPr algn="r" rtl="1">
              <a:buFontTx/>
              <a:buChar char="-"/>
            </a:pPr>
            <a:r>
              <a:rPr lang="ar-DZ" dirty="0" smtClean="0">
                <a:solidFill>
                  <a:schemeClr val="tx1"/>
                </a:solidFill>
              </a:rPr>
              <a:t>حضور عالمي واسع في اغلب الدول</a:t>
            </a:r>
          </a:p>
          <a:p>
            <a:pPr algn="r" rtl="1">
              <a:buFontTx/>
              <a:buChar char="-"/>
            </a:pPr>
            <a:r>
              <a:rPr lang="ar-DZ" dirty="0" smtClean="0">
                <a:solidFill>
                  <a:schemeClr val="tx1"/>
                </a:solidFill>
              </a:rPr>
              <a:t>صورة العلامة التجارية القوية</a:t>
            </a:r>
          </a:p>
          <a:p>
            <a:pPr algn="r" rtl="1">
              <a:buFontTx/>
              <a:buChar char="-"/>
            </a:pPr>
            <a:r>
              <a:rPr lang="ar-DZ" dirty="0">
                <a:solidFill>
                  <a:schemeClr val="tx1"/>
                </a:solidFill>
              </a:rPr>
              <a:t> </a:t>
            </a:r>
            <a:r>
              <a:rPr lang="ar-DZ" dirty="0" err="1" smtClean="0">
                <a:solidFill>
                  <a:schemeClr val="tx1"/>
                </a:solidFill>
              </a:rPr>
              <a:t>محفضة</a:t>
            </a:r>
            <a:r>
              <a:rPr lang="ar-DZ" dirty="0" smtClean="0">
                <a:solidFill>
                  <a:schemeClr val="tx1"/>
                </a:solidFill>
              </a:rPr>
              <a:t> متنوعة </a:t>
            </a:r>
          </a:p>
          <a:p>
            <a:pPr rtl="1"/>
            <a:r>
              <a:rPr lang="ar-DZ" b="1" dirty="0" smtClean="0">
                <a:solidFill>
                  <a:schemeClr val="tx1"/>
                </a:solidFill>
              </a:rPr>
              <a:t>2- نقاط الضعف =</a:t>
            </a:r>
          </a:p>
          <a:p>
            <a:pPr algn="r" rtl="1">
              <a:buFontTx/>
              <a:buChar char="-"/>
            </a:pPr>
            <a:r>
              <a:rPr lang="ar-DZ" dirty="0" smtClean="0">
                <a:solidFill>
                  <a:schemeClr val="tx1"/>
                </a:solidFill>
              </a:rPr>
              <a:t> الاعتماد </a:t>
            </a:r>
            <a:r>
              <a:rPr lang="ar-DZ" dirty="0">
                <a:solidFill>
                  <a:schemeClr val="tx1"/>
                </a:solidFill>
              </a:rPr>
              <a:t>على السوق </a:t>
            </a:r>
            <a:r>
              <a:rPr lang="ar-DZ" dirty="0" smtClean="0">
                <a:solidFill>
                  <a:schemeClr val="tx1"/>
                </a:solidFill>
              </a:rPr>
              <a:t>الأمريكية</a:t>
            </a:r>
          </a:p>
          <a:p>
            <a:pPr algn="r" rtl="1">
              <a:buFontTx/>
              <a:buChar char="-"/>
            </a:pPr>
            <a:r>
              <a:rPr lang="ar-DZ" b="1" dirty="0">
                <a:solidFill>
                  <a:schemeClr val="tx1"/>
                </a:solidFill>
              </a:rPr>
              <a:t> </a:t>
            </a:r>
            <a:r>
              <a:rPr lang="ar-DZ" dirty="0">
                <a:solidFill>
                  <a:schemeClr val="tx1"/>
                </a:solidFill>
              </a:rPr>
              <a:t>ارتفاع </a:t>
            </a:r>
            <a:r>
              <a:rPr lang="ar-DZ" dirty="0" smtClean="0">
                <a:solidFill>
                  <a:schemeClr val="tx1"/>
                </a:solidFill>
              </a:rPr>
              <a:t>الديون</a:t>
            </a:r>
          </a:p>
          <a:p>
            <a:pPr algn="r" rtl="1">
              <a:buFontTx/>
              <a:buChar char="-"/>
            </a:pPr>
            <a:r>
              <a:rPr lang="ar-DZ" b="1" dirty="0">
                <a:solidFill>
                  <a:schemeClr val="tx1"/>
                </a:solidFill>
              </a:rPr>
              <a:t> </a:t>
            </a:r>
            <a:r>
              <a:rPr lang="ar-DZ" dirty="0">
                <a:solidFill>
                  <a:schemeClr val="tx1"/>
                </a:solidFill>
              </a:rPr>
              <a:t>الاعتماد المفرط على حجوزات الطرف </a:t>
            </a:r>
            <a:r>
              <a:rPr lang="ar-DZ" dirty="0" smtClean="0">
                <a:solidFill>
                  <a:schemeClr val="tx1"/>
                </a:solidFill>
              </a:rPr>
              <a:t>الثالث</a:t>
            </a:r>
          </a:p>
        </p:txBody>
      </p:sp>
    </p:spTree>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0"/>
            <a:ext cx="7772400" cy="45719"/>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rtl="1"/>
            <a:r>
              <a:rPr lang="ar-DZ" dirty="0" smtClean="0">
                <a:solidFill>
                  <a:schemeClr val="tx1"/>
                </a:solidFill>
              </a:rPr>
              <a:t>3- </a:t>
            </a:r>
            <a:r>
              <a:rPr lang="ar-DZ" b="1" dirty="0" smtClean="0">
                <a:solidFill>
                  <a:schemeClr val="tx1"/>
                </a:solidFill>
              </a:rPr>
              <a:t>الفرص =</a:t>
            </a:r>
          </a:p>
          <a:p>
            <a:pPr algn="r" rtl="1">
              <a:buFontTx/>
              <a:buChar char="-"/>
            </a:pPr>
            <a:r>
              <a:rPr lang="ar-DZ" dirty="0" smtClean="0">
                <a:solidFill>
                  <a:schemeClr val="tx1"/>
                </a:solidFill>
              </a:rPr>
              <a:t>ارتفاع </a:t>
            </a:r>
            <a:r>
              <a:rPr lang="ar-DZ" dirty="0">
                <a:solidFill>
                  <a:schemeClr val="tx1"/>
                </a:solidFill>
              </a:rPr>
              <a:t>الطلب على السفر الفاخر </a:t>
            </a:r>
            <a:r>
              <a:rPr lang="ar-DZ" dirty="0" smtClean="0">
                <a:solidFill>
                  <a:schemeClr val="tx1"/>
                </a:solidFill>
              </a:rPr>
              <a:t>والتجريبي</a:t>
            </a:r>
          </a:p>
          <a:p>
            <a:pPr algn="r" rtl="1">
              <a:buFontTx/>
              <a:buChar char="-"/>
            </a:pPr>
            <a:r>
              <a:rPr lang="ar-DZ" dirty="0">
                <a:solidFill>
                  <a:schemeClr val="tx1"/>
                </a:solidFill>
              </a:rPr>
              <a:t> توسيع الحضور </a:t>
            </a:r>
            <a:r>
              <a:rPr lang="ar-DZ" dirty="0" smtClean="0">
                <a:solidFill>
                  <a:schemeClr val="tx1"/>
                </a:solidFill>
              </a:rPr>
              <a:t>العالمي</a:t>
            </a:r>
          </a:p>
          <a:p>
            <a:pPr algn="r" rtl="1">
              <a:buFontTx/>
              <a:buChar char="-"/>
            </a:pPr>
            <a:r>
              <a:rPr lang="ar-DZ" dirty="0">
                <a:solidFill>
                  <a:schemeClr val="tx1"/>
                </a:solidFill>
              </a:rPr>
              <a:t>التقدم </a:t>
            </a:r>
            <a:r>
              <a:rPr lang="ar-DZ" dirty="0" smtClean="0">
                <a:solidFill>
                  <a:schemeClr val="tx1"/>
                </a:solidFill>
              </a:rPr>
              <a:t>التكنولوجي</a:t>
            </a:r>
          </a:p>
          <a:p>
            <a:pPr algn="r" rtl="1">
              <a:buFontTx/>
              <a:buChar char="-"/>
            </a:pPr>
            <a:endParaRPr lang="ar-DZ" dirty="0">
              <a:solidFill>
                <a:schemeClr val="tx1"/>
              </a:solidFill>
            </a:endParaRPr>
          </a:p>
          <a:p>
            <a:pPr rtl="1"/>
            <a:r>
              <a:rPr lang="ar-DZ" dirty="0" smtClean="0">
                <a:solidFill>
                  <a:schemeClr val="tx1"/>
                </a:solidFill>
              </a:rPr>
              <a:t>4</a:t>
            </a:r>
            <a:r>
              <a:rPr lang="ar-DZ" b="1" dirty="0" smtClean="0">
                <a:solidFill>
                  <a:schemeClr val="tx1"/>
                </a:solidFill>
              </a:rPr>
              <a:t>- التهديدات =</a:t>
            </a:r>
          </a:p>
          <a:p>
            <a:pPr algn="r" rtl="1">
              <a:buFontTx/>
              <a:buChar char="-"/>
            </a:pPr>
            <a:r>
              <a:rPr lang="ar-DZ" dirty="0" smtClean="0">
                <a:solidFill>
                  <a:schemeClr val="tx1"/>
                </a:solidFill>
              </a:rPr>
              <a:t>المنافسة</a:t>
            </a:r>
          </a:p>
          <a:p>
            <a:pPr algn="r" rtl="1">
              <a:buFontTx/>
              <a:buChar char="-"/>
            </a:pPr>
            <a:r>
              <a:rPr lang="ar-DZ" dirty="0">
                <a:solidFill>
                  <a:schemeClr val="tx1"/>
                </a:solidFill>
              </a:rPr>
              <a:t>عدم اليقين </a:t>
            </a:r>
            <a:r>
              <a:rPr lang="ar-DZ" dirty="0" smtClean="0">
                <a:solidFill>
                  <a:schemeClr val="tx1"/>
                </a:solidFill>
              </a:rPr>
              <a:t>الاقتصادي</a:t>
            </a:r>
          </a:p>
          <a:p>
            <a:pPr algn="r" rtl="1">
              <a:buFontTx/>
              <a:buChar char="-"/>
            </a:pPr>
            <a:r>
              <a:rPr lang="ar-DZ" dirty="0">
                <a:solidFill>
                  <a:schemeClr val="tx1"/>
                </a:solidFill>
              </a:rPr>
              <a:t> الامتثال </a:t>
            </a:r>
            <a:r>
              <a:rPr lang="ar-DZ" dirty="0" smtClean="0">
                <a:solidFill>
                  <a:schemeClr val="tx1"/>
                </a:solidFill>
              </a:rPr>
              <a:t>التنظيمي</a:t>
            </a:r>
          </a:p>
          <a:p>
            <a:pPr algn="r" rtl="1"/>
            <a:endParaRPr lang="fr-FR" dirty="0">
              <a:solidFill>
                <a:schemeClr val="tx1"/>
              </a:solidFill>
            </a:endParaRPr>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76"/>
            <a:ext cx="7772400" cy="1470025"/>
          </a:xfrm>
        </p:spPr>
        <p:txBody>
          <a:bodyPr/>
          <a:lstStyle/>
          <a:p>
            <a:pPr rtl="1"/>
            <a:r>
              <a:rPr lang="ar-DZ" b="1" dirty="0" smtClean="0"/>
              <a:t>تحليل </a:t>
            </a:r>
            <a:r>
              <a:rPr lang="fr-FR" b="1" dirty="0" smtClean="0"/>
              <a:t>PESTEL </a:t>
            </a:r>
            <a:r>
              <a:rPr lang="ar-DZ" b="1" dirty="0" smtClean="0"/>
              <a:t> لمؤسسة </a:t>
            </a:r>
            <a:r>
              <a:rPr lang="ar-DZ" b="1" dirty="0" err="1" smtClean="0"/>
              <a:t>هيلتون</a:t>
            </a:r>
            <a:r>
              <a:rPr lang="ar-DZ" b="1" dirty="0" smtClean="0"/>
              <a:t> </a:t>
            </a:r>
            <a:endParaRPr lang="fr-FR" b="1" dirty="0"/>
          </a:p>
        </p:txBody>
      </p:sp>
      <p:sp>
        <p:nvSpPr>
          <p:cNvPr id="3" name="Sous-titre 2"/>
          <p:cNvSpPr>
            <a:spLocks noGrp="1"/>
          </p:cNvSpPr>
          <p:nvPr>
            <p:ph type="subTitle" idx="1"/>
          </p:nvPr>
        </p:nvSpPr>
        <p:spPr>
          <a:xfrm>
            <a:off x="142844" y="928670"/>
            <a:ext cx="8858312" cy="5715040"/>
          </a:xfrm>
        </p:spPr>
        <p:txBody>
          <a:bodyPr/>
          <a:lstStyle/>
          <a:p>
            <a:pPr rtl="1"/>
            <a:r>
              <a:rPr lang="ar-DZ" b="1" dirty="0" smtClean="0">
                <a:solidFill>
                  <a:schemeClr val="tx1"/>
                </a:solidFill>
              </a:rPr>
              <a:t>1-العوامل السياسية =</a:t>
            </a:r>
          </a:p>
          <a:p>
            <a:pPr algn="r" rtl="1"/>
            <a:r>
              <a:rPr lang="ar-DZ" dirty="0" smtClean="0">
                <a:solidFill>
                  <a:schemeClr val="tx1"/>
                </a:solidFill>
              </a:rPr>
              <a:t>-اللوائح الحكومية للدول </a:t>
            </a:r>
          </a:p>
          <a:p>
            <a:pPr algn="r" rtl="1">
              <a:buFontTx/>
              <a:buChar char="-"/>
            </a:pPr>
            <a:r>
              <a:rPr lang="ar-DZ" dirty="0" smtClean="0">
                <a:solidFill>
                  <a:schemeClr val="tx1"/>
                </a:solidFill>
              </a:rPr>
              <a:t>المخاطر </a:t>
            </a:r>
            <a:r>
              <a:rPr lang="ar-DZ" dirty="0" err="1" smtClean="0">
                <a:solidFill>
                  <a:schemeClr val="tx1"/>
                </a:solidFill>
              </a:rPr>
              <a:t>الجيوسياسية</a:t>
            </a:r>
            <a:endParaRPr lang="ar-DZ" dirty="0" smtClean="0">
              <a:solidFill>
                <a:schemeClr val="tx1"/>
              </a:solidFill>
            </a:endParaRPr>
          </a:p>
          <a:p>
            <a:pPr algn="r" rtl="1">
              <a:buFontTx/>
              <a:buChar char="-"/>
            </a:pPr>
            <a:r>
              <a:rPr lang="ar-DZ" dirty="0">
                <a:solidFill>
                  <a:schemeClr val="tx1"/>
                </a:solidFill>
              </a:rPr>
              <a:t> </a:t>
            </a:r>
            <a:r>
              <a:rPr lang="ar-DZ" dirty="0" smtClean="0">
                <a:solidFill>
                  <a:schemeClr val="tx1"/>
                </a:solidFill>
              </a:rPr>
              <a:t>العلاقات السياسية بين الدول </a:t>
            </a:r>
          </a:p>
          <a:p>
            <a:pPr algn="r" rtl="1">
              <a:buFontTx/>
              <a:buChar char="-"/>
            </a:pPr>
            <a:r>
              <a:rPr lang="ar-DZ" dirty="0">
                <a:solidFill>
                  <a:schemeClr val="tx1"/>
                </a:solidFill>
              </a:rPr>
              <a:t> </a:t>
            </a:r>
            <a:r>
              <a:rPr lang="ar-DZ" dirty="0" smtClean="0">
                <a:solidFill>
                  <a:schemeClr val="tx1"/>
                </a:solidFill>
              </a:rPr>
              <a:t>السياسات الضريبية </a:t>
            </a:r>
            <a:endParaRPr lang="ar-DZ" dirty="0">
              <a:solidFill>
                <a:schemeClr val="tx1"/>
              </a:solidFill>
            </a:endParaRPr>
          </a:p>
          <a:p>
            <a:pPr rtl="1"/>
            <a:r>
              <a:rPr lang="ar-DZ" b="1" dirty="0" smtClean="0">
                <a:solidFill>
                  <a:schemeClr val="tx1"/>
                </a:solidFill>
              </a:rPr>
              <a:t>2- العوامل الاقتصادية =</a:t>
            </a:r>
          </a:p>
          <a:p>
            <a:pPr algn="r" rtl="1">
              <a:buFontTx/>
              <a:buChar char="-"/>
            </a:pPr>
            <a:r>
              <a:rPr lang="ar-DZ" dirty="0" smtClean="0">
                <a:solidFill>
                  <a:schemeClr val="tx1"/>
                </a:solidFill>
              </a:rPr>
              <a:t>الحالة الاقتصادية للدول</a:t>
            </a:r>
          </a:p>
          <a:p>
            <a:pPr algn="r" rtl="1">
              <a:buFontTx/>
              <a:buChar char="-"/>
            </a:pPr>
            <a:r>
              <a:rPr lang="ar-DZ" dirty="0" smtClean="0">
                <a:solidFill>
                  <a:schemeClr val="tx1"/>
                </a:solidFill>
              </a:rPr>
              <a:t> ارتفاع معدلات التضخم </a:t>
            </a:r>
          </a:p>
          <a:p>
            <a:pPr algn="r" rtl="1">
              <a:buFontTx/>
              <a:buChar char="-"/>
            </a:pPr>
            <a:r>
              <a:rPr lang="ar-DZ" dirty="0" smtClean="0">
                <a:solidFill>
                  <a:schemeClr val="tx1"/>
                </a:solidFill>
              </a:rPr>
              <a:t>تغيرات </a:t>
            </a:r>
            <a:r>
              <a:rPr lang="ar-DZ" dirty="0" err="1" smtClean="0">
                <a:solidFill>
                  <a:schemeClr val="tx1"/>
                </a:solidFill>
              </a:rPr>
              <a:t>اسعار</a:t>
            </a:r>
            <a:r>
              <a:rPr lang="ar-DZ" dirty="0" smtClean="0">
                <a:solidFill>
                  <a:schemeClr val="tx1"/>
                </a:solidFill>
              </a:rPr>
              <a:t> الصرف </a:t>
            </a:r>
            <a:endParaRPr lang="fr-FR" dirty="0" smtClean="0">
              <a:solidFill>
                <a:schemeClr val="tx1"/>
              </a:solidFill>
            </a:endParaRPr>
          </a:p>
          <a:p>
            <a:pPr algn="r" rtl="1"/>
            <a:endParaRPr lang="ar-DZ" dirty="0" smtClean="0">
              <a:solidFill>
                <a:schemeClr val="tx1"/>
              </a:solidFill>
            </a:endParaRPr>
          </a:p>
          <a:p>
            <a:pPr algn="r" rtl="1"/>
            <a:endParaRPr lang="ar-DZ" dirty="0" smtClean="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0"/>
            <a:ext cx="7772400" cy="84129"/>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858000"/>
          </a:xfrm>
        </p:spPr>
        <p:txBody>
          <a:bodyPr/>
          <a:lstStyle/>
          <a:p>
            <a:pPr rtl="1"/>
            <a:r>
              <a:rPr lang="ar-DZ" b="1" dirty="0" smtClean="0">
                <a:solidFill>
                  <a:schemeClr val="tx1"/>
                </a:solidFill>
              </a:rPr>
              <a:t>5- العوامل القانونية = </a:t>
            </a:r>
          </a:p>
          <a:p>
            <a:pPr algn="r" rtl="1">
              <a:buFontTx/>
              <a:buChar char="-"/>
            </a:pPr>
            <a:r>
              <a:rPr lang="ar-DZ" dirty="0" smtClean="0">
                <a:solidFill>
                  <a:schemeClr val="tx1"/>
                </a:solidFill>
              </a:rPr>
              <a:t>قوانين العمل</a:t>
            </a:r>
          </a:p>
          <a:p>
            <a:pPr algn="r" rtl="1">
              <a:buFontTx/>
              <a:buChar char="-"/>
            </a:pPr>
            <a:r>
              <a:rPr lang="ar-DZ" dirty="0">
                <a:solidFill>
                  <a:schemeClr val="tx1"/>
                </a:solidFill>
              </a:rPr>
              <a:t> قوانين الملكية </a:t>
            </a:r>
            <a:r>
              <a:rPr lang="ar-DZ" dirty="0" smtClean="0">
                <a:solidFill>
                  <a:schemeClr val="tx1"/>
                </a:solidFill>
              </a:rPr>
              <a:t>الفكرية</a:t>
            </a:r>
          </a:p>
          <a:p>
            <a:pPr algn="r" rtl="1">
              <a:buFontTx/>
              <a:buChar char="-"/>
            </a:pPr>
            <a:r>
              <a:rPr lang="ar-DZ" dirty="0">
                <a:solidFill>
                  <a:schemeClr val="tx1"/>
                </a:solidFill>
              </a:rPr>
              <a:t>قوانين </a:t>
            </a:r>
            <a:r>
              <a:rPr lang="ar-DZ" dirty="0" smtClean="0">
                <a:solidFill>
                  <a:schemeClr val="tx1"/>
                </a:solidFill>
              </a:rPr>
              <a:t>العقود</a:t>
            </a:r>
          </a:p>
          <a:p>
            <a:pPr rtl="1"/>
            <a:r>
              <a:rPr lang="ar-DZ" b="1" dirty="0" smtClean="0">
                <a:solidFill>
                  <a:schemeClr val="tx1"/>
                </a:solidFill>
              </a:rPr>
              <a:t>6-العوامل البيئية = </a:t>
            </a:r>
          </a:p>
          <a:p>
            <a:pPr algn="r" rtl="1">
              <a:buFontTx/>
              <a:buChar char="-"/>
            </a:pPr>
            <a:r>
              <a:rPr lang="ar-DZ" dirty="0" smtClean="0">
                <a:solidFill>
                  <a:schemeClr val="tx1"/>
                </a:solidFill>
              </a:rPr>
              <a:t>تغير المناخ</a:t>
            </a:r>
          </a:p>
          <a:p>
            <a:pPr algn="r" rtl="1">
              <a:buFontTx/>
              <a:buChar char="-"/>
            </a:pPr>
            <a:r>
              <a:rPr lang="ar-DZ" dirty="0" smtClean="0">
                <a:solidFill>
                  <a:schemeClr val="tx1"/>
                </a:solidFill>
              </a:rPr>
              <a:t>التنظيمات بيئية</a:t>
            </a:r>
          </a:p>
          <a:p>
            <a:pPr algn="r" rtl="1">
              <a:buFontTx/>
              <a:buChar char="-"/>
            </a:pPr>
            <a:r>
              <a:rPr lang="ar-DZ" dirty="0">
                <a:solidFill>
                  <a:schemeClr val="tx1"/>
                </a:solidFill>
              </a:rPr>
              <a:t>التصور </a:t>
            </a:r>
            <a:r>
              <a:rPr lang="ar-DZ" dirty="0" smtClean="0">
                <a:solidFill>
                  <a:schemeClr val="tx1"/>
                </a:solidFill>
              </a:rPr>
              <a:t>العام</a:t>
            </a:r>
          </a:p>
          <a:p>
            <a:pPr algn="r" rtl="1"/>
            <a:endParaRPr lang="ar-DZ" dirty="0" smtClean="0">
              <a:solidFill>
                <a:schemeClr val="tx1"/>
              </a:solidFill>
            </a:endParaRPr>
          </a:p>
        </p:txBody>
      </p:sp>
    </p:spTree>
  </p:cSld>
  <p:clrMapOvr>
    <a:masterClrMapping/>
  </p:clrMapOvr>
  <p:transition>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0"/>
            <a:ext cx="7772400" cy="84129"/>
          </a:xfrm>
        </p:spPr>
        <p:txBody>
          <a:bodyPr>
            <a:normAutofit fontScale="90000"/>
          </a:bodyPr>
          <a:lstStyle/>
          <a:p>
            <a:r>
              <a:rPr lang="ar-DZ" dirty="0" smtClean="0"/>
              <a:t> </a:t>
            </a:r>
            <a:endParaRPr lang="fr-FR" dirty="0"/>
          </a:p>
        </p:txBody>
      </p:sp>
      <p:sp>
        <p:nvSpPr>
          <p:cNvPr id="3" name="Sous-titre 2"/>
          <p:cNvSpPr>
            <a:spLocks noGrp="1"/>
          </p:cNvSpPr>
          <p:nvPr>
            <p:ph type="subTitle" idx="1"/>
          </p:nvPr>
        </p:nvSpPr>
        <p:spPr>
          <a:xfrm>
            <a:off x="0" y="0"/>
            <a:ext cx="9144000" cy="6643710"/>
          </a:xfrm>
        </p:spPr>
        <p:txBody>
          <a:bodyPr>
            <a:normAutofit lnSpcReduction="10000"/>
          </a:bodyPr>
          <a:lstStyle/>
          <a:p>
            <a:pPr rtl="1"/>
            <a:r>
              <a:rPr lang="ar-DZ" b="1" dirty="0" smtClean="0">
                <a:solidFill>
                  <a:schemeClr val="tx1"/>
                </a:solidFill>
              </a:rPr>
              <a:t>3-العوامل الاجتماعية = </a:t>
            </a:r>
          </a:p>
          <a:p>
            <a:pPr algn="r" rtl="1">
              <a:buFontTx/>
              <a:buChar char="-"/>
            </a:pPr>
            <a:r>
              <a:rPr lang="ar-DZ" dirty="0" smtClean="0">
                <a:solidFill>
                  <a:schemeClr val="tx1"/>
                </a:solidFill>
              </a:rPr>
              <a:t>سلوك المستهلكين </a:t>
            </a:r>
            <a:r>
              <a:rPr lang="ar-DZ" dirty="0" err="1" smtClean="0">
                <a:solidFill>
                  <a:schemeClr val="tx1"/>
                </a:solidFill>
              </a:rPr>
              <a:t>وتفضيلاتهم</a:t>
            </a:r>
            <a:endParaRPr lang="ar-DZ" dirty="0" smtClean="0">
              <a:solidFill>
                <a:schemeClr val="tx1"/>
              </a:solidFill>
            </a:endParaRPr>
          </a:p>
          <a:p>
            <a:pPr algn="r" rtl="1">
              <a:buFontTx/>
              <a:buChar char="-"/>
            </a:pPr>
            <a:r>
              <a:rPr lang="ar-DZ" dirty="0">
                <a:solidFill>
                  <a:schemeClr val="tx1"/>
                </a:solidFill>
              </a:rPr>
              <a:t> </a:t>
            </a:r>
            <a:r>
              <a:rPr lang="ar-DZ" dirty="0" smtClean="0">
                <a:solidFill>
                  <a:schemeClr val="tx1"/>
                </a:solidFill>
              </a:rPr>
              <a:t>الاتجاه المتزايد للسفر والسياحة</a:t>
            </a:r>
          </a:p>
          <a:p>
            <a:pPr rtl="1"/>
            <a:r>
              <a:rPr lang="ar-DZ" b="1" dirty="0" smtClean="0">
                <a:solidFill>
                  <a:schemeClr val="tx1"/>
                </a:solidFill>
              </a:rPr>
              <a:t>4- العوامل </a:t>
            </a:r>
            <a:r>
              <a:rPr lang="ar-DZ" b="1" dirty="0" err="1" smtClean="0">
                <a:solidFill>
                  <a:schemeClr val="tx1"/>
                </a:solidFill>
              </a:rPr>
              <a:t>التكنلوجية</a:t>
            </a:r>
            <a:r>
              <a:rPr lang="ar-DZ" b="1" dirty="0" smtClean="0">
                <a:solidFill>
                  <a:schemeClr val="tx1"/>
                </a:solidFill>
              </a:rPr>
              <a:t> = </a:t>
            </a:r>
          </a:p>
          <a:p>
            <a:pPr algn="r" rtl="1"/>
            <a:r>
              <a:rPr lang="ar-DZ" dirty="0" smtClean="0">
                <a:solidFill>
                  <a:schemeClr val="tx1"/>
                </a:solidFill>
              </a:rPr>
              <a:t>-التركيز على الاستثمار في </a:t>
            </a:r>
            <a:r>
              <a:rPr lang="ar-DZ" dirty="0" err="1" smtClean="0">
                <a:solidFill>
                  <a:schemeClr val="tx1"/>
                </a:solidFill>
              </a:rPr>
              <a:t>الانترنات</a:t>
            </a:r>
            <a:r>
              <a:rPr lang="ar-DZ" dirty="0" smtClean="0">
                <a:solidFill>
                  <a:schemeClr val="tx1"/>
                </a:solidFill>
              </a:rPr>
              <a:t> </a:t>
            </a:r>
          </a:p>
          <a:p>
            <a:pPr algn="r" rtl="1"/>
            <a:r>
              <a:rPr lang="ar-DZ" dirty="0" smtClean="0">
                <a:solidFill>
                  <a:schemeClr val="tx1"/>
                </a:solidFill>
              </a:rPr>
              <a:t>- </a:t>
            </a:r>
            <a:r>
              <a:rPr lang="ar-DZ" dirty="0">
                <a:solidFill>
                  <a:schemeClr val="tx1"/>
                </a:solidFill>
              </a:rPr>
              <a:t>استخدام التحليلات المتقدمة والبيانات الضخمة لتخصيص تجارب العملاء</a:t>
            </a:r>
          </a:p>
          <a:p>
            <a:pPr algn="r" rtl="1" fontAlgn="base">
              <a:buFontTx/>
              <a:buChar char="-"/>
            </a:pPr>
            <a:r>
              <a:rPr lang="ar-DZ" dirty="0" smtClean="0">
                <a:solidFill>
                  <a:schemeClr val="tx1"/>
                </a:solidFill>
              </a:rPr>
              <a:t>مقدمة </a:t>
            </a:r>
            <a:r>
              <a:rPr lang="ar-DZ" dirty="0">
                <a:solidFill>
                  <a:schemeClr val="tx1"/>
                </a:solidFill>
              </a:rPr>
              <a:t>لتقنية الغرفة الذكية بما في ذلك المفتاح الرقمي وخدمة </a:t>
            </a:r>
            <a:r>
              <a:rPr lang="ar-DZ" dirty="0" err="1">
                <a:solidFill>
                  <a:schemeClr val="tx1"/>
                </a:solidFill>
              </a:rPr>
              <a:t>الواي</a:t>
            </a:r>
            <a:r>
              <a:rPr lang="ar-DZ" dirty="0">
                <a:solidFill>
                  <a:schemeClr val="tx1"/>
                </a:solidFill>
              </a:rPr>
              <a:t> </a:t>
            </a:r>
            <a:r>
              <a:rPr lang="ar-DZ" dirty="0" err="1">
                <a:solidFill>
                  <a:schemeClr val="tx1"/>
                </a:solidFill>
              </a:rPr>
              <a:t>فاي</a:t>
            </a:r>
            <a:r>
              <a:rPr lang="ar-DZ" dirty="0">
                <a:solidFill>
                  <a:schemeClr val="tx1"/>
                </a:solidFill>
              </a:rPr>
              <a:t> عالية </a:t>
            </a:r>
            <a:r>
              <a:rPr lang="ar-DZ" dirty="0" smtClean="0">
                <a:solidFill>
                  <a:schemeClr val="tx1"/>
                </a:solidFill>
              </a:rPr>
              <a:t>السرعة</a:t>
            </a:r>
          </a:p>
          <a:p>
            <a:pPr algn="r" rtl="1" fontAlgn="base"/>
            <a:endParaRPr lang="ar-DZ" dirty="0">
              <a:solidFill>
                <a:schemeClr val="tx1"/>
              </a:solidFill>
            </a:endParaRPr>
          </a:p>
          <a:p>
            <a:r>
              <a:rPr lang="ar-DZ" dirty="0" smtClean="0"/>
              <a:t/>
            </a:r>
            <a:br>
              <a:rPr lang="ar-DZ" dirty="0" smtClean="0"/>
            </a:br>
            <a:endParaRPr lang="ar-DZ" dirty="0" smtClean="0">
              <a:solidFill>
                <a:schemeClr val="tx1"/>
              </a:solidFill>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1545</TotalTime>
  <Words>864</Words>
  <PresentationFormat>Affichage à l'écran (4:3)</PresentationFormat>
  <Paragraphs>128</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دراسة حالة حول سلسلة فنادق هيلتون </vt:lpstr>
      <vt:lpstr>نبذة حول سلسلة فنادق هيلتون</vt:lpstr>
      <vt:lpstr>مؤسس سلسلة فنادق هيلتون </vt:lpstr>
      <vt:lpstr>علامة شركة هيلتون</vt:lpstr>
      <vt:lpstr>- تحليل SWOT لمؤسسة هيلتون</vt:lpstr>
      <vt:lpstr> </vt:lpstr>
      <vt:lpstr>تحليل PESTEL  لمؤسسة هيلتون </vt:lpstr>
      <vt:lpstr> </vt:lpstr>
      <vt:lpstr> </vt:lpstr>
      <vt:lpstr>المزيج التسويقي لمؤسسة هيلتون </vt:lpstr>
      <vt:lpstr>صورة للمقر الرئيسي لمؤسسة هيلتون </vt:lpstr>
      <vt:lpstr> </vt:lpstr>
      <vt:lpstr>  </vt:lpstr>
      <vt:lpstr> </vt:lpstr>
      <vt:lpstr> </vt:lpstr>
      <vt:lpstr>صورة لمطعم هيلتون</vt:lpstr>
      <vt:lpstr>جناح ملكي مطل على الحرم المدني في السعودية</vt:lpstr>
      <vt:lpstr>حمامات السباحة</vt:lpstr>
      <vt:lpstr> </vt:lpstr>
      <vt:lpstr>-أشكال الدخول للأسواق الدولية </vt:lpstr>
      <vt:lpstr> </vt:lpstr>
      <vt:lpstr> </vt:lpstr>
      <vt:lpstr>-3-التحالفات الاستراتيجية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حالة حول سلسلة فنادق هيلتون </dc:title>
  <dc:creator>Raed-inf</dc:creator>
  <cp:lastModifiedBy>Raed-inf</cp:lastModifiedBy>
  <cp:revision>7</cp:revision>
  <dcterms:created xsi:type="dcterms:W3CDTF">2024-02-23T12:31:54Z</dcterms:created>
  <dcterms:modified xsi:type="dcterms:W3CDTF">2024-02-24T16:17:11Z</dcterms:modified>
</cp:coreProperties>
</file>