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44"/>
  </p:notesMasterIdLst>
  <p:sldIdLst>
    <p:sldId id="390" r:id="rId2"/>
    <p:sldId id="485" r:id="rId3"/>
    <p:sldId id="478" r:id="rId4"/>
    <p:sldId id="488" r:id="rId5"/>
    <p:sldId id="486" r:id="rId6"/>
    <p:sldId id="487" r:id="rId7"/>
    <p:sldId id="494" r:id="rId8"/>
    <p:sldId id="489" r:id="rId9"/>
    <p:sldId id="493" r:id="rId10"/>
    <p:sldId id="492" r:id="rId11"/>
    <p:sldId id="490" r:id="rId12"/>
    <p:sldId id="491" r:id="rId13"/>
    <p:sldId id="408" r:id="rId14"/>
    <p:sldId id="412" r:id="rId15"/>
    <p:sldId id="495" r:id="rId16"/>
    <p:sldId id="480" r:id="rId17"/>
    <p:sldId id="433" r:id="rId18"/>
    <p:sldId id="483" r:id="rId19"/>
    <p:sldId id="430" r:id="rId20"/>
    <p:sldId id="502" r:id="rId21"/>
    <p:sldId id="503" r:id="rId22"/>
    <p:sldId id="481" r:id="rId23"/>
    <p:sldId id="496" r:id="rId24"/>
    <p:sldId id="497" r:id="rId25"/>
    <p:sldId id="498" r:id="rId26"/>
    <p:sldId id="482" r:id="rId27"/>
    <p:sldId id="504" r:id="rId28"/>
    <p:sldId id="505" r:id="rId29"/>
    <p:sldId id="506" r:id="rId30"/>
    <p:sldId id="413" r:id="rId31"/>
    <p:sldId id="500" r:id="rId32"/>
    <p:sldId id="501" r:id="rId33"/>
    <p:sldId id="508" r:id="rId34"/>
    <p:sldId id="509" r:id="rId35"/>
    <p:sldId id="510" r:id="rId36"/>
    <p:sldId id="512" r:id="rId37"/>
    <p:sldId id="511" r:id="rId38"/>
    <p:sldId id="513" r:id="rId39"/>
    <p:sldId id="507" r:id="rId40"/>
    <p:sldId id="484" r:id="rId41"/>
    <p:sldId id="514" r:id="rId42"/>
    <p:sldId id="47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9" autoAdjust="0"/>
    <p:restoredTop sz="94255" autoAdjust="0"/>
  </p:normalViewPr>
  <p:slideViewPr>
    <p:cSldViewPr snapToGrid="0">
      <p:cViewPr varScale="1">
        <p:scale>
          <a:sx n="64" d="100"/>
          <a:sy n="64" d="100"/>
        </p:scale>
        <p:origin x="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11/25/2023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30</a:t>
            </a:fld>
            <a:endParaRPr lang="en-US"/>
          </a:p>
        </p:txBody>
      </p:sp>
    </p:spTree>
    <p:extLst>
      <p:ext uri="{BB962C8B-B14F-4D97-AF65-F5344CB8AC3E}">
        <p14:creationId xmlns:p14="http://schemas.microsoft.com/office/powerpoint/2010/main" val="131697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39</a:t>
            </a:fld>
            <a:endParaRPr lang="en-US"/>
          </a:p>
        </p:txBody>
      </p:sp>
    </p:spTree>
    <p:extLst>
      <p:ext uri="{BB962C8B-B14F-4D97-AF65-F5344CB8AC3E}">
        <p14:creationId xmlns:p14="http://schemas.microsoft.com/office/powerpoint/2010/main" val="149015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40</a:t>
            </a:fld>
            <a:endParaRPr lang="en-US"/>
          </a:p>
        </p:txBody>
      </p:sp>
    </p:spTree>
    <p:extLst>
      <p:ext uri="{BB962C8B-B14F-4D97-AF65-F5344CB8AC3E}">
        <p14:creationId xmlns:p14="http://schemas.microsoft.com/office/powerpoint/2010/main" val="187782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11/25/2023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50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49683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34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35547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779417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16524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BBB78-C96F-47B7-AB17-D852CA960AC9}" type="datetimeFigureOut">
              <a:rPr lang="en-US" smtClean="0"/>
              <a:t>11/25/2023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9024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1319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761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319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34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7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891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048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625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51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67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11/25/2023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2392378"/>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8015" y="1807165"/>
            <a:ext cx="8144134" cy="1373070"/>
          </a:xfrm>
        </p:spPr>
        <p:style>
          <a:lnRef idx="2">
            <a:schemeClr val="accent1"/>
          </a:lnRef>
          <a:fillRef idx="1">
            <a:schemeClr val="lt1"/>
          </a:fillRef>
          <a:effectRef idx="0">
            <a:schemeClr val="accent1"/>
          </a:effectRef>
          <a:fontRef idx="minor">
            <a:schemeClr val="dk1"/>
          </a:fontRef>
        </p:style>
        <p:txBody>
          <a:bodyPr/>
          <a:lstStyle/>
          <a:p>
            <a:pPr algn="ctr" rtl="1"/>
            <a:r>
              <a:rPr lang="ar-DZ" b="1" dirty="0" smtClean="0"/>
              <a:t>سياسة المنتج</a:t>
            </a:r>
            <a:endParaRPr lang="en-US" b="1" dirty="0"/>
          </a:p>
        </p:txBody>
      </p:sp>
      <p:sp>
        <p:nvSpPr>
          <p:cNvPr id="4" name="Rectangle 3"/>
          <p:cNvSpPr/>
          <p:nvPr/>
        </p:nvSpPr>
        <p:spPr>
          <a:xfrm>
            <a:off x="9195897" y="1807165"/>
            <a:ext cx="2461209" cy="137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002060"/>
                </a:solidFill>
              </a:rPr>
              <a:t>محاضرة </a:t>
            </a:r>
            <a:r>
              <a:rPr lang="ar-DZ" sz="3200" b="1" smtClean="0">
                <a:solidFill>
                  <a:srgbClr val="002060"/>
                </a:solidFill>
              </a:rPr>
              <a:t>رقم 04</a:t>
            </a:r>
            <a:endParaRPr lang="ar-DZ" sz="3200" b="1" dirty="0" smtClean="0">
              <a:solidFill>
                <a:srgbClr val="002060"/>
              </a:solidFill>
            </a:endParaRPr>
          </a:p>
        </p:txBody>
      </p:sp>
      <p:sp>
        <p:nvSpPr>
          <p:cNvPr id="5" name="Rectangle à coins arrondis 4"/>
          <p:cNvSpPr/>
          <p:nvPr/>
        </p:nvSpPr>
        <p:spPr>
          <a:xfrm>
            <a:off x="167425"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002060"/>
                </a:solidFill>
              </a:rPr>
              <a:t>مقياس: نظــــام المعلـومات التسويـــــقية </a:t>
            </a:r>
          </a:p>
          <a:p>
            <a:pPr algn="ctr" rtl="1"/>
            <a:r>
              <a:rPr lang="ar-DZ" sz="3200" b="1" dirty="0" smtClean="0">
                <a:solidFill>
                  <a:srgbClr val="002060"/>
                </a:solidFill>
              </a:rPr>
              <a:t>مستوى سنة ثالثة تسويق</a:t>
            </a:r>
            <a:endParaRPr lang="en-US" sz="3200" b="1" dirty="0">
              <a:solidFill>
                <a:srgbClr val="002060"/>
              </a:solidFill>
            </a:endParaRPr>
          </a:p>
        </p:txBody>
      </p:sp>
    </p:spTree>
    <p:extLst>
      <p:ext uri="{BB962C8B-B14F-4D97-AF65-F5344CB8AC3E}">
        <p14:creationId xmlns:p14="http://schemas.microsoft.com/office/powerpoint/2010/main" val="387903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33825"/>
            <a:ext cx="8761413" cy="706964"/>
          </a:xfrm>
        </p:spPr>
        <p:txBody>
          <a:bodyPr/>
          <a:lstStyle/>
          <a:p>
            <a:pPr algn="ctr" rtl="1"/>
            <a:r>
              <a:rPr lang="ar-DZ" b="1" dirty="0">
                <a:solidFill>
                  <a:schemeClr val="tx1"/>
                </a:solidFill>
              </a:rPr>
              <a:t>المنتج المتوقع: </a:t>
            </a:r>
            <a:r>
              <a:rPr lang="fr-FR" b="1" dirty="0" smtClean="0">
                <a:solidFill>
                  <a:schemeClr val="tx1"/>
                </a:solidFill>
              </a:rPr>
              <a:t>EXPECTED PRODUCT </a:t>
            </a:r>
            <a:endParaRPr lang="en-US" b="1" dirty="0">
              <a:solidFill>
                <a:schemeClr val="tx1"/>
              </a:solidFill>
            </a:endParaRPr>
          </a:p>
        </p:txBody>
      </p:sp>
      <p:sp>
        <p:nvSpPr>
          <p:cNvPr id="3" name="Espace réservé du contenu 2"/>
          <p:cNvSpPr>
            <a:spLocks noGrp="1"/>
          </p:cNvSpPr>
          <p:nvPr>
            <p:ph idx="1"/>
          </p:nvPr>
        </p:nvSpPr>
        <p:spPr>
          <a:xfrm>
            <a:off x="1274877" y="3203106"/>
            <a:ext cx="8761412" cy="2433195"/>
          </a:xfr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ar-DZ" sz="2800" b="1" dirty="0" smtClean="0"/>
              <a:t>إن المنتج </a:t>
            </a:r>
            <a:r>
              <a:rPr lang="ar-DZ" sz="2800" b="1" dirty="0"/>
              <a:t>المتوقع هو </a:t>
            </a:r>
            <a:r>
              <a:rPr lang="ar-DZ" sz="2800" b="1" u="sng" dirty="0"/>
              <a:t>الخصائص</a:t>
            </a:r>
            <a:r>
              <a:rPr lang="ar-DZ" sz="2800" b="1" dirty="0"/>
              <a:t> التي يتوقع المشتري توافرها في المنتج، يتوقع العميل الحصول من فندق خمس نجوم على مستوى متميز من الخدمة، وسائل ترفيه متنوعة، نظافة، حسن معاملة، وطعام جيد.</a:t>
            </a:r>
            <a:endParaRPr lang="en-US" sz="2800" b="1" dirty="0"/>
          </a:p>
        </p:txBody>
      </p:sp>
      <p:sp>
        <p:nvSpPr>
          <p:cNvPr id="4" name="Flèche vers le bas 3"/>
          <p:cNvSpPr/>
          <p:nvPr/>
        </p:nvSpPr>
        <p:spPr>
          <a:xfrm>
            <a:off x="3706861" y="2093834"/>
            <a:ext cx="3897443" cy="110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59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33825"/>
            <a:ext cx="8761413" cy="706964"/>
          </a:xfrm>
        </p:spPr>
        <p:txBody>
          <a:bodyPr/>
          <a:lstStyle/>
          <a:p>
            <a:pPr algn="ctr" rtl="1"/>
            <a:r>
              <a:rPr lang="ar-DZ" b="1" dirty="0">
                <a:solidFill>
                  <a:schemeClr val="tx1"/>
                </a:solidFill>
              </a:rPr>
              <a:t>المنتج الموسع </a:t>
            </a:r>
            <a:r>
              <a:rPr lang="ar-DZ" b="1" dirty="0" smtClean="0">
                <a:solidFill>
                  <a:schemeClr val="tx1"/>
                </a:solidFill>
              </a:rPr>
              <a:t>الاضافي: </a:t>
            </a:r>
            <a:r>
              <a:rPr lang="en-US" b="1" dirty="0">
                <a:solidFill>
                  <a:schemeClr val="tx1"/>
                </a:solidFill>
              </a:rPr>
              <a:t>Augmented </a:t>
            </a:r>
            <a:r>
              <a:rPr lang="en-US" b="1" dirty="0" smtClean="0">
                <a:solidFill>
                  <a:schemeClr val="tx1"/>
                </a:solidFill>
              </a:rPr>
              <a:t>product</a:t>
            </a:r>
            <a:endParaRPr lang="en-US" b="1" dirty="0">
              <a:solidFill>
                <a:schemeClr val="tx1"/>
              </a:solidFill>
            </a:endParaRPr>
          </a:p>
        </p:txBody>
      </p:sp>
      <p:sp>
        <p:nvSpPr>
          <p:cNvPr id="3" name="Espace réservé du contenu 2"/>
          <p:cNvSpPr>
            <a:spLocks noGrp="1"/>
          </p:cNvSpPr>
          <p:nvPr>
            <p:ph idx="1"/>
          </p:nvPr>
        </p:nvSpPr>
        <p:spPr>
          <a:xfrm>
            <a:off x="1274877" y="3203106"/>
            <a:ext cx="8761412" cy="2433195"/>
          </a:xfr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ar-DZ" sz="2400" dirty="0"/>
              <a:t>يتمثل المنتج الموسع بالمنافع أو الخدمات المصاحبة للمنتج مثل: التركيب، خدمات ما </a:t>
            </a:r>
            <a:r>
              <a:rPr lang="ar-DZ" sz="2400" dirty="0" smtClean="0"/>
              <a:t>بعد البيع، التسلم، شروط الائتمان، الضمان،  </a:t>
            </a:r>
            <a:r>
              <a:rPr lang="ar-DZ" sz="2400" dirty="0"/>
              <a:t>وكلما توافرت تلك العناصر بصورة </a:t>
            </a:r>
            <a:r>
              <a:rPr lang="ar-DZ" sz="2400" u="sng" dirty="0"/>
              <a:t>مرضية</a:t>
            </a:r>
            <a:r>
              <a:rPr lang="ar-DZ" sz="2400" dirty="0"/>
              <a:t>، شكلت منفعة إضافية أكبر للمستهلك عند شرائه السلعة</a:t>
            </a:r>
            <a:r>
              <a:rPr lang="ar-DZ" sz="2400" dirty="0" smtClean="0"/>
              <a:t>.</a:t>
            </a:r>
            <a:endParaRPr lang="en-US" sz="2400" b="1" dirty="0"/>
          </a:p>
        </p:txBody>
      </p:sp>
      <p:sp>
        <p:nvSpPr>
          <p:cNvPr id="4" name="Flèche vers le bas 3"/>
          <p:cNvSpPr/>
          <p:nvPr/>
        </p:nvSpPr>
        <p:spPr>
          <a:xfrm>
            <a:off x="3706861" y="2093834"/>
            <a:ext cx="3897443" cy="110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5231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33825"/>
            <a:ext cx="8761413" cy="706964"/>
          </a:xfrm>
        </p:spPr>
        <p:txBody>
          <a:bodyPr/>
          <a:lstStyle/>
          <a:p>
            <a:pPr algn="ctr" rtl="1"/>
            <a:r>
              <a:rPr lang="ar-DZ" sz="3200" b="1" dirty="0">
                <a:solidFill>
                  <a:schemeClr val="tx1"/>
                </a:solidFill>
              </a:rPr>
              <a:t>المنتج المحتمل: </a:t>
            </a:r>
            <a:r>
              <a:rPr lang="en-US" sz="3200" b="1" dirty="0" smtClean="0">
                <a:solidFill>
                  <a:schemeClr val="tx1"/>
                </a:solidFill>
              </a:rPr>
              <a:t>Potential</a:t>
            </a:r>
            <a:r>
              <a:rPr lang="ar-DZ" sz="3200" b="1" dirty="0" smtClean="0">
                <a:solidFill>
                  <a:schemeClr val="tx1"/>
                </a:solidFill>
              </a:rPr>
              <a:t> </a:t>
            </a:r>
            <a:r>
              <a:rPr lang="en-US" sz="3200" b="1" dirty="0" smtClean="0">
                <a:solidFill>
                  <a:schemeClr val="tx1"/>
                </a:solidFill>
              </a:rPr>
              <a:t>product</a:t>
            </a:r>
            <a:endParaRPr lang="en-US" sz="3200" b="1" dirty="0">
              <a:solidFill>
                <a:schemeClr val="tx1"/>
              </a:solidFill>
            </a:endParaRPr>
          </a:p>
        </p:txBody>
      </p:sp>
      <p:sp>
        <p:nvSpPr>
          <p:cNvPr id="3" name="Espace réservé du contenu 2"/>
          <p:cNvSpPr>
            <a:spLocks noGrp="1"/>
          </p:cNvSpPr>
          <p:nvPr>
            <p:ph idx="1"/>
          </p:nvPr>
        </p:nvSpPr>
        <p:spPr>
          <a:xfrm>
            <a:off x="1274877" y="3203106"/>
            <a:ext cx="8761412" cy="2433195"/>
          </a:xfr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marL="0" indent="0" algn="r" rtl="1">
              <a:buNone/>
            </a:pPr>
            <a:r>
              <a:rPr lang="ar-DZ" sz="2800" dirty="0" smtClean="0"/>
              <a:t>يشير </a:t>
            </a:r>
            <a:r>
              <a:rPr lang="ar-DZ" sz="2800" dirty="0"/>
              <a:t>المنتج المحتمل إلى كل </a:t>
            </a:r>
            <a:r>
              <a:rPr lang="ar-DZ" sz="2800" u="sng" dirty="0"/>
              <a:t>المنافع أو التحسينات </a:t>
            </a:r>
            <a:r>
              <a:rPr lang="ar-DZ" sz="2800" dirty="0"/>
              <a:t>المحتمل إضافتها للمنتج في المستقبل </a:t>
            </a:r>
            <a:r>
              <a:rPr lang="ar-DZ" sz="2800" u="dbl" dirty="0"/>
              <a:t>لزيادة القيمة المسلمة للعميل</a:t>
            </a:r>
            <a:r>
              <a:rPr lang="ar-DZ" sz="2800" dirty="0"/>
              <a:t>. مثال عن المنتج المحتمل: التحسينات التي تضاف إلى الحواسيب، والبرامج، والتلفونات الخلوية، وغيرها. </a:t>
            </a:r>
            <a:endParaRPr lang="en-US" sz="2800" b="1" dirty="0"/>
          </a:p>
        </p:txBody>
      </p:sp>
      <p:sp>
        <p:nvSpPr>
          <p:cNvPr id="4" name="Flèche vers le bas 3"/>
          <p:cNvSpPr/>
          <p:nvPr/>
        </p:nvSpPr>
        <p:spPr>
          <a:xfrm>
            <a:off x="3706861" y="2093834"/>
            <a:ext cx="3897443" cy="110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1761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7810" y="1106051"/>
            <a:ext cx="10110197"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endParaRPr lang="ar-DZ" sz="2400" dirty="0"/>
          </a:p>
          <a:p>
            <a:pPr lvl="0" algn="just" rtl="1"/>
            <a:r>
              <a:rPr lang="ar-DZ" sz="2000" b="1" dirty="0"/>
              <a:t>يوجد العديد من التصنيفات المختلفة للمنتجات وهذا اعتمادا على عدة معايير من بنها :التصنيف على أساس المنتج، والتصنيف على أساس الغرض من شراء المنتج .وهذه التصنيفات هي كما يلي :</a:t>
            </a:r>
            <a:endParaRPr lang="en-US" sz="2000" b="1" dirty="0"/>
          </a:p>
        </p:txBody>
      </p:sp>
      <p:sp>
        <p:nvSpPr>
          <p:cNvPr id="4" name="Rectangle à coins arrondis 3"/>
          <p:cNvSpPr/>
          <p:nvPr/>
        </p:nvSpPr>
        <p:spPr>
          <a:xfrm>
            <a:off x="1420837" y="211015"/>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تصنيف المنتجات</a:t>
            </a:r>
            <a:endParaRPr lang="en-US" sz="3200" b="1" u="sng" dirty="0">
              <a:solidFill>
                <a:schemeClr val="bg1"/>
              </a:solidFill>
            </a:endParaRPr>
          </a:p>
        </p:txBody>
      </p:sp>
      <p:sp>
        <p:nvSpPr>
          <p:cNvPr id="5" name="Rectangle à coins arrondis 4"/>
          <p:cNvSpPr/>
          <p:nvPr/>
        </p:nvSpPr>
        <p:spPr>
          <a:xfrm>
            <a:off x="7330303" y="2520421"/>
            <a:ext cx="3852473" cy="809469"/>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bg1"/>
                </a:solidFill>
              </a:rPr>
              <a:t>أولا: التصنيف على أساس المنتج : ويتم التقسيم كما يلي : </a:t>
            </a:r>
            <a:endParaRPr lang="en-US" sz="2400" b="1" dirty="0">
              <a:solidFill>
                <a:schemeClr val="bg1"/>
              </a:solidFill>
            </a:endParaRPr>
          </a:p>
        </p:txBody>
      </p:sp>
      <p:sp>
        <p:nvSpPr>
          <p:cNvPr id="6" name="Rectangle à coins arrondis 5"/>
          <p:cNvSpPr/>
          <p:nvPr/>
        </p:nvSpPr>
        <p:spPr>
          <a:xfrm>
            <a:off x="1486216" y="2538401"/>
            <a:ext cx="3852473" cy="809469"/>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bg1"/>
                </a:solidFill>
              </a:rPr>
              <a:t>ثانيا: التصنيف على أساس الغرض </a:t>
            </a:r>
            <a:r>
              <a:rPr lang="ar-DZ" sz="2400" b="1" dirty="0" smtClean="0">
                <a:solidFill>
                  <a:schemeClr val="bg1"/>
                </a:solidFill>
              </a:rPr>
              <a:t>الشراء من </a:t>
            </a:r>
            <a:r>
              <a:rPr lang="ar-DZ" sz="2400" b="1" dirty="0">
                <a:solidFill>
                  <a:schemeClr val="bg1"/>
                </a:solidFill>
              </a:rPr>
              <a:t>المنتج </a:t>
            </a:r>
            <a:endParaRPr lang="en-US" sz="2400" b="1" dirty="0">
              <a:solidFill>
                <a:schemeClr val="bg1"/>
              </a:solidFill>
            </a:endParaRPr>
          </a:p>
        </p:txBody>
      </p:sp>
      <p:sp>
        <p:nvSpPr>
          <p:cNvPr id="8" name="Rectangle 7"/>
          <p:cNvSpPr/>
          <p:nvPr/>
        </p:nvSpPr>
        <p:spPr>
          <a:xfrm>
            <a:off x="8154649" y="3777522"/>
            <a:ext cx="3378416" cy="160394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bg1"/>
                </a:solidFill>
              </a:rPr>
              <a:t>1. السلع </a:t>
            </a:r>
            <a:r>
              <a:rPr lang="ar-DZ" sz="2000" b="1" dirty="0">
                <a:solidFill>
                  <a:schemeClr val="bg1"/>
                </a:solidFill>
              </a:rPr>
              <a:t>المعمرة </a:t>
            </a:r>
            <a:endParaRPr lang="ar-DZ" sz="2000" b="1" dirty="0" smtClean="0">
              <a:solidFill>
                <a:schemeClr val="bg1"/>
              </a:solidFill>
            </a:endParaRPr>
          </a:p>
          <a:p>
            <a:pPr algn="r"/>
            <a:r>
              <a:rPr lang="ar-DZ" sz="2000" b="1" dirty="0">
                <a:solidFill>
                  <a:schemeClr val="bg1"/>
                </a:solidFill>
              </a:rPr>
              <a:t>2. السلع غير </a:t>
            </a:r>
            <a:r>
              <a:rPr lang="ar-DZ" sz="2000" b="1" dirty="0" smtClean="0">
                <a:solidFill>
                  <a:schemeClr val="bg1"/>
                </a:solidFill>
              </a:rPr>
              <a:t>المعمرة</a:t>
            </a:r>
          </a:p>
          <a:p>
            <a:pPr algn="r"/>
            <a:r>
              <a:rPr lang="ar-DZ" sz="2000" b="1" dirty="0">
                <a:solidFill>
                  <a:schemeClr val="bg1"/>
                </a:solidFill>
              </a:rPr>
              <a:t>3. </a:t>
            </a:r>
            <a:r>
              <a:rPr lang="ar-DZ" sz="2000" b="1" dirty="0" smtClean="0">
                <a:solidFill>
                  <a:schemeClr val="bg1"/>
                </a:solidFill>
              </a:rPr>
              <a:t>الخدمات   </a:t>
            </a:r>
            <a:endParaRPr lang="en-US" sz="2000" b="1" dirty="0">
              <a:solidFill>
                <a:schemeClr val="bg1"/>
              </a:solidFill>
            </a:endParaRPr>
          </a:p>
        </p:txBody>
      </p:sp>
      <p:sp>
        <p:nvSpPr>
          <p:cNvPr id="9" name="Flèche vers le bas 8"/>
          <p:cNvSpPr/>
          <p:nvPr/>
        </p:nvSpPr>
        <p:spPr>
          <a:xfrm>
            <a:off x="8454567" y="3380280"/>
            <a:ext cx="1603947" cy="404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055" y="3777522"/>
            <a:ext cx="6458263" cy="160394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000" b="1" dirty="0" smtClean="0">
                <a:solidFill>
                  <a:schemeClr val="bg1"/>
                </a:solidFill>
              </a:rPr>
              <a:t>1. </a:t>
            </a:r>
            <a:r>
              <a:rPr lang="ar-DZ" sz="2000" b="1" u="sng" dirty="0" smtClean="0">
                <a:solidFill>
                  <a:schemeClr val="bg1"/>
                </a:solidFill>
              </a:rPr>
              <a:t>المنتجات </a:t>
            </a:r>
            <a:r>
              <a:rPr lang="ar-DZ" sz="2000" b="1" u="sng" dirty="0">
                <a:solidFill>
                  <a:schemeClr val="bg1"/>
                </a:solidFill>
              </a:rPr>
              <a:t>الاستهلاكية</a:t>
            </a:r>
            <a:r>
              <a:rPr lang="ar-DZ" sz="2000" b="1" dirty="0">
                <a:solidFill>
                  <a:schemeClr val="bg1"/>
                </a:solidFill>
              </a:rPr>
              <a:t>: </a:t>
            </a:r>
            <a:r>
              <a:rPr lang="ar-DZ" sz="2000" b="1" dirty="0" smtClean="0">
                <a:solidFill>
                  <a:schemeClr val="bg1"/>
                </a:solidFill>
              </a:rPr>
              <a:t>(المنتجات الميسرة، منتجات التسوق، المنتجات الخاصة، المنتجات الغير المرغوب فيها)</a:t>
            </a:r>
          </a:p>
          <a:p>
            <a:pPr algn="r" rtl="1"/>
            <a:r>
              <a:rPr lang="ar-DZ" sz="2000" b="1" dirty="0">
                <a:solidFill>
                  <a:schemeClr val="bg1"/>
                </a:solidFill>
              </a:rPr>
              <a:t>2. </a:t>
            </a:r>
            <a:r>
              <a:rPr lang="ar-DZ" sz="2000" b="1" u="sng" dirty="0" smtClean="0">
                <a:solidFill>
                  <a:schemeClr val="bg1"/>
                </a:solidFill>
              </a:rPr>
              <a:t>المنتجات الصناعية</a:t>
            </a:r>
            <a:r>
              <a:rPr lang="ar-DZ" sz="2000" b="1" dirty="0" smtClean="0">
                <a:solidFill>
                  <a:schemeClr val="bg1"/>
                </a:solidFill>
              </a:rPr>
              <a:t>: (المواد الخام، المواد المصنعة والأجزاء، مواد التشغيل، التجهيزات الألية، الأجهزة المساعدة)</a:t>
            </a:r>
            <a:endParaRPr lang="en-US" sz="2000" b="1" dirty="0">
              <a:solidFill>
                <a:schemeClr val="bg1"/>
              </a:solidFill>
            </a:endParaRPr>
          </a:p>
        </p:txBody>
      </p:sp>
      <p:sp>
        <p:nvSpPr>
          <p:cNvPr id="11" name="Flèche vers le bas 10"/>
          <p:cNvSpPr/>
          <p:nvPr/>
        </p:nvSpPr>
        <p:spPr>
          <a:xfrm>
            <a:off x="2475990" y="3380280"/>
            <a:ext cx="1603947" cy="404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4594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ZoneTexte 2"/>
          <p:cNvSpPr txBox="1"/>
          <p:nvPr/>
        </p:nvSpPr>
        <p:spPr>
          <a:xfrm>
            <a:off x="1489562" y="1293696"/>
            <a:ext cx="7564498"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rtl="1"/>
            <a:r>
              <a:rPr lang="ar-DZ" sz="2400" dirty="0"/>
              <a:t>من الخطأ الاعتقاد بأن </a:t>
            </a:r>
            <a:r>
              <a:rPr lang="ar-DZ" sz="2400" dirty="0" smtClean="0"/>
              <a:t>المنتج </a:t>
            </a:r>
            <a:r>
              <a:rPr lang="ar-DZ" sz="2400" dirty="0"/>
              <a:t>يمكن تسويقه لوحده أو التعامل مع صنف محدد دون أن تكون له علاقة مع منتجات أخرى تكون مجموعة مشتركة وذات صفات أو خصائص متجانسة .وهذا ما يسمى </a:t>
            </a:r>
            <a:r>
              <a:rPr lang="ar-DZ" sz="2400" b="1" u="sng" dirty="0"/>
              <a:t>بخط الإنتاج </a:t>
            </a:r>
            <a:r>
              <a:rPr lang="ar-DZ" sz="2400" dirty="0"/>
              <a:t>وقد تكون هذه الخصائص على أساس </a:t>
            </a:r>
            <a:r>
              <a:rPr lang="ar-DZ" sz="2400" u="sng" dirty="0"/>
              <a:t>الأساليب المعتمدة </a:t>
            </a:r>
            <a:r>
              <a:rPr lang="ar-DZ" sz="2400" dirty="0"/>
              <a:t>في تسويقها، أو </a:t>
            </a:r>
            <a:r>
              <a:rPr lang="ar-DZ" sz="2400" u="sng" dirty="0"/>
              <a:t>التكنولوجيا</a:t>
            </a:r>
            <a:r>
              <a:rPr lang="ar-DZ" sz="2400" dirty="0"/>
              <a:t> المعتمدة في إنتاجها، أو </a:t>
            </a:r>
            <a:r>
              <a:rPr lang="ar-DZ" sz="2400" dirty="0" smtClean="0"/>
              <a:t>الاعتبارات </a:t>
            </a:r>
            <a:r>
              <a:rPr lang="ar-DZ" sz="2400" dirty="0"/>
              <a:t>الخاصة في </a:t>
            </a:r>
            <a:r>
              <a:rPr lang="ar-DZ" sz="2400" dirty="0" smtClean="0"/>
              <a:t>استخداماتها النهائية </a:t>
            </a:r>
            <a:r>
              <a:rPr lang="ar-DZ" sz="2400" dirty="0"/>
              <a:t>سواء كان للزبون أو مؤسسات الأعمال </a:t>
            </a:r>
            <a:r>
              <a:rPr lang="ar-DZ" sz="2400" dirty="0" smtClean="0"/>
              <a:t>.</a:t>
            </a:r>
          </a:p>
          <a:p>
            <a:pPr lvl="0" algn="ctr" rtl="1"/>
            <a:endParaRPr lang="ar-DZ" sz="2400" dirty="0"/>
          </a:p>
          <a:p>
            <a:pPr lvl="0" algn="ctr" rtl="1"/>
            <a:endParaRPr lang="ar-DZ" sz="2400" dirty="0" smtClean="0"/>
          </a:p>
          <a:p>
            <a:pPr lvl="0" algn="ctr" rtl="1"/>
            <a:endParaRPr lang="ar-DZ" sz="2400" dirty="0"/>
          </a:p>
          <a:p>
            <a:pPr lvl="0" algn="ctr" rtl="1"/>
            <a:endParaRPr lang="ar-DZ" sz="2400" dirty="0" smtClean="0"/>
          </a:p>
          <a:p>
            <a:pPr lvl="0" algn="ctr" rtl="1"/>
            <a:endParaRPr lang="ar-DZ" sz="2400" dirty="0"/>
          </a:p>
          <a:p>
            <a:pPr lvl="0" algn="ctr" rtl="1"/>
            <a:endParaRPr lang="ar-DZ" sz="2400" dirty="0" smtClean="0"/>
          </a:p>
          <a:p>
            <a:pPr lvl="0" algn="ctr" rtl="1"/>
            <a:endParaRPr lang="ar-DZ" sz="2400" dirty="0"/>
          </a:p>
        </p:txBody>
      </p:sp>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مزيج المنتجات</a:t>
            </a:r>
            <a:endParaRPr lang="en-US" sz="3200" b="1" dirty="0">
              <a:solidFill>
                <a:schemeClr val="bg1"/>
              </a:solidFill>
            </a:endParaRPr>
          </a:p>
        </p:txBody>
      </p:sp>
      <p:sp>
        <p:nvSpPr>
          <p:cNvPr id="5" name="Rectangle 4"/>
          <p:cNvSpPr/>
          <p:nvPr/>
        </p:nvSpPr>
        <p:spPr>
          <a:xfrm>
            <a:off x="1813809" y="3882453"/>
            <a:ext cx="6580682" cy="1753850"/>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bg1"/>
                </a:solidFill>
              </a:rPr>
              <a:t>ومزيج </a:t>
            </a:r>
            <a:r>
              <a:rPr lang="ar-DZ" sz="2400" b="1" dirty="0" smtClean="0">
                <a:solidFill>
                  <a:schemeClr val="bg1"/>
                </a:solidFill>
              </a:rPr>
              <a:t>المنتجات يمثل </a:t>
            </a:r>
            <a:r>
              <a:rPr lang="ar-DZ" sz="2400" b="1" dirty="0">
                <a:solidFill>
                  <a:schemeClr val="bg1"/>
                </a:solidFill>
              </a:rPr>
              <a:t>في حقيقته إجمالي </a:t>
            </a:r>
            <a:r>
              <a:rPr lang="ar-DZ" sz="2400" b="1" dirty="0" smtClean="0">
                <a:solidFill>
                  <a:schemeClr val="bg1"/>
                </a:solidFill>
              </a:rPr>
              <a:t>المجاميع للمنتجات التي </a:t>
            </a:r>
            <a:r>
              <a:rPr lang="ar-DZ" sz="2400" b="1" dirty="0">
                <a:solidFill>
                  <a:schemeClr val="bg1"/>
                </a:solidFill>
              </a:rPr>
              <a:t>تتعامل </a:t>
            </a:r>
            <a:r>
              <a:rPr lang="ar-DZ" sz="2400" b="1" dirty="0" smtClean="0">
                <a:solidFill>
                  <a:schemeClr val="bg1"/>
                </a:solidFill>
              </a:rPr>
              <a:t>المؤسسة </a:t>
            </a:r>
            <a:r>
              <a:rPr lang="ar-DZ" sz="2400" b="1" dirty="0">
                <a:solidFill>
                  <a:schemeClr val="bg1"/>
                </a:solidFill>
              </a:rPr>
              <a:t>والتي تقدمها إلى </a:t>
            </a:r>
            <a:r>
              <a:rPr lang="ar-DZ" sz="2400" b="1" dirty="0" smtClean="0">
                <a:solidFill>
                  <a:schemeClr val="bg1"/>
                </a:solidFill>
              </a:rPr>
              <a:t>الزبائن. </a:t>
            </a:r>
            <a:r>
              <a:rPr lang="ar-DZ" sz="2400" b="1" dirty="0">
                <a:solidFill>
                  <a:schemeClr val="bg1"/>
                </a:solidFill>
              </a:rPr>
              <a:t>وتتمثل أبعاد مزيج </a:t>
            </a:r>
            <a:r>
              <a:rPr lang="ar-DZ" sz="2400" b="1" dirty="0" smtClean="0">
                <a:solidFill>
                  <a:schemeClr val="bg1"/>
                </a:solidFill>
              </a:rPr>
              <a:t>المنتوج في: الاتساع، طول المزيج، </a:t>
            </a:r>
            <a:r>
              <a:rPr lang="ar-DZ" sz="2400" b="1" dirty="0" err="1" smtClean="0">
                <a:solidFill>
                  <a:schemeClr val="bg1"/>
                </a:solidFill>
              </a:rPr>
              <a:t>العمق،التناسق</a:t>
            </a:r>
            <a:endParaRPr lang="en-US" sz="2400" b="1" dirty="0">
              <a:solidFill>
                <a:schemeClr val="bg1"/>
              </a:solidFill>
            </a:endParaRPr>
          </a:p>
        </p:txBody>
      </p:sp>
      <p:sp>
        <p:nvSpPr>
          <p:cNvPr id="6" name="Rectangle 5"/>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433201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4289518511"/>
              </p:ext>
            </p:extLst>
          </p:nvPr>
        </p:nvGraphicFramePr>
        <p:xfrm>
          <a:off x="795187" y="1888761"/>
          <a:ext cx="9652956" cy="3957403"/>
        </p:xfrm>
        <a:graphic>
          <a:graphicData uri="http://schemas.openxmlformats.org/drawingml/2006/table">
            <a:tbl>
              <a:tblPr firstRow="1" bandRow="1">
                <a:tableStyleId>{5C22544A-7EE6-4342-B048-85BDC9FD1C3A}</a:tableStyleId>
              </a:tblPr>
              <a:tblGrid>
                <a:gridCol w="2832433"/>
                <a:gridCol w="2143593"/>
                <a:gridCol w="2398426"/>
                <a:gridCol w="2278504"/>
              </a:tblGrid>
              <a:tr h="530984">
                <a:tc>
                  <a:txBody>
                    <a:bodyPr/>
                    <a:lstStyle/>
                    <a:p>
                      <a:pPr algn="ctr"/>
                      <a:r>
                        <a:rPr lang="ar-DZ" sz="2800" b="1" kern="1200" dirty="0" smtClean="0">
                          <a:solidFill>
                            <a:schemeClr val="bg1"/>
                          </a:solidFill>
                          <a:effectLst>
                            <a:outerShdw blurRad="38100" dist="38100" dir="2700000" algn="tl">
                              <a:srgbClr val="000000">
                                <a:alpha val="43137"/>
                              </a:srgbClr>
                            </a:outerShdw>
                          </a:effectLst>
                          <a:latin typeface="+mn-lt"/>
                          <a:ea typeface="+mn-ea"/>
                          <a:cs typeface="+mn-cs"/>
                        </a:rPr>
                        <a:t>التناسق</a:t>
                      </a:r>
                      <a:endParaRPr lang="en-US" sz="2800" b="1" kern="1200" dirty="0">
                        <a:solidFill>
                          <a:schemeClr val="bg1"/>
                        </a:solidFill>
                        <a:effectLst>
                          <a:outerShdw blurRad="38100" dist="38100" dir="2700000" algn="tl">
                            <a:srgbClr val="000000">
                              <a:alpha val="43137"/>
                            </a:srgbClr>
                          </a:outerShdw>
                        </a:effectLst>
                        <a:latin typeface="+mn-lt"/>
                        <a:ea typeface="+mn-ea"/>
                        <a:cs typeface="+mn-cs"/>
                      </a:endParaRPr>
                    </a:p>
                  </a:txBody>
                  <a:tcPr/>
                </a:tc>
                <a:tc>
                  <a:txBody>
                    <a:bodyPr/>
                    <a:lstStyle/>
                    <a:p>
                      <a:pPr algn="ctr"/>
                      <a:r>
                        <a:rPr lang="ar-DZ" sz="2800" b="1" kern="1200" dirty="0" smtClean="0">
                          <a:solidFill>
                            <a:schemeClr val="bg1"/>
                          </a:solidFill>
                          <a:effectLst>
                            <a:outerShdw blurRad="38100" dist="38100" dir="2700000" algn="tl">
                              <a:srgbClr val="000000">
                                <a:alpha val="43137"/>
                              </a:srgbClr>
                            </a:outerShdw>
                          </a:effectLst>
                          <a:latin typeface="+mn-lt"/>
                          <a:ea typeface="+mn-ea"/>
                          <a:cs typeface="+mn-cs"/>
                        </a:rPr>
                        <a:t>عمق المزيج</a:t>
                      </a:r>
                      <a:endParaRPr lang="en-US" sz="2800" b="1" kern="1200" dirty="0">
                        <a:solidFill>
                          <a:schemeClr val="bg1"/>
                        </a:solidFill>
                        <a:effectLst>
                          <a:outerShdw blurRad="38100" dist="38100" dir="2700000" algn="tl">
                            <a:srgbClr val="000000">
                              <a:alpha val="43137"/>
                            </a:srgbClr>
                          </a:outerShdw>
                        </a:effectLst>
                        <a:latin typeface="+mn-lt"/>
                        <a:ea typeface="+mn-ea"/>
                        <a:cs typeface="+mn-cs"/>
                      </a:endParaRPr>
                    </a:p>
                  </a:txBody>
                  <a:tcPr/>
                </a:tc>
                <a:tc>
                  <a:txBody>
                    <a:bodyPr/>
                    <a:lstStyle/>
                    <a:p>
                      <a:pPr algn="ctr"/>
                      <a:r>
                        <a:rPr lang="ar-DZ" sz="2800" b="1" kern="1200" dirty="0" smtClean="0">
                          <a:solidFill>
                            <a:schemeClr val="bg1"/>
                          </a:solidFill>
                          <a:effectLst>
                            <a:outerShdw blurRad="38100" dist="38100" dir="2700000" algn="tl">
                              <a:srgbClr val="000000">
                                <a:alpha val="43137"/>
                              </a:srgbClr>
                            </a:outerShdw>
                          </a:effectLst>
                          <a:latin typeface="+mn-lt"/>
                          <a:ea typeface="+mn-ea"/>
                          <a:cs typeface="+mn-cs"/>
                        </a:rPr>
                        <a:t>طول المزيج </a:t>
                      </a:r>
                      <a:endParaRPr lang="en-US" sz="2800" b="1" kern="1200" dirty="0">
                        <a:solidFill>
                          <a:schemeClr val="bg1"/>
                        </a:solidFill>
                        <a:effectLst>
                          <a:outerShdw blurRad="38100" dist="38100" dir="2700000" algn="tl">
                            <a:srgbClr val="000000">
                              <a:alpha val="43137"/>
                            </a:srgbClr>
                          </a:outerShdw>
                        </a:effectLst>
                        <a:latin typeface="+mn-lt"/>
                        <a:ea typeface="+mn-ea"/>
                        <a:cs typeface="+mn-cs"/>
                      </a:endParaRPr>
                    </a:p>
                  </a:txBody>
                  <a:tcPr/>
                </a:tc>
                <a:tc>
                  <a:txBody>
                    <a:bodyPr/>
                    <a:lstStyle/>
                    <a:p>
                      <a:pPr algn="ctr" rtl="1"/>
                      <a:r>
                        <a:rPr lang="ar-DZ" sz="2800" dirty="0" smtClean="0">
                          <a:solidFill>
                            <a:schemeClr val="bg1"/>
                          </a:solidFill>
                          <a:effectLst>
                            <a:outerShdw blurRad="38100" dist="38100" dir="2700000" algn="tl">
                              <a:srgbClr val="000000">
                                <a:alpha val="43137"/>
                              </a:srgbClr>
                            </a:outerShdw>
                          </a:effectLst>
                        </a:rPr>
                        <a:t>اتساع المزيج </a:t>
                      </a:r>
                      <a:endParaRPr lang="en-US" sz="2800" dirty="0">
                        <a:solidFill>
                          <a:schemeClr val="bg1"/>
                        </a:solidFill>
                        <a:effectLst>
                          <a:outerShdw blurRad="38100" dist="38100" dir="2700000" algn="tl">
                            <a:srgbClr val="000000">
                              <a:alpha val="43137"/>
                            </a:srgbClr>
                          </a:outerShdw>
                        </a:effectLst>
                      </a:endParaRPr>
                    </a:p>
                  </a:txBody>
                  <a:tcPr/>
                </a:tc>
              </a:tr>
              <a:tr h="3426419">
                <a:tc>
                  <a:txBody>
                    <a:bodyPr/>
                    <a:lstStyle/>
                    <a:p>
                      <a:pPr algn="ctr" rtl="1"/>
                      <a:r>
                        <a:rPr lang="ar-DZ" sz="2400" kern="1200" dirty="0" smtClean="0">
                          <a:solidFill>
                            <a:schemeClr val="bg1"/>
                          </a:solidFill>
                          <a:latin typeface="+mn-lt"/>
                          <a:ea typeface="+mn-ea"/>
                          <a:cs typeface="+mn-cs"/>
                        </a:rPr>
                        <a:t>يقصد به أوجه التشابه والتناسق بين منتجات المزيج التسويقي كأن تباع للزبون نفسه، أو يستخدم في توزيعها قنوات توزيع واحدة أو هناك تقارب في أسعارها وذات طبيعة واحدة في الإنتاج</a:t>
                      </a:r>
                      <a:endParaRPr lang="en-US" sz="2400" kern="1200" dirty="0">
                        <a:solidFill>
                          <a:schemeClr val="bg1"/>
                        </a:solidFill>
                        <a:latin typeface="+mn-lt"/>
                        <a:ea typeface="+mn-ea"/>
                        <a:cs typeface="+mn-cs"/>
                      </a:endParaRPr>
                    </a:p>
                  </a:txBody>
                  <a:tcPr/>
                </a:tc>
                <a:tc>
                  <a:txBody>
                    <a:bodyPr/>
                    <a:lstStyle/>
                    <a:p>
                      <a:pPr algn="ctr" rtl="1"/>
                      <a:r>
                        <a:rPr lang="ar-DZ" sz="2400" kern="1200" dirty="0" smtClean="0">
                          <a:solidFill>
                            <a:schemeClr val="bg1"/>
                          </a:solidFill>
                          <a:latin typeface="+mn-lt"/>
                          <a:ea typeface="+mn-ea"/>
                          <a:cs typeface="+mn-cs"/>
                        </a:rPr>
                        <a:t>العمق وهو عدد الأنواع المختلفة لكل منتج كأن ينتج المنتوج بعبوات ذات أحجام مختلفة أو بألوان متعددة </a:t>
                      </a:r>
                      <a:r>
                        <a:rPr lang="ar-DZ" sz="1600" dirty="0" smtClean="0"/>
                        <a:t>.</a:t>
                      </a:r>
                      <a:endParaRPr lang="en-US" sz="1600" dirty="0"/>
                    </a:p>
                  </a:txBody>
                  <a:tcPr/>
                </a:tc>
                <a:tc>
                  <a:txBody>
                    <a:bodyPr/>
                    <a:lstStyle/>
                    <a:p>
                      <a:pPr algn="ctr" rtl="1"/>
                      <a:r>
                        <a:rPr lang="ar-DZ" sz="2400" kern="1200" dirty="0" smtClean="0">
                          <a:solidFill>
                            <a:schemeClr val="bg1"/>
                          </a:solidFill>
                          <a:latin typeface="+mn-lt"/>
                          <a:ea typeface="+mn-ea"/>
                          <a:cs typeface="+mn-cs"/>
                        </a:rPr>
                        <a:t>طول مزيج المنتوج وهو يعني عدد الخطوط الإنتاجية المتنوعة التي تقوم المؤسسة بامتلاكها وإنتاج المنتجات من خلالها</a:t>
                      </a:r>
                      <a:endParaRPr lang="en-US" sz="2400" kern="1200" dirty="0">
                        <a:solidFill>
                          <a:schemeClr val="bg1"/>
                        </a:solidFill>
                        <a:latin typeface="+mn-lt"/>
                        <a:ea typeface="+mn-ea"/>
                        <a:cs typeface="+mn-cs"/>
                      </a:endParaRPr>
                    </a:p>
                  </a:txBody>
                  <a:tcPr/>
                </a:tc>
                <a:tc>
                  <a:txBody>
                    <a:bodyPr/>
                    <a:lstStyle/>
                    <a:p>
                      <a:pPr algn="ctr" rtl="1"/>
                      <a:r>
                        <a:rPr lang="ar-DZ" sz="2400" dirty="0" smtClean="0">
                          <a:solidFill>
                            <a:schemeClr val="bg1"/>
                          </a:solidFill>
                        </a:rPr>
                        <a:t>الاتساع ويقصد باتساع مزيج المنتوج عدد المنتجات في خط المنتوج في أو كل خط إنتاجي للمؤسسة</a:t>
                      </a:r>
                      <a:endParaRPr lang="en-US" sz="2400" dirty="0">
                        <a:solidFill>
                          <a:schemeClr val="bg1"/>
                        </a:solidFill>
                      </a:endParaRPr>
                    </a:p>
                  </a:txBody>
                  <a:tcPr/>
                </a:tc>
              </a:tr>
            </a:tbl>
          </a:graphicData>
        </a:graphic>
      </p:graphicFrame>
      <p:sp>
        <p:nvSpPr>
          <p:cNvPr id="5" name="Rectangle à coins arrondis 4"/>
          <p:cNvSpPr/>
          <p:nvPr/>
        </p:nvSpPr>
        <p:spPr>
          <a:xfrm>
            <a:off x="1789364" y="748216"/>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smtClean="0">
                <a:solidFill>
                  <a:schemeClr val="bg1"/>
                </a:solidFill>
              </a:rPr>
              <a:t>أبعاد مزيج المنتجات</a:t>
            </a:r>
            <a:endParaRPr lang="en-US" sz="3200" b="1" dirty="0">
              <a:solidFill>
                <a:schemeClr val="bg1"/>
              </a:solidFill>
            </a:endParaRPr>
          </a:p>
        </p:txBody>
      </p:sp>
      <p:sp>
        <p:nvSpPr>
          <p:cNvPr id="6" name="Rectangle 5"/>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4786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19134" y="1926394"/>
            <a:ext cx="7926107" cy="17550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rtl="1">
              <a:lnSpc>
                <a:spcPct val="115000"/>
              </a:lnSpc>
              <a:spcAft>
                <a:spcPts val="1000"/>
              </a:spcAft>
              <a:tabLst>
                <a:tab pos="-1270" algn="r"/>
              </a:tabLst>
            </a:pPr>
            <a:r>
              <a:rPr lang="ar-DZ" sz="2400" dirty="0">
                <a:solidFill>
                  <a:schemeClr val="bg1"/>
                </a:solidFill>
              </a:rPr>
              <a:t>تسعى المنظمة لتمييز منتجاتها عن منتجات المنافسين لترسيخ صورة ذهنية لها ولمنتجاتها تعكس المنافع التي يحصل عليها العملاء وتزيد من درجة ولائهم. تستطيع المنظمة تمييز منتجاتها عن طريق جودة المنتج، </a:t>
            </a:r>
            <a:r>
              <a:rPr lang="ar-DZ" sz="2400" dirty="0" smtClean="0">
                <a:solidFill>
                  <a:schemeClr val="bg1"/>
                </a:solidFill>
              </a:rPr>
              <a:t>العلامة</a:t>
            </a:r>
            <a:r>
              <a:rPr lang="ar-DZ" sz="2400" dirty="0">
                <a:solidFill>
                  <a:schemeClr val="bg1"/>
                </a:solidFill>
              </a:rPr>
              <a:t>، التعبئة وبطاقات التمييز. </a:t>
            </a:r>
          </a:p>
        </p:txBody>
      </p:sp>
      <p:sp>
        <p:nvSpPr>
          <p:cNvPr id="4" name="Rectangle à coins arrondis 3"/>
          <p:cNvSpPr/>
          <p:nvPr/>
        </p:nvSpPr>
        <p:spPr>
          <a:xfrm>
            <a:off x="874965" y="134911"/>
            <a:ext cx="8089154" cy="844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chemeClr val="bg1"/>
                </a:solidFill>
              </a:rPr>
              <a:t>تمييز المنتج: </a:t>
            </a:r>
            <a:r>
              <a:rPr lang="fr-FR" sz="2800" b="1" dirty="0">
                <a:solidFill>
                  <a:schemeClr val="bg1"/>
                </a:solidFill>
              </a:rPr>
              <a:t>PRODUCT </a:t>
            </a:r>
            <a:r>
              <a:rPr lang="en-US" sz="2800" b="1" dirty="0" smtClean="0">
                <a:solidFill>
                  <a:schemeClr val="bg1"/>
                </a:solidFill>
              </a:rPr>
              <a:t>Differential</a:t>
            </a:r>
            <a:endParaRPr lang="en-US" sz="3200" b="1" dirty="0">
              <a:solidFill>
                <a:schemeClr val="bg1"/>
              </a:solidFill>
            </a:endParaRPr>
          </a:p>
        </p:txBody>
      </p:sp>
      <p:sp>
        <p:nvSpPr>
          <p:cNvPr id="5" name="Flèche vers le bas 4"/>
          <p:cNvSpPr/>
          <p:nvPr/>
        </p:nvSpPr>
        <p:spPr>
          <a:xfrm>
            <a:off x="3270623" y="1103378"/>
            <a:ext cx="3747541" cy="6992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8510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550702" y="1761343"/>
            <a:ext cx="5246558" cy="4094801"/>
          </a:xfrm>
        </p:spPr>
        <p:style>
          <a:lnRef idx="2">
            <a:schemeClr val="accent3"/>
          </a:lnRef>
          <a:fillRef idx="1">
            <a:schemeClr val="lt1"/>
          </a:fillRef>
          <a:effectRef idx="0">
            <a:schemeClr val="accent3"/>
          </a:effectRef>
          <a:fontRef idx="minor">
            <a:schemeClr val="dk1"/>
          </a:fontRef>
        </p:style>
        <p:txBody>
          <a:bodyPr>
            <a:noAutofit/>
          </a:bodyPr>
          <a:lstStyle/>
          <a:p>
            <a:pPr algn="ctr" rtl="1">
              <a:lnSpc>
                <a:spcPct val="115000"/>
              </a:lnSpc>
              <a:spcAft>
                <a:spcPts val="1000"/>
              </a:spcAft>
              <a:tabLst>
                <a:tab pos="-1270" algn="r"/>
              </a:tabLst>
            </a:pPr>
            <a:r>
              <a:rPr lang="ar-DZ" sz="2400" dirty="0" smtClean="0">
                <a:solidFill>
                  <a:schemeClr val="bg1"/>
                </a:solidFill>
              </a:rPr>
              <a:t>هناك </a:t>
            </a:r>
            <a:r>
              <a:rPr lang="ar-DZ" sz="2400" dirty="0">
                <a:solidFill>
                  <a:schemeClr val="bg1"/>
                </a:solidFill>
              </a:rPr>
              <a:t>عدة أنشطة متعلقة بالمنتج من حيث المظهر والمخبر ومستويات قدرات النشاط الإنتاجي نذكر </a:t>
            </a:r>
            <a:r>
              <a:rPr lang="ar-DZ" sz="2400" dirty="0" smtClean="0">
                <a:solidFill>
                  <a:schemeClr val="bg1"/>
                </a:solidFill>
              </a:rPr>
              <a:t>منها:</a:t>
            </a:r>
            <a:endParaRPr lang="ar-DZ" sz="2400" dirty="0">
              <a:solidFill>
                <a:schemeClr val="bg1"/>
              </a:solidFill>
            </a:endParaRPr>
          </a:p>
          <a:p>
            <a:pPr lvl="0" algn="ctr" rtl="1">
              <a:lnSpc>
                <a:spcPct val="115000"/>
              </a:lnSpc>
              <a:spcAft>
                <a:spcPts val="1000"/>
              </a:spcAft>
              <a:tabLst>
                <a:tab pos="-1270" algn="r"/>
              </a:tabLst>
            </a:pP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798817" y="2600793"/>
            <a:ext cx="3327817" cy="614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العلامة التجارية</a:t>
            </a:r>
            <a:endParaRPr lang="en-US" sz="2800" dirty="0">
              <a:solidFill>
                <a:schemeClr val="bg1"/>
              </a:solidFill>
            </a:endParaRPr>
          </a:p>
        </p:txBody>
      </p:sp>
      <p:sp>
        <p:nvSpPr>
          <p:cNvPr id="7" name="Rectangle 6"/>
          <p:cNvSpPr/>
          <p:nvPr/>
        </p:nvSpPr>
        <p:spPr>
          <a:xfrm>
            <a:off x="1798818" y="1431558"/>
            <a:ext cx="3327817" cy="6145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التغليف</a:t>
            </a:r>
            <a:endParaRPr lang="en-US" sz="2800" dirty="0">
              <a:solidFill>
                <a:schemeClr val="bg1"/>
              </a:solidFill>
            </a:endParaRPr>
          </a:p>
        </p:txBody>
      </p:sp>
      <p:sp>
        <p:nvSpPr>
          <p:cNvPr id="9" name="Rectangle à coins arrondis 8"/>
          <p:cNvSpPr/>
          <p:nvPr/>
        </p:nvSpPr>
        <p:spPr>
          <a:xfrm>
            <a:off x="1984237" y="45916"/>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الأنشطة المتعلقة بالمنتج</a:t>
            </a:r>
            <a:endParaRPr lang="en-US" sz="3200" b="1" dirty="0">
              <a:solidFill>
                <a:schemeClr val="bg1"/>
              </a:solidFill>
            </a:endParaRPr>
          </a:p>
        </p:txBody>
      </p:sp>
      <p:sp>
        <p:nvSpPr>
          <p:cNvPr id="10" name="Rectangle 9"/>
          <p:cNvSpPr/>
          <p:nvPr/>
        </p:nvSpPr>
        <p:spPr>
          <a:xfrm>
            <a:off x="1798815" y="3711923"/>
            <a:ext cx="3327817" cy="6145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تصميم المنتج</a:t>
            </a:r>
            <a:endParaRPr lang="en-US" sz="2800" dirty="0">
              <a:solidFill>
                <a:schemeClr val="bg1"/>
              </a:solidFill>
            </a:endParaRPr>
          </a:p>
        </p:txBody>
      </p:sp>
      <p:sp>
        <p:nvSpPr>
          <p:cNvPr id="11" name="Rectangle 10"/>
          <p:cNvSpPr/>
          <p:nvPr/>
        </p:nvSpPr>
        <p:spPr>
          <a:xfrm>
            <a:off x="1798816" y="4721893"/>
            <a:ext cx="3327817" cy="614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b="1" dirty="0" smtClean="0">
                <a:latin typeface="Calibri" panose="020F0502020204030204" pitchFamily="34" charset="0"/>
                <a:ea typeface="Calibri" panose="020F0502020204030204" pitchFamily="34" charset="0"/>
                <a:cs typeface="Simplified Arabic" panose="02020603050405020304" pitchFamily="18" charset="-78"/>
              </a:rPr>
              <a:t>جودة المنتج</a:t>
            </a:r>
            <a:endParaRPr lang="en-US" sz="2800" dirty="0"/>
          </a:p>
        </p:txBody>
      </p:sp>
      <p:sp>
        <p:nvSpPr>
          <p:cNvPr id="13" name="Rectangle 12"/>
          <p:cNvSpPr/>
          <p:nvPr/>
        </p:nvSpPr>
        <p:spPr>
          <a:xfrm>
            <a:off x="1798816" y="5635044"/>
            <a:ext cx="3327817" cy="614597"/>
          </a:xfrm>
          <a:prstGeom prst="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b="1" dirty="0" smtClean="0">
                <a:latin typeface="Calibri" panose="020F0502020204030204" pitchFamily="34" charset="0"/>
                <a:ea typeface="Calibri" panose="020F0502020204030204" pitchFamily="34" charset="0"/>
                <a:cs typeface="Simplified Arabic" panose="02020603050405020304" pitchFamily="18" charset="-78"/>
              </a:rPr>
              <a:t>التبيين</a:t>
            </a:r>
            <a:endParaRPr lang="en-US" sz="2800" dirty="0"/>
          </a:p>
        </p:txBody>
      </p:sp>
      <p:sp>
        <p:nvSpPr>
          <p:cNvPr id="12" name="Rectangle 11"/>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7081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597" y="2203554"/>
            <a:ext cx="10972800" cy="4324663"/>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a:noAutofit/>
          </a:bodyPr>
          <a:lstStyle/>
          <a:p>
            <a:pPr algn="r" rtl="1">
              <a:buNone/>
            </a:pPr>
            <a:r>
              <a:rPr lang="ar-DZ" sz="2400" dirty="0" smtClean="0">
                <a:solidFill>
                  <a:schemeClr val="bg1"/>
                </a:solidFill>
              </a:rPr>
              <a:t>يمكن </a:t>
            </a:r>
            <a:r>
              <a:rPr lang="ar-DZ" sz="2400" dirty="0">
                <a:solidFill>
                  <a:schemeClr val="bg1"/>
                </a:solidFill>
              </a:rPr>
              <a:t>أن يعرف التغليف على انه </a:t>
            </a:r>
            <a:r>
              <a:rPr lang="ar-DZ" sz="2400" b="1" dirty="0">
                <a:solidFill>
                  <a:schemeClr val="bg1"/>
                </a:solidFill>
              </a:rPr>
              <a:t>"إجمالي العناصر المادية المرفقة بالمنتوج و التي تباع معه بغرض تسهيل حمايته، نقله، </a:t>
            </a:r>
            <a:r>
              <a:rPr lang="ar-DZ" sz="2400" b="1" dirty="0" smtClean="0">
                <a:solidFill>
                  <a:schemeClr val="bg1"/>
                </a:solidFill>
              </a:rPr>
              <a:t>الاحتفاظ </a:t>
            </a:r>
            <a:r>
              <a:rPr lang="ar-DZ" sz="2400" b="1" dirty="0">
                <a:solidFill>
                  <a:schemeClr val="bg1"/>
                </a:solidFill>
              </a:rPr>
              <a:t>به </a:t>
            </a:r>
            <a:r>
              <a:rPr lang="ar-DZ" sz="2400" b="1" dirty="0" smtClean="0">
                <a:solidFill>
                  <a:schemeClr val="bg1"/>
                </a:solidFill>
              </a:rPr>
              <a:t>بالإضافة </a:t>
            </a:r>
            <a:r>
              <a:rPr lang="ar-DZ" sz="2400" b="1" dirty="0">
                <a:solidFill>
                  <a:schemeClr val="bg1"/>
                </a:solidFill>
              </a:rPr>
              <a:t>إلى عرضه في الرفوف للتعريف به و لتسهيل استعماله من قبل المستهلكين"، </a:t>
            </a:r>
            <a:r>
              <a:rPr lang="ar-DZ" sz="2400" dirty="0">
                <a:solidFill>
                  <a:schemeClr val="bg1"/>
                </a:solidFill>
              </a:rPr>
              <a:t>وللتغليف وظائف عديدة أهمها</a:t>
            </a:r>
            <a:r>
              <a:rPr lang="ar-DZ" sz="2400" dirty="0" smtClean="0">
                <a:solidFill>
                  <a:schemeClr val="bg1"/>
                </a:solidFill>
              </a:rPr>
              <a:t>: الوقاية، الترويج، تسهيل علية البيع</a:t>
            </a:r>
          </a:p>
          <a:p>
            <a:pPr algn="r" rtl="1">
              <a:buNone/>
            </a:pPr>
            <a:r>
              <a:rPr lang="ar-DZ" sz="2400" dirty="0">
                <a:solidFill>
                  <a:schemeClr val="bg1"/>
                </a:solidFill>
              </a:rPr>
              <a:t>للتغليف ثلاثة مستويات أساسية و يمكن توضيحها فيما يلي : </a:t>
            </a:r>
            <a:endParaRPr lang="ar-DZ" sz="2400" dirty="0" smtClean="0">
              <a:solidFill>
                <a:schemeClr val="bg1"/>
              </a:solidFill>
            </a:endParaRPr>
          </a:p>
          <a:p>
            <a:pPr marL="457200" indent="-457200" algn="r" rtl="1">
              <a:buFont typeface="+mj-lt"/>
              <a:buAutoNum type="arabicPeriod"/>
            </a:pPr>
            <a:r>
              <a:rPr lang="ar-DZ" sz="2400" b="1" u="sng" dirty="0" smtClean="0">
                <a:solidFill>
                  <a:schemeClr val="bg1"/>
                </a:solidFill>
              </a:rPr>
              <a:t>المستوى </a:t>
            </a:r>
            <a:r>
              <a:rPr lang="ar-DZ" sz="2400" b="1" u="sng" dirty="0">
                <a:solidFill>
                  <a:schemeClr val="bg1"/>
                </a:solidFill>
              </a:rPr>
              <a:t>الأول: </a:t>
            </a:r>
            <a:r>
              <a:rPr lang="ar-DZ" sz="2400" dirty="0">
                <a:solidFill>
                  <a:schemeClr val="bg1"/>
                </a:solidFill>
              </a:rPr>
              <a:t>يمثل الغلاف الأولي و الذي يحتوي على السلعة، فهو ذو اتصال مباشر بالسلعة مثل الزجاجة التي تحوي الدواء (التعبئة ). </a:t>
            </a:r>
            <a:endParaRPr lang="ar-DZ" sz="2400" dirty="0" smtClean="0">
              <a:solidFill>
                <a:schemeClr val="bg1"/>
              </a:solidFill>
            </a:endParaRPr>
          </a:p>
          <a:p>
            <a:pPr marL="457200" indent="-457200" algn="r" rtl="1">
              <a:buFont typeface="+mj-lt"/>
              <a:buAutoNum type="arabicPeriod"/>
            </a:pPr>
            <a:r>
              <a:rPr lang="ar-DZ" sz="2400" b="1" u="sng" dirty="0" smtClean="0">
                <a:solidFill>
                  <a:schemeClr val="bg1"/>
                </a:solidFill>
              </a:rPr>
              <a:t>المستوى </a:t>
            </a:r>
            <a:r>
              <a:rPr lang="ar-DZ" sz="2400" b="1" u="sng" dirty="0" err="1">
                <a:solidFill>
                  <a:schemeClr val="bg1"/>
                </a:solidFill>
              </a:rPr>
              <a:t>الثاني:</a:t>
            </a:r>
            <a:r>
              <a:rPr lang="ar-DZ" sz="2400" dirty="0" err="1">
                <a:solidFill>
                  <a:schemeClr val="bg1"/>
                </a:solidFill>
              </a:rPr>
              <a:t>هو</a:t>
            </a:r>
            <a:r>
              <a:rPr lang="ar-DZ" sz="2400" dirty="0">
                <a:solidFill>
                  <a:schemeClr val="bg1"/>
                </a:solidFill>
              </a:rPr>
              <a:t> الذي يجمع عدة وحدات من المنتج لجعلها في وحدة مباعة أي هو حاوية إضافية للمنتوج . </a:t>
            </a:r>
            <a:endParaRPr lang="ar-DZ" sz="2400" dirty="0" smtClean="0">
              <a:solidFill>
                <a:schemeClr val="bg1"/>
              </a:solidFill>
            </a:endParaRPr>
          </a:p>
          <a:p>
            <a:pPr marL="457200" indent="-457200" algn="r" rtl="1">
              <a:buFont typeface="+mj-lt"/>
              <a:buAutoNum type="arabicPeriod"/>
            </a:pPr>
            <a:r>
              <a:rPr lang="en-US" sz="2400" dirty="0" smtClean="0">
                <a:solidFill>
                  <a:schemeClr val="bg1"/>
                </a:solidFill>
              </a:rPr>
              <a:t> </a:t>
            </a:r>
            <a:r>
              <a:rPr lang="ar-DZ" sz="2400" b="1" u="sng" dirty="0">
                <a:solidFill>
                  <a:schemeClr val="bg1"/>
                </a:solidFill>
              </a:rPr>
              <a:t>المستوى الثالث</a:t>
            </a:r>
            <a:r>
              <a:rPr lang="ar-DZ" sz="2400" dirty="0">
                <a:solidFill>
                  <a:schemeClr val="bg1"/>
                </a:solidFill>
              </a:rPr>
              <a:t>: غلاف عبوة </a:t>
            </a:r>
            <a:r>
              <a:rPr lang="ar-DZ" sz="2400" dirty="0" smtClean="0">
                <a:solidFill>
                  <a:schemeClr val="bg1"/>
                </a:solidFill>
              </a:rPr>
              <a:t>الشحن </a:t>
            </a:r>
            <a:r>
              <a:rPr lang="ar-DZ" sz="2400" dirty="0">
                <a:solidFill>
                  <a:schemeClr val="bg1"/>
                </a:solidFill>
              </a:rPr>
              <a:t>هو </a:t>
            </a:r>
            <a:r>
              <a:rPr lang="ar-DZ" sz="2400" dirty="0" smtClean="0">
                <a:solidFill>
                  <a:schemeClr val="bg1"/>
                </a:solidFill>
              </a:rPr>
              <a:t>الذي يسمح بنقل </a:t>
            </a:r>
            <a:r>
              <a:rPr lang="ar-DZ" sz="2400" dirty="0">
                <a:solidFill>
                  <a:schemeClr val="bg1"/>
                </a:solidFill>
              </a:rPr>
              <a:t>و شحن عدد كبير </a:t>
            </a:r>
            <a:r>
              <a:rPr lang="ar-DZ" sz="2400" dirty="0" smtClean="0">
                <a:solidFill>
                  <a:schemeClr val="bg1"/>
                </a:solidFill>
              </a:rPr>
              <a:t>من </a:t>
            </a:r>
            <a:r>
              <a:rPr lang="ar-DZ" sz="2400" dirty="0">
                <a:solidFill>
                  <a:schemeClr val="bg1"/>
                </a:solidFill>
              </a:rPr>
              <a:t>المنتجات من </a:t>
            </a:r>
            <a:r>
              <a:rPr lang="ar-DZ" sz="2400" dirty="0" smtClean="0">
                <a:solidFill>
                  <a:schemeClr val="bg1"/>
                </a:solidFill>
              </a:rPr>
              <a:t>المصنع </a:t>
            </a:r>
            <a:r>
              <a:rPr lang="ar-DZ" sz="2400" dirty="0">
                <a:solidFill>
                  <a:schemeClr val="bg1"/>
                </a:solidFill>
              </a:rPr>
              <a:t>إلى نقاط البيع الخاصة بالمنتج.</a:t>
            </a:r>
            <a:endParaRPr lang="en-US" sz="2400" dirty="0">
              <a:solidFill>
                <a:schemeClr val="bg1"/>
              </a:solidFill>
            </a:endParaRPr>
          </a:p>
        </p:txBody>
      </p:sp>
      <p:sp>
        <p:nvSpPr>
          <p:cNvPr id="5" name="Rectangle 4"/>
          <p:cNvSpPr/>
          <p:nvPr/>
        </p:nvSpPr>
        <p:spPr>
          <a:xfrm>
            <a:off x="2143594" y="973669"/>
            <a:ext cx="4407108" cy="66078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التغليف</a:t>
            </a:r>
            <a:endParaRPr lang="en-US" sz="2800"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4264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597" y="1948721"/>
            <a:ext cx="10927829" cy="4579496"/>
          </a:xfrm>
        </p:spPr>
        <p:style>
          <a:lnRef idx="2">
            <a:schemeClr val="accent1"/>
          </a:lnRef>
          <a:fillRef idx="1">
            <a:schemeClr val="lt1"/>
          </a:fillRef>
          <a:effectRef idx="0">
            <a:schemeClr val="accent1"/>
          </a:effectRef>
          <a:fontRef idx="minor">
            <a:schemeClr val="dk1"/>
          </a:fontRef>
        </p:style>
        <p:txBody>
          <a:bodyPr>
            <a:noAutofit/>
          </a:bodyPr>
          <a:lstStyle/>
          <a:p>
            <a:pPr algn="r" rtl="1">
              <a:buNone/>
            </a:pPr>
            <a:r>
              <a:rPr lang="ar-DZ" sz="2400" dirty="0">
                <a:solidFill>
                  <a:schemeClr val="bg1"/>
                </a:solidFill>
              </a:rPr>
              <a:t>تعد </a:t>
            </a:r>
            <a:r>
              <a:rPr lang="ar-DZ" sz="2400" dirty="0" smtClean="0">
                <a:solidFill>
                  <a:schemeClr val="bg1"/>
                </a:solidFill>
              </a:rPr>
              <a:t>العلامة </a:t>
            </a:r>
            <a:r>
              <a:rPr lang="ar-DZ" sz="2400" dirty="0">
                <a:solidFill>
                  <a:schemeClr val="bg1"/>
                </a:solidFill>
              </a:rPr>
              <a:t>جزءا </a:t>
            </a:r>
            <a:r>
              <a:rPr lang="ar-DZ" sz="2400" dirty="0" smtClean="0">
                <a:solidFill>
                  <a:schemeClr val="bg1"/>
                </a:solidFill>
              </a:rPr>
              <a:t>من استراتيجية المنتج وهي </a:t>
            </a:r>
            <a:r>
              <a:rPr lang="ar-DZ" sz="2400" dirty="0">
                <a:solidFill>
                  <a:schemeClr val="bg1"/>
                </a:solidFill>
              </a:rPr>
              <a:t>تمثل أحد القرار ات الرئيسية في تسويق المنتجات. و </a:t>
            </a:r>
            <a:r>
              <a:rPr lang="ar-DZ" sz="2400" dirty="0" smtClean="0">
                <a:solidFill>
                  <a:schemeClr val="bg1"/>
                </a:solidFill>
              </a:rPr>
              <a:t>فتعتبر العلامة </a:t>
            </a:r>
            <a:r>
              <a:rPr lang="ar-DZ" sz="2400" dirty="0">
                <a:solidFill>
                  <a:schemeClr val="bg1"/>
                </a:solidFill>
              </a:rPr>
              <a:t>هي عبارة عن اسم أو جملة أو رسم أو رمز أو مزيج مما سبق للتعريف بمنتجات الشركة وتمييزها عن منتجات المنافسين. من المفاهيم المرتبطة بالعالمة: </a:t>
            </a:r>
            <a:endParaRPr lang="ar-DZ" sz="2400" dirty="0" smtClean="0">
              <a:solidFill>
                <a:schemeClr val="bg1"/>
              </a:solidFill>
            </a:endParaRPr>
          </a:p>
          <a:p>
            <a:pPr algn="r" rtl="1">
              <a:buNone/>
            </a:pPr>
            <a:r>
              <a:rPr lang="ar-DZ" sz="2400" b="1" dirty="0" smtClean="0"/>
              <a:t>أ. اسم العلامة</a:t>
            </a:r>
            <a:r>
              <a:rPr lang="ar-DZ" sz="2400" b="1" dirty="0"/>
              <a:t>: </a:t>
            </a:r>
            <a:r>
              <a:rPr lang="en-US" sz="2400" b="1" dirty="0" smtClean="0"/>
              <a:t>Name</a:t>
            </a:r>
            <a:r>
              <a:rPr lang="ar-DZ" sz="2400" b="1" dirty="0" smtClean="0"/>
              <a:t> </a:t>
            </a:r>
            <a:r>
              <a:rPr lang="en-US" sz="2400" b="1" dirty="0" smtClean="0"/>
              <a:t>Brand</a:t>
            </a:r>
            <a:r>
              <a:rPr lang="ar-DZ" sz="2400" b="1" dirty="0"/>
              <a:t>: </a:t>
            </a:r>
            <a:r>
              <a:rPr lang="ar-DZ" sz="2400" dirty="0"/>
              <a:t>إن اسم العالمة هي عبارة عن كلمة أو </a:t>
            </a:r>
            <a:r>
              <a:rPr lang="ar-DZ" sz="2400" dirty="0" smtClean="0"/>
              <a:t>شعار على </a:t>
            </a:r>
            <a:r>
              <a:rPr lang="ar-DZ" sz="2400" dirty="0"/>
              <a:t>شكل </a:t>
            </a:r>
            <a:r>
              <a:rPr lang="ar-DZ" sz="2400" dirty="0" smtClean="0"/>
              <a:t>رسم </a:t>
            </a:r>
            <a:r>
              <a:rPr lang="ar-DZ" sz="2400" dirty="0"/>
              <a:t>أو صوت أو شكل أو لون أو مزيج منها، وتستخدم لتمييز منتجات منظمة أو بائع عن </a:t>
            </a:r>
            <a:r>
              <a:rPr lang="ar-DZ" sz="2400" dirty="0" smtClean="0"/>
              <a:t>غيرها</a:t>
            </a:r>
          </a:p>
          <a:p>
            <a:pPr algn="r" rtl="1">
              <a:buNone/>
            </a:pPr>
            <a:r>
              <a:rPr lang="ar-DZ" sz="2400" b="1" dirty="0"/>
              <a:t>ب </a:t>
            </a:r>
            <a:r>
              <a:rPr lang="ar-DZ" sz="2400" dirty="0" smtClean="0"/>
              <a:t>. </a:t>
            </a:r>
            <a:r>
              <a:rPr lang="ar-DZ" sz="2400" b="1" u="sng" dirty="0" smtClean="0"/>
              <a:t>الاسم </a:t>
            </a:r>
            <a:r>
              <a:rPr lang="ar-DZ" sz="2400" b="1" u="sng" dirty="0"/>
              <a:t>التجاري: </a:t>
            </a:r>
            <a:r>
              <a:rPr lang="en-US" sz="2400" b="1" u="sng" dirty="0" smtClean="0"/>
              <a:t>Trade Name </a:t>
            </a:r>
            <a:r>
              <a:rPr lang="ar-DZ" sz="2400" dirty="0" smtClean="0"/>
              <a:t>إن الاسم </a:t>
            </a:r>
            <a:r>
              <a:rPr lang="ar-DZ" sz="2400" dirty="0"/>
              <a:t>التجاري هو عبارة اسم تجاري، قانوني تمارس الشركة نشاطها تحته، مثل </a:t>
            </a:r>
            <a:r>
              <a:rPr lang="en-US" sz="2400" dirty="0" smtClean="0"/>
              <a:t>Company </a:t>
            </a:r>
            <a:r>
              <a:rPr lang="en-US" sz="2400" dirty="0"/>
              <a:t>Soup Campbell </a:t>
            </a:r>
            <a:r>
              <a:rPr lang="ar-DZ" sz="2400" dirty="0" smtClean="0"/>
              <a:t> يعد اسما تجاريا للشركة</a:t>
            </a:r>
          </a:p>
          <a:p>
            <a:pPr algn="r" rtl="1">
              <a:buNone/>
            </a:pPr>
            <a:r>
              <a:rPr lang="ar-DZ" sz="2400" dirty="0" smtClean="0"/>
              <a:t>ج</a:t>
            </a:r>
            <a:r>
              <a:rPr lang="ar-DZ" sz="2400" b="1" dirty="0" smtClean="0"/>
              <a:t>. العلامة التجارية</a:t>
            </a:r>
            <a:r>
              <a:rPr lang="ar-DZ" sz="2400" b="1" dirty="0"/>
              <a:t>: </a:t>
            </a:r>
            <a:r>
              <a:rPr lang="en-US" sz="2400" b="1" dirty="0"/>
              <a:t>Trade Mark </a:t>
            </a:r>
            <a:r>
              <a:rPr lang="ar-DZ" sz="2400" b="1" dirty="0" smtClean="0"/>
              <a:t> </a:t>
            </a:r>
            <a:r>
              <a:rPr lang="ar-DZ" sz="2400" dirty="0" smtClean="0"/>
              <a:t>تبين العلامة التجارية </a:t>
            </a:r>
            <a:r>
              <a:rPr lang="ar-DZ" sz="2400" dirty="0"/>
              <a:t>أن للشركة </a:t>
            </a:r>
            <a:r>
              <a:rPr lang="ar-DZ" sz="2400" dirty="0" smtClean="0"/>
              <a:t>تسجيلا قانونيا لاسم علامتها أو </a:t>
            </a:r>
            <a:r>
              <a:rPr lang="ar-DZ" sz="2400" dirty="0"/>
              <a:t>اسمها التجاري، وبالتالي تملك الشركة </a:t>
            </a:r>
            <a:r>
              <a:rPr lang="ar-DZ" sz="2400" dirty="0" smtClean="0"/>
              <a:t>الاستخدام </a:t>
            </a:r>
            <a:r>
              <a:rPr lang="ar-DZ" sz="2400" dirty="0"/>
              <a:t>الحصري </a:t>
            </a:r>
            <a:r>
              <a:rPr lang="ar-DZ" sz="2400" dirty="0" smtClean="0"/>
              <a:t>لعلامتها، </a:t>
            </a:r>
            <a:r>
              <a:rPr lang="ar-DZ" sz="2400" dirty="0"/>
              <a:t>وتمنع </a:t>
            </a:r>
            <a:r>
              <a:rPr lang="ar-DZ" sz="2400" dirty="0" smtClean="0"/>
              <a:t>الآخرين </a:t>
            </a:r>
            <a:r>
              <a:rPr lang="ar-DZ" sz="2400" dirty="0"/>
              <a:t>من استخدامه. يجب أن تتوفر في </a:t>
            </a:r>
            <a:r>
              <a:rPr lang="ar-DZ" sz="2400" dirty="0" smtClean="0"/>
              <a:t>الاسم </a:t>
            </a:r>
            <a:r>
              <a:rPr lang="ar-DZ" sz="2400" dirty="0"/>
              <a:t>التجاري الجيد مجموعة من الصفات منها: </a:t>
            </a:r>
            <a:r>
              <a:rPr lang="ar-DZ" sz="2400" b="1" dirty="0"/>
              <a:t>سهولة النطق والتذكر، وجود </a:t>
            </a:r>
            <a:r>
              <a:rPr lang="ar-DZ" sz="2400" b="1" dirty="0" smtClean="0"/>
              <a:t>علاقة </a:t>
            </a:r>
            <a:r>
              <a:rPr lang="ar-DZ" sz="2400" b="1" dirty="0"/>
              <a:t>بين </a:t>
            </a:r>
            <a:r>
              <a:rPr lang="ar-DZ" sz="2400" b="1" dirty="0" smtClean="0"/>
              <a:t>الاسم </a:t>
            </a:r>
            <a:r>
              <a:rPr lang="ar-DZ" sz="2400" b="1" dirty="0"/>
              <a:t>وطبيعة نشاط الشركة أو </a:t>
            </a:r>
            <a:r>
              <a:rPr lang="ar-DZ" sz="2400" b="1" dirty="0" smtClean="0"/>
              <a:t>المنتج، </a:t>
            </a:r>
            <a:r>
              <a:rPr lang="ar-DZ" sz="2400" b="1" dirty="0"/>
              <a:t>وأن يكون </a:t>
            </a:r>
            <a:r>
              <a:rPr lang="ar-DZ" sz="2400" b="1" dirty="0" smtClean="0"/>
              <a:t>مرتبطا </a:t>
            </a:r>
            <a:r>
              <a:rPr lang="ar-DZ" sz="2400" b="1" dirty="0"/>
              <a:t>بحدث أو سمة معينة </a:t>
            </a:r>
            <a:r>
              <a:rPr lang="ar-DZ" sz="2400" b="1" dirty="0" smtClean="0"/>
              <a:t>(حيوان</a:t>
            </a:r>
            <a:r>
              <a:rPr lang="ar-DZ" sz="2400" b="1" dirty="0"/>
              <a:t>، طيرن </a:t>
            </a:r>
            <a:r>
              <a:rPr lang="ar-DZ" sz="2400" b="1" dirty="0" smtClean="0"/>
              <a:t>...الخ). </a:t>
            </a:r>
            <a:endParaRPr lang="en-US" sz="2400" b="1"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32942" y="1019850"/>
            <a:ext cx="3327817" cy="614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العلامة التجارية</a:t>
            </a:r>
            <a:endParaRPr lang="en-US" sz="2800"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59910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44379" y="1858780"/>
            <a:ext cx="9009089"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DZ" sz="2800" dirty="0"/>
              <a:t>يتعلق التسويق الناجح بالمنتج، الذي يلبي حاجة المستهلكين وبخاصة من ناحية جودة المنتج ومزيج المنتجات وخطوط المنتج، وكذلك </a:t>
            </a:r>
            <a:r>
              <a:rPr lang="ar-DZ" sz="2800" dirty="0" smtClean="0"/>
              <a:t>الغلاف والعلامة </a:t>
            </a:r>
            <a:r>
              <a:rPr lang="ar-DZ" sz="2800" dirty="0"/>
              <a:t>التجارية، ومن هنا يمثل المنتج العنصر الحاسم في استراتيجية التسويق. </a:t>
            </a:r>
            <a:r>
              <a:rPr lang="ar-DZ" sz="2800" dirty="0" smtClean="0"/>
              <a:t>فيعتبر </a:t>
            </a:r>
            <a:r>
              <a:rPr lang="ar-DZ" sz="2800" dirty="0"/>
              <a:t>أ</a:t>
            </a:r>
            <a:r>
              <a:rPr lang="ar-DZ" sz="2800" dirty="0" smtClean="0"/>
              <a:t>حد </a:t>
            </a:r>
            <a:r>
              <a:rPr lang="ar-DZ" sz="2800" dirty="0"/>
              <a:t>أهم العناصر الأساسية المكونة للمزيج التسويقي </a:t>
            </a:r>
            <a:r>
              <a:rPr lang="ar-DZ" sz="2800" dirty="0" smtClean="0"/>
              <a:t>فهو </a:t>
            </a:r>
            <a:r>
              <a:rPr lang="ar-DZ" sz="2800" dirty="0"/>
              <a:t>يمثل حلقة الوصل التي تربط بين المؤسسة و أسواقها المستهدفة، بحيث لا يمكن للمؤسسة التخطيط للعناصر الأخرى للمزيج التسويقي بدون توافر </a:t>
            </a:r>
            <a:r>
              <a:rPr lang="ar-DZ" sz="2800" dirty="0" smtClean="0"/>
              <a:t>المنتج. ومن خلال هذه المحاضرة يمكننا التعرف على ماهية سياسة المنتج؟</a:t>
            </a:r>
            <a:endParaRPr lang="en-US" sz="2800" dirty="0">
              <a:solidFill>
                <a:srgbClr val="FF0000"/>
              </a:solidFill>
            </a:endParaRPr>
          </a:p>
        </p:txBody>
      </p:sp>
      <p:sp>
        <p:nvSpPr>
          <p:cNvPr id="3" name="Rectangle à coins arrondis 2"/>
          <p:cNvSpPr/>
          <p:nvPr/>
        </p:nvSpPr>
        <p:spPr>
          <a:xfrm>
            <a:off x="2383436" y="449705"/>
            <a:ext cx="6100997" cy="94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chemeClr val="bg1"/>
                </a:solidFill>
              </a:rPr>
              <a:t>مـــــــــــــقدمة</a:t>
            </a:r>
            <a:endParaRPr lang="en-US" sz="3600" b="1"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598241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9568" y="2428407"/>
            <a:ext cx="10583055" cy="4099810"/>
          </a:xfrm>
        </p:spPr>
        <p:style>
          <a:lnRef idx="2">
            <a:schemeClr val="accent1"/>
          </a:lnRef>
          <a:fillRef idx="1">
            <a:schemeClr val="lt1"/>
          </a:fillRef>
          <a:effectRef idx="0">
            <a:schemeClr val="accent1"/>
          </a:effectRef>
          <a:fontRef idx="minor">
            <a:schemeClr val="dk1"/>
          </a:fontRef>
        </p:style>
        <p:txBody>
          <a:bodyPr>
            <a:normAutofit/>
          </a:bodyPr>
          <a:lstStyle/>
          <a:p>
            <a:pPr algn="r" rtl="1">
              <a:buNone/>
            </a:pPr>
            <a:r>
              <a:rPr lang="ar-DZ" sz="2000" b="1" dirty="0" smtClean="0">
                <a:solidFill>
                  <a:schemeClr val="bg1"/>
                </a:solidFill>
              </a:rPr>
              <a:t>د.  </a:t>
            </a:r>
            <a:r>
              <a:rPr lang="ar-DZ" sz="2000" b="1" dirty="0">
                <a:solidFill>
                  <a:schemeClr val="bg1"/>
                </a:solidFill>
              </a:rPr>
              <a:t>قيمة </a:t>
            </a:r>
            <a:r>
              <a:rPr lang="ar-DZ" sz="2000" b="1" dirty="0" smtClean="0">
                <a:solidFill>
                  <a:schemeClr val="bg1"/>
                </a:solidFill>
              </a:rPr>
              <a:t>العلامة</a:t>
            </a:r>
            <a:r>
              <a:rPr lang="ar-DZ" sz="2000" b="1" dirty="0">
                <a:solidFill>
                  <a:schemeClr val="bg1"/>
                </a:solidFill>
              </a:rPr>
              <a:t>: </a:t>
            </a:r>
            <a:r>
              <a:rPr lang="en-US" sz="2000" b="1" dirty="0">
                <a:solidFill>
                  <a:schemeClr val="bg1"/>
                </a:solidFill>
              </a:rPr>
              <a:t>Brand </a:t>
            </a:r>
            <a:r>
              <a:rPr lang="ar-DZ" sz="2000" b="1" dirty="0" smtClean="0">
                <a:solidFill>
                  <a:schemeClr val="bg1"/>
                </a:solidFill>
              </a:rPr>
              <a:t> </a:t>
            </a:r>
            <a:r>
              <a:rPr lang="en-US" sz="2000" b="1" dirty="0" smtClean="0">
                <a:solidFill>
                  <a:schemeClr val="bg1"/>
                </a:solidFill>
              </a:rPr>
              <a:t>Equity </a:t>
            </a:r>
            <a:r>
              <a:rPr lang="ar-DZ" sz="2000" b="1" dirty="0">
                <a:solidFill>
                  <a:schemeClr val="bg1"/>
                </a:solidFill>
              </a:rPr>
              <a:t> </a:t>
            </a:r>
            <a:r>
              <a:rPr lang="ar-DZ" sz="2000" b="1" dirty="0" smtClean="0">
                <a:solidFill>
                  <a:schemeClr val="bg1"/>
                </a:solidFill>
              </a:rPr>
              <a:t>: </a:t>
            </a:r>
            <a:r>
              <a:rPr lang="ar-DZ" sz="2000" dirty="0" smtClean="0">
                <a:solidFill>
                  <a:schemeClr val="bg1"/>
                </a:solidFill>
              </a:rPr>
              <a:t>تساعد العلامة </a:t>
            </a:r>
            <a:r>
              <a:rPr lang="ar-DZ" sz="2000" dirty="0">
                <a:solidFill>
                  <a:schemeClr val="bg1"/>
                </a:solidFill>
              </a:rPr>
              <a:t>الجيدة على حماية سلع الشركة من التزييف </a:t>
            </a:r>
            <a:r>
              <a:rPr lang="ar-DZ" sz="2000" dirty="0" smtClean="0">
                <a:solidFill>
                  <a:schemeClr val="bg1"/>
                </a:solidFill>
              </a:rPr>
              <a:t>والإضرار </a:t>
            </a:r>
            <a:r>
              <a:rPr lang="ar-DZ" sz="2000" dirty="0">
                <a:solidFill>
                  <a:schemeClr val="bg1"/>
                </a:solidFill>
              </a:rPr>
              <a:t>بسمعتها، وتسمح للمشترين أن يكونوا أكثر فاعلية في عملية الشراء. </a:t>
            </a:r>
            <a:r>
              <a:rPr lang="ar-DZ" sz="2000" dirty="0" smtClean="0">
                <a:solidFill>
                  <a:schemeClr val="bg1"/>
                </a:solidFill>
              </a:rPr>
              <a:t>وتتحدد </a:t>
            </a:r>
            <a:r>
              <a:rPr lang="ar-DZ" sz="2000" dirty="0">
                <a:solidFill>
                  <a:schemeClr val="bg1"/>
                </a:solidFill>
              </a:rPr>
              <a:t>قيمة العالمة من قبل المستهلك، عن طريق تقييم المنتج والمنظمة المنتجة وأسواق المنتج ، وكافة العوامل </a:t>
            </a:r>
            <a:r>
              <a:rPr lang="ar-DZ" sz="2000" dirty="0" smtClean="0">
                <a:solidFill>
                  <a:schemeClr val="bg1"/>
                </a:solidFill>
              </a:rPr>
              <a:t>الأخرى </a:t>
            </a:r>
            <a:r>
              <a:rPr lang="ar-DZ" sz="2000" dirty="0">
                <a:solidFill>
                  <a:schemeClr val="bg1"/>
                </a:solidFill>
              </a:rPr>
              <a:t>المؤثرة في المنتج التي تقع بين </a:t>
            </a:r>
            <a:r>
              <a:rPr lang="ar-DZ" sz="2000" dirty="0" smtClean="0">
                <a:solidFill>
                  <a:schemeClr val="bg1"/>
                </a:solidFill>
              </a:rPr>
              <a:t>الإنتاج والاستهلاك </a:t>
            </a:r>
            <a:r>
              <a:rPr lang="ar-DZ" sz="2000" dirty="0">
                <a:solidFill>
                  <a:schemeClr val="bg1"/>
                </a:solidFill>
              </a:rPr>
              <a:t>كالتوزيع والتخزين والنقل ومنافذ </a:t>
            </a:r>
            <a:r>
              <a:rPr lang="ar-DZ" sz="2000" dirty="0" smtClean="0">
                <a:solidFill>
                  <a:schemeClr val="bg1"/>
                </a:solidFill>
              </a:rPr>
              <a:t>التوزيع</a:t>
            </a:r>
          </a:p>
          <a:p>
            <a:pPr algn="r" rtl="1">
              <a:buNone/>
            </a:pPr>
            <a:endParaRPr lang="en-US" sz="2000" b="1"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32942" y="1019850"/>
            <a:ext cx="3327817" cy="614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العلامة التجارية</a:t>
            </a:r>
            <a:endParaRPr lang="en-US" sz="2800"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9734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gauche 5"/>
          <p:cNvSpPr/>
          <p:nvPr/>
        </p:nvSpPr>
        <p:spPr>
          <a:xfrm>
            <a:off x="7963559" y="1893538"/>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3638" y="3051016"/>
            <a:ext cx="2968053" cy="2521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شكل يوضح عناصر قيمة العلامة التجارية</a:t>
            </a:r>
            <a:endParaRPr lang="en-US" sz="2800" dirty="0">
              <a:solidFill>
                <a:schemeClr val="bg1"/>
              </a:solidFill>
            </a:endParaRPr>
          </a:p>
        </p:txBody>
      </p:sp>
      <p:pic>
        <p:nvPicPr>
          <p:cNvPr id="2" name="Image 1"/>
          <p:cNvPicPr>
            <a:picLocks noChangeAspect="1"/>
          </p:cNvPicPr>
          <p:nvPr/>
        </p:nvPicPr>
        <p:blipFill>
          <a:blip r:embed="rId2"/>
          <a:stretch>
            <a:fillRect/>
          </a:stretch>
        </p:blipFill>
        <p:spPr>
          <a:xfrm>
            <a:off x="1154955" y="314793"/>
            <a:ext cx="6033202" cy="6290026"/>
          </a:xfrm>
          <a:prstGeom prst="rect">
            <a:avLst/>
          </a:prstGeom>
        </p:spPr>
      </p:pic>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3111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597" y="2428407"/>
            <a:ext cx="10583055" cy="2293495"/>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a:normAutofit/>
          </a:bodyPr>
          <a:lstStyle/>
          <a:p>
            <a:pPr algn="ctr" rtl="1">
              <a:buNone/>
            </a:pPr>
            <a:r>
              <a:rPr lang="ar-DZ" sz="2400" b="1" dirty="0">
                <a:solidFill>
                  <a:schemeClr val="bg1"/>
                </a:solidFill>
              </a:rPr>
              <a:t>يشير تصميم المنتج إلى ترتيب العناصر التي تشكله، ويمكن أن يؤدي التصميم الجيد إلى تحسين إمكانيات تسويق المنتج ، تسهيل عمليات استخدامه واستهلاكه، </a:t>
            </a:r>
            <a:r>
              <a:rPr lang="ar-DZ" sz="2400" b="1" dirty="0" smtClean="0">
                <a:solidFill>
                  <a:schemeClr val="bg1"/>
                </a:solidFill>
              </a:rPr>
              <a:t>زيادة </a:t>
            </a:r>
            <a:r>
              <a:rPr lang="ar-DZ" sz="2400" b="1" dirty="0">
                <a:solidFill>
                  <a:schemeClr val="bg1"/>
                </a:solidFill>
              </a:rPr>
              <a:t>نسبة الترويج </a:t>
            </a:r>
            <a:r>
              <a:rPr lang="ar-DZ" sz="2400" b="1" dirty="0" smtClean="0">
                <a:solidFill>
                  <a:schemeClr val="bg1"/>
                </a:solidFill>
              </a:rPr>
              <a:t>له. و</a:t>
            </a:r>
          </a:p>
          <a:p>
            <a:pPr algn="r" rtl="1">
              <a:buFont typeface="Wingdings" panose="05000000000000000000" pitchFamily="2" charset="2"/>
              <a:buChar char="Ø"/>
            </a:pPr>
            <a:r>
              <a:rPr lang="ar-DZ" sz="2400" b="1" dirty="0" smtClean="0">
                <a:solidFill>
                  <a:schemeClr val="bg1"/>
                </a:solidFill>
              </a:rPr>
              <a:t>نعني </a:t>
            </a:r>
            <a:r>
              <a:rPr lang="ar-DZ" sz="2400" b="1" dirty="0">
                <a:solidFill>
                  <a:schemeClr val="bg1"/>
                </a:solidFill>
              </a:rPr>
              <a:t>بتصميم المنتج وضع الخصائص والأشكال الخاصة بمنتج معين "سلعة أو خدمة" في قالب يمكن المؤسسة من الوفاء باحتياجات الزبائن في السوق .</a:t>
            </a:r>
            <a:endParaRPr lang="en-US" sz="2400" b="1"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13811" y="1034321"/>
            <a:ext cx="4407106" cy="6001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تصميم المنتج</a:t>
            </a:r>
            <a:endParaRPr lang="en-US" sz="2800"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9847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4637" y="2413416"/>
            <a:ext cx="10957810" cy="4137285"/>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a:normAutofit/>
          </a:bodyPr>
          <a:lstStyle/>
          <a:p>
            <a:pPr algn="ctr" rtl="1">
              <a:buNone/>
            </a:pPr>
            <a:r>
              <a:rPr lang="ar-DZ" sz="2400" b="1" u="sng" dirty="0" smtClean="0">
                <a:solidFill>
                  <a:schemeClr val="bg1"/>
                </a:solidFill>
              </a:rPr>
              <a:t>مراحل </a:t>
            </a:r>
            <a:r>
              <a:rPr lang="ar-DZ" sz="2400" b="1" u="sng" dirty="0">
                <a:solidFill>
                  <a:schemeClr val="bg1"/>
                </a:solidFill>
              </a:rPr>
              <a:t>تصميم المنتج : </a:t>
            </a:r>
            <a:endParaRPr lang="ar-DZ" sz="2400" b="1" u="sng" dirty="0" smtClean="0">
              <a:solidFill>
                <a:schemeClr val="bg1"/>
              </a:solidFill>
            </a:endParaRPr>
          </a:p>
          <a:p>
            <a:pPr marL="0" indent="0" algn="just" rtl="1">
              <a:buNone/>
            </a:pPr>
            <a:r>
              <a:rPr lang="ar-DZ" sz="2400" b="1" u="sng" dirty="0" smtClean="0">
                <a:solidFill>
                  <a:schemeClr val="bg1"/>
                </a:solidFill>
              </a:rPr>
              <a:t>1. مرحلة </a:t>
            </a:r>
            <a:r>
              <a:rPr lang="ar-DZ" sz="2400" b="1" u="sng" dirty="0">
                <a:solidFill>
                  <a:schemeClr val="bg1"/>
                </a:solidFill>
              </a:rPr>
              <a:t>توليد الأفكار: </a:t>
            </a:r>
            <a:r>
              <a:rPr lang="ar-DZ" sz="2400" dirty="0">
                <a:solidFill>
                  <a:schemeClr val="bg1"/>
                </a:solidFill>
              </a:rPr>
              <a:t>نشوء الفكرة واكتشاف </a:t>
            </a:r>
            <a:r>
              <a:rPr lang="ar-DZ" sz="2400" dirty="0" smtClean="0">
                <a:solidFill>
                  <a:schemeClr val="bg1"/>
                </a:solidFill>
              </a:rPr>
              <a:t>الأفكار، تقوم هذه المرحلة </a:t>
            </a:r>
            <a:r>
              <a:rPr lang="ar-DZ" sz="2400" dirty="0">
                <a:solidFill>
                  <a:schemeClr val="bg1"/>
                </a:solidFill>
              </a:rPr>
              <a:t>لإعادة تصميم منتج سابق </a:t>
            </a:r>
            <a:r>
              <a:rPr lang="ar-DZ" sz="2400" dirty="0" smtClean="0">
                <a:solidFill>
                  <a:schemeClr val="bg1"/>
                </a:solidFill>
              </a:rPr>
              <a:t>بهدف </a:t>
            </a:r>
            <a:r>
              <a:rPr lang="ar-DZ" sz="2400" dirty="0">
                <a:solidFill>
                  <a:schemeClr val="bg1"/>
                </a:solidFill>
              </a:rPr>
              <a:t>تحسينه وتطويره </a:t>
            </a:r>
            <a:r>
              <a:rPr lang="ar-DZ" sz="2400" dirty="0" smtClean="0">
                <a:solidFill>
                  <a:schemeClr val="bg1"/>
                </a:solidFill>
              </a:rPr>
              <a:t>أو إجراء </a:t>
            </a:r>
            <a:r>
              <a:rPr lang="ar-DZ" sz="2400" dirty="0">
                <a:solidFill>
                  <a:schemeClr val="bg1"/>
                </a:solidFill>
              </a:rPr>
              <a:t>بعض التغيير فيه </a:t>
            </a:r>
            <a:r>
              <a:rPr lang="ar-DZ" sz="2400" dirty="0" smtClean="0">
                <a:solidFill>
                  <a:schemeClr val="bg1"/>
                </a:solidFill>
              </a:rPr>
              <a:t>.</a:t>
            </a:r>
          </a:p>
          <a:p>
            <a:pPr marL="0" indent="0" algn="just" rtl="1">
              <a:buNone/>
            </a:pPr>
            <a:r>
              <a:rPr lang="ar-DZ" sz="2400" dirty="0" smtClean="0">
                <a:solidFill>
                  <a:schemeClr val="bg1"/>
                </a:solidFill>
              </a:rPr>
              <a:t>2. </a:t>
            </a:r>
            <a:r>
              <a:rPr lang="ar-DZ" sz="2400" b="1" u="sng" dirty="0" smtClean="0">
                <a:solidFill>
                  <a:schemeClr val="bg1"/>
                </a:solidFill>
              </a:rPr>
              <a:t>مرحلة </a:t>
            </a:r>
            <a:r>
              <a:rPr lang="ar-DZ" sz="2400" b="1" u="sng" dirty="0">
                <a:solidFill>
                  <a:schemeClr val="bg1"/>
                </a:solidFill>
              </a:rPr>
              <a:t>المفاضلة بين الأفكار(تقييمها و اختيارها): </a:t>
            </a:r>
            <a:r>
              <a:rPr lang="ar-DZ" sz="2400" dirty="0">
                <a:solidFill>
                  <a:schemeClr val="bg1"/>
                </a:solidFill>
              </a:rPr>
              <a:t>في هذه المرحلة يتم تقييم الأفكار السابقة وفحصها والمفاضلة بينها باستخدام عدة طرق منها: قائمة الاختبار بوضع عدة خصائص يتم توافرها في الفكرة </a:t>
            </a:r>
            <a:r>
              <a:rPr lang="ar-DZ" sz="2400" dirty="0" smtClean="0">
                <a:solidFill>
                  <a:schemeClr val="bg1"/>
                </a:solidFill>
              </a:rPr>
              <a:t>مثال: نقاط الضعف، والقوة </a:t>
            </a:r>
            <a:r>
              <a:rPr lang="ar-DZ" sz="2400" dirty="0">
                <a:solidFill>
                  <a:schemeClr val="bg1"/>
                </a:solidFill>
              </a:rPr>
              <a:t>للمنتج</a:t>
            </a:r>
            <a:r>
              <a:rPr lang="ar-DZ" sz="2400" dirty="0" smtClean="0">
                <a:solidFill>
                  <a:schemeClr val="bg1"/>
                </a:solidFill>
              </a:rPr>
              <a:t>، المنافسة، المبيعات </a:t>
            </a:r>
            <a:r>
              <a:rPr lang="ar-DZ" sz="2400" dirty="0">
                <a:solidFill>
                  <a:schemeClr val="bg1"/>
                </a:solidFill>
              </a:rPr>
              <a:t>المتوقع تحقيقها </a:t>
            </a:r>
            <a:r>
              <a:rPr lang="ar-DZ" sz="2400" dirty="0" smtClean="0">
                <a:solidFill>
                  <a:schemeClr val="bg1"/>
                </a:solidFill>
              </a:rPr>
              <a:t>لهذا </a:t>
            </a:r>
            <a:r>
              <a:rPr lang="ar-DZ" sz="2400" dirty="0">
                <a:solidFill>
                  <a:schemeClr val="bg1"/>
                </a:solidFill>
              </a:rPr>
              <a:t>المنتج...الخ . </a:t>
            </a:r>
          </a:p>
          <a:p>
            <a:pPr marL="0" indent="0" algn="just" rtl="1">
              <a:buNone/>
            </a:pPr>
            <a:r>
              <a:rPr lang="ar-DZ" sz="2400" b="1" u="sng" dirty="0" smtClean="0">
                <a:solidFill>
                  <a:schemeClr val="bg1"/>
                </a:solidFill>
              </a:rPr>
              <a:t>3. مرحلة </a:t>
            </a:r>
            <a:r>
              <a:rPr lang="ar-DZ" sz="2400" b="1" u="sng" dirty="0">
                <a:solidFill>
                  <a:schemeClr val="bg1"/>
                </a:solidFill>
              </a:rPr>
              <a:t>اختيار المنتج:</a:t>
            </a:r>
            <a:r>
              <a:rPr lang="ar-DZ" sz="2400" b="1" dirty="0">
                <a:solidFill>
                  <a:schemeClr val="bg1"/>
                </a:solidFill>
              </a:rPr>
              <a:t> </a:t>
            </a:r>
            <a:r>
              <a:rPr lang="ar-DZ" sz="2400" dirty="0">
                <a:solidFill>
                  <a:schemeClr val="bg1"/>
                </a:solidFill>
              </a:rPr>
              <a:t>بعد عملية تقييم الأفكار الجديدة المتاحة للإدارة تتم عملية اختيار الفكرة الأفضل والتي </a:t>
            </a:r>
            <a:r>
              <a:rPr lang="ar-DZ" sz="2400" dirty="0" smtClean="0">
                <a:solidFill>
                  <a:schemeClr val="bg1"/>
                </a:solidFill>
              </a:rPr>
              <a:t>بها تتم </a:t>
            </a:r>
            <a:r>
              <a:rPr lang="ar-DZ" sz="2400" dirty="0">
                <a:solidFill>
                  <a:schemeClr val="bg1"/>
                </a:solidFill>
              </a:rPr>
              <a:t>عملية اختيار المنتج المرغوب في </a:t>
            </a:r>
            <a:r>
              <a:rPr lang="ar-DZ" sz="2400" dirty="0" smtClean="0">
                <a:solidFill>
                  <a:schemeClr val="bg1"/>
                </a:solidFill>
              </a:rPr>
              <a:t>إنتاجه وذلك </a:t>
            </a:r>
            <a:r>
              <a:rPr lang="ar-DZ" sz="2400" dirty="0">
                <a:solidFill>
                  <a:schemeClr val="bg1"/>
                </a:solidFill>
              </a:rPr>
              <a:t>من خلال نتائج الدراسات التسويقية والجدوى الاقتصادية  (الدراسات التسويقية نعني </a:t>
            </a:r>
            <a:r>
              <a:rPr lang="ar-DZ" sz="2400" dirty="0" smtClean="0">
                <a:solidFill>
                  <a:schemeClr val="bg1"/>
                </a:solidFill>
              </a:rPr>
              <a:t>بها </a:t>
            </a:r>
            <a:r>
              <a:rPr lang="ar-DZ" sz="2400" dirty="0">
                <a:solidFill>
                  <a:schemeClr val="bg1"/>
                </a:solidFill>
              </a:rPr>
              <a:t>معرفة إمكانية إنتاج هذا المنتج في ظل أهداف المؤسسة ومدى </a:t>
            </a:r>
            <a:r>
              <a:rPr lang="ar-DZ" sz="2400" dirty="0" smtClean="0">
                <a:solidFill>
                  <a:schemeClr val="bg1"/>
                </a:solidFill>
              </a:rPr>
              <a:t>ملائمته </a:t>
            </a:r>
            <a:r>
              <a:rPr lang="ar-DZ" sz="2400" dirty="0">
                <a:solidFill>
                  <a:schemeClr val="bg1"/>
                </a:solidFill>
              </a:rPr>
              <a:t>للإمكانيات </a:t>
            </a:r>
            <a:r>
              <a:rPr lang="ar-DZ" sz="2400" dirty="0" smtClean="0">
                <a:solidFill>
                  <a:schemeClr val="bg1"/>
                </a:solidFill>
              </a:rPr>
              <a:t>/الجدوى الاقتصادية: هي </a:t>
            </a:r>
            <a:r>
              <a:rPr lang="ar-DZ" sz="2400" dirty="0">
                <a:solidFill>
                  <a:schemeClr val="bg1"/>
                </a:solidFill>
              </a:rPr>
              <a:t>قيمة </a:t>
            </a:r>
            <a:r>
              <a:rPr lang="ar-DZ" sz="2400" dirty="0" smtClean="0">
                <a:solidFill>
                  <a:schemeClr val="bg1"/>
                </a:solidFill>
              </a:rPr>
              <a:t>المنتج - معامل </a:t>
            </a:r>
            <a:r>
              <a:rPr lang="ar-DZ" sz="2400" dirty="0">
                <a:solidFill>
                  <a:schemeClr val="bg1"/>
                </a:solidFill>
              </a:rPr>
              <a:t>قيمة </a:t>
            </a:r>
            <a:r>
              <a:rPr lang="ar-DZ" sz="2400" dirty="0" smtClean="0">
                <a:solidFill>
                  <a:schemeClr val="bg1"/>
                </a:solidFill>
              </a:rPr>
              <a:t>الفكرة وذلك </a:t>
            </a:r>
            <a:r>
              <a:rPr lang="ar-DZ" sz="2400" dirty="0">
                <a:solidFill>
                  <a:schemeClr val="bg1"/>
                </a:solidFill>
              </a:rPr>
              <a:t>بالعلاقة </a:t>
            </a:r>
            <a:r>
              <a:rPr lang="ar-DZ" sz="2400" dirty="0" smtClean="0">
                <a:solidFill>
                  <a:schemeClr val="bg1"/>
                </a:solidFill>
              </a:rPr>
              <a:t>التالية: </a:t>
            </a:r>
            <a:endParaRPr lang="en-US" sz="2400"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13811" y="1034321"/>
            <a:ext cx="4407106" cy="6001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تصميم المنتج</a:t>
            </a:r>
            <a:endParaRPr lang="en-US" sz="2800"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62594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2012" y="4330741"/>
            <a:ext cx="10957810" cy="1364106"/>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a:normAutofit/>
          </a:bodyPr>
          <a:lstStyle/>
          <a:p>
            <a:pPr algn="ctr" rtl="1">
              <a:buNone/>
            </a:pPr>
            <a:r>
              <a:rPr lang="ar-DZ" sz="2400" b="1" dirty="0">
                <a:solidFill>
                  <a:schemeClr val="bg1"/>
                </a:solidFill>
              </a:rPr>
              <a:t>بحيث </a:t>
            </a:r>
            <a:r>
              <a:rPr lang="ar-DZ" sz="2400" b="1" dirty="0" smtClean="0">
                <a:solidFill>
                  <a:schemeClr val="bg1"/>
                </a:solidFill>
              </a:rPr>
              <a:t>:</a:t>
            </a:r>
          </a:p>
          <a:p>
            <a:pPr algn="ctr" rtl="1">
              <a:buNone/>
            </a:pPr>
            <a:r>
              <a:rPr lang="ar-DZ" sz="2400" b="1" dirty="0" smtClean="0">
                <a:solidFill>
                  <a:schemeClr val="bg1"/>
                </a:solidFill>
              </a:rPr>
              <a:t> </a:t>
            </a:r>
            <a:r>
              <a:rPr lang="ar-DZ" sz="2400" b="1" dirty="0">
                <a:solidFill>
                  <a:schemeClr val="bg1"/>
                </a:solidFill>
              </a:rPr>
              <a:t>ف ن ف: فرص النجاح الفني / ف ن ت: فرص النجاح التجاري / م </a:t>
            </a:r>
            <a:r>
              <a:rPr lang="ar-DZ" sz="2400" b="1" dirty="0" smtClean="0">
                <a:solidFill>
                  <a:schemeClr val="bg1"/>
                </a:solidFill>
              </a:rPr>
              <a:t>س: </a:t>
            </a:r>
            <a:r>
              <a:rPr lang="ar-DZ" sz="2400" b="1" dirty="0">
                <a:solidFill>
                  <a:schemeClr val="bg1"/>
                </a:solidFill>
              </a:rPr>
              <a:t>مبيعات السنوية بالوحدات أ و / : أرباح الوحدة/ م ح م: مدة حياة المنتج / ت ك م: التكلفة الكلية للمنتج </a:t>
            </a:r>
            <a:endParaRPr lang="en-US" sz="5400" b="1"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13811" y="1034321"/>
            <a:ext cx="4407106" cy="6001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تصميم المنتج</a:t>
            </a:r>
            <a:endParaRPr lang="en-US" sz="2800" dirty="0">
              <a:solidFill>
                <a:schemeClr val="bg1"/>
              </a:solidFill>
            </a:endParaRPr>
          </a:p>
        </p:txBody>
      </p:sp>
      <p:pic>
        <p:nvPicPr>
          <p:cNvPr id="2" name="Image 1"/>
          <p:cNvPicPr>
            <a:picLocks noChangeAspect="1"/>
          </p:cNvPicPr>
          <p:nvPr/>
        </p:nvPicPr>
        <p:blipFill>
          <a:blip r:embed="rId2"/>
          <a:stretch>
            <a:fillRect/>
          </a:stretch>
        </p:blipFill>
        <p:spPr>
          <a:xfrm>
            <a:off x="2498664" y="2361453"/>
            <a:ext cx="5938951" cy="1838634"/>
          </a:xfrm>
          <a:prstGeom prst="rect">
            <a:avLst/>
          </a:prstGeom>
        </p:spPr>
      </p:pic>
      <p:sp>
        <p:nvSpPr>
          <p:cNvPr id="8" name="Rectangle 7"/>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2336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4636" y="1918740"/>
            <a:ext cx="11077731" cy="4631961"/>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marL="0" indent="0" algn="just" rtl="1">
              <a:buNone/>
            </a:pPr>
            <a:r>
              <a:rPr lang="ar-DZ" sz="2400" b="1" u="sng" dirty="0" smtClean="0">
                <a:solidFill>
                  <a:schemeClr val="bg1"/>
                </a:solidFill>
              </a:rPr>
              <a:t>4. مرحلة </a:t>
            </a:r>
            <a:r>
              <a:rPr lang="ar-DZ" sz="2400" b="1" u="sng" dirty="0">
                <a:solidFill>
                  <a:schemeClr val="bg1"/>
                </a:solidFill>
              </a:rPr>
              <a:t>إعداد التصميم </a:t>
            </a:r>
            <a:r>
              <a:rPr lang="ar-DZ" sz="2400" b="1" u="sng" dirty="0" smtClean="0">
                <a:solidFill>
                  <a:schemeClr val="bg1"/>
                </a:solidFill>
              </a:rPr>
              <a:t>المبدئي: </a:t>
            </a:r>
            <a:r>
              <a:rPr lang="ar-DZ" sz="2400" dirty="0" smtClean="0">
                <a:solidFill>
                  <a:schemeClr val="bg1"/>
                </a:solidFill>
              </a:rPr>
              <a:t>يتم </a:t>
            </a:r>
            <a:r>
              <a:rPr lang="ar-DZ" sz="2400" dirty="0">
                <a:solidFill>
                  <a:schemeClr val="bg1"/>
                </a:solidFill>
              </a:rPr>
              <a:t>إعداد نموذج للمنتج كي يتم اختباره لاحقا . </a:t>
            </a:r>
            <a:endParaRPr lang="ar-DZ" sz="2400" dirty="0" smtClean="0">
              <a:solidFill>
                <a:schemeClr val="bg1"/>
              </a:solidFill>
            </a:endParaRPr>
          </a:p>
          <a:p>
            <a:pPr marL="0" indent="0" algn="just" rtl="1">
              <a:buNone/>
            </a:pPr>
            <a:r>
              <a:rPr lang="ar-DZ" sz="2400" b="1" u="sng" dirty="0" smtClean="0">
                <a:solidFill>
                  <a:schemeClr val="bg1"/>
                </a:solidFill>
              </a:rPr>
              <a:t>5. مرحلة </a:t>
            </a:r>
            <a:r>
              <a:rPr lang="ar-DZ" sz="2400" b="1" u="sng" dirty="0">
                <a:solidFill>
                  <a:schemeClr val="bg1"/>
                </a:solidFill>
              </a:rPr>
              <a:t>اختبار المنتج و التصميم النهائي: </a:t>
            </a:r>
            <a:r>
              <a:rPr lang="ar-DZ" sz="2400" dirty="0">
                <a:solidFill>
                  <a:schemeClr val="bg1"/>
                </a:solidFill>
              </a:rPr>
              <a:t>في هذه المرحلة يتم اختبار التصميم المبدئي للمنتج وفي حالة التأكد من أدائه وقدرته على تحقيق الغرض الذي أنتج من أجله يتم اعتماد التصميم النهائي له ذلك بعد مراعاة عدة معايير </a:t>
            </a:r>
            <a:r>
              <a:rPr lang="ar-DZ" sz="2400" dirty="0" smtClean="0">
                <a:solidFill>
                  <a:schemeClr val="bg1"/>
                </a:solidFill>
              </a:rPr>
              <a:t>:</a:t>
            </a:r>
          </a:p>
          <a:p>
            <a:pPr algn="just" rtl="1">
              <a:buFontTx/>
              <a:buChar char="-"/>
            </a:pPr>
            <a:r>
              <a:rPr lang="ar-DZ" sz="2400" dirty="0" smtClean="0">
                <a:solidFill>
                  <a:schemeClr val="bg1"/>
                </a:solidFill>
              </a:rPr>
              <a:t>المقدرة التصنيعية: </a:t>
            </a:r>
            <a:r>
              <a:rPr lang="ar-DZ" sz="2400" dirty="0">
                <a:solidFill>
                  <a:schemeClr val="bg1"/>
                </a:solidFill>
              </a:rPr>
              <a:t>سهولة تصنيعه وتجميع أجزاء المنتج </a:t>
            </a:r>
            <a:r>
              <a:rPr lang="ar-DZ" sz="2400" dirty="0" smtClean="0">
                <a:solidFill>
                  <a:schemeClr val="bg1"/>
                </a:solidFill>
              </a:rPr>
              <a:t>.</a:t>
            </a:r>
          </a:p>
          <a:p>
            <a:pPr algn="just" rtl="1">
              <a:buFontTx/>
              <a:buChar char="-"/>
            </a:pPr>
            <a:r>
              <a:rPr lang="ar-DZ" sz="2400" dirty="0" smtClean="0">
                <a:solidFill>
                  <a:schemeClr val="bg1"/>
                </a:solidFill>
              </a:rPr>
              <a:t>الاعتمادية والأداء: أي </a:t>
            </a:r>
            <a:r>
              <a:rPr lang="ar-DZ" sz="2400" dirty="0">
                <a:solidFill>
                  <a:schemeClr val="bg1"/>
                </a:solidFill>
              </a:rPr>
              <a:t>قدرة المنتج أو أي جزء منه على تحقيق الوظيفة التي أنتج من أجلها </a:t>
            </a:r>
            <a:r>
              <a:rPr lang="ar-DZ" sz="2400" dirty="0" smtClean="0">
                <a:solidFill>
                  <a:schemeClr val="bg1"/>
                </a:solidFill>
              </a:rPr>
              <a:t>.</a:t>
            </a:r>
          </a:p>
          <a:p>
            <a:pPr algn="just" rtl="1">
              <a:buFontTx/>
              <a:buChar char="-"/>
            </a:pPr>
            <a:r>
              <a:rPr lang="ar-DZ" sz="2400" dirty="0" smtClean="0">
                <a:solidFill>
                  <a:schemeClr val="bg1"/>
                </a:solidFill>
              </a:rPr>
              <a:t>الخدمة: أي </a:t>
            </a:r>
            <a:r>
              <a:rPr lang="ar-DZ" sz="2400" dirty="0">
                <a:solidFill>
                  <a:schemeClr val="bg1"/>
                </a:solidFill>
              </a:rPr>
              <a:t>سهولة تصليح وصيانة المنتج </a:t>
            </a:r>
            <a:r>
              <a:rPr lang="ar-DZ" sz="2400" dirty="0" smtClean="0">
                <a:solidFill>
                  <a:schemeClr val="bg1"/>
                </a:solidFill>
              </a:rPr>
              <a:t>.</a:t>
            </a:r>
          </a:p>
          <a:p>
            <a:pPr algn="just" rtl="1">
              <a:buFontTx/>
              <a:buChar char="-"/>
            </a:pPr>
            <a:r>
              <a:rPr lang="ar-DZ" sz="2400" dirty="0" smtClean="0">
                <a:solidFill>
                  <a:schemeClr val="bg1"/>
                </a:solidFill>
              </a:rPr>
              <a:t> </a:t>
            </a:r>
            <a:r>
              <a:rPr lang="ar-DZ" sz="2400" dirty="0">
                <a:solidFill>
                  <a:schemeClr val="bg1"/>
                </a:solidFill>
              </a:rPr>
              <a:t>بساطة </a:t>
            </a:r>
            <a:r>
              <a:rPr lang="ar-DZ" sz="2400" dirty="0" smtClean="0">
                <a:solidFill>
                  <a:schemeClr val="bg1"/>
                </a:solidFill>
              </a:rPr>
              <a:t>التصميم: بحيث </a:t>
            </a:r>
            <a:r>
              <a:rPr lang="ar-DZ" sz="2400" dirty="0">
                <a:solidFill>
                  <a:schemeClr val="bg1"/>
                </a:solidFill>
              </a:rPr>
              <a:t>يكون المنتج غير معقد . </a:t>
            </a:r>
            <a:endParaRPr lang="ar-DZ" sz="2400" dirty="0" smtClean="0">
              <a:solidFill>
                <a:schemeClr val="bg1"/>
              </a:solidFill>
            </a:endParaRPr>
          </a:p>
          <a:p>
            <a:pPr algn="just" rtl="1">
              <a:buFontTx/>
              <a:buChar char="-"/>
            </a:pPr>
            <a:r>
              <a:rPr lang="ar-DZ" sz="2400" dirty="0" smtClean="0">
                <a:solidFill>
                  <a:schemeClr val="bg1"/>
                </a:solidFill>
              </a:rPr>
              <a:t> </a:t>
            </a:r>
            <a:r>
              <a:rPr lang="ar-DZ" sz="2400" dirty="0">
                <a:solidFill>
                  <a:schemeClr val="bg1"/>
                </a:solidFill>
              </a:rPr>
              <a:t>تكلفة </a:t>
            </a:r>
            <a:r>
              <a:rPr lang="ar-DZ" sz="2400" dirty="0" smtClean="0">
                <a:solidFill>
                  <a:schemeClr val="bg1"/>
                </a:solidFill>
              </a:rPr>
              <a:t>التصميم: أي </a:t>
            </a:r>
            <a:r>
              <a:rPr lang="ar-DZ" sz="2400" dirty="0">
                <a:solidFill>
                  <a:schemeClr val="bg1"/>
                </a:solidFill>
              </a:rPr>
              <a:t>التكلفة التي </a:t>
            </a:r>
            <a:r>
              <a:rPr lang="ar-DZ" sz="2400" dirty="0" err="1" smtClean="0">
                <a:solidFill>
                  <a:schemeClr val="bg1"/>
                </a:solidFill>
              </a:rPr>
              <a:t>تتطلبها</a:t>
            </a:r>
            <a:r>
              <a:rPr lang="ar-DZ" sz="2400" dirty="0" smtClean="0">
                <a:solidFill>
                  <a:schemeClr val="bg1"/>
                </a:solidFill>
              </a:rPr>
              <a:t> </a:t>
            </a:r>
            <a:r>
              <a:rPr lang="ar-DZ" sz="2400" dirty="0">
                <a:solidFill>
                  <a:schemeClr val="bg1"/>
                </a:solidFill>
              </a:rPr>
              <a:t>تصميم المنتج . </a:t>
            </a:r>
            <a:endParaRPr lang="ar-DZ" sz="2400" dirty="0" smtClean="0">
              <a:solidFill>
                <a:schemeClr val="bg1"/>
              </a:solidFill>
            </a:endParaRPr>
          </a:p>
          <a:p>
            <a:pPr algn="just" rtl="1">
              <a:buFontTx/>
              <a:buChar char="-"/>
            </a:pPr>
            <a:r>
              <a:rPr lang="ar-DZ" sz="2400" dirty="0" smtClean="0">
                <a:solidFill>
                  <a:schemeClr val="bg1"/>
                </a:solidFill>
              </a:rPr>
              <a:t> </a:t>
            </a:r>
            <a:r>
              <a:rPr lang="ar-DZ" sz="2400" dirty="0">
                <a:solidFill>
                  <a:schemeClr val="bg1"/>
                </a:solidFill>
              </a:rPr>
              <a:t>الأثر الغير ضار </a:t>
            </a:r>
            <a:r>
              <a:rPr lang="ar-DZ" sz="2400" dirty="0" smtClean="0">
                <a:solidFill>
                  <a:schemeClr val="bg1"/>
                </a:solidFill>
              </a:rPr>
              <a:t>بالبيئة: أي </a:t>
            </a:r>
            <a:r>
              <a:rPr lang="ar-DZ" sz="2400" dirty="0">
                <a:solidFill>
                  <a:schemeClr val="bg1"/>
                </a:solidFill>
              </a:rPr>
              <a:t>عدم إضرار المنتج بالبيئة . </a:t>
            </a:r>
            <a:endParaRPr lang="ar-DZ" sz="2400" dirty="0" smtClean="0">
              <a:solidFill>
                <a:schemeClr val="bg1"/>
              </a:solidFill>
            </a:endParaRPr>
          </a:p>
          <a:p>
            <a:pPr algn="just" rtl="1">
              <a:buFontTx/>
              <a:buChar char="-"/>
            </a:pPr>
            <a:r>
              <a:rPr lang="ar-DZ" sz="2400" dirty="0" smtClean="0">
                <a:solidFill>
                  <a:schemeClr val="bg1"/>
                </a:solidFill>
              </a:rPr>
              <a:t>الخصائص </a:t>
            </a:r>
            <a:r>
              <a:rPr lang="ar-DZ" sz="2400" dirty="0">
                <a:solidFill>
                  <a:schemeClr val="bg1"/>
                </a:solidFill>
              </a:rPr>
              <a:t>المميزة للمنتج عند تشغيله: أي ما يميز هذا المنتج عن غيره من المنتجات . </a:t>
            </a:r>
            <a:endParaRPr lang="ar-DZ" sz="2400" dirty="0" smtClean="0">
              <a:solidFill>
                <a:schemeClr val="bg1"/>
              </a:solidFill>
            </a:endParaRPr>
          </a:p>
          <a:p>
            <a:pPr marL="0" indent="0" algn="just" rtl="1">
              <a:buNone/>
            </a:pPr>
            <a:r>
              <a:rPr lang="ar-DZ" sz="2400" dirty="0" smtClean="0">
                <a:solidFill>
                  <a:schemeClr val="bg1"/>
                </a:solidFill>
              </a:rPr>
              <a:t>6. </a:t>
            </a:r>
            <a:r>
              <a:rPr lang="ar-DZ" sz="2400" b="1" u="sng" dirty="0" smtClean="0">
                <a:solidFill>
                  <a:schemeClr val="bg1"/>
                </a:solidFill>
              </a:rPr>
              <a:t>مرحلة </a:t>
            </a:r>
            <a:r>
              <a:rPr lang="ar-DZ" sz="2400" b="1" u="sng" dirty="0">
                <a:solidFill>
                  <a:schemeClr val="bg1"/>
                </a:solidFill>
              </a:rPr>
              <a:t>تقديم </a:t>
            </a:r>
            <a:r>
              <a:rPr lang="ar-DZ" sz="2400" b="1" u="sng" dirty="0" smtClean="0">
                <a:solidFill>
                  <a:schemeClr val="bg1"/>
                </a:solidFill>
              </a:rPr>
              <a:t>المنتج</a:t>
            </a:r>
            <a:r>
              <a:rPr lang="ar-DZ" sz="2400" dirty="0" smtClean="0">
                <a:solidFill>
                  <a:schemeClr val="bg1"/>
                </a:solidFill>
              </a:rPr>
              <a:t>: هذه </a:t>
            </a:r>
            <a:r>
              <a:rPr lang="ar-DZ" sz="2400" dirty="0">
                <a:solidFill>
                  <a:schemeClr val="bg1"/>
                </a:solidFill>
              </a:rPr>
              <a:t>هي المرحلة الأخيرة التي يتم فيها تقديم المنتج للسوق ومتابعة ومراقبة مدى فعاليته، و تحقيقه للهدف الذي أنتج من أجله.</a:t>
            </a:r>
            <a:endParaRPr lang="ar-DZ" sz="2400" dirty="0" smtClean="0">
              <a:solidFill>
                <a:schemeClr val="bg1"/>
              </a:solidFill>
            </a:endParaRPr>
          </a:p>
          <a:p>
            <a:pPr algn="just" rtl="1">
              <a:buFontTx/>
              <a:buChar char="-"/>
            </a:pPr>
            <a:endParaRPr lang="en-US" sz="2400" dirty="0">
              <a:solidFill>
                <a:schemeClr val="bg1"/>
              </a:solidFill>
            </a:endParaRPr>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13811" y="1034321"/>
            <a:ext cx="4407106" cy="6001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DZ" sz="2800" b="1"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تصميم المنتج</a:t>
            </a:r>
            <a:endParaRPr lang="en-US" sz="2800"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3285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9684" y="1327668"/>
            <a:ext cx="11032761" cy="5193053"/>
          </a:xfrm>
        </p:spPr>
        <p:style>
          <a:lnRef idx="2">
            <a:schemeClr val="accent1"/>
          </a:lnRef>
          <a:fillRef idx="1">
            <a:schemeClr val="lt1"/>
          </a:fillRef>
          <a:effectRef idx="0">
            <a:schemeClr val="accent1"/>
          </a:effectRef>
          <a:fontRef idx="minor">
            <a:schemeClr val="dk1"/>
          </a:fontRef>
        </p:style>
        <p:txBody>
          <a:bodyPr>
            <a:noAutofit/>
          </a:bodyPr>
          <a:lstStyle/>
          <a:p>
            <a:pPr algn="r" rtl="1">
              <a:buNone/>
            </a:pPr>
            <a:r>
              <a:rPr lang="ar-DZ" sz="2400" dirty="0">
                <a:solidFill>
                  <a:schemeClr val="bg1"/>
                </a:solidFill>
              </a:rPr>
              <a:t>تعبر الجودة عن الخصائص والصفات التي تميز منتج المنظمة، وتتعلق جودة المنتج بالجانب الملموس والجانب غير الملوس أي الخدمات. يمكن التعبير عن الجودة من الجانب التقني بالمزايا المادية مثل الخصائص، </a:t>
            </a:r>
            <a:r>
              <a:rPr lang="ar-DZ" sz="2400" dirty="0" smtClean="0">
                <a:solidFill>
                  <a:schemeClr val="bg1"/>
                </a:solidFill>
              </a:rPr>
              <a:t>والأداء، والاعتمادية، </a:t>
            </a:r>
            <a:r>
              <a:rPr lang="ar-DZ" sz="2400" dirty="0">
                <a:solidFill>
                  <a:schemeClr val="bg1"/>
                </a:solidFill>
              </a:rPr>
              <a:t>والمتانة، وجمال الشكل، والمطابقة مع الموصفات التصميمية، بالرغم من أن جودة المنتجات يمكن تقييمها من عدة جوانب </a:t>
            </a:r>
            <a:r>
              <a:rPr lang="ar-DZ" sz="2400" dirty="0" smtClean="0">
                <a:solidFill>
                  <a:schemeClr val="bg1"/>
                </a:solidFill>
              </a:rPr>
              <a:t>إلا أن </a:t>
            </a:r>
            <a:r>
              <a:rPr lang="ar-DZ" sz="2400" dirty="0">
                <a:solidFill>
                  <a:schemeClr val="bg1"/>
                </a:solidFill>
              </a:rPr>
              <a:t>المستهلك يعد المدرك الرئيسي للجودة </a:t>
            </a:r>
            <a:r>
              <a:rPr lang="ar-DZ" sz="2400" dirty="0" smtClean="0">
                <a:solidFill>
                  <a:schemeClr val="bg1"/>
                </a:solidFill>
              </a:rPr>
              <a:t>والحكم النهائي على </a:t>
            </a:r>
            <a:r>
              <a:rPr lang="ar-DZ" sz="2400" dirty="0">
                <a:solidFill>
                  <a:schemeClr val="bg1"/>
                </a:solidFill>
              </a:rPr>
              <a:t>جودة المنتج ، والذي </a:t>
            </a:r>
            <a:r>
              <a:rPr lang="ar-DZ" sz="2400" dirty="0" smtClean="0">
                <a:solidFill>
                  <a:schemeClr val="bg1"/>
                </a:solidFill>
              </a:rPr>
              <a:t>يتعلق </a:t>
            </a:r>
            <a:r>
              <a:rPr lang="ar-DZ" sz="2400" dirty="0">
                <a:solidFill>
                  <a:schemeClr val="bg1"/>
                </a:solidFill>
              </a:rPr>
              <a:t>به </a:t>
            </a:r>
            <a:r>
              <a:rPr lang="ar-DZ" sz="2400" dirty="0" smtClean="0">
                <a:solidFill>
                  <a:schemeClr val="bg1"/>
                </a:solidFill>
              </a:rPr>
              <a:t>نجاح منتج </a:t>
            </a:r>
            <a:r>
              <a:rPr lang="ar-DZ" sz="2400" dirty="0">
                <a:solidFill>
                  <a:schemeClr val="bg1"/>
                </a:solidFill>
              </a:rPr>
              <a:t>المنظمة أو فشله</a:t>
            </a:r>
            <a:r>
              <a:rPr lang="ar-DZ" sz="2400" dirty="0" smtClean="0">
                <a:solidFill>
                  <a:schemeClr val="bg1"/>
                </a:solidFill>
              </a:rPr>
              <a:t>.</a:t>
            </a:r>
          </a:p>
          <a:p>
            <a:pPr algn="r" rtl="1">
              <a:buNone/>
            </a:pPr>
            <a:r>
              <a:rPr lang="ar-DZ" sz="2400" b="1" dirty="0" smtClean="0"/>
              <a:t>وتعرف للجودة </a:t>
            </a:r>
            <a:r>
              <a:rPr lang="ar-DZ" sz="2400" b="1" dirty="0"/>
              <a:t>"التكامل للصفات والخصائص للمنتج والتي تظهر </a:t>
            </a:r>
            <a:r>
              <a:rPr lang="ar-DZ" sz="2400" b="1" dirty="0" smtClean="0"/>
              <a:t>قدرتها على </a:t>
            </a:r>
            <a:r>
              <a:rPr lang="ar-DZ" sz="2400" b="1" dirty="0"/>
              <a:t>الإبقاء بالاحتياجات المطلوبة الحالية والمستقبلية ."ويرى آخر الجودة </a:t>
            </a:r>
            <a:r>
              <a:rPr lang="ar-DZ" sz="2400" b="1" dirty="0" smtClean="0"/>
              <a:t>" </a:t>
            </a:r>
            <a:r>
              <a:rPr lang="ar-DZ" sz="2400" b="1" dirty="0"/>
              <a:t>الملائمة </a:t>
            </a:r>
            <a:r>
              <a:rPr lang="ar-DZ" sz="2400" b="1" dirty="0" smtClean="0"/>
              <a:t>للاستخدام</a:t>
            </a:r>
            <a:endParaRPr lang="ar-DZ" sz="2400" dirty="0">
              <a:solidFill>
                <a:schemeClr val="bg1"/>
              </a:solidFill>
            </a:endParaRPr>
          </a:p>
          <a:p>
            <a:pPr algn="r" rtl="1">
              <a:buNone/>
            </a:pPr>
            <a:r>
              <a:rPr lang="ar-DZ" sz="2400" i="1" dirty="0" smtClean="0"/>
              <a:t>تتبع </a:t>
            </a:r>
            <a:r>
              <a:rPr lang="ar-DZ" sz="2400" i="1" dirty="0"/>
              <a:t>العديد من المنظمات </a:t>
            </a:r>
            <a:r>
              <a:rPr lang="ar-DZ" sz="2400" b="1" i="1" dirty="0"/>
              <a:t>إدارة الجودة الشاملة </a:t>
            </a:r>
            <a:r>
              <a:rPr lang="en-US" sz="2400" b="1" i="1" dirty="0"/>
              <a:t>TQM </a:t>
            </a:r>
            <a:r>
              <a:rPr lang="ar-DZ" sz="2400" i="1" dirty="0" smtClean="0"/>
              <a:t> من </a:t>
            </a:r>
            <a:r>
              <a:rPr lang="ar-DZ" sz="2400" i="1" u="sng" dirty="0"/>
              <a:t>أجل ضمان جودة منتجاتها</a:t>
            </a:r>
            <a:r>
              <a:rPr lang="ar-DZ" sz="2400" i="1" dirty="0"/>
              <a:t>. </a:t>
            </a:r>
            <a:r>
              <a:rPr lang="ar-DZ" sz="2400" i="1" dirty="0" smtClean="0"/>
              <a:t>ويخلط البعض بين مفهوم الجودة ومفهوم القيمة، ولكن</a:t>
            </a:r>
            <a:r>
              <a:rPr lang="ar-DZ" sz="2400" i="1" u="heavy" dirty="0" smtClean="0">
                <a:uFill>
                  <a:solidFill>
                    <a:srgbClr val="FF0000"/>
                  </a:solidFill>
                </a:uFill>
              </a:rPr>
              <a:t> القيمة تعكس كالا من الجودة والسعر معا. </a:t>
            </a:r>
            <a:r>
              <a:rPr lang="ar-DZ" sz="2400" i="1" dirty="0" smtClean="0"/>
              <a:t>وتعبر </a:t>
            </a:r>
            <a:r>
              <a:rPr lang="ar-DZ" sz="2400" i="1" dirty="0"/>
              <a:t>القيمة عما يحصل عليه العميل مقابل ما يدفعه من ثمن وجهود ووقت، أي أنه يقارن بين ما يحصل عليه من قيمة عند شراء منتج ما بما أنفقه من نقود وجهد ووقت حتى حصل على المنتج</a:t>
            </a:r>
            <a:r>
              <a:rPr lang="ar-DZ" sz="2400" i="1" dirty="0" smtClean="0"/>
              <a:t>.</a:t>
            </a:r>
          </a:p>
          <a:p>
            <a:pPr algn="ctr" rtl="1">
              <a:buFont typeface="Century Gothic" panose="020B0502020202020204" pitchFamily="34" charset="0"/>
              <a:buChar char="←"/>
            </a:pPr>
            <a:r>
              <a:rPr lang="ar-DZ" sz="2400" i="1" dirty="0" smtClean="0"/>
              <a:t> </a:t>
            </a:r>
            <a:r>
              <a:rPr lang="ar-DZ" sz="2400" i="1" dirty="0"/>
              <a:t>ترفع المنظمة قيمة المنتج بتحسين جودته، بحيث </a:t>
            </a:r>
            <a:r>
              <a:rPr lang="ar-DZ" sz="2400" i="1" u="sng" dirty="0">
                <a:uFill>
                  <a:solidFill>
                    <a:srgbClr val="FF0000"/>
                  </a:solidFill>
                </a:uFill>
              </a:rPr>
              <a:t>تلبي حاجة </a:t>
            </a:r>
            <a:r>
              <a:rPr lang="ar-DZ" sz="2400" i="1" u="sng" dirty="0" smtClean="0">
                <a:uFill>
                  <a:solidFill>
                    <a:srgbClr val="FF0000"/>
                  </a:solidFill>
                </a:uFill>
              </a:rPr>
              <a:t>العملاء </a:t>
            </a:r>
            <a:r>
              <a:rPr lang="ar-DZ" sz="2400" i="1" u="sng" dirty="0">
                <a:uFill>
                  <a:solidFill>
                    <a:srgbClr val="FF0000"/>
                  </a:solidFill>
                </a:uFill>
              </a:rPr>
              <a:t>وفق توقعاتهم </a:t>
            </a:r>
            <a:r>
              <a:rPr lang="ar-DZ" sz="2400" i="1" dirty="0"/>
              <a:t>أو تزيد وبالتالي تحقق </a:t>
            </a:r>
            <a:r>
              <a:rPr lang="ar-DZ" sz="2400" i="1" u="sng" dirty="0"/>
              <a:t>رضاهم</a:t>
            </a:r>
            <a:r>
              <a:rPr lang="ar-DZ" sz="2400" i="1" dirty="0"/>
              <a:t>، و / أو </a:t>
            </a:r>
            <a:r>
              <a:rPr lang="ar-DZ" sz="2400" i="1" u="sng" dirty="0"/>
              <a:t>تخفض التكاليف </a:t>
            </a:r>
            <a:r>
              <a:rPr lang="ar-DZ" sz="2400" i="1" dirty="0"/>
              <a:t>التي يبذلها </a:t>
            </a:r>
            <a:r>
              <a:rPr lang="ar-DZ" sz="2400" i="1" dirty="0" smtClean="0"/>
              <a:t>العملاء </a:t>
            </a:r>
            <a:r>
              <a:rPr lang="ar-DZ" sz="2400" i="1" dirty="0"/>
              <a:t>للحصول على المنتج</a:t>
            </a:r>
            <a:endParaRPr lang="en-US" sz="2400" i="1" dirty="0">
              <a:solidFill>
                <a:schemeClr val="bg1"/>
              </a:solidFill>
            </a:endParaRPr>
          </a:p>
        </p:txBody>
      </p:sp>
      <p:sp>
        <p:nvSpPr>
          <p:cNvPr id="6" name="Flèche gauche 5"/>
          <p:cNvSpPr/>
          <p:nvPr/>
        </p:nvSpPr>
        <p:spPr>
          <a:xfrm>
            <a:off x="6884418" y="451764"/>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23079" y="582417"/>
            <a:ext cx="3327817" cy="614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b="1" dirty="0" smtClean="0">
                <a:latin typeface="Calibri" panose="020F0502020204030204" pitchFamily="34" charset="0"/>
                <a:ea typeface="Calibri" panose="020F0502020204030204" pitchFamily="34" charset="0"/>
                <a:cs typeface="Simplified Arabic" panose="02020603050405020304" pitchFamily="18" charset="-78"/>
              </a:rPr>
              <a:t>جودة المنتج</a:t>
            </a:r>
            <a:endParaRPr lang="en-US" sz="2800" dirty="0"/>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97101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597" y="2323475"/>
            <a:ext cx="10792918" cy="3207895"/>
          </a:xfrm>
        </p:spPr>
        <p:style>
          <a:lnRef idx="2">
            <a:schemeClr val="accent1"/>
          </a:lnRef>
          <a:fillRef idx="1">
            <a:schemeClr val="lt1"/>
          </a:fillRef>
          <a:effectRef idx="0">
            <a:schemeClr val="accent1"/>
          </a:effectRef>
          <a:fontRef idx="minor">
            <a:schemeClr val="dk1"/>
          </a:fontRef>
        </p:style>
        <p:txBody>
          <a:bodyPr>
            <a:normAutofit/>
          </a:bodyPr>
          <a:lstStyle/>
          <a:p>
            <a:pPr algn="r" rtl="1">
              <a:buNone/>
            </a:pPr>
            <a:r>
              <a:rPr lang="ar-DZ" sz="2400" dirty="0"/>
              <a:t>هناك بعدين في جودة المنتج </a:t>
            </a:r>
            <a:r>
              <a:rPr lang="ar-DZ" sz="2400" dirty="0" smtClean="0"/>
              <a:t>وهي: </a:t>
            </a:r>
          </a:p>
          <a:p>
            <a:pPr algn="r" rtl="1"/>
            <a:r>
              <a:rPr lang="ar-DZ" sz="2400" b="1" dirty="0"/>
              <a:t>البعد الأول: جودة </a:t>
            </a:r>
            <a:r>
              <a:rPr lang="ar-DZ" sz="2400" b="1" dirty="0" smtClean="0"/>
              <a:t>التصميم:  </a:t>
            </a:r>
            <a:r>
              <a:rPr lang="ar-DZ" sz="2400" dirty="0"/>
              <a:t>ويعني مدى استجابة خصائص ومواصفات المنتج لتحقيق الجودة المرغوبة ، ويمكن استخدام تقنيات الحاسب الالكتروني في تحقيق جودة التصميم عن طريق تغذية العقل الالكتروني بمعادلات رياضية وبكلفة أقل </a:t>
            </a:r>
            <a:r>
              <a:rPr lang="ar-DZ" sz="2400" dirty="0" smtClean="0"/>
              <a:t>.</a:t>
            </a:r>
          </a:p>
          <a:p>
            <a:pPr algn="r" rtl="1"/>
            <a:r>
              <a:rPr lang="ar-DZ" sz="2400" dirty="0" smtClean="0"/>
              <a:t> </a:t>
            </a:r>
            <a:r>
              <a:rPr lang="ar-DZ" sz="2400" b="1" dirty="0"/>
              <a:t>البعد الثاني: جودة </a:t>
            </a:r>
            <a:r>
              <a:rPr lang="ar-DZ" sz="2400" b="1" dirty="0" smtClean="0"/>
              <a:t>المطابقة:  </a:t>
            </a:r>
            <a:r>
              <a:rPr lang="ar-DZ" sz="2400" dirty="0"/>
              <a:t>وتعني قدرة العملية لقياس التغيرات في مختلف زوايا التصميم في تحقيق مواصفات التصميم، أي مدى مطابقة المواصفات الفعلية للمنتج لتلك المواصفات المقررة بغض النظر عن مستوى جودة تصميم المنتج </a:t>
            </a:r>
            <a:endParaRPr lang="ar-DZ" sz="2400" dirty="0" smtClean="0"/>
          </a:p>
          <a:p>
            <a:pPr marL="0" indent="0" algn="r" rtl="1">
              <a:buNone/>
            </a:pPr>
            <a:endParaRPr lang="ar-DZ" sz="2000" dirty="0" smtClean="0"/>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8148" y="1019850"/>
            <a:ext cx="3327817" cy="614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b="1" dirty="0" smtClean="0">
                <a:latin typeface="Calibri" panose="020F0502020204030204" pitchFamily="34" charset="0"/>
                <a:ea typeface="Calibri" panose="020F0502020204030204" pitchFamily="34" charset="0"/>
                <a:cs typeface="Simplified Arabic" panose="02020603050405020304" pitchFamily="18" charset="-78"/>
              </a:rPr>
              <a:t>جودة المنتج</a:t>
            </a:r>
            <a:endParaRPr lang="en-US" sz="2800" dirty="0"/>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8853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597" y="1903752"/>
            <a:ext cx="11122702" cy="462446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r" rtl="1"/>
            <a:r>
              <a:rPr lang="ar-DZ" sz="2400" b="1" dirty="0"/>
              <a:t>وهناك أبعاد الجودة في منتج أخرى تتمثل في النقاط الآتية كما وضعها ديفيد غارفين(1987 </a:t>
            </a:r>
            <a:r>
              <a:rPr lang="en-US" sz="2400" b="1" dirty="0"/>
              <a:t>Garvin (، </a:t>
            </a:r>
            <a:r>
              <a:rPr lang="ar-DZ" sz="2400" b="1" dirty="0"/>
              <a:t>ومتى تم تحقيقها يكون قد توصلنا لتلبية متطلبات الزبون </a:t>
            </a:r>
            <a:r>
              <a:rPr lang="ar-DZ" sz="2400" b="1" dirty="0" smtClean="0"/>
              <a:t>:</a:t>
            </a:r>
          </a:p>
          <a:p>
            <a:pPr marL="0" indent="0" algn="r" rtl="1">
              <a:buNone/>
            </a:pPr>
            <a:r>
              <a:rPr lang="ar-DZ" sz="2400" b="1" u="sng" dirty="0"/>
              <a:t>الأداء: </a:t>
            </a:r>
            <a:r>
              <a:rPr lang="ar-DZ" sz="2400" dirty="0"/>
              <a:t>مدى قدرة المنتج على القيام بالوظائف المطلوبة منه . </a:t>
            </a:r>
            <a:endParaRPr lang="ar-DZ" sz="2400" dirty="0" smtClean="0"/>
          </a:p>
          <a:p>
            <a:pPr marL="0" indent="0" algn="r" rtl="1">
              <a:buNone/>
            </a:pPr>
            <a:r>
              <a:rPr lang="ar-DZ" sz="2400" dirty="0" smtClean="0"/>
              <a:t> </a:t>
            </a:r>
            <a:r>
              <a:rPr lang="ar-DZ" sz="2400" b="1" u="sng" dirty="0" err="1"/>
              <a:t>الوثوقية</a:t>
            </a:r>
            <a:r>
              <a:rPr lang="ar-DZ" sz="2400" dirty="0"/>
              <a:t>: أقصى مدة يمكن للمنتج أن يكون صالح للاستخدام . </a:t>
            </a:r>
            <a:endParaRPr lang="ar-DZ" sz="2400" dirty="0" smtClean="0"/>
          </a:p>
          <a:p>
            <a:pPr marL="0" indent="0" algn="r" rtl="1">
              <a:buNone/>
            </a:pPr>
            <a:r>
              <a:rPr lang="ar-DZ" sz="2400" dirty="0" smtClean="0"/>
              <a:t> </a:t>
            </a:r>
            <a:r>
              <a:rPr lang="ar-DZ" sz="2400" b="1" u="sng" dirty="0" smtClean="0"/>
              <a:t>التحميلة </a:t>
            </a:r>
            <a:r>
              <a:rPr lang="ar-DZ" sz="2400" b="1" u="sng" dirty="0"/>
              <a:t>أو المتانة: </a:t>
            </a:r>
            <a:r>
              <a:rPr lang="ar-DZ" sz="2400" dirty="0"/>
              <a:t>أقصى مدة يمكن للمنتج أن يعيش . </a:t>
            </a:r>
            <a:endParaRPr lang="ar-DZ" sz="2400" dirty="0" smtClean="0"/>
          </a:p>
          <a:p>
            <a:pPr marL="0" indent="0" algn="r" rtl="1">
              <a:buNone/>
            </a:pPr>
            <a:r>
              <a:rPr lang="ar-DZ" sz="2400" dirty="0" smtClean="0"/>
              <a:t> </a:t>
            </a:r>
            <a:r>
              <a:rPr lang="ar-DZ" sz="2400" b="1" u="sng" dirty="0"/>
              <a:t>الخدمية أو قابلية الاستخدام </a:t>
            </a:r>
            <a:r>
              <a:rPr lang="ar-DZ" sz="2400" b="1" u="sng" dirty="0" smtClean="0"/>
              <a:t>:</a:t>
            </a:r>
            <a:r>
              <a:rPr lang="ar-DZ" sz="2400" dirty="0" smtClean="0"/>
              <a:t>مدى </a:t>
            </a:r>
            <a:r>
              <a:rPr lang="ar-DZ" sz="2400" dirty="0"/>
              <a:t>سهولة إصلاح المنتج وإعادته لحالته الطبيعية مع الأخذ في الاعتبار التكلفة المالية والسرعة الزمنية للإصلاح . </a:t>
            </a:r>
            <a:endParaRPr lang="ar-DZ" sz="2400" dirty="0" smtClean="0"/>
          </a:p>
          <a:p>
            <a:pPr marL="0" indent="0" algn="r" rtl="1">
              <a:buNone/>
            </a:pPr>
            <a:r>
              <a:rPr lang="ar-DZ" sz="2400" dirty="0" smtClean="0"/>
              <a:t> </a:t>
            </a:r>
            <a:r>
              <a:rPr lang="ar-DZ" sz="2400" b="1" u="sng" dirty="0"/>
              <a:t>الجماليات: </a:t>
            </a:r>
            <a:r>
              <a:rPr lang="ar-DZ" sz="2400" dirty="0"/>
              <a:t>مدى أناقة وجاذبية المنتج . </a:t>
            </a:r>
            <a:endParaRPr lang="ar-DZ" sz="2400" dirty="0" smtClean="0"/>
          </a:p>
          <a:p>
            <a:pPr marL="0" indent="0" algn="r" rtl="1">
              <a:buNone/>
            </a:pPr>
            <a:r>
              <a:rPr lang="ar-DZ" sz="2400" dirty="0" smtClean="0"/>
              <a:t> </a:t>
            </a:r>
            <a:r>
              <a:rPr lang="ar-DZ" sz="2400" b="1" u="sng" dirty="0"/>
              <a:t>المزايا أو خصائص المنتج</a:t>
            </a:r>
            <a:r>
              <a:rPr lang="ar-DZ" sz="2400" dirty="0"/>
              <a:t>: </a:t>
            </a:r>
            <a:r>
              <a:rPr lang="ar-DZ" sz="2400" dirty="0" smtClean="0"/>
              <a:t>امكانية </a:t>
            </a:r>
            <a:r>
              <a:rPr lang="ar-DZ" sz="2400" dirty="0"/>
              <a:t>إضافة بعض الوظائف لتحديث وتطوير المنتج . </a:t>
            </a:r>
            <a:endParaRPr lang="ar-DZ" sz="2400" dirty="0" smtClean="0"/>
          </a:p>
          <a:p>
            <a:pPr marL="0" indent="0" algn="r" rtl="1">
              <a:buNone/>
            </a:pPr>
            <a:r>
              <a:rPr lang="ar-DZ" sz="2400" b="1" u="sng" dirty="0" smtClean="0"/>
              <a:t>سمعة </a:t>
            </a:r>
            <a:r>
              <a:rPr lang="ar-DZ" sz="2400" b="1" u="sng" dirty="0"/>
              <a:t>المنتج: </a:t>
            </a:r>
            <a:r>
              <a:rPr lang="ar-DZ" sz="2400" dirty="0"/>
              <a:t>سمعة الشركة المصنعة للمنتج . </a:t>
            </a:r>
            <a:endParaRPr lang="ar-DZ" sz="2400" dirty="0" smtClean="0"/>
          </a:p>
          <a:p>
            <a:pPr marL="0" indent="0" algn="r" rtl="1">
              <a:buNone/>
            </a:pPr>
            <a:r>
              <a:rPr lang="ar-DZ" sz="2400" dirty="0" smtClean="0"/>
              <a:t> </a:t>
            </a:r>
            <a:r>
              <a:rPr lang="ar-DZ" sz="2400" b="1" u="sng" dirty="0"/>
              <a:t>المطابقة للمعايير: </a:t>
            </a:r>
            <a:r>
              <a:rPr lang="ar-DZ" sz="2400" dirty="0"/>
              <a:t>مدى التقيد بالمواصفات المطلوبة من قبل المصنع لتحقيق متطلبات الزبون.</a:t>
            </a:r>
          </a:p>
          <a:p>
            <a:pPr algn="r" rtl="1"/>
            <a:endParaRPr lang="ar-DZ" sz="2000" dirty="0" smtClean="0"/>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8148" y="1019850"/>
            <a:ext cx="3327817" cy="614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b="1" dirty="0" smtClean="0">
                <a:latin typeface="Calibri" panose="020F0502020204030204" pitchFamily="34" charset="0"/>
                <a:ea typeface="Calibri" panose="020F0502020204030204" pitchFamily="34" charset="0"/>
                <a:cs typeface="Simplified Arabic" panose="02020603050405020304" pitchFamily="18" charset="-78"/>
              </a:rPr>
              <a:t>جودة المنتج</a:t>
            </a:r>
            <a:endParaRPr lang="en-US" sz="2800" dirty="0"/>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0061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596" y="2233534"/>
            <a:ext cx="11137693" cy="4294683"/>
          </a:xfrm>
        </p:spPr>
        <p:style>
          <a:lnRef idx="2">
            <a:schemeClr val="accent1"/>
          </a:lnRef>
          <a:fillRef idx="1">
            <a:schemeClr val="lt1"/>
          </a:fillRef>
          <a:effectRef idx="0">
            <a:schemeClr val="accent1"/>
          </a:effectRef>
          <a:fontRef idx="minor">
            <a:schemeClr val="dk1"/>
          </a:fontRef>
        </p:style>
        <p:txBody>
          <a:bodyPr>
            <a:normAutofit/>
          </a:bodyPr>
          <a:lstStyle/>
          <a:p>
            <a:pPr algn="ctr" rtl="1"/>
            <a:r>
              <a:rPr lang="ar-DZ" sz="2400" dirty="0"/>
              <a:t>يمكن للتبيين أن يأخذ </a:t>
            </a:r>
            <a:r>
              <a:rPr lang="ar-DZ" sz="2400" dirty="0" smtClean="0"/>
              <a:t>أشكال </a:t>
            </a:r>
            <a:r>
              <a:rPr lang="ar-DZ" sz="2400" dirty="0"/>
              <a:t>مختلفة، من البطاقة </a:t>
            </a:r>
            <a:r>
              <a:rPr lang="ar-DZ" sz="2400" dirty="0" smtClean="0"/>
              <a:t>اللاصقة </a:t>
            </a:r>
            <a:r>
              <a:rPr lang="ar-DZ" sz="2400" dirty="0"/>
              <a:t>المثبتة على المنتج إلى الرسومات البيانية المعقدة المطبوعة على </a:t>
            </a:r>
            <a:r>
              <a:rPr lang="ar-DZ" sz="2400" dirty="0" smtClean="0"/>
              <a:t>الغلاف. </a:t>
            </a:r>
            <a:r>
              <a:rPr lang="ar-DZ" sz="2400" dirty="0"/>
              <a:t>ويؤدي التبيين وظائف عديدة ففي أبسط تجلياته يحدد المنتج أو العالمة ولكنه أيضا يمكن أن يصف المنتج؛ أي من صنعه؟ أين؟ متى؟ ما هي مكوناته؟ كيف يجب استعماله؟ وما هي </a:t>
            </a:r>
            <a:r>
              <a:rPr lang="ar-DZ" sz="2400" dirty="0" smtClean="0"/>
              <a:t>الاحتياطات </a:t>
            </a:r>
            <a:r>
              <a:rPr lang="ar-DZ" sz="2400" dirty="0"/>
              <a:t>التي يجب اتخاذها؟. وأخيرا، يمكن لبطاقة البيانات أن تستعمل لترويج المنتج وتعزيز مكانته الذهنية.</a:t>
            </a:r>
            <a:endParaRPr lang="ar-DZ" sz="2400" dirty="0" smtClean="0"/>
          </a:p>
        </p:txBody>
      </p:sp>
      <p:sp>
        <p:nvSpPr>
          <p:cNvPr id="6" name="Flèche gauche 5"/>
          <p:cNvSpPr/>
          <p:nvPr/>
        </p:nvSpPr>
        <p:spPr>
          <a:xfrm>
            <a:off x="6869428" y="889197"/>
            <a:ext cx="2728210" cy="8759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8148" y="1019850"/>
            <a:ext cx="3327817" cy="614597"/>
          </a:xfrm>
          <a:prstGeom prst="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2800" b="1" dirty="0" smtClean="0">
                <a:latin typeface="Calibri" panose="020F0502020204030204" pitchFamily="34" charset="0"/>
                <a:ea typeface="Calibri" panose="020F0502020204030204" pitchFamily="34" charset="0"/>
                <a:cs typeface="Simplified Arabic" panose="02020603050405020304" pitchFamily="18" charset="-78"/>
              </a:rPr>
              <a:t>التبيين</a:t>
            </a:r>
            <a:endParaRPr lang="en-US" sz="2800" dirty="0"/>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5262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126" y="1841678"/>
            <a:ext cx="9401577" cy="421139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dirty="0" smtClean="0">
                <a:ln w="0"/>
                <a:solidFill>
                  <a:schemeClr val="bg1"/>
                </a:solidFill>
                <a:effectLst>
                  <a:outerShdw blurRad="38100" dist="19050" dir="2700000" algn="tl" rotWithShape="0">
                    <a:schemeClr val="dk1">
                      <a:alpha val="40000"/>
                    </a:schemeClr>
                  </a:outerShdw>
                </a:effectLst>
              </a:rPr>
              <a:t>يعد </a:t>
            </a:r>
            <a:r>
              <a:rPr lang="ar-SA" sz="2400" dirty="0">
                <a:ln w="0"/>
                <a:solidFill>
                  <a:schemeClr val="bg1"/>
                </a:solidFill>
                <a:effectLst>
                  <a:outerShdw blurRad="38100" dist="19050" dir="2700000" algn="tl" rotWithShape="0">
                    <a:schemeClr val="dk1">
                      <a:alpha val="40000"/>
                    </a:schemeClr>
                  </a:outerShdw>
                </a:effectLst>
              </a:rPr>
              <a:t>المزيج التسويقي مجموعة من الأنشطة والأدوات التسويقية التشغيلية تستخدمه المنظمة كحلقة وصل بينها وبين السوق </a:t>
            </a:r>
            <a:r>
              <a:rPr lang="ar-SA" sz="2400" dirty="0" smtClean="0">
                <a:ln w="0"/>
                <a:solidFill>
                  <a:schemeClr val="bg1"/>
                </a:solidFill>
                <a:effectLst>
                  <a:outerShdw blurRad="38100" dist="19050" dir="2700000" algn="tl" rotWithShape="0">
                    <a:schemeClr val="dk1">
                      <a:alpha val="40000"/>
                    </a:schemeClr>
                  </a:outerShdw>
                </a:effectLst>
              </a:rPr>
              <a:t>المستهدف</a:t>
            </a:r>
            <a:r>
              <a:rPr lang="ar-DZ" sz="2400" dirty="0">
                <a:ln w="0"/>
                <a:solidFill>
                  <a:schemeClr val="bg1"/>
                </a:solidFill>
                <a:effectLst>
                  <a:outerShdw blurRad="38100" dist="19050" dir="2700000" algn="tl" rotWithShape="0">
                    <a:schemeClr val="dk1">
                      <a:alpha val="40000"/>
                    </a:schemeClr>
                  </a:outerShdw>
                </a:effectLst>
              </a:rPr>
              <a:t>ة</a:t>
            </a:r>
            <a:r>
              <a:rPr lang="ar-SA" sz="2400" dirty="0" smtClean="0">
                <a:ln w="0"/>
                <a:solidFill>
                  <a:schemeClr val="bg1"/>
                </a:solidFill>
                <a:effectLst>
                  <a:outerShdw blurRad="38100" dist="19050" dir="2700000" algn="tl" rotWithShape="0">
                    <a:schemeClr val="dk1">
                      <a:alpha val="40000"/>
                    </a:schemeClr>
                  </a:outerShdw>
                </a:effectLst>
              </a:rPr>
              <a:t> </a:t>
            </a:r>
            <a:r>
              <a:rPr lang="ar-SA" sz="2400" dirty="0">
                <a:ln w="0"/>
                <a:solidFill>
                  <a:schemeClr val="bg1"/>
                </a:solidFill>
                <a:effectLst>
                  <a:outerShdw blurRad="38100" dist="19050" dir="2700000" algn="tl" rotWithShape="0">
                    <a:schemeClr val="dk1">
                      <a:alpha val="40000"/>
                    </a:schemeClr>
                  </a:outerShdw>
                </a:effectLst>
              </a:rPr>
              <a:t>من وخلاله  تحقق الشكل المطلوب من ردود أفعال ايجابية، </a:t>
            </a:r>
            <a:r>
              <a:rPr lang="ar-DZ" sz="2400" b="1" dirty="0">
                <a:ln w="0"/>
                <a:solidFill>
                  <a:schemeClr val="bg1"/>
                </a:solidFill>
                <a:effectLst>
                  <a:outerShdw blurRad="38100" dist="19050" dir="2700000" algn="tl" rotWithShape="0">
                    <a:schemeClr val="dk1">
                      <a:alpha val="40000"/>
                    </a:schemeClr>
                  </a:outerShdw>
                </a:effectLst>
              </a:rPr>
              <a:t>فالمزيج التسويقي </a:t>
            </a:r>
            <a:r>
              <a:rPr lang="ar-DZ" sz="2400" dirty="0" smtClean="0">
                <a:ln w="0"/>
                <a:solidFill>
                  <a:schemeClr val="bg1"/>
                </a:solidFill>
                <a:effectLst>
                  <a:outerShdw blurRad="38100" dist="19050" dir="2700000" algn="tl" rotWithShape="0">
                    <a:schemeClr val="dk1">
                      <a:alpha val="40000"/>
                    </a:schemeClr>
                  </a:outerShdw>
                </a:effectLst>
              </a:rPr>
              <a:t>هو </a:t>
            </a:r>
            <a:r>
              <a:rPr lang="ar-DZ" sz="2400" dirty="0">
                <a:ln w="0"/>
                <a:solidFill>
                  <a:schemeClr val="bg1"/>
                </a:solidFill>
                <a:effectLst>
                  <a:outerShdw blurRad="38100" dist="19050" dir="2700000" algn="tl" rotWithShape="0">
                    <a:schemeClr val="dk1">
                      <a:alpha val="40000"/>
                    </a:schemeClr>
                  </a:outerShdw>
                </a:effectLst>
              </a:rPr>
              <a:t>خليط من الأنشطة التسويقية موجهة إلى القطاع السوقي المستهدف الملائم له والذي </a:t>
            </a:r>
            <a:r>
              <a:rPr lang="ar-DZ" sz="2400" dirty="0" smtClean="0">
                <a:ln w="0"/>
                <a:solidFill>
                  <a:schemeClr val="bg1"/>
                </a:solidFill>
                <a:effectLst>
                  <a:outerShdw blurRad="38100" dist="19050" dir="2700000" algn="tl" rotWithShape="0">
                    <a:schemeClr val="dk1">
                      <a:alpha val="40000"/>
                    </a:schemeClr>
                  </a:outerShdw>
                </a:effectLst>
              </a:rPr>
              <a:t>يحظى </a:t>
            </a:r>
            <a:r>
              <a:rPr lang="ar-DZ" sz="2400" dirty="0">
                <a:ln w="0"/>
                <a:solidFill>
                  <a:schemeClr val="bg1"/>
                </a:solidFill>
                <a:effectLst>
                  <a:outerShdw blurRad="38100" dist="19050" dir="2700000" algn="tl" rotWithShape="0">
                    <a:schemeClr val="dk1">
                      <a:alpha val="40000"/>
                    </a:schemeClr>
                  </a:outerShdw>
                </a:effectLst>
              </a:rPr>
              <a:t>بقبول، </a:t>
            </a:r>
            <a:r>
              <a:rPr lang="ar-SA" sz="2400" dirty="0">
                <a:ln w="0"/>
                <a:solidFill>
                  <a:schemeClr val="bg1"/>
                </a:solidFill>
                <a:effectLst>
                  <a:outerShdw blurRad="38100" dist="19050" dir="2700000" algn="tl" rotWithShape="0">
                    <a:schemeClr val="dk1">
                      <a:alpha val="40000"/>
                    </a:schemeClr>
                  </a:outerShdw>
                </a:effectLst>
              </a:rPr>
              <a:t>حيث نجد أن المزيج التسويقي مكون من أربعة عناصر هي " المنتج، المكان " التوزيع"، الترويج، السعر" وهي عناصر متكاملة فيما بينها. </a:t>
            </a:r>
            <a:endParaRPr lang="en-US" sz="2400" dirty="0">
              <a:solidFill>
                <a:schemeClr val="bg1"/>
              </a:solidFill>
            </a:endParaRPr>
          </a:p>
        </p:txBody>
      </p:sp>
      <p:sp>
        <p:nvSpPr>
          <p:cNvPr id="3" name="Ellipse 2"/>
          <p:cNvSpPr/>
          <p:nvPr/>
        </p:nvSpPr>
        <p:spPr>
          <a:xfrm>
            <a:off x="2021983" y="154546"/>
            <a:ext cx="6220496" cy="1442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ما المقصود بالمزيج التسويقي؟</a:t>
            </a:r>
            <a:endParaRPr lang="en-US" sz="3200" b="1"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6128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70229" y="1254799"/>
            <a:ext cx="11042217"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lnSpc>
                <a:spcPct val="150000"/>
              </a:lnSpc>
            </a:pPr>
            <a:r>
              <a:rPr lang="ar-DZ" sz="2400" dirty="0"/>
              <a:t>لكل سلعة </a:t>
            </a:r>
            <a:r>
              <a:rPr lang="ar-DZ" sz="2400" u="sng" dirty="0"/>
              <a:t>دورة حياة </a:t>
            </a:r>
            <a:r>
              <a:rPr lang="ar-DZ" sz="2400" dirty="0"/>
              <a:t>تتكون من </a:t>
            </a:r>
            <a:r>
              <a:rPr lang="ar-DZ" sz="2400" u="sng" dirty="0"/>
              <a:t>مراحل محددة</a:t>
            </a:r>
            <a:r>
              <a:rPr lang="ar-DZ" sz="2400" dirty="0"/>
              <a:t> </a:t>
            </a:r>
            <a:r>
              <a:rPr lang="ar-DZ" sz="2400" b="1" dirty="0"/>
              <a:t>تختلف</a:t>
            </a:r>
            <a:r>
              <a:rPr lang="ar-DZ" sz="2400" dirty="0"/>
              <a:t> فيها ظروف </a:t>
            </a:r>
            <a:r>
              <a:rPr lang="ar-DZ" sz="2400" u="sng" dirty="0"/>
              <a:t>تسويقها</a:t>
            </a:r>
            <a:r>
              <a:rPr lang="ar-DZ" sz="2400" dirty="0"/>
              <a:t> و تبدأ حياة أي سلعة من لحظة تقديمها إلى السوق, و لكن قبل ذلك تمر بمرحلة </a:t>
            </a:r>
            <a:r>
              <a:rPr lang="ar-DZ" sz="2400" dirty="0" smtClean="0"/>
              <a:t>الابتكار </a:t>
            </a:r>
            <a:r>
              <a:rPr lang="ar-DZ" sz="2400" dirty="0"/>
              <a:t>التي تتطلب القيام بدراسات تتضمن </a:t>
            </a:r>
            <a:r>
              <a:rPr lang="ar-DZ" sz="2400" dirty="0" smtClean="0"/>
              <a:t>ثلاث </a:t>
            </a:r>
            <a:r>
              <a:rPr lang="ar-DZ" sz="2400" dirty="0"/>
              <a:t>خطوات: </a:t>
            </a:r>
            <a:endParaRPr lang="ar-DZ" sz="2400" dirty="0" smtClean="0"/>
          </a:p>
          <a:p>
            <a:pPr lvl="0" algn="just" rtl="1">
              <a:lnSpc>
                <a:spcPct val="150000"/>
              </a:lnSpc>
            </a:pPr>
            <a:r>
              <a:rPr lang="ar-DZ" sz="2400" dirty="0" smtClean="0"/>
              <a:t>*</a:t>
            </a:r>
            <a:r>
              <a:rPr lang="ar-DZ" sz="2400" b="1" dirty="0"/>
              <a:t>خلق أفكار السلع الجديدة </a:t>
            </a:r>
            <a:r>
              <a:rPr lang="ar-DZ" sz="2400" dirty="0" smtClean="0"/>
              <a:t>(إيجادها) </a:t>
            </a:r>
            <a:r>
              <a:rPr lang="ar-DZ" sz="2400" dirty="0"/>
              <a:t>حيث يقوم بها قسم البحث و التطوير. </a:t>
            </a:r>
            <a:endParaRPr lang="ar-DZ" sz="2400" dirty="0" smtClean="0"/>
          </a:p>
          <a:p>
            <a:pPr lvl="0" algn="just" rtl="1">
              <a:lnSpc>
                <a:spcPct val="150000"/>
              </a:lnSpc>
            </a:pPr>
            <a:r>
              <a:rPr lang="ar-DZ" sz="2400" dirty="0" smtClean="0"/>
              <a:t>*</a:t>
            </a:r>
            <a:r>
              <a:rPr lang="ar-DZ" sz="2400" b="1" u="sng" dirty="0"/>
              <a:t>فحص السلع المحتملة </a:t>
            </a:r>
            <a:r>
              <a:rPr lang="ar-DZ" sz="2400" b="1" u="sng" dirty="0" smtClean="0"/>
              <a:t>(المختارة).</a:t>
            </a:r>
          </a:p>
          <a:p>
            <a:pPr lvl="0" algn="just" rtl="1">
              <a:lnSpc>
                <a:spcPct val="150000"/>
              </a:lnSpc>
            </a:pPr>
            <a:r>
              <a:rPr lang="ar-DZ" sz="2400" dirty="0" smtClean="0"/>
              <a:t> </a:t>
            </a:r>
            <a:r>
              <a:rPr lang="ar-DZ" sz="2400" dirty="0"/>
              <a:t>*</a:t>
            </a:r>
            <a:r>
              <a:rPr lang="ar-DZ" sz="2400" b="1" u="sng" dirty="0"/>
              <a:t>تقييم السلع المختارة </a:t>
            </a:r>
            <a:r>
              <a:rPr lang="ar-DZ" sz="2400" dirty="0"/>
              <a:t>من </a:t>
            </a:r>
            <a:r>
              <a:rPr lang="ar-DZ" sz="2400" dirty="0" smtClean="0"/>
              <a:t>خلال: </a:t>
            </a:r>
          </a:p>
          <a:p>
            <a:pPr lvl="0" algn="just" rtl="1">
              <a:lnSpc>
                <a:spcPct val="150000"/>
              </a:lnSpc>
            </a:pPr>
            <a:r>
              <a:rPr lang="ar-DZ" sz="2400" dirty="0" smtClean="0"/>
              <a:t>– </a:t>
            </a:r>
            <a:r>
              <a:rPr lang="ar-DZ" sz="2400" b="1" dirty="0"/>
              <a:t>مدخل نقطة التعادل: </a:t>
            </a:r>
            <a:r>
              <a:rPr lang="ar-DZ" sz="2400" dirty="0"/>
              <a:t>حيث تحاول الشركة تحديد كمية المبيعات التي يبدأ معها في تحقيق </a:t>
            </a:r>
            <a:r>
              <a:rPr lang="ar-DZ" sz="2400" dirty="0" smtClean="0"/>
              <a:t>الأرباح, </a:t>
            </a:r>
            <a:r>
              <a:rPr lang="ar-DZ" sz="2400" dirty="0"/>
              <a:t>فتختار تلك التي تمكن معها الوصول إلى نقطة تعادل بأقل كمية من المبيعات. </a:t>
            </a:r>
            <a:endParaRPr lang="ar-DZ" sz="2400" dirty="0" smtClean="0"/>
          </a:p>
          <a:p>
            <a:pPr lvl="0" algn="just" rtl="1">
              <a:lnSpc>
                <a:spcPct val="150000"/>
              </a:lnSpc>
            </a:pPr>
            <a:r>
              <a:rPr lang="ar-DZ" sz="2400" dirty="0" smtClean="0"/>
              <a:t>-</a:t>
            </a:r>
            <a:r>
              <a:rPr lang="ar-DZ" sz="2400" b="1" dirty="0"/>
              <a:t>مدخل القيمة الحالية: </a:t>
            </a:r>
            <a:r>
              <a:rPr lang="ar-DZ" sz="2400" dirty="0"/>
              <a:t>و فيه تقوم الشركة بحساب مجموع التكاليف إنتاج السلعة على مدى كافة دورة </a:t>
            </a:r>
            <a:r>
              <a:rPr lang="ar-DZ" sz="2400" dirty="0" smtClean="0"/>
              <a:t>حياتها، </a:t>
            </a:r>
            <a:r>
              <a:rPr lang="ar-DZ" sz="2400" dirty="0"/>
              <a:t>و كذا حساب ا</a:t>
            </a:r>
            <a:r>
              <a:rPr lang="ar-DZ" sz="2400" dirty="0" smtClean="0"/>
              <a:t>لإيرادات </a:t>
            </a:r>
            <a:r>
              <a:rPr lang="ar-DZ" sz="2400" dirty="0"/>
              <a:t>المحققة من مبيعاتها على كامل الدورة و تختار السلعة التي تحقق أكبر فارق. </a:t>
            </a:r>
            <a:endParaRPr lang="en-US" sz="2400" dirty="0">
              <a:effectLst>
                <a:outerShdw blurRad="38100" dist="38100" dir="2700000" algn="tl">
                  <a:srgbClr val="000000">
                    <a:alpha val="43137"/>
                  </a:srgbClr>
                </a:outerShdw>
              </a:effectLst>
            </a:endParaRPr>
          </a:p>
        </p:txBody>
      </p:sp>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دورة حياة المنتح</a:t>
            </a:r>
            <a:endParaRPr lang="en-US" sz="3200" b="1" u="sng"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958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06515331"/>
              </p:ext>
            </p:extLst>
          </p:nvPr>
        </p:nvGraphicFramePr>
        <p:xfrm>
          <a:off x="434716" y="719664"/>
          <a:ext cx="11122700" cy="5902491"/>
        </p:xfrm>
        <a:graphic>
          <a:graphicData uri="http://schemas.openxmlformats.org/drawingml/2006/table">
            <a:tbl>
              <a:tblPr firstRow="1" bandRow="1">
                <a:tableStyleId>{9DCAF9ED-07DC-4A11-8D7F-57B35C25682E}</a:tableStyleId>
              </a:tblPr>
              <a:tblGrid>
                <a:gridCol w="2780675"/>
                <a:gridCol w="2780675"/>
                <a:gridCol w="2780675"/>
                <a:gridCol w="2780675"/>
              </a:tblGrid>
              <a:tr h="629451">
                <a:tc>
                  <a:txBody>
                    <a:bodyPr/>
                    <a:lstStyle/>
                    <a:p>
                      <a:pPr algn="ctr"/>
                      <a:r>
                        <a:rPr lang="ar-DZ" sz="2400" dirty="0" smtClean="0">
                          <a:solidFill>
                            <a:schemeClr val="bg1"/>
                          </a:solidFill>
                        </a:rPr>
                        <a:t>مرحلة التدهور والزوال</a:t>
                      </a:r>
                      <a:endParaRPr lang="en-US" sz="2400" dirty="0">
                        <a:solidFill>
                          <a:schemeClr val="bg1"/>
                        </a:solidFill>
                      </a:endParaRPr>
                    </a:p>
                  </a:txBody>
                  <a:tcPr/>
                </a:tc>
                <a:tc>
                  <a:txBody>
                    <a:bodyPr/>
                    <a:lstStyle/>
                    <a:p>
                      <a:pPr algn="ctr"/>
                      <a:r>
                        <a:rPr lang="ar-DZ" sz="2400" b="1" dirty="0" smtClean="0">
                          <a:solidFill>
                            <a:schemeClr val="bg1"/>
                          </a:solidFill>
                        </a:rPr>
                        <a:t>مرحلة النضج</a:t>
                      </a:r>
                      <a:endParaRPr lang="en-US" sz="2400" dirty="0">
                        <a:solidFill>
                          <a:schemeClr val="bg1"/>
                        </a:solidFill>
                      </a:endParaRPr>
                    </a:p>
                  </a:txBody>
                  <a:tcPr/>
                </a:tc>
                <a:tc>
                  <a:txBody>
                    <a:bodyPr/>
                    <a:lstStyle/>
                    <a:p>
                      <a:pPr algn="ctr"/>
                      <a:r>
                        <a:rPr lang="ar-DZ" sz="2400" dirty="0" smtClean="0">
                          <a:solidFill>
                            <a:schemeClr val="bg1"/>
                          </a:solidFill>
                        </a:rPr>
                        <a:t>مرحلة النمو</a:t>
                      </a:r>
                      <a:endParaRPr lang="en-US" sz="2400" dirty="0">
                        <a:solidFill>
                          <a:schemeClr val="bg1"/>
                        </a:solidFill>
                      </a:endParaRPr>
                    </a:p>
                  </a:txBody>
                  <a:tcPr/>
                </a:tc>
                <a:tc>
                  <a:txBody>
                    <a:bodyPr/>
                    <a:lstStyle/>
                    <a:p>
                      <a:pPr algn="ctr"/>
                      <a:r>
                        <a:rPr lang="ar-DZ" sz="2800" dirty="0" smtClean="0">
                          <a:solidFill>
                            <a:schemeClr val="bg1"/>
                          </a:solidFill>
                        </a:rPr>
                        <a:t>– </a:t>
                      </a:r>
                      <a:r>
                        <a:rPr lang="ar-DZ" sz="2400" dirty="0" smtClean="0">
                          <a:solidFill>
                            <a:schemeClr val="bg1"/>
                          </a:solidFill>
                        </a:rPr>
                        <a:t>مرحلة التقديم</a:t>
                      </a:r>
                      <a:endParaRPr lang="en-US" sz="2400" dirty="0">
                        <a:solidFill>
                          <a:schemeClr val="bg1"/>
                        </a:solidFill>
                      </a:endParaRPr>
                    </a:p>
                  </a:txBody>
                  <a:tcPr/>
                </a:tc>
              </a:tr>
              <a:tr h="260822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DZ" sz="2000" b="0" dirty="0" smtClean="0">
                          <a:solidFill>
                            <a:schemeClr val="bg1"/>
                          </a:solidFill>
                        </a:rPr>
                        <a:t>تبدأ عندما ينعدم معدل نمو المبيعات و بالتالي يميل حجم المبيعات إلى الانخفاض بشكل كبير و متواصل, و تتميز هذه المرحلة عموما ب: </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000" b="1" dirty="0" smtClean="0">
                          <a:solidFill>
                            <a:schemeClr val="bg1"/>
                          </a:solidFill>
                        </a:rPr>
                        <a:t>*تقليص أو إلغاء ميزانية الترويج بدرجة كبيرة لضعف مردوده في هذه المرحلة. </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000" b="1" dirty="0" smtClean="0">
                          <a:solidFill>
                            <a:schemeClr val="bg1"/>
                          </a:solidFill>
                        </a:rPr>
                        <a:t>*اعتماد سياسة السعر المنخفض كوسيلة رئيسية للحد من الانخفاض الشديد في حجم المبيعات.</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000" b="1" dirty="0" smtClean="0">
                          <a:solidFill>
                            <a:schemeClr val="bg1"/>
                          </a:solidFill>
                        </a:rPr>
                        <a:t> *انسحاب المؤسسة من الأسواق و نقاط البيع ذات الفعالية المحدودة لتقليل نفقات التسويق.</a:t>
                      </a:r>
                      <a:endParaRPr lang="en-US" sz="2000" b="1" dirty="0" smtClean="0">
                        <a:solidFill>
                          <a:schemeClr val="bg1"/>
                        </a:solidFill>
                        <a:effectLst>
                          <a:outerShdw blurRad="38100" dist="38100" dir="2700000" algn="tl">
                            <a:srgbClr val="000000">
                              <a:alpha val="43137"/>
                            </a:srgbClr>
                          </a:outerShdw>
                        </a:effectLst>
                      </a:endParaRPr>
                    </a:p>
                    <a:p>
                      <a:pPr algn="ctr" rtl="1"/>
                      <a:endParaRPr lang="en-US" sz="2000" dirty="0">
                        <a:solidFill>
                          <a:schemeClr val="bg1"/>
                        </a:solidFill>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DZ" sz="2000" dirty="0" smtClean="0"/>
                        <a:t>تبدأ من الوقت الذي تصبح فيه المبيعات تزداد بمعدلات متناقصة، و تعتبر هذه المرحلة هي الأطول في دورة حياة المنتوج </a:t>
                      </a:r>
                      <a:r>
                        <a:rPr lang="ar-DZ" sz="2000" b="1" dirty="0" smtClean="0"/>
                        <a:t>و تتميز</a:t>
                      </a:r>
                      <a:r>
                        <a:rPr lang="ar-DZ" sz="2000" b="1" baseline="0" dirty="0" smtClean="0"/>
                        <a:t> بـ</a:t>
                      </a:r>
                      <a:r>
                        <a:rPr lang="ar-DZ" sz="2000" b="1" dirty="0" smtClean="0"/>
                        <a:t>:</a:t>
                      </a:r>
                      <a:r>
                        <a:rPr lang="ar-DZ" sz="2000" b="1" baseline="0" dirty="0" smtClean="0"/>
                        <a:t> ارتفاع تكلفة التسويق وانخفاض لأسعار، زيادة شدة المنافسة وتشبع السوق....الخ</a:t>
                      </a:r>
                      <a:endParaRPr lang="en-US" sz="2000" b="1" dirty="0">
                        <a:solidFill>
                          <a:schemeClr val="bg1"/>
                        </a:solidFill>
                      </a:endParaRPr>
                    </a:p>
                  </a:txBody>
                  <a:tcPr/>
                </a:tc>
                <a:tc>
                  <a:txBody>
                    <a:bodyPr/>
                    <a:lstStyle/>
                    <a:p>
                      <a:pPr algn="ctr" rtl="1"/>
                      <a:r>
                        <a:rPr lang="ar-DZ" sz="2000" dirty="0" smtClean="0">
                          <a:solidFill>
                            <a:schemeClr val="bg1"/>
                          </a:solidFill>
                        </a:rPr>
                        <a:t>و فيها يكون المستهلكون قد تعرفوا على السلعة و زاد انتشارها في السوق و تتميز ب: </a:t>
                      </a:r>
                      <a:r>
                        <a:rPr lang="ar-DZ" sz="2000" b="1" dirty="0" smtClean="0">
                          <a:solidFill>
                            <a:schemeClr val="bg1"/>
                          </a:solidFill>
                        </a:rPr>
                        <a:t>*إدخال تحسينات على السلعة تجنبا لنقاط الضعف المكتشفة في مرحلة التقديم. *دخول منتجين جدد إلى جانب إنتاج السلعة و بالتالي زيادة المنافسة. *تحول المؤسسة من الإشهار التعريفي إلى الإشهار التنافسي. *نمو حجم المبيعات يكون بمعدلات متزايدة. *البحث عن منافذ توزيع جديدة لغزو أكبر جزء من السوق</a:t>
                      </a:r>
                      <a:endParaRPr lang="en-US" sz="2000" b="1" dirty="0">
                        <a:solidFill>
                          <a:schemeClr val="bg1"/>
                        </a:solidFill>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DZ" sz="2000" b="1" dirty="0" smtClean="0">
                          <a:solidFill>
                            <a:schemeClr val="bg1"/>
                          </a:solidFill>
                        </a:rPr>
                        <a:t>و تتميز بضعف حجم المبيعات، قلة نقاط البيع، اكتفاء المنتج بتقديم نموذج واحد أو عدد قليل من نماذج السلعة لعدم وضوح قطاعات السوق في هذه المرحلة، التركيز في الحملة الإشهارية للسلعة على الطابع التعريفي أي تعريف المستهلك بها, انتهاج إحدى السياستين السعريتين إما سياسة السعر المنخفض أو سياسة السعر المرتفع</a:t>
                      </a:r>
                      <a:r>
                        <a:rPr lang="ar-DZ" sz="2000" dirty="0" smtClean="0">
                          <a:solidFill>
                            <a:schemeClr val="bg1"/>
                          </a:solidFill>
                        </a:rPr>
                        <a:t>.</a:t>
                      </a:r>
                    </a:p>
                    <a:p>
                      <a:pPr algn="ctr" rtl="1"/>
                      <a:endParaRPr lang="en-US" sz="2000" dirty="0">
                        <a:solidFill>
                          <a:schemeClr val="bg1"/>
                        </a:solidFill>
                      </a:endParaRPr>
                    </a:p>
                  </a:txBody>
                  <a:tcPr/>
                </a:tc>
              </a:tr>
            </a:tbl>
          </a:graphicData>
        </a:graphic>
      </p:graphicFrame>
      <p:sp>
        <p:nvSpPr>
          <p:cNvPr id="3" name="Rectangle à coins arrondis 2"/>
          <p:cNvSpPr/>
          <p:nvPr/>
        </p:nvSpPr>
        <p:spPr>
          <a:xfrm>
            <a:off x="2083632" y="149902"/>
            <a:ext cx="7211654" cy="41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مراحل دورة حياة المنتح</a:t>
            </a:r>
            <a:endParaRPr lang="en-US" sz="3200" b="1" u="sng"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422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648919" y="1053645"/>
            <a:ext cx="7431350" cy="5340860"/>
          </a:xfrm>
          <a:prstGeom prst="rect">
            <a:avLst/>
          </a:prstGeom>
        </p:spPr>
      </p:pic>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شكل يوضح دورة حياة المنتح</a:t>
            </a:r>
            <a:endParaRPr lang="en-US" sz="3200" b="1" u="sng"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0456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5" y="2608288"/>
            <a:ext cx="8409482" cy="31179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cteur droit 3"/>
          <p:cNvCxnSpPr>
            <a:stCxn id="2" idx="0"/>
            <a:endCxn id="2" idx="2"/>
          </p:cNvCxnSpPr>
          <p:nvPr/>
        </p:nvCxnSpPr>
        <p:spPr>
          <a:xfrm>
            <a:off x="5493896" y="2608288"/>
            <a:ext cx="0" cy="3117954"/>
          </a:xfrm>
          <a:prstGeom prst="line">
            <a:avLst/>
          </a:prstGeom>
        </p:spPr>
        <p:style>
          <a:lnRef idx="2">
            <a:schemeClr val="dk1"/>
          </a:lnRef>
          <a:fillRef idx="0">
            <a:schemeClr val="dk1"/>
          </a:fillRef>
          <a:effectRef idx="1">
            <a:schemeClr val="dk1"/>
          </a:effectRef>
          <a:fontRef idx="minor">
            <a:schemeClr val="tx1"/>
          </a:fontRef>
        </p:style>
      </p:cxnSp>
      <p:cxnSp>
        <p:nvCxnSpPr>
          <p:cNvPr id="6" name="Connecteur droit 5"/>
          <p:cNvCxnSpPr>
            <a:stCxn id="2" idx="1"/>
            <a:endCxn id="2" idx="3"/>
          </p:cNvCxnSpPr>
          <p:nvPr/>
        </p:nvCxnSpPr>
        <p:spPr>
          <a:xfrm>
            <a:off x="1289155" y="4167265"/>
            <a:ext cx="8409482" cy="0"/>
          </a:xfrm>
          <a:prstGeom prst="line">
            <a:avLst/>
          </a:prstGeom>
        </p:spPr>
        <p:style>
          <a:lnRef idx="2">
            <a:schemeClr val="dk1"/>
          </a:lnRef>
          <a:fillRef idx="0">
            <a:schemeClr val="dk1"/>
          </a:fillRef>
          <a:effectRef idx="1">
            <a:schemeClr val="dk1"/>
          </a:effectRef>
          <a:fontRef idx="minor">
            <a:schemeClr val="tx1"/>
          </a:fontRef>
        </p:style>
      </p:cxnSp>
      <p:sp>
        <p:nvSpPr>
          <p:cNvPr id="7" name="ZoneTexte 6"/>
          <p:cNvSpPr txBox="1"/>
          <p:nvPr/>
        </p:nvSpPr>
        <p:spPr>
          <a:xfrm>
            <a:off x="5981075" y="2953062"/>
            <a:ext cx="3402768" cy="1200329"/>
          </a:xfrm>
          <a:prstGeom prst="rect">
            <a:avLst/>
          </a:prstGeom>
          <a:noFill/>
        </p:spPr>
        <p:txBody>
          <a:bodyPr wrap="square" rtlCol="0">
            <a:spAutoFit/>
          </a:bodyPr>
          <a:lstStyle/>
          <a:p>
            <a:pPr algn="ctr"/>
            <a:r>
              <a:rPr lang="ar-DZ" sz="2400" dirty="0" smtClean="0">
                <a:solidFill>
                  <a:schemeClr val="bg1"/>
                </a:solidFill>
              </a:rPr>
              <a:t>استراتيجية القشط البطيء</a:t>
            </a:r>
          </a:p>
          <a:p>
            <a:pPr algn="ctr"/>
            <a:r>
              <a:rPr lang="fr-FR" sz="2400" b="1" i="1" dirty="0" smtClean="0">
                <a:solidFill>
                  <a:schemeClr val="bg1"/>
                </a:solidFill>
              </a:rPr>
              <a:t>Slow </a:t>
            </a:r>
            <a:r>
              <a:rPr lang="fr-FR" sz="2400" b="1" i="1" dirty="0" err="1" smtClean="0">
                <a:solidFill>
                  <a:schemeClr val="bg1"/>
                </a:solidFill>
              </a:rPr>
              <a:t>skimming</a:t>
            </a:r>
            <a:r>
              <a:rPr lang="fr-FR" sz="2400" b="1" i="1" dirty="0" smtClean="0">
                <a:solidFill>
                  <a:schemeClr val="bg1"/>
                </a:solidFill>
              </a:rPr>
              <a:t> </a:t>
            </a:r>
            <a:r>
              <a:rPr lang="fr-FR" sz="2400" b="1" i="1" dirty="0" err="1" smtClean="0">
                <a:solidFill>
                  <a:schemeClr val="bg1"/>
                </a:solidFill>
              </a:rPr>
              <a:t>strategy</a:t>
            </a:r>
            <a:endParaRPr lang="en-US" sz="2400" b="1" i="1" dirty="0">
              <a:solidFill>
                <a:schemeClr val="bg1"/>
              </a:solidFill>
            </a:endParaRPr>
          </a:p>
        </p:txBody>
      </p:sp>
      <p:sp>
        <p:nvSpPr>
          <p:cNvPr id="8" name="ZoneTexte 7"/>
          <p:cNvSpPr txBox="1"/>
          <p:nvPr/>
        </p:nvSpPr>
        <p:spPr>
          <a:xfrm>
            <a:off x="5981075" y="4346589"/>
            <a:ext cx="3402768" cy="1200329"/>
          </a:xfrm>
          <a:prstGeom prst="rect">
            <a:avLst/>
          </a:prstGeom>
          <a:noFill/>
        </p:spPr>
        <p:txBody>
          <a:bodyPr wrap="square" rtlCol="0">
            <a:spAutoFit/>
          </a:bodyPr>
          <a:lstStyle/>
          <a:p>
            <a:pPr algn="ctr"/>
            <a:r>
              <a:rPr lang="ar-DZ" sz="2400" dirty="0" smtClean="0">
                <a:solidFill>
                  <a:schemeClr val="bg1"/>
                </a:solidFill>
              </a:rPr>
              <a:t>استراتيجية </a:t>
            </a:r>
            <a:r>
              <a:rPr lang="ar-DZ" sz="2400" dirty="0" err="1" smtClean="0">
                <a:solidFill>
                  <a:schemeClr val="bg1"/>
                </a:solidFill>
              </a:rPr>
              <a:t>التغلل</a:t>
            </a:r>
            <a:r>
              <a:rPr lang="ar-DZ" sz="2400" dirty="0" smtClean="0">
                <a:solidFill>
                  <a:schemeClr val="bg1"/>
                </a:solidFill>
              </a:rPr>
              <a:t> البطيء</a:t>
            </a:r>
          </a:p>
          <a:p>
            <a:pPr algn="ctr"/>
            <a:r>
              <a:rPr lang="fr-FR" sz="2400" b="1" i="1" dirty="0" smtClean="0">
                <a:solidFill>
                  <a:schemeClr val="bg1"/>
                </a:solidFill>
              </a:rPr>
              <a:t>Slow </a:t>
            </a:r>
            <a:r>
              <a:rPr lang="fr-FR" sz="2400" b="1" i="1" dirty="0" err="1" smtClean="0">
                <a:solidFill>
                  <a:schemeClr val="bg1"/>
                </a:solidFill>
              </a:rPr>
              <a:t>penetration</a:t>
            </a:r>
            <a:r>
              <a:rPr lang="fr-FR" sz="2400" b="1" i="1" dirty="0" smtClean="0">
                <a:solidFill>
                  <a:schemeClr val="bg1"/>
                </a:solidFill>
              </a:rPr>
              <a:t> </a:t>
            </a:r>
            <a:r>
              <a:rPr lang="fr-FR" sz="2400" b="1" i="1" dirty="0" err="1" smtClean="0">
                <a:solidFill>
                  <a:schemeClr val="bg1"/>
                </a:solidFill>
              </a:rPr>
              <a:t>strategy</a:t>
            </a:r>
            <a:endParaRPr lang="en-US" sz="2400" b="1" i="1" dirty="0">
              <a:solidFill>
                <a:schemeClr val="bg1"/>
              </a:solidFill>
            </a:endParaRPr>
          </a:p>
        </p:txBody>
      </p:sp>
      <p:sp>
        <p:nvSpPr>
          <p:cNvPr id="9" name="ZoneTexte 8"/>
          <p:cNvSpPr txBox="1"/>
          <p:nvPr/>
        </p:nvSpPr>
        <p:spPr>
          <a:xfrm>
            <a:off x="1931234" y="4346588"/>
            <a:ext cx="3402768" cy="1200329"/>
          </a:xfrm>
          <a:prstGeom prst="rect">
            <a:avLst/>
          </a:prstGeom>
          <a:noFill/>
        </p:spPr>
        <p:txBody>
          <a:bodyPr wrap="square" rtlCol="0">
            <a:spAutoFit/>
          </a:bodyPr>
          <a:lstStyle/>
          <a:p>
            <a:pPr algn="ctr"/>
            <a:r>
              <a:rPr lang="ar-DZ" sz="2400" dirty="0" smtClean="0">
                <a:solidFill>
                  <a:schemeClr val="bg1"/>
                </a:solidFill>
              </a:rPr>
              <a:t>استراتيجية القشط البطيء</a:t>
            </a:r>
          </a:p>
          <a:p>
            <a:pPr algn="ctr"/>
            <a:r>
              <a:rPr lang="fr-FR" sz="2400" b="1" i="1" dirty="0" err="1" smtClean="0">
                <a:solidFill>
                  <a:schemeClr val="bg1"/>
                </a:solidFill>
              </a:rPr>
              <a:t>Rapid</a:t>
            </a:r>
            <a:r>
              <a:rPr lang="fr-FR" sz="2400" b="1" i="1" dirty="0" smtClean="0">
                <a:solidFill>
                  <a:schemeClr val="bg1"/>
                </a:solidFill>
              </a:rPr>
              <a:t> </a:t>
            </a:r>
            <a:r>
              <a:rPr lang="fr-FR" sz="2400" b="1" i="1" dirty="0" err="1" smtClean="0">
                <a:solidFill>
                  <a:schemeClr val="bg1"/>
                </a:solidFill>
              </a:rPr>
              <a:t>penetration</a:t>
            </a:r>
            <a:r>
              <a:rPr lang="fr-FR" sz="2400" b="1" i="1" dirty="0" smtClean="0">
                <a:solidFill>
                  <a:schemeClr val="bg1"/>
                </a:solidFill>
              </a:rPr>
              <a:t> </a:t>
            </a:r>
            <a:r>
              <a:rPr lang="fr-FR" sz="2400" b="1" i="1" dirty="0" err="1" smtClean="0">
                <a:solidFill>
                  <a:schemeClr val="bg1"/>
                </a:solidFill>
              </a:rPr>
              <a:t>strategy</a:t>
            </a:r>
            <a:endParaRPr lang="en-US" sz="2400" b="1" i="1" dirty="0">
              <a:solidFill>
                <a:schemeClr val="bg1"/>
              </a:solidFill>
            </a:endParaRPr>
          </a:p>
        </p:txBody>
      </p:sp>
      <p:sp>
        <p:nvSpPr>
          <p:cNvPr id="10" name="ZoneTexte 9"/>
          <p:cNvSpPr txBox="1"/>
          <p:nvPr/>
        </p:nvSpPr>
        <p:spPr>
          <a:xfrm>
            <a:off x="1771339" y="2787612"/>
            <a:ext cx="3402768" cy="1200329"/>
          </a:xfrm>
          <a:prstGeom prst="rect">
            <a:avLst/>
          </a:prstGeom>
          <a:noFill/>
        </p:spPr>
        <p:txBody>
          <a:bodyPr wrap="square" rtlCol="0">
            <a:spAutoFit/>
          </a:bodyPr>
          <a:lstStyle/>
          <a:p>
            <a:pPr algn="ctr"/>
            <a:r>
              <a:rPr lang="ar-DZ" sz="2400" dirty="0" smtClean="0">
                <a:solidFill>
                  <a:schemeClr val="bg1"/>
                </a:solidFill>
              </a:rPr>
              <a:t>استراتيجية القشط البطيء</a:t>
            </a:r>
          </a:p>
          <a:p>
            <a:pPr algn="ctr"/>
            <a:r>
              <a:rPr lang="fr-FR" sz="2400" b="1" i="1" dirty="0" err="1" smtClean="0">
                <a:solidFill>
                  <a:schemeClr val="bg1"/>
                </a:solidFill>
              </a:rPr>
              <a:t>Rapid</a:t>
            </a:r>
            <a:r>
              <a:rPr lang="fr-FR" sz="2400" b="1" i="1" dirty="0" smtClean="0">
                <a:solidFill>
                  <a:schemeClr val="bg1"/>
                </a:solidFill>
              </a:rPr>
              <a:t> </a:t>
            </a:r>
            <a:r>
              <a:rPr lang="fr-FR" sz="2400" b="1" i="1" dirty="0" err="1" smtClean="0">
                <a:solidFill>
                  <a:schemeClr val="bg1"/>
                </a:solidFill>
              </a:rPr>
              <a:t>skimming</a:t>
            </a:r>
            <a:r>
              <a:rPr lang="fr-FR" sz="2400" b="1" i="1" dirty="0" smtClean="0">
                <a:solidFill>
                  <a:schemeClr val="bg1"/>
                </a:solidFill>
              </a:rPr>
              <a:t> </a:t>
            </a:r>
            <a:r>
              <a:rPr lang="fr-FR" sz="2400" b="1" i="1" dirty="0" err="1" smtClean="0">
                <a:solidFill>
                  <a:schemeClr val="bg1"/>
                </a:solidFill>
              </a:rPr>
              <a:t>strategy</a:t>
            </a:r>
            <a:endParaRPr lang="en-US" sz="2400" b="1" i="1" dirty="0">
              <a:solidFill>
                <a:schemeClr val="bg1"/>
              </a:solidFill>
            </a:endParaRPr>
          </a:p>
        </p:txBody>
      </p:sp>
      <p:sp>
        <p:nvSpPr>
          <p:cNvPr id="11" name="Rectangle à coins arrondis 10"/>
          <p:cNvSpPr/>
          <p:nvPr/>
        </p:nvSpPr>
        <p:spPr>
          <a:xfrm>
            <a:off x="1623936" y="397239"/>
            <a:ext cx="7420132" cy="130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i="1" dirty="0" smtClean="0">
                <a:solidFill>
                  <a:schemeClr val="bg1"/>
                </a:solidFill>
              </a:rPr>
              <a:t>مصفوفة استراتيجيات مرحلة التقديم</a:t>
            </a:r>
            <a:endParaRPr lang="en-US" sz="3200" b="1" i="1" dirty="0">
              <a:solidFill>
                <a:schemeClr val="bg1"/>
              </a:solidFill>
            </a:endParaRPr>
          </a:p>
        </p:txBody>
      </p:sp>
      <p:sp>
        <p:nvSpPr>
          <p:cNvPr id="12" name="ZoneTexte 11"/>
          <p:cNvSpPr txBox="1"/>
          <p:nvPr/>
        </p:nvSpPr>
        <p:spPr>
          <a:xfrm>
            <a:off x="702041" y="1959366"/>
            <a:ext cx="1843790" cy="523220"/>
          </a:xfrm>
          <a:prstGeom prst="rect">
            <a:avLst/>
          </a:prstGeom>
          <a:noFill/>
        </p:spPr>
        <p:txBody>
          <a:bodyPr wrap="square" rtlCol="0">
            <a:spAutoFit/>
          </a:bodyPr>
          <a:lstStyle/>
          <a:p>
            <a:pPr algn="ctr"/>
            <a:r>
              <a:rPr lang="ar-DZ" sz="2800" b="1" dirty="0" smtClean="0"/>
              <a:t>عال</a:t>
            </a:r>
            <a:endParaRPr lang="en-US" sz="2800" b="1" dirty="0"/>
          </a:p>
        </p:txBody>
      </p:sp>
      <p:sp>
        <p:nvSpPr>
          <p:cNvPr id="13" name="ZoneTexte 12"/>
          <p:cNvSpPr txBox="1"/>
          <p:nvPr/>
        </p:nvSpPr>
        <p:spPr>
          <a:xfrm>
            <a:off x="8349523" y="1995845"/>
            <a:ext cx="1843790" cy="523220"/>
          </a:xfrm>
          <a:prstGeom prst="rect">
            <a:avLst/>
          </a:prstGeom>
          <a:noFill/>
        </p:spPr>
        <p:txBody>
          <a:bodyPr wrap="square" rtlCol="0">
            <a:spAutoFit/>
          </a:bodyPr>
          <a:lstStyle/>
          <a:p>
            <a:pPr algn="ctr"/>
            <a:r>
              <a:rPr lang="ar-DZ" sz="2800" b="1" dirty="0" smtClean="0"/>
              <a:t>منخفض</a:t>
            </a:r>
            <a:endParaRPr lang="en-US" sz="2800" b="1" dirty="0"/>
          </a:p>
        </p:txBody>
      </p:sp>
      <p:sp>
        <p:nvSpPr>
          <p:cNvPr id="14" name="ZoneTexte 13"/>
          <p:cNvSpPr txBox="1"/>
          <p:nvPr/>
        </p:nvSpPr>
        <p:spPr>
          <a:xfrm>
            <a:off x="-156145" y="5203022"/>
            <a:ext cx="1843790" cy="954107"/>
          </a:xfrm>
          <a:prstGeom prst="rect">
            <a:avLst/>
          </a:prstGeom>
          <a:noFill/>
        </p:spPr>
        <p:txBody>
          <a:bodyPr wrap="square" rtlCol="0">
            <a:spAutoFit/>
          </a:bodyPr>
          <a:lstStyle/>
          <a:p>
            <a:pPr algn="ctr"/>
            <a:endParaRPr lang="en-US" sz="2800" b="1" dirty="0"/>
          </a:p>
          <a:p>
            <a:pPr algn="ctr"/>
            <a:r>
              <a:rPr lang="ar-DZ" sz="2800" b="1" dirty="0" smtClean="0"/>
              <a:t>منخفض</a:t>
            </a:r>
            <a:endParaRPr lang="en-US" sz="2800" b="1" dirty="0"/>
          </a:p>
        </p:txBody>
      </p:sp>
      <p:sp>
        <p:nvSpPr>
          <p:cNvPr id="15" name="ZoneTexte 14"/>
          <p:cNvSpPr txBox="1"/>
          <p:nvPr/>
        </p:nvSpPr>
        <p:spPr>
          <a:xfrm>
            <a:off x="-156145" y="2556979"/>
            <a:ext cx="1843790" cy="523220"/>
          </a:xfrm>
          <a:prstGeom prst="rect">
            <a:avLst/>
          </a:prstGeom>
          <a:noFill/>
        </p:spPr>
        <p:txBody>
          <a:bodyPr wrap="square" rtlCol="0">
            <a:spAutoFit/>
          </a:bodyPr>
          <a:lstStyle/>
          <a:p>
            <a:pPr algn="ctr"/>
            <a:r>
              <a:rPr lang="ar-DZ" sz="2800" b="1" dirty="0" smtClean="0"/>
              <a:t>عال</a:t>
            </a:r>
            <a:endParaRPr lang="en-US" sz="2800" b="1" dirty="0"/>
          </a:p>
        </p:txBody>
      </p:sp>
      <p:sp>
        <p:nvSpPr>
          <p:cNvPr id="16" name="Rectangle 15"/>
          <p:cNvSpPr/>
          <p:nvPr/>
        </p:nvSpPr>
        <p:spPr>
          <a:xfrm>
            <a:off x="3837485" y="1977605"/>
            <a:ext cx="2993034" cy="5596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الترويج</a:t>
            </a:r>
            <a:endParaRPr lang="en-US" sz="2800" b="1" dirty="0">
              <a:solidFill>
                <a:schemeClr val="bg1"/>
              </a:solidFill>
            </a:endParaRPr>
          </a:p>
        </p:txBody>
      </p:sp>
      <p:sp>
        <p:nvSpPr>
          <p:cNvPr id="17" name="Rectangle 16"/>
          <p:cNvSpPr/>
          <p:nvPr/>
        </p:nvSpPr>
        <p:spPr>
          <a:xfrm>
            <a:off x="245151" y="3574527"/>
            <a:ext cx="910029" cy="16284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smtClean="0">
                <a:solidFill>
                  <a:schemeClr val="bg1"/>
                </a:solidFill>
              </a:rPr>
              <a:t>السعر</a:t>
            </a:r>
            <a:endParaRPr lang="en-US" sz="2400" b="1" dirty="0">
              <a:solidFill>
                <a:schemeClr val="bg1"/>
              </a:solidFill>
            </a:endParaRPr>
          </a:p>
        </p:txBody>
      </p:sp>
      <p:sp>
        <p:nvSpPr>
          <p:cNvPr id="18" name="Rectangle 17"/>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42840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623936" y="397239"/>
            <a:ext cx="7420132" cy="130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i="1" dirty="0" smtClean="0">
                <a:solidFill>
                  <a:schemeClr val="bg1"/>
                </a:solidFill>
              </a:rPr>
              <a:t>استراتيجيات التسويقية في مرحلة النمو</a:t>
            </a:r>
            <a:endParaRPr lang="en-US" sz="3200" b="1" i="1" dirty="0">
              <a:solidFill>
                <a:schemeClr val="bg1"/>
              </a:solidFill>
            </a:endParaRPr>
          </a:p>
        </p:txBody>
      </p:sp>
      <p:pic>
        <p:nvPicPr>
          <p:cNvPr id="4" name="Image 3"/>
          <p:cNvPicPr>
            <a:picLocks noChangeAspect="1"/>
          </p:cNvPicPr>
          <p:nvPr/>
        </p:nvPicPr>
        <p:blipFill>
          <a:blip r:embed="rId2"/>
          <a:stretch>
            <a:fillRect/>
          </a:stretch>
        </p:blipFill>
        <p:spPr>
          <a:xfrm>
            <a:off x="1052480" y="2675744"/>
            <a:ext cx="9117448" cy="2674835"/>
          </a:xfrm>
          <a:prstGeom prst="rect">
            <a:avLst/>
          </a:prstGeom>
        </p:spPr>
      </p:pic>
      <p:sp>
        <p:nvSpPr>
          <p:cNvPr id="6" name="Flèche vers le bas 5"/>
          <p:cNvSpPr/>
          <p:nvPr/>
        </p:nvSpPr>
        <p:spPr>
          <a:xfrm>
            <a:off x="3048002" y="1918741"/>
            <a:ext cx="4572000" cy="5396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6785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623936" y="461613"/>
            <a:ext cx="7420132" cy="130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i="1" dirty="0" smtClean="0">
                <a:solidFill>
                  <a:schemeClr val="bg1"/>
                </a:solidFill>
              </a:rPr>
              <a:t>الاستراتيجيات التسويقية المتبعة في مرحلة النضج</a:t>
            </a:r>
            <a:endParaRPr lang="en-US" sz="3200" b="1" i="1" dirty="0">
              <a:solidFill>
                <a:schemeClr val="bg1"/>
              </a:solidFill>
            </a:endParaRPr>
          </a:p>
        </p:txBody>
      </p:sp>
      <p:sp>
        <p:nvSpPr>
          <p:cNvPr id="4" name="Rectangle 3"/>
          <p:cNvSpPr/>
          <p:nvPr/>
        </p:nvSpPr>
        <p:spPr>
          <a:xfrm>
            <a:off x="7077884" y="3620124"/>
            <a:ext cx="2273506" cy="148402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البحث عن قطاعات جديدة في السوق</a:t>
            </a:r>
            <a:endParaRPr lang="en-US" sz="2800" b="1" dirty="0">
              <a:solidFill>
                <a:schemeClr val="bg1"/>
              </a:solidFill>
            </a:endParaRPr>
          </a:p>
        </p:txBody>
      </p:sp>
      <p:sp>
        <p:nvSpPr>
          <p:cNvPr id="5" name="Rectangle 4"/>
          <p:cNvSpPr/>
          <p:nvPr/>
        </p:nvSpPr>
        <p:spPr>
          <a:xfrm>
            <a:off x="4631968" y="2136097"/>
            <a:ext cx="2273506" cy="148402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تطوير السلعة وظيفيا وشكليا</a:t>
            </a:r>
            <a:endParaRPr lang="en-US" sz="2800" b="1" dirty="0">
              <a:solidFill>
                <a:schemeClr val="bg1"/>
              </a:solidFill>
            </a:endParaRPr>
          </a:p>
        </p:txBody>
      </p:sp>
      <p:sp>
        <p:nvSpPr>
          <p:cNvPr id="6" name="Rectangle 5"/>
          <p:cNvSpPr/>
          <p:nvPr/>
        </p:nvSpPr>
        <p:spPr>
          <a:xfrm>
            <a:off x="4791868" y="5182179"/>
            <a:ext cx="2273506" cy="148402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bg1"/>
                </a:solidFill>
              </a:rPr>
              <a:t>التنوع في استخدم وسائل تنشيط المبيعات</a:t>
            </a:r>
            <a:endParaRPr lang="en-US" sz="2800" b="1" dirty="0">
              <a:solidFill>
                <a:schemeClr val="bg1"/>
              </a:solidFill>
            </a:endParaRPr>
          </a:p>
        </p:txBody>
      </p:sp>
      <p:sp>
        <p:nvSpPr>
          <p:cNvPr id="7" name="Rectangle 6"/>
          <p:cNvSpPr/>
          <p:nvPr/>
        </p:nvSpPr>
        <p:spPr>
          <a:xfrm>
            <a:off x="2164838" y="3698152"/>
            <a:ext cx="2273506" cy="1484027"/>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bg1"/>
                </a:solidFill>
              </a:rPr>
              <a:t>البحث عن قطاعات جديدة في </a:t>
            </a:r>
            <a:r>
              <a:rPr lang="ar-DZ" sz="2800" b="1" dirty="0" smtClean="0">
                <a:solidFill>
                  <a:schemeClr val="bg1"/>
                </a:solidFill>
              </a:rPr>
              <a:t>السوق</a:t>
            </a:r>
            <a:endParaRPr lang="en-US" sz="2800" b="1" dirty="0">
              <a:solidFill>
                <a:schemeClr val="bg1"/>
              </a:solidFill>
            </a:endParaRPr>
          </a:p>
        </p:txBody>
      </p:sp>
      <p:sp>
        <p:nvSpPr>
          <p:cNvPr id="8" name="Rectangle 7"/>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6684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420" y="2284569"/>
            <a:ext cx="9818557"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rtl="1">
              <a:lnSpc>
                <a:spcPct val="150000"/>
              </a:lnSpc>
              <a:buFont typeface="+mj-lt"/>
              <a:buAutoNum type="arabicPeriod"/>
            </a:pPr>
            <a:r>
              <a:rPr lang="ar-DZ" sz="2400" b="1" u="sng" dirty="0" smtClean="0">
                <a:solidFill>
                  <a:schemeClr val="bg1"/>
                </a:solidFill>
              </a:rPr>
              <a:t>النضج </a:t>
            </a:r>
            <a:r>
              <a:rPr lang="ar-DZ" sz="2400" b="1" u="sng" dirty="0">
                <a:solidFill>
                  <a:schemeClr val="bg1"/>
                </a:solidFill>
              </a:rPr>
              <a:t>المتنامي : </a:t>
            </a:r>
            <a:r>
              <a:rPr lang="ar-DZ" sz="2400" dirty="0"/>
              <a:t>في هذه الفترة يأخذ معدل النمو في المبيعات </a:t>
            </a:r>
            <a:r>
              <a:rPr lang="ar-DZ" sz="2400" dirty="0" smtClean="0"/>
              <a:t>بالانخفاض </a:t>
            </a:r>
            <a:r>
              <a:rPr lang="ar-DZ" sz="2400" dirty="0"/>
              <a:t>النسبي رغم ارتفاعه وذلك لكون قنوات التوزيع أصبحت مشبعة من هذا المنتج وغير قادرة على تصريفه في السوق . </a:t>
            </a:r>
            <a:endParaRPr lang="ar-DZ" sz="2400" dirty="0" smtClean="0"/>
          </a:p>
          <a:p>
            <a:pPr marL="457200" indent="-457200" algn="just" rtl="1">
              <a:lnSpc>
                <a:spcPct val="150000"/>
              </a:lnSpc>
              <a:buFont typeface="+mj-lt"/>
              <a:buAutoNum type="arabicPeriod"/>
            </a:pPr>
            <a:r>
              <a:rPr lang="ar-DZ" sz="2400" b="1" u="sng" dirty="0" smtClean="0"/>
              <a:t>النضج </a:t>
            </a:r>
            <a:r>
              <a:rPr lang="ar-DZ" sz="2400" b="1" u="sng" dirty="0"/>
              <a:t>المستقر : </a:t>
            </a:r>
            <a:r>
              <a:rPr lang="ar-DZ" sz="2400" dirty="0"/>
              <a:t>تبدأ المبيعات في </a:t>
            </a:r>
            <a:r>
              <a:rPr lang="ar-DZ" sz="2400" dirty="0" smtClean="0"/>
              <a:t>الاستقرار </a:t>
            </a:r>
            <a:r>
              <a:rPr lang="ar-DZ" sz="2400" dirty="0"/>
              <a:t>النسبي جراء التشبع الحاصل في السوق من المنتج وال يلوح في </a:t>
            </a:r>
            <a:r>
              <a:rPr lang="ar-DZ" sz="2400" dirty="0" smtClean="0"/>
              <a:t>الأفق </a:t>
            </a:r>
            <a:r>
              <a:rPr lang="ar-DZ" sz="2400" dirty="0"/>
              <a:t>ما يدعو لزيادة الطلب على المنتج </a:t>
            </a:r>
            <a:r>
              <a:rPr lang="ar-DZ" sz="2400" dirty="0" smtClean="0"/>
              <a:t>.</a:t>
            </a:r>
          </a:p>
          <a:p>
            <a:pPr marL="457200" indent="-457200" algn="just" rtl="1">
              <a:lnSpc>
                <a:spcPct val="150000"/>
              </a:lnSpc>
              <a:buFont typeface="+mj-lt"/>
              <a:buAutoNum type="arabicPeriod"/>
            </a:pPr>
            <a:r>
              <a:rPr lang="ar-DZ" sz="2400" b="1" u="sng" dirty="0" smtClean="0"/>
              <a:t>النضج </a:t>
            </a:r>
            <a:r>
              <a:rPr lang="ar-DZ" sz="2400" b="1" u="sng" dirty="0"/>
              <a:t>المتضائل : </a:t>
            </a:r>
            <a:r>
              <a:rPr lang="ar-DZ" sz="2400" dirty="0"/>
              <a:t>تبدأ المبيعات </a:t>
            </a:r>
            <a:r>
              <a:rPr lang="ar-DZ" sz="2400" dirty="0" smtClean="0"/>
              <a:t>بالانخفاض </a:t>
            </a:r>
            <a:r>
              <a:rPr lang="ar-DZ" sz="2400" dirty="0"/>
              <a:t>الواضح من جراء المنافسة الشديدة في السوق وفقدان المنتج لميزته التنافسية ويبدأ المستهلكون بالتحول التدريجي نحو أشكال جديدة من المنتج </a:t>
            </a:r>
            <a:endParaRPr lang="en-US" sz="2400" dirty="0"/>
          </a:p>
        </p:txBody>
      </p:sp>
      <p:sp>
        <p:nvSpPr>
          <p:cNvPr id="3" name="Rectangle à coins arrondis 2"/>
          <p:cNvSpPr/>
          <p:nvPr/>
        </p:nvSpPr>
        <p:spPr>
          <a:xfrm>
            <a:off x="1623936" y="461613"/>
            <a:ext cx="7420132" cy="130414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lnSpc>
                <a:spcPct val="150000"/>
              </a:lnSpc>
            </a:pPr>
            <a:r>
              <a:rPr lang="ar-DZ" sz="3200" b="1" dirty="0">
                <a:solidFill>
                  <a:schemeClr val="bg1"/>
                </a:solidFill>
              </a:rPr>
              <a:t>ونظرا لطول هذه المرحلة من دورة حياة المنتج فيمكن تقسيمها الى ثلاث فترات : </a:t>
            </a: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920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623936" y="461613"/>
            <a:ext cx="7420132" cy="1304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i="1" dirty="0" smtClean="0">
                <a:solidFill>
                  <a:schemeClr val="bg1"/>
                </a:solidFill>
              </a:rPr>
              <a:t>الاستراتيجيات التسويقية المتبعة في مرحلة التدهور والانحدار</a:t>
            </a:r>
            <a:endParaRPr lang="en-US" sz="3200" b="1" i="1" dirty="0">
              <a:solidFill>
                <a:schemeClr val="bg1"/>
              </a:solidFill>
            </a:endParaRPr>
          </a:p>
        </p:txBody>
      </p:sp>
      <p:pic>
        <p:nvPicPr>
          <p:cNvPr id="2" name="Image 1"/>
          <p:cNvPicPr>
            <a:picLocks noChangeAspect="1"/>
          </p:cNvPicPr>
          <p:nvPr/>
        </p:nvPicPr>
        <p:blipFill>
          <a:blip r:embed="rId2"/>
          <a:stretch>
            <a:fillRect/>
          </a:stretch>
        </p:blipFill>
        <p:spPr>
          <a:xfrm>
            <a:off x="5636301" y="2555292"/>
            <a:ext cx="5622913" cy="2705478"/>
          </a:xfrm>
          <a:prstGeom prst="rect">
            <a:avLst/>
          </a:prstGeom>
        </p:spPr>
      </p:pic>
      <p:pic>
        <p:nvPicPr>
          <p:cNvPr id="8" name="Image 7"/>
          <p:cNvPicPr>
            <a:picLocks noChangeAspect="1"/>
          </p:cNvPicPr>
          <p:nvPr/>
        </p:nvPicPr>
        <p:blipFill>
          <a:blip r:embed="rId3"/>
          <a:stretch>
            <a:fillRect/>
          </a:stretch>
        </p:blipFill>
        <p:spPr>
          <a:xfrm>
            <a:off x="339662" y="2536240"/>
            <a:ext cx="5296639" cy="2724530"/>
          </a:xfrm>
          <a:prstGeom prst="rect">
            <a:avLst/>
          </a:prstGeom>
        </p:spPr>
      </p:pic>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4184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637" y="2908092"/>
            <a:ext cx="10658005" cy="38755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rtl="1">
              <a:lnSpc>
                <a:spcPct val="150000"/>
              </a:lnSpc>
              <a:buFont typeface="+mj-lt"/>
              <a:buAutoNum type="arabicPeriod"/>
            </a:pPr>
            <a:r>
              <a:rPr lang="ar-DZ" sz="2000" b="1" u="sng" dirty="0" smtClean="0">
                <a:solidFill>
                  <a:schemeClr val="bg1"/>
                </a:solidFill>
              </a:rPr>
              <a:t>الخروج </a:t>
            </a:r>
            <a:r>
              <a:rPr lang="ar-DZ" sz="2000" b="1" u="sng" dirty="0">
                <a:solidFill>
                  <a:schemeClr val="bg1"/>
                </a:solidFill>
              </a:rPr>
              <a:t>بشكل مرحلي </a:t>
            </a:r>
            <a:r>
              <a:rPr lang="ar-DZ" sz="2000" dirty="0"/>
              <a:t>: وهو جعل المنتج يسير باتجاهه نحو </a:t>
            </a:r>
            <a:r>
              <a:rPr lang="ar-DZ" sz="2000" dirty="0" smtClean="0"/>
              <a:t>الانخفاض </a:t>
            </a:r>
            <a:r>
              <a:rPr lang="ar-DZ" sz="2000" dirty="0"/>
              <a:t>في مبيعاته ودون أجراء أي تغير على استراتيجية التسويق المعتمدة والتي من شأنها أن تعطي حياة جديدة للمنتج . </a:t>
            </a:r>
            <a:endParaRPr lang="ar-DZ" sz="2000" dirty="0" smtClean="0"/>
          </a:p>
          <a:p>
            <a:pPr marL="457200" indent="-457200" algn="just" rtl="1">
              <a:lnSpc>
                <a:spcPct val="150000"/>
              </a:lnSpc>
              <a:buFont typeface="+mj-lt"/>
              <a:buAutoNum type="arabicPeriod"/>
            </a:pPr>
            <a:r>
              <a:rPr lang="ar-DZ" sz="2000" b="1" u="sng" dirty="0" smtClean="0"/>
              <a:t>الاتجاه </a:t>
            </a:r>
            <a:r>
              <a:rPr lang="ar-DZ" sz="2000" b="1" u="sng" dirty="0"/>
              <a:t>نحو </a:t>
            </a:r>
            <a:r>
              <a:rPr lang="ar-DZ" sz="2000" b="1" u="sng" dirty="0" smtClean="0"/>
              <a:t>الانتهاء </a:t>
            </a:r>
            <a:r>
              <a:rPr lang="ar-DZ" sz="2000" dirty="0"/>
              <a:t>: هو تعبير عن انتهاز الفرصة </a:t>
            </a:r>
            <a:r>
              <a:rPr lang="ar-DZ" sz="2000" dirty="0" smtClean="0"/>
              <a:t>الأخيرة </a:t>
            </a:r>
            <a:r>
              <a:rPr lang="ar-DZ" sz="2000" dirty="0"/>
              <a:t>من المنتج الموجود في السوق وذلك من </a:t>
            </a:r>
            <a:r>
              <a:rPr lang="ar-DZ" sz="2000" dirty="0" smtClean="0"/>
              <a:t>خلال استغلال </a:t>
            </a:r>
            <a:r>
              <a:rPr lang="ar-DZ" sz="2000" dirty="0"/>
              <a:t>أي مكامن قوة موجودة </a:t>
            </a:r>
            <a:r>
              <a:rPr lang="ar-DZ" sz="2000" dirty="0" smtClean="0"/>
              <a:t>باتجاه </a:t>
            </a:r>
            <a:r>
              <a:rPr lang="ar-DZ" sz="2000" dirty="0"/>
              <a:t>تكثيف التأثير التسويقي للمنتج في السوق أو تقليص النفقات التسويقية وبخاصة في مجال </a:t>
            </a:r>
            <a:r>
              <a:rPr lang="ar-DZ" sz="2000" dirty="0" smtClean="0"/>
              <a:t>الإعلان لغرض </a:t>
            </a:r>
            <a:r>
              <a:rPr lang="ar-DZ" sz="2000" dirty="0"/>
              <a:t>تحقيق ما يمكن تحقيقه من أرباح سريعة وغالبا ما يستخدم هذا </a:t>
            </a:r>
            <a:r>
              <a:rPr lang="ar-DZ" sz="2000" dirty="0" smtClean="0"/>
              <a:t>الأسلوب </a:t>
            </a:r>
            <a:r>
              <a:rPr lang="ar-DZ" sz="2000" dirty="0"/>
              <a:t>في المنتجات التي تتعامل مع تكنلوجيا أصبحت متقدمة أو لكونها سريعة التغير وكما هو الحال بالنسبة </a:t>
            </a:r>
            <a:r>
              <a:rPr lang="ar-DZ" sz="2000" dirty="0" err="1"/>
              <a:t>ألجهزة</a:t>
            </a:r>
            <a:r>
              <a:rPr lang="ar-DZ" sz="2000" dirty="0"/>
              <a:t> الحاسوب </a:t>
            </a:r>
          </a:p>
          <a:p>
            <a:pPr marL="457200" indent="-457200" algn="just" rtl="1">
              <a:lnSpc>
                <a:spcPct val="150000"/>
              </a:lnSpc>
              <a:buFont typeface="+mj-lt"/>
              <a:buAutoNum type="arabicPeriod"/>
            </a:pPr>
            <a:r>
              <a:rPr lang="ar-DZ" sz="2000" dirty="0" smtClean="0"/>
              <a:t> </a:t>
            </a:r>
            <a:r>
              <a:rPr lang="ar-DZ" sz="2000" b="1" u="sng" dirty="0"/>
              <a:t>الخروج الفوري : </a:t>
            </a:r>
            <a:r>
              <a:rPr lang="ar-DZ" sz="2000" dirty="0"/>
              <a:t>عندما ال تكون هنالك فرصة </a:t>
            </a:r>
            <a:r>
              <a:rPr lang="ar-DZ" sz="2000" dirty="0" smtClean="0"/>
              <a:t>لإطالة أمد </a:t>
            </a:r>
            <a:r>
              <a:rPr lang="ar-DZ" sz="2000" dirty="0"/>
              <a:t>عمر المنتج </a:t>
            </a:r>
            <a:r>
              <a:rPr lang="ar-DZ" sz="2000" dirty="0" smtClean="0"/>
              <a:t>ولا ننتظر منه </a:t>
            </a:r>
            <a:r>
              <a:rPr lang="ar-DZ" sz="2000" dirty="0"/>
              <a:t>تحقيق أي أرباح قادمة فيتم </a:t>
            </a:r>
            <a:r>
              <a:rPr lang="ar-DZ" sz="2000" dirty="0" smtClean="0"/>
              <a:t>عند </a:t>
            </a:r>
            <a:r>
              <a:rPr lang="ar-DZ" sz="2000" dirty="0"/>
              <a:t>ذاك اسقاطه فورا من ضمن خطوط </a:t>
            </a:r>
            <a:r>
              <a:rPr lang="ar-DZ" sz="2000" dirty="0" smtClean="0"/>
              <a:t>الانتاج </a:t>
            </a:r>
            <a:r>
              <a:rPr lang="ar-DZ" sz="2000" dirty="0"/>
              <a:t>وينتهي كليا .</a:t>
            </a:r>
            <a:endParaRPr lang="en-US" sz="2000" dirty="0"/>
          </a:p>
        </p:txBody>
      </p:sp>
      <p:sp>
        <p:nvSpPr>
          <p:cNvPr id="3" name="Rectangle à coins arrondis 2"/>
          <p:cNvSpPr/>
          <p:nvPr/>
        </p:nvSpPr>
        <p:spPr>
          <a:xfrm>
            <a:off x="1309142" y="836367"/>
            <a:ext cx="8704287" cy="19068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DZ" sz="2000" b="1" dirty="0">
                <a:solidFill>
                  <a:schemeClr val="bg1"/>
                </a:solidFill>
              </a:rPr>
              <a:t>وفي هذه المرحلة تدرس ادارة المنظمة حالة ووضع المنتج ومدى اسهامه في تحقيق المستوى المطلوب من المبيعات ومن ثم تحقيق أهداف المنظمة فاذا لم يكن بالمستوى المطلوب فأنها تعمد الى شطبه من خطوطها الإنتاجية والتسويقية ولكن هذا الأمر قد ال يكون هو الحل الوحيد امامها بل يمكن ان تقوم </a:t>
            </a:r>
            <a:r>
              <a:rPr lang="ar-DZ" sz="2000" b="1" dirty="0" smtClean="0">
                <a:solidFill>
                  <a:schemeClr val="bg1"/>
                </a:solidFill>
              </a:rPr>
              <a:t>بإعادة </a:t>
            </a:r>
            <a:r>
              <a:rPr lang="ar-DZ" sz="2000" b="1" dirty="0">
                <a:solidFill>
                  <a:schemeClr val="bg1"/>
                </a:solidFill>
              </a:rPr>
              <a:t>تطوير المنتج وتأهليه من جديد وبالتالي ستتعامل مع ثلاث خيارات </a:t>
            </a:r>
            <a:r>
              <a:rPr lang="ar-DZ" sz="2000" dirty="0">
                <a:solidFill>
                  <a:schemeClr val="bg1"/>
                </a:solidFill>
              </a:rPr>
              <a:t>:</a:t>
            </a:r>
            <a:endParaRPr lang="en-US" sz="2000" b="1" i="1"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0036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723868" y="1503592"/>
            <a:ext cx="5888766" cy="4138944"/>
          </a:xfrm>
          <a:prstGeom prst="rect">
            <a:avLst/>
          </a:prstGeom>
        </p:spPr>
      </p:pic>
      <p:sp>
        <p:nvSpPr>
          <p:cNvPr id="3" name="Rectangle à coins arrondis 2"/>
          <p:cNvSpPr/>
          <p:nvPr/>
        </p:nvSpPr>
        <p:spPr>
          <a:xfrm>
            <a:off x="8664315" y="1773415"/>
            <a:ext cx="2939456" cy="299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أمثلة عن منحنيات دورة حياة سلع </a:t>
            </a:r>
            <a:endParaRPr lang="en-US" sz="3200" b="1"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5221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469036"/>
            <a:ext cx="11087232" cy="458403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DZ" sz="2400" b="1" u="sng" dirty="0">
                <a:solidFill>
                  <a:schemeClr val="bg1"/>
                </a:solidFill>
              </a:rPr>
              <a:t>سياسة المنتوج: </a:t>
            </a:r>
            <a:r>
              <a:rPr lang="ar-DZ" sz="2000" dirty="0">
                <a:solidFill>
                  <a:schemeClr val="bg1"/>
                </a:solidFill>
              </a:rPr>
              <a:t>المنتوج أو السلعة هو ما تنتجه المؤسسة </a:t>
            </a:r>
            <a:r>
              <a:rPr lang="ar-DZ" sz="2000" dirty="0" smtClean="0">
                <a:solidFill>
                  <a:schemeClr val="bg1"/>
                </a:solidFill>
              </a:rPr>
              <a:t>انطلاقا </a:t>
            </a:r>
            <a:r>
              <a:rPr lang="ar-DZ" sz="2000" dirty="0">
                <a:solidFill>
                  <a:schemeClr val="bg1"/>
                </a:solidFill>
              </a:rPr>
              <a:t>من </a:t>
            </a:r>
            <a:r>
              <a:rPr lang="ar-DZ" sz="2000" dirty="0" smtClean="0">
                <a:solidFill>
                  <a:schemeClr val="bg1"/>
                </a:solidFill>
              </a:rPr>
              <a:t>مدخلات </a:t>
            </a:r>
            <a:r>
              <a:rPr lang="ar-DZ" sz="2000" dirty="0">
                <a:solidFill>
                  <a:schemeClr val="bg1"/>
                </a:solidFill>
              </a:rPr>
              <a:t>معينة و بأشكال و أبعاد معينة </a:t>
            </a:r>
            <a:r>
              <a:rPr lang="ar-DZ" sz="2000" dirty="0" smtClean="0">
                <a:solidFill>
                  <a:schemeClr val="bg1"/>
                </a:solidFill>
              </a:rPr>
              <a:t>لاستعمال </a:t>
            </a:r>
            <a:r>
              <a:rPr lang="ar-DZ" sz="2000" dirty="0">
                <a:solidFill>
                  <a:schemeClr val="bg1"/>
                </a:solidFill>
              </a:rPr>
              <a:t>الوحيد أو لعدة </a:t>
            </a:r>
            <a:r>
              <a:rPr lang="ar-DZ" sz="2000" dirty="0" smtClean="0">
                <a:solidFill>
                  <a:schemeClr val="bg1"/>
                </a:solidFill>
              </a:rPr>
              <a:t>استعمالات </a:t>
            </a:r>
            <a:r>
              <a:rPr lang="ar-DZ" sz="2000" dirty="0">
                <a:solidFill>
                  <a:schemeClr val="bg1"/>
                </a:solidFill>
              </a:rPr>
              <a:t>من طرف المستهلك </a:t>
            </a:r>
            <a:r>
              <a:rPr lang="ar-DZ" sz="2000" dirty="0" smtClean="0">
                <a:solidFill>
                  <a:schemeClr val="bg1"/>
                </a:solidFill>
              </a:rPr>
              <a:t>لإشباع </a:t>
            </a:r>
            <a:r>
              <a:rPr lang="ar-DZ" sz="2000" dirty="0">
                <a:solidFill>
                  <a:schemeClr val="bg1"/>
                </a:solidFill>
              </a:rPr>
              <a:t>رغبة أو عدة رغبات </a:t>
            </a:r>
            <a:r>
              <a:rPr lang="ar-DZ" sz="2000" dirty="0" smtClean="0">
                <a:solidFill>
                  <a:schemeClr val="bg1"/>
                </a:solidFill>
              </a:rPr>
              <a:t>) موجهة للاستهلاك </a:t>
            </a:r>
            <a:r>
              <a:rPr lang="ar-DZ" sz="2000" dirty="0">
                <a:solidFill>
                  <a:schemeClr val="bg1"/>
                </a:solidFill>
              </a:rPr>
              <a:t>النهائي أو </a:t>
            </a:r>
            <a:r>
              <a:rPr lang="ar-DZ" sz="2000" dirty="0" err="1" smtClean="0">
                <a:solidFill>
                  <a:schemeClr val="bg1"/>
                </a:solidFill>
              </a:rPr>
              <a:t>الوسيط</a:t>
            </a:r>
            <a:r>
              <a:rPr lang="ar-DZ" sz="2000" dirty="0" err="1">
                <a:solidFill>
                  <a:schemeClr val="bg1"/>
                </a:solidFill>
              </a:rPr>
              <a:t>ي</a:t>
            </a:r>
            <a:r>
              <a:rPr lang="ar-DZ" sz="2000" dirty="0" smtClean="0">
                <a:solidFill>
                  <a:schemeClr val="bg1"/>
                </a:solidFill>
              </a:rPr>
              <a:t> ( </a:t>
            </a:r>
            <a:r>
              <a:rPr lang="ar-DZ" sz="2000" dirty="0">
                <a:solidFill>
                  <a:schemeClr val="bg1"/>
                </a:solidFill>
              </a:rPr>
              <a:t>وقد تكون سلعة أو خدمة، كما يمثل المنتوج مستويات مختلفة من </a:t>
            </a:r>
            <a:r>
              <a:rPr lang="ar-DZ" sz="2000" dirty="0" smtClean="0">
                <a:solidFill>
                  <a:schemeClr val="bg1"/>
                </a:solidFill>
              </a:rPr>
              <a:t>الإشباع لاختلاف حاجات </a:t>
            </a:r>
            <a:r>
              <a:rPr lang="ar-DZ" sz="2000" dirty="0">
                <a:solidFill>
                  <a:schemeClr val="bg1"/>
                </a:solidFill>
              </a:rPr>
              <a:t>وأذواق </a:t>
            </a:r>
            <a:r>
              <a:rPr lang="ar-DZ" sz="2000" dirty="0" smtClean="0">
                <a:solidFill>
                  <a:schemeClr val="bg1"/>
                </a:solidFill>
              </a:rPr>
              <a:t>وتفضيلات </a:t>
            </a:r>
            <a:r>
              <a:rPr lang="ar-DZ" sz="2000" dirty="0">
                <a:solidFill>
                  <a:schemeClr val="bg1"/>
                </a:solidFill>
              </a:rPr>
              <a:t>المستهلكين، </a:t>
            </a:r>
            <a:r>
              <a:rPr lang="ar-DZ" sz="2000" dirty="0" smtClean="0">
                <a:solidFill>
                  <a:schemeClr val="bg1"/>
                </a:solidFill>
              </a:rPr>
              <a:t>إلا </a:t>
            </a:r>
            <a:r>
              <a:rPr lang="ar-DZ" sz="2000" dirty="0">
                <a:solidFill>
                  <a:schemeClr val="bg1"/>
                </a:solidFill>
              </a:rPr>
              <a:t>أن </a:t>
            </a:r>
            <a:r>
              <a:rPr lang="ar-DZ" sz="2000" dirty="0" smtClean="0">
                <a:solidFill>
                  <a:schemeClr val="bg1"/>
                </a:solidFill>
              </a:rPr>
              <a:t>الإشباع </a:t>
            </a:r>
            <a:r>
              <a:rPr lang="ar-DZ" sz="2000" dirty="0">
                <a:solidFill>
                  <a:schemeClr val="bg1"/>
                </a:solidFill>
              </a:rPr>
              <a:t>متوقف على ما تحققه السلعة </a:t>
            </a:r>
            <a:r>
              <a:rPr lang="ar-DZ" sz="2000" dirty="0" smtClean="0">
                <a:solidFill>
                  <a:schemeClr val="bg1"/>
                </a:solidFill>
              </a:rPr>
              <a:t>بالإضافة </a:t>
            </a:r>
            <a:r>
              <a:rPr lang="ar-DZ" sz="2000" dirty="0">
                <a:solidFill>
                  <a:schemeClr val="bg1"/>
                </a:solidFill>
              </a:rPr>
              <a:t>إلى عدد من العوامل منها كيفية إدراك المستهلكين للفوائد والمنافع التي تؤذيها ومن أين سيتم شراؤها وسمعتها ومصداقيتها وأماكن صيانتها مع التصميم المادي لها </a:t>
            </a:r>
            <a:r>
              <a:rPr lang="ar-DZ" sz="2000" dirty="0" smtClean="0">
                <a:solidFill>
                  <a:schemeClr val="bg1"/>
                </a:solidFill>
              </a:rPr>
              <a:t>بالإضافة </a:t>
            </a:r>
            <a:r>
              <a:rPr lang="ar-DZ" sz="2000" dirty="0">
                <a:solidFill>
                  <a:schemeClr val="bg1"/>
                </a:solidFill>
              </a:rPr>
              <a:t>إلى الجهد التسويقي والترويجي المبذول من قبل المؤسسات، وتعتمد سياسة المنتوج على فكرتين, </a:t>
            </a:r>
            <a:r>
              <a:rPr lang="ar-DZ" sz="2000" dirty="0" smtClean="0">
                <a:solidFill>
                  <a:schemeClr val="bg1"/>
                </a:solidFill>
              </a:rPr>
              <a:t>الأولى </a:t>
            </a:r>
            <a:r>
              <a:rPr lang="ar-DZ" sz="2000" dirty="0">
                <a:solidFill>
                  <a:schemeClr val="bg1"/>
                </a:solidFill>
              </a:rPr>
              <a:t>تتعلق بتصنيف السلع إلى مجموعات تشترك في خصائصها </a:t>
            </a:r>
            <a:r>
              <a:rPr lang="ar-DZ" sz="2000" dirty="0" smtClean="0">
                <a:solidFill>
                  <a:schemeClr val="bg1"/>
                </a:solidFill>
              </a:rPr>
              <a:t>التسويقية، </a:t>
            </a:r>
            <a:r>
              <a:rPr lang="ar-DZ" sz="2000" dirty="0">
                <a:solidFill>
                  <a:schemeClr val="bg1"/>
                </a:solidFill>
              </a:rPr>
              <a:t>و الثانية تتعلق بمعرفة مراحل دورة حياة السلعة, و الغاية من كل ذلك معرفة الخصائص التسويقية لكل سلعة و كذلك في كل مرحلة من مراحل دورة حياتها حتى يمكن أخذها بعين </a:t>
            </a:r>
            <a:r>
              <a:rPr lang="ar-DZ" sz="2000" dirty="0" smtClean="0">
                <a:solidFill>
                  <a:schemeClr val="bg1"/>
                </a:solidFill>
              </a:rPr>
              <a:t>الاعتبار </a:t>
            </a:r>
            <a:r>
              <a:rPr lang="ar-DZ" sz="2000" dirty="0">
                <a:solidFill>
                  <a:schemeClr val="bg1"/>
                </a:solidFill>
              </a:rPr>
              <a:t>في رسم السياسة </a:t>
            </a:r>
            <a:r>
              <a:rPr lang="ar-DZ" sz="2000" dirty="0" smtClean="0">
                <a:solidFill>
                  <a:schemeClr val="bg1"/>
                </a:solidFill>
              </a:rPr>
              <a:t>اللازمة </a:t>
            </a:r>
            <a:r>
              <a:rPr lang="ar-DZ" sz="2000" dirty="0">
                <a:solidFill>
                  <a:schemeClr val="bg1"/>
                </a:solidFill>
              </a:rPr>
              <a:t>لتسويق السلع بصورة فعالة. </a:t>
            </a:r>
            <a:endParaRPr lang="en-US" sz="2000" dirty="0">
              <a:solidFill>
                <a:schemeClr val="bg1"/>
              </a:solidFill>
            </a:endParaRPr>
          </a:p>
        </p:txBody>
      </p:sp>
      <p:sp>
        <p:nvSpPr>
          <p:cNvPr id="3" name="Ellipse 2"/>
          <p:cNvSpPr/>
          <p:nvPr/>
        </p:nvSpPr>
        <p:spPr>
          <a:xfrm>
            <a:off x="1842101" y="0"/>
            <a:ext cx="6220496" cy="1442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مفهوم المنتج</a:t>
            </a:r>
            <a:endParaRPr lang="en-US" sz="3200" b="1"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279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399620" y="364341"/>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الاستراتيجيات البديلة </a:t>
            </a:r>
            <a:r>
              <a:rPr lang="ar-DZ" sz="3200" b="1" u="sng" dirty="0" smtClean="0">
                <a:solidFill>
                  <a:schemeClr val="bg1"/>
                </a:solidFill>
              </a:rPr>
              <a:t>للمنتجات</a:t>
            </a:r>
            <a:endParaRPr lang="en-US" sz="3200" b="1" u="sng" dirty="0">
              <a:solidFill>
                <a:schemeClr val="bg1"/>
              </a:solidFill>
            </a:endParaRPr>
          </a:p>
        </p:txBody>
      </p:sp>
      <p:sp>
        <p:nvSpPr>
          <p:cNvPr id="5" name="Rectangle 4"/>
          <p:cNvSpPr/>
          <p:nvPr/>
        </p:nvSpPr>
        <p:spPr>
          <a:xfrm>
            <a:off x="209863" y="1274163"/>
            <a:ext cx="11707319" cy="526154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rtl="1">
              <a:lnSpc>
                <a:spcPct val="150000"/>
              </a:lnSpc>
              <a:buFont typeface="+mj-lt"/>
              <a:buAutoNum type="arabicParenR"/>
            </a:pPr>
            <a:r>
              <a:rPr lang="ar-DZ" sz="2400" b="1" u="sng" dirty="0" smtClean="0">
                <a:solidFill>
                  <a:schemeClr val="bg1"/>
                </a:solidFill>
              </a:rPr>
              <a:t>توسيع </a:t>
            </a:r>
            <a:r>
              <a:rPr lang="ar-DZ" sz="2400" b="1" u="sng" dirty="0">
                <a:solidFill>
                  <a:schemeClr val="bg1"/>
                </a:solidFill>
              </a:rPr>
              <a:t>المنتجات: </a:t>
            </a:r>
            <a:r>
              <a:rPr lang="ar-DZ" sz="2400" dirty="0">
                <a:solidFill>
                  <a:schemeClr val="bg1"/>
                </a:solidFill>
              </a:rPr>
              <a:t>يكون توسيع المنتجات من </a:t>
            </a:r>
            <a:r>
              <a:rPr lang="ar-DZ" sz="2400" dirty="0" smtClean="0">
                <a:solidFill>
                  <a:schemeClr val="bg1"/>
                </a:solidFill>
              </a:rPr>
              <a:t>خلال </a:t>
            </a:r>
            <a:r>
              <a:rPr lang="ar-DZ" sz="2400" dirty="0">
                <a:solidFill>
                  <a:schemeClr val="bg1"/>
                </a:solidFill>
              </a:rPr>
              <a:t>إضافة منتج جديد إلى خط إنتاج قائم وهذا يؤدي إلى تعميق خط إنتاج الشركة ، أو قد يكون بإضافة خط منتجات جديد إلى مزيج سلعي. </a:t>
            </a:r>
            <a:endParaRPr lang="ar-DZ" sz="2400" dirty="0" smtClean="0">
              <a:solidFill>
                <a:schemeClr val="bg1"/>
              </a:solidFill>
            </a:endParaRPr>
          </a:p>
          <a:p>
            <a:pPr marL="457200" indent="-457200" algn="r" rtl="1">
              <a:lnSpc>
                <a:spcPct val="150000"/>
              </a:lnSpc>
              <a:buFont typeface="+mj-lt"/>
              <a:buAutoNum type="arabicParenR"/>
            </a:pPr>
            <a:r>
              <a:rPr lang="ar-DZ" sz="2400" b="1" u="sng" dirty="0" smtClean="0">
                <a:solidFill>
                  <a:schemeClr val="bg1"/>
                </a:solidFill>
              </a:rPr>
              <a:t>تقليص </a:t>
            </a:r>
            <a:r>
              <a:rPr lang="ar-DZ" sz="2400" b="1" u="sng" dirty="0">
                <a:solidFill>
                  <a:schemeClr val="bg1"/>
                </a:solidFill>
              </a:rPr>
              <a:t>المنتجات : </a:t>
            </a:r>
            <a:r>
              <a:rPr lang="ar-DZ" sz="2400" dirty="0">
                <a:solidFill>
                  <a:schemeClr val="bg1"/>
                </a:solidFill>
              </a:rPr>
              <a:t>قد تقوم الشركة بتقليل خطوط إنتاجها من </a:t>
            </a:r>
            <a:r>
              <a:rPr lang="ar-DZ" sz="2400" dirty="0" smtClean="0">
                <a:solidFill>
                  <a:schemeClr val="bg1"/>
                </a:solidFill>
              </a:rPr>
              <a:t>خلال </a:t>
            </a:r>
            <a:r>
              <a:rPr lang="ar-DZ" sz="2400" dirty="0">
                <a:solidFill>
                  <a:schemeClr val="bg1"/>
                </a:solidFill>
              </a:rPr>
              <a:t>إزالة بعض المنتجات أو من </a:t>
            </a:r>
            <a:r>
              <a:rPr lang="ar-DZ" sz="2400" dirty="0" smtClean="0">
                <a:solidFill>
                  <a:schemeClr val="bg1"/>
                </a:solidFill>
              </a:rPr>
              <a:t>خلال </a:t>
            </a:r>
            <a:r>
              <a:rPr lang="ar-DZ" sz="2400" dirty="0">
                <a:solidFill>
                  <a:schemeClr val="bg1"/>
                </a:solidFill>
              </a:rPr>
              <a:t>إزالة خطوط إنتاج بأكملها، وهذا من أجل تركيز الموارد على مزيج سلعي أضيق بحيث يولد عوائد أكثر. </a:t>
            </a:r>
            <a:endParaRPr lang="ar-DZ" sz="2400" dirty="0" smtClean="0">
              <a:solidFill>
                <a:schemeClr val="bg1"/>
              </a:solidFill>
            </a:endParaRPr>
          </a:p>
          <a:p>
            <a:pPr marL="457200" indent="-457200" algn="r" rtl="1">
              <a:lnSpc>
                <a:spcPct val="150000"/>
              </a:lnSpc>
              <a:buFont typeface="+mj-lt"/>
              <a:buAutoNum type="arabicParenR"/>
            </a:pPr>
            <a:r>
              <a:rPr lang="ar-DZ" sz="2400" b="1" u="sng" dirty="0" smtClean="0">
                <a:solidFill>
                  <a:schemeClr val="bg1"/>
                </a:solidFill>
              </a:rPr>
              <a:t>تعديل </a:t>
            </a:r>
            <a:r>
              <a:rPr lang="ar-DZ" sz="2400" b="1" u="sng" dirty="0">
                <a:solidFill>
                  <a:schemeClr val="bg1"/>
                </a:solidFill>
              </a:rPr>
              <a:t>المنتجات : </a:t>
            </a:r>
            <a:r>
              <a:rPr lang="ar-DZ" sz="2400" dirty="0">
                <a:solidFill>
                  <a:schemeClr val="bg1"/>
                </a:solidFill>
              </a:rPr>
              <a:t>ستزيد المنتجات الجديدة للشركة كلما قامت بتوسيع منتجاتها أو تعديلها أو إعادة تموضعها، وذلك لكي تزيد من حصتها السوقية وتستفيد من نمو السوق ، فقد تقوم الشركة بتحسين منتجها أو إعادة تصميمه أو </a:t>
            </a:r>
            <a:r>
              <a:rPr lang="ar-DZ" sz="2400" dirty="0" smtClean="0">
                <a:solidFill>
                  <a:schemeClr val="bg1"/>
                </a:solidFill>
              </a:rPr>
              <a:t>إعطاءه اسما جديد </a:t>
            </a:r>
            <a:r>
              <a:rPr lang="ar-DZ" sz="2400" dirty="0">
                <a:solidFill>
                  <a:schemeClr val="bg1"/>
                </a:solidFill>
              </a:rPr>
              <a:t>حتى تزيد مبيعاتها ويكون التغيير استجابة لمتطلبات الزبائن </a:t>
            </a:r>
            <a:r>
              <a:rPr lang="ar-DZ" sz="2400" dirty="0" smtClean="0">
                <a:solidFill>
                  <a:schemeClr val="bg1"/>
                </a:solidFill>
              </a:rPr>
              <a:t>.</a:t>
            </a:r>
          </a:p>
          <a:p>
            <a:pPr marL="457200" indent="-457200" algn="r" rtl="1">
              <a:lnSpc>
                <a:spcPct val="150000"/>
              </a:lnSpc>
              <a:buFont typeface="+mj-lt"/>
              <a:buAutoNum type="arabicParenR"/>
            </a:pPr>
            <a:r>
              <a:rPr lang="ar-DZ" sz="2400" dirty="0" smtClean="0">
                <a:solidFill>
                  <a:schemeClr val="bg1"/>
                </a:solidFill>
              </a:rPr>
              <a:t> </a:t>
            </a:r>
            <a:r>
              <a:rPr lang="ar-DZ" sz="2400" b="1" u="sng" dirty="0">
                <a:solidFill>
                  <a:schemeClr val="bg1"/>
                </a:solidFill>
              </a:rPr>
              <a:t>إعادة التموضع </a:t>
            </a:r>
            <a:r>
              <a:rPr lang="ar-DZ" sz="2400" dirty="0" smtClean="0">
                <a:solidFill>
                  <a:schemeClr val="bg1"/>
                </a:solidFill>
              </a:rPr>
              <a:t>:</a:t>
            </a:r>
            <a:r>
              <a:rPr lang="ar-DZ" sz="2400" dirty="0">
                <a:solidFill>
                  <a:schemeClr val="bg1"/>
                </a:solidFill>
              </a:rPr>
              <a:t> </a:t>
            </a:r>
            <a:r>
              <a:rPr lang="ar-DZ" sz="2400" dirty="0" smtClean="0">
                <a:solidFill>
                  <a:schemeClr val="bg1"/>
                </a:solidFill>
              </a:rPr>
              <a:t>لا </a:t>
            </a:r>
            <a:r>
              <a:rPr lang="ar-DZ" sz="2400" dirty="0">
                <a:solidFill>
                  <a:schemeClr val="bg1"/>
                </a:solidFill>
              </a:rPr>
              <a:t>يتم التموضع للمنتج بقدر ما يكون في عقول </a:t>
            </a:r>
            <a:r>
              <a:rPr lang="ar-DZ" sz="2400" dirty="0" smtClean="0">
                <a:solidFill>
                  <a:schemeClr val="bg1"/>
                </a:solidFill>
              </a:rPr>
              <a:t>الأسواق </a:t>
            </a:r>
            <a:r>
              <a:rPr lang="ar-DZ" sz="2400" dirty="0">
                <a:solidFill>
                  <a:schemeClr val="bg1"/>
                </a:solidFill>
              </a:rPr>
              <a:t>المستهدفة .حيث ً تقوم كل شركة بمحاولة وضع ا منتجاتها بعيد عن منافسيها .فالعديد من المصارف قامت بإعادة تموضع نفسها كنتيجة </a:t>
            </a:r>
            <a:r>
              <a:rPr lang="ar-DZ" sz="2400" dirty="0" smtClean="0">
                <a:solidFill>
                  <a:schemeClr val="bg1"/>
                </a:solidFill>
              </a:rPr>
              <a:t>لاندماج </a:t>
            </a:r>
            <a:r>
              <a:rPr lang="ar-DZ" sz="2400" dirty="0">
                <a:solidFill>
                  <a:schemeClr val="bg1"/>
                </a:solidFill>
              </a:rPr>
              <a:t>أو استحواذ </a:t>
            </a:r>
            <a:endParaRPr lang="en-US" sz="2400" dirty="0">
              <a:solidFill>
                <a:schemeClr val="bg1"/>
              </a:solidFill>
            </a:endParaRPr>
          </a:p>
        </p:txBody>
      </p:sp>
      <p:sp>
        <p:nvSpPr>
          <p:cNvPr id="6" name="Rectangle 5"/>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4906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2" y="1543988"/>
            <a:ext cx="11332564" cy="51566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Wingdings" panose="05000000000000000000" pitchFamily="2" charset="2"/>
              <a:buChar char="ü"/>
            </a:pPr>
            <a:r>
              <a:rPr lang="ar-DZ" sz="2400" dirty="0" smtClean="0"/>
              <a:t>الخطأ </a:t>
            </a:r>
            <a:r>
              <a:rPr lang="ar-DZ" sz="2400" dirty="0"/>
              <a:t>في تقدير الطلب المتوقع في السوق على السلعة ولعل ذلك يعود الى ضعف أو عدم دقة المعلومات المستخلصة وبالتالي </a:t>
            </a:r>
            <a:r>
              <a:rPr lang="ar-DZ" sz="2400" dirty="0" smtClean="0"/>
              <a:t>انعكاسها </a:t>
            </a:r>
            <a:r>
              <a:rPr lang="ar-DZ" sz="2400" dirty="0"/>
              <a:t>على كفاية التحليل السوقي </a:t>
            </a:r>
            <a:r>
              <a:rPr lang="ar-DZ" sz="2400" dirty="0" smtClean="0"/>
              <a:t>.</a:t>
            </a:r>
          </a:p>
          <a:p>
            <a:pPr marL="342900" indent="-342900" algn="just" rtl="1">
              <a:lnSpc>
                <a:spcPct val="150000"/>
              </a:lnSpc>
              <a:buFont typeface="Wingdings" panose="05000000000000000000" pitchFamily="2" charset="2"/>
              <a:buChar char="ü"/>
            </a:pPr>
            <a:r>
              <a:rPr lang="ar-DZ" sz="2400" dirty="0" smtClean="0"/>
              <a:t> </a:t>
            </a:r>
            <a:r>
              <a:rPr lang="ar-DZ" sz="2400" dirty="0"/>
              <a:t>التوقيت غير المناسب في ادخال المنتج الى السوق وخصوصا بالنسبة للسلع الجديدة . </a:t>
            </a:r>
            <a:endParaRPr lang="ar-DZ" sz="2400" dirty="0" smtClean="0"/>
          </a:p>
          <a:p>
            <a:pPr marL="342900" indent="-342900" algn="just" rtl="1">
              <a:lnSpc>
                <a:spcPct val="150000"/>
              </a:lnSpc>
              <a:buFont typeface="Wingdings" panose="05000000000000000000" pitchFamily="2" charset="2"/>
              <a:buChar char="ü"/>
            </a:pPr>
            <a:r>
              <a:rPr lang="ar-DZ" sz="2400" dirty="0" smtClean="0"/>
              <a:t>المنافسة </a:t>
            </a:r>
            <a:r>
              <a:rPr lang="ar-DZ" sz="2400" dirty="0"/>
              <a:t>الحادة التي يتعرض لها المنتج من قبل السلع البديلة او المنافسة والتي قد تزيحه عن السوق </a:t>
            </a:r>
            <a:endParaRPr lang="ar-DZ" sz="2400" dirty="0" smtClean="0"/>
          </a:p>
          <a:p>
            <a:pPr marL="342900" indent="-342900" algn="just" rtl="1">
              <a:lnSpc>
                <a:spcPct val="150000"/>
              </a:lnSpc>
              <a:buFont typeface="Wingdings" panose="05000000000000000000" pitchFamily="2" charset="2"/>
              <a:buChar char="ü"/>
            </a:pPr>
            <a:r>
              <a:rPr lang="ar-DZ" sz="2400" dirty="0" smtClean="0"/>
              <a:t>وجود </a:t>
            </a:r>
            <a:r>
              <a:rPr lang="ar-DZ" sz="2400" dirty="0"/>
              <a:t>عيب في عملية </a:t>
            </a:r>
            <a:r>
              <a:rPr lang="ar-DZ" sz="2400" dirty="0" smtClean="0"/>
              <a:t>انتاج </a:t>
            </a:r>
            <a:r>
              <a:rPr lang="ar-DZ" sz="2400" dirty="0"/>
              <a:t>من شأنها أن تؤثر على سالمة وجود المنتج </a:t>
            </a:r>
            <a:r>
              <a:rPr lang="ar-DZ" sz="2400" dirty="0" smtClean="0"/>
              <a:t>.</a:t>
            </a:r>
          </a:p>
          <a:p>
            <a:pPr marL="342900" indent="-342900" algn="just" rtl="1">
              <a:lnSpc>
                <a:spcPct val="150000"/>
              </a:lnSpc>
              <a:buFont typeface="Wingdings" panose="05000000000000000000" pitchFamily="2" charset="2"/>
              <a:buChar char="ü"/>
            </a:pPr>
            <a:r>
              <a:rPr lang="ar-DZ" sz="2400" dirty="0" smtClean="0"/>
              <a:t> </a:t>
            </a:r>
            <a:r>
              <a:rPr lang="ar-DZ" sz="2400" dirty="0"/>
              <a:t>عدم قدرة وكفاية المنافذ التوزيعية ورجال البيع في ايصال السلعة بالوقت والشكل المناسب </a:t>
            </a:r>
            <a:r>
              <a:rPr lang="ar-DZ" sz="2400" dirty="0" smtClean="0"/>
              <a:t>.</a:t>
            </a:r>
          </a:p>
          <a:p>
            <a:pPr marL="342900" indent="-342900" algn="just" rtl="1">
              <a:lnSpc>
                <a:spcPct val="150000"/>
              </a:lnSpc>
              <a:buFont typeface="Wingdings" panose="05000000000000000000" pitchFamily="2" charset="2"/>
              <a:buChar char="ü"/>
            </a:pPr>
            <a:r>
              <a:rPr lang="ar-DZ" sz="2400" dirty="0" smtClean="0"/>
              <a:t> </a:t>
            </a:r>
            <a:r>
              <a:rPr lang="ar-DZ" sz="2400" dirty="0"/>
              <a:t>ارتفاع التكاليف عما هو مخطط مسبقا وخصوصا في مجال التسويق وهذا ما ينعكس على ارتفاع سعر المنتج وبالتالي انخفاض حجم المبيعات . </a:t>
            </a:r>
            <a:endParaRPr lang="ar-DZ" sz="2400" dirty="0" smtClean="0"/>
          </a:p>
          <a:p>
            <a:pPr marL="342900" indent="-342900" algn="just" rtl="1">
              <a:lnSpc>
                <a:spcPct val="150000"/>
              </a:lnSpc>
              <a:buFont typeface="Wingdings" panose="05000000000000000000" pitchFamily="2" charset="2"/>
              <a:buChar char="ü"/>
            </a:pPr>
            <a:r>
              <a:rPr lang="ar-DZ" sz="2400" dirty="0" smtClean="0"/>
              <a:t>ضعف </a:t>
            </a:r>
            <a:r>
              <a:rPr lang="ar-DZ" sz="2400" dirty="0"/>
              <a:t>الحملة الترويجية وخصوصا للمنتجات الجديدة .</a:t>
            </a:r>
            <a:endParaRPr lang="en-US" sz="2400" dirty="0"/>
          </a:p>
        </p:txBody>
      </p:sp>
      <p:sp>
        <p:nvSpPr>
          <p:cNvPr id="3" name="Rectangle à coins arrondis 2"/>
          <p:cNvSpPr/>
          <p:nvPr/>
        </p:nvSpPr>
        <p:spPr>
          <a:xfrm>
            <a:off x="1474571" y="574203"/>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a:solidFill>
                  <a:schemeClr val="bg1"/>
                </a:solidFill>
              </a:rPr>
              <a:t>أ</a:t>
            </a:r>
            <a:r>
              <a:rPr lang="ar-DZ" sz="3600" dirty="0" smtClean="0">
                <a:solidFill>
                  <a:schemeClr val="bg1"/>
                </a:solidFill>
              </a:rPr>
              <a:t>سباب </a:t>
            </a:r>
            <a:r>
              <a:rPr lang="ar-DZ" sz="3600" dirty="0">
                <a:solidFill>
                  <a:schemeClr val="bg1"/>
                </a:solidFill>
              </a:rPr>
              <a:t>في فشل المنتج في السوق ؟</a:t>
            </a:r>
            <a:endParaRPr lang="en-US" sz="3600" b="1" u="sng" dirty="0">
              <a:solidFill>
                <a:schemeClr val="bg1"/>
              </a:solidFill>
            </a:endParaRPr>
          </a:p>
        </p:txBody>
      </p:sp>
      <p:sp>
        <p:nvSpPr>
          <p:cNvPr id="4" name="Rectangle 3"/>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33368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1648294">
            <a:off x="5996111" y="2109775"/>
            <a:ext cx="3132192" cy="2428892"/>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شكرا على حسن </a:t>
            </a:r>
            <a:r>
              <a:rPr lang="ar-DZ" sz="4500"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الاصغاء</a:t>
            </a: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والمتابعة</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6" name="Rectangle 5"/>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a:t>
            </a:r>
            <a:r>
              <a:rPr lang="ar-DZ" sz="2400" b="1" dirty="0" smtClean="0">
                <a:solidFill>
                  <a:schemeClr val="bg1"/>
                </a:solidFill>
              </a:rPr>
              <a:t>04</a:t>
            </a:r>
          </a:p>
          <a:p>
            <a:pPr algn="ctr"/>
            <a:endParaRPr lang="en-US" sz="2400" b="1" dirty="0">
              <a:solidFill>
                <a:schemeClr val="bg1"/>
              </a:solidFill>
            </a:endParaRPr>
          </a:p>
        </p:txBody>
      </p:sp>
    </p:spTree>
    <p:extLst>
      <p:ext uri="{BB962C8B-B14F-4D97-AF65-F5344CB8AC3E}">
        <p14:creationId xmlns:p14="http://schemas.microsoft.com/office/powerpoint/2010/main" val="20462843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675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5" y="1339701"/>
            <a:ext cx="8761413" cy="706964"/>
          </a:xfrm>
        </p:spPr>
        <p:txBody>
          <a:bodyPr/>
          <a:lstStyle/>
          <a:p>
            <a:pPr algn="ctr" rtl="1"/>
            <a:r>
              <a:rPr lang="ar-DZ" sz="2800" b="1" dirty="0">
                <a:solidFill>
                  <a:schemeClr val="tx1"/>
                </a:solidFill>
              </a:rPr>
              <a:t>تنظر المنظمة إلى المنتج وفق </a:t>
            </a:r>
            <a:r>
              <a:rPr lang="ar-DZ" sz="2800" b="1" dirty="0" smtClean="0">
                <a:solidFill>
                  <a:schemeClr val="tx1"/>
                </a:solidFill>
              </a:rPr>
              <a:t>الأهداف الاستراتيجية </a:t>
            </a:r>
            <a:r>
              <a:rPr lang="ar-DZ" sz="2800" b="1" dirty="0">
                <a:solidFill>
                  <a:schemeClr val="tx1"/>
                </a:solidFill>
              </a:rPr>
              <a:t>التي تسعى لتحقيقها وهي البقاء، والربحية، والنمو.</a:t>
            </a:r>
            <a:endParaRPr lang="en-US" sz="2800" b="1" dirty="0">
              <a:solidFill>
                <a:schemeClr val="tx1"/>
              </a:solidFill>
            </a:endParaRPr>
          </a:p>
        </p:txBody>
      </p:sp>
      <p:sp>
        <p:nvSpPr>
          <p:cNvPr id="3" name="Espace réservé du conten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r" rtl="1"/>
            <a:r>
              <a:rPr lang="ar-DZ" sz="2400" b="1" i="1" dirty="0" smtClean="0"/>
              <a:t>يعرف </a:t>
            </a:r>
            <a:r>
              <a:rPr lang="en-US" sz="2400" b="1" i="1" dirty="0"/>
              <a:t>Kotler </a:t>
            </a:r>
            <a:r>
              <a:rPr lang="ar-DZ" sz="2400" b="1" i="1" dirty="0" smtClean="0"/>
              <a:t> المنتج </a:t>
            </a:r>
            <a:r>
              <a:rPr lang="ar-DZ" sz="2400" b="1" i="1" dirty="0"/>
              <a:t>على النحو التالي: </a:t>
            </a:r>
            <a:r>
              <a:rPr lang="ar-DZ" sz="2400" i="1" dirty="0" smtClean="0"/>
              <a:t>المنتج هو أي شيء يمكن عرضه </a:t>
            </a:r>
            <a:r>
              <a:rPr lang="ar-DZ" sz="2400" i="1" dirty="0"/>
              <a:t>في السوق </a:t>
            </a:r>
            <a:r>
              <a:rPr lang="ar-DZ" sz="2400" i="1" dirty="0" smtClean="0"/>
              <a:t>لإشباع </a:t>
            </a:r>
            <a:r>
              <a:rPr lang="ar-DZ" sz="2400" i="1" dirty="0"/>
              <a:t>حاجة أو رغبة. والمنتجات التي </a:t>
            </a:r>
            <a:r>
              <a:rPr lang="ar-DZ" sz="2400" i="1" dirty="0" smtClean="0"/>
              <a:t>يتم </a:t>
            </a:r>
            <a:r>
              <a:rPr lang="ar-DZ" sz="2400" i="1" dirty="0"/>
              <a:t>تسويقها تتضمن: </a:t>
            </a:r>
            <a:r>
              <a:rPr lang="ar-DZ" sz="2400" i="1" dirty="0">
                <a:effectLst>
                  <a:outerShdw blurRad="38100" dist="38100" dir="2700000" algn="tl">
                    <a:srgbClr val="000000">
                      <a:alpha val="43137"/>
                    </a:srgbClr>
                  </a:outerShdw>
                </a:effectLst>
              </a:rPr>
              <a:t>السلع المادية، الخدمات، الخبرات، </a:t>
            </a:r>
            <a:r>
              <a:rPr lang="ar-DZ" sz="2400" i="1" dirty="0" smtClean="0">
                <a:effectLst>
                  <a:outerShdw blurRad="38100" dist="38100" dir="2700000" algn="tl">
                    <a:srgbClr val="000000">
                      <a:alpha val="43137"/>
                    </a:srgbClr>
                  </a:outerShdw>
                </a:effectLst>
              </a:rPr>
              <a:t>الأحداث، الأشخاص، الأماكن، </a:t>
            </a:r>
            <a:r>
              <a:rPr lang="ar-DZ" sz="2400" i="1" dirty="0">
                <a:effectLst>
                  <a:outerShdw blurRad="38100" dist="38100" dir="2700000" algn="tl">
                    <a:srgbClr val="000000">
                      <a:alpha val="43137"/>
                    </a:srgbClr>
                  </a:outerShdw>
                </a:effectLst>
              </a:rPr>
              <a:t>العقارات، المنظمات، المعلومات، </a:t>
            </a:r>
            <a:r>
              <a:rPr lang="ar-DZ" sz="2400" i="1" dirty="0" smtClean="0">
                <a:effectLst>
                  <a:outerShdw blurRad="38100" dist="38100" dir="2700000" algn="tl">
                    <a:srgbClr val="000000">
                      <a:alpha val="43137"/>
                    </a:srgbClr>
                  </a:outerShdw>
                </a:effectLst>
              </a:rPr>
              <a:t>والأفكار</a:t>
            </a:r>
          </a:p>
          <a:p>
            <a:pPr algn="ctr" rtl="1"/>
            <a:r>
              <a:rPr lang="ar-DZ" sz="2400" b="1" dirty="0" smtClean="0">
                <a:solidFill>
                  <a:schemeClr val="bg1"/>
                </a:solidFill>
              </a:rPr>
              <a:t>أي أن </a:t>
            </a:r>
            <a:r>
              <a:rPr lang="ar-DZ" sz="2400" b="1" dirty="0"/>
              <a:t>المنتج بأنه أي شيء ملموس أو غير ملموس يلبي حاجة فرد أو منظمة، ويخضع لعملية التبادل</a:t>
            </a:r>
            <a:endParaRPr lang="en-US" sz="2400" b="1" dirty="0">
              <a:solidFill>
                <a:schemeClr val="bg1"/>
              </a:solidFill>
            </a:endParaRPr>
          </a:p>
        </p:txBody>
      </p:sp>
      <p:sp>
        <p:nvSpPr>
          <p:cNvPr id="4" name="Ellipse 3"/>
          <p:cNvSpPr/>
          <p:nvPr/>
        </p:nvSpPr>
        <p:spPr>
          <a:xfrm>
            <a:off x="3206206" y="239843"/>
            <a:ext cx="5173296" cy="989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مفهوم المنتج</a:t>
            </a:r>
            <a:endParaRPr lang="en-US" sz="3200" b="1"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2985765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73967" y="1154244"/>
            <a:ext cx="8274571" cy="47968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chemeClr val="bg1"/>
                </a:solidFill>
              </a:rPr>
              <a:t>إن تعريف </a:t>
            </a:r>
            <a:r>
              <a:rPr lang="ar-DZ" sz="2400" dirty="0">
                <a:solidFill>
                  <a:schemeClr val="bg1"/>
                </a:solidFill>
              </a:rPr>
              <a:t>المنتج فقط من ناحية المنتج الملموس يؤدي إلى خطأ يدعى </a:t>
            </a:r>
            <a:r>
              <a:rPr lang="ar-DZ" sz="2400" b="1" u="sng" dirty="0">
                <a:solidFill>
                  <a:schemeClr val="bg1"/>
                </a:solidFill>
              </a:rPr>
              <a:t>قصر بصر تسويقي </a:t>
            </a:r>
            <a:r>
              <a:rPr lang="en-US" sz="2400" b="1" u="sng" dirty="0">
                <a:solidFill>
                  <a:schemeClr val="bg1"/>
                </a:solidFill>
              </a:rPr>
              <a:t>Myopia Marketing</a:t>
            </a:r>
            <a:r>
              <a:rPr lang="en-US" sz="2400" dirty="0">
                <a:solidFill>
                  <a:schemeClr val="bg1"/>
                </a:solidFill>
              </a:rPr>
              <a:t>، </a:t>
            </a:r>
            <a:r>
              <a:rPr lang="ar-DZ" sz="2400" dirty="0">
                <a:solidFill>
                  <a:schemeClr val="bg1"/>
                </a:solidFill>
              </a:rPr>
              <a:t>ويعد التزام المنظمة بهذا </a:t>
            </a:r>
            <a:r>
              <a:rPr lang="ar-DZ" sz="2400" dirty="0" smtClean="0">
                <a:solidFill>
                  <a:schemeClr val="bg1"/>
                </a:solidFill>
              </a:rPr>
              <a:t>التعريف خطأ يفقد </a:t>
            </a:r>
            <a:r>
              <a:rPr lang="ar-DZ" sz="2400" dirty="0">
                <a:solidFill>
                  <a:schemeClr val="bg1"/>
                </a:solidFill>
              </a:rPr>
              <a:t>الشركة الكثير من الفرص التي قد </a:t>
            </a:r>
            <a:r>
              <a:rPr lang="ar-DZ" sz="2400" dirty="0" smtClean="0">
                <a:solidFill>
                  <a:schemeClr val="bg1"/>
                </a:solidFill>
              </a:rPr>
              <a:t>تتاح في السوق </a:t>
            </a:r>
          </a:p>
          <a:p>
            <a:pPr algn="ctr" rtl="1"/>
            <a:r>
              <a:rPr lang="ar-DZ" sz="2400" dirty="0" smtClean="0">
                <a:solidFill>
                  <a:schemeClr val="bg1"/>
                </a:solidFill>
              </a:rPr>
              <a:t>مثال تقدم </a:t>
            </a:r>
            <a:r>
              <a:rPr lang="ar-DZ" sz="2400" dirty="0">
                <a:solidFill>
                  <a:schemeClr val="bg1"/>
                </a:solidFill>
              </a:rPr>
              <a:t>خدمات السفر </a:t>
            </a:r>
            <a:r>
              <a:rPr lang="ar-DZ" sz="2400" dirty="0" smtClean="0">
                <a:solidFill>
                  <a:schemeClr val="bg1"/>
                </a:solidFill>
              </a:rPr>
              <a:t>نفسها على أنها شركة </a:t>
            </a:r>
            <a:r>
              <a:rPr lang="ar-DZ" sz="2400" dirty="0">
                <a:solidFill>
                  <a:schemeClr val="bg1"/>
                </a:solidFill>
              </a:rPr>
              <a:t>نقل مسافرين، سوف يقتصر نشاطها على نقل </a:t>
            </a:r>
            <a:r>
              <a:rPr lang="ar-DZ" sz="2400" dirty="0" smtClean="0">
                <a:solidFill>
                  <a:schemeClr val="bg1"/>
                </a:solidFill>
              </a:rPr>
              <a:t>المسافرين</a:t>
            </a:r>
            <a:r>
              <a:rPr lang="ar-DZ" sz="2400" dirty="0">
                <a:solidFill>
                  <a:schemeClr val="bg1"/>
                </a:solidFill>
              </a:rPr>
              <a:t>، وهذا يعبر عن قصر البصر التسويقي، بينما إذا قدمت نفسها على أنها شركة نقل ستتمكن من توسيع نشاطها لنقل السلع والبريد وغير ذلك مما يمكنها من </a:t>
            </a:r>
            <a:r>
              <a:rPr lang="ar-DZ" sz="2400" dirty="0" smtClean="0">
                <a:solidFill>
                  <a:schemeClr val="bg1"/>
                </a:solidFill>
              </a:rPr>
              <a:t>استغال </a:t>
            </a:r>
            <a:r>
              <a:rPr lang="ar-DZ" sz="2400" dirty="0">
                <a:solidFill>
                  <a:schemeClr val="bg1"/>
                </a:solidFill>
              </a:rPr>
              <a:t>الفرص في توسيع نشاطها والنمو.</a:t>
            </a:r>
            <a:endParaRPr lang="en-US" sz="2400" dirty="0">
              <a:solidFill>
                <a:schemeClr val="bg1"/>
              </a:solidFill>
            </a:endParaRPr>
          </a:p>
        </p:txBody>
      </p:sp>
      <p:sp>
        <p:nvSpPr>
          <p:cNvPr id="3" name="Rectangle 2"/>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853254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36302" y="1655993"/>
            <a:ext cx="6115017" cy="4946470"/>
          </a:xfrm>
          <a:prstGeom prst="rect">
            <a:avLst/>
          </a:prstGeom>
        </p:spPr>
      </p:pic>
      <p:pic>
        <p:nvPicPr>
          <p:cNvPr id="3" name="Image 2"/>
          <p:cNvPicPr>
            <a:picLocks noChangeAspect="1"/>
          </p:cNvPicPr>
          <p:nvPr/>
        </p:nvPicPr>
        <p:blipFill>
          <a:blip r:embed="rId3"/>
          <a:stretch>
            <a:fillRect/>
          </a:stretch>
        </p:blipFill>
        <p:spPr>
          <a:xfrm>
            <a:off x="102069" y="1655993"/>
            <a:ext cx="5534233" cy="4946470"/>
          </a:xfrm>
          <a:prstGeom prst="rect">
            <a:avLst/>
          </a:prstGeom>
          <a:ln w="76200">
            <a:solidFill>
              <a:srgbClr val="00B050"/>
            </a:solidFill>
          </a:ln>
        </p:spPr>
      </p:pic>
      <p:sp>
        <p:nvSpPr>
          <p:cNvPr id="4" name="Titre 1"/>
          <p:cNvSpPr txBox="1">
            <a:spLocks/>
          </p:cNvSpPr>
          <p:nvPr/>
        </p:nvSpPr>
        <p:spPr>
          <a:xfrm>
            <a:off x="494676" y="269130"/>
            <a:ext cx="9316760" cy="1184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2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DZ" sz="4000" b="1" dirty="0" smtClean="0">
                <a:solidFill>
                  <a:schemeClr val="bg1"/>
                </a:solidFill>
              </a:rPr>
              <a:t>مستويــــات المنتج</a:t>
            </a:r>
          </a:p>
          <a:p>
            <a:pPr algn="ctr" rtl="1"/>
            <a:r>
              <a:rPr lang="ar-DZ" sz="3100" b="1" dirty="0">
                <a:solidFill>
                  <a:schemeClr val="bg1"/>
                </a:solidFill>
              </a:rPr>
              <a:t>تفيد عملية تحديد مستويات المنتج من زيادة قدرة المنظمة على تلبية حاجة عملائها بشكل أفضلن وتتكون مستويات المنتج كما يوضحها الشكل:</a:t>
            </a:r>
            <a:endParaRPr lang="en-US" sz="3100" b="1" dirty="0">
              <a:solidFill>
                <a:schemeClr val="bg1"/>
              </a:solidFill>
            </a:endParaRPr>
          </a:p>
          <a:p>
            <a:pPr algn="ctr" rtl="1"/>
            <a:endParaRPr lang="en-US" sz="4000" b="1" dirty="0">
              <a:solidFill>
                <a:schemeClr val="bg1"/>
              </a:solidFill>
            </a:endParaRPr>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9472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33825"/>
            <a:ext cx="8761413" cy="706964"/>
          </a:xfrm>
        </p:spPr>
        <p:txBody>
          <a:bodyPr/>
          <a:lstStyle/>
          <a:p>
            <a:pPr algn="ctr" rtl="1"/>
            <a:r>
              <a:rPr lang="ar-DZ" b="1" dirty="0">
                <a:solidFill>
                  <a:schemeClr val="tx1"/>
                </a:solidFill>
              </a:rPr>
              <a:t>المنفعة الجوهرية للمنتج: </a:t>
            </a:r>
            <a:r>
              <a:rPr lang="en-US" b="1" dirty="0" smtClean="0">
                <a:solidFill>
                  <a:schemeClr val="tx1"/>
                </a:solidFill>
              </a:rPr>
              <a:t>benefit</a:t>
            </a:r>
            <a:r>
              <a:rPr lang="ar-DZ" b="1" dirty="0" smtClean="0">
                <a:solidFill>
                  <a:schemeClr val="tx1"/>
                </a:solidFill>
              </a:rPr>
              <a:t> </a:t>
            </a:r>
            <a:r>
              <a:rPr lang="en-US" b="1" dirty="0">
                <a:solidFill>
                  <a:schemeClr val="tx1"/>
                </a:solidFill>
              </a:rPr>
              <a:t>Core</a:t>
            </a:r>
          </a:p>
        </p:txBody>
      </p:sp>
      <p:sp>
        <p:nvSpPr>
          <p:cNvPr id="3" name="Espace réservé du contenu 2"/>
          <p:cNvSpPr>
            <a:spLocks noGrp="1"/>
          </p:cNvSpPr>
          <p:nvPr>
            <p:ph idx="1"/>
          </p:nvPr>
        </p:nvSpPr>
        <p:spPr>
          <a:xfrm>
            <a:off x="1274877" y="3203106"/>
            <a:ext cx="8761412" cy="2433195"/>
          </a:xfr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ar-DZ" sz="2800" dirty="0" smtClean="0"/>
              <a:t>تمثل </a:t>
            </a:r>
            <a:r>
              <a:rPr lang="ar-DZ" sz="2800" dirty="0"/>
              <a:t>المنفعة الجوهرية للمنتج السبب الذي يدفع المستهلك إلى شراء المنتج سواء كان سلعة أم خدمة، إن المنفعة الجوهرية للبراد هو حفظ الطعام من الفساد، </a:t>
            </a:r>
            <a:r>
              <a:rPr lang="ar-DZ" sz="2800" dirty="0" smtClean="0"/>
              <a:t>لان المستهلك </a:t>
            </a:r>
            <a:r>
              <a:rPr lang="ar-DZ" sz="2800" dirty="0"/>
              <a:t>يشتري البراد ليحفظ المواد الغذائية من التلف.</a:t>
            </a:r>
            <a:endParaRPr lang="en-US" sz="2800" b="1" dirty="0"/>
          </a:p>
        </p:txBody>
      </p:sp>
      <p:sp>
        <p:nvSpPr>
          <p:cNvPr id="4" name="Flèche vers le bas 3"/>
          <p:cNvSpPr/>
          <p:nvPr/>
        </p:nvSpPr>
        <p:spPr>
          <a:xfrm>
            <a:off x="3706861" y="2093834"/>
            <a:ext cx="3897443" cy="110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69559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33825"/>
            <a:ext cx="8761413" cy="706964"/>
          </a:xfrm>
        </p:spPr>
        <p:txBody>
          <a:bodyPr/>
          <a:lstStyle/>
          <a:p>
            <a:pPr algn="ctr" rtl="1"/>
            <a:r>
              <a:rPr lang="ar-DZ" b="1" dirty="0">
                <a:solidFill>
                  <a:schemeClr val="tx1"/>
                </a:solidFill>
              </a:rPr>
              <a:t>المنتج الأساسي: </a:t>
            </a:r>
            <a:r>
              <a:rPr lang="en-US" b="1" dirty="0">
                <a:solidFill>
                  <a:schemeClr val="tx1"/>
                </a:solidFill>
              </a:rPr>
              <a:t>Basic </a:t>
            </a:r>
            <a:r>
              <a:rPr lang="en-US" b="1" dirty="0" smtClean="0">
                <a:solidFill>
                  <a:schemeClr val="tx1"/>
                </a:solidFill>
              </a:rPr>
              <a:t>product</a:t>
            </a:r>
            <a:endParaRPr lang="en-US" b="1" dirty="0">
              <a:solidFill>
                <a:schemeClr val="tx1"/>
              </a:solidFill>
            </a:endParaRPr>
          </a:p>
        </p:txBody>
      </p:sp>
      <p:sp>
        <p:nvSpPr>
          <p:cNvPr id="3" name="Espace réservé du contenu 2"/>
          <p:cNvSpPr>
            <a:spLocks noGrp="1"/>
          </p:cNvSpPr>
          <p:nvPr>
            <p:ph idx="1"/>
          </p:nvPr>
        </p:nvSpPr>
        <p:spPr>
          <a:xfrm>
            <a:off x="1274877" y="3203106"/>
            <a:ext cx="8761412" cy="2433195"/>
          </a:xfr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ar-DZ" sz="2800" dirty="0" smtClean="0"/>
              <a:t>يتضمن </a:t>
            </a:r>
            <a:r>
              <a:rPr lang="ar-DZ" sz="2800" dirty="0"/>
              <a:t>المنتج </a:t>
            </a:r>
            <a:r>
              <a:rPr lang="ar-DZ" sz="2800" dirty="0" smtClean="0"/>
              <a:t>الأساسي </a:t>
            </a:r>
            <a:r>
              <a:rPr lang="ar-DZ" sz="2800" dirty="0"/>
              <a:t>– </a:t>
            </a:r>
            <a:r>
              <a:rPr lang="ar-DZ" sz="2800" dirty="0" smtClean="0"/>
              <a:t>بالإضافة </a:t>
            </a:r>
            <a:r>
              <a:rPr lang="ar-DZ" sz="2800" dirty="0"/>
              <a:t>إلى المنفعة </a:t>
            </a:r>
            <a:r>
              <a:rPr lang="ar-DZ" sz="2800" dirty="0" smtClean="0"/>
              <a:t>الجوهرية - </a:t>
            </a:r>
            <a:r>
              <a:rPr lang="ar-DZ" sz="2800" dirty="0"/>
              <a:t>الشكل الخارجي، </a:t>
            </a:r>
            <a:r>
              <a:rPr lang="ar-DZ" sz="2800" dirty="0" smtClean="0"/>
              <a:t>الاسم </a:t>
            </a:r>
            <a:r>
              <a:rPr lang="ar-DZ" sz="2800" dirty="0"/>
              <a:t>التجاري، و </a:t>
            </a:r>
            <a:r>
              <a:rPr lang="ar-DZ" sz="2800" dirty="0" smtClean="0"/>
              <a:t>الغلاف، </a:t>
            </a:r>
            <a:r>
              <a:rPr lang="ar-DZ" sz="2800" dirty="0"/>
              <a:t>وهي </a:t>
            </a:r>
            <a:r>
              <a:rPr lang="ar-DZ" sz="2800" dirty="0" smtClean="0"/>
              <a:t>تمثل المنفعة الفعلية للمنتج. </a:t>
            </a:r>
            <a:r>
              <a:rPr lang="ar-DZ" sz="2800" dirty="0" smtClean="0">
                <a:effectLst>
                  <a:outerShdw blurRad="38100" dist="38100" dir="2700000" algn="tl">
                    <a:srgbClr val="000000">
                      <a:alpha val="43137"/>
                    </a:srgbClr>
                  </a:outerShdw>
                </a:effectLst>
              </a:rPr>
              <a:t>مثلا </a:t>
            </a:r>
            <a:r>
              <a:rPr lang="ar-DZ" sz="2800" dirty="0">
                <a:effectLst>
                  <a:outerShdw blurRad="38100" dist="38100" dir="2700000" algn="tl">
                    <a:srgbClr val="000000">
                      <a:alpha val="43137"/>
                    </a:srgbClr>
                  </a:outerShdw>
                </a:effectLst>
              </a:rPr>
              <a:t>يقوم المستهلك باختيار </a:t>
            </a:r>
            <a:r>
              <a:rPr lang="ar-DZ" sz="2800" dirty="0" smtClean="0">
                <a:effectLst>
                  <a:outerShdw blurRad="38100" dist="38100" dir="2700000" algn="tl">
                    <a:srgbClr val="000000">
                      <a:alpha val="43137"/>
                    </a:srgbClr>
                  </a:outerShdw>
                </a:effectLst>
              </a:rPr>
              <a:t>براد </a:t>
            </a:r>
            <a:r>
              <a:rPr lang="ar-DZ" sz="2800" dirty="0">
                <a:effectLst>
                  <a:outerShdw blurRad="38100" dist="38100" dir="2700000" algn="tl">
                    <a:srgbClr val="000000">
                      <a:alpha val="43137"/>
                    </a:srgbClr>
                  </a:outerShdw>
                </a:effectLst>
              </a:rPr>
              <a:t>بشكل معين و باسم تجاري محدد، حيث يحصل على إشباع آخر مثل </a:t>
            </a:r>
            <a:r>
              <a:rPr lang="ar-DZ" sz="2800" dirty="0" smtClean="0">
                <a:effectLst>
                  <a:outerShdw blurRad="38100" dist="38100" dir="2700000" algn="tl">
                    <a:srgbClr val="000000">
                      <a:alpha val="43137"/>
                    </a:srgbClr>
                  </a:outerShdw>
                </a:effectLst>
              </a:rPr>
              <a:t>التميز</a:t>
            </a:r>
            <a:endParaRPr lang="en-US" sz="2800" dirty="0">
              <a:effectLst>
                <a:outerShdw blurRad="38100" dist="38100" dir="2700000" algn="tl">
                  <a:srgbClr val="000000">
                    <a:alpha val="43137"/>
                  </a:srgbClr>
                </a:outerShdw>
              </a:effectLst>
            </a:endParaRPr>
          </a:p>
        </p:txBody>
      </p:sp>
      <p:sp>
        <p:nvSpPr>
          <p:cNvPr id="4" name="Flèche vers le bas 3"/>
          <p:cNvSpPr/>
          <p:nvPr/>
        </p:nvSpPr>
        <p:spPr>
          <a:xfrm>
            <a:off x="3706861" y="2093834"/>
            <a:ext cx="3897443" cy="1109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1841" y="154546"/>
            <a:ext cx="2055168" cy="51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rgbClr val="002060"/>
                </a:solidFill>
              </a:rPr>
              <a:t>محاضرة رقم 04</a:t>
            </a:r>
          </a:p>
        </p:txBody>
      </p:sp>
    </p:spTree>
    <p:extLst>
      <p:ext uri="{BB962C8B-B14F-4D97-AF65-F5344CB8AC3E}">
        <p14:creationId xmlns:p14="http://schemas.microsoft.com/office/powerpoint/2010/main" val="136100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e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2">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docProps/app.xml><?xml version="1.0" encoding="utf-8"?>
<Properties xmlns="http://schemas.openxmlformats.org/officeDocument/2006/extended-properties" xmlns:vt="http://schemas.openxmlformats.org/officeDocument/2006/docPropsVTypes">
  <Template>Wisp</Template>
  <TotalTime>14623</TotalTime>
  <Words>3603</Words>
  <Application>Microsoft Office PowerPoint</Application>
  <PresentationFormat>Grand écran</PresentationFormat>
  <Paragraphs>231</Paragraphs>
  <Slides>42</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Calibri</vt:lpstr>
      <vt:lpstr>Century Gothic</vt:lpstr>
      <vt:lpstr>Simplified Arabic</vt:lpstr>
      <vt:lpstr>Times New Roman</vt:lpstr>
      <vt:lpstr>Wingdings</vt:lpstr>
      <vt:lpstr>Wingdings 3</vt:lpstr>
      <vt:lpstr>Direction Ion</vt:lpstr>
      <vt:lpstr>سياسة المنتج</vt:lpstr>
      <vt:lpstr>Présentation PowerPoint</vt:lpstr>
      <vt:lpstr>Présentation PowerPoint</vt:lpstr>
      <vt:lpstr>Présentation PowerPoint</vt:lpstr>
      <vt:lpstr>تنظر المنظمة إلى المنتج وفق الأهداف الاستراتيجية التي تسعى لتحقيقها وهي البقاء، والربحية، والنمو.</vt:lpstr>
      <vt:lpstr>Présentation PowerPoint</vt:lpstr>
      <vt:lpstr>Présentation PowerPoint</vt:lpstr>
      <vt:lpstr>المنفعة الجوهرية للمنتج: benefit Core</vt:lpstr>
      <vt:lpstr>المنتج الأساسي: Basic product</vt:lpstr>
      <vt:lpstr>المنتج المتوقع: EXPECTED PRODUCT </vt:lpstr>
      <vt:lpstr>المنتج الموسع الاضافي: Augmented product</vt:lpstr>
      <vt:lpstr>المنتج المحتمل: Potential product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614</cp:revision>
  <dcterms:created xsi:type="dcterms:W3CDTF">2022-09-20T18:14:57Z</dcterms:created>
  <dcterms:modified xsi:type="dcterms:W3CDTF">2023-11-25T10:34:53Z</dcterms:modified>
</cp:coreProperties>
</file>