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media/audio11.wav" ContentType="audio/x-wav"/>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65" r:id="rId2"/>
    <p:sldId id="257" r:id="rId3"/>
    <p:sldId id="260" r:id="rId4"/>
    <p:sldId id="266" r:id="rId5"/>
    <p:sldId id="261" r:id="rId6"/>
    <p:sldId id="270" r:id="rId7"/>
    <p:sldId id="267" r:id="rId8"/>
    <p:sldId id="283" r:id="rId9"/>
    <p:sldId id="284" r:id="rId10"/>
    <p:sldId id="276" r:id="rId11"/>
    <p:sldId id="271" r:id="rId12"/>
    <p:sldId id="285" r:id="rId13"/>
    <p:sldId id="286" r:id="rId14"/>
    <p:sldId id="273" r:id="rId15"/>
    <p:sldId id="272" r:id="rId16"/>
    <p:sldId id="282" r:id="rId17"/>
    <p:sldId id="277" r:id="rId18"/>
    <p:sldId id="281" r:id="rId19"/>
    <p:sldId id="280" r:id="rId20"/>
    <p:sldId id="278" r:id="rId21"/>
    <p:sldId id="279" r:id="rId22"/>
    <p:sldId id="26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outher Touil" initials="KT" lastIdx="1" clrIdx="0">
    <p:extLst>
      <p:ext uri="{19B8F6BF-5375-455C-9EA6-DF929625EA0E}">
        <p15:presenceInfo xmlns:p15="http://schemas.microsoft.com/office/powerpoint/2012/main" xmlns="" userId="b432877ca1068a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73" d="100"/>
          <a:sy n="73" d="100"/>
        </p:scale>
        <p:origin x="-3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AA436-FAC4-49A1-B7C8-FA4F4515400B}" type="doc">
      <dgm:prSet loTypeId="urn:microsoft.com/office/officeart/2011/layout/HexagonRadial" loCatId="officeonline" qsTypeId="urn:microsoft.com/office/officeart/2005/8/quickstyle/3d1" qsCatId="3D" csTypeId="urn:microsoft.com/office/officeart/2005/8/colors/accent3_3" csCatId="accent3" phldr="1"/>
      <dgm:spPr/>
      <dgm:t>
        <a:bodyPr/>
        <a:lstStyle/>
        <a:p>
          <a:endParaRPr lang="fr-FR"/>
        </a:p>
      </dgm:t>
    </dgm:pt>
    <dgm:pt modelId="{6228D707-0493-48B8-8DEA-81158D677F7F}">
      <dgm:prSet phldrT="[Text]"/>
      <dgm:spPr/>
      <dgm:t>
        <a:bodyPr/>
        <a:lstStyle/>
        <a:p>
          <a:r>
            <a:rPr lang="ar-SA" b="1" dirty="0"/>
            <a:t>أسس منح الحوافز</a:t>
          </a:r>
          <a:endParaRPr lang="fr-FR" dirty="0"/>
        </a:p>
      </dgm:t>
    </dgm:pt>
    <dgm:pt modelId="{4F49B3D6-8819-4DF5-87F4-4B8F50714340}" type="parTrans" cxnId="{DAA7BAC3-7905-4AE5-9D5D-E57F19FFF792}">
      <dgm:prSet/>
      <dgm:spPr/>
      <dgm:t>
        <a:bodyPr/>
        <a:lstStyle/>
        <a:p>
          <a:endParaRPr lang="fr-FR"/>
        </a:p>
      </dgm:t>
    </dgm:pt>
    <dgm:pt modelId="{B20AA7FA-AA7D-41C5-AE2A-9544ED968D5B}" type="sibTrans" cxnId="{DAA7BAC3-7905-4AE5-9D5D-E57F19FFF792}">
      <dgm:prSet/>
      <dgm:spPr/>
      <dgm:t>
        <a:bodyPr/>
        <a:lstStyle/>
        <a:p>
          <a:endParaRPr lang="fr-FR"/>
        </a:p>
      </dgm:t>
    </dgm:pt>
    <dgm:pt modelId="{43E950B5-0E51-4D28-806C-8135E64CD0CA}">
      <dgm:prSet phldrT="[Text]"/>
      <dgm:spPr/>
      <dgm:t>
        <a:bodyPr/>
        <a:lstStyle/>
        <a:p>
          <a:pPr>
            <a:buSzPts val="1000"/>
            <a:buFont typeface="Symbol" panose="05050102010706020507" pitchFamily="18" charset="2"/>
            <a:buChar char=""/>
          </a:pPr>
          <a:endParaRPr lang="fr-FR" dirty="0"/>
        </a:p>
      </dgm:t>
    </dgm:pt>
    <dgm:pt modelId="{66885A3F-9F4E-4C6F-B78E-5BF0A346FE02}" type="parTrans" cxnId="{27D1938C-9393-4EDD-9759-12B879A62CED}">
      <dgm:prSet/>
      <dgm:spPr/>
      <dgm:t>
        <a:bodyPr/>
        <a:lstStyle/>
        <a:p>
          <a:endParaRPr lang="fr-FR"/>
        </a:p>
      </dgm:t>
    </dgm:pt>
    <dgm:pt modelId="{832E1926-4C0D-493F-99B6-65C8BA77AC03}" type="sibTrans" cxnId="{27D1938C-9393-4EDD-9759-12B879A62CED}">
      <dgm:prSet/>
      <dgm:spPr/>
      <dgm:t>
        <a:bodyPr/>
        <a:lstStyle/>
        <a:p>
          <a:endParaRPr lang="fr-FR"/>
        </a:p>
      </dgm:t>
    </dgm:pt>
    <dgm:pt modelId="{5CFFFD2D-ED4E-448D-90A4-60E462705115}">
      <dgm:prSet phldrT="[Text]"/>
      <dgm:spPr/>
      <dgm:t>
        <a:bodyPr/>
        <a:lstStyle/>
        <a:p>
          <a:r>
            <a:rPr lang="ar-SA" b="1" dirty="0"/>
            <a:t>المجهود</a:t>
          </a:r>
          <a:endParaRPr lang="fr-FR" dirty="0"/>
        </a:p>
      </dgm:t>
    </dgm:pt>
    <dgm:pt modelId="{236AE2E0-D4E1-4F83-AE05-CACB6291C711}" type="parTrans" cxnId="{6D4EBE93-7CD4-48CA-9B3B-BAED0D68F931}">
      <dgm:prSet/>
      <dgm:spPr/>
      <dgm:t>
        <a:bodyPr/>
        <a:lstStyle/>
        <a:p>
          <a:endParaRPr lang="fr-FR"/>
        </a:p>
      </dgm:t>
    </dgm:pt>
    <dgm:pt modelId="{2E1A47A6-7613-4CFD-A17F-61BC7B2AB81E}" type="sibTrans" cxnId="{6D4EBE93-7CD4-48CA-9B3B-BAED0D68F931}">
      <dgm:prSet/>
      <dgm:spPr/>
      <dgm:t>
        <a:bodyPr/>
        <a:lstStyle/>
        <a:p>
          <a:endParaRPr lang="fr-FR"/>
        </a:p>
      </dgm:t>
    </dgm:pt>
    <dgm:pt modelId="{E3DE1091-7E4D-4477-A2CE-AF4D919375C3}">
      <dgm:prSet phldrT="[Text]"/>
      <dgm:spPr/>
      <dgm:t>
        <a:bodyPr/>
        <a:lstStyle/>
        <a:p>
          <a:pPr>
            <a:buSzPts val="1000"/>
            <a:buFont typeface="Symbol" panose="05050102010706020507" pitchFamily="18" charset="2"/>
            <a:buChar char=""/>
          </a:pPr>
          <a:r>
            <a:rPr lang="ar-SA" b="1" dirty="0"/>
            <a:t>تحقيق الأهداف</a:t>
          </a:r>
          <a:endParaRPr lang="fr-FR" dirty="0"/>
        </a:p>
      </dgm:t>
    </dgm:pt>
    <dgm:pt modelId="{D6D52BEE-F289-44BD-8922-6025C3C6B2C5}" type="parTrans" cxnId="{8AF7F738-D127-49C8-A13E-1A9755F4CBB7}">
      <dgm:prSet/>
      <dgm:spPr/>
      <dgm:t>
        <a:bodyPr/>
        <a:lstStyle/>
        <a:p>
          <a:endParaRPr lang="fr-FR"/>
        </a:p>
      </dgm:t>
    </dgm:pt>
    <dgm:pt modelId="{41102A34-B59C-4923-9B84-D205E0BBF893}" type="sibTrans" cxnId="{8AF7F738-D127-49C8-A13E-1A9755F4CBB7}">
      <dgm:prSet/>
      <dgm:spPr/>
      <dgm:t>
        <a:bodyPr/>
        <a:lstStyle/>
        <a:p>
          <a:endParaRPr lang="fr-FR"/>
        </a:p>
      </dgm:t>
    </dgm:pt>
    <dgm:pt modelId="{E93526D5-D8F8-4022-B802-73B8F23A1670}">
      <dgm:prSet phldrT="[Text]"/>
      <dgm:spPr/>
      <dgm:t>
        <a:bodyPr/>
        <a:lstStyle/>
        <a:p>
          <a:r>
            <a:rPr lang="ar-SA" b="1" dirty="0"/>
            <a:t>الأقدمية</a:t>
          </a:r>
          <a:endParaRPr lang="fr-FR" dirty="0"/>
        </a:p>
      </dgm:t>
    </dgm:pt>
    <dgm:pt modelId="{6FA9749E-BE8D-4AAB-B6D5-72EA8D81772A}" type="parTrans" cxnId="{8CDADC1F-3E76-4C42-8977-D3232CA8D120}">
      <dgm:prSet/>
      <dgm:spPr/>
      <dgm:t>
        <a:bodyPr/>
        <a:lstStyle/>
        <a:p>
          <a:endParaRPr lang="fr-FR"/>
        </a:p>
      </dgm:t>
    </dgm:pt>
    <dgm:pt modelId="{E83E8E66-E9F0-4471-B598-F29B6D146C3A}" type="sibTrans" cxnId="{8CDADC1F-3E76-4C42-8977-D3232CA8D120}">
      <dgm:prSet/>
      <dgm:spPr/>
      <dgm:t>
        <a:bodyPr/>
        <a:lstStyle/>
        <a:p>
          <a:endParaRPr lang="fr-FR"/>
        </a:p>
      </dgm:t>
    </dgm:pt>
    <dgm:pt modelId="{BA73EAAE-D720-496F-887D-B617EF6F68D8}">
      <dgm:prSet phldrT="[Text]"/>
      <dgm:spPr/>
      <dgm:t>
        <a:bodyPr/>
        <a:lstStyle/>
        <a:p>
          <a:r>
            <a:rPr lang="ar-SA" b="1" dirty="0"/>
            <a:t>المهارات</a:t>
          </a:r>
          <a:endParaRPr lang="fr-FR" dirty="0"/>
        </a:p>
      </dgm:t>
    </dgm:pt>
    <dgm:pt modelId="{DA8BA2F5-619C-4AC9-92D9-E07FF315D599}" type="parTrans" cxnId="{6A22E78B-5FD5-47D7-80BF-44F720E0123E}">
      <dgm:prSet/>
      <dgm:spPr/>
      <dgm:t>
        <a:bodyPr/>
        <a:lstStyle/>
        <a:p>
          <a:endParaRPr lang="fr-FR"/>
        </a:p>
      </dgm:t>
    </dgm:pt>
    <dgm:pt modelId="{D63A20FD-DA6F-411E-B8D1-F3EE13E63683}" type="sibTrans" cxnId="{6A22E78B-5FD5-47D7-80BF-44F720E0123E}">
      <dgm:prSet/>
      <dgm:spPr/>
      <dgm:t>
        <a:bodyPr/>
        <a:lstStyle/>
        <a:p>
          <a:endParaRPr lang="fr-FR"/>
        </a:p>
      </dgm:t>
    </dgm:pt>
    <dgm:pt modelId="{CEA90601-AE2D-4FE6-8220-43704FDDF945}">
      <dgm:prSet phldrT="[Text]"/>
      <dgm:spPr/>
      <dgm:t>
        <a:bodyPr/>
        <a:lstStyle/>
        <a:p>
          <a:pPr>
            <a:buSzPts val="1000"/>
            <a:buFont typeface="Symbol" panose="05050102010706020507" pitchFamily="18" charset="2"/>
            <a:buChar char=""/>
          </a:pPr>
          <a:r>
            <a:rPr lang="ar-SA" b="1" dirty="0"/>
            <a:t>التميز في الأداء</a:t>
          </a:r>
          <a:endParaRPr lang="fr-FR" dirty="0"/>
        </a:p>
      </dgm:t>
    </dgm:pt>
    <dgm:pt modelId="{976EE59D-C9ED-4560-8220-FA1FFBA69361}" type="parTrans" cxnId="{13310E18-8723-4D21-B402-C479C75CDB0F}">
      <dgm:prSet/>
      <dgm:spPr/>
      <dgm:t>
        <a:bodyPr/>
        <a:lstStyle/>
        <a:p>
          <a:endParaRPr lang="fr-FR"/>
        </a:p>
      </dgm:t>
    </dgm:pt>
    <dgm:pt modelId="{0889B9ED-43E2-4422-AE07-71646A4831C3}" type="sibTrans" cxnId="{13310E18-8723-4D21-B402-C479C75CDB0F}">
      <dgm:prSet/>
      <dgm:spPr/>
      <dgm:t>
        <a:bodyPr/>
        <a:lstStyle/>
        <a:p>
          <a:endParaRPr lang="fr-FR"/>
        </a:p>
      </dgm:t>
    </dgm:pt>
    <dgm:pt modelId="{22322610-16BE-4792-877A-05D3F84C9459}" type="pres">
      <dgm:prSet presAssocID="{0BFAA436-FAC4-49A1-B7C8-FA4F4515400B}" presName="Name0" presStyleCnt="0">
        <dgm:presLayoutVars>
          <dgm:chMax val="1"/>
          <dgm:chPref val="1"/>
          <dgm:dir/>
          <dgm:animOne val="branch"/>
          <dgm:animLvl val="lvl"/>
        </dgm:presLayoutVars>
      </dgm:prSet>
      <dgm:spPr/>
      <dgm:t>
        <a:bodyPr/>
        <a:lstStyle/>
        <a:p>
          <a:endParaRPr lang="fr-FR"/>
        </a:p>
      </dgm:t>
    </dgm:pt>
    <dgm:pt modelId="{A073EFC9-4141-4679-AE00-75483B5D207A}" type="pres">
      <dgm:prSet presAssocID="{6228D707-0493-48B8-8DEA-81158D677F7F}" presName="Parent" presStyleLbl="node0" presStyleIdx="0" presStyleCnt="1" custScaleX="89245" custScaleY="94900" custLinFactNeighborX="-16955" custLinFactNeighborY="-56201">
        <dgm:presLayoutVars>
          <dgm:chMax val="6"/>
          <dgm:chPref val="6"/>
        </dgm:presLayoutVars>
      </dgm:prSet>
      <dgm:spPr/>
      <dgm:t>
        <a:bodyPr/>
        <a:lstStyle/>
        <a:p>
          <a:endParaRPr lang="fr-FR"/>
        </a:p>
      </dgm:t>
    </dgm:pt>
    <dgm:pt modelId="{F8B8B377-DA44-448E-B6A5-6C177AF28C0D}" type="pres">
      <dgm:prSet presAssocID="{43E950B5-0E51-4D28-806C-8135E64CD0CA}" presName="Accent1" presStyleCnt="0"/>
      <dgm:spPr/>
    </dgm:pt>
    <dgm:pt modelId="{52D36E88-29A9-4487-AA3C-C54BD07674E1}" type="pres">
      <dgm:prSet presAssocID="{43E950B5-0E51-4D28-806C-8135E64CD0CA}" presName="Accent" presStyleLbl="bgShp" presStyleIdx="0" presStyleCnt="6"/>
      <dgm:spPr/>
    </dgm:pt>
    <dgm:pt modelId="{78E4FCE9-8CED-4D35-B930-DF9C214DF641}" type="pres">
      <dgm:prSet presAssocID="{43E950B5-0E51-4D28-806C-8135E64CD0CA}" presName="Child1" presStyleLbl="node1" presStyleIdx="0" presStyleCnt="6" custScaleX="29741" custScaleY="26841" custLinFactX="-13136" custLinFactNeighborX="-100000" custLinFactNeighborY="-13962">
        <dgm:presLayoutVars>
          <dgm:chMax val="0"/>
          <dgm:chPref val="0"/>
          <dgm:bulletEnabled val="1"/>
        </dgm:presLayoutVars>
      </dgm:prSet>
      <dgm:spPr/>
      <dgm:t>
        <a:bodyPr/>
        <a:lstStyle/>
        <a:p>
          <a:endParaRPr lang="fr-FR"/>
        </a:p>
      </dgm:t>
    </dgm:pt>
    <dgm:pt modelId="{C07F63BB-820C-44A7-9EE9-2243D3BAB89E}" type="pres">
      <dgm:prSet presAssocID="{5CFFFD2D-ED4E-448D-90A4-60E462705115}" presName="Accent2" presStyleCnt="0"/>
      <dgm:spPr/>
    </dgm:pt>
    <dgm:pt modelId="{609DD0C2-C0CC-40B3-8AD2-6C0113DC4D4D}" type="pres">
      <dgm:prSet presAssocID="{5CFFFD2D-ED4E-448D-90A4-60E462705115}" presName="Accent" presStyleLbl="bgShp" presStyleIdx="1" presStyleCnt="6" custScaleX="89245" custScaleY="94900" custLinFactNeighborX="60720" custLinFactNeighborY="4279"/>
      <dgm:spPr/>
    </dgm:pt>
    <dgm:pt modelId="{6103FCBA-2DAC-4F9F-B138-74256136BE28}" type="pres">
      <dgm:prSet presAssocID="{5CFFFD2D-ED4E-448D-90A4-60E462705115}" presName="Child2" presStyleLbl="node1" presStyleIdx="1" presStyleCnt="6" custScaleX="89245" custScaleY="94900" custLinFactNeighborX="77455" custLinFactNeighborY="13027">
        <dgm:presLayoutVars>
          <dgm:chMax val="0"/>
          <dgm:chPref val="0"/>
          <dgm:bulletEnabled val="1"/>
        </dgm:presLayoutVars>
      </dgm:prSet>
      <dgm:spPr/>
      <dgm:t>
        <a:bodyPr/>
        <a:lstStyle/>
        <a:p>
          <a:endParaRPr lang="fr-FR"/>
        </a:p>
      </dgm:t>
    </dgm:pt>
    <dgm:pt modelId="{CF491098-0C3E-4AD2-933E-49D5BCB49EF3}" type="pres">
      <dgm:prSet presAssocID="{E3DE1091-7E4D-4477-A2CE-AF4D919375C3}" presName="Accent3" presStyleCnt="0"/>
      <dgm:spPr/>
    </dgm:pt>
    <dgm:pt modelId="{1F081C5D-6977-451B-A2B5-B1359A36AD0A}" type="pres">
      <dgm:prSet presAssocID="{E3DE1091-7E4D-4477-A2CE-AF4D919375C3}" presName="Accent" presStyleLbl="bgShp" presStyleIdx="2" presStyleCnt="6" custScaleX="89245" custScaleY="94900" custLinFactNeighborX="52681" custLinFactNeighborY="13609"/>
      <dgm:spPr/>
    </dgm:pt>
    <dgm:pt modelId="{ECFC6BDC-F1D2-41A0-946B-8BCFFD7FA468}" type="pres">
      <dgm:prSet presAssocID="{E3DE1091-7E4D-4477-A2CE-AF4D919375C3}" presName="Child3" presStyleLbl="node1" presStyleIdx="2" presStyleCnt="6" custScaleX="89245" custScaleY="94900" custLinFactNeighborX="65777" custLinFactNeighborY="11491">
        <dgm:presLayoutVars>
          <dgm:chMax val="0"/>
          <dgm:chPref val="0"/>
          <dgm:bulletEnabled val="1"/>
        </dgm:presLayoutVars>
      </dgm:prSet>
      <dgm:spPr/>
      <dgm:t>
        <a:bodyPr/>
        <a:lstStyle/>
        <a:p>
          <a:endParaRPr lang="fr-FR"/>
        </a:p>
      </dgm:t>
    </dgm:pt>
    <dgm:pt modelId="{ACAECCD3-37E6-4A83-9546-545818555C49}" type="pres">
      <dgm:prSet presAssocID="{E93526D5-D8F8-4022-B802-73B8F23A1670}" presName="Accent4" presStyleCnt="0"/>
      <dgm:spPr/>
    </dgm:pt>
    <dgm:pt modelId="{A92832D6-CD3F-418E-94E4-D51737C9F87B}" type="pres">
      <dgm:prSet presAssocID="{E93526D5-D8F8-4022-B802-73B8F23A1670}" presName="Accent" presStyleLbl="bgShp" presStyleIdx="3" presStyleCnt="6" custScaleX="89245" custScaleY="94900" custLinFactNeighborX="84837" custLinFactNeighborY="85634"/>
      <dgm:spPr/>
    </dgm:pt>
    <dgm:pt modelId="{99B02EDA-7FE3-4FE7-B49A-662250972EEF}" type="pres">
      <dgm:prSet presAssocID="{E93526D5-D8F8-4022-B802-73B8F23A1670}" presName="Child4" presStyleLbl="node1" presStyleIdx="3" presStyleCnt="6" custScaleX="89245" custScaleY="94900" custLinFactNeighborX="35090" custLinFactNeighborY="-67517">
        <dgm:presLayoutVars>
          <dgm:chMax val="0"/>
          <dgm:chPref val="0"/>
          <dgm:bulletEnabled val="1"/>
        </dgm:presLayoutVars>
      </dgm:prSet>
      <dgm:spPr/>
      <dgm:t>
        <a:bodyPr/>
        <a:lstStyle/>
        <a:p>
          <a:endParaRPr lang="fr-FR"/>
        </a:p>
      </dgm:t>
    </dgm:pt>
    <dgm:pt modelId="{AE12C8B0-A8EA-470A-A15E-78EEBF2A4929}" type="pres">
      <dgm:prSet presAssocID="{BA73EAAE-D720-496F-887D-B617EF6F68D8}" presName="Accent5" presStyleCnt="0"/>
      <dgm:spPr/>
    </dgm:pt>
    <dgm:pt modelId="{F44BFA68-2BAB-446E-AAB9-25B9E30827CC}" type="pres">
      <dgm:prSet presAssocID="{BA73EAAE-D720-496F-887D-B617EF6F68D8}" presName="Accent" presStyleLbl="bgShp" presStyleIdx="4" presStyleCnt="6" custScaleX="89245" custScaleY="94900" custLinFactNeighborX="-49383" custLinFactNeighborY="11996"/>
      <dgm:spPr/>
    </dgm:pt>
    <dgm:pt modelId="{61126D65-C2AC-4CA6-8200-D2BCD2C27A97}" type="pres">
      <dgm:prSet presAssocID="{BA73EAAE-D720-496F-887D-B617EF6F68D8}" presName="Child5" presStyleLbl="node1" presStyleIdx="4" presStyleCnt="6" custScaleX="89245" custScaleY="94900" custLinFactNeighborX="-58021" custLinFactNeighborY="39100">
        <dgm:presLayoutVars>
          <dgm:chMax val="0"/>
          <dgm:chPref val="0"/>
          <dgm:bulletEnabled val="1"/>
        </dgm:presLayoutVars>
      </dgm:prSet>
      <dgm:spPr/>
      <dgm:t>
        <a:bodyPr/>
        <a:lstStyle/>
        <a:p>
          <a:endParaRPr lang="fr-FR"/>
        </a:p>
      </dgm:t>
    </dgm:pt>
    <dgm:pt modelId="{86A36B90-37A1-47F7-853E-8151747F68C5}" type="pres">
      <dgm:prSet presAssocID="{CEA90601-AE2D-4FE6-8220-43704FDDF945}" presName="Accent6" presStyleCnt="0"/>
      <dgm:spPr/>
    </dgm:pt>
    <dgm:pt modelId="{DE9B6726-5912-4D86-9984-BA109B1A9D0F}" type="pres">
      <dgm:prSet presAssocID="{CEA90601-AE2D-4FE6-8220-43704FDDF945}" presName="Accent" presStyleLbl="bgShp" presStyleIdx="5" presStyleCnt="6" custScaleX="89245" custScaleY="94900" custLinFactNeighborX="9038" custLinFactNeighborY="-43056"/>
      <dgm:spPr/>
    </dgm:pt>
    <dgm:pt modelId="{7F7B5393-16B4-43C3-B430-65089250ABCA}" type="pres">
      <dgm:prSet presAssocID="{CEA90601-AE2D-4FE6-8220-43704FDDF945}" presName="Child6" presStyleLbl="node1" presStyleIdx="5" presStyleCnt="6" custScaleX="89245" custScaleY="94900" custLinFactNeighborX="-82832" custLinFactNeighborY="33500">
        <dgm:presLayoutVars>
          <dgm:chMax val="0"/>
          <dgm:chPref val="0"/>
          <dgm:bulletEnabled val="1"/>
        </dgm:presLayoutVars>
      </dgm:prSet>
      <dgm:spPr/>
      <dgm:t>
        <a:bodyPr/>
        <a:lstStyle/>
        <a:p>
          <a:endParaRPr lang="fr-FR"/>
        </a:p>
      </dgm:t>
    </dgm:pt>
  </dgm:ptLst>
  <dgm:cxnLst>
    <dgm:cxn modelId="{6A22E78B-5FD5-47D7-80BF-44F720E0123E}" srcId="{6228D707-0493-48B8-8DEA-81158D677F7F}" destId="{BA73EAAE-D720-496F-887D-B617EF6F68D8}" srcOrd="4" destOrd="0" parTransId="{DA8BA2F5-619C-4AC9-92D9-E07FF315D599}" sibTransId="{D63A20FD-DA6F-411E-B8D1-F3EE13E63683}"/>
    <dgm:cxn modelId="{1538723F-3020-4A98-AD39-107CF7F067F6}" type="presOf" srcId="{5CFFFD2D-ED4E-448D-90A4-60E462705115}" destId="{6103FCBA-2DAC-4F9F-B138-74256136BE28}" srcOrd="0" destOrd="0" presId="urn:microsoft.com/office/officeart/2011/layout/HexagonRadial"/>
    <dgm:cxn modelId="{3F68261D-829E-4AE5-B856-0BB6E087F8CF}" type="presOf" srcId="{CEA90601-AE2D-4FE6-8220-43704FDDF945}" destId="{7F7B5393-16B4-43C3-B430-65089250ABCA}" srcOrd="0" destOrd="0" presId="urn:microsoft.com/office/officeart/2011/layout/HexagonRadial"/>
    <dgm:cxn modelId="{27D1938C-9393-4EDD-9759-12B879A62CED}" srcId="{6228D707-0493-48B8-8DEA-81158D677F7F}" destId="{43E950B5-0E51-4D28-806C-8135E64CD0CA}" srcOrd="0" destOrd="0" parTransId="{66885A3F-9F4E-4C6F-B78E-5BF0A346FE02}" sibTransId="{832E1926-4C0D-493F-99B6-65C8BA77AC03}"/>
    <dgm:cxn modelId="{3F6E7AED-2982-41E6-8071-70D3C1EB6828}" type="presOf" srcId="{E3DE1091-7E4D-4477-A2CE-AF4D919375C3}" destId="{ECFC6BDC-F1D2-41A0-946B-8BCFFD7FA468}" srcOrd="0" destOrd="0" presId="urn:microsoft.com/office/officeart/2011/layout/HexagonRadial"/>
    <dgm:cxn modelId="{DAA7BAC3-7905-4AE5-9D5D-E57F19FFF792}" srcId="{0BFAA436-FAC4-49A1-B7C8-FA4F4515400B}" destId="{6228D707-0493-48B8-8DEA-81158D677F7F}" srcOrd="0" destOrd="0" parTransId="{4F49B3D6-8819-4DF5-87F4-4B8F50714340}" sibTransId="{B20AA7FA-AA7D-41C5-AE2A-9544ED968D5B}"/>
    <dgm:cxn modelId="{6914EF95-5C62-44DC-BD29-B017A87BD3CB}" type="presOf" srcId="{6228D707-0493-48B8-8DEA-81158D677F7F}" destId="{A073EFC9-4141-4679-AE00-75483B5D207A}" srcOrd="0" destOrd="0" presId="urn:microsoft.com/office/officeart/2011/layout/HexagonRadial"/>
    <dgm:cxn modelId="{6D4EBE93-7CD4-48CA-9B3B-BAED0D68F931}" srcId="{6228D707-0493-48B8-8DEA-81158D677F7F}" destId="{5CFFFD2D-ED4E-448D-90A4-60E462705115}" srcOrd="1" destOrd="0" parTransId="{236AE2E0-D4E1-4F83-AE05-CACB6291C711}" sibTransId="{2E1A47A6-7613-4CFD-A17F-61BC7B2AB81E}"/>
    <dgm:cxn modelId="{8CDADC1F-3E76-4C42-8977-D3232CA8D120}" srcId="{6228D707-0493-48B8-8DEA-81158D677F7F}" destId="{E93526D5-D8F8-4022-B802-73B8F23A1670}" srcOrd="3" destOrd="0" parTransId="{6FA9749E-BE8D-4AAB-B6D5-72EA8D81772A}" sibTransId="{E83E8E66-E9F0-4471-B598-F29B6D146C3A}"/>
    <dgm:cxn modelId="{C1F52C83-B310-47AA-A946-9B7E20B521B9}" type="presOf" srcId="{0BFAA436-FAC4-49A1-B7C8-FA4F4515400B}" destId="{22322610-16BE-4792-877A-05D3F84C9459}" srcOrd="0" destOrd="0" presId="urn:microsoft.com/office/officeart/2011/layout/HexagonRadial"/>
    <dgm:cxn modelId="{CB118FDB-BD3B-44EE-8697-5E06FCE0D184}" type="presOf" srcId="{BA73EAAE-D720-496F-887D-B617EF6F68D8}" destId="{61126D65-C2AC-4CA6-8200-D2BCD2C27A97}" srcOrd="0" destOrd="0" presId="urn:microsoft.com/office/officeart/2011/layout/HexagonRadial"/>
    <dgm:cxn modelId="{C75871F8-4A24-48CD-8E22-A7BA4A751FB2}" type="presOf" srcId="{43E950B5-0E51-4D28-806C-8135E64CD0CA}" destId="{78E4FCE9-8CED-4D35-B930-DF9C214DF641}" srcOrd="0" destOrd="0" presId="urn:microsoft.com/office/officeart/2011/layout/HexagonRadial"/>
    <dgm:cxn modelId="{8AF7F738-D127-49C8-A13E-1A9755F4CBB7}" srcId="{6228D707-0493-48B8-8DEA-81158D677F7F}" destId="{E3DE1091-7E4D-4477-A2CE-AF4D919375C3}" srcOrd="2" destOrd="0" parTransId="{D6D52BEE-F289-44BD-8922-6025C3C6B2C5}" sibTransId="{41102A34-B59C-4923-9B84-D205E0BBF893}"/>
    <dgm:cxn modelId="{13310E18-8723-4D21-B402-C479C75CDB0F}" srcId="{6228D707-0493-48B8-8DEA-81158D677F7F}" destId="{CEA90601-AE2D-4FE6-8220-43704FDDF945}" srcOrd="5" destOrd="0" parTransId="{976EE59D-C9ED-4560-8220-FA1FFBA69361}" sibTransId="{0889B9ED-43E2-4422-AE07-71646A4831C3}"/>
    <dgm:cxn modelId="{005C68FD-978A-4F47-8F81-04AFFFF5E5D2}" type="presOf" srcId="{E93526D5-D8F8-4022-B802-73B8F23A1670}" destId="{99B02EDA-7FE3-4FE7-B49A-662250972EEF}" srcOrd="0" destOrd="0" presId="urn:microsoft.com/office/officeart/2011/layout/HexagonRadial"/>
    <dgm:cxn modelId="{398C4F07-B3EB-4B9D-9070-CF97258654F8}" type="presParOf" srcId="{22322610-16BE-4792-877A-05D3F84C9459}" destId="{A073EFC9-4141-4679-AE00-75483B5D207A}" srcOrd="0" destOrd="0" presId="urn:microsoft.com/office/officeart/2011/layout/HexagonRadial"/>
    <dgm:cxn modelId="{5296BFBF-F74F-4D6F-ADBF-8FCE29C503B6}" type="presParOf" srcId="{22322610-16BE-4792-877A-05D3F84C9459}" destId="{F8B8B377-DA44-448E-B6A5-6C177AF28C0D}" srcOrd="1" destOrd="0" presId="urn:microsoft.com/office/officeart/2011/layout/HexagonRadial"/>
    <dgm:cxn modelId="{8CA6B473-8EFD-4E13-9123-08B5DAC2F38C}" type="presParOf" srcId="{F8B8B377-DA44-448E-B6A5-6C177AF28C0D}" destId="{52D36E88-29A9-4487-AA3C-C54BD07674E1}" srcOrd="0" destOrd="0" presId="urn:microsoft.com/office/officeart/2011/layout/HexagonRadial"/>
    <dgm:cxn modelId="{05770182-37EB-4C10-BF2A-5031FF5FF5E1}" type="presParOf" srcId="{22322610-16BE-4792-877A-05D3F84C9459}" destId="{78E4FCE9-8CED-4D35-B930-DF9C214DF641}" srcOrd="2" destOrd="0" presId="urn:microsoft.com/office/officeart/2011/layout/HexagonRadial"/>
    <dgm:cxn modelId="{067A4364-EF73-42DE-9589-44F3A75A95DA}" type="presParOf" srcId="{22322610-16BE-4792-877A-05D3F84C9459}" destId="{C07F63BB-820C-44A7-9EE9-2243D3BAB89E}" srcOrd="3" destOrd="0" presId="urn:microsoft.com/office/officeart/2011/layout/HexagonRadial"/>
    <dgm:cxn modelId="{93425968-5B3A-4977-8C39-14D8166A21B9}" type="presParOf" srcId="{C07F63BB-820C-44A7-9EE9-2243D3BAB89E}" destId="{609DD0C2-C0CC-40B3-8AD2-6C0113DC4D4D}" srcOrd="0" destOrd="0" presId="urn:microsoft.com/office/officeart/2011/layout/HexagonRadial"/>
    <dgm:cxn modelId="{13B33A05-14B9-4E65-A249-635DA9A3AE11}" type="presParOf" srcId="{22322610-16BE-4792-877A-05D3F84C9459}" destId="{6103FCBA-2DAC-4F9F-B138-74256136BE28}" srcOrd="4" destOrd="0" presId="urn:microsoft.com/office/officeart/2011/layout/HexagonRadial"/>
    <dgm:cxn modelId="{D2786284-6564-4F9C-A1D1-1FD74D5575EC}" type="presParOf" srcId="{22322610-16BE-4792-877A-05D3F84C9459}" destId="{CF491098-0C3E-4AD2-933E-49D5BCB49EF3}" srcOrd="5" destOrd="0" presId="urn:microsoft.com/office/officeart/2011/layout/HexagonRadial"/>
    <dgm:cxn modelId="{4DBFC212-B0CE-46B1-8055-6CB0FEFE6C2D}" type="presParOf" srcId="{CF491098-0C3E-4AD2-933E-49D5BCB49EF3}" destId="{1F081C5D-6977-451B-A2B5-B1359A36AD0A}" srcOrd="0" destOrd="0" presId="urn:microsoft.com/office/officeart/2011/layout/HexagonRadial"/>
    <dgm:cxn modelId="{BD460224-0819-4037-9E23-0F0F10D46469}" type="presParOf" srcId="{22322610-16BE-4792-877A-05D3F84C9459}" destId="{ECFC6BDC-F1D2-41A0-946B-8BCFFD7FA468}" srcOrd="6" destOrd="0" presId="urn:microsoft.com/office/officeart/2011/layout/HexagonRadial"/>
    <dgm:cxn modelId="{D8D438DE-10EA-4D82-BD94-B79BFA861A1C}" type="presParOf" srcId="{22322610-16BE-4792-877A-05D3F84C9459}" destId="{ACAECCD3-37E6-4A83-9546-545818555C49}" srcOrd="7" destOrd="0" presId="urn:microsoft.com/office/officeart/2011/layout/HexagonRadial"/>
    <dgm:cxn modelId="{02FBB5E3-B2B7-4730-B544-0720C91942A6}" type="presParOf" srcId="{ACAECCD3-37E6-4A83-9546-545818555C49}" destId="{A92832D6-CD3F-418E-94E4-D51737C9F87B}" srcOrd="0" destOrd="0" presId="urn:microsoft.com/office/officeart/2011/layout/HexagonRadial"/>
    <dgm:cxn modelId="{BA6C9735-11B4-4089-9DA3-0C58076E4E62}" type="presParOf" srcId="{22322610-16BE-4792-877A-05D3F84C9459}" destId="{99B02EDA-7FE3-4FE7-B49A-662250972EEF}" srcOrd="8" destOrd="0" presId="urn:microsoft.com/office/officeart/2011/layout/HexagonRadial"/>
    <dgm:cxn modelId="{B38C92D2-EA83-49E5-BBCE-873BCD1D9614}" type="presParOf" srcId="{22322610-16BE-4792-877A-05D3F84C9459}" destId="{AE12C8B0-A8EA-470A-A15E-78EEBF2A4929}" srcOrd="9" destOrd="0" presId="urn:microsoft.com/office/officeart/2011/layout/HexagonRadial"/>
    <dgm:cxn modelId="{07AA0D27-7C2E-442F-B9C5-214C2771CDD0}" type="presParOf" srcId="{AE12C8B0-A8EA-470A-A15E-78EEBF2A4929}" destId="{F44BFA68-2BAB-446E-AAB9-25B9E30827CC}" srcOrd="0" destOrd="0" presId="urn:microsoft.com/office/officeart/2011/layout/HexagonRadial"/>
    <dgm:cxn modelId="{4F40B5AC-B7A5-4070-9A8C-F0E1A87A8FE4}" type="presParOf" srcId="{22322610-16BE-4792-877A-05D3F84C9459}" destId="{61126D65-C2AC-4CA6-8200-D2BCD2C27A97}" srcOrd="10" destOrd="0" presId="urn:microsoft.com/office/officeart/2011/layout/HexagonRadial"/>
    <dgm:cxn modelId="{EBBABD99-2691-48BD-A23C-CD6CB9B511A1}" type="presParOf" srcId="{22322610-16BE-4792-877A-05D3F84C9459}" destId="{86A36B90-37A1-47F7-853E-8151747F68C5}" srcOrd="11" destOrd="0" presId="urn:microsoft.com/office/officeart/2011/layout/HexagonRadial"/>
    <dgm:cxn modelId="{6A6E76AC-24BA-493F-9F43-D0DF3B6C80C7}" type="presParOf" srcId="{86A36B90-37A1-47F7-853E-8151747F68C5}" destId="{DE9B6726-5912-4D86-9984-BA109B1A9D0F}" srcOrd="0" destOrd="0" presId="urn:microsoft.com/office/officeart/2011/layout/HexagonRadial"/>
    <dgm:cxn modelId="{8B6ED65F-4DAA-441E-A089-236D42DF83B3}" type="presParOf" srcId="{22322610-16BE-4792-877A-05D3F84C9459}" destId="{7F7B5393-16B4-43C3-B430-65089250ABCA}"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73EFC9-4141-4679-AE00-75483B5D207A}">
      <dsp:nvSpPr>
        <dsp:cNvPr id="0" name=""/>
        <dsp:cNvSpPr/>
      </dsp:nvSpPr>
      <dsp:spPr>
        <a:xfrm>
          <a:off x="3693975" y="513650"/>
          <a:ext cx="2269063" cy="2087206"/>
        </a:xfrm>
        <a:prstGeom prst="hexagon">
          <a:avLst>
            <a:gd name="adj" fmla="val 28570"/>
            <a:gd name="vf" fmla="val 115470"/>
          </a:avLst>
        </a:prstGeom>
        <a:gradFill rotWithShape="0">
          <a:gsLst>
            <a:gs pos="0">
              <a:schemeClr val="accent3">
                <a:shade val="80000"/>
                <a:hueOff val="0"/>
                <a:satOff val="0"/>
                <a:lumOff val="0"/>
                <a:alphaOff val="0"/>
                <a:tint val="98000"/>
                <a:lumMod val="100000"/>
              </a:schemeClr>
            </a:gs>
            <a:gs pos="100000">
              <a:schemeClr val="accent3">
                <a:shade val="8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SA" sz="3000" b="1" kern="1200" dirty="0"/>
            <a:t>أسس منح الحوافز</a:t>
          </a:r>
          <a:endParaRPr lang="fr-FR" sz="3000" kern="1200" dirty="0"/>
        </a:p>
      </dsp:txBody>
      <dsp:txXfrm>
        <a:off x="3693975" y="513650"/>
        <a:ext cx="2269063" cy="2087206"/>
      </dsp:txXfrm>
    </dsp:sp>
    <dsp:sp modelId="{609DD0C2-C0CC-40B3-8AD2-6C0113DC4D4D}">
      <dsp:nvSpPr>
        <dsp:cNvPr id="0" name=""/>
        <dsp:cNvSpPr/>
      </dsp:nvSpPr>
      <dsp:spPr>
        <a:xfrm>
          <a:off x="6214495" y="697829"/>
          <a:ext cx="856110" cy="784394"/>
        </a:xfrm>
        <a:prstGeom prst="hexagon">
          <a:avLst>
            <a:gd name="adj" fmla="val 28900"/>
            <a:gd name="vf" fmla="val 115470"/>
          </a:avLst>
        </a:prstGeom>
        <a:gradFill rotWithShape="0">
          <a:gsLst>
            <a:gs pos="0">
              <a:schemeClr val="accent3">
                <a:tint val="40000"/>
                <a:hueOff val="0"/>
                <a:satOff val="0"/>
                <a:lumOff val="0"/>
                <a:alphaOff val="0"/>
                <a:tint val="98000"/>
                <a:lumMod val="100000"/>
              </a:schemeClr>
            </a:gs>
            <a:gs pos="100000">
              <a:schemeClr val="accent3">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8E4FCE9-8CED-4D35-B930-DF9C214DF641}">
      <dsp:nvSpPr>
        <dsp:cNvPr id="0" name=""/>
        <dsp:cNvSpPr/>
      </dsp:nvSpPr>
      <dsp:spPr>
        <a:xfrm>
          <a:off x="2597217" y="100991"/>
          <a:ext cx="619674" cy="483817"/>
        </a:xfrm>
        <a:prstGeom prst="hexagon">
          <a:avLst>
            <a:gd name="adj" fmla="val 28570"/>
            <a:gd name="vf" fmla="val 115470"/>
          </a:avLst>
        </a:prstGeom>
        <a:gradFill rotWithShape="0">
          <a:gsLst>
            <a:gs pos="0">
              <a:schemeClr val="accent3">
                <a:shade val="80000"/>
                <a:hueOff val="0"/>
                <a:satOff val="0"/>
                <a:lumOff val="0"/>
                <a:alphaOff val="0"/>
                <a:tint val="98000"/>
                <a:lumMod val="100000"/>
              </a:schemeClr>
            </a:gs>
            <a:gs pos="100000">
              <a:schemeClr val="accent3">
                <a:shade val="80000"/>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buSzPts val="1000"/>
            <a:buFont typeface="Symbol" panose="05050102010706020507" pitchFamily="18" charset="2"/>
            <a:buChar char=""/>
          </a:pPr>
          <a:endParaRPr lang="fr-FR" sz="2000" kern="1200" dirty="0"/>
        </a:p>
      </dsp:txBody>
      <dsp:txXfrm>
        <a:off x="2597217" y="100991"/>
        <a:ext cx="619674" cy="483817"/>
      </dsp:txXfrm>
    </dsp:sp>
    <dsp:sp modelId="{1F081C5D-6977-451B-A2B5-B1359A36AD0A}">
      <dsp:nvSpPr>
        <dsp:cNvPr id="0" name=""/>
        <dsp:cNvSpPr/>
      </dsp:nvSpPr>
      <dsp:spPr>
        <a:xfrm>
          <a:off x="7256935" y="2320150"/>
          <a:ext cx="856110" cy="784394"/>
        </a:xfrm>
        <a:prstGeom prst="hexagon">
          <a:avLst>
            <a:gd name="adj" fmla="val 28900"/>
            <a:gd name="vf" fmla="val 115470"/>
          </a:avLst>
        </a:prstGeom>
        <a:gradFill rotWithShape="0">
          <a:gsLst>
            <a:gs pos="0">
              <a:schemeClr val="accent3">
                <a:tint val="40000"/>
                <a:hueOff val="0"/>
                <a:satOff val="0"/>
                <a:lumOff val="0"/>
                <a:alphaOff val="0"/>
                <a:tint val="98000"/>
                <a:lumMod val="100000"/>
              </a:schemeClr>
            </a:gs>
            <a:gs pos="100000">
              <a:schemeClr val="accent3">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03FCBA-2DAC-4F9F-B138-74256136BE28}">
      <dsp:nvSpPr>
        <dsp:cNvPr id="0" name=""/>
        <dsp:cNvSpPr/>
      </dsp:nvSpPr>
      <dsp:spPr>
        <a:xfrm>
          <a:off x="7859283" y="1082762"/>
          <a:ext cx="1859481" cy="1710602"/>
        </a:xfrm>
        <a:prstGeom prst="hexagon">
          <a:avLst>
            <a:gd name="adj" fmla="val 28570"/>
            <a:gd name="vf" fmla="val 115470"/>
          </a:avLst>
        </a:prstGeom>
        <a:gradFill rotWithShape="0">
          <a:gsLst>
            <a:gs pos="0">
              <a:schemeClr val="accent3">
                <a:shade val="80000"/>
                <a:hueOff val="47899"/>
                <a:satOff val="1170"/>
                <a:lumOff val="4427"/>
                <a:alphaOff val="0"/>
                <a:tint val="98000"/>
                <a:lumMod val="100000"/>
              </a:schemeClr>
            </a:gs>
            <a:gs pos="100000">
              <a:schemeClr val="accent3">
                <a:shade val="80000"/>
                <a:hueOff val="47899"/>
                <a:satOff val="1170"/>
                <a:lumOff val="4427"/>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SA" sz="3000" b="1" kern="1200" dirty="0"/>
            <a:t>المجهود</a:t>
          </a:r>
          <a:endParaRPr lang="fr-FR" sz="3000" kern="1200" dirty="0"/>
        </a:p>
      </dsp:txBody>
      <dsp:txXfrm>
        <a:off x="7859283" y="1082762"/>
        <a:ext cx="1859481" cy="1710602"/>
      </dsp:txXfrm>
    </dsp:sp>
    <dsp:sp modelId="{A92832D6-CD3F-418E-94E4-D51737C9F87B}">
      <dsp:nvSpPr>
        <dsp:cNvPr id="0" name=""/>
        <dsp:cNvSpPr/>
      </dsp:nvSpPr>
      <dsp:spPr>
        <a:xfrm>
          <a:off x="6787685" y="4659717"/>
          <a:ext cx="856110" cy="784394"/>
        </a:xfrm>
        <a:prstGeom prst="hexagon">
          <a:avLst>
            <a:gd name="adj" fmla="val 28900"/>
            <a:gd name="vf" fmla="val 115470"/>
          </a:avLst>
        </a:prstGeom>
        <a:gradFill rotWithShape="0">
          <a:gsLst>
            <a:gs pos="0">
              <a:schemeClr val="accent3">
                <a:tint val="40000"/>
                <a:hueOff val="0"/>
                <a:satOff val="0"/>
                <a:lumOff val="0"/>
                <a:alphaOff val="0"/>
                <a:tint val="98000"/>
                <a:lumMod val="100000"/>
              </a:schemeClr>
            </a:gs>
            <a:gs pos="100000">
              <a:schemeClr val="accent3">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CFC6BDC-F1D2-41A0-946B-8BCFFD7FA468}">
      <dsp:nvSpPr>
        <dsp:cNvPr id="0" name=""/>
        <dsp:cNvSpPr/>
      </dsp:nvSpPr>
      <dsp:spPr>
        <a:xfrm>
          <a:off x="7615964" y="3234607"/>
          <a:ext cx="1859481" cy="1710602"/>
        </a:xfrm>
        <a:prstGeom prst="hexagon">
          <a:avLst>
            <a:gd name="adj" fmla="val 28570"/>
            <a:gd name="vf" fmla="val 115470"/>
          </a:avLst>
        </a:prstGeom>
        <a:gradFill rotWithShape="0">
          <a:gsLst>
            <a:gs pos="0">
              <a:schemeClr val="accent3">
                <a:shade val="80000"/>
                <a:hueOff val="95799"/>
                <a:satOff val="2340"/>
                <a:lumOff val="8855"/>
                <a:alphaOff val="0"/>
                <a:tint val="98000"/>
                <a:lumMod val="100000"/>
              </a:schemeClr>
            </a:gs>
            <a:gs pos="100000">
              <a:schemeClr val="accent3">
                <a:shade val="80000"/>
                <a:hueOff val="95799"/>
                <a:satOff val="2340"/>
                <a:lumOff val="8855"/>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buSzPts val="1000"/>
            <a:buFont typeface="Symbol" panose="05050102010706020507" pitchFamily="18" charset="2"/>
            <a:buChar char=""/>
          </a:pPr>
          <a:r>
            <a:rPr lang="ar-SA" sz="3000" b="1" kern="1200" dirty="0"/>
            <a:t>تحقيق الأهداف</a:t>
          </a:r>
          <a:endParaRPr lang="fr-FR" sz="3000" kern="1200" dirty="0"/>
        </a:p>
      </dsp:txBody>
      <dsp:txXfrm>
        <a:off x="7615964" y="3234607"/>
        <a:ext cx="1859481" cy="1710602"/>
      </dsp:txXfrm>
    </dsp:sp>
    <dsp:sp modelId="{F44BFA68-2BAB-446E-AAB9-25B9E30827CC}">
      <dsp:nvSpPr>
        <dsp:cNvPr id="0" name=""/>
        <dsp:cNvSpPr/>
      </dsp:nvSpPr>
      <dsp:spPr>
        <a:xfrm>
          <a:off x="3570929" y="4232123"/>
          <a:ext cx="856110" cy="784394"/>
        </a:xfrm>
        <a:prstGeom prst="hexagon">
          <a:avLst>
            <a:gd name="adj" fmla="val 28900"/>
            <a:gd name="vf" fmla="val 115470"/>
          </a:avLst>
        </a:prstGeom>
        <a:gradFill rotWithShape="0">
          <a:gsLst>
            <a:gs pos="0">
              <a:schemeClr val="accent3">
                <a:tint val="40000"/>
                <a:hueOff val="0"/>
                <a:satOff val="0"/>
                <a:lumOff val="0"/>
                <a:alphaOff val="0"/>
                <a:tint val="98000"/>
                <a:lumMod val="100000"/>
              </a:schemeClr>
            </a:gs>
            <a:gs pos="100000">
              <a:schemeClr val="accent3">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9B02EDA-7FE3-4FE7-B49A-662250972EEF}">
      <dsp:nvSpPr>
        <dsp:cNvPr id="0" name=""/>
        <dsp:cNvSpPr/>
      </dsp:nvSpPr>
      <dsp:spPr>
        <a:xfrm>
          <a:off x="5065704" y="2920380"/>
          <a:ext cx="1859481" cy="1710602"/>
        </a:xfrm>
        <a:prstGeom prst="hexagon">
          <a:avLst>
            <a:gd name="adj" fmla="val 28570"/>
            <a:gd name="vf" fmla="val 115470"/>
          </a:avLst>
        </a:prstGeom>
        <a:gradFill rotWithShape="0">
          <a:gsLst>
            <a:gs pos="0">
              <a:schemeClr val="accent3">
                <a:shade val="80000"/>
                <a:hueOff val="143698"/>
                <a:satOff val="3510"/>
                <a:lumOff val="13282"/>
                <a:alphaOff val="0"/>
                <a:tint val="98000"/>
                <a:lumMod val="100000"/>
              </a:schemeClr>
            </a:gs>
            <a:gs pos="100000">
              <a:schemeClr val="accent3">
                <a:shade val="80000"/>
                <a:hueOff val="143698"/>
                <a:satOff val="3510"/>
                <a:lumOff val="13282"/>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SA" sz="3000" b="1" kern="1200" dirty="0"/>
            <a:t>الأقدمية</a:t>
          </a:r>
          <a:endParaRPr lang="fr-FR" sz="3000" kern="1200" dirty="0"/>
        </a:p>
      </dsp:txBody>
      <dsp:txXfrm>
        <a:off x="5065704" y="2920380"/>
        <a:ext cx="1859481" cy="1710602"/>
      </dsp:txXfrm>
    </dsp:sp>
    <dsp:sp modelId="{DE9B6726-5912-4D86-9984-BA109B1A9D0F}">
      <dsp:nvSpPr>
        <dsp:cNvPr id="0" name=""/>
        <dsp:cNvSpPr/>
      </dsp:nvSpPr>
      <dsp:spPr>
        <a:xfrm>
          <a:off x="2993461" y="2232508"/>
          <a:ext cx="856110" cy="784394"/>
        </a:xfrm>
        <a:prstGeom prst="hexagon">
          <a:avLst>
            <a:gd name="adj" fmla="val 28900"/>
            <a:gd name="vf" fmla="val 115470"/>
          </a:avLst>
        </a:prstGeom>
        <a:gradFill rotWithShape="0">
          <a:gsLst>
            <a:gs pos="0">
              <a:schemeClr val="accent3">
                <a:tint val="40000"/>
                <a:hueOff val="0"/>
                <a:satOff val="0"/>
                <a:lumOff val="0"/>
                <a:alphaOff val="0"/>
                <a:tint val="98000"/>
                <a:lumMod val="100000"/>
              </a:schemeClr>
            </a:gs>
            <a:gs pos="100000">
              <a:schemeClr val="accent3">
                <a:tint val="40000"/>
                <a:hueOff val="0"/>
                <a:satOff val="0"/>
                <a:lumOff val="0"/>
                <a:alphaOff val="0"/>
                <a:shade val="88000"/>
                <a:lumMod val="88000"/>
              </a:schemeClr>
            </a:gs>
          </a:gsLst>
          <a:lin ang="54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126D65-C2AC-4CA6-8200-D2BCD2C27A97}">
      <dsp:nvSpPr>
        <dsp:cNvPr id="0" name=""/>
        <dsp:cNvSpPr/>
      </dsp:nvSpPr>
      <dsp:spPr>
        <a:xfrm>
          <a:off x="1205927" y="3733508"/>
          <a:ext cx="1859481" cy="1710602"/>
        </a:xfrm>
        <a:prstGeom prst="hexagon">
          <a:avLst>
            <a:gd name="adj" fmla="val 28570"/>
            <a:gd name="vf" fmla="val 115470"/>
          </a:avLst>
        </a:prstGeom>
        <a:gradFill rotWithShape="0">
          <a:gsLst>
            <a:gs pos="0">
              <a:schemeClr val="accent3">
                <a:shade val="80000"/>
                <a:hueOff val="191598"/>
                <a:satOff val="4680"/>
                <a:lumOff val="17710"/>
                <a:alphaOff val="0"/>
                <a:tint val="98000"/>
                <a:lumMod val="100000"/>
              </a:schemeClr>
            </a:gs>
            <a:gs pos="100000">
              <a:schemeClr val="accent3">
                <a:shade val="80000"/>
                <a:hueOff val="191598"/>
                <a:satOff val="4680"/>
                <a:lumOff val="17710"/>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SA" sz="3000" b="1" kern="1200" dirty="0"/>
            <a:t>المهارات</a:t>
          </a:r>
          <a:endParaRPr lang="fr-FR" sz="3000" kern="1200" dirty="0"/>
        </a:p>
      </dsp:txBody>
      <dsp:txXfrm>
        <a:off x="1205927" y="3733508"/>
        <a:ext cx="1859481" cy="1710602"/>
      </dsp:txXfrm>
    </dsp:sp>
    <dsp:sp modelId="{7F7B5393-16B4-43C3-B430-65089250ABCA}">
      <dsp:nvSpPr>
        <dsp:cNvPr id="0" name=""/>
        <dsp:cNvSpPr/>
      </dsp:nvSpPr>
      <dsp:spPr>
        <a:xfrm>
          <a:off x="688972" y="1449314"/>
          <a:ext cx="1859481" cy="1710602"/>
        </a:xfrm>
        <a:prstGeom prst="hexagon">
          <a:avLst>
            <a:gd name="adj" fmla="val 28570"/>
            <a:gd name="vf" fmla="val 115470"/>
          </a:avLst>
        </a:prstGeom>
        <a:gradFill rotWithShape="0">
          <a:gsLst>
            <a:gs pos="0">
              <a:schemeClr val="accent3">
                <a:shade val="80000"/>
                <a:hueOff val="239497"/>
                <a:satOff val="5850"/>
                <a:lumOff val="22137"/>
                <a:alphaOff val="0"/>
                <a:tint val="98000"/>
                <a:lumMod val="100000"/>
              </a:schemeClr>
            </a:gs>
            <a:gs pos="100000">
              <a:schemeClr val="accent3">
                <a:shade val="80000"/>
                <a:hueOff val="239497"/>
                <a:satOff val="5850"/>
                <a:lumOff val="22137"/>
                <a:alphaOff val="0"/>
                <a:shade val="88000"/>
                <a:lumMod val="88000"/>
              </a:schemeClr>
            </a:gs>
          </a:gsLst>
          <a:lin ang="5400000" scaled="1"/>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buSzPts val="1000"/>
            <a:buFont typeface="Symbol" panose="05050102010706020507" pitchFamily="18" charset="2"/>
            <a:buChar char=""/>
          </a:pPr>
          <a:r>
            <a:rPr lang="ar-SA" sz="3000" b="1" kern="1200" dirty="0"/>
            <a:t>التميز في الأداء</a:t>
          </a:r>
          <a:endParaRPr lang="fr-FR" sz="3000" kern="1200" dirty="0"/>
        </a:p>
      </dsp:txBody>
      <dsp:txXfrm>
        <a:off x="688972" y="1449314"/>
        <a:ext cx="1859481" cy="171060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074663C-2BB6-48AE-8288-5D1E6AB8A932}" type="datetimeFigureOut">
              <a:rPr lang="fr-FR" smtClean="0"/>
              <a:pPr/>
              <a:t>09/02/2024</a:t>
            </a:fld>
            <a:endParaRPr lang="fr-FR"/>
          </a:p>
        </p:txBody>
      </p:sp>
      <p:sp>
        <p:nvSpPr>
          <p:cNvPr id="5" name="Footer Placeholder 4"/>
          <p:cNvSpPr>
            <a:spLocks noGrp="1"/>
          </p:cNvSpPr>
          <p:nvPr>
            <p:ph type="ftr" sz="quarter" idx="11"/>
          </p:nvPr>
        </p:nvSpPr>
        <p:spPr>
          <a:xfrm>
            <a:off x="3962399" y="5870575"/>
            <a:ext cx="4893958" cy="377825"/>
          </a:xfrm>
        </p:spPr>
        <p:txBody>
          <a:bodyPr/>
          <a:lstStyle/>
          <a:p>
            <a:endParaRPr lang="fr-FR"/>
          </a:p>
        </p:txBody>
      </p:sp>
      <p:sp>
        <p:nvSpPr>
          <p:cNvPr id="6" name="Slide Number Placeholder 5"/>
          <p:cNvSpPr>
            <a:spLocks noGrp="1"/>
          </p:cNvSpPr>
          <p:nvPr>
            <p:ph type="sldNum" sz="quarter" idx="12"/>
          </p:nvPr>
        </p:nvSpPr>
        <p:spPr>
          <a:xfrm>
            <a:off x="10608958" y="5870575"/>
            <a:ext cx="551167" cy="377825"/>
          </a:xfrm>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39807941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4268803545"/>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169928112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198318360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355582380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2790724683"/>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3788853327"/>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212939713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848056478"/>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4663C-2BB6-48AE-8288-5D1E6AB8A932}" type="datetimeFigureOut">
              <a:rPr lang="fr-FR" smtClean="0"/>
              <a:pPr/>
              <a:t>09/02/2024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74790735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901607730"/>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74663C-2BB6-48AE-8288-5D1E6AB8A932}" type="datetimeFigureOut">
              <a:rPr lang="fr-FR" smtClean="0"/>
              <a:pPr/>
              <a:t>09/02/2024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1163309113"/>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1212318506"/>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1"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217046569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4268014648"/>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1995026859"/>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4663C-2BB6-48AE-8288-5D1E6AB8A932}" type="datetimeFigureOut">
              <a:rPr lang="fr-FR" smtClean="0"/>
              <a:pPr/>
              <a:t>09/02/2024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2132800999"/>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1"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2/9/2024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1EBC1-9279-4559-8D46-6821D9DB87A3}" type="slidenum">
              <a:rPr lang="fr-FR" smtClean="0"/>
              <a:pPr/>
              <a:t>‹N°›</a:t>
            </a:fld>
            <a:endParaRPr lang="fr-FR"/>
          </a:p>
        </p:txBody>
      </p:sp>
    </p:spTree>
    <p:extLst>
      <p:ext uri="{BB962C8B-B14F-4D97-AF65-F5344CB8AC3E}">
        <p14:creationId xmlns:p14="http://schemas.microsoft.com/office/powerpoint/2010/main" xmlns="" val="3665023581"/>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mc:AlternateContent xmlns:mc="http://schemas.openxmlformats.org/markup-compatibility/2006">
    <mc:Choice xmlns:p14="http://schemas.microsoft.com/office/powerpoint/2010/main" xmlns="" Requires="p14">
      <p:transition spd="slow" p14:dur="1500">
        <p:split orient="vert"/>
        <p:sndAc>
          <p:stSnd>
            <p:snd r:embed="rId20" name="arrow.wav"/>
          </p:stSnd>
        </p:sndAc>
      </p:transition>
    </mc:Choice>
    <mc:Fallback>
      <p:transition spd="slow">
        <p:split orient="vert"/>
        <p:sndAc>
          <p:stSnd>
            <p:snd r:embed="rId19" name="arrow.wav"/>
          </p:stSnd>
        </p:sndAc>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483B7-0B6B-2A3E-BD65-24F3C86A11B5}"/>
              </a:ext>
            </a:extLst>
          </p:cNvPr>
          <p:cNvSpPr>
            <a:spLocks noGrp="1"/>
          </p:cNvSpPr>
          <p:nvPr>
            <p:ph type="ctrTitle"/>
          </p:nvPr>
        </p:nvSpPr>
        <p:spPr>
          <a:xfrm>
            <a:off x="0" y="1"/>
            <a:ext cx="12192000" cy="5390706"/>
          </a:xfrm>
        </p:spPr>
        <p:txBody>
          <a:bodyPr anchor="ctr">
            <a:normAutofit/>
          </a:bodyPr>
          <a:lstStyle/>
          <a:p>
            <a:pPr algn="ctr">
              <a:lnSpc>
                <a:spcPct val="100000"/>
              </a:lnSpc>
            </a:pPr>
            <a:r>
              <a:rPr lang="ar-DZ" sz="4000" dirty="0"/>
              <a:t>تحليل مقال بعنوان:</a:t>
            </a:r>
            <a:r>
              <a:rPr lang="fr-FR" sz="4000" dirty="0"/>
              <a:t/>
            </a:r>
            <a:br>
              <a:rPr lang="fr-FR" sz="4000" dirty="0"/>
            </a:br>
            <a:r>
              <a:rPr lang="ar-DZ" sz="4000" dirty="0"/>
              <a:t>نظام الحوافز وانعكاساته الإيجابية والسلبية على أداء العاملين.</a:t>
            </a:r>
            <a:br>
              <a:rPr lang="ar-DZ" sz="4000" dirty="0"/>
            </a:br>
            <a:r>
              <a:rPr lang="ar-DZ" sz="4000" dirty="0"/>
              <a:t/>
            </a:r>
            <a:br>
              <a:rPr lang="ar-DZ" sz="4000" dirty="0"/>
            </a:br>
            <a:r>
              <a:rPr lang="ar-DZ" sz="4000" dirty="0"/>
              <a:t>عدنان ياسر محمد</a:t>
            </a:r>
            <a:br>
              <a:rPr lang="ar-DZ" sz="4000" dirty="0"/>
            </a:br>
            <a:r>
              <a:rPr lang="ar-DZ" sz="3600" dirty="0"/>
              <a:t>باسمة محمد حازم</a:t>
            </a:r>
            <a:r>
              <a:rPr lang="ar-DZ" sz="4000" dirty="0"/>
              <a:t/>
            </a:r>
            <a:br>
              <a:rPr lang="ar-DZ" sz="4000" dirty="0"/>
            </a:br>
            <a:r>
              <a:rPr lang="ar-DZ" sz="4000" dirty="0"/>
              <a:t> </a:t>
            </a:r>
            <a:endParaRPr lang="fr-FR" sz="4000" dirty="0"/>
          </a:p>
        </p:txBody>
      </p:sp>
      <p:sp>
        <p:nvSpPr>
          <p:cNvPr id="3" name="Subtitle 2">
            <a:extLst>
              <a:ext uri="{FF2B5EF4-FFF2-40B4-BE49-F238E27FC236}">
                <a16:creationId xmlns:a16="http://schemas.microsoft.com/office/drawing/2014/main" xmlns="" id="{5720F13A-D491-9658-85AC-9D0E0B30FB77}"/>
              </a:ext>
            </a:extLst>
          </p:cNvPr>
          <p:cNvSpPr>
            <a:spLocks noGrp="1"/>
          </p:cNvSpPr>
          <p:nvPr>
            <p:ph type="subTitle" idx="1"/>
          </p:nvPr>
        </p:nvSpPr>
        <p:spPr>
          <a:xfrm>
            <a:off x="0" y="4489704"/>
            <a:ext cx="12192000" cy="2368296"/>
          </a:xfrm>
        </p:spPr>
        <p:txBody>
          <a:bodyPr/>
          <a:lstStyle/>
          <a:p>
            <a:r>
              <a:rPr lang="ar-DZ" b="1" dirty="0"/>
              <a:t>           من إعداد الطلبة:                                                                                                           تحت إشراف الأستاذة:    </a:t>
            </a:r>
          </a:p>
          <a:p>
            <a:r>
              <a:rPr lang="ar-DZ" b="1" dirty="0"/>
              <a:t>              كوثر طويل                                                                                                                     وهيبة داسي</a:t>
            </a:r>
          </a:p>
          <a:p>
            <a:r>
              <a:rPr lang="ar-DZ" b="1" dirty="0"/>
              <a:t>             عزيزة دبابي</a:t>
            </a:r>
            <a:endParaRPr lang="fr-FR" b="1" dirty="0"/>
          </a:p>
        </p:txBody>
      </p:sp>
    </p:spTree>
    <p:extLst>
      <p:ext uri="{BB962C8B-B14F-4D97-AF65-F5344CB8AC3E}">
        <p14:creationId xmlns:p14="http://schemas.microsoft.com/office/powerpoint/2010/main" xmlns="" val="9625070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rgbClr val="FFFF00"/>
                                      </p:to>
                                    </p:animClr>
                                  </p:childTnLst>
                                </p:cTn>
                              </p:par>
                              <p:par>
                                <p:cTn id="7" presetID="3" presetClass="emph" presetSubtype="2" fill="hold" nodeType="withEffect">
                                  <p:stCondLst>
                                    <p:cond delay="0"/>
                                  </p:stCondLst>
                                  <p:childTnLst>
                                    <p:animClr clrSpc="rgb" dir="cw">
                                      <p:cBhvr override="childStyle">
                                        <p:cTn id="8" dur="2000" fill="hold"/>
                                        <p:tgtEl>
                                          <p:spTgt spid="3">
                                            <p:txEl>
                                              <p:pRg st="0" end="0"/>
                                            </p:txEl>
                                          </p:spTgt>
                                        </p:tgtEl>
                                        <p:attrNameLst>
                                          <p:attrName>style.color</p:attrName>
                                        </p:attrNameLst>
                                      </p:cBhvr>
                                      <p:to>
                                        <a:srgbClr val="C1C9F1"/>
                                      </p:to>
                                    </p:animClr>
                                  </p:childTnLst>
                                </p:cTn>
                              </p:par>
                              <p:par>
                                <p:cTn id="9" presetID="5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2AB8E-FF4A-AD88-7E35-C19ED2C1D82E}"/>
              </a:ext>
            </a:extLst>
          </p:cNvPr>
          <p:cNvSpPr>
            <a:spLocks noGrp="1"/>
          </p:cNvSpPr>
          <p:nvPr>
            <p:ph type="title"/>
          </p:nvPr>
        </p:nvSpPr>
        <p:spPr>
          <a:xfrm>
            <a:off x="711201" y="38101"/>
            <a:ext cx="10131425" cy="1210056"/>
          </a:xfrm>
        </p:spPr>
        <p:txBody>
          <a:bodyPr/>
          <a:lstStyle/>
          <a:p>
            <a:pPr algn="ctr"/>
            <a:endParaRPr lang="fr-FR" dirty="0"/>
          </a:p>
        </p:txBody>
      </p:sp>
      <p:sp>
        <p:nvSpPr>
          <p:cNvPr id="5" name="Content Placeholder 4">
            <a:extLst>
              <a:ext uri="{FF2B5EF4-FFF2-40B4-BE49-F238E27FC236}">
                <a16:creationId xmlns:a16="http://schemas.microsoft.com/office/drawing/2014/main" xmlns="" id="{38F3AB56-4B7B-5BA4-837B-51B4E29EC88A}"/>
              </a:ext>
            </a:extLst>
          </p:cNvPr>
          <p:cNvSpPr>
            <a:spLocks noGrp="1"/>
          </p:cNvSpPr>
          <p:nvPr>
            <p:ph idx="1"/>
          </p:nvPr>
        </p:nvSpPr>
        <p:spPr>
          <a:xfrm>
            <a:off x="685801" y="1101687"/>
            <a:ext cx="11300551" cy="5607585"/>
          </a:xfrm>
        </p:spPr>
        <p:txBody>
          <a:bodyPr>
            <a:normAutofit lnSpcReduction="10000"/>
          </a:bodyPr>
          <a:lstStyle/>
          <a:p>
            <a:pPr algn="just" rtl="1"/>
            <a:r>
              <a:rPr lang="ar-SA" sz="2800" b="1" dirty="0">
                <a:solidFill>
                  <a:srgbClr val="FFFF00"/>
                </a:solidFill>
                <a:effectLst/>
                <a:latin typeface="Times New Roman" panose="02020603050405020304" pitchFamily="18" charset="0"/>
                <a:ea typeface="Times New Roman" panose="02020603050405020304" pitchFamily="18" charset="0"/>
                <a:cs typeface="+mj-cs"/>
              </a:rPr>
              <a:t>تعريف الحافز:</a:t>
            </a:r>
            <a:endParaRPr lang="fr-FR" sz="28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شعور داخلي يُولد الرغبة في العمل.</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مجموعة من الظروف في جو العمل تُشبع رغبات الموظفين.</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مثيرات خارجية تُحرك الدوافع لدى الموظف للقيام بعمل معين.</a:t>
            </a:r>
            <a:endParaRPr lang="fr-FR" sz="2800" dirty="0">
              <a:effectLst/>
              <a:latin typeface="Times New Roman" panose="02020603050405020304" pitchFamily="18" charset="0"/>
              <a:ea typeface="Calibri" panose="020F0502020204030204" pitchFamily="34" charset="0"/>
              <a:cs typeface="+mj-cs"/>
            </a:endParaRPr>
          </a:p>
          <a:p>
            <a:pPr algn="just" rtl="1"/>
            <a:r>
              <a:rPr lang="ar-SA" sz="2800" b="1" dirty="0">
                <a:solidFill>
                  <a:srgbClr val="FFFF00"/>
                </a:solidFill>
                <a:effectLst/>
                <a:latin typeface="Times New Roman" panose="02020603050405020304" pitchFamily="18" charset="0"/>
                <a:ea typeface="Times New Roman" panose="02020603050405020304" pitchFamily="18" charset="0"/>
                <a:cs typeface="+mj-cs"/>
              </a:rPr>
              <a:t>أهداف تحفيز الموظفين:</a:t>
            </a:r>
            <a:endParaRPr lang="fr-FR" sz="28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تحسين ردود الفعل في بيئة العمل.</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مكافأة الأداء المتميز.</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تشجيع الإبداع والابتكار.</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تغيير وتطوير العمل.</a:t>
            </a:r>
            <a:endParaRPr lang="fr-FR" sz="28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mj-cs"/>
              </a:rPr>
              <a:t>رفع الروح المعنوية للموظفين.</a:t>
            </a:r>
            <a:endParaRPr lang="fr-FR" sz="2800" dirty="0">
              <a:effectLst/>
              <a:latin typeface="Times New Roman" panose="02020603050405020304" pitchFamily="18" charset="0"/>
              <a:ea typeface="Calibri" panose="020F0502020204030204" pitchFamily="34" charset="0"/>
              <a:cs typeface="+mj-cs"/>
            </a:endParaRPr>
          </a:p>
          <a:p>
            <a:endParaRPr lang="fr-FR" dirty="0"/>
          </a:p>
        </p:txBody>
      </p:sp>
    </p:spTree>
    <p:extLst>
      <p:ext uri="{BB962C8B-B14F-4D97-AF65-F5344CB8AC3E}">
        <p14:creationId xmlns:p14="http://schemas.microsoft.com/office/powerpoint/2010/main" xmlns="" val="1423051563"/>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500"/>
                                        <p:tgtEl>
                                          <p:spTgt spid="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fade">
                                      <p:cBhvr>
                                        <p:cTn id="50" dur="5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Effect transition="in" filter="fade">
                                      <p:cBhvr>
                                        <p:cTn id="5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AF451-C079-406F-15E2-0878D251F399}"/>
              </a:ext>
            </a:extLst>
          </p:cNvPr>
          <p:cNvSpPr>
            <a:spLocks noGrp="1"/>
          </p:cNvSpPr>
          <p:nvPr>
            <p:ph type="title"/>
          </p:nvPr>
        </p:nvSpPr>
        <p:spPr>
          <a:xfrm>
            <a:off x="876301" y="266700"/>
            <a:ext cx="10131425" cy="1456267"/>
          </a:xfrm>
        </p:spPr>
        <p:txBody>
          <a:bodyPr anchor="t">
            <a:normAutofit/>
          </a:bodyPr>
          <a:lstStyle/>
          <a:p>
            <a:pPr algn="ctr"/>
            <a:r>
              <a:rPr lang="ar-DZ" sz="4400" dirty="0">
                <a:effectLst/>
                <a:latin typeface="Calibri" panose="020F0502020204030204" pitchFamily="34" charset="0"/>
                <a:ea typeface="Calibri" panose="020F0502020204030204" pitchFamily="34" charset="0"/>
                <a:cs typeface="Traditional Arabic" panose="02020603050405020304" pitchFamily="18" charset="-78"/>
              </a:rPr>
              <a:t>الأساليب الحديثة في تحفيز الموظفين: </a:t>
            </a:r>
            <a:endParaRPr lang="fr-FR" sz="7200" dirty="0"/>
          </a:p>
        </p:txBody>
      </p:sp>
      <p:sp>
        <p:nvSpPr>
          <p:cNvPr id="3" name="Content Placeholder 2">
            <a:extLst>
              <a:ext uri="{FF2B5EF4-FFF2-40B4-BE49-F238E27FC236}">
                <a16:creationId xmlns:a16="http://schemas.microsoft.com/office/drawing/2014/main" xmlns="" id="{DBFB4526-3493-DC80-48A2-A641644359C6}"/>
              </a:ext>
            </a:extLst>
          </p:cNvPr>
          <p:cNvSpPr>
            <a:spLocks noGrp="1"/>
          </p:cNvSpPr>
          <p:nvPr>
            <p:ph idx="1"/>
          </p:nvPr>
        </p:nvSpPr>
        <p:spPr>
          <a:xfrm>
            <a:off x="1" y="1092200"/>
            <a:ext cx="12192000" cy="5674361"/>
          </a:xfrm>
        </p:spPr>
        <p:txBody>
          <a:bodyPr numCol="1">
            <a:normAutofit/>
          </a:bodyPr>
          <a:lstStyle/>
          <a:p>
            <a:pPr marL="0" indent="0" algn="r" rtl="1">
              <a:buNone/>
            </a:pPr>
            <a:r>
              <a:rPr lang="ar-DZ" sz="2200" dirty="0"/>
              <a:t>         </a:t>
            </a:r>
            <a:endParaRPr lang="fr-FR" sz="2200" dirty="0"/>
          </a:p>
        </p:txBody>
      </p:sp>
      <p:graphicFrame>
        <p:nvGraphicFramePr>
          <p:cNvPr id="4" name="Table 3">
            <a:extLst>
              <a:ext uri="{FF2B5EF4-FFF2-40B4-BE49-F238E27FC236}">
                <a16:creationId xmlns:a16="http://schemas.microsoft.com/office/drawing/2014/main" xmlns="" id="{C3DCCA04-95AC-BD22-BB6E-F613AE7E185A}"/>
              </a:ext>
            </a:extLst>
          </p:cNvPr>
          <p:cNvGraphicFramePr>
            <a:graphicFrameLocks noGrp="1"/>
          </p:cNvGraphicFramePr>
          <p:nvPr>
            <p:extLst>
              <p:ext uri="{D42A27DB-BD31-4B8C-83A1-F6EECF244321}">
                <p14:modId xmlns:p14="http://schemas.microsoft.com/office/powerpoint/2010/main" xmlns="" val="1330315889"/>
              </p:ext>
            </p:extLst>
          </p:nvPr>
        </p:nvGraphicFramePr>
        <p:xfrm>
          <a:off x="572877" y="1178805"/>
          <a:ext cx="11116019" cy="5261153"/>
        </p:xfrm>
        <a:graphic>
          <a:graphicData uri="http://schemas.openxmlformats.org/drawingml/2006/table">
            <a:tbl>
              <a:tblPr firstRow="1" bandRow="1">
                <a:tableStyleId>{7DF18680-E054-41AD-8BC1-D1AEF772440D}</a:tableStyleId>
              </a:tblPr>
              <a:tblGrid>
                <a:gridCol w="2223204">
                  <a:extLst>
                    <a:ext uri="{9D8B030D-6E8A-4147-A177-3AD203B41FA5}">
                      <a16:colId xmlns:a16="http://schemas.microsoft.com/office/drawing/2014/main" xmlns="" val="2069313815"/>
                    </a:ext>
                  </a:extLst>
                </a:gridCol>
                <a:gridCol w="2309063">
                  <a:extLst>
                    <a:ext uri="{9D8B030D-6E8A-4147-A177-3AD203B41FA5}">
                      <a16:colId xmlns:a16="http://schemas.microsoft.com/office/drawing/2014/main" xmlns="" val="3063412897"/>
                    </a:ext>
                  </a:extLst>
                </a:gridCol>
                <a:gridCol w="2137344">
                  <a:extLst>
                    <a:ext uri="{9D8B030D-6E8A-4147-A177-3AD203B41FA5}">
                      <a16:colId xmlns:a16="http://schemas.microsoft.com/office/drawing/2014/main" xmlns="" val="2307380798"/>
                    </a:ext>
                  </a:extLst>
                </a:gridCol>
                <a:gridCol w="2223204">
                  <a:extLst>
                    <a:ext uri="{9D8B030D-6E8A-4147-A177-3AD203B41FA5}">
                      <a16:colId xmlns:a16="http://schemas.microsoft.com/office/drawing/2014/main" xmlns="" val="555343587"/>
                    </a:ext>
                  </a:extLst>
                </a:gridCol>
                <a:gridCol w="2223204">
                  <a:extLst>
                    <a:ext uri="{9D8B030D-6E8A-4147-A177-3AD203B41FA5}">
                      <a16:colId xmlns:a16="http://schemas.microsoft.com/office/drawing/2014/main" xmlns="" val="4199255453"/>
                    </a:ext>
                  </a:extLst>
                </a:gridCol>
              </a:tblGrid>
              <a:tr h="10906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bg1"/>
                          </a:solidFill>
                          <a:effectLst/>
                          <a:latin typeface="+mn-lt"/>
                          <a:ea typeface="+mn-ea"/>
                          <a:cs typeface="+mn-cs"/>
                        </a:rPr>
                        <a:t>إثراء العمل: </a:t>
                      </a:r>
                      <a:endParaRPr lang="fr-FR" sz="2000" b="1" kern="1200" dirty="0">
                        <a:solidFill>
                          <a:schemeClr val="bg1"/>
                        </a:solidFill>
                        <a:effectLst/>
                        <a:latin typeface="+mn-lt"/>
                        <a:ea typeface="+mn-ea"/>
                        <a:cs typeface="+mn-cs"/>
                      </a:endParaRPr>
                    </a:p>
                    <a:p>
                      <a:pPr algn="ctr"/>
                      <a:endParaRPr lang="fr-FR" sz="2000" dirty="0">
                        <a:solidFill>
                          <a:schemeClr val="bg1"/>
                        </a:solidFill>
                        <a:latin typeface="Times New Roman" panose="02020603050405020304" pitchFamily="18" charset="0"/>
                        <a:cs typeface="Times New Roman" panose="02020603050405020304" pitchFamily="18" charset="0"/>
                      </a:endParaRPr>
                    </a:p>
                  </a:txBody>
                  <a:tcPr anchor="ctr">
                    <a:solidFill>
                      <a:schemeClr val="tx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bg1"/>
                          </a:solidFill>
                          <a:effectLst/>
                          <a:latin typeface="+mn-lt"/>
                          <a:ea typeface="+mn-ea"/>
                          <a:cs typeface="+mn-cs"/>
                        </a:rPr>
                        <a:t>تأهيل العاملين: </a:t>
                      </a:r>
                      <a:endParaRPr lang="fr-FR" sz="2000" b="1" kern="1200" dirty="0">
                        <a:solidFill>
                          <a:schemeClr val="bg1"/>
                        </a:solidFill>
                        <a:effectLst/>
                        <a:latin typeface="+mn-lt"/>
                        <a:ea typeface="+mn-ea"/>
                        <a:cs typeface="+mn-cs"/>
                      </a:endParaRPr>
                    </a:p>
                    <a:p>
                      <a:pPr algn="ctr"/>
                      <a:endParaRPr lang="fr-FR" sz="2000" dirty="0">
                        <a:solidFill>
                          <a:schemeClr val="bg1"/>
                        </a:solidFill>
                        <a:latin typeface="Times New Roman" panose="02020603050405020304" pitchFamily="18" charset="0"/>
                        <a:cs typeface="Times New Roman" panose="02020603050405020304" pitchFamily="18" charset="0"/>
                      </a:endParaRPr>
                    </a:p>
                  </a:txBody>
                  <a:tcPr anchor="ctr">
                    <a:solidFill>
                      <a:schemeClr val="tx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bg1"/>
                          </a:solidFill>
                          <a:effectLst/>
                          <a:latin typeface="+mn-lt"/>
                          <a:ea typeface="+mn-ea"/>
                          <a:cs typeface="+mn-cs"/>
                        </a:rPr>
                        <a:t>الإدارة بالأهداف: </a:t>
                      </a:r>
                      <a:endParaRPr lang="fr-FR" sz="2000" b="1" kern="1200" dirty="0">
                        <a:solidFill>
                          <a:schemeClr val="bg1"/>
                        </a:solidFill>
                        <a:effectLst/>
                        <a:latin typeface="+mn-lt"/>
                        <a:ea typeface="+mn-ea"/>
                        <a:cs typeface="+mn-cs"/>
                      </a:endParaRPr>
                    </a:p>
                    <a:p>
                      <a:pPr algn="ctr"/>
                      <a:endParaRPr lang="fr-FR" sz="2000" dirty="0">
                        <a:solidFill>
                          <a:schemeClr val="bg1"/>
                        </a:solidFill>
                        <a:latin typeface="Times New Roman" panose="02020603050405020304" pitchFamily="18" charset="0"/>
                        <a:cs typeface="Times New Roman" panose="02020603050405020304" pitchFamily="18" charset="0"/>
                      </a:endParaRPr>
                    </a:p>
                  </a:txBody>
                  <a:tcPr anchor="ctr">
                    <a:solidFill>
                      <a:schemeClr val="tx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bg1"/>
                          </a:solidFill>
                          <a:effectLst/>
                          <a:latin typeface="+mn-lt"/>
                          <a:ea typeface="+mn-ea"/>
                          <a:cs typeface="+mn-cs"/>
                        </a:rPr>
                        <a:t>توسيع العمل: </a:t>
                      </a:r>
                      <a:endParaRPr lang="fr-FR" sz="2000" b="1" kern="1200" dirty="0">
                        <a:solidFill>
                          <a:schemeClr val="bg1"/>
                        </a:solidFill>
                        <a:effectLst/>
                        <a:latin typeface="+mn-lt"/>
                        <a:ea typeface="+mn-ea"/>
                        <a:cs typeface="+mn-cs"/>
                      </a:endParaRPr>
                    </a:p>
                    <a:p>
                      <a:pPr algn="ctr"/>
                      <a:endParaRPr lang="fr-FR" sz="2000" dirty="0">
                        <a:solidFill>
                          <a:schemeClr val="bg1"/>
                        </a:solidFill>
                        <a:latin typeface="Times New Roman" panose="02020603050405020304" pitchFamily="18" charset="0"/>
                        <a:cs typeface="Times New Roman" panose="02020603050405020304" pitchFamily="18" charset="0"/>
                      </a:endParaRPr>
                    </a:p>
                  </a:txBody>
                  <a:tcPr anchor="ctr">
                    <a:solidFill>
                      <a:schemeClr val="tx1">
                        <a:lumMod val="6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bg1"/>
                          </a:solidFill>
                          <a:effectLst/>
                          <a:latin typeface="+mn-lt"/>
                          <a:ea typeface="+mn-ea"/>
                          <a:cs typeface="+mn-cs"/>
                        </a:rPr>
                        <a:t>التحفيز عن طريق المشاركة: </a:t>
                      </a:r>
                      <a:endParaRPr lang="fr-FR" sz="2000" b="1" kern="1200" dirty="0">
                        <a:solidFill>
                          <a:schemeClr val="bg1"/>
                        </a:solidFill>
                        <a:effectLst/>
                        <a:latin typeface="+mn-lt"/>
                        <a:ea typeface="+mn-ea"/>
                        <a:cs typeface="+mn-cs"/>
                      </a:endParaRPr>
                    </a:p>
                  </a:txBody>
                  <a:tcPr anchor="ctr">
                    <a:solidFill>
                      <a:schemeClr val="tx1">
                        <a:lumMod val="65000"/>
                      </a:schemeClr>
                    </a:solidFill>
                  </a:tcPr>
                </a:tc>
                <a:extLst>
                  <a:ext uri="{0D108BD9-81ED-4DB2-BD59-A6C34878D82A}">
                    <a16:rowId xmlns:a16="http://schemas.microsoft.com/office/drawing/2014/main" xmlns="" val="2638221908"/>
                  </a:ext>
                </a:extLst>
              </a:tr>
              <a:tr h="4170544">
                <a:tc>
                  <a:txBody>
                    <a:bodyPr/>
                    <a:lstStyle/>
                    <a:p>
                      <a:pPr marL="285750" indent="-285750" algn="r" rtl="1">
                        <a:buFont typeface="Arial" panose="020B0604020202020204" pitchFamily="34" charset="0"/>
                        <a:buChar char="•"/>
                      </a:pPr>
                      <a:endParaRPr lang="fr-FR" sz="2000" dirty="0">
                        <a:effectLst/>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إعطاء الموظفين الحرية في التخطيط والتنظيم والمراقبة.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زيادة التوسع في أعمالهم.</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تحفيزهم ورفع روحهم المعنوية.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زيادة إنتاجهم.</a:t>
                      </a:r>
                      <a:endParaRPr lang="fr-FR" sz="2000" kern="1200" dirty="0">
                        <a:solidFill>
                          <a:schemeClr val="dk1"/>
                        </a:solidFill>
                        <a:effectLst/>
                        <a:latin typeface="+mn-lt"/>
                        <a:ea typeface="+mn-ea"/>
                        <a:cs typeface="+mj-cs"/>
                      </a:endParaRPr>
                    </a:p>
                    <a:p>
                      <a:pPr marL="285750" indent="-28575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solidFill>
                      <a:schemeClr val="tx1">
                        <a:lumMod val="85000"/>
                      </a:schemeClr>
                    </a:solidFill>
                  </a:tcPr>
                </a:tc>
                <a:tc>
                  <a:txBody>
                    <a:bodyPr/>
                    <a:lstStyle/>
                    <a:p>
                      <a:pPr marL="285750" indent="-285750" algn="r" rtl="1">
                        <a:buFont typeface="Arial" panose="020B0604020202020204" pitchFamily="34" charset="0"/>
                        <a:buChar char="•"/>
                      </a:pPr>
                      <a:endParaRPr lang="fr-FR" sz="2000" dirty="0">
                        <a:effectLst/>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توجيه وتكييف الموظفين مع أهداف المؤسسة.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برامج تدريبية ملائمة.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تعلم واتقان العمل.</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شعور بالرضا وتحفيز لأداء الأعمال.</a:t>
                      </a:r>
                      <a:endParaRPr lang="fr-FR" sz="2000" kern="1200" dirty="0">
                        <a:solidFill>
                          <a:schemeClr val="dk1"/>
                        </a:solidFill>
                        <a:effectLst/>
                        <a:latin typeface="+mn-lt"/>
                        <a:ea typeface="+mn-ea"/>
                        <a:cs typeface="+mj-cs"/>
                      </a:endParaRPr>
                    </a:p>
                    <a:p>
                      <a:pPr marL="285750" indent="-28575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solidFill>
                      <a:schemeClr val="tx1">
                        <a:lumMod val="85000"/>
                      </a:schemeClr>
                    </a:solidFill>
                  </a:tcPr>
                </a:tc>
                <a:tc>
                  <a:txBody>
                    <a:bodyPr/>
                    <a:lstStyle/>
                    <a:p>
                      <a:pPr marL="285750" indent="-285750" algn="r" rtl="1">
                        <a:buFont typeface="Arial" panose="020B0604020202020204" pitchFamily="34" charset="0"/>
                        <a:buChar char="•"/>
                      </a:pPr>
                      <a:endParaRPr lang="fr-FR" sz="2000" dirty="0">
                        <a:effectLst/>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إشراك الموظفين في تحديد أهداف المؤسسة.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جعل الأهداف واقعية وقابلة للقياس.</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تحفيز المشاركة ورفع الروح المعنوية.</a:t>
                      </a:r>
                      <a:endParaRPr lang="fr-FR" sz="2000" kern="1200" dirty="0">
                        <a:solidFill>
                          <a:schemeClr val="dk1"/>
                        </a:solidFill>
                        <a:effectLst/>
                        <a:latin typeface="+mn-lt"/>
                        <a:ea typeface="+mn-ea"/>
                        <a:cs typeface="+mj-cs"/>
                      </a:endParaRPr>
                    </a:p>
                    <a:p>
                      <a:pPr marL="285750" indent="-28575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solidFill>
                      <a:schemeClr val="tx1">
                        <a:lumMod val="85000"/>
                      </a:schemeClr>
                    </a:solidFill>
                  </a:tcPr>
                </a:tc>
                <a:tc>
                  <a:txBody>
                    <a:bodyPr/>
                    <a:lstStyle/>
                    <a:p>
                      <a:pPr marL="285750" indent="-285750" algn="r" rtl="1">
                        <a:buFont typeface="Arial" panose="020B0604020202020204" pitchFamily="34" charset="0"/>
                        <a:buChar char="•"/>
                      </a:pPr>
                      <a:endParaRPr lang="fr-FR" sz="2000" dirty="0">
                        <a:effectLst/>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إضافة واجبات ومسؤوليات جديدة.</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زيادة الرغبة في العمل.</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القضاء على الروتين والملل.</a:t>
                      </a:r>
                      <a:endParaRPr lang="fr-FR" sz="2000" kern="1200" dirty="0">
                        <a:solidFill>
                          <a:schemeClr val="dk1"/>
                        </a:solidFill>
                        <a:effectLst/>
                        <a:latin typeface="+mn-lt"/>
                        <a:ea typeface="+mn-ea"/>
                        <a:cs typeface="+mj-cs"/>
                      </a:endParaRPr>
                    </a:p>
                    <a:p>
                      <a:pPr marL="285750" indent="-28575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solidFill>
                      <a:schemeClr val="tx1">
                        <a:lumMod val="85000"/>
                      </a:schemeClr>
                    </a:solidFill>
                  </a:tcPr>
                </a:tc>
                <a:tc>
                  <a:txBody>
                    <a:bodyPr/>
                    <a:lstStyle/>
                    <a:p>
                      <a:pPr marL="285750" indent="-285750" algn="r" rtl="1">
                        <a:buFont typeface="Arial" panose="020B0604020202020204" pitchFamily="34" charset="0"/>
                        <a:buChar char="•"/>
                      </a:pPr>
                      <a:endParaRPr lang="fr-FR" sz="2000" dirty="0">
                        <a:effectLst/>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مشاركة الموظفين في اتخاذ القرارات.</a:t>
                      </a:r>
                      <a:endParaRPr lang="fr-FR" sz="2000" kern="1200" dirty="0">
                        <a:solidFill>
                          <a:schemeClr val="dk1"/>
                        </a:solidFill>
                        <a:effectLst/>
                        <a:latin typeface="+mn-lt"/>
                        <a:ea typeface="+mn-ea"/>
                        <a:cs typeface="+mj-cs"/>
                      </a:endParaRPr>
                    </a:p>
                    <a:p>
                      <a:pPr marL="742950" lvl="1" indent="-285750" algn="r" rtl="1">
                        <a:buFont typeface="Arial" panose="020B0604020202020204" pitchFamily="34" charset="0"/>
                        <a:buChar char="•"/>
                      </a:pPr>
                      <a:r>
                        <a:rPr lang="ar-SA" sz="2000" kern="1200" dirty="0">
                          <a:solidFill>
                            <a:schemeClr val="dk1"/>
                          </a:solidFill>
                          <a:effectLst/>
                          <a:latin typeface="+mn-lt"/>
                          <a:ea typeface="+mn-ea"/>
                          <a:cs typeface="+mj-cs"/>
                        </a:rPr>
                        <a:t>دعم القرارات التي يشاركون في وضعها.</a:t>
                      </a:r>
                      <a:endParaRPr lang="fr-FR" sz="2000" kern="1200" dirty="0">
                        <a:solidFill>
                          <a:schemeClr val="dk1"/>
                        </a:solidFill>
                        <a:effectLst/>
                        <a:latin typeface="+mn-lt"/>
                        <a:ea typeface="+mn-ea"/>
                        <a:cs typeface="+mj-cs"/>
                      </a:endParaRPr>
                    </a:p>
                    <a:p>
                      <a:pPr marL="285750" indent="-28575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solidFill>
                      <a:schemeClr val="tx1">
                        <a:lumMod val="85000"/>
                      </a:schemeClr>
                    </a:solidFill>
                  </a:tcPr>
                </a:tc>
                <a:extLst>
                  <a:ext uri="{0D108BD9-81ED-4DB2-BD59-A6C34878D82A}">
                    <a16:rowId xmlns:a16="http://schemas.microsoft.com/office/drawing/2014/main" xmlns="" val="1184338507"/>
                  </a:ext>
                </a:extLst>
              </a:tr>
            </a:tbl>
          </a:graphicData>
        </a:graphic>
      </p:graphicFrame>
    </p:spTree>
    <p:extLst>
      <p:ext uri="{BB962C8B-B14F-4D97-AF65-F5344CB8AC3E}">
        <p14:creationId xmlns:p14="http://schemas.microsoft.com/office/powerpoint/2010/main" xmlns="" val="4035656265"/>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2"/>
                                        </p:tgtEl>
                                        <p:attrNameLst>
                                          <p:attrName>style.color</p:attrName>
                                        </p:attrNameLst>
                                      </p:cBhvr>
                                      <p:to>
                                        <a:srgbClr val="DDB1E6"/>
                                      </p:to>
                                    </p:animClr>
                                  </p:childTnLst>
                                </p:cTn>
                              </p:par>
                              <p:par>
                                <p:cTn id="7" presetID="3" presetClass="emph" presetSubtype="2" fill="hold" nodeType="withEffect">
                                  <p:stCondLst>
                                    <p:cond delay="0"/>
                                  </p:stCondLst>
                                  <p:childTnLst>
                                    <p:animClr clrSpc="rgb" dir="cw">
                                      <p:cBhvr override="childStyle">
                                        <p:cTn id="8" dur="500" fill="hold"/>
                                        <p:tgtEl>
                                          <p:spTgt spid="3">
                                            <p:txEl>
                                              <p:pRg st="0" end="0"/>
                                            </p:txEl>
                                          </p:spTgt>
                                        </p:tgtEl>
                                        <p:attrNameLst>
                                          <p:attrName>style.color</p:attrName>
                                        </p:attrNameLst>
                                      </p:cBhvr>
                                      <p:to>
                                        <a:srgbClr val="BCD593"/>
                                      </p:to>
                                    </p:animClr>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981F6-08CF-9D9A-0FA4-15880785AF79}"/>
              </a:ext>
            </a:extLst>
          </p:cNvPr>
          <p:cNvSpPr>
            <a:spLocks noGrp="1"/>
          </p:cNvSpPr>
          <p:nvPr>
            <p:ph type="title"/>
          </p:nvPr>
        </p:nvSpPr>
        <p:spPr/>
        <p:txBody>
          <a:bodyPr/>
          <a:lstStyle/>
          <a:p>
            <a:endParaRPr lang="fr-FR" dirty="0"/>
          </a:p>
        </p:txBody>
      </p:sp>
      <p:graphicFrame>
        <p:nvGraphicFramePr>
          <p:cNvPr id="7" name="Content Placeholder 6">
            <a:extLst>
              <a:ext uri="{FF2B5EF4-FFF2-40B4-BE49-F238E27FC236}">
                <a16:creationId xmlns:a16="http://schemas.microsoft.com/office/drawing/2014/main" xmlns="" id="{9F9E1E66-ADB6-BF7F-4A84-77CF6B720697}"/>
              </a:ext>
            </a:extLst>
          </p:cNvPr>
          <p:cNvGraphicFramePr>
            <a:graphicFrameLocks noGrp="1"/>
          </p:cNvGraphicFramePr>
          <p:nvPr>
            <p:ph idx="1"/>
            <p:extLst>
              <p:ext uri="{D42A27DB-BD31-4B8C-83A1-F6EECF244321}">
                <p14:modId xmlns:p14="http://schemas.microsoft.com/office/powerpoint/2010/main" xmlns="" val="4234903077"/>
              </p:ext>
            </p:extLst>
          </p:nvPr>
        </p:nvGraphicFramePr>
        <p:xfrm>
          <a:off x="685801" y="508612"/>
          <a:ext cx="10519771" cy="62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1553938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8"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7">
                                            <p:graphicEl>
                                              <a:dgm id="{A073EFC9-4141-4679-AE00-75483B5D207A}"/>
                                            </p:graphicEl>
                                          </p:spTgt>
                                        </p:tgtEl>
                                        <p:attrNameLst>
                                          <p:attrName>style.color</p:attrName>
                                        </p:attrNameLst>
                                      </p:cBhvr>
                                      <p:to>
                                        <a:srgbClr val="A5A5A5"/>
                                      </p:to>
                                    </p:animClr>
                                    <p:animClr clrSpc="rgb" dir="cw">
                                      <p:cBhvr>
                                        <p:cTn id="7" dur="500" fill="hold"/>
                                        <p:tgtEl>
                                          <p:spTgt spid="7">
                                            <p:graphicEl>
                                              <a:dgm id="{A073EFC9-4141-4679-AE00-75483B5D207A}"/>
                                            </p:graphicEl>
                                          </p:spTgt>
                                        </p:tgtEl>
                                        <p:attrNameLst>
                                          <p:attrName>fillcolor</p:attrName>
                                        </p:attrNameLst>
                                      </p:cBhvr>
                                      <p:to>
                                        <a:srgbClr val="A5A5A5"/>
                                      </p:to>
                                    </p:animClr>
                                    <p:set>
                                      <p:cBhvr>
                                        <p:cTn id="8" dur="500" fill="hold"/>
                                        <p:tgtEl>
                                          <p:spTgt spid="7">
                                            <p:graphicEl>
                                              <a:dgm id="{A073EFC9-4141-4679-AE00-75483B5D207A}"/>
                                            </p:graphicEl>
                                          </p:spTgt>
                                        </p:tgtEl>
                                        <p:attrNameLst>
                                          <p:attrName>fill.type</p:attrName>
                                        </p:attrNameLst>
                                      </p:cBhvr>
                                      <p:to>
                                        <p:strVal val="solid"/>
                                      </p:to>
                                    </p:set>
                                    <p:set>
                                      <p:cBhvr>
                                        <p:cTn id="9" dur="500" fill="hold"/>
                                        <p:tgtEl>
                                          <p:spTgt spid="7">
                                            <p:graphicEl>
                                              <a:dgm id="{A073EFC9-4141-4679-AE00-75483B5D207A}"/>
                                            </p:graphic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7">
                                            <p:graphicEl>
                                              <a:dgm id="{52D36E88-29A9-4487-AA3C-C54BD07674E1}"/>
                                            </p:graphicEl>
                                          </p:spTgt>
                                        </p:tgtEl>
                                        <p:attrNameLst>
                                          <p:attrName>style.color</p:attrName>
                                        </p:attrNameLst>
                                      </p:cBhvr>
                                      <p:to>
                                        <a:srgbClr val="A5A5A5"/>
                                      </p:to>
                                    </p:animClr>
                                    <p:animClr clrSpc="rgb" dir="cw">
                                      <p:cBhvr>
                                        <p:cTn id="14" dur="500" fill="hold"/>
                                        <p:tgtEl>
                                          <p:spTgt spid="7">
                                            <p:graphicEl>
                                              <a:dgm id="{52D36E88-29A9-4487-AA3C-C54BD07674E1}"/>
                                            </p:graphicEl>
                                          </p:spTgt>
                                        </p:tgtEl>
                                        <p:attrNameLst>
                                          <p:attrName>fillcolor</p:attrName>
                                        </p:attrNameLst>
                                      </p:cBhvr>
                                      <p:to>
                                        <a:srgbClr val="A5A5A5"/>
                                      </p:to>
                                    </p:animClr>
                                    <p:set>
                                      <p:cBhvr>
                                        <p:cTn id="15" dur="500" fill="hold"/>
                                        <p:tgtEl>
                                          <p:spTgt spid="7">
                                            <p:graphicEl>
                                              <a:dgm id="{52D36E88-29A9-4487-AA3C-C54BD07674E1}"/>
                                            </p:graphicEl>
                                          </p:spTgt>
                                        </p:tgtEl>
                                        <p:attrNameLst>
                                          <p:attrName>fill.type</p:attrName>
                                        </p:attrNameLst>
                                      </p:cBhvr>
                                      <p:to>
                                        <p:strVal val="solid"/>
                                      </p:to>
                                    </p:set>
                                    <p:set>
                                      <p:cBhvr>
                                        <p:cTn id="16" dur="500" fill="hold"/>
                                        <p:tgtEl>
                                          <p:spTgt spid="7">
                                            <p:graphicEl>
                                              <a:dgm id="{52D36E88-29A9-4487-AA3C-C54BD07674E1}"/>
                                            </p:graphicEl>
                                          </p:spTgt>
                                        </p:tgtEl>
                                        <p:attrNameLst>
                                          <p:attrName>fill.on</p:attrName>
                                        </p:attrNameLst>
                                      </p:cBhvr>
                                      <p:to>
                                        <p:strVal val="true"/>
                                      </p:to>
                                    </p:set>
                                  </p:childTnLst>
                                </p:cTn>
                              </p:par>
                              <p:par>
                                <p:cTn id="17" presetID="19" presetClass="emph" presetSubtype="0" fill="hold" grpId="0" nodeType="withEffect">
                                  <p:stCondLst>
                                    <p:cond delay="0"/>
                                  </p:stCondLst>
                                  <p:childTnLst>
                                    <p:animClr clrSpc="rgb" dir="cw">
                                      <p:cBhvr override="childStyle">
                                        <p:cTn id="18" dur="500" fill="hold"/>
                                        <p:tgtEl>
                                          <p:spTgt spid="7">
                                            <p:graphicEl>
                                              <a:dgm id="{78E4FCE9-8CED-4D35-B930-DF9C214DF641}"/>
                                            </p:graphicEl>
                                          </p:spTgt>
                                        </p:tgtEl>
                                        <p:attrNameLst>
                                          <p:attrName>style.color</p:attrName>
                                        </p:attrNameLst>
                                      </p:cBhvr>
                                      <p:to>
                                        <a:srgbClr val="A5A5A5"/>
                                      </p:to>
                                    </p:animClr>
                                    <p:animClr clrSpc="rgb" dir="cw">
                                      <p:cBhvr>
                                        <p:cTn id="19" dur="500" fill="hold"/>
                                        <p:tgtEl>
                                          <p:spTgt spid="7">
                                            <p:graphicEl>
                                              <a:dgm id="{78E4FCE9-8CED-4D35-B930-DF9C214DF641}"/>
                                            </p:graphicEl>
                                          </p:spTgt>
                                        </p:tgtEl>
                                        <p:attrNameLst>
                                          <p:attrName>fillcolor</p:attrName>
                                        </p:attrNameLst>
                                      </p:cBhvr>
                                      <p:to>
                                        <a:srgbClr val="A5A5A5"/>
                                      </p:to>
                                    </p:animClr>
                                    <p:set>
                                      <p:cBhvr>
                                        <p:cTn id="20" dur="500" fill="hold"/>
                                        <p:tgtEl>
                                          <p:spTgt spid="7">
                                            <p:graphicEl>
                                              <a:dgm id="{78E4FCE9-8CED-4D35-B930-DF9C214DF641}"/>
                                            </p:graphicEl>
                                          </p:spTgt>
                                        </p:tgtEl>
                                        <p:attrNameLst>
                                          <p:attrName>fill.type</p:attrName>
                                        </p:attrNameLst>
                                      </p:cBhvr>
                                      <p:to>
                                        <p:strVal val="solid"/>
                                      </p:to>
                                    </p:set>
                                    <p:set>
                                      <p:cBhvr>
                                        <p:cTn id="21" dur="500" fill="hold"/>
                                        <p:tgtEl>
                                          <p:spTgt spid="7">
                                            <p:graphicEl>
                                              <a:dgm id="{78E4FCE9-8CED-4D35-B930-DF9C214DF641}"/>
                                            </p:graphic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7">
                                            <p:graphicEl>
                                              <a:dgm id="{609DD0C2-C0CC-40B3-8AD2-6C0113DC4D4D}"/>
                                            </p:graphicEl>
                                          </p:spTgt>
                                        </p:tgtEl>
                                        <p:attrNameLst>
                                          <p:attrName>style.color</p:attrName>
                                        </p:attrNameLst>
                                      </p:cBhvr>
                                      <p:to>
                                        <a:srgbClr val="A5A5A5"/>
                                      </p:to>
                                    </p:animClr>
                                    <p:animClr clrSpc="rgb" dir="cw">
                                      <p:cBhvr>
                                        <p:cTn id="26" dur="500" fill="hold"/>
                                        <p:tgtEl>
                                          <p:spTgt spid="7">
                                            <p:graphicEl>
                                              <a:dgm id="{609DD0C2-C0CC-40B3-8AD2-6C0113DC4D4D}"/>
                                            </p:graphicEl>
                                          </p:spTgt>
                                        </p:tgtEl>
                                        <p:attrNameLst>
                                          <p:attrName>fillcolor</p:attrName>
                                        </p:attrNameLst>
                                      </p:cBhvr>
                                      <p:to>
                                        <a:srgbClr val="A5A5A5"/>
                                      </p:to>
                                    </p:animClr>
                                    <p:set>
                                      <p:cBhvr>
                                        <p:cTn id="27" dur="500" fill="hold"/>
                                        <p:tgtEl>
                                          <p:spTgt spid="7">
                                            <p:graphicEl>
                                              <a:dgm id="{609DD0C2-C0CC-40B3-8AD2-6C0113DC4D4D}"/>
                                            </p:graphicEl>
                                          </p:spTgt>
                                        </p:tgtEl>
                                        <p:attrNameLst>
                                          <p:attrName>fill.type</p:attrName>
                                        </p:attrNameLst>
                                      </p:cBhvr>
                                      <p:to>
                                        <p:strVal val="solid"/>
                                      </p:to>
                                    </p:set>
                                    <p:set>
                                      <p:cBhvr>
                                        <p:cTn id="28" dur="500" fill="hold"/>
                                        <p:tgtEl>
                                          <p:spTgt spid="7">
                                            <p:graphicEl>
                                              <a:dgm id="{609DD0C2-C0CC-40B3-8AD2-6C0113DC4D4D}"/>
                                            </p:graphicEl>
                                          </p:spTgt>
                                        </p:tgtEl>
                                        <p:attrNameLst>
                                          <p:attrName>fill.on</p:attrName>
                                        </p:attrNameLst>
                                      </p:cBhvr>
                                      <p:to>
                                        <p:strVal val="true"/>
                                      </p:to>
                                    </p:set>
                                  </p:childTnLst>
                                </p:cTn>
                              </p:par>
                              <p:par>
                                <p:cTn id="29" presetID="19" presetClass="emph" presetSubtype="0" fill="hold" grpId="0" nodeType="withEffect">
                                  <p:stCondLst>
                                    <p:cond delay="0"/>
                                  </p:stCondLst>
                                  <p:childTnLst>
                                    <p:animClr clrSpc="rgb" dir="cw">
                                      <p:cBhvr override="childStyle">
                                        <p:cTn id="30" dur="500" fill="hold"/>
                                        <p:tgtEl>
                                          <p:spTgt spid="7">
                                            <p:graphicEl>
                                              <a:dgm id="{6103FCBA-2DAC-4F9F-B138-74256136BE28}"/>
                                            </p:graphicEl>
                                          </p:spTgt>
                                        </p:tgtEl>
                                        <p:attrNameLst>
                                          <p:attrName>style.color</p:attrName>
                                        </p:attrNameLst>
                                      </p:cBhvr>
                                      <p:to>
                                        <a:srgbClr val="A5A5A5"/>
                                      </p:to>
                                    </p:animClr>
                                    <p:animClr clrSpc="rgb" dir="cw">
                                      <p:cBhvr>
                                        <p:cTn id="31" dur="500" fill="hold"/>
                                        <p:tgtEl>
                                          <p:spTgt spid="7">
                                            <p:graphicEl>
                                              <a:dgm id="{6103FCBA-2DAC-4F9F-B138-74256136BE28}"/>
                                            </p:graphicEl>
                                          </p:spTgt>
                                        </p:tgtEl>
                                        <p:attrNameLst>
                                          <p:attrName>fillcolor</p:attrName>
                                        </p:attrNameLst>
                                      </p:cBhvr>
                                      <p:to>
                                        <a:srgbClr val="A5A5A5"/>
                                      </p:to>
                                    </p:animClr>
                                    <p:set>
                                      <p:cBhvr>
                                        <p:cTn id="32" dur="500" fill="hold"/>
                                        <p:tgtEl>
                                          <p:spTgt spid="7">
                                            <p:graphicEl>
                                              <a:dgm id="{6103FCBA-2DAC-4F9F-B138-74256136BE28}"/>
                                            </p:graphicEl>
                                          </p:spTgt>
                                        </p:tgtEl>
                                        <p:attrNameLst>
                                          <p:attrName>fill.type</p:attrName>
                                        </p:attrNameLst>
                                      </p:cBhvr>
                                      <p:to>
                                        <p:strVal val="solid"/>
                                      </p:to>
                                    </p:set>
                                    <p:set>
                                      <p:cBhvr>
                                        <p:cTn id="33" dur="500" fill="hold"/>
                                        <p:tgtEl>
                                          <p:spTgt spid="7">
                                            <p:graphicEl>
                                              <a:dgm id="{6103FCBA-2DAC-4F9F-B138-74256136BE28}"/>
                                            </p:graphic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0" nodeType="clickEffect">
                                  <p:stCondLst>
                                    <p:cond delay="0"/>
                                  </p:stCondLst>
                                  <p:childTnLst>
                                    <p:animClr clrSpc="rgb" dir="cw">
                                      <p:cBhvr override="childStyle">
                                        <p:cTn id="37" dur="500" fill="hold"/>
                                        <p:tgtEl>
                                          <p:spTgt spid="7">
                                            <p:graphicEl>
                                              <a:dgm id="{1F081C5D-6977-451B-A2B5-B1359A36AD0A}"/>
                                            </p:graphicEl>
                                          </p:spTgt>
                                        </p:tgtEl>
                                        <p:attrNameLst>
                                          <p:attrName>style.color</p:attrName>
                                        </p:attrNameLst>
                                      </p:cBhvr>
                                      <p:to>
                                        <a:srgbClr val="A5A5A5"/>
                                      </p:to>
                                    </p:animClr>
                                    <p:animClr clrSpc="rgb" dir="cw">
                                      <p:cBhvr>
                                        <p:cTn id="38" dur="500" fill="hold"/>
                                        <p:tgtEl>
                                          <p:spTgt spid="7">
                                            <p:graphicEl>
                                              <a:dgm id="{1F081C5D-6977-451B-A2B5-B1359A36AD0A}"/>
                                            </p:graphicEl>
                                          </p:spTgt>
                                        </p:tgtEl>
                                        <p:attrNameLst>
                                          <p:attrName>fillcolor</p:attrName>
                                        </p:attrNameLst>
                                      </p:cBhvr>
                                      <p:to>
                                        <a:srgbClr val="A5A5A5"/>
                                      </p:to>
                                    </p:animClr>
                                    <p:set>
                                      <p:cBhvr>
                                        <p:cTn id="39" dur="500" fill="hold"/>
                                        <p:tgtEl>
                                          <p:spTgt spid="7">
                                            <p:graphicEl>
                                              <a:dgm id="{1F081C5D-6977-451B-A2B5-B1359A36AD0A}"/>
                                            </p:graphicEl>
                                          </p:spTgt>
                                        </p:tgtEl>
                                        <p:attrNameLst>
                                          <p:attrName>fill.type</p:attrName>
                                        </p:attrNameLst>
                                      </p:cBhvr>
                                      <p:to>
                                        <p:strVal val="solid"/>
                                      </p:to>
                                    </p:set>
                                    <p:set>
                                      <p:cBhvr>
                                        <p:cTn id="40" dur="500" fill="hold"/>
                                        <p:tgtEl>
                                          <p:spTgt spid="7">
                                            <p:graphicEl>
                                              <a:dgm id="{1F081C5D-6977-451B-A2B5-B1359A36AD0A}"/>
                                            </p:graphicEl>
                                          </p:spTgt>
                                        </p:tgtEl>
                                        <p:attrNameLst>
                                          <p:attrName>fill.on</p:attrName>
                                        </p:attrNameLst>
                                      </p:cBhvr>
                                      <p:to>
                                        <p:strVal val="true"/>
                                      </p:to>
                                    </p:set>
                                  </p:childTnLst>
                                </p:cTn>
                              </p:par>
                              <p:par>
                                <p:cTn id="41" presetID="19" presetClass="emph" presetSubtype="0" fill="hold" grpId="0" nodeType="withEffect">
                                  <p:stCondLst>
                                    <p:cond delay="0"/>
                                  </p:stCondLst>
                                  <p:childTnLst>
                                    <p:animClr clrSpc="rgb" dir="cw">
                                      <p:cBhvr override="childStyle">
                                        <p:cTn id="42" dur="500" fill="hold"/>
                                        <p:tgtEl>
                                          <p:spTgt spid="7">
                                            <p:graphicEl>
                                              <a:dgm id="{ECFC6BDC-F1D2-41A0-946B-8BCFFD7FA468}"/>
                                            </p:graphicEl>
                                          </p:spTgt>
                                        </p:tgtEl>
                                        <p:attrNameLst>
                                          <p:attrName>style.color</p:attrName>
                                        </p:attrNameLst>
                                      </p:cBhvr>
                                      <p:to>
                                        <a:srgbClr val="A5A5A5"/>
                                      </p:to>
                                    </p:animClr>
                                    <p:animClr clrSpc="rgb" dir="cw">
                                      <p:cBhvr>
                                        <p:cTn id="43" dur="500" fill="hold"/>
                                        <p:tgtEl>
                                          <p:spTgt spid="7">
                                            <p:graphicEl>
                                              <a:dgm id="{ECFC6BDC-F1D2-41A0-946B-8BCFFD7FA468}"/>
                                            </p:graphicEl>
                                          </p:spTgt>
                                        </p:tgtEl>
                                        <p:attrNameLst>
                                          <p:attrName>fillcolor</p:attrName>
                                        </p:attrNameLst>
                                      </p:cBhvr>
                                      <p:to>
                                        <a:srgbClr val="A5A5A5"/>
                                      </p:to>
                                    </p:animClr>
                                    <p:set>
                                      <p:cBhvr>
                                        <p:cTn id="44" dur="500" fill="hold"/>
                                        <p:tgtEl>
                                          <p:spTgt spid="7">
                                            <p:graphicEl>
                                              <a:dgm id="{ECFC6BDC-F1D2-41A0-946B-8BCFFD7FA468}"/>
                                            </p:graphicEl>
                                          </p:spTgt>
                                        </p:tgtEl>
                                        <p:attrNameLst>
                                          <p:attrName>fill.type</p:attrName>
                                        </p:attrNameLst>
                                      </p:cBhvr>
                                      <p:to>
                                        <p:strVal val="solid"/>
                                      </p:to>
                                    </p:set>
                                    <p:set>
                                      <p:cBhvr>
                                        <p:cTn id="45" dur="500" fill="hold"/>
                                        <p:tgtEl>
                                          <p:spTgt spid="7">
                                            <p:graphicEl>
                                              <a:dgm id="{ECFC6BDC-F1D2-41A0-946B-8BCFFD7FA468}"/>
                                            </p:graphicEl>
                                          </p:spTgt>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9" presetClass="emph" presetSubtype="0" fill="hold" grpId="0" nodeType="clickEffect">
                                  <p:stCondLst>
                                    <p:cond delay="0"/>
                                  </p:stCondLst>
                                  <p:childTnLst>
                                    <p:animClr clrSpc="rgb" dir="cw">
                                      <p:cBhvr override="childStyle">
                                        <p:cTn id="49" dur="500" fill="hold"/>
                                        <p:tgtEl>
                                          <p:spTgt spid="7">
                                            <p:graphicEl>
                                              <a:dgm id="{A92832D6-CD3F-418E-94E4-D51737C9F87B}"/>
                                            </p:graphicEl>
                                          </p:spTgt>
                                        </p:tgtEl>
                                        <p:attrNameLst>
                                          <p:attrName>style.color</p:attrName>
                                        </p:attrNameLst>
                                      </p:cBhvr>
                                      <p:to>
                                        <a:srgbClr val="A5A5A5"/>
                                      </p:to>
                                    </p:animClr>
                                    <p:animClr clrSpc="rgb" dir="cw">
                                      <p:cBhvr>
                                        <p:cTn id="50" dur="500" fill="hold"/>
                                        <p:tgtEl>
                                          <p:spTgt spid="7">
                                            <p:graphicEl>
                                              <a:dgm id="{A92832D6-CD3F-418E-94E4-D51737C9F87B}"/>
                                            </p:graphicEl>
                                          </p:spTgt>
                                        </p:tgtEl>
                                        <p:attrNameLst>
                                          <p:attrName>fillcolor</p:attrName>
                                        </p:attrNameLst>
                                      </p:cBhvr>
                                      <p:to>
                                        <a:srgbClr val="A5A5A5"/>
                                      </p:to>
                                    </p:animClr>
                                    <p:set>
                                      <p:cBhvr>
                                        <p:cTn id="51" dur="500" fill="hold"/>
                                        <p:tgtEl>
                                          <p:spTgt spid="7">
                                            <p:graphicEl>
                                              <a:dgm id="{A92832D6-CD3F-418E-94E4-D51737C9F87B}"/>
                                            </p:graphicEl>
                                          </p:spTgt>
                                        </p:tgtEl>
                                        <p:attrNameLst>
                                          <p:attrName>fill.type</p:attrName>
                                        </p:attrNameLst>
                                      </p:cBhvr>
                                      <p:to>
                                        <p:strVal val="solid"/>
                                      </p:to>
                                    </p:set>
                                    <p:set>
                                      <p:cBhvr>
                                        <p:cTn id="52" dur="500" fill="hold"/>
                                        <p:tgtEl>
                                          <p:spTgt spid="7">
                                            <p:graphicEl>
                                              <a:dgm id="{A92832D6-CD3F-418E-94E4-D51737C9F87B}"/>
                                            </p:graphicEl>
                                          </p:spTgt>
                                        </p:tgtEl>
                                        <p:attrNameLst>
                                          <p:attrName>fill.on</p:attrName>
                                        </p:attrNameLst>
                                      </p:cBhvr>
                                      <p:to>
                                        <p:strVal val="true"/>
                                      </p:to>
                                    </p:set>
                                  </p:childTnLst>
                                </p:cTn>
                              </p:par>
                              <p:par>
                                <p:cTn id="53" presetID="19" presetClass="emph" presetSubtype="0" fill="hold" grpId="0" nodeType="withEffect">
                                  <p:stCondLst>
                                    <p:cond delay="0"/>
                                  </p:stCondLst>
                                  <p:childTnLst>
                                    <p:animClr clrSpc="rgb" dir="cw">
                                      <p:cBhvr override="childStyle">
                                        <p:cTn id="54" dur="500" fill="hold"/>
                                        <p:tgtEl>
                                          <p:spTgt spid="7">
                                            <p:graphicEl>
                                              <a:dgm id="{99B02EDA-7FE3-4FE7-B49A-662250972EEF}"/>
                                            </p:graphicEl>
                                          </p:spTgt>
                                        </p:tgtEl>
                                        <p:attrNameLst>
                                          <p:attrName>style.color</p:attrName>
                                        </p:attrNameLst>
                                      </p:cBhvr>
                                      <p:to>
                                        <a:srgbClr val="A5A5A5"/>
                                      </p:to>
                                    </p:animClr>
                                    <p:animClr clrSpc="rgb" dir="cw">
                                      <p:cBhvr>
                                        <p:cTn id="55" dur="500" fill="hold"/>
                                        <p:tgtEl>
                                          <p:spTgt spid="7">
                                            <p:graphicEl>
                                              <a:dgm id="{99B02EDA-7FE3-4FE7-B49A-662250972EEF}"/>
                                            </p:graphicEl>
                                          </p:spTgt>
                                        </p:tgtEl>
                                        <p:attrNameLst>
                                          <p:attrName>fillcolor</p:attrName>
                                        </p:attrNameLst>
                                      </p:cBhvr>
                                      <p:to>
                                        <a:srgbClr val="A5A5A5"/>
                                      </p:to>
                                    </p:animClr>
                                    <p:set>
                                      <p:cBhvr>
                                        <p:cTn id="56" dur="500" fill="hold"/>
                                        <p:tgtEl>
                                          <p:spTgt spid="7">
                                            <p:graphicEl>
                                              <a:dgm id="{99B02EDA-7FE3-4FE7-B49A-662250972EEF}"/>
                                            </p:graphicEl>
                                          </p:spTgt>
                                        </p:tgtEl>
                                        <p:attrNameLst>
                                          <p:attrName>fill.type</p:attrName>
                                        </p:attrNameLst>
                                      </p:cBhvr>
                                      <p:to>
                                        <p:strVal val="solid"/>
                                      </p:to>
                                    </p:set>
                                    <p:set>
                                      <p:cBhvr>
                                        <p:cTn id="57" dur="500" fill="hold"/>
                                        <p:tgtEl>
                                          <p:spTgt spid="7">
                                            <p:graphicEl>
                                              <a:dgm id="{99B02EDA-7FE3-4FE7-B49A-662250972EEF}"/>
                                            </p:graphicEl>
                                          </p:spTgt>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19" presetClass="emph" presetSubtype="0" fill="hold" grpId="0" nodeType="clickEffect">
                                  <p:stCondLst>
                                    <p:cond delay="0"/>
                                  </p:stCondLst>
                                  <p:childTnLst>
                                    <p:animClr clrSpc="rgb" dir="cw">
                                      <p:cBhvr override="childStyle">
                                        <p:cTn id="61" dur="500" fill="hold"/>
                                        <p:tgtEl>
                                          <p:spTgt spid="7">
                                            <p:graphicEl>
                                              <a:dgm id="{F44BFA68-2BAB-446E-AAB9-25B9E30827CC}"/>
                                            </p:graphicEl>
                                          </p:spTgt>
                                        </p:tgtEl>
                                        <p:attrNameLst>
                                          <p:attrName>style.color</p:attrName>
                                        </p:attrNameLst>
                                      </p:cBhvr>
                                      <p:to>
                                        <a:srgbClr val="A5A5A5"/>
                                      </p:to>
                                    </p:animClr>
                                    <p:animClr clrSpc="rgb" dir="cw">
                                      <p:cBhvr>
                                        <p:cTn id="62" dur="500" fill="hold"/>
                                        <p:tgtEl>
                                          <p:spTgt spid="7">
                                            <p:graphicEl>
                                              <a:dgm id="{F44BFA68-2BAB-446E-AAB9-25B9E30827CC}"/>
                                            </p:graphicEl>
                                          </p:spTgt>
                                        </p:tgtEl>
                                        <p:attrNameLst>
                                          <p:attrName>fillcolor</p:attrName>
                                        </p:attrNameLst>
                                      </p:cBhvr>
                                      <p:to>
                                        <a:srgbClr val="A5A5A5"/>
                                      </p:to>
                                    </p:animClr>
                                    <p:set>
                                      <p:cBhvr>
                                        <p:cTn id="63" dur="500" fill="hold"/>
                                        <p:tgtEl>
                                          <p:spTgt spid="7">
                                            <p:graphicEl>
                                              <a:dgm id="{F44BFA68-2BAB-446E-AAB9-25B9E30827CC}"/>
                                            </p:graphicEl>
                                          </p:spTgt>
                                        </p:tgtEl>
                                        <p:attrNameLst>
                                          <p:attrName>fill.type</p:attrName>
                                        </p:attrNameLst>
                                      </p:cBhvr>
                                      <p:to>
                                        <p:strVal val="solid"/>
                                      </p:to>
                                    </p:set>
                                    <p:set>
                                      <p:cBhvr>
                                        <p:cTn id="64" dur="500" fill="hold"/>
                                        <p:tgtEl>
                                          <p:spTgt spid="7">
                                            <p:graphicEl>
                                              <a:dgm id="{F44BFA68-2BAB-446E-AAB9-25B9E30827CC}"/>
                                            </p:graphicEl>
                                          </p:spTgt>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7">
                                            <p:graphicEl>
                                              <a:dgm id="{61126D65-C2AC-4CA6-8200-D2BCD2C27A97}"/>
                                            </p:graphicEl>
                                          </p:spTgt>
                                        </p:tgtEl>
                                        <p:attrNameLst>
                                          <p:attrName>style.color</p:attrName>
                                        </p:attrNameLst>
                                      </p:cBhvr>
                                      <p:to>
                                        <a:srgbClr val="A5A5A5"/>
                                      </p:to>
                                    </p:animClr>
                                    <p:animClr clrSpc="rgb" dir="cw">
                                      <p:cBhvr>
                                        <p:cTn id="67" dur="500" fill="hold"/>
                                        <p:tgtEl>
                                          <p:spTgt spid="7">
                                            <p:graphicEl>
                                              <a:dgm id="{61126D65-C2AC-4CA6-8200-D2BCD2C27A97}"/>
                                            </p:graphicEl>
                                          </p:spTgt>
                                        </p:tgtEl>
                                        <p:attrNameLst>
                                          <p:attrName>fillcolor</p:attrName>
                                        </p:attrNameLst>
                                      </p:cBhvr>
                                      <p:to>
                                        <a:srgbClr val="A5A5A5"/>
                                      </p:to>
                                    </p:animClr>
                                    <p:set>
                                      <p:cBhvr>
                                        <p:cTn id="68" dur="500" fill="hold"/>
                                        <p:tgtEl>
                                          <p:spTgt spid="7">
                                            <p:graphicEl>
                                              <a:dgm id="{61126D65-C2AC-4CA6-8200-D2BCD2C27A97}"/>
                                            </p:graphicEl>
                                          </p:spTgt>
                                        </p:tgtEl>
                                        <p:attrNameLst>
                                          <p:attrName>fill.type</p:attrName>
                                        </p:attrNameLst>
                                      </p:cBhvr>
                                      <p:to>
                                        <p:strVal val="solid"/>
                                      </p:to>
                                    </p:set>
                                    <p:set>
                                      <p:cBhvr>
                                        <p:cTn id="69" dur="500" fill="hold"/>
                                        <p:tgtEl>
                                          <p:spTgt spid="7">
                                            <p:graphicEl>
                                              <a:dgm id="{61126D65-C2AC-4CA6-8200-D2BCD2C27A97}"/>
                                            </p:graphicEl>
                                          </p:spTgt>
                                        </p:tgtEl>
                                        <p:attrNameLst>
                                          <p:attrName>fill.on</p:attrName>
                                        </p:attrNameLst>
                                      </p:cBhvr>
                                      <p:to>
                                        <p:strVal val="true"/>
                                      </p:to>
                                    </p:set>
                                  </p:childTnLst>
                                </p:cTn>
                              </p:par>
                            </p:childTnLst>
                          </p:cTn>
                        </p:par>
                      </p:childTnLst>
                    </p:cTn>
                  </p:par>
                  <p:par>
                    <p:cTn id="70" fill="hold">
                      <p:stCondLst>
                        <p:cond delay="indefinite"/>
                      </p:stCondLst>
                      <p:childTnLst>
                        <p:par>
                          <p:cTn id="71" fill="hold">
                            <p:stCondLst>
                              <p:cond delay="0"/>
                            </p:stCondLst>
                            <p:childTnLst>
                              <p:par>
                                <p:cTn id="72" presetID="19" presetClass="emph" presetSubtype="0" fill="hold" grpId="0" nodeType="clickEffect">
                                  <p:stCondLst>
                                    <p:cond delay="0"/>
                                  </p:stCondLst>
                                  <p:childTnLst>
                                    <p:animClr clrSpc="rgb" dir="cw">
                                      <p:cBhvr override="childStyle">
                                        <p:cTn id="73" dur="500" fill="hold"/>
                                        <p:tgtEl>
                                          <p:spTgt spid="7">
                                            <p:graphicEl>
                                              <a:dgm id="{DE9B6726-5912-4D86-9984-BA109B1A9D0F}"/>
                                            </p:graphicEl>
                                          </p:spTgt>
                                        </p:tgtEl>
                                        <p:attrNameLst>
                                          <p:attrName>style.color</p:attrName>
                                        </p:attrNameLst>
                                      </p:cBhvr>
                                      <p:to>
                                        <a:srgbClr val="A5A5A5"/>
                                      </p:to>
                                    </p:animClr>
                                    <p:animClr clrSpc="rgb" dir="cw">
                                      <p:cBhvr>
                                        <p:cTn id="74" dur="500" fill="hold"/>
                                        <p:tgtEl>
                                          <p:spTgt spid="7">
                                            <p:graphicEl>
                                              <a:dgm id="{DE9B6726-5912-4D86-9984-BA109B1A9D0F}"/>
                                            </p:graphicEl>
                                          </p:spTgt>
                                        </p:tgtEl>
                                        <p:attrNameLst>
                                          <p:attrName>fillcolor</p:attrName>
                                        </p:attrNameLst>
                                      </p:cBhvr>
                                      <p:to>
                                        <a:srgbClr val="A5A5A5"/>
                                      </p:to>
                                    </p:animClr>
                                    <p:set>
                                      <p:cBhvr>
                                        <p:cTn id="75" dur="500" fill="hold"/>
                                        <p:tgtEl>
                                          <p:spTgt spid="7">
                                            <p:graphicEl>
                                              <a:dgm id="{DE9B6726-5912-4D86-9984-BA109B1A9D0F}"/>
                                            </p:graphicEl>
                                          </p:spTgt>
                                        </p:tgtEl>
                                        <p:attrNameLst>
                                          <p:attrName>fill.type</p:attrName>
                                        </p:attrNameLst>
                                      </p:cBhvr>
                                      <p:to>
                                        <p:strVal val="solid"/>
                                      </p:to>
                                    </p:set>
                                    <p:set>
                                      <p:cBhvr>
                                        <p:cTn id="76" dur="500" fill="hold"/>
                                        <p:tgtEl>
                                          <p:spTgt spid="7">
                                            <p:graphicEl>
                                              <a:dgm id="{DE9B6726-5912-4D86-9984-BA109B1A9D0F}"/>
                                            </p:graphicEl>
                                          </p:spTgt>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7">
                                            <p:graphicEl>
                                              <a:dgm id="{7F7B5393-16B4-43C3-B430-65089250ABCA}"/>
                                            </p:graphicEl>
                                          </p:spTgt>
                                        </p:tgtEl>
                                        <p:attrNameLst>
                                          <p:attrName>style.color</p:attrName>
                                        </p:attrNameLst>
                                      </p:cBhvr>
                                      <p:to>
                                        <a:srgbClr val="A5A5A5"/>
                                      </p:to>
                                    </p:animClr>
                                    <p:animClr clrSpc="rgb" dir="cw">
                                      <p:cBhvr>
                                        <p:cTn id="79" dur="500" fill="hold"/>
                                        <p:tgtEl>
                                          <p:spTgt spid="7">
                                            <p:graphicEl>
                                              <a:dgm id="{7F7B5393-16B4-43C3-B430-65089250ABCA}"/>
                                            </p:graphicEl>
                                          </p:spTgt>
                                        </p:tgtEl>
                                        <p:attrNameLst>
                                          <p:attrName>fillcolor</p:attrName>
                                        </p:attrNameLst>
                                      </p:cBhvr>
                                      <p:to>
                                        <a:srgbClr val="A5A5A5"/>
                                      </p:to>
                                    </p:animClr>
                                    <p:set>
                                      <p:cBhvr>
                                        <p:cTn id="80" dur="500" fill="hold"/>
                                        <p:tgtEl>
                                          <p:spTgt spid="7">
                                            <p:graphicEl>
                                              <a:dgm id="{7F7B5393-16B4-43C3-B430-65089250ABCA}"/>
                                            </p:graphicEl>
                                          </p:spTgt>
                                        </p:tgtEl>
                                        <p:attrNameLst>
                                          <p:attrName>fill.type</p:attrName>
                                        </p:attrNameLst>
                                      </p:cBhvr>
                                      <p:to>
                                        <p:strVal val="solid"/>
                                      </p:to>
                                    </p:set>
                                    <p:set>
                                      <p:cBhvr>
                                        <p:cTn id="81" dur="500" fill="hold"/>
                                        <p:tgtEl>
                                          <p:spTgt spid="7">
                                            <p:graphicEl>
                                              <a:dgm id="{7F7B5393-16B4-43C3-B430-65089250ABCA}"/>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1365B-03C0-9432-7BBC-6FC70E767AAE}"/>
              </a:ext>
            </a:extLst>
          </p:cNvPr>
          <p:cNvSpPr>
            <a:spLocks noGrp="1"/>
          </p:cNvSpPr>
          <p:nvPr>
            <p:ph type="title"/>
          </p:nvPr>
        </p:nvSpPr>
        <p:spPr>
          <a:xfrm>
            <a:off x="718852" y="-227682"/>
            <a:ext cx="10131425" cy="1456267"/>
          </a:xfrm>
        </p:spPr>
        <p:txBody>
          <a:bodyPr/>
          <a:lstStyle/>
          <a:p>
            <a:pPr algn="ctr"/>
            <a:r>
              <a:rPr lang="ar-DZ" dirty="0">
                <a:solidFill>
                  <a:srgbClr val="FFFF00"/>
                </a:solidFill>
              </a:rPr>
              <a:t>أنواع الحوافز:</a:t>
            </a:r>
            <a:endParaRPr lang="fr-FR" dirty="0">
              <a:solidFill>
                <a:srgbClr val="FFFF00"/>
              </a:solidFill>
            </a:endParaRPr>
          </a:p>
        </p:txBody>
      </p:sp>
      <p:pic>
        <p:nvPicPr>
          <p:cNvPr id="5" name="Content Placeholder 4">
            <a:extLst>
              <a:ext uri="{FF2B5EF4-FFF2-40B4-BE49-F238E27FC236}">
                <a16:creationId xmlns:a16="http://schemas.microsoft.com/office/drawing/2014/main" xmlns="" id="{4ACC191D-E842-B112-6551-A512878FB481}"/>
              </a:ext>
            </a:extLst>
          </p:cNvPr>
          <p:cNvPicPr>
            <a:picLocks noGrp="1" noChangeAspect="1"/>
          </p:cNvPicPr>
          <p:nvPr>
            <p:ph idx="1"/>
          </p:nvPr>
        </p:nvPicPr>
        <p:blipFill>
          <a:blip r:embed="rId3" cstate="print"/>
          <a:stretch>
            <a:fillRect/>
          </a:stretch>
        </p:blipFill>
        <p:spPr>
          <a:xfrm>
            <a:off x="614413" y="936433"/>
            <a:ext cx="10566369" cy="5613867"/>
          </a:xfrm>
        </p:spPr>
      </p:pic>
    </p:spTree>
    <p:extLst>
      <p:ext uri="{BB962C8B-B14F-4D97-AF65-F5344CB8AC3E}">
        <p14:creationId xmlns:p14="http://schemas.microsoft.com/office/powerpoint/2010/main" xmlns="" val="1708321068"/>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ED75B-9F27-8A19-3A88-1B1A5E17C9F3}"/>
              </a:ext>
            </a:extLst>
          </p:cNvPr>
          <p:cNvSpPr>
            <a:spLocks noGrp="1"/>
          </p:cNvSpPr>
          <p:nvPr>
            <p:ph type="title"/>
          </p:nvPr>
        </p:nvSpPr>
        <p:spPr>
          <a:xfrm>
            <a:off x="685801" y="609601"/>
            <a:ext cx="10131425" cy="213360"/>
          </a:xfrm>
        </p:spPr>
        <p:txBody>
          <a:bodyPr>
            <a:normAutofit fontScale="90000"/>
          </a:bodyPr>
          <a:lstStyle/>
          <a:p>
            <a:endParaRPr lang="fr-FR" dirty="0"/>
          </a:p>
        </p:txBody>
      </p:sp>
      <p:sp>
        <p:nvSpPr>
          <p:cNvPr id="4" name="Content Placeholder 3">
            <a:extLst>
              <a:ext uri="{FF2B5EF4-FFF2-40B4-BE49-F238E27FC236}">
                <a16:creationId xmlns:a16="http://schemas.microsoft.com/office/drawing/2014/main" xmlns="" id="{05A82FA3-8C3A-30C8-B34F-49D5022DAA7B}"/>
              </a:ext>
            </a:extLst>
          </p:cNvPr>
          <p:cNvSpPr>
            <a:spLocks noGrp="1"/>
          </p:cNvSpPr>
          <p:nvPr>
            <p:ph idx="1"/>
          </p:nvPr>
        </p:nvSpPr>
        <p:spPr>
          <a:xfrm>
            <a:off x="512284" y="822960"/>
            <a:ext cx="11167431" cy="5577839"/>
          </a:xfrm>
        </p:spPr>
        <p:txBody>
          <a:bodyPr numCol="2" rtlCol="1" anchor="b">
            <a:noAutofit/>
          </a:bodyPr>
          <a:lstStyle/>
          <a:p>
            <a:pPr algn="just" rtl="1"/>
            <a:r>
              <a:rPr lang="ar-SA" sz="2400" b="1" dirty="0">
                <a:solidFill>
                  <a:srgbClr val="FFFF00"/>
                </a:solidFill>
                <a:effectLst/>
                <a:latin typeface="Times New Roman" panose="02020603050405020304" pitchFamily="18" charset="0"/>
                <a:ea typeface="Times New Roman" panose="02020603050405020304" pitchFamily="18" charset="0"/>
                <a:cs typeface="+mj-cs"/>
              </a:rPr>
              <a:t>الحوافز المادية:</a:t>
            </a:r>
            <a:endParaRPr lang="fr-FR" sz="24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تشمل المكافآت المالية والعلاوات والامتيازات.</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من أهم طرق الحوافز في الوقت الحالي.</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تُلبي احتياجات الإنسان الأساسية.</a:t>
            </a:r>
            <a:endParaRPr lang="fr-FR" sz="2400" dirty="0">
              <a:effectLst/>
              <a:latin typeface="Times New Roman" panose="02020603050405020304" pitchFamily="18" charset="0"/>
              <a:ea typeface="Calibri" panose="020F0502020204030204" pitchFamily="34" charset="0"/>
              <a:cs typeface="+mj-cs"/>
            </a:endParaRPr>
          </a:p>
          <a:p>
            <a:pPr algn="just" rtl="1"/>
            <a:r>
              <a:rPr lang="ar-SA" sz="2400" b="1" dirty="0">
                <a:solidFill>
                  <a:srgbClr val="FFFF00"/>
                </a:solidFill>
                <a:effectLst/>
                <a:latin typeface="Times New Roman" panose="02020603050405020304" pitchFamily="18" charset="0"/>
                <a:ea typeface="Times New Roman" panose="02020603050405020304" pitchFamily="18" charset="0"/>
                <a:cs typeface="+mj-cs"/>
              </a:rPr>
              <a:t>الحوافز المعنوية:</a:t>
            </a:r>
            <a:endParaRPr lang="fr-FR" sz="24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تشمل الثناء والتقدير والشعور بالانتماء.</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لها تأثير كبير على الروح المعنوية والإنتاجية.</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تُحفز الإبداع والابتكار.</a:t>
            </a:r>
            <a:endParaRPr lang="ar-DZ" sz="2400" dirty="0">
              <a:effectLst/>
              <a:latin typeface="Times New Roman" panose="02020603050405020304" pitchFamily="18" charset="0"/>
              <a:ea typeface="Times New Roman" panose="02020603050405020304" pitchFamily="18" charset="0"/>
              <a:cs typeface="+mj-cs"/>
            </a:endParaRPr>
          </a:p>
          <a:p>
            <a:pPr marL="342900" lvl="0" indent="-342900" algn="just" rtl="1">
              <a:buSzPts val="1000"/>
              <a:buFont typeface="Symbol" panose="05050102010706020507" pitchFamily="18" charset="2"/>
              <a:buChar char=""/>
              <a:tabLst>
                <a:tab pos="457200" algn="l"/>
              </a:tabLst>
            </a:pPr>
            <a:endParaRPr lang="ar-DZ" sz="2400" dirty="0">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endParaRPr lang="ar-DZ"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endParaRPr lang="ar-DZ" sz="2400" dirty="0">
              <a:latin typeface="Times New Roman" panose="02020603050405020304" pitchFamily="18" charset="0"/>
              <a:ea typeface="Calibri" panose="020F0502020204030204" pitchFamily="34" charset="0"/>
              <a:cs typeface="+mj-cs"/>
            </a:endParaRPr>
          </a:p>
          <a:p>
            <a:pPr algn="just" rtl="1"/>
            <a:r>
              <a:rPr lang="ar-SA" sz="2400" b="1" dirty="0">
                <a:solidFill>
                  <a:srgbClr val="FFFF00"/>
                </a:solidFill>
                <a:effectLst/>
                <a:latin typeface="Times New Roman" panose="02020603050405020304" pitchFamily="18" charset="0"/>
                <a:ea typeface="Times New Roman" panose="02020603050405020304" pitchFamily="18" charset="0"/>
                <a:cs typeface="+mj-cs"/>
              </a:rPr>
              <a:t>الحوافز الإيجابية:</a:t>
            </a:r>
            <a:endParaRPr lang="fr-FR" sz="24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تُشجع على السلوك الإيجابي وتحقيق الأهداف.</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تُعزز الثقة بين العامل والمؤسسة.</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تُحفز على بذل المزيد من الجهد.</a:t>
            </a:r>
            <a:endParaRPr lang="fr-FR" sz="2400" dirty="0">
              <a:effectLst/>
              <a:latin typeface="Times New Roman" panose="02020603050405020304" pitchFamily="18" charset="0"/>
              <a:ea typeface="Calibri" panose="020F0502020204030204" pitchFamily="34" charset="0"/>
              <a:cs typeface="+mj-cs"/>
            </a:endParaRPr>
          </a:p>
          <a:p>
            <a:pPr algn="just" rtl="1"/>
            <a:r>
              <a:rPr lang="ar-SA" sz="2400" b="1" dirty="0">
                <a:solidFill>
                  <a:srgbClr val="FFFF00"/>
                </a:solidFill>
                <a:effectLst/>
                <a:latin typeface="Times New Roman" panose="02020603050405020304" pitchFamily="18" charset="0"/>
                <a:ea typeface="Times New Roman" panose="02020603050405020304" pitchFamily="18" charset="0"/>
                <a:cs typeface="+mj-cs"/>
              </a:rPr>
              <a:t>الحوافز السلبية:</a:t>
            </a:r>
            <a:endParaRPr lang="fr-FR" sz="2400" dirty="0">
              <a:solidFill>
                <a:srgbClr val="FFFF00"/>
              </a:solidFill>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تهدف إلى منع السلوك السلبي وتصحيحه.</a:t>
            </a:r>
            <a:endParaRPr lang="fr-FR" sz="2400" dirty="0">
              <a:effectLst/>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تشمل العقوبات والحرمان من المكافآت.</a:t>
            </a:r>
            <a:endParaRPr lang="fr-FR" sz="2400" dirty="0">
              <a:effectLst/>
              <a:latin typeface="Times New Roman" panose="02020603050405020304" pitchFamily="18" charset="0"/>
              <a:ea typeface="Calibri" panose="020F0502020204030204" pitchFamily="34" charset="0"/>
              <a:cs typeface="+mj-cs"/>
            </a:endParaRPr>
          </a:p>
          <a:p>
            <a:pPr marL="342900" lvl="0" indent="-342900" algn="r" rtl="1">
              <a:lnSpc>
                <a:spcPts val="1800"/>
              </a:lnSpc>
              <a:buSzPts val="1000"/>
              <a:buFont typeface="Symbol" panose="05050102010706020507" pitchFamily="18" charset="2"/>
              <a:buChar char=""/>
              <a:tabLst>
                <a:tab pos="457200" algn="l"/>
              </a:tabLst>
            </a:pPr>
            <a:r>
              <a:rPr lang="ar-SA" sz="2400" dirty="0">
                <a:effectLst/>
                <a:latin typeface="Times New Roman" panose="02020603050405020304" pitchFamily="18" charset="0"/>
                <a:ea typeface="Times New Roman" panose="02020603050405020304" pitchFamily="18" charset="0"/>
                <a:cs typeface="+mj-cs"/>
              </a:rPr>
              <a:t>قد تؤدي إلى ردود فعل انتقامية أو دفاعية.</a:t>
            </a:r>
            <a:endParaRPr lang="ar-DZ" sz="2400" dirty="0">
              <a:effectLst/>
              <a:latin typeface="Times New Roman" panose="02020603050405020304" pitchFamily="18" charset="0"/>
              <a:ea typeface="Times New Roman" panose="02020603050405020304" pitchFamily="18" charset="0"/>
              <a:cs typeface="+mj-cs"/>
            </a:endParaRPr>
          </a:p>
          <a:p>
            <a:pPr algn="r" rtl="1"/>
            <a:endParaRPr lang="fr-FR" sz="2400" dirty="0">
              <a:cs typeface="+mj-cs"/>
            </a:endParaRPr>
          </a:p>
        </p:txBody>
      </p:sp>
    </p:spTree>
    <p:extLst>
      <p:ext uri="{BB962C8B-B14F-4D97-AF65-F5344CB8AC3E}">
        <p14:creationId xmlns:p14="http://schemas.microsoft.com/office/powerpoint/2010/main" xmlns="" val="72464437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 calcmode="lin" valueType="num">
                                      <p:cBhvr additive="base">
                                        <p:cTn id="4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 calcmode="lin" valueType="num">
                                      <p:cBhvr additive="base">
                                        <p:cTn id="55"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 calcmode="lin" valueType="num">
                                      <p:cBhvr additive="base">
                                        <p:cTn id="59"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7" end="17"/>
                                            </p:txEl>
                                          </p:spTgt>
                                        </p:tgtEl>
                                        <p:attrNameLst>
                                          <p:attrName>style.visibility</p:attrName>
                                        </p:attrNameLst>
                                      </p:cBhvr>
                                      <p:to>
                                        <p:strVal val="visible"/>
                                      </p:to>
                                    </p:set>
                                    <p:anim calcmode="lin" valueType="num">
                                      <p:cBhvr additive="base">
                                        <p:cTn id="63"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 calcmode="lin" valueType="num">
                                      <p:cBhvr additive="base">
                                        <p:cTn id="67"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8C79C-7B4D-A4F5-61EE-FCBB829C6321}"/>
              </a:ext>
            </a:extLst>
          </p:cNvPr>
          <p:cNvSpPr>
            <a:spLocks noGrp="1"/>
          </p:cNvSpPr>
          <p:nvPr>
            <p:ph type="title"/>
          </p:nvPr>
        </p:nvSpPr>
        <p:spPr>
          <a:xfrm flipV="1">
            <a:off x="685801" y="209321"/>
            <a:ext cx="10131425" cy="400280"/>
          </a:xfrm>
        </p:spPr>
        <p:txBody>
          <a:bodyPr anchor="t">
            <a:normAutofit fontScale="90000"/>
          </a:bodyPr>
          <a:lstStyle/>
          <a:p>
            <a:pPr algn="ctr"/>
            <a:endParaRPr lang="fr-FR" sz="8000" dirty="0"/>
          </a:p>
        </p:txBody>
      </p:sp>
      <p:sp>
        <p:nvSpPr>
          <p:cNvPr id="3" name="Content Placeholder 2">
            <a:extLst>
              <a:ext uri="{FF2B5EF4-FFF2-40B4-BE49-F238E27FC236}">
                <a16:creationId xmlns:a16="http://schemas.microsoft.com/office/drawing/2014/main" xmlns="" id="{081B4E79-5D28-9CE9-7CB8-10A39AF8C383}"/>
              </a:ext>
            </a:extLst>
          </p:cNvPr>
          <p:cNvSpPr>
            <a:spLocks noGrp="1"/>
          </p:cNvSpPr>
          <p:nvPr>
            <p:ph idx="1"/>
          </p:nvPr>
        </p:nvSpPr>
        <p:spPr>
          <a:xfrm>
            <a:off x="1" y="209322"/>
            <a:ext cx="11777030" cy="6648678"/>
          </a:xfrm>
        </p:spPr>
        <p:txBody>
          <a:bodyPr>
            <a:normAutofit/>
          </a:bodyPr>
          <a:lstStyle/>
          <a:p>
            <a:pPr algn="r" rtl="1"/>
            <a:r>
              <a:rPr lang="ar-SA" sz="2400" b="1" dirty="0">
                <a:solidFill>
                  <a:srgbClr val="FFFF00"/>
                </a:solidFill>
                <a:latin typeface="Times New Roman" panose="02020603050405020304" pitchFamily="18" charset="0"/>
                <a:ea typeface="Times New Roman" panose="02020603050405020304" pitchFamily="18" charset="0"/>
                <a:cs typeface="+mj-cs"/>
              </a:rPr>
              <a:t>مبررات استخدام الحوافز السلبية:</a:t>
            </a:r>
            <a:endParaRPr lang="fr-FR" sz="2400" dirty="0">
              <a:solidFill>
                <a:srgbClr val="FFFF00"/>
              </a:solidFill>
              <a:latin typeface="Times New Roman" panose="02020603050405020304" pitchFamily="18" charset="0"/>
              <a:ea typeface="Calibri" panose="020F0502020204030204" pitchFamily="34" charset="0"/>
              <a:cs typeface="+mj-cs"/>
            </a:endParaRPr>
          </a:p>
          <a:p>
            <a:pPr marL="342900" lvl="0" indent="-342900" algn="r" rtl="1">
              <a:buSzPts val="1000"/>
              <a:buFont typeface="Symbol" panose="05050102010706020507" pitchFamily="18" charset="2"/>
              <a:buChar char=""/>
              <a:tabLst>
                <a:tab pos="457200" algn="l"/>
              </a:tabLst>
            </a:pPr>
            <a:r>
              <a:rPr lang="ar-SA" sz="2400" dirty="0">
                <a:latin typeface="Times New Roman" panose="02020603050405020304" pitchFamily="18" charset="0"/>
                <a:ea typeface="Times New Roman" panose="02020603050405020304" pitchFamily="18" charset="0"/>
                <a:cs typeface="+mj-cs"/>
              </a:rPr>
              <a:t>تحذير العاملين بعدم الوقوع في الأخطاء.</a:t>
            </a:r>
            <a:endParaRPr lang="fr-FR" sz="2400" dirty="0">
              <a:latin typeface="Times New Roman" panose="02020603050405020304" pitchFamily="18" charset="0"/>
              <a:ea typeface="Calibri" panose="020F0502020204030204" pitchFamily="34" charset="0"/>
              <a:cs typeface="+mj-cs"/>
            </a:endParaRPr>
          </a:p>
          <a:p>
            <a:pPr marL="342900" lvl="0" indent="-342900" algn="r" rtl="1">
              <a:buSzPts val="1000"/>
              <a:buFont typeface="Symbol" panose="05050102010706020507" pitchFamily="18" charset="2"/>
              <a:buChar char=""/>
              <a:tabLst>
                <a:tab pos="457200" algn="l"/>
              </a:tabLst>
            </a:pPr>
            <a:r>
              <a:rPr lang="ar-SA" sz="2400" dirty="0">
                <a:latin typeface="Times New Roman" panose="02020603050405020304" pitchFamily="18" charset="0"/>
                <a:ea typeface="Times New Roman" panose="02020603050405020304" pitchFamily="18" charset="0"/>
                <a:cs typeface="+mj-cs"/>
              </a:rPr>
              <a:t>تحفيز العاملين من خلال تجنب العقوبات والحصول على حوافز إيجابية.</a:t>
            </a:r>
            <a:endParaRPr lang="fr-FR" sz="2400" dirty="0">
              <a:latin typeface="Times New Roman" panose="02020603050405020304" pitchFamily="18" charset="0"/>
              <a:ea typeface="Calibri" panose="020F0502020204030204" pitchFamily="34" charset="0"/>
              <a:cs typeface="+mj-cs"/>
            </a:endParaRPr>
          </a:p>
          <a:p>
            <a:pPr marL="342900" lvl="0" indent="-342900" algn="r" rtl="1">
              <a:buSzPts val="1000"/>
              <a:buFont typeface="Symbol" panose="05050102010706020507" pitchFamily="18" charset="2"/>
              <a:buChar char=""/>
              <a:tabLst>
                <a:tab pos="457200" algn="l"/>
              </a:tabLst>
            </a:pPr>
            <a:r>
              <a:rPr lang="ar-SA" sz="2400" dirty="0">
                <a:latin typeface="Times New Roman" panose="02020603050405020304" pitchFamily="18" charset="0"/>
                <a:ea typeface="Times New Roman" panose="02020603050405020304" pitchFamily="18" charset="0"/>
                <a:cs typeface="+mj-cs"/>
              </a:rPr>
              <a:t>منع تفاقم الأخطاء وصعوبة معالجتها.</a:t>
            </a:r>
            <a:endParaRPr lang="fr-FR" sz="2400" dirty="0">
              <a:latin typeface="Times New Roman" panose="02020603050405020304" pitchFamily="18" charset="0"/>
              <a:ea typeface="Calibri" panose="020F0502020204030204" pitchFamily="34" charset="0"/>
              <a:cs typeface="+mj-cs"/>
            </a:endParaRPr>
          </a:p>
          <a:p>
            <a:pPr marL="342900" lvl="0" indent="-342900" algn="r" rtl="1">
              <a:buSzPts val="1000"/>
              <a:buFont typeface="Symbol" panose="05050102010706020507" pitchFamily="18" charset="2"/>
              <a:buChar char=""/>
              <a:tabLst>
                <a:tab pos="457200" algn="l"/>
              </a:tabLst>
            </a:pPr>
            <a:r>
              <a:rPr lang="ar-SA" sz="2400" dirty="0">
                <a:latin typeface="Times New Roman" panose="02020603050405020304" pitchFamily="18" charset="0"/>
                <a:ea typeface="Times New Roman" panose="02020603050405020304" pitchFamily="18" charset="0"/>
                <a:cs typeface="+mj-cs"/>
              </a:rPr>
              <a:t>ضمان التزام العاملين بتأدية مهامهم بصورة جيدة.</a:t>
            </a:r>
            <a:endParaRPr lang="fr-FR" sz="2400" dirty="0">
              <a:latin typeface="Times New Roman" panose="02020603050405020304" pitchFamily="18" charset="0"/>
              <a:ea typeface="Calibri" panose="020F0502020204030204" pitchFamily="34" charset="0"/>
              <a:cs typeface="+mj-cs"/>
            </a:endParaRPr>
          </a:p>
          <a:p>
            <a:pPr lvl="0" algn="just" rtl="1"/>
            <a:r>
              <a:rPr lang="ar-SA" sz="2400" dirty="0">
                <a:cs typeface="+mj-cs"/>
              </a:rPr>
              <a:t>يُحفز الإبداع والابتكار.</a:t>
            </a:r>
            <a:endParaRPr lang="ar-DZ" sz="2400" dirty="0">
              <a:cs typeface="+mj-cs"/>
            </a:endParaRPr>
          </a:p>
          <a:p>
            <a:pPr lvl="0" algn="just" rtl="1"/>
            <a:endParaRPr lang="fr-FR" sz="2400" dirty="0">
              <a:cs typeface="+mj-cs"/>
            </a:endParaRPr>
          </a:p>
          <a:p>
            <a:pPr algn="just" rtl="1"/>
            <a:r>
              <a:rPr lang="ar-SA" sz="2400" b="1" dirty="0">
                <a:solidFill>
                  <a:srgbClr val="FFFF00"/>
                </a:solidFill>
                <a:cs typeface="+mj-cs"/>
              </a:rPr>
              <a:t>نظام الحوافز:</a:t>
            </a:r>
            <a:endParaRPr lang="fr-FR" sz="2400" dirty="0">
              <a:solidFill>
                <a:srgbClr val="FFFF00"/>
              </a:solidFill>
              <a:cs typeface="+mj-cs"/>
            </a:endParaRPr>
          </a:p>
          <a:p>
            <a:pPr lvl="0" algn="just" rtl="1"/>
            <a:r>
              <a:rPr lang="ar-SA" sz="2400" dirty="0">
                <a:cs typeface="+mj-cs"/>
              </a:rPr>
              <a:t>موضوع مهم يتطلب فهم سلوك وتصرفات العاملين.</a:t>
            </a:r>
            <a:endParaRPr lang="fr-FR" sz="2400" dirty="0">
              <a:cs typeface="+mj-cs"/>
            </a:endParaRPr>
          </a:p>
          <a:p>
            <a:pPr lvl="0" algn="just" rtl="1"/>
            <a:r>
              <a:rPr lang="ar-SA" sz="2400" dirty="0">
                <a:cs typeface="+mj-cs"/>
              </a:rPr>
              <a:t>يُساعد على تحقيق الأهداف بكفاءة وفاعلية.</a:t>
            </a:r>
            <a:endParaRPr lang="fr-FR" sz="2400" dirty="0">
              <a:cs typeface="+mj-cs"/>
            </a:endParaRPr>
          </a:p>
          <a:p>
            <a:pPr marL="178435" indent="0" algn="ctr" rtl="1">
              <a:lnSpc>
                <a:spcPct val="106000"/>
              </a:lnSpc>
              <a:spcAft>
                <a:spcPts val="800"/>
              </a:spcAft>
              <a:buNone/>
            </a:pPr>
            <a:r>
              <a:rPr lang="ar-SA" sz="2800" b="1" dirty="0">
                <a:effectLst/>
                <a:latin typeface="Calibri" panose="020F0502020204030204" pitchFamily="34" charset="0"/>
                <a:ea typeface="Calibri" panose="020F0502020204030204" pitchFamily="34" charset="0"/>
                <a:cs typeface="Traditional Arabic" panose="02020603050405020304" pitchFamily="18" charset="-78"/>
              </a:rPr>
              <a:t>. </a:t>
            </a:r>
            <a:endParaRPr lang="ar-DZ" sz="2800" b="1" dirty="0">
              <a:effectLst/>
              <a:latin typeface="Calibri" panose="020F0502020204030204" pitchFamily="34" charset="0"/>
              <a:ea typeface="Calibri" panose="020F0502020204030204" pitchFamily="34" charset="0"/>
              <a:cs typeface="Traditional Arabic" panose="02020603050405020304" pitchFamily="18" charset="-78"/>
            </a:endParaRPr>
          </a:p>
        </p:txBody>
      </p:sp>
    </p:spTree>
    <p:extLst>
      <p:ext uri="{BB962C8B-B14F-4D97-AF65-F5344CB8AC3E}">
        <p14:creationId xmlns:p14="http://schemas.microsoft.com/office/powerpoint/2010/main" xmlns="" val="2573915116"/>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nodePh="1">
                                  <p:stCondLst>
                                    <p:cond delay="0"/>
                                  </p:stCondLst>
                                  <p:endCondLst>
                                    <p:cond evt="begin" delay="0">
                                      <p:tn val="5"/>
                                    </p:cond>
                                  </p:endCondLst>
                                  <p:childTnLst>
                                    <p:animClr clrSpc="rgb" dir="cw">
                                      <p:cBhvr override="childStyle">
                                        <p:cTn id="6" dur="2000" fill="hold"/>
                                        <p:tgtEl>
                                          <p:spTgt spid="2"/>
                                        </p:tgtEl>
                                        <p:attrNameLst>
                                          <p:attrName>style.color</p:attrName>
                                        </p:attrNameLst>
                                      </p:cBhvr>
                                      <p:to>
                                        <a:srgbClr val="FFFF00"/>
                                      </p:to>
                                    </p:animClr>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3" presetClass="emph" presetSubtype="2" fill="hold" nodeType="withEffect">
                                  <p:stCondLst>
                                    <p:cond delay="0"/>
                                  </p:stCondLst>
                                  <p:childTnLst>
                                    <p:animClr clrSpc="rgb" dir="cw">
                                      <p:cBhvr override="childStyle">
                                        <p:cTn id="23" dur="2000" fill="hold"/>
                                        <p:tgtEl>
                                          <p:spTgt spid="3">
                                            <p:txEl>
                                              <p:pRg st="10" end="10"/>
                                            </p:txEl>
                                          </p:spTgt>
                                        </p:tgtEl>
                                        <p:attrNameLst>
                                          <p:attrName>style.color</p:attrName>
                                        </p:attrNameLst>
                                      </p:cBhvr>
                                      <p:to>
                                        <a:srgbClr val="00B0F0"/>
                                      </p:to>
                                    </p:animClr>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9977F-D267-23CB-7062-D6665F01E5BA}"/>
              </a:ext>
            </a:extLst>
          </p:cNvPr>
          <p:cNvSpPr>
            <a:spLocks noGrp="1"/>
          </p:cNvSpPr>
          <p:nvPr>
            <p:ph type="title"/>
          </p:nvPr>
        </p:nvSpPr>
        <p:spPr>
          <a:xfrm>
            <a:off x="685801" y="-210562"/>
            <a:ext cx="10131425" cy="1456267"/>
          </a:xfrm>
        </p:spPr>
        <p:txBody>
          <a:bodyPr/>
          <a:lstStyle/>
          <a:p>
            <a:pPr algn="ctr"/>
            <a:r>
              <a:rPr lang="ar-DZ" dirty="0">
                <a:solidFill>
                  <a:schemeClr val="accent3">
                    <a:lumMod val="40000"/>
                    <a:lumOff val="60000"/>
                  </a:schemeClr>
                </a:solidFill>
              </a:rPr>
              <a:t>خصائص نظام الحوافز:</a:t>
            </a:r>
            <a:endParaRPr lang="fr-FR" dirty="0">
              <a:solidFill>
                <a:schemeClr val="accent3">
                  <a:lumMod val="40000"/>
                  <a:lumOff val="60000"/>
                </a:schemeClr>
              </a:solidFill>
            </a:endParaRPr>
          </a:p>
        </p:txBody>
      </p:sp>
      <p:graphicFrame>
        <p:nvGraphicFramePr>
          <p:cNvPr id="4" name="Content Placeholder 3">
            <a:extLst>
              <a:ext uri="{FF2B5EF4-FFF2-40B4-BE49-F238E27FC236}">
                <a16:creationId xmlns:a16="http://schemas.microsoft.com/office/drawing/2014/main" xmlns="" id="{98787122-6EB1-12D6-4154-19803AF3DF68}"/>
              </a:ext>
            </a:extLst>
          </p:cNvPr>
          <p:cNvGraphicFramePr>
            <a:graphicFrameLocks noGrp="1"/>
          </p:cNvGraphicFramePr>
          <p:nvPr>
            <p:ph idx="1"/>
            <p:extLst>
              <p:ext uri="{D42A27DB-BD31-4B8C-83A1-F6EECF244321}">
                <p14:modId xmlns:p14="http://schemas.microsoft.com/office/powerpoint/2010/main" xmlns="" val="2806160869"/>
              </p:ext>
            </p:extLst>
          </p:nvPr>
        </p:nvGraphicFramePr>
        <p:xfrm>
          <a:off x="685799" y="1245705"/>
          <a:ext cx="10551404" cy="4024035"/>
        </p:xfrm>
        <a:graphic>
          <a:graphicData uri="http://schemas.openxmlformats.org/drawingml/2006/table">
            <a:tbl>
              <a:tblPr firstRow="1" bandRow="1">
                <a:tableStyleId>{5C22544A-7EE6-4342-B048-85BDC9FD1C3A}</a:tableStyleId>
              </a:tblPr>
              <a:tblGrid>
                <a:gridCol w="2637851">
                  <a:extLst>
                    <a:ext uri="{9D8B030D-6E8A-4147-A177-3AD203B41FA5}">
                      <a16:colId xmlns:a16="http://schemas.microsoft.com/office/drawing/2014/main" xmlns="" val="41354814"/>
                    </a:ext>
                  </a:extLst>
                </a:gridCol>
                <a:gridCol w="2637851">
                  <a:extLst>
                    <a:ext uri="{9D8B030D-6E8A-4147-A177-3AD203B41FA5}">
                      <a16:colId xmlns:a16="http://schemas.microsoft.com/office/drawing/2014/main" xmlns="" val="3709183534"/>
                    </a:ext>
                  </a:extLst>
                </a:gridCol>
                <a:gridCol w="2637851">
                  <a:extLst>
                    <a:ext uri="{9D8B030D-6E8A-4147-A177-3AD203B41FA5}">
                      <a16:colId xmlns:a16="http://schemas.microsoft.com/office/drawing/2014/main" xmlns="" val="656914041"/>
                    </a:ext>
                  </a:extLst>
                </a:gridCol>
                <a:gridCol w="2637851">
                  <a:extLst>
                    <a:ext uri="{9D8B030D-6E8A-4147-A177-3AD203B41FA5}">
                      <a16:colId xmlns:a16="http://schemas.microsoft.com/office/drawing/2014/main" xmlns="" val="1343500856"/>
                    </a:ext>
                  </a:extLst>
                </a:gridCol>
              </a:tblGrid>
              <a:tr h="88459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الاستقرار والمرونة: </a:t>
                      </a:r>
                      <a:endParaRPr lang="fr-FR" sz="1800" b="1" kern="1200" dirty="0">
                        <a:solidFill>
                          <a:schemeClr val="tx1"/>
                        </a:solidFill>
                        <a:effectLst/>
                        <a:latin typeface="+mn-lt"/>
                        <a:ea typeface="+mn-ea"/>
                        <a:cs typeface="+mn-cs"/>
                      </a:endParaRPr>
                    </a:p>
                    <a:p>
                      <a:pPr algn="ctr"/>
                      <a:endParaRPr lang="fr-FR"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معايير الأداء: </a:t>
                      </a:r>
                      <a:endParaRPr lang="fr-FR" sz="1800" b="1" kern="1200" dirty="0">
                        <a:solidFill>
                          <a:schemeClr val="tx1"/>
                        </a:solidFill>
                        <a:effectLst/>
                        <a:latin typeface="+mn-lt"/>
                        <a:ea typeface="+mn-ea"/>
                        <a:cs typeface="+mn-cs"/>
                      </a:endParaRPr>
                    </a:p>
                    <a:p>
                      <a:pPr algn="ctr"/>
                      <a:endParaRPr lang="fr-FR"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عدالة التوزيع: </a:t>
                      </a:r>
                      <a:endParaRPr lang="fr-FR" sz="1800" b="1" kern="1200" dirty="0">
                        <a:solidFill>
                          <a:schemeClr val="tx1"/>
                        </a:solidFill>
                        <a:effectLst/>
                        <a:latin typeface="+mn-lt"/>
                        <a:ea typeface="+mn-ea"/>
                        <a:cs typeface="+mn-cs"/>
                      </a:endParaRPr>
                    </a:p>
                    <a:p>
                      <a:pPr algn="ctr"/>
                      <a:endParaRPr lang="fr-FR"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1800" b="1" kern="1200" dirty="0">
                          <a:solidFill>
                            <a:schemeClr val="tx1"/>
                          </a:solidFill>
                          <a:effectLst/>
                          <a:latin typeface="+mn-lt"/>
                          <a:ea typeface="+mn-ea"/>
                          <a:cs typeface="+mn-cs"/>
                        </a:rPr>
                        <a:t>التحديد: </a:t>
                      </a:r>
                      <a:endParaRPr lang="fr-FR" sz="1800" b="1" kern="1200" dirty="0">
                        <a:solidFill>
                          <a:schemeClr val="tx1"/>
                        </a:solidFill>
                        <a:effectLst/>
                        <a:latin typeface="+mn-lt"/>
                        <a:ea typeface="+mn-ea"/>
                        <a:cs typeface="+mn-cs"/>
                      </a:endParaRPr>
                    </a:p>
                    <a:p>
                      <a:pPr algn="ctr"/>
                      <a:endParaRPr lang="fr-FR" dirty="0">
                        <a:solidFill>
                          <a:schemeClr val="tx1"/>
                        </a:solidFill>
                        <a:latin typeface="Times New Roman" panose="02020603050405020304" pitchFamily="18" charset="0"/>
                        <a:cs typeface="Times New Roman" panose="02020603050405020304" pitchFamily="18" charset="0"/>
                      </a:endParaRPr>
                    </a:p>
                  </a:txBody>
                  <a:tcPr anchor="ctr">
                    <a:solidFill>
                      <a:schemeClr val="accent4">
                        <a:lumMod val="75000"/>
                      </a:schemeClr>
                    </a:solidFill>
                  </a:tcPr>
                </a:tc>
                <a:extLst>
                  <a:ext uri="{0D108BD9-81ED-4DB2-BD59-A6C34878D82A}">
                    <a16:rowId xmlns:a16="http://schemas.microsoft.com/office/drawing/2014/main" xmlns="" val="933543175"/>
                  </a:ext>
                </a:extLst>
              </a:tr>
              <a:tr h="3058645">
                <a:tc>
                  <a:txBody>
                    <a:bodyPr/>
                    <a:lstStyle/>
                    <a:p>
                      <a:pPr marL="342900" indent="-342900" algn="r" rtl="1">
                        <a:buFont typeface="Arial" panose="020B0604020202020204" pitchFamily="34" charset="0"/>
                        <a:buChar char="•"/>
                      </a:pPr>
                      <a:endParaRPr lang="fr-FR" sz="2000" dirty="0">
                        <a:effectLst/>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وضوح نظام الحوافز للعاملين.</a:t>
                      </a:r>
                      <a:endParaRPr lang="fr-FR" sz="2000" kern="1200" dirty="0">
                        <a:solidFill>
                          <a:schemeClr val="dk1"/>
                        </a:solidFill>
                        <a:effectLst/>
                        <a:latin typeface="+mn-lt"/>
                        <a:ea typeface="+mn-ea"/>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مرونة النظام لتحقيق الرضا الوظيفي.</a:t>
                      </a:r>
                      <a:endParaRPr lang="fr-FR" sz="2000" kern="1200" dirty="0">
                        <a:solidFill>
                          <a:schemeClr val="dk1"/>
                        </a:solidFill>
                        <a:effectLst/>
                        <a:latin typeface="+mn-lt"/>
                        <a:ea typeface="+mn-ea"/>
                        <a:cs typeface="+mj-cs"/>
                      </a:endParaRPr>
                    </a:p>
                    <a:p>
                      <a:pPr marL="342900" indent="-34290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tcPr>
                </a:tc>
                <a:tc>
                  <a:txBody>
                    <a:bodyPr/>
                    <a:lstStyle/>
                    <a:p>
                      <a:pPr marL="342900" indent="-342900" algn="r" rtl="1">
                        <a:buFont typeface="Arial" panose="020B0604020202020204" pitchFamily="34" charset="0"/>
                        <a:buChar char="•"/>
                      </a:pPr>
                      <a:endParaRPr lang="fr-FR" sz="2000" dirty="0">
                        <a:effectLst/>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ربط الحافز بالأداء الجيد.</a:t>
                      </a:r>
                      <a:endParaRPr lang="fr-FR" sz="2000" kern="1200" dirty="0">
                        <a:solidFill>
                          <a:schemeClr val="dk1"/>
                        </a:solidFill>
                        <a:effectLst/>
                        <a:latin typeface="+mn-lt"/>
                        <a:ea typeface="+mn-ea"/>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تعميق مفهوم ربط الحافز بالمؤسسة.</a:t>
                      </a:r>
                      <a:endParaRPr lang="fr-FR" sz="2000" kern="1200" dirty="0">
                        <a:solidFill>
                          <a:schemeClr val="dk1"/>
                        </a:solidFill>
                        <a:effectLst/>
                        <a:latin typeface="+mn-lt"/>
                        <a:ea typeface="+mn-ea"/>
                        <a:cs typeface="+mj-cs"/>
                      </a:endParaRPr>
                    </a:p>
                    <a:p>
                      <a:pPr marL="342900" indent="-34290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tcPr>
                </a:tc>
                <a:tc>
                  <a:txBody>
                    <a:bodyPr/>
                    <a:lstStyle/>
                    <a:p>
                      <a:pPr marL="342900" indent="-342900" algn="r" rtl="1">
                        <a:buFont typeface="Arial" panose="020B0604020202020204" pitchFamily="34" charset="0"/>
                        <a:buChar char="•"/>
                      </a:pPr>
                      <a:endParaRPr lang="fr-FR" sz="2000" dirty="0">
                        <a:effectLst/>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نزاهة وحياد في منح الحوافز.</a:t>
                      </a:r>
                      <a:endParaRPr lang="fr-FR" sz="2000" kern="1200" dirty="0">
                        <a:solidFill>
                          <a:schemeClr val="dk1"/>
                        </a:solidFill>
                        <a:effectLst/>
                        <a:latin typeface="+mn-lt"/>
                        <a:ea typeface="+mn-ea"/>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عدم تدخل الاعتبارات الشخصية.</a:t>
                      </a:r>
                      <a:endParaRPr lang="fr-FR" sz="2000" kern="1200" dirty="0">
                        <a:solidFill>
                          <a:schemeClr val="dk1"/>
                        </a:solidFill>
                        <a:effectLst/>
                        <a:latin typeface="+mn-lt"/>
                        <a:ea typeface="+mn-ea"/>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منح الحوافز على أساس الأداء الجيد فقط.</a:t>
                      </a:r>
                      <a:endParaRPr lang="fr-FR" sz="2000" kern="1200" dirty="0">
                        <a:solidFill>
                          <a:schemeClr val="dk1"/>
                        </a:solidFill>
                        <a:effectLst/>
                        <a:latin typeface="+mn-lt"/>
                        <a:ea typeface="+mn-ea"/>
                        <a:cs typeface="+mj-cs"/>
                      </a:endParaRPr>
                    </a:p>
                    <a:p>
                      <a:pPr marL="342900" indent="-34290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tcPr>
                </a:tc>
                <a:tc>
                  <a:txBody>
                    <a:bodyPr/>
                    <a:lstStyle/>
                    <a:p>
                      <a:pPr marL="342900" indent="-342900" algn="r" rtl="1">
                        <a:buFont typeface="Arial" panose="020B0604020202020204" pitchFamily="34" charset="0"/>
                        <a:buChar char="•"/>
                      </a:pPr>
                      <a:endParaRPr lang="fr-FR" sz="2000" dirty="0">
                        <a:effectLst/>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توافق الحافز مع دافع الفرد.</a:t>
                      </a:r>
                      <a:endParaRPr lang="fr-FR" sz="2000" kern="1200" dirty="0">
                        <a:solidFill>
                          <a:schemeClr val="dk1"/>
                        </a:solidFill>
                        <a:effectLst/>
                        <a:latin typeface="+mn-lt"/>
                        <a:ea typeface="+mn-ea"/>
                        <a:cs typeface="+mj-cs"/>
                      </a:endParaRPr>
                    </a:p>
                    <a:p>
                      <a:pPr marL="800100" lvl="1" indent="-342900" algn="r" rtl="1">
                        <a:buFont typeface="Arial" panose="020B0604020202020204" pitchFamily="34" charset="0"/>
                        <a:buChar char="•"/>
                      </a:pPr>
                      <a:r>
                        <a:rPr lang="ar-SA" sz="2000" kern="1200" dirty="0">
                          <a:solidFill>
                            <a:schemeClr val="dk1"/>
                          </a:solidFill>
                          <a:effectLst/>
                          <a:latin typeface="+mn-lt"/>
                          <a:ea typeface="+mn-ea"/>
                          <a:cs typeface="+mj-cs"/>
                        </a:rPr>
                        <a:t>تناسب الحوافز مع رغبات واحتياجات العاملين.</a:t>
                      </a:r>
                      <a:endParaRPr lang="fr-FR" sz="2000" kern="1200" dirty="0">
                        <a:solidFill>
                          <a:schemeClr val="dk1"/>
                        </a:solidFill>
                        <a:effectLst/>
                        <a:latin typeface="+mn-lt"/>
                        <a:ea typeface="+mn-ea"/>
                        <a:cs typeface="+mj-cs"/>
                      </a:endParaRPr>
                    </a:p>
                    <a:p>
                      <a:pPr marL="342900" indent="-342900" algn="r" rtl="1">
                        <a:buFont typeface="Arial" panose="020B0604020202020204" pitchFamily="34" charset="0"/>
                        <a:buChar char="•"/>
                      </a:pPr>
                      <a:endParaRPr lang="fr-FR" sz="2000" dirty="0">
                        <a:solidFill>
                          <a:schemeClr val="bg1"/>
                        </a:solidFill>
                        <a:latin typeface="Times New Roman" panose="02020603050405020304" pitchFamily="18" charset="0"/>
                        <a:cs typeface="+mj-cs"/>
                      </a:endParaRPr>
                    </a:p>
                  </a:txBody>
                  <a:tcPr>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a:tcPr>
                </a:tc>
                <a:extLst>
                  <a:ext uri="{0D108BD9-81ED-4DB2-BD59-A6C34878D82A}">
                    <a16:rowId xmlns:a16="http://schemas.microsoft.com/office/drawing/2014/main" xmlns="" val="3423356248"/>
                  </a:ext>
                </a:extLst>
              </a:tr>
            </a:tbl>
          </a:graphicData>
        </a:graphic>
      </p:graphicFrame>
    </p:spTree>
    <p:extLst>
      <p:ext uri="{BB962C8B-B14F-4D97-AF65-F5344CB8AC3E}">
        <p14:creationId xmlns:p14="http://schemas.microsoft.com/office/powerpoint/2010/main" xmlns="" val="377831868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2A95F-A60A-05A2-71C1-27A5BD028C56}"/>
              </a:ext>
            </a:extLst>
          </p:cNvPr>
          <p:cNvSpPr>
            <a:spLocks noGrp="1"/>
          </p:cNvSpPr>
          <p:nvPr>
            <p:ph type="title"/>
          </p:nvPr>
        </p:nvSpPr>
        <p:spPr>
          <a:xfrm>
            <a:off x="685801" y="609601"/>
            <a:ext cx="10131425" cy="331304"/>
          </a:xfrm>
        </p:spPr>
        <p:txBody>
          <a:bodyPr>
            <a:normAutofit fontScale="90000"/>
          </a:bodyPr>
          <a:lstStyle/>
          <a:p>
            <a:endParaRPr lang="fr-FR" dirty="0"/>
          </a:p>
        </p:txBody>
      </p:sp>
      <p:sp>
        <p:nvSpPr>
          <p:cNvPr id="3" name="Content Placeholder 2">
            <a:extLst>
              <a:ext uri="{FF2B5EF4-FFF2-40B4-BE49-F238E27FC236}">
                <a16:creationId xmlns:a16="http://schemas.microsoft.com/office/drawing/2014/main" xmlns="" id="{BD61CE72-A3BD-B6CE-6C91-73E7561CAD81}"/>
              </a:ext>
            </a:extLst>
          </p:cNvPr>
          <p:cNvSpPr>
            <a:spLocks noGrp="1"/>
          </p:cNvSpPr>
          <p:nvPr>
            <p:ph idx="1"/>
          </p:nvPr>
        </p:nvSpPr>
        <p:spPr>
          <a:xfrm>
            <a:off x="556591" y="1139846"/>
            <a:ext cx="10949608" cy="5300869"/>
          </a:xfrm>
        </p:spPr>
        <p:txBody>
          <a:bodyPr anchor="t">
            <a:normAutofit/>
          </a:bodyPr>
          <a:lstStyle/>
          <a:p>
            <a:pPr algn="just" rtl="1"/>
            <a:r>
              <a:rPr lang="ar-SA" sz="2400" b="1">
                <a:solidFill>
                  <a:srgbClr val="FFFF00"/>
                </a:solidFill>
                <a:cs typeface="+mj-cs"/>
              </a:rPr>
              <a:t>التنويع </a:t>
            </a:r>
            <a:r>
              <a:rPr lang="ar-SA" sz="2400" b="1" dirty="0">
                <a:solidFill>
                  <a:srgbClr val="FFFF00"/>
                </a:solidFill>
                <a:cs typeface="+mj-cs"/>
              </a:rPr>
              <a:t>في نظام الحوافز:</a:t>
            </a:r>
            <a:endParaRPr lang="fr-FR" sz="2400" dirty="0">
              <a:solidFill>
                <a:srgbClr val="FFFF00"/>
              </a:solidFill>
              <a:cs typeface="+mj-cs"/>
            </a:endParaRPr>
          </a:p>
          <a:p>
            <a:pPr lvl="0" algn="just" rtl="1"/>
            <a:r>
              <a:rPr lang="ar-SA" sz="2400" dirty="0">
                <a:cs typeface="+mj-cs"/>
              </a:rPr>
              <a:t>إيجاد رغبة جديدة أو زيادة مستوى الرغبة القائمة لدى الفرد.</a:t>
            </a:r>
            <a:endParaRPr lang="fr-FR" sz="2400" dirty="0">
              <a:cs typeface="+mj-cs"/>
            </a:endParaRPr>
          </a:p>
          <a:p>
            <a:pPr lvl="0" algn="just" rtl="1"/>
            <a:r>
              <a:rPr lang="ar-SA" sz="2400" dirty="0">
                <a:cs typeface="+mj-cs"/>
              </a:rPr>
              <a:t>توفير الحوافز المادية والمعنوية.</a:t>
            </a:r>
            <a:endParaRPr lang="fr-FR" sz="2400" dirty="0">
              <a:cs typeface="+mj-cs"/>
            </a:endParaRPr>
          </a:p>
          <a:p>
            <a:pPr lvl="0" algn="just" rtl="1"/>
            <a:r>
              <a:rPr lang="ar-SA" sz="2400" dirty="0">
                <a:cs typeface="+mj-cs"/>
              </a:rPr>
              <a:t>اختيار النوع المناسب من الحوافز في كل مناسبة.</a:t>
            </a:r>
            <a:endParaRPr lang="fr-FR" sz="2400" dirty="0">
              <a:cs typeface="+mj-cs"/>
            </a:endParaRPr>
          </a:p>
          <a:p>
            <a:pPr algn="just" rtl="1"/>
            <a:r>
              <a:rPr lang="ar-SA" sz="2400" b="1" dirty="0">
                <a:solidFill>
                  <a:srgbClr val="FFFF00"/>
                </a:solidFill>
                <a:cs typeface="+mj-cs"/>
              </a:rPr>
              <a:t>تأثير الحوافز على سلوك العاملين:</a:t>
            </a:r>
            <a:endParaRPr lang="fr-FR" sz="2400" dirty="0">
              <a:solidFill>
                <a:srgbClr val="FFFF00"/>
              </a:solidFill>
              <a:cs typeface="+mj-cs"/>
            </a:endParaRPr>
          </a:p>
          <a:p>
            <a:pPr lvl="0" algn="just" rtl="1"/>
            <a:r>
              <a:rPr lang="ar-SA" sz="2400" dirty="0">
                <a:cs typeface="+mj-cs"/>
              </a:rPr>
              <a:t>خلق روح التنافس والتميز بين الأفراد.</a:t>
            </a:r>
            <a:endParaRPr lang="fr-FR" sz="2400" dirty="0">
              <a:cs typeface="+mj-cs"/>
            </a:endParaRPr>
          </a:p>
          <a:p>
            <a:pPr lvl="0" algn="just" rtl="1"/>
            <a:r>
              <a:rPr lang="ar-SA" sz="2400" dirty="0">
                <a:cs typeface="+mj-cs"/>
              </a:rPr>
              <a:t>تحفيز سلوكهم وتصرفهم ومثابرتهم.</a:t>
            </a:r>
            <a:endParaRPr lang="fr-FR" sz="2400" dirty="0">
              <a:cs typeface="+mj-cs"/>
            </a:endParaRPr>
          </a:p>
          <a:p>
            <a:pPr lvl="0" algn="just" rtl="1"/>
            <a:r>
              <a:rPr lang="ar-SA" sz="2400" dirty="0">
                <a:cs typeface="+mj-cs"/>
              </a:rPr>
              <a:t>تكون الحوافز إيجابية أو سلبية.</a:t>
            </a:r>
            <a:endParaRPr lang="fr-FR" sz="2400" dirty="0">
              <a:cs typeface="+mj-cs"/>
            </a:endParaRPr>
          </a:p>
          <a:p>
            <a:pPr lvl="0" algn="just" rtl="1"/>
            <a:r>
              <a:rPr lang="ar-SA" sz="2400" dirty="0">
                <a:cs typeface="+mj-cs"/>
              </a:rPr>
              <a:t>قد يكون لها تأثير عكسي على بعض الأفراد</a:t>
            </a:r>
            <a:r>
              <a:rPr lang="ar-SA" dirty="0"/>
              <a:t>.</a:t>
            </a:r>
            <a:endParaRPr lang="fr-FR" dirty="0"/>
          </a:p>
        </p:txBody>
      </p:sp>
    </p:spTree>
    <p:extLst>
      <p:ext uri="{BB962C8B-B14F-4D97-AF65-F5344CB8AC3E}">
        <p14:creationId xmlns:p14="http://schemas.microsoft.com/office/powerpoint/2010/main" xmlns="" val="373286266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C19DF-68FB-7CEA-843A-9B4326DB26B8}"/>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xmlns="" id="{001E8253-4494-0CCB-E7EB-DD404A09BB4C}"/>
              </a:ext>
            </a:extLst>
          </p:cNvPr>
          <p:cNvSpPr>
            <a:spLocks noGrp="1"/>
          </p:cNvSpPr>
          <p:nvPr>
            <p:ph idx="1"/>
          </p:nvPr>
        </p:nvSpPr>
        <p:spPr>
          <a:xfrm>
            <a:off x="356222" y="1090671"/>
            <a:ext cx="10790582" cy="5510270"/>
          </a:xfrm>
        </p:spPr>
        <p:txBody>
          <a:bodyPr anchor="t">
            <a:normAutofit/>
          </a:bodyPr>
          <a:lstStyle/>
          <a:p>
            <a:pPr algn="just" rtl="1"/>
            <a:r>
              <a:rPr lang="ar-SA" sz="2400" b="1" dirty="0">
                <a:solidFill>
                  <a:srgbClr val="FFFF00"/>
                </a:solidFill>
                <a:cs typeface="+mj-cs"/>
              </a:rPr>
              <a:t>أداء العاملين ونظام الحوافز:</a:t>
            </a:r>
            <a:endParaRPr lang="fr-FR" sz="2400" dirty="0">
              <a:solidFill>
                <a:srgbClr val="FFFF00"/>
              </a:solidFill>
              <a:cs typeface="+mj-cs"/>
            </a:endParaRPr>
          </a:p>
          <a:p>
            <a:pPr lvl="0" algn="just" rtl="1"/>
            <a:r>
              <a:rPr lang="ar-SA" sz="2400" dirty="0">
                <a:cs typeface="+mj-cs"/>
              </a:rPr>
              <a:t>الإدارة الناجحة تفهم طبيعة عمل العاملين وحاجاتهم.</a:t>
            </a:r>
            <a:endParaRPr lang="fr-FR" sz="2400" dirty="0">
              <a:cs typeface="+mj-cs"/>
            </a:endParaRPr>
          </a:p>
          <a:p>
            <a:pPr lvl="0" algn="just" rtl="1"/>
            <a:r>
              <a:rPr lang="ar-SA" sz="2400" dirty="0">
                <a:cs typeface="+mj-cs"/>
              </a:rPr>
              <a:t>تحدد نوع الحافز المناسب لتعديل سلوكياتهم وتحقيق أهداف المؤسسة.</a:t>
            </a:r>
            <a:endParaRPr lang="fr-FR" sz="2400" dirty="0">
              <a:cs typeface="+mj-cs"/>
            </a:endParaRPr>
          </a:p>
          <a:p>
            <a:pPr lvl="0" algn="just" rtl="1"/>
            <a:r>
              <a:rPr lang="ar-SA" sz="2400" dirty="0">
                <a:cs typeface="+mj-cs"/>
              </a:rPr>
              <a:t>نظام الحوافز الفعال يلبي حاجات العاملين ويزيد من إنتاجيتهم وولائهم.</a:t>
            </a:r>
            <a:endParaRPr lang="fr-FR" sz="2400" dirty="0">
              <a:cs typeface="+mj-cs"/>
            </a:endParaRPr>
          </a:p>
          <a:p>
            <a:pPr lvl="0" algn="just" rtl="1"/>
            <a:r>
              <a:rPr lang="ar-SA" sz="2400" dirty="0">
                <a:cs typeface="+mj-cs"/>
              </a:rPr>
              <a:t>الحوافز هي بمثابة المقابل للأداء المتميز.</a:t>
            </a:r>
            <a:endParaRPr lang="fr-FR" sz="2400" dirty="0">
              <a:cs typeface="+mj-cs"/>
            </a:endParaRPr>
          </a:p>
          <a:p>
            <a:pPr lvl="0" algn="just" rtl="1"/>
            <a:r>
              <a:rPr lang="ar-SA" sz="2400" dirty="0">
                <a:cs typeface="+mj-cs"/>
              </a:rPr>
              <a:t>الأداء هو نتاج جهد الفرد وقدراته ومعارفه.</a:t>
            </a:r>
            <a:endParaRPr lang="fr-FR" sz="2400" dirty="0">
              <a:cs typeface="+mj-cs"/>
            </a:endParaRPr>
          </a:p>
          <a:p>
            <a:pPr lvl="0" algn="just" rtl="1"/>
            <a:r>
              <a:rPr lang="ar-SA" sz="2400" dirty="0">
                <a:cs typeface="+mj-cs"/>
              </a:rPr>
              <a:t>الرضا عن العمل وتوفير بيئة عمل جيدة هما من عوامل تحفيز العاملين.</a:t>
            </a:r>
            <a:endParaRPr lang="fr-FR" sz="2400" dirty="0">
              <a:cs typeface="+mj-cs"/>
            </a:endParaRPr>
          </a:p>
          <a:p>
            <a:pPr lvl="0" algn="just" rtl="1"/>
            <a:r>
              <a:rPr lang="ar-SA" sz="2400" dirty="0">
                <a:cs typeface="+mj-cs"/>
              </a:rPr>
              <a:t>الأداء هو حجر الأساس في تحقيق المؤسسات لأهدافها.</a:t>
            </a:r>
            <a:endParaRPr lang="fr-FR" sz="2400" dirty="0">
              <a:cs typeface="+mj-cs"/>
            </a:endParaRPr>
          </a:p>
          <a:p>
            <a:pPr lvl="0" algn="just" rtl="1"/>
            <a:r>
              <a:rPr lang="ar-SA" sz="2400" dirty="0">
                <a:cs typeface="+mj-cs"/>
              </a:rPr>
              <a:t>تسعى المؤسسات إلى إنجاز أعمالها بكفاءة وفعالية عالية.</a:t>
            </a:r>
            <a:endParaRPr lang="fr-FR" sz="2400" dirty="0">
              <a:cs typeface="+mj-cs"/>
            </a:endParaRPr>
          </a:p>
          <a:p>
            <a:pPr lvl="0" algn="just" rtl="1"/>
            <a:r>
              <a:rPr lang="ar-SA" sz="2400" dirty="0">
                <a:cs typeface="+mj-cs"/>
              </a:rPr>
              <a:t>الأداء هو مؤشر لنجاح المؤسسة واستقرارها.</a:t>
            </a:r>
            <a:endParaRPr lang="fr-FR" sz="2400" dirty="0">
              <a:cs typeface="+mj-cs"/>
            </a:endParaRPr>
          </a:p>
        </p:txBody>
      </p:sp>
    </p:spTree>
    <p:extLst>
      <p:ext uri="{BB962C8B-B14F-4D97-AF65-F5344CB8AC3E}">
        <p14:creationId xmlns:p14="http://schemas.microsoft.com/office/powerpoint/2010/main" xmlns="" val="99249409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33DA8-2588-A82E-EAAD-41DE4CEDD1E7}"/>
              </a:ext>
            </a:extLst>
          </p:cNvPr>
          <p:cNvSpPr>
            <a:spLocks noGrp="1"/>
          </p:cNvSpPr>
          <p:nvPr>
            <p:ph type="title"/>
          </p:nvPr>
        </p:nvSpPr>
        <p:spPr>
          <a:xfrm>
            <a:off x="685801" y="609601"/>
            <a:ext cx="10131425" cy="463826"/>
          </a:xfrm>
        </p:spPr>
        <p:txBody>
          <a:bodyPr>
            <a:normAutofit fontScale="90000"/>
          </a:bodyPr>
          <a:lstStyle/>
          <a:p>
            <a:endParaRPr lang="fr-FR" dirty="0"/>
          </a:p>
        </p:txBody>
      </p:sp>
      <p:sp>
        <p:nvSpPr>
          <p:cNvPr id="3" name="Content Placeholder 2">
            <a:extLst>
              <a:ext uri="{FF2B5EF4-FFF2-40B4-BE49-F238E27FC236}">
                <a16:creationId xmlns:a16="http://schemas.microsoft.com/office/drawing/2014/main" xmlns="" id="{4D5F9E12-FCD7-EABA-CA80-7A4007792F85}"/>
              </a:ext>
            </a:extLst>
          </p:cNvPr>
          <p:cNvSpPr>
            <a:spLocks noGrp="1"/>
          </p:cNvSpPr>
          <p:nvPr>
            <p:ph idx="1"/>
          </p:nvPr>
        </p:nvSpPr>
        <p:spPr>
          <a:xfrm>
            <a:off x="0" y="1178805"/>
            <a:ext cx="11683999" cy="5381021"/>
          </a:xfrm>
        </p:spPr>
        <p:txBody>
          <a:bodyPr numCol="2" rtlCol="1">
            <a:normAutofit/>
          </a:bodyPr>
          <a:lstStyle/>
          <a:p>
            <a:pPr algn="just" rtl="1"/>
            <a:r>
              <a:rPr lang="ar-SA" sz="2400" b="1" dirty="0">
                <a:solidFill>
                  <a:srgbClr val="FFFF00"/>
                </a:solidFill>
                <a:cs typeface="+mj-cs"/>
              </a:rPr>
              <a:t>أهمية الأداء:</a:t>
            </a:r>
            <a:endParaRPr lang="fr-FR" sz="2400" dirty="0">
              <a:solidFill>
                <a:srgbClr val="FFFF00"/>
              </a:solidFill>
              <a:cs typeface="+mj-cs"/>
            </a:endParaRPr>
          </a:p>
          <a:p>
            <a:pPr lvl="0" algn="just" rtl="1"/>
            <a:r>
              <a:rPr lang="ar-SA" sz="2400" dirty="0">
                <a:cs typeface="+mj-cs"/>
              </a:rPr>
              <a:t>الأداء من المفاهيم المهمة في الدراسات الإدارية.</a:t>
            </a:r>
            <a:endParaRPr lang="fr-FR" sz="2400" dirty="0">
              <a:cs typeface="+mj-cs"/>
            </a:endParaRPr>
          </a:p>
          <a:p>
            <a:pPr lvl="0" algn="just" rtl="1"/>
            <a:r>
              <a:rPr lang="ar-SA" sz="2400" dirty="0">
                <a:cs typeface="+mj-cs"/>
              </a:rPr>
              <a:t>هو حجر الأساس في تحقيق أهداف المؤسسة.</a:t>
            </a:r>
            <a:endParaRPr lang="fr-FR" sz="2400" dirty="0">
              <a:cs typeface="+mj-cs"/>
            </a:endParaRPr>
          </a:p>
          <a:p>
            <a:pPr lvl="0" algn="just" rtl="1"/>
            <a:r>
              <a:rPr lang="ar-SA" sz="2400" dirty="0">
                <a:cs typeface="+mj-cs"/>
              </a:rPr>
              <a:t>يجب دراسة وتقييم الأداء بشكل دوري.</a:t>
            </a:r>
            <a:endParaRPr lang="fr-FR" sz="2400" dirty="0">
              <a:cs typeface="+mj-cs"/>
            </a:endParaRPr>
          </a:p>
          <a:p>
            <a:pPr lvl="0" algn="just" rtl="1"/>
            <a:r>
              <a:rPr lang="ar-SA" sz="2400" dirty="0">
                <a:cs typeface="+mj-cs"/>
              </a:rPr>
              <a:t>توجد العديد من العوامل التي تؤثر على الأداء.</a:t>
            </a:r>
            <a:endParaRPr lang="fr-FR" sz="2400" dirty="0">
              <a:cs typeface="+mj-cs"/>
            </a:endParaRPr>
          </a:p>
          <a:p>
            <a:pPr lvl="0" algn="just" rtl="1"/>
            <a:r>
              <a:rPr lang="ar-SA" sz="2400" dirty="0">
                <a:cs typeface="+mj-cs"/>
              </a:rPr>
              <a:t>الأداء هو الناتج النهائي لمحصلة الأنشطة داخل المؤسسة.</a:t>
            </a:r>
            <a:endParaRPr lang="fr-FR" sz="2400" dirty="0">
              <a:cs typeface="+mj-cs"/>
            </a:endParaRPr>
          </a:p>
          <a:p>
            <a:pPr lvl="0" algn="just" rtl="1"/>
            <a:r>
              <a:rPr lang="ar-SA" sz="2400" dirty="0">
                <a:cs typeface="+mj-cs"/>
              </a:rPr>
              <a:t>الأداء المرتفع هو مؤشر لنجاح المؤسسة واستقرارها.</a:t>
            </a:r>
            <a:endParaRPr lang="ar-DZ" sz="2400" dirty="0">
              <a:cs typeface="+mj-cs"/>
            </a:endParaRPr>
          </a:p>
          <a:p>
            <a:pPr lvl="0" algn="just" rtl="1"/>
            <a:endParaRPr lang="ar-DZ" sz="2400" dirty="0">
              <a:cs typeface="+mj-cs"/>
            </a:endParaRPr>
          </a:p>
          <a:p>
            <a:pPr lvl="0" algn="just" rtl="1"/>
            <a:endParaRPr lang="ar-DZ" sz="2400" dirty="0">
              <a:cs typeface="+mj-cs"/>
            </a:endParaRPr>
          </a:p>
          <a:p>
            <a:pPr lvl="0" algn="just" rtl="1"/>
            <a:endParaRPr lang="ar-DZ" sz="2400" dirty="0">
              <a:cs typeface="+mj-cs"/>
            </a:endParaRPr>
          </a:p>
          <a:p>
            <a:pPr lvl="0" algn="just" rtl="1"/>
            <a:endParaRPr lang="ar-DZ" sz="2400" dirty="0">
              <a:cs typeface="+mj-cs"/>
            </a:endParaRPr>
          </a:p>
          <a:p>
            <a:pPr lvl="0" algn="just" rtl="1"/>
            <a:r>
              <a:rPr lang="ar-SA" sz="2400" dirty="0">
                <a:cs typeface="+mj-cs"/>
              </a:rPr>
              <a:t>تهتم إدارة المؤسسة بمستوى الأداء أكثر من العاملين.</a:t>
            </a:r>
            <a:endParaRPr lang="fr-FR" sz="2400" dirty="0">
              <a:cs typeface="+mj-cs"/>
            </a:endParaRPr>
          </a:p>
          <a:p>
            <a:pPr lvl="0" algn="just" rtl="1"/>
            <a:r>
              <a:rPr lang="ar-SA" sz="2400" dirty="0">
                <a:cs typeface="+mj-cs"/>
              </a:rPr>
              <a:t>الأداء هو انعكاس لقدرات ودوافع كل من المرؤوسين والرؤساء.</a:t>
            </a:r>
            <a:endParaRPr lang="fr-FR" sz="2400" dirty="0">
              <a:cs typeface="+mj-cs"/>
            </a:endParaRPr>
          </a:p>
          <a:p>
            <a:pPr lvl="0" algn="just" rtl="1"/>
            <a:r>
              <a:rPr lang="ar-SA" sz="2400" dirty="0">
                <a:cs typeface="+mj-cs"/>
              </a:rPr>
              <a:t>الأداء الجيد هو نتاج بذل الفرد لمجهود أكبر باستخدام مهاراته وقدراته.</a:t>
            </a:r>
            <a:endParaRPr lang="fr-FR" sz="2400" dirty="0">
              <a:cs typeface="+mj-cs"/>
            </a:endParaRPr>
          </a:p>
          <a:p>
            <a:pPr lvl="0" algn="just" rtl="1"/>
            <a:r>
              <a:rPr lang="ar-SA" sz="2400" dirty="0">
                <a:cs typeface="+mj-cs"/>
              </a:rPr>
              <a:t>الأداء هو من أهم محاور العمل المهني.</a:t>
            </a:r>
            <a:endParaRPr lang="fr-FR" sz="2400" dirty="0">
              <a:cs typeface="+mj-cs"/>
            </a:endParaRPr>
          </a:p>
          <a:p>
            <a:pPr lvl="0" algn="just" rtl="1"/>
            <a:r>
              <a:rPr lang="ar-SA" sz="2400" dirty="0">
                <a:cs typeface="+mj-cs"/>
              </a:rPr>
              <a:t>الأداء المتميز في بيئة عمل عادلة يُكافأ بالترقية.</a:t>
            </a:r>
            <a:endParaRPr lang="fr-FR" sz="2400" dirty="0">
              <a:cs typeface="+mj-cs"/>
            </a:endParaRPr>
          </a:p>
          <a:p>
            <a:pPr marL="0" marR="1828800" lvl="0" indent="0" algn="just" rtl="1">
              <a:spcAft>
                <a:spcPts val="800"/>
              </a:spcAft>
              <a:buNone/>
            </a:pPr>
            <a:r>
              <a:rPr lang="ar-DZ" sz="2400" b="1" dirty="0">
                <a:effectLst/>
                <a:latin typeface="Calibri" panose="020F0502020204030204" pitchFamily="34" charset="0"/>
                <a:ea typeface="Calibri" panose="020F0502020204030204" pitchFamily="34" charset="0"/>
                <a:cs typeface="+mj-cs"/>
              </a:rPr>
              <a:t>      </a:t>
            </a:r>
            <a:endParaRPr lang="fr-FR" sz="2400" dirty="0">
              <a:cs typeface="+mj-cs"/>
            </a:endParaRPr>
          </a:p>
          <a:p>
            <a:pPr algn="just"/>
            <a:endParaRPr lang="fr-FR" sz="2400" dirty="0">
              <a:cs typeface="+mj-cs"/>
            </a:endParaRPr>
          </a:p>
        </p:txBody>
      </p:sp>
    </p:spTree>
    <p:extLst>
      <p:ext uri="{BB962C8B-B14F-4D97-AF65-F5344CB8AC3E}">
        <p14:creationId xmlns:p14="http://schemas.microsoft.com/office/powerpoint/2010/main" xmlns="" val="3480445937"/>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p:cTn id="49"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11" end="11"/>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12" end="12"/>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p:cTn id="61"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13" end="13"/>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p:cTn id="67"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4" end="14"/>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p:cTn id="73"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0" nodeType="clickEffect">
                                  <p:stCondLst>
                                    <p:cond delay="0"/>
                                  </p:stCondLst>
                                  <p:childTnLst>
                                    <p:animRot by="21600000">
                                      <p:cBhvr>
                                        <p:cTn id="80" dur="2000" fill="hold"/>
                                        <p:tgtEl>
                                          <p:spTgt spid="3">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1EAAF-078B-3991-E1F9-83A9F962C14F}"/>
              </a:ext>
            </a:extLst>
          </p:cNvPr>
          <p:cNvSpPr>
            <a:spLocks noGrp="1"/>
          </p:cNvSpPr>
          <p:nvPr>
            <p:ph type="title"/>
          </p:nvPr>
        </p:nvSpPr>
        <p:spPr>
          <a:xfrm>
            <a:off x="731521" y="609600"/>
            <a:ext cx="10131425" cy="1456267"/>
          </a:xfrm>
        </p:spPr>
        <p:txBody>
          <a:bodyPr>
            <a:normAutofit/>
          </a:bodyPr>
          <a:lstStyle/>
          <a:p>
            <a:pPr algn="ctr"/>
            <a:r>
              <a:rPr lang="ar-DZ" sz="4400" dirty="0">
                <a:solidFill>
                  <a:srgbClr val="FFFF00"/>
                </a:solidFill>
              </a:rPr>
              <a:t>معلومات عن المقال:</a:t>
            </a:r>
            <a:endParaRPr lang="fr-FR" sz="4400" dirty="0">
              <a:solidFill>
                <a:srgbClr val="FFFF00"/>
              </a:solidFill>
            </a:endParaRPr>
          </a:p>
        </p:txBody>
      </p:sp>
      <p:sp>
        <p:nvSpPr>
          <p:cNvPr id="3" name="Content Placeholder 2">
            <a:extLst>
              <a:ext uri="{FF2B5EF4-FFF2-40B4-BE49-F238E27FC236}">
                <a16:creationId xmlns:a16="http://schemas.microsoft.com/office/drawing/2014/main" xmlns="" id="{F0272733-13F5-A2BB-D68E-8886228A7684}"/>
              </a:ext>
            </a:extLst>
          </p:cNvPr>
          <p:cNvSpPr>
            <a:spLocks noGrp="1"/>
          </p:cNvSpPr>
          <p:nvPr>
            <p:ph idx="1"/>
          </p:nvPr>
        </p:nvSpPr>
        <p:spPr>
          <a:xfrm>
            <a:off x="0" y="1536701"/>
            <a:ext cx="12103099" cy="5321300"/>
          </a:xfrm>
        </p:spPr>
        <p:txBody>
          <a:bodyPr/>
          <a:lstStyle/>
          <a:p>
            <a:pPr marL="0" indent="0" algn="ctr" rtl="1">
              <a:buNone/>
            </a:pPr>
            <a:r>
              <a:rPr lang="ar-DZ" sz="3200" dirty="0"/>
              <a:t>عدنان ياسر محمد،باسمة حازك محمد، نظام الحوافز وانعكاساته الايجابية والسلبية على أداء العاملين، مجلة التقنيات، المجلد 05، العدد 01، السنة 2023، الصفحات 232- 249.</a:t>
            </a:r>
            <a:endParaRPr lang="fr-FR" sz="3200" dirty="0"/>
          </a:p>
          <a:p>
            <a:pPr algn="ctr"/>
            <a:endParaRPr lang="ar-DZ" dirty="0"/>
          </a:p>
        </p:txBody>
      </p:sp>
    </p:spTree>
    <p:extLst>
      <p:ext uri="{BB962C8B-B14F-4D97-AF65-F5344CB8AC3E}">
        <p14:creationId xmlns:p14="http://schemas.microsoft.com/office/powerpoint/2010/main" xmlns="" val="13677216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
                                        </p:tgtEl>
                                        <p:attrNameLst>
                                          <p:attrName>style.color</p:attrName>
                                        </p:attrNameLst>
                                      </p:cBhvr>
                                      <p:to>
                                        <a:srgbClr val="34857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0B360-8707-C129-3965-89BA664B8FA9}"/>
              </a:ext>
            </a:extLst>
          </p:cNvPr>
          <p:cNvSpPr>
            <a:spLocks noGrp="1"/>
          </p:cNvSpPr>
          <p:nvPr>
            <p:ph type="title"/>
          </p:nvPr>
        </p:nvSpPr>
        <p:spPr>
          <a:xfrm>
            <a:off x="685801" y="609600"/>
            <a:ext cx="10131425" cy="649357"/>
          </a:xfrm>
        </p:spPr>
        <p:txBody>
          <a:bodyPr/>
          <a:lstStyle/>
          <a:p>
            <a:pPr algn="ctr"/>
            <a:r>
              <a:rPr lang="ar-DZ" dirty="0">
                <a:solidFill>
                  <a:schemeClr val="accent5">
                    <a:lumMod val="40000"/>
                    <a:lumOff val="60000"/>
                  </a:schemeClr>
                </a:solidFill>
              </a:rPr>
              <a:t>أنواع الأداء:</a:t>
            </a:r>
            <a:endParaRPr lang="fr-FR" dirty="0">
              <a:solidFill>
                <a:schemeClr val="accent5">
                  <a:lumMod val="40000"/>
                  <a:lumOff val="60000"/>
                </a:schemeClr>
              </a:solidFill>
            </a:endParaRPr>
          </a:p>
        </p:txBody>
      </p:sp>
      <p:sp>
        <p:nvSpPr>
          <p:cNvPr id="3" name="Content Placeholder 2">
            <a:extLst>
              <a:ext uri="{FF2B5EF4-FFF2-40B4-BE49-F238E27FC236}">
                <a16:creationId xmlns:a16="http://schemas.microsoft.com/office/drawing/2014/main" xmlns="" id="{F3CFB4F2-3A26-AB77-7A45-C0D55BCCA2DF}"/>
              </a:ext>
            </a:extLst>
          </p:cNvPr>
          <p:cNvSpPr>
            <a:spLocks noGrp="1"/>
          </p:cNvSpPr>
          <p:nvPr>
            <p:ph idx="1"/>
          </p:nvPr>
        </p:nvSpPr>
        <p:spPr>
          <a:xfrm>
            <a:off x="0" y="1444487"/>
            <a:ext cx="11874500" cy="4996070"/>
          </a:xfrm>
        </p:spPr>
        <p:txBody>
          <a:bodyPr>
            <a:normAutofit/>
          </a:bodyPr>
          <a:lstStyle/>
          <a:p>
            <a:pPr marL="0" marR="1828800" indent="0" algn="ctr" rtl="1">
              <a:lnSpc>
                <a:spcPct val="106000"/>
              </a:lnSpc>
              <a:spcAft>
                <a:spcPts val="800"/>
              </a:spcAft>
              <a:buNone/>
            </a:pPr>
            <a:r>
              <a:rPr lang="ar-DZ" sz="3500" b="1" dirty="0">
                <a:effectLst/>
                <a:latin typeface="Calibri" panose="020F0502020204030204" pitchFamily="34" charset="0"/>
                <a:ea typeface="Calibri" panose="020F0502020204030204" pitchFamily="34" charset="0"/>
                <a:cs typeface="Arial" panose="020B0604020202020204" pitchFamily="34" charset="0"/>
              </a:rPr>
              <a:t>       </a:t>
            </a:r>
            <a:endParaRPr lang="fr-FR" sz="3500" b="1"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fr-FR" dirty="0"/>
          </a:p>
        </p:txBody>
      </p:sp>
      <p:graphicFrame>
        <p:nvGraphicFramePr>
          <p:cNvPr id="4" name="Table 3">
            <a:extLst>
              <a:ext uri="{FF2B5EF4-FFF2-40B4-BE49-F238E27FC236}">
                <a16:creationId xmlns:a16="http://schemas.microsoft.com/office/drawing/2014/main" xmlns="" id="{F0FC1272-8AA1-380C-909F-BC5A6360071B}"/>
              </a:ext>
            </a:extLst>
          </p:cNvPr>
          <p:cNvGraphicFramePr>
            <a:graphicFrameLocks noGrp="1"/>
          </p:cNvGraphicFramePr>
          <p:nvPr>
            <p:extLst>
              <p:ext uri="{D42A27DB-BD31-4B8C-83A1-F6EECF244321}">
                <p14:modId xmlns:p14="http://schemas.microsoft.com/office/powerpoint/2010/main" xmlns="" val="1105143995"/>
              </p:ext>
            </p:extLst>
          </p:nvPr>
        </p:nvGraphicFramePr>
        <p:xfrm>
          <a:off x="1216197" y="1534915"/>
          <a:ext cx="9759606" cy="4500041"/>
        </p:xfrm>
        <a:graphic>
          <a:graphicData uri="http://schemas.openxmlformats.org/drawingml/2006/table">
            <a:tbl>
              <a:tblPr firstRow="1" bandRow="1">
                <a:tableStyleId>{21E4AEA4-8DFA-4A89-87EB-49C32662AFE0}</a:tableStyleId>
              </a:tblPr>
              <a:tblGrid>
                <a:gridCol w="3253202">
                  <a:extLst>
                    <a:ext uri="{9D8B030D-6E8A-4147-A177-3AD203B41FA5}">
                      <a16:colId xmlns:a16="http://schemas.microsoft.com/office/drawing/2014/main" xmlns="" val="1877211844"/>
                    </a:ext>
                  </a:extLst>
                </a:gridCol>
                <a:gridCol w="3253202">
                  <a:extLst>
                    <a:ext uri="{9D8B030D-6E8A-4147-A177-3AD203B41FA5}">
                      <a16:colId xmlns:a16="http://schemas.microsoft.com/office/drawing/2014/main" xmlns="" val="2744473916"/>
                    </a:ext>
                  </a:extLst>
                </a:gridCol>
                <a:gridCol w="3253202">
                  <a:extLst>
                    <a:ext uri="{9D8B030D-6E8A-4147-A177-3AD203B41FA5}">
                      <a16:colId xmlns:a16="http://schemas.microsoft.com/office/drawing/2014/main" xmlns="" val="3134624853"/>
                    </a:ext>
                  </a:extLst>
                </a:gridCol>
              </a:tblGrid>
              <a:tr h="9948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lt1"/>
                          </a:solidFill>
                          <a:effectLst/>
                          <a:latin typeface="+mn-lt"/>
                          <a:ea typeface="+mn-ea"/>
                          <a:cs typeface="+mj-cs"/>
                        </a:rPr>
                        <a:t>3. الأداء المعاكس أو المجابه:</a:t>
                      </a:r>
                      <a:endParaRPr lang="fr-FR" sz="2000" b="1" kern="1200" dirty="0">
                        <a:solidFill>
                          <a:schemeClr val="lt1"/>
                        </a:solidFill>
                        <a:effectLst/>
                        <a:latin typeface="+mn-lt"/>
                        <a:ea typeface="+mn-ea"/>
                        <a:cs typeface="+mj-cs"/>
                      </a:endParaRPr>
                    </a:p>
                    <a:p>
                      <a:pPr algn="ctr"/>
                      <a:endParaRPr lang="fr-FR" sz="2000" dirty="0">
                        <a:cs typeface="+mj-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lt1"/>
                          </a:solidFill>
                          <a:effectLst/>
                          <a:latin typeface="+mn-lt"/>
                          <a:ea typeface="+mn-ea"/>
                          <a:cs typeface="+mj-cs"/>
                        </a:rPr>
                        <a:t>2. الأداء الظرفي أو الموقفي:</a:t>
                      </a:r>
                      <a:endParaRPr lang="fr-FR" sz="2000" b="1" kern="1200" dirty="0">
                        <a:solidFill>
                          <a:schemeClr val="lt1"/>
                        </a:solidFill>
                        <a:effectLst/>
                        <a:latin typeface="+mn-lt"/>
                        <a:ea typeface="+mn-ea"/>
                        <a:cs typeface="+mj-cs"/>
                      </a:endParaRPr>
                    </a:p>
                    <a:p>
                      <a:pPr algn="ctr"/>
                      <a:endParaRPr lang="fr-FR" sz="2000" dirty="0">
                        <a:cs typeface="+mj-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SA" sz="2000" b="1" kern="1200" dirty="0">
                          <a:solidFill>
                            <a:schemeClr val="lt1"/>
                          </a:solidFill>
                          <a:effectLst/>
                          <a:latin typeface="+mn-lt"/>
                          <a:ea typeface="+mn-ea"/>
                          <a:cs typeface="+mj-cs"/>
                        </a:rPr>
                        <a:t>1. أداء المهام:</a:t>
                      </a:r>
                      <a:endParaRPr lang="fr-FR" sz="2000" b="1" kern="1200" dirty="0">
                        <a:solidFill>
                          <a:schemeClr val="lt1"/>
                        </a:solidFill>
                        <a:effectLst/>
                        <a:latin typeface="+mn-lt"/>
                        <a:ea typeface="+mn-ea"/>
                        <a:cs typeface="+mj-cs"/>
                      </a:endParaRPr>
                    </a:p>
                    <a:p>
                      <a:pPr algn="ctr"/>
                      <a:endParaRPr lang="fr-FR" sz="2000" dirty="0">
                        <a:cs typeface="+mj-cs"/>
                      </a:endParaRPr>
                    </a:p>
                  </a:txBody>
                  <a:tcPr anchor="ctr"/>
                </a:tc>
                <a:extLst>
                  <a:ext uri="{0D108BD9-81ED-4DB2-BD59-A6C34878D82A}">
                    <a16:rowId xmlns:a16="http://schemas.microsoft.com/office/drawing/2014/main" xmlns="" val="1287351502"/>
                  </a:ext>
                </a:extLst>
              </a:tr>
              <a:tr h="2989695">
                <a:tc>
                  <a:txBody>
                    <a:bodyPr/>
                    <a:lstStyle/>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يختلف عن النوعين أعلاه.</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سلوك سلبي في أداء المهام والأنشطة الوظيفية.</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يشمل الانحراف والعدوانية والعنف والانتقام والمجابهة.</a:t>
                      </a:r>
                      <a:endParaRPr lang="fr-FR" sz="2000" kern="1200" dirty="0">
                        <a:solidFill>
                          <a:schemeClr val="dk1"/>
                        </a:solidFill>
                        <a:effectLst/>
                        <a:latin typeface="+mn-lt"/>
                        <a:ea typeface="+mn-ea"/>
                        <a:cs typeface="+mj-cs"/>
                      </a:endParaRPr>
                    </a:p>
                    <a:p>
                      <a:pPr marL="342900" indent="-342900" algn="just">
                        <a:buFont typeface="Arial" panose="020B0604020202020204" pitchFamily="34" charset="0"/>
                        <a:buChar char="•"/>
                      </a:pPr>
                      <a:endParaRPr lang="fr-FR" sz="2400" dirty="0">
                        <a:cs typeface="+mj-cs"/>
                      </a:endParaRPr>
                    </a:p>
                  </a:txBody>
                  <a:tcPr/>
                </a:tc>
                <a:tc>
                  <a:txBody>
                    <a:bodyPr/>
                    <a:lstStyle/>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السلوكيات الناتجة عن تحويل ومعالجة العمليات الإدارية في المؤسسة.</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يساهم في تشكيل الثقافة والمناخ التنظيمي.</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ليس دورًا إضافيًا بل هو موقفي أو ظرفي عند وجود حالة طارئة أو موقف معين.</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يشمل تقديم مساعدة إضافية للزملاء أو المؤسسة.</a:t>
                      </a:r>
                      <a:endParaRPr lang="fr-FR" sz="2000" kern="1200" dirty="0">
                        <a:solidFill>
                          <a:schemeClr val="dk1"/>
                        </a:solidFill>
                        <a:effectLst/>
                        <a:latin typeface="+mn-lt"/>
                        <a:ea typeface="+mn-ea"/>
                        <a:cs typeface="+mj-cs"/>
                      </a:endParaRPr>
                    </a:p>
                    <a:p>
                      <a:pPr marL="342900" indent="-342900" algn="just">
                        <a:buFont typeface="Arial" panose="020B0604020202020204" pitchFamily="34" charset="0"/>
                        <a:buChar char="•"/>
                      </a:pPr>
                      <a:endParaRPr lang="fr-FR" sz="2400" dirty="0">
                        <a:cs typeface="+mj-cs"/>
                      </a:endParaRPr>
                    </a:p>
                  </a:txBody>
                  <a:tcPr/>
                </a:tc>
                <a:tc>
                  <a:txBody>
                    <a:bodyPr/>
                    <a:lstStyle/>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السلوكيات التي تساهم في إنجاز العمليات الأساسية في المؤسسة.</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كل أداء يساهم بشكل مباشر أو غير مباشر في تنفيذ عمليات المؤسسة.</a:t>
                      </a:r>
                      <a:endParaRPr lang="fr-FR" sz="2000" kern="1200" dirty="0">
                        <a:solidFill>
                          <a:schemeClr val="dk1"/>
                        </a:solidFill>
                        <a:effectLst/>
                        <a:latin typeface="+mn-lt"/>
                        <a:ea typeface="+mn-ea"/>
                        <a:cs typeface="+mj-cs"/>
                      </a:endParaRPr>
                    </a:p>
                    <a:p>
                      <a:pPr marL="342900" lvl="0" indent="-342900" algn="just" rtl="1">
                        <a:buFont typeface="Arial" panose="020B0604020202020204" pitchFamily="34" charset="0"/>
                        <a:buChar char="•"/>
                      </a:pPr>
                      <a:r>
                        <a:rPr lang="ar-SA" sz="2000" kern="1200" dirty="0">
                          <a:solidFill>
                            <a:schemeClr val="dk1"/>
                          </a:solidFill>
                          <a:effectLst/>
                          <a:latin typeface="+mn-lt"/>
                          <a:ea typeface="+mn-ea"/>
                          <a:cs typeface="+mj-cs"/>
                        </a:rPr>
                        <a:t>يشمل أداء المهام الوظائف الإدارية والبحثية.</a:t>
                      </a:r>
                      <a:endParaRPr lang="fr-FR" sz="2000" kern="1200" dirty="0">
                        <a:solidFill>
                          <a:schemeClr val="dk1"/>
                        </a:solidFill>
                        <a:effectLst/>
                        <a:latin typeface="+mn-lt"/>
                        <a:ea typeface="+mn-ea"/>
                        <a:cs typeface="+mj-cs"/>
                      </a:endParaRPr>
                    </a:p>
                    <a:p>
                      <a:pPr marL="342900" indent="-342900" algn="just">
                        <a:buFont typeface="Arial" panose="020B0604020202020204" pitchFamily="34" charset="0"/>
                        <a:buChar char="•"/>
                      </a:pPr>
                      <a:endParaRPr lang="fr-FR" sz="2400" dirty="0">
                        <a:cs typeface="+mj-cs"/>
                      </a:endParaRPr>
                    </a:p>
                  </a:txBody>
                  <a:tcPr/>
                </a:tc>
                <a:extLst>
                  <a:ext uri="{0D108BD9-81ED-4DB2-BD59-A6C34878D82A}">
                    <a16:rowId xmlns:a16="http://schemas.microsoft.com/office/drawing/2014/main" xmlns="" val="2401224442"/>
                  </a:ext>
                </a:extLst>
              </a:tr>
            </a:tbl>
          </a:graphicData>
        </a:graphic>
      </p:graphicFrame>
    </p:spTree>
    <p:extLst>
      <p:ext uri="{BB962C8B-B14F-4D97-AF65-F5344CB8AC3E}">
        <p14:creationId xmlns:p14="http://schemas.microsoft.com/office/powerpoint/2010/main" xmlns="" val="1762871330"/>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9D3F4-15C6-45EE-F7CC-00124E391EF2}"/>
              </a:ext>
            </a:extLst>
          </p:cNvPr>
          <p:cNvSpPr>
            <a:spLocks noGrp="1"/>
          </p:cNvSpPr>
          <p:nvPr>
            <p:ph type="title"/>
          </p:nvPr>
        </p:nvSpPr>
        <p:spPr>
          <a:xfrm>
            <a:off x="685801" y="609601"/>
            <a:ext cx="10131425" cy="580222"/>
          </a:xfrm>
        </p:spPr>
        <p:txBody>
          <a:bodyPr>
            <a:normAutofit fontScale="90000"/>
          </a:bodyPr>
          <a:lstStyle/>
          <a:p>
            <a:endParaRPr lang="fr-FR" dirty="0"/>
          </a:p>
        </p:txBody>
      </p:sp>
      <p:sp>
        <p:nvSpPr>
          <p:cNvPr id="3" name="Content Placeholder 2">
            <a:extLst>
              <a:ext uri="{FF2B5EF4-FFF2-40B4-BE49-F238E27FC236}">
                <a16:creationId xmlns:a16="http://schemas.microsoft.com/office/drawing/2014/main" xmlns="" id="{677BAE23-CA39-7C0F-F766-A3505B928E0F}"/>
              </a:ext>
            </a:extLst>
          </p:cNvPr>
          <p:cNvSpPr>
            <a:spLocks noGrp="1"/>
          </p:cNvSpPr>
          <p:nvPr>
            <p:ph idx="1"/>
          </p:nvPr>
        </p:nvSpPr>
        <p:spPr>
          <a:xfrm>
            <a:off x="403952" y="1355075"/>
            <a:ext cx="11582400" cy="4893324"/>
          </a:xfrm>
        </p:spPr>
        <p:txBody>
          <a:bodyPr anchor="t">
            <a:normAutofit/>
          </a:bodyPr>
          <a:lstStyle/>
          <a:p>
            <a:pPr algn="just" rtl="1"/>
            <a:r>
              <a:rPr lang="ar-SA" sz="2800" b="1" dirty="0">
                <a:solidFill>
                  <a:srgbClr val="FFFF00"/>
                </a:solidFill>
                <a:effectLst/>
                <a:latin typeface="Times New Roman" panose="02020603050405020304" pitchFamily="18" charset="0"/>
                <a:ea typeface="Times New Roman" panose="02020603050405020304" pitchFamily="18" charset="0"/>
                <a:cs typeface="Arial" panose="020B0604020202020204" pitchFamily="34" charset="0"/>
              </a:rPr>
              <a:t>قياس أداء العاملين:</a:t>
            </a:r>
            <a:endParaRPr lang="fr-FR"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قياس طريقة استغلال المؤسسة لمواردها لتحقيق أهدافها.</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قياس كمية ونوعية الجهد المبذول من قبل الفرد العامل.</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قياس سرعة إنجاز العمل ومستوى جودته.</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قياس كفاءة العامل من حيث الجودة والكمية خلال مدة زمنية محددة.</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تحديد احتياجات الأفراد إلى التدريب والتحسين والتطوير المستمر.</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r" rtl="1">
              <a:buSzPts val="1000"/>
              <a:buFont typeface="Symbol" panose="05050102010706020507" pitchFamily="18" charset="2"/>
              <a:buChar char=""/>
              <a:tabLst>
                <a:tab pos="457200" algn="l"/>
              </a:tabLst>
            </a:pPr>
            <a:r>
              <a:rPr lang="ar-SA" sz="2800" dirty="0">
                <a:effectLst/>
                <a:latin typeface="Times New Roman" panose="02020603050405020304" pitchFamily="18" charset="0"/>
                <a:ea typeface="Times New Roman" panose="02020603050405020304" pitchFamily="18" charset="0"/>
                <a:cs typeface="Arial" panose="020B0604020202020204" pitchFamily="34" charset="0"/>
              </a:rPr>
              <a:t>اعتماد معايير موضوعية ومعتمدة في التقييم تتناسب مع إمكانات المؤسسة والعاملين.</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83394982"/>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8BBB2-469E-5D07-2839-D58704B66866}"/>
              </a:ext>
            </a:extLst>
          </p:cNvPr>
          <p:cNvSpPr>
            <a:spLocks noGrp="1"/>
          </p:cNvSpPr>
          <p:nvPr>
            <p:ph type="title"/>
          </p:nvPr>
        </p:nvSpPr>
        <p:spPr>
          <a:xfrm>
            <a:off x="728870" y="2"/>
            <a:ext cx="10088356" cy="2637181"/>
          </a:xfrm>
          <a:ln>
            <a:noFill/>
          </a:ln>
        </p:spPr>
        <p:txBody>
          <a:bodyPr anchor="ctr">
            <a:noAutofit/>
          </a:bodyPr>
          <a:lstStyle/>
          <a:p>
            <a:pPr algn="ctr"/>
            <a:r>
              <a:rPr lang="ar-DZ" sz="8800" b="1" cap="none" spc="0" dirty="0">
                <a:ln w="10160">
                  <a:solidFill>
                    <a:schemeClr val="accent5"/>
                  </a:solidFill>
                  <a:prstDash val="solid"/>
                </a:ln>
                <a:solidFill>
                  <a:schemeClr val="accent6">
                    <a:lumMod val="75000"/>
                  </a:schemeClr>
                </a:solidFill>
                <a:effectLst>
                  <a:outerShdw blurRad="38100" dist="22860" dir="5400000" algn="tl" rotWithShape="0">
                    <a:srgbClr val="000000">
                      <a:alpha val="30000"/>
                    </a:srgbClr>
                  </a:outerShdw>
                </a:effectLst>
              </a:rPr>
              <a:t>الخلاصة:</a:t>
            </a:r>
            <a:endParaRPr lang="fr-FR" sz="6000" dirty="0">
              <a:solidFill>
                <a:schemeClr val="accent6">
                  <a:lumMod val="75000"/>
                </a:schemeClr>
              </a:solidFill>
            </a:endParaRPr>
          </a:p>
        </p:txBody>
      </p:sp>
      <p:sp>
        <p:nvSpPr>
          <p:cNvPr id="7" name="Content Placeholder 6">
            <a:extLst>
              <a:ext uri="{FF2B5EF4-FFF2-40B4-BE49-F238E27FC236}">
                <a16:creationId xmlns:a16="http://schemas.microsoft.com/office/drawing/2014/main" xmlns="" id="{F6A0C804-927E-FD5E-8425-D91DA5347814}"/>
              </a:ext>
            </a:extLst>
          </p:cNvPr>
          <p:cNvSpPr>
            <a:spLocks noGrp="1"/>
          </p:cNvSpPr>
          <p:nvPr>
            <p:ph idx="1"/>
          </p:nvPr>
        </p:nvSpPr>
        <p:spPr>
          <a:xfrm>
            <a:off x="0" y="0"/>
            <a:ext cx="12192000" cy="6857999"/>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lgn="ctr" rtl="1">
              <a:buNone/>
            </a:pPr>
            <a:r>
              <a:rPr lang="ar-DZ" sz="4000" dirty="0">
                <a:solidFill>
                  <a:schemeClr val="tx1"/>
                </a:solidFill>
              </a:rPr>
              <a:t>       </a:t>
            </a:r>
          </a:p>
          <a:p>
            <a:pPr marL="0" indent="0" algn="ctr" rtl="1">
              <a:buNone/>
            </a:pPr>
            <a:endParaRPr lang="ar-DZ" sz="2600" dirty="0">
              <a:solidFill>
                <a:schemeClr val="tx1"/>
              </a:solidFill>
            </a:endParaRPr>
          </a:p>
          <a:p>
            <a:pPr marL="0" indent="0" algn="ctr" rtl="1">
              <a:lnSpc>
                <a:spcPct val="120000"/>
              </a:lnSpc>
              <a:buNone/>
            </a:pPr>
            <a:r>
              <a:rPr lang="ar-DZ" sz="2400" dirty="0">
                <a:solidFill>
                  <a:srgbClr val="1F1F1F"/>
                </a:solidFill>
                <a:effectLst/>
                <a:latin typeface="Google Sans"/>
                <a:cs typeface="+mj-cs"/>
              </a:rPr>
              <a:t>	تُعدّ الحوافز من أهم الأدوات لتحفيز العاملين على بذل المزيد من الجهد وتحقيق أفضل النتائج.</a:t>
            </a:r>
          </a:p>
          <a:p>
            <a:pPr marL="0" indent="0" algn="ctr" rtl="1">
              <a:lnSpc>
                <a:spcPct val="120000"/>
              </a:lnSpc>
              <a:buNone/>
            </a:pPr>
            <a:r>
              <a:rPr lang="ar-DZ" sz="2400" b="0" dirty="0">
                <a:solidFill>
                  <a:srgbClr val="1F1F1F"/>
                </a:solidFill>
                <a:effectLst/>
                <a:latin typeface="Google Sans"/>
                <a:cs typeface="+mj-cs"/>
              </a:rPr>
              <a:t>فالحوافز الإيجابية</a:t>
            </a:r>
            <a:r>
              <a:rPr lang="ar-DZ" sz="2400" dirty="0">
                <a:solidFill>
                  <a:srgbClr val="1F1F1F"/>
                </a:solidFill>
                <a:effectLst/>
                <a:latin typeface="Google Sans"/>
                <a:cs typeface="+mj-cs"/>
              </a:rPr>
              <a:t> تُحفز على الإبداع والابتكار والتفكير خارج الصندوق، وتُعزز الشعور بالرضا والإنجاز، مما يُحفز على الاستمرارية وتحقيق الأهداف، كما تُحسّن من العلاقات بين العاملين والإدارة، مما يُخلق بيئة عمل إيجابية.</a:t>
            </a:r>
          </a:p>
          <a:p>
            <a:pPr marL="0" indent="0" algn="ctr" rtl="1">
              <a:lnSpc>
                <a:spcPct val="120000"/>
              </a:lnSpc>
              <a:buNone/>
            </a:pPr>
            <a:r>
              <a:rPr lang="ar-DZ" sz="2400" dirty="0">
                <a:solidFill>
                  <a:srgbClr val="1F1F1F"/>
                </a:solidFill>
                <a:effectLst/>
                <a:latin typeface="Google Sans"/>
                <a:cs typeface="+mj-cs"/>
              </a:rPr>
              <a:t>	بينما </a:t>
            </a:r>
            <a:r>
              <a:rPr lang="ar-DZ" sz="2400" b="0" dirty="0">
                <a:solidFill>
                  <a:srgbClr val="1F1F1F"/>
                </a:solidFill>
                <a:effectLst/>
                <a:latin typeface="Google Sans"/>
                <a:cs typeface="+mj-cs"/>
              </a:rPr>
              <a:t>الحوافز السلبية</a:t>
            </a:r>
            <a:r>
              <a:rPr lang="ar-DZ" sz="2400" dirty="0">
                <a:solidFill>
                  <a:srgbClr val="1F1F1F"/>
                </a:solidFill>
                <a:effectLst/>
                <a:latin typeface="Google Sans"/>
                <a:cs typeface="+mj-cs"/>
              </a:rPr>
              <a:t> قد تُؤدي إلى الخوف والقلق، مما يُعيق الأداء ويُقلّل من الإنتاجية، وقد تُثبط الابتكار والإبداع، مما يُحدّ من إمكانيات التطور والتقدم، كما قد تُؤدي إلى مشاعر سلبية مثل الكراهية والضغينة، مما يُخلق بيئة عمل سامة.</a:t>
            </a:r>
          </a:p>
          <a:p>
            <a:pPr marL="0" indent="0" algn="ctr" rtl="1">
              <a:lnSpc>
                <a:spcPct val="120000"/>
              </a:lnSpc>
              <a:buNone/>
            </a:pPr>
            <a:r>
              <a:rPr lang="ar-DZ" sz="2400" b="0" dirty="0">
                <a:solidFill>
                  <a:srgbClr val="1F1F1F"/>
                </a:solidFill>
                <a:effectLst/>
                <a:latin typeface="Google Sans"/>
                <a:cs typeface="+mj-cs"/>
              </a:rPr>
              <a:t>لذلك</a:t>
            </a:r>
            <a:r>
              <a:rPr lang="ar-DZ" sz="2400" dirty="0">
                <a:solidFill>
                  <a:srgbClr val="1F1F1F"/>
                </a:solidFill>
                <a:effectLst/>
                <a:latin typeface="Google Sans"/>
                <a:cs typeface="+mj-cs"/>
              </a:rPr>
              <a:t>، تُعدّ الحوافز الإيجابية أكثر فعالية في تحسين أداء العاملين على المدى الطويل، بينما يجب استخدام الحوافز السلبية بحذر شديد، مع التأكيد على أهمية التواصل والوضوح والعدالة.</a:t>
            </a:r>
          </a:p>
          <a:p>
            <a:pPr marL="0" indent="0" algn="ctr" rtl="1">
              <a:lnSpc>
                <a:spcPct val="120000"/>
              </a:lnSpc>
              <a:buNone/>
            </a:pPr>
            <a:r>
              <a:rPr lang="ar-DZ" sz="2400" dirty="0">
                <a:solidFill>
                  <a:srgbClr val="1F1F1F"/>
                </a:solidFill>
                <a:effectLst/>
                <a:latin typeface="Google Sans"/>
                <a:cs typeface="+mj-cs"/>
              </a:rPr>
              <a:t> يجب استخدام مزيج من الحوافز الإيجابية والسلبية لخلق بيئة عمل إيجابية ومحفزة.</a:t>
            </a:r>
          </a:p>
        </p:txBody>
      </p:sp>
      <p:sp>
        <p:nvSpPr>
          <p:cNvPr id="3" name="Rectangle 2">
            <a:extLst>
              <a:ext uri="{FF2B5EF4-FFF2-40B4-BE49-F238E27FC236}">
                <a16:creationId xmlns:a16="http://schemas.microsoft.com/office/drawing/2014/main" xmlns="" id="{639BC23D-2F3A-286D-9431-665CA3BFDDDB}"/>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xmlns="" val="32431231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sndAc>
          <p:stSnd>
            <p:snd r:embed="rId4" name="arrow.wav"/>
          </p:stSnd>
        </p:sndAc>
      </p:transition>
    </mc:Choice>
    <mc:Fallback>
      <p:transition spd="slow">
        <p:fade/>
        <p:sndAc>
          <p:stSnd>
            <p:snd r:embed="rId2" name="arrow.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95A73-2335-720C-04DE-5EA68648220A}"/>
              </a:ext>
            </a:extLst>
          </p:cNvPr>
          <p:cNvSpPr>
            <a:spLocks noGrp="1"/>
          </p:cNvSpPr>
          <p:nvPr>
            <p:ph type="title"/>
          </p:nvPr>
        </p:nvSpPr>
        <p:spPr>
          <a:xfrm>
            <a:off x="685801" y="609600"/>
            <a:ext cx="10131425" cy="4831080"/>
          </a:xfrm>
        </p:spPr>
        <p:txBody>
          <a:bodyPr/>
          <a:lstStyle/>
          <a:p>
            <a:pPr algn="ctr" rtl="1"/>
            <a:r>
              <a:rPr lang="ar-DZ" dirty="0"/>
              <a:t>شكرا للأستاذة والطلبة الأفاضل على حسن الإصغاء والمتابعة.</a:t>
            </a:r>
            <a:endParaRPr lang="fr-FR" dirty="0"/>
          </a:p>
        </p:txBody>
      </p:sp>
      <p:sp>
        <p:nvSpPr>
          <p:cNvPr id="3" name="Content Placeholder 2">
            <a:extLst>
              <a:ext uri="{FF2B5EF4-FFF2-40B4-BE49-F238E27FC236}">
                <a16:creationId xmlns:a16="http://schemas.microsoft.com/office/drawing/2014/main" xmlns="" id="{5A226484-A146-1852-F9AE-1594EAC2D9DA}"/>
              </a:ext>
            </a:extLst>
          </p:cNvPr>
          <p:cNvSpPr>
            <a:spLocks noGrp="1"/>
          </p:cNvSpPr>
          <p:nvPr>
            <p:ph idx="1"/>
          </p:nvPr>
        </p:nvSpPr>
        <p:spPr>
          <a:xfrm>
            <a:off x="685801" y="5532120"/>
            <a:ext cx="10131425" cy="259080"/>
          </a:xfrm>
        </p:spPr>
        <p:txBody>
          <a:bodyPr>
            <a:normAutofit fontScale="70000" lnSpcReduction="20000"/>
          </a:bodyPr>
          <a:lstStyle/>
          <a:p>
            <a:endParaRPr lang="fr-FR" dirty="0"/>
          </a:p>
        </p:txBody>
      </p:sp>
    </p:spTree>
    <p:extLst>
      <p:ext uri="{BB962C8B-B14F-4D97-AF65-F5344CB8AC3E}">
        <p14:creationId xmlns:p14="http://schemas.microsoft.com/office/powerpoint/2010/main" xmlns="" val="38265353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sndAc>
          <p:stSnd>
            <p:snd r:embed="rId3"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BEBA8EAE-BF5A-486C-A8C5-ECC9F3942E4B}">
                <a14:imgProps xmlns:a14="http://schemas.microsoft.com/office/drawing/2010/main" xmlns="">
                  <a14:imgLayer r:embed="rId3">
                    <a14:imgEffect>
                      <a14:sharpenSoften amount="50000"/>
                    </a14:imgEffect>
                    <a14:imgEffect>
                      <a14:saturation sat="33000"/>
                    </a14:imgEffect>
                    <a14:imgEffect>
                      <a14:brightnessContrast bright="4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46C68-1240-7E16-39AB-544D4EA5ECBD}"/>
              </a:ext>
            </a:extLst>
          </p:cNvPr>
          <p:cNvSpPr>
            <a:spLocks noGrp="1"/>
          </p:cNvSpPr>
          <p:nvPr>
            <p:ph type="title"/>
          </p:nvPr>
        </p:nvSpPr>
        <p:spPr>
          <a:xfrm>
            <a:off x="774700" y="808073"/>
            <a:ext cx="6164653" cy="2810337"/>
          </a:xfrm>
        </p:spPr>
        <p:txBody>
          <a:bodyPr anchor="t">
            <a:noAutofit/>
          </a:bodyPr>
          <a:lstStyle/>
          <a:p>
            <a:pPr algn="ctr" rtl="1"/>
            <a:r>
              <a:rPr lang="ar-DZ" dirty="0">
                <a:solidFill>
                  <a:schemeClr val="accent6">
                    <a:lumMod val="20000"/>
                    <a:lumOff val="80000"/>
                  </a:schemeClr>
                </a:solidFill>
              </a:rPr>
              <a:t>الملخص:</a:t>
            </a:r>
            <a:r>
              <a:rPr lang="ar-DZ" dirty="0"/>
              <a:t/>
            </a:r>
            <a:br>
              <a:rPr lang="ar-DZ" dirty="0"/>
            </a:br>
            <a:r>
              <a:rPr lang="ar-DZ" dirty="0"/>
              <a:t>تعرفنا طيات هذا المقال على اختلاف أنواع تصنيفات الحوافز وأهمية تأثيرها على المدى الطويل والقصير </a:t>
            </a:r>
            <a:r>
              <a:rPr lang="ar-DZ" dirty="0" err="1" smtClean="0"/>
              <a:t>للعاملين.</a:t>
            </a:r>
            <a:r>
              <a:rPr lang="ar-DZ" dirty="0" smtClean="0"/>
              <a:t> والوقوف </a:t>
            </a:r>
            <a:r>
              <a:rPr lang="ar-DZ" dirty="0"/>
              <a:t>على ماهية أداء العاملين ضمن المؤسسات وكيفية </a:t>
            </a:r>
            <a:r>
              <a:rPr lang="ar-DZ" dirty="0" err="1"/>
              <a:t>قياسه</a:t>
            </a:r>
            <a:r>
              <a:rPr lang="ar-DZ" dirty="0" err="1" smtClean="0"/>
              <a:t>.</a:t>
            </a:r>
            <a:r>
              <a:rPr lang="ar-DZ" dirty="0" smtClean="0"/>
              <a:t> و شرح العلاقة بين المتغيرين </a:t>
            </a:r>
            <a:br>
              <a:rPr lang="ar-DZ" dirty="0" smtClean="0"/>
            </a:br>
            <a:endParaRPr lang="fr-FR" dirty="0"/>
          </a:p>
        </p:txBody>
      </p:sp>
      <p:sp>
        <p:nvSpPr>
          <p:cNvPr id="4" name="Text Placeholder 3">
            <a:extLst>
              <a:ext uri="{FF2B5EF4-FFF2-40B4-BE49-F238E27FC236}">
                <a16:creationId xmlns:a16="http://schemas.microsoft.com/office/drawing/2014/main" xmlns="" id="{5E9D9516-B4C7-D73F-865C-C1490D020948}"/>
              </a:ext>
            </a:extLst>
          </p:cNvPr>
          <p:cNvSpPr>
            <a:spLocks noGrp="1"/>
          </p:cNvSpPr>
          <p:nvPr>
            <p:ph type="body" sz="half" idx="2"/>
          </p:nvPr>
        </p:nvSpPr>
        <p:spPr>
          <a:xfrm>
            <a:off x="2116339" y="3918099"/>
            <a:ext cx="4061638" cy="1231899"/>
          </a:xfrm>
        </p:spPr>
        <p:txBody>
          <a:bodyPr>
            <a:normAutofit lnSpcReduction="10000"/>
          </a:bodyPr>
          <a:lstStyle/>
          <a:p>
            <a:pPr algn="ctr" rtl="1"/>
            <a:r>
              <a:rPr lang="ar-DZ" sz="2400" dirty="0">
                <a:solidFill>
                  <a:srgbClr val="FFFF00"/>
                </a:solidFill>
              </a:rPr>
              <a:t>الكلمات المفتاحية: </a:t>
            </a:r>
            <a:r>
              <a:rPr lang="ar-DZ" sz="2400" dirty="0"/>
              <a:t/>
            </a:r>
            <a:br>
              <a:rPr lang="ar-DZ" sz="2400" dirty="0"/>
            </a:br>
            <a:r>
              <a:rPr lang="ar-DZ" sz="2400" dirty="0"/>
              <a:t>الحوافز الإيجابية ، الحوافز السلبية، أداء العاملين. </a:t>
            </a:r>
            <a:endParaRPr lang="fr-FR" sz="2400" dirty="0"/>
          </a:p>
          <a:p>
            <a:pPr algn="just" rtl="1"/>
            <a:endParaRPr lang="fr-FR" sz="2400" dirty="0"/>
          </a:p>
        </p:txBody>
      </p:sp>
      <p:sp>
        <p:nvSpPr>
          <p:cNvPr id="3" name="Picture Placeholder 2">
            <a:extLst>
              <a:ext uri="{FF2B5EF4-FFF2-40B4-BE49-F238E27FC236}">
                <a16:creationId xmlns:a16="http://schemas.microsoft.com/office/drawing/2014/main" xmlns="" id="{7D310679-2E54-8F5F-3FDE-74804A180D1F}"/>
              </a:ext>
            </a:extLst>
          </p:cNvPr>
          <p:cNvSpPr>
            <a:spLocks noGrp="1"/>
          </p:cNvSpPr>
          <p:nvPr>
            <p:ph type="pic" idx="1"/>
          </p:nvPr>
        </p:nvSpPr>
        <p:spPr/>
      </p:sp>
      <p:pic>
        <p:nvPicPr>
          <p:cNvPr id="1028" name="Picture 4" descr="استراتيجية الحوافز ودورها في تحسين الاداء لدى العاملين -أريد">
            <a:extLst>
              <a:ext uri="{FF2B5EF4-FFF2-40B4-BE49-F238E27FC236}">
                <a16:creationId xmlns:a16="http://schemas.microsoft.com/office/drawing/2014/main" xmlns="" id="{80DB2CB3-8206-50DB-790A-7B802B0D756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1740" y="624830"/>
            <a:ext cx="4145560" cy="4861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62539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extLst>
              <a:ext uri="{BEBA8EAE-BF5A-486C-A8C5-ECC9F3942E4B}">
                <a14:imgProps xmlns:a14="http://schemas.microsoft.com/office/drawing/2010/main" xmlns="">
                  <a14:imgLayer r:embed="rId3">
                    <a14:imgEffect>
                      <a14:sharpenSoften amount="50000"/>
                    </a14:imgEffect>
                    <a14:imgEffect>
                      <a14:brightnessContrast bright="40000" contrast="40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DF7A81-448B-D371-1BA5-C2DF84A0BAD7}"/>
              </a:ext>
            </a:extLst>
          </p:cNvPr>
          <p:cNvSpPr>
            <a:spLocks noGrp="1"/>
          </p:cNvSpPr>
          <p:nvPr>
            <p:ph type="title"/>
          </p:nvPr>
        </p:nvSpPr>
        <p:spPr>
          <a:xfrm>
            <a:off x="1063256" y="365125"/>
            <a:ext cx="10290544" cy="1325563"/>
          </a:xfrm>
        </p:spPr>
        <p:txBody>
          <a:bodyPr/>
          <a:lstStyle/>
          <a:p>
            <a:pPr algn="ctr"/>
            <a:r>
              <a:rPr lang="ar-DZ" dirty="0">
                <a:solidFill>
                  <a:srgbClr val="FFFF00"/>
                </a:solidFill>
              </a:rPr>
              <a:t>المعظلة الفكرية للمقال:</a:t>
            </a:r>
            <a:endParaRPr lang="fr-FR" dirty="0"/>
          </a:p>
        </p:txBody>
      </p:sp>
      <p:sp>
        <p:nvSpPr>
          <p:cNvPr id="4" name="Content Placeholder 3">
            <a:extLst>
              <a:ext uri="{FF2B5EF4-FFF2-40B4-BE49-F238E27FC236}">
                <a16:creationId xmlns:a16="http://schemas.microsoft.com/office/drawing/2014/main" xmlns="" id="{1B53C549-4FE9-E794-F2C0-FD43CA37F7B3}"/>
              </a:ext>
            </a:extLst>
          </p:cNvPr>
          <p:cNvSpPr>
            <a:spLocks noGrp="1"/>
          </p:cNvSpPr>
          <p:nvPr>
            <p:ph sz="half" idx="1"/>
          </p:nvPr>
        </p:nvSpPr>
        <p:spPr>
          <a:xfrm>
            <a:off x="0" y="1690688"/>
            <a:ext cx="11925300" cy="3568148"/>
          </a:xfrm>
        </p:spPr>
        <p:txBody>
          <a:bodyPr>
            <a:normAutofit/>
          </a:bodyPr>
          <a:lstStyle/>
          <a:p>
            <a:pPr marL="0" lvl="1" indent="268288" algn="r" rtl="1">
              <a:buNone/>
            </a:pPr>
            <a:r>
              <a:rPr lang="ar-DZ" sz="3600" dirty="0"/>
              <a:t>وبناءا على ما سبق طرحه، نطرح إشكالية الورقة في التالي:</a:t>
            </a:r>
          </a:p>
          <a:p>
            <a:pPr marL="0" lvl="1" indent="268288" algn="r" rtl="1">
              <a:buNone/>
            </a:pPr>
            <a:endParaRPr lang="ar-DZ" sz="3600" dirty="0"/>
          </a:p>
          <a:p>
            <a:pPr marL="447675" lvl="1" indent="-447675" algn="ctr" defTabSz="179388" rtl="1">
              <a:buNone/>
            </a:pPr>
            <a:r>
              <a:rPr lang="ar-DZ" sz="3200" b="1" dirty="0">
                <a:solidFill>
                  <a:schemeClr val="bg1"/>
                </a:solidFill>
              </a:rPr>
              <a:t>كيف تؤثر الحوافز الإيجابية والسلبية على أداء العاملين؟</a:t>
            </a:r>
            <a:endParaRPr lang="fr-FR" sz="3200" b="1" dirty="0">
              <a:solidFill>
                <a:schemeClr val="bg1"/>
              </a:solidFill>
            </a:endParaRPr>
          </a:p>
        </p:txBody>
      </p:sp>
    </p:spTree>
    <p:extLst>
      <p:ext uri="{BB962C8B-B14F-4D97-AF65-F5344CB8AC3E}">
        <p14:creationId xmlns:p14="http://schemas.microsoft.com/office/powerpoint/2010/main" xmlns="" val="354247210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4">
                                            <p:txEl>
                                              <p:pRg st="0" end="0"/>
                                            </p:txEl>
                                          </p:spTgt>
                                        </p:tgtEl>
                                        <p:attrNameLst>
                                          <p:attrName>style.color</p:attrName>
                                        </p:attrNameLst>
                                      </p:cBhvr>
                                      <p:to>
                                        <a:srgbClr val="0C0C0C"/>
                                      </p:to>
                                    </p:animClr>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
                                        </p:tgtEl>
                                        <p:attrNameLst>
                                          <p:attrName>style.color</p:attrName>
                                        </p:attrNameLst>
                                      </p:cBhvr>
                                      <p:by>
                                        <p:hsl h="7200000" s="0" l="0"/>
                                      </p:by>
                                    </p:animClr>
                                    <p:animClr clrSpc="hsl" dir="cw">
                                      <p:cBhvr>
                                        <p:cTn id="11" dur="500" fill="hold"/>
                                        <p:tgtEl>
                                          <p:spTgt spid="2"/>
                                        </p:tgtEl>
                                        <p:attrNameLst>
                                          <p:attrName>fillcolor</p:attrName>
                                        </p:attrNameLst>
                                      </p:cBhvr>
                                      <p:by>
                                        <p:hsl h="7200000" s="0" l="0"/>
                                      </p:by>
                                    </p:animClr>
                                    <p:animClr clrSpc="hsl" dir="cw">
                                      <p:cBhvr>
                                        <p:cTn id="12" dur="500" fill="hold"/>
                                        <p:tgtEl>
                                          <p:spTgt spid="2"/>
                                        </p:tgtEl>
                                        <p:attrNameLst>
                                          <p:attrName>stroke.color</p:attrName>
                                        </p:attrNameLst>
                                      </p:cBhvr>
                                      <p:by>
                                        <p:hsl h="7200000" s="0" l="0"/>
                                      </p:by>
                                    </p:animClr>
                                    <p:set>
                                      <p:cBhvr>
                                        <p:cTn id="13"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8966">
              <a:schemeClr val="accent1">
                <a:lumMod val="89000"/>
              </a:schemeClr>
            </a:gs>
            <a:gs pos="48000">
              <a:srgbClr val="8A78D3"/>
            </a:gs>
            <a:gs pos="84000">
              <a:schemeClr val="bg2">
                <a:lumMod val="40000"/>
                <a:lumOff val="60000"/>
              </a:schemeClr>
            </a:gs>
            <a:gs pos="77000">
              <a:schemeClr val="accent1">
                <a:lumMod val="89000"/>
              </a:schemeClr>
            </a:gs>
            <a:gs pos="33000">
              <a:schemeClr val="accent2">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DCD1D-02E3-2498-E525-D388A0D2F0E5}"/>
              </a:ext>
            </a:extLst>
          </p:cNvPr>
          <p:cNvSpPr>
            <a:spLocks noGrp="1"/>
          </p:cNvSpPr>
          <p:nvPr>
            <p:ph type="title"/>
          </p:nvPr>
        </p:nvSpPr>
        <p:spPr>
          <a:xfrm>
            <a:off x="558801" y="127000"/>
            <a:ext cx="10995026" cy="1456267"/>
          </a:xfrm>
          <a:effectLst>
            <a:outerShdw blurRad="50800" dist="38100" algn="l" rotWithShape="0">
              <a:schemeClr val="tx1">
                <a:alpha val="40000"/>
              </a:schemeClr>
            </a:outerShdw>
            <a:reflection blurRad="6350" stA="52000" endA="300" endPos="35000" dir="5400000" sy="-100000" algn="bl" rotWithShape="0"/>
          </a:effectLst>
        </p:spPr>
        <p:txBody>
          <a:bodyPr>
            <a:normAutofit/>
          </a:bodyPr>
          <a:lstStyle/>
          <a:p>
            <a:pPr algn="ctr" rtl="1"/>
            <a:r>
              <a:rPr lang="ar-DZ" sz="4400" dirty="0">
                <a:solidFill>
                  <a:srgbClr val="FFFF00"/>
                </a:solidFill>
              </a:rPr>
              <a:t>أهداف الورقة البحثية :</a:t>
            </a:r>
            <a:endParaRPr lang="fr-FR" sz="4400" dirty="0">
              <a:solidFill>
                <a:srgbClr val="FFFF00"/>
              </a:solidFill>
            </a:endParaRPr>
          </a:p>
        </p:txBody>
      </p:sp>
      <p:sp>
        <p:nvSpPr>
          <p:cNvPr id="3" name="Content Placeholder 2">
            <a:extLst>
              <a:ext uri="{FF2B5EF4-FFF2-40B4-BE49-F238E27FC236}">
                <a16:creationId xmlns:a16="http://schemas.microsoft.com/office/drawing/2014/main" xmlns="" id="{BF220BB1-469F-FFA1-2BF7-0B6C172DB1D6}"/>
              </a:ext>
            </a:extLst>
          </p:cNvPr>
          <p:cNvSpPr>
            <a:spLocks noGrp="1"/>
          </p:cNvSpPr>
          <p:nvPr>
            <p:ph idx="1"/>
          </p:nvPr>
        </p:nvSpPr>
        <p:spPr>
          <a:xfrm>
            <a:off x="1" y="1680211"/>
            <a:ext cx="12192000" cy="5177790"/>
          </a:xfrm>
        </p:spPr>
        <p:txBody>
          <a:bodyPr anchor="t">
            <a:normAutofit/>
          </a:bodyPr>
          <a:lstStyle/>
          <a:p>
            <a:pPr marL="0" indent="0" algn="just" rtl="1">
              <a:buNone/>
            </a:pPr>
            <a:r>
              <a:rPr lang="ar-DZ" sz="3600" dirty="0"/>
              <a:t>     </a:t>
            </a:r>
          </a:p>
          <a:p>
            <a:pPr algn="just" rtl="1">
              <a:buFont typeface="Calibri" panose="020F0502020204030204" pitchFamily="34" charset="0"/>
              <a:buChar char=" "/>
            </a:pPr>
            <a:r>
              <a:rPr lang="ar-DZ" sz="3600" dirty="0">
                <a:solidFill>
                  <a:schemeClr val="bg2"/>
                </a:solidFill>
              </a:rPr>
              <a:t> يهدف المقال إلى:</a:t>
            </a:r>
          </a:p>
          <a:p>
            <a:pPr marL="444500" indent="-177800" algn="r" rtl="1"/>
            <a:r>
              <a:rPr lang="ar-DZ" sz="3600" b="1" dirty="0">
                <a:solidFill>
                  <a:schemeClr val="bg1"/>
                </a:solidFill>
              </a:rPr>
              <a:t>التعرف على أنواع الحوافز.</a:t>
            </a:r>
          </a:p>
          <a:p>
            <a:pPr marL="444500" indent="-177800" algn="r" rtl="1"/>
            <a:r>
              <a:rPr lang="ar-DZ" sz="3600" b="1" dirty="0">
                <a:solidFill>
                  <a:schemeClr val="bg1"/>
                </a:solidFill>
              </a:rPr>
              <a:t>معرفة مدى أهمية التفريق بين الحوافز من فرد عامل لآخر ذلك لعمق الأثر.</a:t>
            </a:r>
          </a:p>
          <a:p>
            <a:pPr marL="444500" indent="-177800" algn="r" rtl="1"/>
            <a:r>
              <a:rPr lang="ar-DZ" sz="3600" b="1" dirty="0">
                <a:solidFill>
                  <a:schemeClr val="bg1"/>
                </a:solidFill>
              </a:rPr>
              <a:t>تحصيل أثر الحوافز الايجابية والسلبية على أداء العاملين.</a:t>
            </a:r>
            <a:endParaRPr lang="fr-FR" sz="3600" b="1" dirty="0">
              <a:solidFill>
                <a:schemeClr val="bg1"/>
              </a:solidFill>
            </a:endParaRPr>
          </a:p>
        </p:txBody>
      </p:sp>
    </p:spTree>
    <p:extLst>
      <p:ext uri="{BB962C8B-B14F-4D97-AF65-F5344CB8AC3E}">
        <p14:creationId xmlns:p14="http://schemas.microsoft.com/office/powerpoint/2010/main" xmlns="" val="391930919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2"/>
                                        </p:tgtEl>
                                        <p:attrNameLst>
                                          <p:attrName>style.color</p:attrName>
                                        </p:attrNameLst>
                                      </p:cBhvr>
                                      <p:to>
                                        <a:srgbClr val="B3E1D6"/>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F6013-BEEE-2E1C-776F-2EDBFBBD4D66}"/>
              </a:ext>
            </a:extLst>
          </p:cNvPr>
          <p:cNvSpPr>
            <a:spLocks noGrp="1"/>
          </p:cNvSpPr>
          <p:nvPr>
            <p:ph type="title"/>
          </p:nvPr>
        </p:nvSpPr>
        <p:spPr>
          <a:xfrm>
            <a:off x="581661" y="143510"/>
            <a:ext cx="11153139" cy="1456267"/>
          </a:xfrm>
        </p:spPr>
        <p:txBody>
          <a:bodyPr>
            <a:normAutofit/>
          </a:bodyPr>
          <a:lstStyle/>
          <a:p>
            <a:pPr algn="ctr" rtl="1"/>
            <a:r>
              <a:rPr lang="ar-DZ" sz="4400" dirty="0">
                <a:solidFill>
                  <a:srgbClr val="FFFF00"/>
                </a:solidFill>
              </a:rPr>
              <a:t>الكلمات المفتاحية:</a:t>
            </a:r>
            <a:endParaRPr lang="fr-FR" sz="4400" dirty="0">
              <a:solidFill>
                <a:srgbClr val="FFFF00"/>
              </a:solidFill>
            </a:endParaRPr>
          </a:p>
        </p:txBody>
      </p:sp>
      <p:sp>
        <p:nvSpPr>
          <p:cNvPr id="3" name="Content Placeholder 2">
            <a:extLst>
              <a:ext uri="{FF2B5EF4-FFF2-40B4-BE49-F238E27FC236}">
                <a16:creationId xmlns:a16="http://schemas.microsoft.com/office/drawing/2014/main" xmlns="" id="{F0D6CAB3-48CD-AD96-D1E4-E714DBE84398}"/>
              </a:ext>
            </a:extLst>
          </p:cNvPr>
          <p:cNvSpPr>
            <a:spLocks noGrp="1"/>
          </p:cNvSpPr>
          <p:nvPr>
            <p:ph idx="1"/>
          </p:nvPr>
        </p:nvSpPr>
        <p:spPr>
          <a:xfrm>
            <a:off x="581661" y="1381538"/>
            <a:ext cx="11353800" cy="5237923"/>
          </a:xfrm>
        </p:spPr>
        <p:txBody>
          <a:bodyPr anchor="t">
            <a:normAutofit/>
          </a:bodyPr>
          <a:lstStyle/>
          <a:p>
            <a:pPr marL="342900" lvl="0" indent="-342900" algn="just" rtl="1">
              <a:buSzPts val="1000"/>
              <a:buFont typeface="Symbol" panose="05050102010706020507" pitchFamily="18" charset="2"/>
              <a:buChar char=""/>
              <a:tabLst>
                <a:tab pos="457200" algn="l"/>
              </a:tabLst>
            </a:pPr>
            <a:r>
              <a:rPr lang="ar-DZ" sz="2800" b="1" dirty="0">
                <a:solidFill>
                  <a:schemeClr val="accent5">
                    <a:lumMod val="40000"/>
                    <a:lumOff val="60000"/>
                  </a:schemeClr>
                </a:solidFill>
                <a:cs typeface="+mj-cs"/>
              </a:rPr>
              <a:t>الحوافز الايجاببية: </a:t>
            </a:r>
            <a:r>
              <a:rPr lang="ar-SA" sz="2800" dirty="0">
                <a:latin typeface="Times New Roman" panose="02020603050405020304" pitchFamily="18" charset="0"/>
                <a:ea typeface="Times New Roman" panose="02020603050405020304" pitchFamily="18" charset="0"/>
                <a:cs typeface="+mj-cs"/>
              </a:rPr>
              <a:t>تُشجع على السلوك الإيجابي وتحقيق الأهداف.</a:t>
            </a:r>
            <a:endParaRPr lang="fr-FR" sz="2800" dirty="0">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latin typeface="Times New Roman" panose="02020603050405020304" pitchFamily="18" charset="0"/>
                <a:ea typeface="Times New Roman" panose="02020603050405020304" pitchFamily="18" charset="0"/>
                <a:cs typeface="+mj-cs"/>
              </a:rPr>
              <a:t>تُعزز الثقة بين العامل والمؤسسة.</a:t>
            </a:r>
            <a:endParaRPr lang="fr-FR" sz="2800" dirty="0">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latin typeface="Times New Roman" panose="02020603050405020304" pitchFamily="18" charset="0"/>
                <a:ea typeface="Times New Roman" panose="02020603050405020304" pitchFamily="18" charset="0"/>
                <a:cs typeface="+mj-cs"/>
              </a:rPr>
              <a:t>تُحفز على بذل المزيد من الجهد.</a:t>
            </a:r>
            <a:endParaRPr lang="fr-FR" sz="2800" dirty="0">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DZ" sz="2800" b="1" dirty="0">
                <a:solidFill>
                  <a:schemeClr val="accent5">
                    <a:lumMod val="40000"/>
                    <a:lumOff val="60000"/>
                  </a:schemeClr>
                </a:solidFill>
                <a:cs typeface="+mj-cs"/>
              </a:rPr>
              <a:t>الحوافز السلبية:</a:t>
            </a:r>
            <a:r>
              <a:rPr lang="ar-SA" sz="2800" dirty="0">
                <a:latin typeface="Times New Roman" panose="02020603050405020304" pitchFamily="18" charset="0"/>
                <a:ea typeface="Times New Roman" panose="02020603050405020304" pitchFamily="18" charset="0"/>
                <a:cs typeface="+mj-cs"/>
              </a:rPr>
              <a:t>تهدف إلى منع السلوك السلبي وتصحيحه.</a:t>
            </a:r>
            <a:endParaRPr lang="fr-FR" sz="2800" dirty="0">
              <a:latin typeface="Times New Roman" panose="02020603050405020304" pitchFamily="18" charset="0"/>
              <a:ea typeface="Calibri" panose="020F0502020204030204" pitchFamily="34" charset="0"/>
              <a:cs typeface="+mj-cs"/>
            </a:endParaRPr>
          </a:p>
          <a:p>
            <a:pPr marL="342900" lvl="0" indent="-342900" algn="just" rtl="1">
              <a:buSzPts val="1000"/>
              <a:buFont typeface="Symbol" panose="05050102010706020507" pitchFamily="18" charset="2"/>
              <a:buChar char=""/>
              <a:tabLst>
                <a:tab pos="457200" algn="l"/>
              </a:tabLst>
            </a:pPr>
            <a:r>
              <a:rPr lang="ar-SA" sz="2800" dirty="0">
                <a:latin typeface="Times New Roman" panose="02020603050405020304" pitchFamily="18" charset="0"/>
                <a:ea typeface="Times New Roman" panose="02020603050405020304" pitchFamily="18" charset="0"/>
                <a:cs typeface="+mj-cs"/>
              </a:rPr>
              <a:t>تشمل العقوبات والحرمان من المكافآت.</a:t>
            </a:r>
            <a:endParaRPr lang="fr-FR" sz="2800" dirty="0">
              <a:latin typeface="Times New Roman" panose="02020603050405020304" pitchFamily="18" charset="0"/>
              <a:ea typeface="Calibri" panose="020F0502020204030204" pitchFamily="34" charset="0"/>
              <a:cs typeface="+mj-cs"/>
            </a:endParaRPr>
          </a:p>
          <a:p>
            <a:pPr marL="342900" lvl="0" indent="-342900" algn="r" rtl="1">
              <a:lnSpc>
                <a:spcPts val="1800"/>
              </a:lnSpc>
              <a:buSzPts val="1000"/>
              <a:buFont typeface="Symbol" panose="05050102010706020507" pitchFamily="18" charset="2"/>
              <a:buChar char=""/>
              <a:tabLst>
                <a:tab pos="457200" algn="l"/>
              </a:tabLst>
            </a:pPr>
            <a:r>
              <a:rPr lang="ar-SA" sz="2800" dirty="0">
                <a:latin typeface="Times New Roman" panose="02020603050405020304" pitchFamily="18" charset="0"/>
                <a:ea typeface="Times New Roman" panose="02020603050405020304" pitchFamily="18" charset="0"/>
                <a:cs typeface="+mj-cs"/>
              </a:rPr>
              <a:t>قد تؤدي إلى ردود فعل انتقامية أو دفاعية.</a:t>
            </a:r>
            <a:endParaRPr lang="ar-DZ" sz="2800" dirty="0">
              <a:latin typeface="Times New Roman" panose="02020603050405020304" pitchFamily="18" charset="0"/>
              <a:ea typeface="Times New Roman" panose="02020603050405020304" pitchFamily="18" charset="0"/>
              <a:cs typeface="+mj-cs"/>
            </a:endParaRPr>
          </a:p>
          <a:p>
            <a:pPr marL="0" indent="88900" algn="r" rtl="1"/>
            <a:r>
              <a:rPr lang="ar-DZ" sz="2800" b="1" dirty="0">
                <a:solidFill>
                  <a:schemeClr val="accent5">
                    <a:lumMod val="40000"/>
                    <a:lumOff val="60000"/>
                  </a:schemeClr>
                </a:solidFill>
                <a:cs typeface="+mj-cs"/>
              </a:rPr>
              <a:t>  أداء العاملين: </a:t>
            </a:r>
            <a:r>
              <a:rPr lang="ar-DZ" sz="2800" dirty="0">
                <a:cs typeface="+mj-cs"/>
              </a:rPr>
              <a:t>الاثر الصافي لجهد الفرد العامل من خلال ما يملك من قدرات ومعارف تؤدي به إلى تحقيق واتمام المهام المكونة لوظيفته وعمله.</a:t>
            </a:r>
            <a:r>
              <a:rPr lang="ar-DZ" sz="3600" dirty="0"/>
              <a:t/>
            </a:r>
            <a:br>
              <a:rPr lang="ar-DZ" sz="3600" dirty="0"/>
            </a:br>
            <a:endParaRPr lang="ar-DZ" sz="3600" b="1" dirty="0">
              <a:cs typeface="+mj-cs"/>
            </a:endParaRPr>
          </a:p>
        </p:txBody>
      </p:sp>
    </p:spTree>
    <p:extLst>
      <p:ext uri="{BB962C8B-B14F-4D97-AF65-F5344CB8AC3E}">
        <p14:creationId xmlns:p14="http://schemas.microsoft.com/office/powerpoint/2010/main" xmlns="" val="649049918"/>
      </p:ext>
    </p:extLst>
  </p:cSld>
  <p:clrMapOvr>
    <a:masterClrMapping/>
  </p:clrMapOvr>
  <mc:AlternateContent xmlns:mc="http://schemas.openxmlformats.org/markup-compatibility/2006">
    <mc:Choice xmlns:p14="http://schemas.microsoft.com/office/powerpoint/2010/main" xmlns="" Requires="p14">
      <p:transition spd="slow" p14:dur="2000">
        <p14:ferris dir="l"/>
        <p:sndAc>
          <p:stSnd>
            <p:snd r:embed="rId3"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50" fill="hold"/>
                                        <p:tgtEl>
                                          <p:spTgt spid="2"/>
                                        </p:tgtEl>
                                        <p:attrNameLst>
                                          <p:attrName>style.color</p:attrName>
                                        </p:attrNameLst>
                                      </p:cBhvr>
                                      <p:to>
                                        <a:srgbClr val="DAE4F5"/>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4DADCB-59E2-1B11-2DBD-53BB64DE6FA1}"/>
              </a:ext>
            </a:extLst>
          </p:cNvPr>
          <p:cNvSpPr>
            <a:spLocks noGrp="1"/>
          </p:cNvSpPr>
          <p:nvPr>
            <p:ph type="title"/>
          </p:nvPr>
        </p:nvSpPr>
        <p:spPr>
          <a:xfrm>
            <a:off x="800101" y="166370"/>
            <a:ext cx="10131425" cy="880111"/>
          </a:xfrm>
        </p:spPr>
        <p:txBody>
          <a:bodyPr anchor="t">
            <a:noAutofit/>
          </a:bodyPr>
          <a:lstStyle/>
          <a:p>
            <a:pPr algn="ctr" rtl="1"/>
            <a:r>
              <a:rPr lang="ar-DZ" dirty="0">
                <a:solidFill>
                  <a:schemeClr val="accent1">
                    <a:lumMod val="20000"/>
                    <a:lumOff val="80000"/>
                  </a:schemeClr>
                </a:solidFill>
              </a:rPr>
              <a:t>مفهوم الحوافز:</a:t>
            </a:r>
            <a:endParaRPr lang="fr-FR" dirty="0">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xmlns="" id="{AAB6CCAA-7920-5468-E9B9-412EC1B5EDD8}"/>
              </a:ext>
            </a:extLst>
          </p:cNvPr>
          <p:cNvSpPr>
            <a:spLocks noGrp="1"/>
          </p:cNvSpPr>
          <p:nvPr>
            <p:ph idx="1"/>
          </p:nvPr>
        </p:nvSpPr>
        <p:spPr>
          <a:xfrm>
            <a:off x="0" y="1046480"/>
            <a:ext cx="12191999" cy="5811519"/>
          </a:xfrm>
        </p:spPr>
        <p:txBody>
          <a:bodyPr numCol="1">
            <a:normAutofit/>
          </a:bodyPr>
          <a:lstStyle/>
          <a:p>
            <a:pPr lvl="0" indent="77788" algn="just" rtl="1"/>
            <a:r>
              <a:rPr lang="ar-SA" sz="2400" b="1" dirty="0">
                <a:solidFill>
                  <a:srgbClr val="FFFF00"/>
                </a:solidFill>
                <a:cs typeface="+mj-cs"/>
              </a:rPr>
              <a:t>المفاهيم التقليدية: </a:t>
            </a:r>
            <a:endParaRPr lang="fr-FR" sz="2400" dirty="0">
              <a:solidFill>
                <a:srgbClr val="FFFF00"/>
              </a:solidFill>
              <a:cs typeface="+mj-cs"/>
            </a:endParaRPr>
          </a:p>
          <a:p>
            <a:pPr marL="804863" lvl="1" indent="-441325" algn="just" rtl="1"/>
            <a:r>
              <a:rPr lang="ar-SA" sz="2400" dirty="0">
                <a:cs typeface="+mj-cs"/>
              </a:rPr>
              <a:t>ركزت على القدرة الإنتاجية للعامل.</a:t>
            </a:r>
            <a:endParaRPr lang="fr-FR" sz="2400" dirty="0">
              <a:cs typeface="+mj-cs"/>
            </a:endParaRPr>
          </a:p>
          <a:p>
            <a:pPr marL="804863" lvl="1" indent="-441325" algn="just" rtl="1"/>
            <a:r>
              <a:rPr lang="ar-SA" sz="2400" dirty="0">
                <a:cs typeface="+mj-cs"/>
              </a:rPr>
              <a:t>أهملت النواحي الاجتماعية والنفسية.</a:t>
            </a:r>
            <a:endParaRPr lang="fr-FR" sz="2400" dirty="0">
              <a:cs typeface="+mj-cs"/>
            </a:endParaRPr>
          </a:p>
          <a:p>
            <a:pPr marL="804863" lvl="1" indent="-441325" algn="just" rtl="1"/>
            <a:r>
              <a:rPr lang="ar-SA" sz="2400" dirty="0">
                <a:cs typeface="+mj-cs"/>
              </a:rPr>
              <a:t>عرفت الحوافز على أنها عوامل تُحفز العمل المثمر.</a:t>
            </a:r>
            <a:endParaRPr lang="fr-FR" sz="2400" dirty="0">
              <a:cs typeface="+mj-cs"/>
            </a:endParaRPr>
          </a:p>
          <a:p>
            <a:pPr marL="804863" lvl="1" indent="-441325" algn="just" rtl="1"/>
            <a:r>
              <a:rPr lang="ar-SA" sz="2400" dirty="0">
                <a:cs typeface="+mj-cs"/>
              </a:rPr>
              <a:t>ركزت على الحوافز المادية.</a:t>
            </a:r>
            <a:endParaRPr lang="fr-FR" sz="2400" dirty="0">
              <a:cs typeface="+mj-cs"/>
            </a:endParaRPr>
          </a:p>
          <a:p>
            <a:pPr lvl="0" indent="77788" algn="just" rtl="1"/>
            <a:r>
              <a:rPr lang="ar-SA" sz="2400" b="1" dirty="0">
                <a:solidFill>
                  <a:srgbClr val="FFFF00"/>
                </a:solidFill>
                <a:cs typeface="+mj-cs"/>
              </a:rPr>
              <a:t>المفاهيم الحديثة: </a:t>
            </a:r>
            <a:endParaRPr lang="fr-FR" sz="2400" dirty="0">
              <a:solidFill>
                <a:srgbClr val="FFFF00"/>
              </a:solidFill>
              <a:cs typeface="+mj-cs"/>
            </a:endParaRPr>
          </a:p>
          <a:p>
            <a:pPr marL="804863" lvl="1" indent="-441325" algn="just" rtl="1"/>
            <a:r>
              <a:rPr lang="ar-SA" sz="2400" dirty="0">
                <a:cs typeface="+mj-cs"/>
              </a:rPr>
              <a:t>اهتمت بالجانب الإنساني للموظف.</a:t>
            </a:r>
            <a:endParaRPr lang="fr-FR" sz="2400" dirty="0">
              <a:cs typeface="+mj-cs"/>
            </a:endParaRPr>
          </a:p>
          <a:p>
            <a:pPr marL="804863" lvl="1" indent="-441325" algn="just" rtl="1"/>
            <a:r>
              <a:rPr lang="ar-SA" sz="2400" dirty="0">
                <a:cs typeface="+mj-cs"/>
              </a:rPr>
              <a:t>عرفت الحوافز على أنها وسائل لحث الموظفين على العمل بجد وإخلاص.</a:t>
            </a:r>
            <a:endParaRPr lang="fr-FR" sz="2400" dirty="0">
              <a:cs typeface="+mj-cs"/>
            </a:endParaRPr>
          </a:p>
          <a:p>
            <a:pPr marL="804863" lvl="1" indent="-441325" algn="just" rtl="1"/>
            <a:r>
              <a:rPr lang="ar-SA" sz="2400" dirty="0">
                <a:cs typeface="+mj-cs"/>
              </a:rPr>
              <a:t>ركزت على الحوافز المعنوية لفعاليتها.</a:t>
            </a:r>
            <a:endParaRPr lang="ar-DZ" sz="2400" dirty="0">
              <a:cs typeface="+mj-cs"/>
            </a:endParaRPr>
          </a:p>
          <a:p>
            <a:pPr marL="804863" lvl="1" indent="-441325" algn="just" rtl="1"/>
            <a:endParaRPr lang="fr-FR" sz="2400" dirty="0">
              <a:cs typeface="+mj-cs"/>
            </a:endParaRPr>
          </a:p>
          <a:p>
            <a:pPr lvl="0" algn="just" rtl="1"/>
            <a:endParaRPr lang="fr-FR" dirty="0"/>
          </a:p>
        </p:txBody>
      </p:sp>
    </p:spTree>
    <p:extLst>
      <p:ext uri="{BB962C8B-B14F-4D97-AF65-F5344CB8AC3E}">
        <p14:creationId xmlns:p14="http://schemas.microsoft.com/office/powerpoint/2010/main" xmlns="" val="3040143128"/>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3" name="arrow.wav"/>
          </p:stSnd>
        </p:sndAc>
      </p:transition>
    </mc:Choice>
    <mc:Fallback>
      <p:transition spd="slow">
        <p:blinds dir="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75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198BA-079F-713A-36E9-45B696330BF5}"/>
              </a:ext>
            </a:extLst>
          </p:cNvPr>
          <p:cNvSpPr>
            <a:spLocks noGrp="1"/>
          </p:cNvSpPr>
          <p:nvPr>
            <p:ph type="title"/>
          </p:nvPr>
        </p:nvSpPr>
        <p:spPr>
          <a:xfrm>
            <a:off x="685801" y="609601"/>
            <a:ext cx="10131425" cy="459036"/>
          </a:xfrm>
        </p:spPr>
        <p:txBody>
          <a:bodyPr>
            <a:normAutofit fontScale="90000"/>
          </a:bodyPr>
          <a:lstStyle/>
          <a:p>
            <a:endParaRPr lang="fr-FR" dirty="0"/>
          </a:p>
        </p:txBody>
      </p:sp>
      <p:sp>
        <p:nvSpPr>
          <p:cNvPr id="3" name="Content Placeholder 2">
            <a:extLst>
              <a:ext uri="{FF2B5EF4-FFF2-40B4-BE49-F238E27FC236}">
                <a16:creationId xmlns:a16="http://schemas.microsoft.com/office/drawing/2014/main" xmlns="" id="{08FC094B-C95F-FD08-660B-1E9B472E68E9}"/>
              </a:ext>
            </a:extLst>
          </p:cNvPr>
          <p:cNvSpPr>
            <a:spLocks noGrp="1"/>
          </p:cNvSpPr>
          <p:nvPr>
            <p:ph idx="1"/>
          </p:nvPr>
        </p:nvSpPr>
        <p:spPr>
          <a:xfrm>
            <a:off x="0" y="1222872"/>
            <a:ext cx="12021087" cy="5635128"/>
          </a:xfrm>
        </p:spPr>
        <p:txBody>
          <a:bodyPr>
            <a:normAutofit fontScale="92500" lnSpcReduction="10000"/>
          </a:bodyPr>
          <a:lstStyle/>
          <a:p>
            <a:pPr algn="just" rtl="1"/>
            <a:r>
              <a:rPr lang="ar-SA" sz="3200" b="1" dirty="0">
                <a:solidFill>
                  <a:srgbClr val="FFFF00"/>
                </a:solidFill>
                <a:cs typeface="+mj-cs"/>
              </a:rPr>
              <a:t>أهمية فهم سلوكيات الموظفين:</a:t>
            </a:r>
            <a:endParaRPr lang="fr-FR" sz="3200" dirty="0">
              <a:solidFill>
                <a:srgbClr val="FFFF00"/>
              </a:solidFill>
              <a:cs typeface="+mj-cs"/>
            </a:endParaRPr>
          </a:p>
          <a:p>
            <a:pPr lvl="0" algn="just" rtl="1"/>
            <a:r>
              <a:rPr lang="ar-SA" sz="3200" dirty="0">
                <a:cs typeface="+mj-cs"/>
              </a:rPr>
              <a:t>ضروري لتحديد نظام الحوافز المناسب.</a:t>
            </a:r>
            <a:endParaRPr lang="fr-FR" sz="3200" dirty="0">
              <a:cs typeface="+mj-cs"/>
            </a:endParaRPr>
          </a:p>
          <a:p>
            <a:pPr lvl="0" algn="just" rtl="1"/>
            <a:r>
              <a:rPr lang="ar-SA" sz="3200" dirty="0">
                <a:cs typeface="+mj-cs"/>
              </a:rPr>
              <a:t>يتضمن فهم البيئة الاجتماعية والثقافية والاقتصادية للموظفين.</a:t>
            </a:r>
            <a:endParaRPr lang="fr-FR" sz="3200" dirty="0">
              <a:cs typeface="+mj-cs"/>
            </a:endParaRPr>
          </a:p>
          <a:p>
            <a:pPr lvl="0" algn="just" rtl="1"/>
            <a:r>
              <a:rPr lang="ar-SA" sz="3200" dirty="0">
                <a:cs typeface="+mj-cs"/>
              </a:rPr>
              <a:t>يتضمن فهم احتياجاتهم ورغباتهم.</a:t>
            </a:r>
            <a:endParaRPr lang="ar-DZ" sz="3200" dirty="0">
              <a:cs typeface="+mj-cs"/>
            </a:endParaRPr>
          </a:p>
          <a:p>
            <a:pPr lvl="0" algn="just" rtl="1"/>
            <a:endParaRPr lang="ar-DZ" sz="4400" dirty="0">
              <a:cs typeface="+mj-cs"/>
            </a:endParaRPr>
          </a:p>
          <a:p>
            <a:pPr algn="just" rtl="1"/>
            <a:r>
              <a:rPr lang="ar-SA" sz="2800" b="1" dirty="0">
                <a:solidFill>
                  <a:srgbClr val="FFFF00"/>
                </a:solidFill>
                <a:cs typeface="+mj-cs"/>
              </a:rPr>
              <a:t>تأثيرات الحوافز على الموظفين:</a:t>
            </a:r>
            <a:endParaRPr lang="fr-FR" sz="2800" dirty="0">
              <a:solidFill>
                <a:srgbClr val="FFFF00"/>
              </a:solidFill>
              <a:cs typeface="+mj-cs"/>
            </a:endParaRPr>
          </a:p>
          <a:p>
            <a:pPr lvl="0" algn="just" rtl="1"/>
            <a:r>
              <a:rPr lang="ar-SA" sz="2800" dirty="0">
                <a:cs typeface="+mj-cs"/>
              </a:rPr>
              <a:t>تُشجع الموظفين على القيام بأعمال إيجابية.</a:t>
            </a:r>
            <a:endParaRPr lang="fr-FR" sz="2800" dirty="0">
              <a:cs typeface="+mj-cs"/>
            </a:endParaRPr>
          </a:p>
          <a:p>
            <a:pPr lvl="0" algn="just" rtl="1"/>
            <a:r>
              <a:rPr lang="ar-SA" sz="2800" dirty="0">
                <a:cs typeface="+mj-cs"/>
              </a:rPr>
              <a:t>تُشعر الموظفين بالتقدير.</a:t>
            </a:r>
            <a:endParaRPr lang="fr-FR" sz="2800" dirty="0">
              <a:cs typeface="+mj-cs"/>
            </a:endParaRPr>
          </a:p>
          <a:p>
            <a:pPr lvl="0" algn="just" rtl="1"/>
            <a:r>
              <a:rPr lang="ar-SA" sz="2800" dirty="0">
                <a:cs typeface="+mj-cs"/>
              </a:rPr>
              <a:t>تُلبي احتياجاتهم الاجتماعية.</a:t>
            </a:r>
            <a:endParaRPr lang="fr-FR" sz="2800" dirty="0">
              <a:cs typeface="+mj-cs"/>
            </a:endParaRPr>
          </a:p>
          <a:p>
            <a:pPr lvl="0" algn="just" rtl="1"/>
            <a:r>
              <a:rPr lang="ar-SA" sz="2800" dirty="0">
                <a:cs typeface="+mj-cs"/>
              </a:rPr>
              <a:t>تُحسّن ظروف العمل.</a:t>
            </a:r>
            <a:endParaRPr lang="fr-FR" sz="2800" dirty="0">
              <a:cs typeface="+mj-cs"/>
            </a:endParaRPr>
          </a:p>
          <a:p>
            <a:pPr lvl="0" algn="just" rtl="1"/>
            <a:endParaRPr lang="fr-FR" sz="3200" dirty="0">
              <a:cs typeface="+mj-cs"/>
            </a:endParaRPr>
          </a:p>
          <a:p>
            <a:pPr algn="just"/>
            <a:endParaRPr lang="fr-FR" sz="3600" dirty="0">
              <a:cs typeface="+mj-cs"/>
            </a:endParaRPr>
          </a:p>
        </p:txBody>
      </p:sp>
    </p:spTree>
    <p:extLst>
      <p:ext uri="{BB962C8B-B14F-4D97-AF65-F5344CB8AC3E}">
        <p14:creationId xmlns:p14="http://schemas.microsoft.com/office/powerpoint/2010/main" xmlns="" val="86724844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3AF6C8-0233-F43D-ACED-335F8529099A}"/>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xmlns="" id="{A12AE394-F09D-D1C0-1B13-D8BE62233471}"/>
              </a:ext>
            </a:extLst>
          </p:cNvPr>
          <p:cNvSpPr>
            <a:spLocks noGrp="1"/>
          </p:cNvSpPr>
          <p:nvPr>
            <p:ph idx="1"/>
          </p:nvPr>
        </p:nvSpPr>
        <p:spPr>
          <a:xfrm>
            <a:off x="1928191" y="1028700"/>
            <a:ext cx="9857410" cy="3871292"/>
          </a:xfrm>
        </p:spPr>
        <p:txBody>
          <a:bodyPr>
            <a:noAutofit/>
          </a:bodyPr>
          <a:lstStyle/>
          <a:p>
            <a:pPr algn="just" rtl="1"/>
            <a:r>
              <a:rPr lang="ar-SA" sz="2800" b="1" dirty="0">
                <a:solidFill>
                  <a:srgbClr val="FFFF00"/>
                </a:solidFill>
                <a:cs typeface="+mj-cs"/>
              </a:rPr>
              <a:t>مكانة الحوافز في الإسلام:</a:t>
            </a:r>
            <a:endParaRPr lang="fr-FR" sz="2800" dirty="0">
              <a:solidFill>
                <a:srgbClr val="FFFF00"/>
              </a:solidFill>
              <a:cs typeface="+mj-cs"/>
            </a:endParaRPr>
          </a:p>
          <a:p>
            <a:pPr lvl="0" algn="just" rtl="1"/>
            <a:r>
              <a:rPr lang="ar-SA" sz="2800" dirty="0">
                <a:cs typeface="+mj-cs"/>
              </a:rPr>
              <a:t>يُشجع الإسلام على استخدام الحوافز.</a:t>
            </a:r>
            <a:endParaRPr lang="fr-FR" sz="2800" dirty="0">
              <a:cs typeface="+mj-cs"/>
            </a:endParaRPr>
          </a:p>
          <a:p>
            <a:pPr lvl="0" algn="just" rtl="1"/>
            <a:r>
              <a:rPr lang="ar-SA" sz="2800" dirty="0">
                <a:cs typeface="+mj-cs"/>
              </a:rPr>
              <a:t>يُقدم أمثلة على الحوافز المعنوية مثل الصلاة على النبي صلى الله عليه وسلم.</a:t>
            </a:r>
            <a:endParaRPr lang="ar-DZ" sz="2800" dirty="0">
              <a:cs typeface="+mj-cs"/>
            </a:endParaRPr>
          </a:p>
          <a:p>
            <a:pPr algn="just" rtl="1"/>
            <a:endParaRPr lang="ar-DZ" sz="2800" b="1" dirty="0">
              <a:solidFill>
                <a:srgbClr val="FFFF00"/>
              </a:solidFill>
              <a:cs typeface="+mj-cs"/>
            </a:endParaRPr>
          </a:p>
          <a:p>
            <a:pPr algn="just" rtl="1"/>
            <a:r>
              <a:rPr lang="ar-SA" sz="2800" b="1" dirty="0">
                <a:solidFill>
                  <a:srgbClr val="FFFF00"/>
                </a:solidFill>
                <a:cs typeface="+mj-cs"/>
              </a:rPr>
              <a:t>دور نظام الحوافز في المؤسسات:</a:t>
            </a:r>
            <a:endParaRPr lang="fr-FR" sz="2800" dirty="0">
              <a:solidFill>
                <a:srgbClr val="FFFF00"/>
              </a:solidFill>
              <a:cs typeface="+mj-cs"/>
            </a:endParaRPr>
          </a:p>
          <a:p>
            <a:pPr lvl="0" algn="just" rtl="1"/>
            <a:r>
              <a:rPr lang="ar-SA" sz="2800" dirty="0">
                <a:cs typeface="+mj-cs"/>
              </a:rPr>
              <a:t>يُوجّه أداء الموظفين نحو تحقيق أهداف المؤسسة.</a:t>
            </a:r>
            <a:endParaRPr lang="fr-FR" sz="2800" dirty="0">
              <a:cs typeface="+mj-cs"/>
            </a:endParaRPr>
          </a:p>
          <a:p>
            <a:pPr lvl="0" algn="just" rtl="1"/>
            <a:r>
              <a:rPr lang="ar-SA" sz="2800" dirty="0">
                <a:cs typeface="+mj-cs"/>
              </a:rPr>
              <a:t>يُبنى على أساس الخبرات السابقة في الثواب والعقاب.</a:t>
            </a:r>
            <a:endParaRPr lang="fr-FR" sz="2800" dirty="0">
              <a:cs typeface="+mj-cs"/>
            </a:endParaRPr>
          </a:p>
          <a:p>
            <a:pPr algn="just"/>
            <a:endParaRPr lang="fr-FR" sz="2800" dirty="0">
              <a:cs typeface="+mj-cs"/>
            </a:endParaRPr>
          </a:p>
        </p:txBody>
      </p:sp>
    </p:spTree>
    <p:extLst>
      <p:ext uri="{BB962C8B-B14F-4D97-AF65-F5344CB8AC3E}">
        <p14:creationId xmlns:p14="http://schemas.microsoft.com/office/powerpoint/2010/main" xmlns="" val="2344885438"/>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arrow.wav"/>
          </p:stSnd>
        </p:sndAc>
      </p:transition>
    </mc:Choice>
    <mc:Fallback>
      <p:transition spd="slow">
        <p:split orient="vert"/>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1361</TotalTime>
  <Words>1197</Words>
  <Application>Microsoft Office PowerPoint</Application>
  <PresentationFormat>Personnalisé</PresentationFormat>
  <Paragraphs>213</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Celestial</vt:lpstr>
      <vt:lpstr>تحليل مقال بعنوان: نظام الحوافز وانعكاساته الإيجابية والسلبية على أداء العاملين.  عدنان ياسر محمد باسمة محمد حازم  </vt:lpstr>
      <vt:lpstr>معلومات عن المقال:</vt:lpstr>
      <vt:lpstr>الملخص: تعرفنا طيات هذا المقال على اختلاف أنواع تصنيفات الحوافز وأهمية تأثيرها على المدى الطويل والقصير للعاملين. والوقوف على ماهية أداء العاملين ضمن المؤسسات وكيفية قياسه. و شرح العلاقة بين المتغيرين  </vt:lpstr>
      <vt:lpstr>المعظلة الفكرية للمقال:</vt:lpstr>
      <vt:lpstr>أهداف الورقة البحثية :</vt:lpstr>
      <vt:lpstr>الكلمات المفتاحية:</vt:lpstr>
      <vt:lpstr>مفهوم الحوافز:</vt:lpstr>
      <vt:lpstr>Diapositive 8</vt:lpstr>
      <vt:lpstr>Diapositive 9</vt:lpstr>
      <vt:lpstr>Diapositive 10</vt:lpstr>
      <vt:lpstr>الأساليب الحديثة في تحفيز الموظفين: </vt:lpstr>
      <vt:lpstr>Diapositive 12</vt:lpstr>
      <vt:lpstr>أنواع الحوافز:</vt:lpstr>
      <vt:lpstr>Diapositive 14</vt:lpstr>
      <vt:lpstr>Diapositive 15</vt:lpstr>
      <vt:lpstr>خصائص نظام الحوافز:</vt:lpstr>
      <vt:lpstr>Diapositive 17</vt:lpstr>
      <vt:lpstr>Diapositive 18</vt:lpstr>
      <vt:lpstr>Diapositive 19</vt:lpstr>
      <vt:lpstr>أنواع الأداء:</vt:lpstr>
      <vt:lpstr>Diapositive 21</vt:lpstr>
      <vt:lpstr>الخلاصة:</vt:lpstr>
      <vt:lpstr>شكرا للأستاذة والطلبة الأفاضل على حسن الإصغاء والمتابعة.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تحليل مقال بعنوان...+اسم صاحب المقال</dc:title>
  <dc:creator>Touil</dc:creator>
  <cp:lastModifiedBy>client</cp:lastModifiedBy>
  <cp:revision>85</cp:revision>
  <dcterms:created xsi:type="dcterms:W3CDTF">2023-02-15T18:06:18Z</dcterms:created>
  <dcterms:modified xsi:type="dcterms:W3CDTF">2024-02-09T13:37:37Z</dcterms:modified>
</cp:coreProperties>
</file>