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97" r:id="rId5"/>
    <p:sldId id="258" r:id="rId6"/>
    <p:sldId id="259" r:id="rId7"/>
    <p:sldId id="276" r:id="rId8"/>
    <p:sldId id="268" r:id="rId9"/>
    <p:sldId id="299" r:id="rId10"/>
    <p:sldId id="298" r:id="rId11"/>
    <p:sldId id="270" r:id="rId12"/>
    <p:sldId id="273" r:id="rId13"/>
    <p:sldId id="260" r:id="rId14"/>
    <p:sldId id="288" r:id="rId15"/>
    <p:sldId id="271" r:id="rId16"/>
    <p:sldId id="272" r:id="rId17"/>
    <p:sldId id="266" r:id="rId18"/>
    <p:sldId id="275" r:id="rId19"/>
    <p:sldId id="262"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hasCustomPrompt="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showMasterSp="0">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showMasterSp="0">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a:xfrm>
            <a:off x="677335" y="609600"/>
            <a:ext cx="7060150" cy="5251450"/>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hasCustomPrompt="1"/>
          </p:nvPr>
        </p:nvSpPr>
        <p:spPr>
          <a:xfrm>
            <a:off x="677334" y="2160589"/>
            <a:ext cx="4184035" cy="3880772"/>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Content Placeholder 3"/>
          <p:cNvSpPr>
            <a:spLocks noGrp="1"/>
          </p:cNvSpPr>
          <p:nvPr>
            <p:ph sz="half" idx="2" hasCustomPrompt="1"/>
          </p:nvPr>
        </p:nvSpPr>
        <p:spPr>
          <a:xfrm>
            <a:off x="5089970" y="2160589"/>
            <a:ext cx="4184034" cy="3880773"/>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Content Placeholder 3"/>
          <p:cNvSpPr>
            <a:spLocks noGrp="1"/>
          </p:cNvSpPr>
          <p:nvPr>
            <p:ph sz="half" idx="2" hasCustomPrompt="1"/>
          </p:nvPr>
        </p:nvSpPr>
        <p:spPr>
          <a:xfrm>
            <a:off x="675745" y="2737245"/>
            <a:ext cx="4185623" cy="330411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Text Placeholder 4"/>
          <p:cNvSpPr>
            <a:spLocks noGrp="1"/>
          </p:cNvSpPr>
          <p:nvPr>
            <p:ph type="body" sz="quarter" idx="3" hasCustomPrompt="1"/>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Content Placeholder 5"/>
          <p:cNvSpPr>
            <a:spLocks noGrp="1"/>
          </p:cNvSpPr>
          <p:nvPr>
            <p:ph sz="quarter" idx="4" hasCustomPrompt="1"/>
          </p:nvPr>
        </p:nvSpPr>
        <p:spPr>
          <a:xfrm>
            <a:off x="5088384" y="2737245"/>
            <a:ext cx="4185617" cy="330411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hasCustomPrompt="1"/>
          </p:nvPr>
        </p:nvSpPr>
        <p:spPr>
          <a:xfrm>
            <a:off x="4760461" y="514924"/>
            <a:ext cx="4513541" cy="552643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Text Placeholder 3"/>
          <p:cNvSpPr>
            <a:spLocks noGrp="1"/>
          </p:cNvSpPr>
          <p:nvPr>
            <p:ph type="body" sz="half" idx="2" hasCustomPrompt="1"/>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p:txBody>
          <a:bodyPr/>
          <a:lstStyle/>
          <a:p>
            <a:fld id="{42A54C80-263E-416B-A8E0-580EDEADCB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hasCustomPrompt="1"/>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hyperlink" Target="https://www.cdc.gov/dpdx/clonorchiasis/modules/Clonorchis_LifeCycle_lg.jpg"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fr.wikipedia.org/wiki/Canc%C3%A9rogen%C3%A8se" TargetMode="External"/><Relationship Id="rId5" Type="http://schemas.openxmlformats.org/officeDocument/2006/relationships/hyperlink" Target="https://fr.wikipedia.org/wiki/Lithiase_biliaire" TargetMode="External"/><Relationship Id="rId4" Type="http://schemas.openxmlformats.org/officeDocument/2006/relationships/hyperlink" Target="https://fr.wikipedia.org/wiki/Chol%C3%A9doque" TargetMode="External"/><Relationship Id="rId3" Type="http://schemas.openxmlformats.org/officeDocument/2006/relationships/hyperlink" Target="https://fr.wikipedia.org/wiki/Cholangiocarcinome" TargetMode="External"/><Relationship Id="rId2" Type="http://schemas.openxmlformats.org/officeDocument/2006/relationships/hyperlink" Target="https://fr.wikipedia.org/wiki/Ad%C3%A9nocarcinome" TargetMode="External"/><Relationship Id="rId1" Type="http://schemas.openxmlformats.org/officeDocument/2006/relationships/hyperlink" Target="https://fr.wikipedia.org/wiki/Hyperplasie"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fr.wikipedia.org/wiki/%C3%89osinophilie" TargetMode="External"/><Relationship Id="rId5" Type="http://schemas.openxmlformats.org/officeDocument/2006/relationships/hyperlink" Target="https://fr.wikipedia.org/wiki/%C3%89chographie" TargetMode="External"/><Relationship Id="rId4" Type="http://schemas.openxmlformats.org/officeDocument/2006/relationships/hyperlink" Target="https://fr.wikipedia.org/wiki/R%C3%A9action_en_cha%C3%AEne_par_polym%C3%A9rase" TargetMode="External"/><Relationship Id="rId3" Type="http://schemas.openxmlformats.org/officeDocument/2006/relationships/hyperlink" Target="https://fr.wikipedia.org/wiki/M%C3%A9thode_immuno-enzymatique_ELISA" TargetMode="External"/><Relationship Id="rId2" Type="http://schemas.openxmlformats.org/officeDocument/2006/relationships/hyperlink" Target="https://fr.wikipedia.org/wiki/S%C3%A9rologie" TargetMode="External"/><Relationship Id="rId1" Type="http://schemas.openxmlformats.org/officeDocument/2006/relationships/hyperlink" Target="https://fr.wikipedia.org/wiki/Examen_parasitologique_des_sell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fr.wikipedia.org/wiki/Clonorchis_sinensi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pubmed.ncbi.nlm.nih.gov/22023798" TargetMode="External"/><Relationship Id="rId5" Type="http://schemas.openxmlformats.org/officeDocument/2006/relationships/hyperlink" Target="https://en.wikipedia.org/wiki/PMID_(identifier)" TargetMode="External"/><Relationship Id="rId4" Type="http://schemas.openxmlformats.org/officeDocument/2006/relationships/hyperlink" Target="https://en.wikipedia.org/wiki/PMC_(identifier)" TargetMode="External"/><Relationship Id="rId3" Type="http://schemas.openxmlformats.org/officeDocument/2006/relationships/hyperlink" Target="https://doi.org/10.1186%2Fgb-2011-12-10-r107" TargetMode="External"/><Relationship Id="rId2" Type="http://schemas.openxmlformats.org/officeDocument/2006/relationships/hyperlink" Target="https://en.wikipedia.org/wiki/Doi_(identifier)" TargetMode="External"/><Relationship Id="rId1" Type="http://schemas.openxmlformats.org/officeDocument/2006/relationships/hyperlink" Target="https://www.ncbi.nlm.nih.gov/pmc/articles/PMC33337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6525" y="1814779"/>
            <a:ext cx="7057622" cy="1446550"/>
          </a:xfrm>
          <a:prstGeom prst="rect">
            <a:avLst/>
          </a:prstGeom>
        </p:spPr>
        <p:txBody>
          <a:bodyPr wrap="square">
            <a:spAutoFit/>
          </a:bodyPr>
          <a:lstStyle/>
          <a:p>
            <a:pPr algn="ctr"/>
            <a:r>
              <a:rPr lang="fr-FR" sz="4400" dirty="0" smtClean="0">
                <a:latin typeface="Times New Roman" panose="02020603050405020304" pitchFamily="18" charset="0"/>
                <a:cs typeface="Times New Roman" panose="02020603050405020304" pitchFamily="18" charset="0"/>
              </a:rPr>
              <a:t>Les Trématodes (suite) </a:t>
            </a:r>
            <a:endParaRPr lang="fr-FR" sz="4400" dirty="0" smtClean="0">
              <a:latin typeface="Times New Roman" panose="02020603050405020304" pitchFamily="18" charset="0"/>
              <a:cs typeface="Times New Roman" panose="02020603050405020304" pitchFamily="18" charset="0"/>
            </a:endParaRPr>
          </a:p>
          <a:p>
            <a:pPr algn="ctr"/>
            <a:r>
              <a:rPr lang="fr-FR" sz="4400" dirty="0" smtClean="0">
                <a:latin typeface="Times New Roman" panose="02020603050405020304" pitchFamily="18" charset="0"/>
                <a:cs typeface="Times New Roman" panose="02020603050405020304" pitchFamily="18" charset="0"/>
              </a:rPr>
              <a:t>la </a:t>
            </a:r>
            <a:r>
              <a:rPr lang="fr-FR" sz="4400" dirty="0" err="1" smtClean="0">
                <a:latin typeface="Times New Roman" panose="02020603050405020304" pitchFamily="18" charset="0"/>
                <a:cs typeface="Times New Roman" panose="02020603050405020304" pitchFamily="18" charset="0"/>
              </a:rPr>
              <a:t>Clonorchiase</a:t>
            </a:r>
            <a:r>
              <a:rPr lang="fr-FR" sz="4400" dirty="0" smtClean="0">
                <a:latin typeface="Times New Roman" panose="02020603050405020304" pitchFamily="18" charset="0"/>
                <a:cs typeface="Times New Roman" panose="02020603050405020304" pitchFamily="18" charset="0"/>
              </a:rPr>
              <a:t> </a:t>
            </a:r>
            <a:endParaRPr lang="fr-FR" sz="4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re 4"/>
          <p:cNvSpPr>
            <a:spLocks noGrp="1"/>
          </p:cNvSpPr>
          <p:nvPr>
            <p:ph type="title"/>
          </p:nvPr>
        </p:nvSpPr>
        <p:spPr>
          <a:xfrm>
            <a:off x="677545" y="609600"/>
            <a:ext cx="7394575" cy="806450"/>
          </a:xfrm>
        </p:spPr>
        <p:txBody>
          <a:bodyPr/>
          <a:p>
            <a:r>
              <a:rPr lang="fr-FR" altLang="en-US"/>
              <a:t>stade Oeuf </a:t>
            </a:r>
            <a:endParaRPr lang="fr-FR" altLang="en-US"/>
          </a:p>
        </p:txBody>
      </p:sp>
      <p:pic>
        <p:nvPicPr>
          <p:cNvPr id="4" name="Espace réservé du contenu 3"/>
          <p:cNvPicPr>
            <a:picLocks noChangeAspect="1"/>
          </p:cNvPicPr>
          <p:nvPr>
            <p:ph idx="1"/>
          </p:nvPr>
        </p:nvPicPr>
        <p:blipFill>
          <a:blip r:embed="rId1"/>
          <a:stretch>
            <a:fillRect/>
          </a:stretch>
        </p:blipFill>
        <p:spPr>
          <a:xfrm>
            <a:off x="5967095" y="1881505"/>
            <a:ext cx="3228975" cy="3095625"/>
          </a:xfrm>
          <a:prstGeom prst="rect">
            <a:avLst/>
          </a:prstGeom>
        </p:spPr>
      </p:pic>
      <p:sp>
        <p:nvSpPr>
          <p:cNvPr id="6" name="Zone de texte 5"/>
          <p:cNvSpPr txBox="1"/>
          <p:nvPr/>
        </p:nvSpPr>
        <p:spPr>
          <a:xfrm>
            <a:off x="2846070" y="2013585"/>
            <a:ext cx="2075180" cy="368300"/>
          </a:xfrm>
          <a:prstGeom prst="rect">
            <a:avLst/>
          </a:prstGeom>
          <a:noFill/>
        </p:spPr>
        <p:txBody>
          <a:bodyPr wrap="square" rtlCol="0" anchor="t">
            <a:spAutoFit/>
          </a:bodyPr>
          <a:p>
            <a:r>
              <a:rPr lang="fr-FR" dirty="0">
                <a:solidFill>
                  <a:srgbClr val="000000"/>
                </a:solidFill>
                <a:latin typeface="Times New Roman" panose="02020603050405020304" pitchFamily="18" charset="0"/>
                <a:ea typeface="Times New Roman" panose="02020603050405020304" pitchFamily="18" charset="0"/>
                <a:sym typeface="+mn-ea"/>
              </a:rPr>
              <a:t> opercule saillant  </a:t>
            </a:r>
            <a:endParaRPr lang="fr-FR" altLang="en-US"/>
          </a:p>
        </p:txBody>
      </p:sp>
      <p:cxnSp>
        <p:nvCxnSpPr>
          <p:cNvPr id="7" name="Connecteur droit avec flèche 6"/>
          <p:cNvCxnSpPr/>
          <p:nvPr/>
        </p:nvCxnSpPr>
        <p:spPr>
          <a:xfrm>
            <a:off x="5179695" y="2109470"/>
            <a:ext cx="2519680" cy="40132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8" name="Zone de texte 7"/>
          <p:cNvSpPr txBox="1"/>
          <p:nvPr/>
        </p:nvSpPr>
        <p:spPr>
          <a:xfrm>
            <a:off x="6520815" y="5163820"/>
            <a:ext cx="2121535" cy="368300"/>
          </a:xfrm>
          <a:prstGeom prst="rect">
            <a:avLst/>
          </a:prstGeom>
          <a:noFill/>
        </p:spPr>
        <p:txBody>
          <a:bodyPr wrap="none" rtlCol="0" anchor="t">
            <a:spAutoFit/>
          </a:bodyPr>
          <a:p>
            <a:r>
              <a:rPr lang="fr-FR" dirty="0">
                <a:solidFill>
                  <a:srgbClr val="000000"/>
                </a:solidFill>
                <a:latin typeface="Times New Roman" panose="02020603050405020304" pitchFamily="18" charset="0"/>
                <a:ea typeface="Times New Roman" panose="02020603050405020304" pitchFamily="18" charset="0"/>
                <a:sym typeface="+mn-ea"/>
              </a:rPr>
              <a:t> 26 à 32 </a:t>
            </a:r>
            <a:r>
              <a:rPr lang="fr-FR" dirty="0" err="1">
                <a:solidFill>
                  <a:srgbClr val="000000"/>
                </a:solidFill>
                <a:latin typeface="Times New Roman" panose="02020603050405020304" pitchFamily="18" charset="0"/>
                <a:ea typeface="Times New Roman" panose="02020603050405020304" pitchFamily="18" charset="0"/>
                <a:sym typeface="+mn-ea"/>
              </a:rPr>
              <a:t>μm</a:t>
            </a:r>
            <a:r>
              <a:rPr lang="fr-FR" dirty="0">
                <a:solidFill>
                  <a:srgbClr val="000000"/>
                </a:solidFill>
                <a:latin typeface="Times New Roman" panose="02020603050405020304" pitchFamily="18" charset="0"/>
                <a:ea typeface="Times New Roman" panose="02020603050405020304" pitchFamily="18" charset="0"/>
                <a:sym typeface="+mn-ea"/>
              </a:rPr>
              <a:t> de long.</a:t>
            </a:r>
            <a:r>
              <a:rPr lang="fr-FR" dirty="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fr-FR"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Image 3" descr="Clinical Manifestation&#10;Incubation period: 1-2 months&#10;Most person with mild&#10;clonorchis sinensis infections are&#10;asymptomat..."/>
          <p:cNvPicPr>
            <a:picLocks noChangeAspect="1" noChangeArrowheads="1"/>
          </p:cNvPicPr>
          <p:nvPr>
            <p:ph idx="1"/>
          </p:nvPr>
        </p:nvPicPr>
        <p:blipFill>
          <a:blip r:embed="rId1">
            <a:extLst>
              <a:ext uri="{28A0092B-C50C-407E-A947-70E740481C1C}">
                <a14:useLocalDpi xmlns:a14="http://schemas.microsoft.com/office/drawing/2010/main" val="0"/>
              </a:ext>
            </a:extLst>
          </a:blip>
          <a:srcRect l="2268" t="3023" r="3355" b="3990"/>
          <a:stretch>
            <a:fillRect/>
          </a:stretch>
        </p:blipFill>
        <p:spPr>
          <a:xfrm>
            <a:off x="4538980" y="1516380"/>
            <a:ext cx="6155690" cy="4897120"/>
          </a:xfrm>
          <a:prstGeom prst="rect">
            <a:avLst/>
          </a:prstGeom>
          <a:noFill/>
          <a:ln>
            <a:noFill/>
          </a:ln>
        </p:spPr>
      </p:pic>
      <p:sp>
        <p:nvSpPr>
          <p:cNvPr id="2" name="Titre 1"/>
          <p:cNvSpPr>
            <a:spLocks noGrp="1"/>
          </p:cNvSpPr>
          <p:nvPr>
            <p:ph type="title"/>
          </p:nvPr>
        </p:nvSpPr>
        <p:spPr>
          <a:xfrm>
            <a:off x="677545" y="187325"/>
            <a:ext cx="5542915" cy="946150"/>
          </a:xfrm>
        </p:spPr>
        <p:txBody>
          <a:bodyPr>
            <a:normAutofit/>
          </a:bodyPr>
          <a:p>
            <a:r>
              <a:rPr lang="fr-FR" dirty="0" smtClean="0"/>
              <a:t>les différents stades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5926" y="226454"/>
            <a:ext cx="3572694" cy="768439"/>
          </a:xfrm>
        </p:spPr>
        <p:txBody>
          <a:bodyPr/>
          <a:lstStyle/>
          <a:p>
            <a:r>
              <a:rPr lang="fr-FR" dirty="0" smtClean="0"/>
              <a:t>5- Cycle évolutif  </a:t>
            </a:r>
            <a:endParaRPr lang="fr-FR" dirty="0"/>
          </a:p>
        </p:txBody>
      </p:sp>
      <p:pic>
        <p:nvPicPr>
          <p:cNvPr id="4" name="Image 3" descr="Cycle de vie de Clonorchis sinensis">
            <a:hlinkClick r:id="rId1" tgtFrame="&quot;new&quo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04153" y="995009"/>
            <a:ext cx="6188276" cy="4417453"/>
          </a:xfrm>
          <a:prstGeom prst="rect">
            <a:avLst/>
          </a:prstGeom>
          <a:noFill/>
          <a:ln>
            <a:noFill/>
          </a:ln>
        </p:spPr>
      </p:pic>
      <p:sp>
        <p:nvSpPr>
          <p:cNvPr id="6" name="Titre 1"/>
          <p:cNvSpPr txBox="1"/>
          <p:nvPr/>
        </p:nvSpPr>
        <p:spPr>
          <a:xfrm>
            <a:off x="0" y="995680"/>
            <a:ext cx="4339590" cy="38519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Tx/>
              <a:buChar char="-"/>
            </a:pPr>
            <a:r>
              <a:rPr lang="fr-FR" sz="2400" dirty="0" err="1" smtClean="0">
                <a:latin typeface="Calibri Light" panose="020F0302020204030204" charset="0"/>
                <a:cs typeface="Calibri Light" panose="020F0302020204030204" charset="0"/>
              </a:rPr>
              <a:t>Heteroxène</a:t>
            </a:r>
            <a:endParaRPr lang="fr-FR" sz="2400" dirty="0">
              <a:latin typeface="Calibri Light" panose="020F0302020204030204" charset="0"/>
              <a:cs typeface="Calibri Light" panose="020F0302020204030204" charset="0"/>
            </a:endParaRPr>
          </a:p>
          <a:p>
            <a:pPr marL="571500" indent="-571500">
              <a:buFontTx/>
              <a:buChar char="-"/>
            </a:pPr>
            <a:r>
              <a:rPr lang="fr-FR" sz="2400" dirty="0" smtClean="0">
                <a:latin typeface="Calibri Light" panose="020F0302020204030204" charset="0"/>
                <a:cs typeface="Calibri Light" panose="020F0302020204030204" charset="0"/>
              </a:rPr>
              <a:t>HD: homme</a:t>
            </a:r>
            <a:endParaRPr lang="fr-FR" sz="2400" dirty="0" smtClean="0">
              <a:latin typeface="Calibri Light" panose="020F0302020204030204" charset="0"/>
              <a:cs typeface="Calibri Light" panose="020F0302020204030204" charset="0"/>
            </a:endParaRPr>
          </a:p>
          <a:p>
            <a:pPr marL="571500" indent="-571500">
              <a:buFontTx/>
              <a:buChar char="-"/>
            </a:pPr>
            <a:r>
              <a:rPr lang="fr-FR" sz="2400" dirty="0" smtClean="0">
                <a:latin typeface="Calibri Light" panose="020F0302020204030204" charset="0"/>
                <a:cs typeface="Calibri Light" panose="020F0302020204030204" charset="0"/>
              </a:rPr>
              <a:t>HI 1: mollusque : </a:t>
            </a:r>
            <a:r>
              <a:rPr lang="fr-FR" sz="2400" i="1" dirty="0" err="1" smtClean="0">
                <a:latin typeface="Calibri Light" panose="020F0302020204030204" charset="0"/>
                <a:cs typeface="Calibri Light" panose="020F0302020204030204" charset="0"/>
              </a:rPr>
              <a:t>Bithynia </a:t>
            </a:r>
            <a:r>
              <a:rPr lang="fr-FR" sz="2400" i="1" dirty="0" smtClean="0">
                <a:latin typeface="Calibri Light" panose="020F0302020204030204" charset="0"/>
                <a:cs typeface="Calibri Light" panose="020F0302020204030204" charset="0"/>
                <a:sym typeface="+mn-ea"/>
              </a:rPr>
              <a:t> </a:t>
            </a:r>
            <a:r>
              <a:rPr lang="fr-FR" sz="2400" i="1" dirty="0" err="1" smtClean="0">
                <a:latin typeface="Calibri Light" panose="020F0302020204030204" charset="0"/>
                <a:cs typeface="Calibri Light" panose="020F0302020204030204" charset="0"/>
                <a:sym typeface="+mn-ea"/>
              </a:rPr>
              <a:t>tuncatula</a:t>
            </a:r>
            <a:r>
              <a:rPr lang="fr-FR" sz="2400" i="1" dirty="0" smtClean="0">
                <a:latin typeface="Calibri Light" panose="020F0302020204030204" charset="0"/>
                <a:cs typeface="Calibri Light" panose="020F0302020204030204" charset="0"/>
                <a:sym typeface="+mn-ea"/>
              </a:rPr>
              <a:t> ,</a:t>
            </a:r>
            <a:endParaRPr lang="fr-FR" sz="2400" i="1" dirty="0" smtClean="0">
              <a:latin typeface="Calibri Light" panose="020F0302020204030204" charset="0"/>
              <a:cs typeface="Calibri Light" panose="020F0302020204030204" charset="0"/>
              <a:sym typeface="+mn-ea"/>
            </a:endParaRPr>
          </a:p>
          <a:p>
            <a:pPr marL="571500" indent="-571500">
              <a:buFontTx/>
              <a:buChar char="-"/>
            </a:pPr>
            <a:r>
              <a:rPr lang="fr-FR" sz="2400" i="1" dirty="0" smtClean="0">
                <a:latin typeface="Calibri Light" panose="020F0302020204030204" charset="0"/>
                <a:cs typeface="Calibri Light" panose="020F0302020204030204" charset="0"/>
              </a:rPr>
              <a:t>Bulimus, Melania, </a:t>
            </a:r>
            <a:endParaRPr lang="fr-FR" sz="2400" i="1" dirty="0" smtClean="0">
              <a:latin typeface="Calibri Light" panose="020F0302020204030204" charset="0"/>
              <a:cs typeface="Calibri Light" panose="020F0302020204030204" charset="0"/>
            </a:endParaRPr>
          </a:p>
          <a:p>
            <a:pPr marL="571500" indent="-571500">
              <a:buFontTx/>
              <a:buChar char="-"/>
            </a:pPr>
            <a:r>
              <a:rPr lang="fr-FR" sz="2400" dirty="0" smtClean="0">
                <a:latin typeface="Calibri Light" panose="020F0302020204030204" charset="0"/>
                <a:cs typeface="Calibri Light" panose="020F0302020204030204" charset="0"/>
              </a:rPr>
              <a:t>HI2: poissons d’eaux douce comme les Cyprinidés (il existe 12 especes on site: </a:t>
            </a:r>
            <a:r>
              <a:rPr lang="fr-FR" sz="2400" i="1" dirty="0" smtClean="0">
                <a:latin typeface="Calibri Light" panose="020F0302020204030204" charset="0"/>
                <a:cs typeface="Calibri Light" panose="020F0302020204030204" charset="0"/>
              </a:rPr>
              <a:t>Cyprinus carpio, Pseudorasbora parva</a:t>
            </a:r>
            <a:r>
              <a:rPr lang="fr-FR" sz="2400" dirty="0" smtClean="0">
                <a:latin typeface="Calibri Light" panose="020F0302020204030204" charset="0"/>
                <a:cs typeface="Calibri Light" panose="020F0302020204030204" charset="0"/>
              </a:rPr>
              <a:t>...)</a:t>
            </a:r>
            <a:endParaRPr lang="fr-FR" sz="2400" dirty="0" smtClean="0">
              <a:latin typeface="Calibri Light" panose="020F0302020204030204" charset="0"/>
              <a:cs typeface="Calibri Light" panose="020F0302020204030204" charset="0"/>
            </a:endParaRPr>
          </a:p>
          <a:p>
            <a:pPr marL="571500" indent="-571500">
              <a:buFontTx/>
              <a:buChar char="-"/>
            </a:pPr>
            <a:endParaRPr lang="fr-FR" sz="2400" dirty="0">
              <a:latin typeface="Calibri Light" panose="020F0302020204030204" charset="0"/>
              <a:cs typeface="Calibri Light" panose="020F030202020403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Espace réservé du contenu 100"/>
          <p:cNvPicPr>
            <a:picLocks noChangeAspect="1"/>
          </p:cNvPicPr>
          <p:nvPr>
            <p:ph idx="1"/>
          </p:nvPr>
        </p:nvPicPr>
        <p:blipFill>
          <a:blip r:embed="rId1"/>
          <a:stretch>
            <a:fillRect/>
          </a:stretch>
        </p:blipFill>
        <p:spPr>
          <a:xfrm>
            <a:off x="2280920" y="548005"/>
            <a:ext cx="7630160" cy="596519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re 4"/>
          <p:cNvSpPr>
            <a:spLocks noGrp="1"/>
          </p:cNvSpPr>
          <p:nvPr>
            <p:ph type="title"/>
          </p:nvPr>
        </p:nvSpPr>
        <p:spPr>
          <a:xfrm>
            <a:off x="391160" y="609600"/>
            <a:ext cx="4387215" cy="1063625"/>
          </a:xfrm>
        </p:spPr>
        <p:txBody>
          <a:bodyPr/>
          <a:p>
            <a:r>
              <a:rPr lang="fr-FR" altLang="en-US"/>
              <a:t>Géographie </a:t>
            </a:r>
            <a:endParaRPr lang="fr-FR" altLang="en-US"/>
          </a:p>
        </p:txBody>
      </p:sp>
      <p:pic>
        <p:nvPicPr>
          <p:cNvPr id="14" name="Image 2" descr="Life Cycle&#10; "/>
          <p:cNvPicPr>
            <a:picLocks noChangeAspect="1" noChangeArrowheads="1"/>
          </p:cNvPicPr>
          <p:nvPr>
            <p:ph idx="1"/>
          </p:nvPr>
        </p:nvPicPr>
        <p:blipFill>
          <a:blip r:embed="rId1">
            <a:extLst>
              <a:ext uri="{28A0092B-C50C-407E-A947-70E740481C1C}">
                <a14:useLocalDpi xmlns:a14="http://schemas.microsoft.com/office/drawing/2010/main" val="0"/>
              </a:ext>
            </a:extLst>
          </a:blip>
          <a:srcRect t="14414" b="13902"/>
          <a:stretch>
            <a:fillRect/>
          </a:stretch>
        </p:blipFill>
        <p:spPr>
          <a:xfrm>
            <a:off x="2649220" y="1444625"/>
            <a:ext cx="8761730" cy="46329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Zone de texte 5"/>
          <p:cNvSpPr txBox="1"/>
          <p:nvPr/>
        </p:nvSpPr>
        <p:spPr>
          <a:xfrm>
            <a:off x="763270" y="2508250"/>
            <a:ext cx="10033000" cy="1322070"/>
          </a:xfrm>
          <a:prstGeom prst="rect">
            <a:avLst/>
          </a:prstGeom>
          <a:noFill/>
          <a:ln w="9525">
            <a:noFill/>
          </a:ln>
        </p:spPr>
        <p:txBody>
          <a:bodyPr wrap="square">
            <a:spAutoFit/>
          </a:bodyPr>
          <a:p>
            <a:pPr indent="0"/>
            <a:r>
              <a:rPr lang="en-US" sz="4000" b="0">
                <a:solidFill>
                  <a:srgbClr val="000000"/>
                </a:solidFill>
                <a:latin typeface="Calibri" panose="020F0502020204030204" pitchFamily="34" charset="0"/>
                <a:cs typeface="Arial" panose="020B0604020202020204" pitchFamily="34" charset="0"/>
              </a:rPr>
              <a:t>15 millions sont infectés par </a:t>
            </a:r>
            <a:r>
              <a:rPr lang="en-US" sz="4000" b="0" i="1">
                <a:solidFill>
                  <a:srgbClr val="000000"/>
                </a:solidFill>
                <a:latin typeface="Calibri" panose="020F0502020204030204" pitchFamily="34" charset="0"/>
                <a:cs typeface="Arial" panose="020B0604020202020204" pitchFamily="34" charset="0"/>
              </a:rPr>
              <a:t>C</a:t>
            </a:r>
            <a:r>
              <a:rPr lang="en-US" sz="4000" b="0">
                <a:solidFill>
                  <a:srgbClr val="000000"/>
                </a:solidFill>
                <a:latin typeface="Calibri" panose="020F0502020204030204" pitchFamily="34" charset="0"/>
                <a:cs typeface="Arial" panose="020B0604020202020204" pitchFamily="34" charset="0"/>
              </a:rPr>
              <a:t>.</a:t>
            </a:r>
            <a:r>
              <a:rPr lang="en-US" sz="4000" b="0" i="1">
                <a:solidFill>
                  <a:srgbClr val="000000"/>
                </a:solidFill>
                <a:latin typeface="Calibri" panose="020F0502020204030204" pitchFamily="34" charset="0"/>
                <a:cs typeface="Arial" panose="020B0604020202020204" pitchFamily="34" charset="0"/>
              </a:rPr>
              <a:t>senensis</a:t>
            </a:r>
            <a:r>
              <a:rPr lang="en-US" sz="4000" b="0">
                <a:solidFill>
                  <a:srgbClr val="000000"/>
                </a:solidFill>
                <a:latin typeface="Calibri" panose="020F0502020204030204" pitchFamily="34" charset="0"/>
                <a:cs typeface="Arial" panose="020B0604020202020204" pitchFamily="34" charset="0"/>
              </a:rPr>
              <a:t> en 2004, 85 % résident en Chine</a:t>
            </a:r>
            <a:endParaRPr lang="fr-FR" altLang="en-US" sz="4000"/>
          </a:p>
        </p:txBody>
      </p:sp>
      <p:sp>
        <p:nvSpPr>
          <p:cNvPr id="2" name="Zone de texte 1"/>
          <p:cNvSpPr txBox="1"/>
          <p:nvPr/>
        </p:nvSpPr>
        <p:spPr>
          <a:xfrm>
            <a:off x="3911600" y="915670"/>
            <a:ext cx="3736340" cy="768350"/>
          </a:xfrm>
          <a:prstGeom prst="rect">
            <a:avLst/>
          </a:prstGeom>
          <a:noFill/>
        </p:spPr>
        <p:txBody>
          <a:bodyPr wrap="none" rtlCol="0">
            <a:spAutoFit/>
          </a:bodyPr>
          <a:p>
            <a:pPr indent="0" algn="ctr"/>
            <a:r>
              <a:rPr lang="en-US" sz="4400" b="1">
                <a:solidFill>
                  <a:srgbClr val="000000"/>
                </a:solidFill>
                <a:latin typeface="Times New Roman" panose="02020603050405020304" pitchFamily="18" charset="0"/>
                <a:sym typeface="+mn-ea"/>
              </a:rPr>
              <a:t>Epidémiologie </a:t>
            </a:r>
            <a:endParaRPr lang="en-US" altLang="en-US" sz="4400" b="1">
              <a:solidFill>
                <a:srgbClr val="000000"/>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Zone de texte 99"/>
          <p:cNvSpPr txBox="1"/>
          <p:nvPr/>
        </p:nvSpPr>
        <p:spPr>
          <a:xfrm>
            <a:off x="606425" y="1259840"/>
            <a:ext cx="9172575" cy="4338320"/>
          </a:xfrm>
          <a:prstGeom prst="rect">
            <a:avLst/>
          </a:prstGeom>
          <a:noFill/>
          <a:ln w="9525">
            <a:noFill/>
          </a:ln>
        </p:spPr>
        <p:txBody>
          <a:bodyPr wrap="square">
            <a:spAutoFit/>
          </a:bodyPr>
          <a:p>
            <a:pPr marL="228600" indent="-228600" algn="just"/>
            <a:endParaRPr lang="en-US" sz="2400" b="0">
              <a:latin typeface="Times New Roman" panose="02020603050405020304" pitchFamily="18" charset="0"/>
              <a:ea typeface="SimSun" panose="02010600030101010101" pitchFamily="2" charset="-122"/>
            </a:endParaRPr>
          </a:p>
          <a:p>
            <a:pPr marL="342900" indent="-342900" algn="l">
              <a:buFont typeface="Wingdings" panose="05000000000000000000" charset="0"/>
              <a:buChar char="ü"/>
            </a:pPr>
            <a:r>
              <a:rPr lang="en-US" sz="2800" b="0">
                <a:latin typeface="Times New Roman" panose="02020603050405020304" pitchFamily="18" charset="0"/>
                <a:ea typeface="SimSun" panose="02010600030101010101" pitchFamily="2" charset="-122"/>
              </a:rPr>
              <a:t>inflammatoire, </a:t>
            </a:r>
            <a:endParaRPr lang="en-US" sz="2800" b="0">
              <a:latin typeface="Times New Roman" panose="02020603050405020304" pitchFamily="18" charset="0"/>
              <a:ea typeface="SimSun" panose="02010600030101010101" pitchFamily="2" charset="-122"/>
            </a:endParaRPr>
          </a:p>
          <a:p>
            <a:pPr marL="342900" indent="-342900" algn="l">
              <a:buFont typeface="Wingdings" panose="05000000000000000000" charset="0"/>
              <a:buChar char="ü"/>
            </a:pPr>
            <a:r>
              <a:rPr lang="en-US" sz="2800" b="0">
                <a:latin typeface="Times New Roman" panose="02020603050405020304" pitchFamily="18" charset="0"/>
                <a:ea typeface="SimSun" panose="02010600030101010101" pitchFamily="2" charset="-122"/>
              </a:rPr>
              <a:t>une </a:t>
            </a:r>
            <a:r>
              <a:rPr lang="en-US" sz="2800" b="0">
                <a:solidFill>
                  <a:srgbClr val="0000FF"/>
                </a:solidFill>
                <a:latin typeface="Times New Roman" panose="02020603050405020304" pitchFamily="18" charset="0"/>
                <a:ea typeface="SimSun" panose="02010600030101010101" pitchFamily="2" charset="-122"/>
                <a:hlinkClick r:id="rId1" tooltip="Hyperplasie"/>
              </a:rPr>
              <a:t>hyperplasie</a:t>
            </a:r>
            <a:r>
              <a:rPr lang="en-US" sz="2800" b="0">
                <a:latin typeface="Times New Roman" panose="02020603050405020304" pitchFamily="18" charset="0"/>
                <a:ea typeface="SimSun" panose="02010600030101010101" pitchFamily="2" charset="-122"/>
              </a:rPr>
              <a:t> épithéliale </a:t>
            </a:r>
            <a:endParaRPr lang="en-US" sz="2800" b="0">
              <a:latin typeface="Times New Roman" panose="02020603050405020304" pitchFamily="18" charset="0"/>
              <a:ea typeface="SimSun" panose="02010600030101010101" pitchFamily="2" charset="-122"/>
            </a:endParaRPr>
          </a:p>
          <a:p>
            <a:pPr marL="342900" indent="-342900" algn="l">
              <a:buFont typeface="Wingdings" panose="05000000000000000000" charset="0"/>
              <a:buChar char="ü"/>
            </a:pPr>
            <a:r>
              <a:rPr lang="en-US" sz="2800" b="0">
                <a:solidFill>
                  <a:schemeClr val="tx1"/>
                </a:solidFill>
                <a:latin typeface="Times New Roman" panose="02020603050405020304" pitchFamily="18" charset="0"/>
                <a:ea typeface="SimSun" panose="02010600030101010101" pitchFamily="2" charset="-122"/>
                <a:hlinkClick r:id="rId2" tooltip="Adénocarcinome"/>
              </a:rPr>
              <a:t>adénocarcinome</a:t>
            </a:r>
            <a:r>
              <a:rPr lang="en-US" sz="2800" b="0">
                <a:solidFill>
                  <a:schemeClr val="tx1"/>
                </a:solidFill>
                <a:latin typeface="Times New Roman" panose="02020603050405020304" pitchFamily="18" charset="0"/>
                <a:ea typeface="SimSun" panose="02010600030101010101" pitchFamily="2" charset="-122"/>
              </a:rPr>
              <a:t> des voies biliaires (</a:t>
            </a:r>
            <a:r>
              <a:rPr lang="en-US" sz="2800" b="0">
                <a:solidFill>
                  <a:schemeClr val="tx1"/>
                </a:solidFill>
                <a:latin typeface="Times New Roman" panose="02020603050405020304" pitchFamily="18" charset="0"/>
                <a:ea typeface="SimSun" panose="02010600030101010101" pitchFamily="2" charset="-122"/>
                <a:hlinkClick r:id="rId3" tooltip="Cholangiocarcinome"/>
              </a:rPr>
              <a:t>cholangiocarcinome</a:t>
            </a:r>
            <a:r>
              <a:rPr lang="en-US" sz="2800" b="0">
                <a:solidFill>
                  <a:schemeClr val="tx1"/>
                </a:solidFill>
                <a:latin typeface="Times New Roman" panose="02020603050405020304" pitchFamily="18" charset="0"/>
                <a:ea typeface="SimSun" panose="02010600030101010101" pitchFamily="2" charset="-122"/>
              </a:rPr>
              <a:t>). </a:t>
            </a:r>
            <a:endParaRPr lang="en-US" sz="2800" b="0">
              <a:solidFill>
                <a:schemeClr val="tx1"/>
              </a:solidFill>
              <a:latin typeface="Times New Roman" panose="02020603050405020304" pitchFamily="18" charset="0"/>
              <a:ea typeface="SimSun" panose="02010600030101010101" pitchFamily="2" charset="-122"/>
            </a:endParaRPr>
          </a:p>
          <a:p>
            <a:pPr marL="342900" indent="-342900" algn="l">
              <a:buFont typeface="Wingdings" panose="05000000000000000000" charset="0"/>
              <a:buChar char="ü"/>
            </a:pPr>
            <a:r>
              <a:rPr lang="en-US" sz="2800" b="0">
                <a:latin typeface="Times New Roman" panose="02020603050405020304" pitchFamily="18" charset="0"/>
                <a:ea typeface="SimSun" panose="02010600030101010101" pitchFamily="2" charset="-122"/>
              </a:rPr>
              <a:t>troubles de la digestion, particulièrement de la digestion des graisses. </a:t>
            </a:r>
            <a:endParaRPr lang="en-US" sz="2800" b="0">
              <a:latin typeface="Times New Roman" panose="02020603050405020304" pitchFamily="18" charset="0"/>
              <a:ea typeface="SimSun" panose="02010600030101010101" pitchFamily="2" charset="-122"/>
            </a:endParaRPr>
          </a:p>
          <a:p>
            <a:pPr marL="342900" indent="-342900" algn="l">
              <a:buFont typeface="Wingdings" panose="05000000000000000000" charset="0"/>
              <a:buChar char="ü"/>
            </a:pPr>
            <a:r>
              <a:rPr lang="en-US" sz="2800" b="0">
                <a:latin typeface="Times New Roman" panose="02020603050405020304" pitchFamily="18" charset="0"/>
                <a:ea typeface="SimSun" panose="02010600030101010101" pitchFamily="2" charset="-122"/>
              </a:rPr>
              <a:t> l’obstruction du </a:t>
            </a:r>
            <a:r>
              <a:rPr lang="en-US" sz="2800" b="0">
                <a:solidFill>
                  <a:srgbClr val="0000FF"/>
                </a:solidFill>
                <a:latin typeface="Times New Roman" panose="02020603050405020304" pitchFamily="18" charset="0"/>
                <a:ea typeface="SimSun" panose="02010600030101010101" pitchFamily="2" charset="-122"/>
                <a:hlinkClick r:id="rId4" tooltip="Cholédoque"/>
              </a:rPr>
              <a:t>cholédoque</a:t>
            </a:r>
            <a:r>
              <a:rPr lang="en-US" sz="2800" b="0">
                <a:latin typeface="Times New Roman" panose="02020603050405020304" pitchFamily="18" charset="0"/>
                <a:ea typeface="SimSun" panose="02010600030101010101" pitchFamily="2" charset="-122"/>
              </a:rPr>
              <a:t> par le parasite ou ses œufs,</a:t>
            </a:r>
            <a:endParaRPr lang="en-US" sz="2800" b="0">
              <a:latin typeface="Times New Roman" panose="02020603050405020304" pitchFamily="18" charset="0"/>
              <a:ea typeface="SimSun" panose="02010600030101010101" pitchFamily="2" charset="-122"/>
            </a:endParaRPr>
          </a:p>
          <a:p>
            <a:pPr marL="342900" indent="-342900" algn="l">
              <a:buFont typeface="Wingdings" panose="05000000000000000000" charset="0"/>
              <a:buChar char="ü"/>
            </a:pPr>
            <a:r>
              <a:rPr lang="en-US" sz="2800" b="0">
                <a:latin typeface="Times New Roman" panose="02020603050405020304" pitchFamily="18" charset="0"/>
                <a:ea typeface="SimSun" panose="02010600030101010101" pitchFamily="2" charset="-122"/>
              </a:rPr>
              <a:t> </a:t>
            </a:r>
            <a:r>
              <a:rPr lang="en-US" sz="2800" b="0">
                <a:solidFill>
                  <a:srgbClr val="0000FF"/>
                </a:solidFill>
                <a:latin typeface="Times New Roman" panose="02020603050405020304" pitchFamily="18" charset="0"/>
                <a:ea typeface="SimSun" panose="02010600030101010101" pitchFamily="2" charset="-122"/>
                <a:hlinkClick r:id="rId5" tooltip="Lithiase biliaire"/>
              </a:rPr>
              <a:t>lithiase</a:t>
            </a:r>
            <a:r>
              <a:rPr lang="en-US" sz="2800" b="0">
                <a:latin typeface="Times New Roman" panose="02020603050405020304" pitchFamily="18" charset="0"/>
                <a:ea typeface="SimSun" panose="02010600030101010101" pitchFamily="2" charset="-122"/>
              </a:rPr>
              <a:t> </a:t>
            </a:r>
            <a:endParaRPr lang="en-US" sz="2800" b="0">
              <a:latin typeface="Times New Roman" panose="02020603050405020304" pitchFamily="18" charset="0"/>
              <a:ea typeface="SimSun" panose="02010600030101010101" pitchFamily="2" charset="-122"/>
            </a:endParaRPr>
          </a:p>
          <a:p>
            <a:pPr marL="342900" indent="-342900" algn="l">
              <a:buFont typeface="Wingdings" panose="05000000000000000000" charset="0"/>
              <a:buChar char="ü"/>
            </a:pPr>
            <a:r>
              <a:rPr lang="en-US" sz="2800" b="0">
                <a:latin typeface="Times New Roman" panose="02020603050405020304" pitchFamily="18" charset="0"/>
                <a:cs typeface="Calibri" panose="020F0502020204030204" pitchFamily="34" charset="0"/>
              </a:rPr>
              <a:t> </a:t>
            </a:r>
            <a:r>
              <a:rPr lang="fr-FR" altLang="en-US" sz="2800" b="0">
                <a:latin typeface="Times New Roman" panose="02020603050405020304" pitchFamily="18" charset="0"/>
                <a:cs typeface="Calibri" panose="020F0502020204030204" pitchFamily="34" charset="0"/>
              </a:rPr>
              <a:t>le Parasite produit des substances </a:t>
            </a:r>
            <a:r>
              <a:rPr lang="en-US" sz="2800" b="0">
                <a:solidFill>
                  <a:srgbClr val="0000FF"/>
                </a:solidFill>
                <a:latin typeface="Times New Roman" panose="02020603050405020304" pitchFamily="18" charset="0"/>
                <a:cs typeface="Calibri" panose="020F0502020204030204" pitchFamily="34" charset="0"/>
                <a:hlinkClick r:id="rId6" tooltip="Cancérogenèse"/>
              </a:rPr>
              <a:t>cancérogenèse</a:t>
            </a:r>
            <a:r>
              <a:rPr lang="en-US" sz="2800" b="0" baseline="30000">
                <a:latin typeface="Times New Roman" panose="02020603050405020304" pitchFamily="18" charset="0"/>
                <a:cs typeface="Calibri" panose="020F0502020204030204" pitchFamily="34" charset="0"/>
              </a:rPr>
              <a:t>.</a:t>
            </a:r>
            <a:r>
              <a:rPr lang="en-US" sz="2800" b="0">
                <a:latin typeface="Times New Roman" panose="02020603050405020304" pitchFamily="18" charset="0"/>
                <a:cs typeface="Calibri" panose="020F0502020204030204" pitchFamily="34" charset="0"/>
              </a:rPr>
              <a:t> Ils modifient, en particulier, l'expression de plusieurs gènes.</a:t>
            </a:r>
            <a:endParaRPr lang="fr-FR" altLang="en-US" sz="2800"/>
          </a:p>
        </p:txBody>
      </p:sp>
      <p:sp>
        <p:nvSpPr>
          <p:cNvPr id="4" name="Zone de texte 3"/>
          <p:cNvSpPr txBox="1"/>
          <p:nvPr/>
        </p:nvSpPr>
        <p:spPr>
          <a:xfrm>
            <a:off x="3263900" y="295275"/>
            <a:ext cx="3856990" cy="706755"/>
          </a:xfrm>
          <a:prstGeom prst="rect">
            <a:avLst/>
          </a:prstGeom>
          <a:noFill/>
        </p:spPr>
        <p:txBody>
          <a:bodyPr wrap="square" rtlCol="0" anchor="t">
            <a:spAutoFit/>
          </a:bodyPr>
          <a:p>
            <a:r>
              <a:rPr lang="fr-FR" altLang="en-US" sz="4000" b="1">
                <a:solidFill>
                  <a:srgbClr val="000000"/>
                </a:solidFill>
                <a:latin typeface="Times New Roman" panose="02020603050405020304" pitchFamily="18" charset="0"/>
                <a:ea typeface="SimSun" panose="02010600030101010101" pitchFamily="2" charset="-122"/>
                <a:sym typeface="+mn-ea"/>
              </a:rPr>
              <a:t>P</a:t>
            </a:r>
            <a:r>
              <a:rPr lang="en-US" sz="4000" b="1">
                <a:solidFill>
                  <a:srgbClr val="000000"/>
                </a:solidFill>
                <a:latin typeface="Times New Roman" panose="02020603050405020304" pitchFamily="18" charset="0"/>
                <a:ea typeface="SimSun" panose="02010600030101010101" pitchFamily="2" charset="-122"/>
                <a:sym typeface="+mn-ea"/>
              </a:rPr>
              <a:t>athologie</a:t>
            </a:r>
            <a:endParaRPr lang="fr-FR" altLang="en-US"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Image 16" descr="https://www.cancer.ca/~/media/CCE/6734/048170bfb6ae8443b37206ae88a1fd7a.png"/>
          <p:cNvPicPr>
            <a:picLocks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1443990" y="1009650"/>
            <a:ext cx="7113905" cy="52241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1995" y="499110"/>
            <a:ext cx="10430510" cy="4725670"/>
          </a:xfrm>
        </p:spPr>
        <p:txBody>
          <a:bodyPr>
            <a:normAutofit/>
          </a:bodyPr>
          <a:lstStyle/>
          <a:p>
            <a:pPr lvl="0" algn="ctr"/>
            <a:r>
              <a:rPr lang="fr-FR" sz="3600" b="1" dirty="0"/>
              <a:t>Diagnostic</a:t>
            </a:r>
            <a:endParaRPr lang="fr-FR" sz="3600" b="1" dirty="0"/>
          </a:p>
          <a:p>
            <a:pPr marL="0" lvl="0" indent="0" algn="ctr">
              <a:buNone/>
            </a:pPr>
            <a:endParaRPr lang="fr-FR" sz="3600" dirty="0"/>
          </a:p>
          <a:p>
            <a:pPr lvl="0"/>
            <a:r>
              <a:rPr lang="fr-FR" b="1" dirty="0">
                <a:latin typeface="Calibri Light" panose="020F0302020204030204" charset="0"/>
                <a:cs typeface="Calibri Light" panose="020F0302020204030204" charset="0"/>
                <a:hlinkClick r:id="rId1" tooltip="Examen parasitologique des selles"/>
              </a:rPr>
              <a:t>Examen </a:t>
            </a:r>
            <a:r>
              <a:rPr lang="fr-FR" b="1" dirty="0" err="1">
                <a:latin typeface="Calibri Light" panose="020F0302020204030204" charset="0"/>
                <a:cs typeface="Calibri Light" panose="020F0302020204030204" charset="0"/>
                <a:hlinkClick r:id="rId1" tooltip="Examen parasitologique des selles"/>
              </a:rPr>
              <a:t>parasitologique</a:t>
            </a:r>
            <a:r>
              <a:rPr lang="fr-FR" b="1" dirty="0">
                <a:latin typeface="Calibri Light" panose="020F0302020204030204" charset="0"/>
                <a:cs typeface="Calibri Light" panose="020F0302020204030204" charset="0"/>
                <a:hlinkClick r:id="rId1" tooltip="Examen parasitologique des selles"/>
              </a:rPr>
              <a:t> des selles</a:t>
            </a:r>
            <a:r>
              <a:rPr lang="fr-FR" b="1" dirty="0">
                <a:latin typeface="Calibri Light" panose="020F0302020204030204" charset="0"/>
                <a:cs typeface="Calibri Light" panose="020F0302020204030204" charset="0"/>
              </a:rPr>
              <a:t>, </a:t>
            </a:r>
            <a:endParaRPr lang="fr-FR" b="1" dirty="0" smtClean="0">
              <a:latin typeface="Calibri Light" panose="020F0302020204030204" charset="0"/>
              <a:cs typeface="Calibri Light" panose="020F0302020204030204" charset="0"/>
            </a:endParaRPr>
          </a:p>
          <a:p>
            <a:pPr lvl="0"/>
            <a:r>
              <a:rPr lang="fr-FR" b="1" dirty="0">
                <a:latin typeface="Calibri Light" panose="020F0302020204030204" charset="0"/>
                <a:cs typeface="Calibri Light" panose="020F0302020204030204" charset="0"/>
              </a:rPr>
              <a:t> </a:t>
            </a:r>
            <a:r>
              <a:rPr lang="fr-FR" b="1" dirty="0">
                <a:latin typeface="Calibri Light" panose="020F0302020204030204" charset="0"/>
                <a:cs typeface="Calibri Light" panose="020F0302020204030204" charset="0"/>
                <a:hlinkClick r:id="rId2" tooltip="Sérologie"/>
              </a:rPr>
              <a:t>sérologique</a:t>
            </a:r>
            <a:r>
              <a:rPr lang="fr-FR" b="1" dirty="0">
                <a:latin typeface="Calibri Light" panose="020F0302020204030204" charset="0"/>
                <a:cs typeface="Calibri Light" panose="020F0302020204030204" charset="0"/>
              </a:rPr>
              <a:t> </a:t>
            </a:r>
            <a:r>
              <a:rPr lang="fr-FR" b="1" dirty="0" smtClean="0">
                <a:latin typeface="Calibri Light" panose="020F0302020204030204" charset="0"/>
                <a:cs typeface="Calibri Light" panose="020F0302020204030204" charset="0"/>
              </a:rPr>
              <a:t>(</a:t>
            </a:r>
            <a:r>
              <a:rPr lang="fr-FR" b="1" dirty="0" smtClean="0">
                <a:latin typeface="Calibri Light" panose="020F0302020204030204" charset="0"/>
                <a:cs typeface="Calibri Light" panose="020F0302020204030204" charset="0"/>
                <a:hlinkClick r:id="rId3" tooltip="Méthode immuno-enzymatique ELISA"/>
              </a:rPr>
              <a:t>ELISA</a:t>
            </a:r>
            <a:r>
              <a:rPr lang="fr-FR" b="1" dirty="0">
                <a:latin typeface="Calibri Light" panose="020F0302020204030204" charset="0"/>
                <a:cs typeface="Calibri Light" panose="020F0302020204030204" charset="0"/>
              </a:rPr>
              <a:t>),</a:t>
            </a:r>
            <a:endParaRPr lang="fr-FR" b="1" dirty="0">
              <a:latin typeface="Calibri Light" panose="020F0302020204030204" charset="0"/>
              <a:cs typeface="Calibri Light" panose="020F0302020204030204" charset="0"/>
            </a:endParaRPr>
          </a:p>
          <a:p>
            <a:pPr lvl="0"/>
            <a:r>
              <a:rPr lang="fr-FR" b="1" dirty="0">
                <a:latin typeface="Calibri Light" panose="020F0302020204030204" charset="0"/>
                <a:cs typeface="Calibri Light" panose="020F0302020204030204" charset="0"/>
              </a:rPr>
              <a:t> </a:t>
            </a:r>
            <a:r>
              <a:rPr lang="fr-FR" b="1" dirty="0">
                <a:latin typeface="Calibri Light" panose="020F0302020204030204" charset="0"/>
                <a:cs typeface="Calibri Light" panose="020F0302020204030204" charset="0"/>
                <a:hlinkClick r:id="rId4" tooltip="Réaction en chaîne par polymérase"/>
              </a:rPr>
              <a:t>PCR</a:t>
            </a:r>
            <a:r>
              <a:rPr lang="fr-FR" b="1" dirty="0">
                <a:latin typeface="Calibri Light" panose="020F0302020204030204" charset="0"/>
                <a:cs typeface="Calibri Light" panose="020F0302020204030204" charset="0"/>
              </a:rPr>
              <a:t> </a:t>
            </a:r>
            <a:endParaRPr lang="fr-FR" b="1" dirty="0">
              <a:latin typeface="Calibri Light" panose="020F0302020204030204" charset="0"/>
              <a:cs typeface="Calibri Light" panose="020F0302020204030204" charset="0"/>
            </a:endParaRPr>
          </a:p>
          <a:p>
            <a:pPr lvl="0"/>
            <a:r>
              <a:rPr lang="fr-FR" b="1" dirty="0">
                <a:latin typeface="Calibri Light" panose="020F0302020204030204" charset="0"/>
                <a:cs typeface="Calibri Light" panose="020F0302020204030204" charset="0"/>
              </a:rPr>
              <a:t>L'</a:t>
            </a:r>
            <a:r>
              <a:rPr lang="fr-FR" b="1" dirty="0">
                <a:latin typeface="Calibri Light" panose="020F0302020204030204" charset="0"/>
                <a:cs typeface="Calibri Light" panose="020F0302020204030204" charset="0"/>
                <a:hlinkClick r:id="rId5" tooltip="Échographie"/>
              </a:rPr>
              <a:t>échographie</a:t>
            </a:r>
            <a:r>
              <a:rPr lang="fr-FR" b="1" dirty="0">
                <a:latin typeface="Calibri Light" panose="020F0302020204030204" charset="0"/>
                <a:cs typeface="Calibri Light" panose="020F0302020204030204" charset="0"/>
              </a:rPr>
              <a:t> </a:t>
            </a:r>
            <a:r>
              <a:rPr lang="fr-FR" b="1">
                <a:latin typeface="Calibri Light" panose="020F0302020204030204" charset="0"/>
                <a:cs typeface="Calibri Light" panose="020F0302020204030204" charset="0"/>
              </a:rPr>
              <a:t>hépatique </a:t>
            </a:r>
            <a:endParaRPr lang="fr-FR" b="1" smtClean="0">
              <a:latin typeface="Calibri Light" panose="020F0302020204030204" charset="0"/>
              <a:cs typeface="Calibri Light" panose="020F0302020204030204" charset="0"/>
            </a:endParaRPr>
          </a:p>
          <a:p>
            <a:pPr lvl="0"/>
            <a:r>
              <a:rPr lang="fr-FR" b="1" smtClean="0">
                <a:latin typeface="Calibri Light" panose="020F0302020204030204" charset="0"/>
                <a:cs typeface="Calibri Light" panose="020F0302020204030204" charset="0"/>
              </a:rPr>
              <a:t>hépatomégalie </a:t>
            </a:r>
            <a:r>
              <a:rPr lang="fr-FR" b="1" dirty="0">
                <a:latin typeface="Calibri Light" panose="020F0302020204030204" charset="0"/>
                <a:cs typeface="Calibri Light" panose="020F0302020204030204" charset="0"/>
              </a:rPr>
              <a:t>douloureuse.</a:t>
            </a:r>
            <a:endParaRPr lang="fr-FR" b="1" dirty="0">
              <a:latin typeface="Calibri Light" panose="020F0302020204030204" charset="0"/>
              <a:cs typeface="Calibri Light" panose="020F0302020204030204" charset="0"/>
            </a:endParaRPr>
          </a:p>
          <a:p>
            <a:pPr lvl="0"/>
            <a:r>
              <a:rPr lang="fr-FR" b="1" dirty="0">
                <a:latin typeface="Calibri Light" panose="020F0302020204030204" charset="0"/>
                <a:cs typeface="Calibri Light" panose="020F0302020204030204" charset="0"/>
              </a:rPr>
              <a:t>avec </a:t>
            </a:r>
            <a:r>
              <a:rPr lang="fr-FR" b="1" u="sng" dirty="0">
                <a:latin typeface="Calibri Light" panose="020F0302020204030204" charset="0"/>
                <a:cs typeface="Calibri Light" panose="020F0302020204030204" charset="0"/>
                <a:hlinkClick r:id="rId6" tooltip="Éosinophilie"/>
              </a:rPr>
              <a:t>éosinophilie</a:t>
            </a:r>
            <a:r>
              <a:rPr lang="fr-FR" b="1" dirty="0">
                <a:latin typeface="Calibri Light" panose="020F0302020204030204" charset="0"/>
                <a:cs typeface="Calibri Light" panose="020F0302020204030204" charset="0"/>
              </a:rPr>
              <a:t> à 15 ou 20 %,</a:t>
            </a:r>
            <a:endParaRPr lang="fr-FR" b="1" dirty="0">
              <a:latin typeface="Calibri Light" panose="020F0302020204030204" charset="0"/>
              <a:cs typeface="Calibri Light" panose="020F0302020204030204" charset="0"/>
            </a:endParaRPr>
          </a:p>
          <a:p>
            <a:pPr lvl="0"/>
            <a:r>
              <a:rPr lang="fr-FR" b="1" dirty="0">
                <a:latin typeface="Calibri Light" panose="020F0302020204030204" charset="0"/>
                <a:cs typeface="Calibri Light" panose="020F0302020204030204" charset="0"/>
              </a:rPr>
              <a:t>une dilatation de canaux biliaires intra-hépatiques.</a:t>
            </a:r>
            <a:endParaRPr lang="fr-FR" b="1" dirty="0">
              <a:latin typeface="Calibri Light" panose="020F0302020204030204" charset="0"/>
              <a:cs typeface="Calibri Light" panose="020F0302020204030204" charset="0"/>
            </a:endParaRPr>
          </a:p>
          <a:p>
            <a:pPr lvl="0"/>
            <a:r>
              <a:rPr lang="fr-FR" b="1" dirty="0">
                <a:latin typeface="Calibri Light" panose="020F0302020204030204" charset="0"/>
                <a:cs typeface="Calibri Light" panose="020F0302020204030204" charset="0"/>
              </a:rPr>
              <a:t>Examen du liquide de tubage duodénal lorsque les œufs sont rares dans les matières fécales.</a:t>
            </a:r>
            <a:endParaRPr lang="fr-FR" b="1" dirty="0">
              <a:latin typeface="Calibri Light" panose="020F0302020204030204" charset="0"/>
              <a:cs typeface="Calibri Light" panose="020F03020202040302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a:xfrm>
            <a:off x="677545" y="609600"/>
            <a:ext cx="8596630" cy="734695"/>
          </a:xfrm>
        </p:spPr>
        <p:txBody>
          <a:bodyPr/>
          <a:p>
            <a:r>
              <a:rPr lang="fr-FR" altLang="en-US"/>
              <a:t>Traitement </a:t>
            </a:r>
            <a:endParaRPr lang="fr-FR" altLang="en-US"/>
          </a:p>
        </p:txBody>
      </p:sp>
      <p:sp>
        <p:nvSpPr>
          <p:cNvPr id="3" name="Espace réservé du contenu 2"/>
          <p:cNvSpPr>
            <a:spLocks noGrp="1"/>
          </p:cNvSpPr>
          <p:nvPr>
            <p:ph idx="1"/>
          </p:nvPr>
        </p:nvSpPr>
        <p:spPr>
          <a:xfrm>
            <a:off x="262255" y="1631315"/>
            <a:ext cx="8596630" cy="773430"/>
          </a:xfrm>
        </p:spPr>
        <p:txBody>
          <a:bodyPr/>
          <a:p>
            <a:r>
              <a:rPr lang="fr-FR" altLang="en-US"/>
              <a:t>usage de Praziquentel 25 mg/kg, pendant 3 jours</a:t>
            </a:r>
            <a:endParaRPr lang="fr-FR" altLang="en-US"/>
          </a:p>
        </p:txBody>
      </p:sp>
      <p:sp>
        <p:nvSpPr>
          <p:cNvPr id="101" name="Zone de texte 100"/>
          <p:cNvSpPr txBox="1"/>
          <p:nvPr/>
        </p:nvSpPr>
        <p:spPr>
          <a:xfrm>
            <a:off x="1579880" y="3010218"/>
            <a:ext cx="5080000" cy="1753235"/>
          </a:xfrm>
          <a:prstGeom prst="rect">
            <a:avLst/>
          </a:prstGeom>
          <a:noFill/>
          <a:ln w="9525">
            <a:noFill/>
          </a:ln>
        </p:spPr>
        <p:txBody>
          <a:bodyPr wrap="square">
            <a:spAutoFit/>
          </a:bodyPr>
          <a:p>
            <a:pPr marL="228600" indent="-228600"/>
            <a:r>
              <a:rPr lang="en-US" b="1">
                <a:solidFill>
                  <a:srgbClr val="000000"/>
                </a:solidFill>
                <a:latin typeface="Times New Roman" panose="02020603050405020304" pitchFamily="18" charset="0"/>
              </a:rPr>
              <a:t>Prophylaxie </a:t>
            </a:r>
            <a:r>
              <a:rPr lang="en-US" b="0">
                <a:solidFill>
                  <a:srgbClr val="000000"/>
                </a:solidFill>
                <a:latin typeface="Wingdings" panose="05000000000000000000" charset="0"/>
                <a:cs typeface="Times New Roman" panose="02020603050405020304" pitchFamily="18" charset="0"/>
              </a:rPr>
              <a:t>ü </a:t>
            </a:r>
            <a:r>
              <a:rPr lang="en-US" b="0">
                <a:solidFill>
                  <a:srgbClr val="000000"/>
                </a:solidFill>
                <a:latin typeface="Times New Roman" panose="02020603050405020304" pitchFamily="18" charset="0"/>
              </a:rPr>
              <a:t>Consommer des poissons bien cuits.</a:t>
            </a:r>
            <a:r>
              <a:rPr lang="en-US" b="0">
                <a:solidFill>
                  <a:srgbClr val="000000"/>
                </a:solidFill>
                <a:latin typeface="Wingdings" panose="05000000000000000000" charset="0"/>
                <a:cs typeface="Times New Roman" panose="02020603050405020304" pitchFamily="18" charset="0"/>
              </a:rPr>
              <a:t>ü </a:t>
            </a:r>
            <a:r>
              <a:rPr lang="en-US" b="0">
                <a:solidFill>
                  <a:srgbClr val="000000"/>
                </a:solidFill>
                <a:latin typeface="Times New Roman" panose="02020603050405020304" pitchFamily="18" charset="0"/>
              </a:rPr>
              <a:t>Traiter les chiens et les animaux de compagnes.</a:t>
            </a:r>
            <a:r>
              <a:rPr lang="en-US" b="0">
                <a:solidFill>
                  <a:srgbClr val="000000"/>
                </a:solidFill>
                <a:latin typeface="Wingdings" panose="05000000000000000000" charset="0"/>
                <a:cs typeface="Times New Roman" panose="02020603050405020304" pitchFamily="18" charset="0"/>
              </a:rPr>
              <a:t>ü </a:t>
            </a:r>
            <a:r>
              <a:rPr lang="en-US" b="0">
                <a:solidFill>
                  <a:srgbClr val="000000"/>
                </a:solidFill>
                <a:latin typeface="Times New Roman" panose="02020603050405020304" pitchFamily="18" charset="0"/>
              </a:rPr>
              <a:t>Education sanitaire. </a:t>
            </a:r>
            <a:endParaRPr lang="fr-FR"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 y="1828165"/>
            <a:ext cx="10872470" cy="2306955"/>
          </a:xfrm>
          <a:prstGeom prst="rect">
            <a:avLst/>
          </a:prstGeom>
        </p:spPr>
        <p:txBody>
          <a:bodyPr wrap="square">
            <a:spAutoFit/>
          </a:bodyPr>
          <a:lstStyle/>
          <a:p>
            <a:r>
              <a:rPr lang="fr-FR" sz="3600" dirty="0">
                <a:solidFill>
                  <a:srgbClr val="000000"/>
                </a:solidFill>
                <a:latin typeface="Times New Roman" panose="02020603050405020304" pitchFamily="18" charset="0"/>
                <a:ea typeface="Calibri" panose="020F0502020204030204" pitchFamily="34" charset="0"/>
              </a:rPr>
              <a:t>La première description en a été publiée date de 1875. </a:t>
            </a:r>
            <a:endParaRPr lang="fr-FR" sz="3600" dirty="0">
              <a:solidFill>
                <a:srgbClr val="000000"/>
              </a:solidFill>
              <a:latin typeface="Times New Roman" panose="02020603050405020304" pitchFamily="18" charset="0"/>
              <a:ea typeface="Calibri" panose="020F0502020204030204" pitchFamily="34" charset="0"/>
            </a:endParaRPr>
          </a:p>
          <a:p>
            <a:r>
              <a:rPr lang="fr-FR" sz="3600" dirty="0">
                <a:solidFill>
                  <a:srgbClr val="000000"/>
                </a:solidFill>
                <a:latin typeface="Times New Roman" panose="02020603050405020304" pitchFamily="18" charset="0"/>
                <a:ea typeface="Calibri" panose="020F0502020204030204" pitchFamily="34" charset="0"/>
              </a:rPr>
              <a:t>Le parasite porte le nom de </a:t>
            </a:r>
            <a:r>
              <a:rPr lang="fr-FR" sz="3600" i="1"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1" tooltip="Clonorchis sinensis"/>
              </a:rPr>
              <a:t>Clonorchis </a:t>
            </a:r>
            <a:r>
              <a:rPr lang="fr-FR" sz="3600" i="1" u="sng" dirty="0" err="1">
                <a:solidFill>
                  <a:srgbClr val="0000FF"/>
                </a:solidFill>
                <a:latin typeface="Times New Roman" panose="02020603050405020304" pitchFamily="18" charset="0"/>
                <a:ea typeface="Calibri" panose="020F0502020204030204" pitchFamily="34" charset="0"/>
                <a:cs typeface="Arial" panose="020B0604020202020204" pitchFamily="34" charset="0"/>
                <a:hlinkClick r:id="rId1" tooltip="Clonorchis sinensis"/>
              </a:rPr>
              <a:t>sinensis</a:t>
            </a:r>
            <a:r>
              <a:rPr lang="fr-FR" sz="3600" i="1" dirty="0">
                <a:latin typeface="Times New Roman" panose="02020603050405020304" pitchFamily="18" charset="0"/>
                <a:ea typeface="Calibri" panose="020F0502020204030204" pitchFamily="34" charset="0"/>
              </a:rPr>
              <a:t> </a:t>
            </a:r>
            <a:r>
              <a:rPr lang="fr-FR" sz="3600" dirty="0">
                <a:latin typeface="Times New Roman" panose="02020603050405020304" pitchFamily="18" charset="0"/>
                <a:ea typeface="Calibri" panose="020F0502020204030204" pitchFamily="34" charset="0"/>
              </a:rPr>
              <a:t>en 1907</a:t>
            </a:r>
            <a:endParaRPr lang="fr-FR" sz="3600" dirty="0">
              <a:latin typeface="Times New Roman" panose="02020603050405020304" pitchFamily="18" charset="0"/>
              <a:ea typeface="Calibri" panose="020F0502020204030204" pitchFamily="34" charset="0"/>
            </a:endParaRPr>
          </a:p>
          <a:p>
            <a:r>
              <a:rPr lang="fr-FR" sz="3600" dirty="0"/>
              <a:t>Le nom dérivé des mots grecs Chlon signifiant «ramifié» et Orchis signifiant «testicule».</a:t>
            </a:r>
            <a:endParaRPr lang="fr-FR" sz="3600" dirty="0"/>
          </a:p>
        </p:txBody>
      </p:sp>
      <p:sp>
        <p:nvSpPr>
          <p:cNvPr id="2" name="Zone de texte 1"/>
          <p:cNvSpPr txBox="1"/>
          <p:nvPr/>
        </p:nvSpPr>
        <p:spPr>
          <a:xfrm>
            <a:off x="3146425" y="543560"/>
            <a:ext cx="2913380" cy="683895"/>
          </a:xfrm>
          <a:prstGeom prst="rect">
            <a:avLst/>
          </a:prstGeom>
          <a:noFill/>
        </p:spPr>
        <p:txBody>
          <a:bodyPr wrap="none" rtlCol="0">
            <a:spAutoFit/>
          </a:bodyPr>
          <a:p>
            <a:pPr lvl="0" indent="0" algn="l">
              <a:lnSpc>
                <a:spcPct val="107000"/>
              </a:lnSpc>
              <a:spcAft>
                <a:spcPts val="800"/>
              </a:spcAft>
              <a:buFont typeface="+mj-lt"/>
              <a:buNone/>
            </a:pPr>
            <a:r>
              <a:rPr lang="fr-FR" sz="3600" b="1"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mn-ea"/>
              </a:rPr>
              <a:t>1.  Historique</a:t>
            </a: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sym typeface="+mn-ea"/>
              </a:rPr>
              <a:t> </a:t>
            </a:r>
            <a:endParaRPr lang="fr-FR" altLang="en-US" sz="2400" dirty="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295400" y="2282825"/>
            <a:ext cx="10144760" cy="2461260"/>
          </a:xfrm>
          <a:prstGeom prst="rect">
            <a:avLst/>
          </a:prstGeom>
          <a:noFill/>
        </p:spPr>
        <p:txBody>
          <a:bodyPr wrap="square" rtlCol="0" anchor="t">
            <a:spAutoFit/>
          </a:bodyPr>
          <a:p>
            <a:pPr algn="just">
              <a:lnSpc>
                <a:spcPct val="107000"/>
              </a:lnSpc>
              <a:spcAft>
                <a:spcPts val="800"/>
              </a:spcAft>
            </a:pPr>
            <a:r>
              <a:rPr lang="fr-FR" sz="3600" dirty="0">
                <a:latin typeface="Times New Roman" panose="02020603050405020304" pitchFamily="18" charset="0"/>
                <a:ea typeface="Calibri" panose="020F0502020204030204" pitchFamily="34" charset="0"/>
                <a:cs typeface="Arial" panose="020B0604020202020204" pitchFamily="34" charset="0"/>
                <a:sym typeface="+mn-ea"/>
              </a:rPr>
              <a:t>Est une maladie parasitaire causée par un trématode </a:t>
            </a:r>
            <a:r>
              <a:rPr lang="fr-FR" sz="3600" i="1" dirty="0">
                <a:latin typeface="Times New Roman" panose="02020603050405020304" pitchFamily="18" charset="0"/>
                <a:ea typeface="Calibri" panose="020F0502020204030204" pitchFamily="34" charset="0"/>
                <a:cs typeface="Arial" panose="020B0604020202020204" pitchFamily="34" charset="0"/>
                <a:sym typeface="+mn-ea"/>
              </a:rPr>
              <a:t>Clonorchis </a:t>
            </a:r>
            <a:r>
              <a:rPr lang="fr-FR" sz="3600" i="1" dirty="0" err="1">
                <a:latin typeface="Times New Roman" panose="02020603050405020304" pitchFamily="18" charset="0"/>
                <a:ea typeface="Calibri" panose="020F0502020204030204" pitchFamily="34" charset="0"/>
                <a:cs typeface="Arial" panose="020B0604020202020204" pitchFamily="34" charset="0"/>
                <a:sym typeface="+mn-ea"/>
              </a:rPr>
              <a:t>sinensis</a:t>
            </a:r>
            <a:r>
              <a:rPr lang="fr-FR" sz="3600" i="1" dirty="0">
                <a:latin typeface="Times New Roman" panose="02020603050405020304" pitchFamily="18" charset="0"/>
                <a:ea typeface="Calibri" panose="020F0502020204030204" pitchFamily="34" charset="0"/>
                <a:cs typeface="Arial" panose="020B0604020202020204" pitchFamily="34" charset="0"/>
                <a:sym typeface="+mn-ea"/>
              </a:rPr>
              <a:t> </a:t>
            </a:r>
            <a:r>
              <a:rPr lang="fr-FR" sz="3600" dirty="0">
                <a:latin typeface="Times New Roman" panose="02020603050405020304" pitchFamily="18" charset="0"/>
                <a:ea typeface="Calibri" panose="020F0502020204030204" pitchFamily="34" charset="0"/>
                <a:cs typeface="Arial" panose="020B0604020202020204" pitchFamily="34" charset="0"/>
                <a:sym typeface="+mn-ea"/>
              </a:rPr>
              <a:t>ou douve de Chine, fréquente au Japon, Corée, Chine, Taiwan, Vietnam. Ce parasite vit dans les voies hépatobiliaires.</a:t>
            </a:r>
            <a:endParaRPr lang="fr-FR" altLang="en-US" sz="3600"/>
          </a:p>
        </p:txBody>
      </p:sp>
      <p:sp>
        <p:nvSpPr>
          <p:cNvPr id="5" name="Zone de texte 4"/>
          <p:cNvSpPr txBox="1"/>
          <p:nvPr/>
        </p:nvSpPr>
        <p:spPr>
          <a:xfrm>
            <a:off x="3455670" y="684530"/>
            <a:ext cx="3120390" cy="683895"/>
          </a:xfrm>
          <a:prstGeom prst="rect">
            <a:avLst/>
          </a:prstGeom>
          <a:noFill/>
        </p:spPr>
        <p:txBody>
          <a:bodyPr wrap="none" rtlCol="0">
            <a:spAutoFit/>
          </a:bodyPr>
          <a:p>
            <a:pPr marL="342900" lvl="0" indent="-342900" algn="l">
              <a:lnSpc>
                <a:spcPct val="107000"/>
              </a:lnSpc>
              <a:spcAft>
                <a:spcPts val="800"/>
              </a:spcAft>
              <a:buFont typeface="+mj-lt"/>
              <a:buAutoNum type="arabicPeriod"/>
            </a:pPr>
            <a:r>
              <a:rPr lang="fr-FR" sz="3600" b="1" dirty="0">
                <a:latin typeface="Times New Roman" panose="02020603050405020304" pitchFamily="18" charset="0"/>
                <a:ea typeface="Calibri" panose="020F0502020204030204" pitchFamily="34" charset="0"/>
                <a:cs typeface="Arial" panose="020B0604020202020204" pitchFamily="34" charset="0"/>
                <a:sym typeface="+mn-ea"/>
              </a:rPr>
              <a:t>Introduction </a:t>
            </a:r>
            <a:endParaRPr lang="fr-FR" altLang="en-US" sz="3600" dirty="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6298" y="2464121"/>
            <a:ext cx="6302061" cy="3446145"/>
          </a:xfrm>
          <a:prstGeom prst="rect">
            <a:avLst/>
          </a:prstGeom>
        </p:spPr>
        <p:txBody>
          <a:bodyPr wrap="square">
            <a:spAutoFit/>
          </a:bodyPr>
          <a:lstStyle/>
          <a:p>
            <a:pPr>
              <a:lnSpc>
                <a:spcPct val="107000"/>
              </a:lnSpc>
              <a:spcAft>
                <a:spcPts val="800"/>
              </a:spcAft>
              <a:tabLst>
                <a:tab pos="3771900" algn="l"/>
              </a:tabLst>
            </a:pPr>
            <a:r>
              <a:rPr lang="fr-FR" sz="2400" b="1" dirty="0">
                <a:latin typeface="Times New Roman" panose="02020603050405020304" pitchFamily="18" charset="0"/>
                <a:ea typeface="Calibri" panose="020F0502020204030204" pitchFamily="34" charset="0"/>
                <a:cs typeface="Times New Roman" panose="02020603050405020304" pitchFamily="18" charset="0"/>
              </a:rPr>
              <a:t>Règne </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latin typeface="Times New Roman" panose="02020603050405020304" pitchFamily="18" charset="0"/>
                <a:ea typeface="Calibri" panose="020F0502020204030204" pitchFamily="34" charset="0"/>
                <a:cs typeface="Times New Roman" panose="02020603050405020304" pitchFamily="18" charset="0"/>
              </a:rPr>
              <a:t>animalia</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Phylum</a:t>
            </a:r>
            <a:r>
              <a:rPr lang="fr-FR" sz="2400" dirty="0">
                <a:latin typeface="Times New Roman" panose="02020603050405020304" pitchFamily="18" charset="0"/>
                <a:ea typeface="Calibri" panose="020F0502020204030204" pitchFamily="34" charset="0"/>
                <a:cs typeface="Times New Roman" panose="02020603050405020304" pitchFamily="18" charset="0"/>
              </a:rPr>
              <a:t> : plathelminthes</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Classe</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fr-FR" sz="2400" dirty="0" err="1">
                <a:latin typeface="Times New Roman" panose="02020603050405020304" pitchFamily="18" charset="0"/>
                <a:ea typeface="Calibri" panose="020F0502020204030204" pitchFamily="34" charset="0"/>
                <a:cs typeface="Times New Roman" panose="02020603050405020304" pitchFamily="18" charset="0"/>
              </a:rPr>
              <a:t>Trematoda</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Ordre</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fr-FR" sz="2400" dirty="0" err="1">
                <a:latin typeface="Times New Roman" panose="02020603050405020304" pitchFamily="18" charset="0"/>
                <a:ea typeface="Calibri" panose="020F0502020204030204" pitchFamily="34" charset="0"/>
                <a:cs typeface="Times New Roman" panose="02020603050405020304" pitchFamily="18" charset="0"/>
              </a:rPr>
              <a:t>Opisthorchiida</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Famille</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fr-FR" sz="2400" dirty="0" err="1">
                <a:latin typeface="Times New Roman" panose="02020603050405020304" pitchFamily="18" charset="0"/>
                <a:ea typeface="Calibri" panose="020F0502020204030204" pitchFamily="34" charset="0"/>
                <a:cs typeface="Times New Roman" panose="02020603050405020304" pitchFamily="18" charset="0"/>
              </a:rPr>
              <a:t>Opisthorchidae</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Genre</a:t>
            </a:r>
            <a:r>
              <a:rPr lang="fr-FR" sz="2400" dirty="0">
                <a:latin typeface="Times New Roman" panose="02020603050405020304" pitchFamily="18" charset="0"/>
                <a:ea typeface="Calibri" panose="020F0502020204030204" pitchFamily="34" charset="0"/>
                <a:cs typeface="Times New Roman" panose="02020603050405020304" pitchFamily="18" charset="0"/>
              </a:rPr>
              <a:t> : Clonorchis</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r>
              <a:rPr lang="fr-FR" sz="2400" b="1" dirty="0">
                <a:latin typeface="Times New Roman" panose="02020603050405020304" pitchFamily="18" charset="0"/>
                <a:ea typeface="Calibri" panose="020F0502020204030204" pitchFamily="34" charset="0"/>
                <a:cs typeface="Times New Roman" panose="02020603050405020304" pitchFamily="18" charset="0"/>
              </a:rPr>
              <a:t>Espèce</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fr-FR" sz="2400" dirty="0" err="1">
                <a:latin typeface="Times New Roman" panose="02020603050405020304" pitchFamily="18" charset="0"/>
                <a:ea typeface="Calibri" panose="020F0502020204030204" pitchFamily="34" charset="0"/>
                <a:cs typeface="Times New Roman" panose="02020603050405020304" pitchFamily="18" charset="0"/>
              </a:rPr>
              <a:t>senensis</a:t>
            </a:r>
            <a:endParaRPr lang="fr-FR" sz="2400" dirty="0">
              <a:latin typeface="Times New Roman" panose="02020603050405020304" pitchFamily="18" charset="0"/>
              <a:cs typeface="Times New Roman" panose="02020603050405020304" pitchFamily="18" charset="0"/>
            </a:endParaRPr>
          </a:p>
        </p:txBody>
      </p:sp>
      <p:sp>
        <p:nvSpPr>
          <p:cNvPr id="2" name="Zone de texte 1"/>
          <p:cNvSpPr txBox="1"/>
          <p:nvPr/>
        </p:nvSpPr>
        <p:spPr>
          <a:xfrm>
            <a:off x="2310448" y="687070"/>
            <a:ext cx="2781935" cy="683895"/>
          </a:xfrm>
          <a:prstGeom prst="rect">
            <a:avLst/>
          </a:prstGeom>
          <a:noFill/>
        </p:spPr>
        <p:txBody>
          <a:bodyPr wrap="none" rtlCol="0">
            <a:spAutoFit/>
          </a:bodyPr>
          <a:p>
            <a:pPr algn="just">
              <a:lnSpc>
                <a:spcPct val="107000"/>
              </a:lnSpc>
              <a:spcAft>
                <a:spcPts val="800"/>
              </a:spcAft>
            </a:pPr>
            <a:r>
              <a:rPr lang="fr-FR" sz="3600" b="1" dirty="0" smtClean="0">
                <a:latin typeface="Times New Roman" panose="02020603050405020304" pitchFamily="18" charset="0"/>
                <a:ea typeface="Calibri" panose="020F0502020204030204" pitchFamily="34" charset="0"/>
                <a:cs typeface="Times New Roman" panose="02020603050405020304" pitchFamily="18" charset="0"/>
                <a:sym typeface="+mn-ea"/>
              </a:rPr>
              <a:t>3-Taxonomie</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sym typeface="+mn-ea"/>
              </a:rPr>
              <a:t> </a:t>
            </a:r>
            <a:endParaRPr lang="fr-FR"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187083"/>
            <a:ext cx="3495422" cy="946258"/>
          </a:xfrm>
        </p:spPr>
        <p:txBody>
          <a:bodyPr/>
          <a:lstStyle/>
          <a:p>
            <a:r>
              <a:rPr lang="fr-FR" dirty="0" smtClean="0"/>
              <a:t>4- Morphologie </a:t>
            </a:r>
            <a:endParaRPr lang="fr-FR" dirty="0"/>
          </a:p>
        </p:txBody>
      </p:sp>
      <p:pic>
        <p:nvPicPr>
          <p:cNvPr id="1026" name="Picture 2" descr="Clonorchiasis Sit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62844" y="1841338"/>
            <a:ext cx="4495125" cy="34143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134" y="1394982"/>
            <a:ext cx="6501485" cy="4307840"/>
          </a:xfrm>
          <a:prstGeom prst="rect">
            <a:avLst/>
          </a:prstGeom>
        </p:spPr>
        <p:txBody>
          <a:bodyPr wrap="square">
            <a:spAutoFit/>
          </a:bodyPr>
          <a:lstStyle/>
          <a:p>
            <a:pPr marL="285750" indent="-285750">
              <a:buFont typeface="Wingdings" panose="05000000000000000000" pitchFamily="2" charset="2"/>
              <a:buChar char="ü"/>
            </a:pPr>
            <a:r>
              <a:rPr lang="fr-FR" dirty="0">
                <a:latin typeface="Times New Roman" panose="02020603050405020304" pitchFamily="18" charset="0"/>
                <a:ea typeface="Times New Roman" panose="02020603050405020304" pitchFamily="18" charset="0"/>
                <a:cs typeface="Times New Roman" panose="02020603050405020304" pitchFamily="18" charset="0"/>
              </a:rPr>
              <a:t>Est un ver plat rougeâtre,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mince</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son </a:t>
            </a:r>
            <a:r>
              <a:rPr lang="fr-FR" dirty="0">
                <a:latin typeface="Times New Roman" panose="02020603050405020304" pitchFamily="18" charset="0"/>
                <a:ea typeface="Times New Roman" panose="02020603050405020304" pitchFamily="18" charset="0"/>
                <a:cs typeface="Times New Roman" panose="02020603050405020304" pitchFamily="18" charset="0"/>
              </a:rPr>
              <a:t>extrémité antérieure effilée,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et </a:t>
            </a:r>
            <a:r>
              <a:rPr lang="fr-FR" dirty="0">
                <a:latin typeface="Times New Roman" panose="02020603050405020304" pitchFamily="18" charset="0"/>
                <a:ea typeface="Times New Roman" panose="02020603050405020304" pitchFamily="18" charset="0"/>
                <a:cs typeface="Times New Roman" panose="02020603050405020304" pitchFamily="18" charset="0"/>
              </a:rPr>
              <a:t>son extrémité postérieure arrondie,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il </a:t>
            </a:r>
            <a:r>
              <a:rPr lang="fr-FR" dirty="0">
                <a:latin typeface="Times New Roman" panose="02020603050405020304" pitchFamily="18" charset="0"/>
                <a:ea typeface="Times New Roman" panose="02020603050405020304" pitchFamily="18" charset="0"/>
                <a:cs typeface="Times New Roman" panose="02020603050405020304" pitchFamily="18" charset="0"/>
              </a:rPr>
              <a:t>mesure 10 à 25 mm de long sur 2 à 4 mm de large.</a:t>
            </a:r>
            <a:endParaRPr lang="fr-FR" sz="2000" dirty="0" smtClean="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fr-FR" sz="2000" dirty="0" smtClean="0">
                <a:solidFill>
                  <a:srgbClr val="000000"/>
                </a:solidFill>
                <a:latin typeface="Times New Roman" panose="02020603050405020304" pitchFamily="18" charset="0"/>
                <a:ea typeface="Times New Roman" panose="02020603050405020304" pitchFamily="18" charset="0"/>
              </a:rPr>
              <a:t>Les </a:t>
            </a:r>
            <a:r>
              <a:rPr lang="fr-FR" sz="2000" dirty="0">
                <a:solidFill>
                  <a:srgbClr val="000000"/>
                </a:solidFill>
                <a:latin typeface="Times New Roman" panose="02020603050405020304" pitchFamily="18" charset="0"/>
                <a:ea typeface="Times New Roman" panose="02020603050405020304" pitchFamily="18" charset="0"/>
              </a:rPr>
              <a:t>œufs possèdent un opercule saillant. Ils mesurent de 26 à 32 </a:t>
            </a:r>
            <a:r>
              <a:rPr lang="fr-FR" sz="2000" dirty="0" err="1">
                <a:solidFill>
                  <a:srgbClr val="000000"/>
                </a:solidFill>
                <a:latin typeface="Times New Roman" panose="02020603050405020304" pitchFamily="18" charset="0"/>
                <a:ea typeface="Times New Roman" panose="02020603050405020304" pitchFamily="18" charset="0"/>
              </a:rPr>
              <a:t>μm</a:t>
            </a:r>
            <a:r>
              <a:rPr lang="fr-FR" sz="2000" dirty="0">
                <a:solidFill>
                  <a:srgbClr val="000000"/>
                </a:solidFill>
                <a:latin typeface="Times New Roman" panose="02020603050405020304" pitchFamily="18" charset="0"/>
                <a:ea typeface="Times New Roman" panose="02020603050405020304" pitchFamily="18" charset="0"/>
              </a:rPr>
              <a:t> de long.</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L’œsophage </a:t>
            </a:r>
            <a:r>
              <a:rPr lang="fr-FR" dirty="0">
                <a:latin typeface="Times New Roman" panose="02020603050405020304" pitchFamily="18" charset="0"/>
                <a:ea typeface="Times New Roman" panose="02020603050405020304" pitchFamily="18" charset="0"/>
                <a:cs typeface="Times New Roman" panose="02020603050405020304" pitchFamily="18" charset="0"/>
              </a:rPr>
              <a:t>est court et fait suite de pharynx, il s’ouvre dans deux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caecums</a:t>
            </a:r>
            <a:r>
              <a:rPr lang="fr-FR" dirty="0">
                <a:latin typeface="Times New Roman" panose="02020603050405020304" pitchFamily="18" charset="0"/>
                <a:ea typeface="Times New Roman" panose="02020603050405020304" pitchFamily="18" charset="0"/>
                <a:cs typeface="Times New Roman" panose="02020603050405020304" pitchFamily="18" charset="0"/>
              </a:rPr>
              <a:t> non ramifiée, située latéralement, et se termine à l’extrémité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postérieure.</a:t>
            </a:r>
            <a:endParaRPr lang="fr-FR" dirty="0" smtClean="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a:t>
            </a:r>
            <a:r>
              <a:rPr lang="fr-FR" dirty="0">
                <a:latin typeface="Times New Roman" panose="02020603050405020304" pitchFamily="18" charset="0"/>
                <a:ea typeface="Times New Roman" panose="02020603050405020304" pitchFamily="18" charset="0"/>
                <a:cs typeface="Times New Roman" panose="02020603050405020304" pitchFamily="18" charset="0"/>
              </a:rPr>
              <a:t>deux testicules ramifiés sont situés vers la partie postérieure du corps. L’utérus, l’ovaire unique et la vésicule séminale sont située près de la ventouse ventrale, près de laquelle s’ouvre l’orifice génital, au milieu du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corps.</a:t>
            </a:r>
            <a:endParaRPr lang="fr-FR" dirty="0" smtClean="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L’anatomie </a:t>
            </a:r>
            <a:r>
              <a:rPr lang="fr-FR" dirty="0">
                <a:latin typeface="Times New Roman" panose="02020603050405020304" pitchFamily="18" charset="0"/>
                <a:ea typeface="Times New Roman" panose="02020603050405020304" pitchFamily="18" charset="0"/>
                <a:cs typeface="Times New Roman" panose="02020603050405020304" pitchFamily="18" charset="0"/>
              </a:rPr>
              <a:t>des organes génitaux est utilisée pour la détermination des espèces.</a:t>
            </a:r>
            <a:endParaRPr lang="fr-FR"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Espace réservé du contenu 101"/>
          <p:cNvPicPr>
            <a:picLocks noChangeAspect="1"/>
          </p:cNvPicPr>
          <p:nvPr>
            <p:ph idx="1"/>
          </p:nvPr>
        </p:nvPicPr>
        <p:blipFill>
          <a:blip r:embed="rId1"/>
          <a:stretch>
            <a:fillRect/>
          </a:stretch>
        </p:blipFill>
        <p:spPr>
          <a:xfrm>
            <a:off x="3425190" y="505460"/>
            <a:ext cx="3946525" cy="555053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243965" y="757555"/>
            <a:ext cx="8797925" cy="5713095"/>
          </a:xfrm>
          <a:prstGeom prst="rect">
            <a:avLst/>
          </a:prstGeom>
        </p:spPr>
      </p:pic>
      <p:sp>
        <p:nvSpPr>
          <p:cNvPr id="6" name="Titre 5"/>
          <p:cNvSpPr>
            <a:spLocks noGrp="1"/>
          </p:cNvSpPr>
          <p:nvPr>
            <p:ph type="title"/>
          </p:nvPr>
        </p:nvSpPr>
        <p:spPr>
          <a:xfrm>
            <a:off x="749300" y="437515"/>
            <a:ext cx="3772535" cy="806450"/>
          </a:xfrm>
        </p:spPr>
        <p:txBody>
          <a:bodyPr/>
          <a:p>
            <a:r>
              <a:rPr lang="fr-FR" altLang="en-US"/>
              <a:t>stade adulte  </a:t>
            </a:r>
            <a:endParaRPr lang="fr-FR"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198880" y="1323975"/>
            <a:ext cx="9766300" cy="4491990"/>
          </a:xfrm>
          <a:prstGeom prst="rect">
            <a:avLst/>
          </a:prstGeom>
        </p:spPr>
      </p:pic>
      <p:sp>
        <p:nvSpPr>
          <p:cNvPr id="6" name="Zone de texte 5"/>
          <p:cNvSpPr txBox="1"/>
          <p:nvPr/>
        </p:nvSpPr>
        <p:spPr>
          <a:xfrm>
            <a:off x="1645920" y="381635"/>
            <a:ext cx="5962015" cy="706755"/>
          </a:xfrm>
          <a:prstGeom prst="rect">
            <a:avLst/>
          </a:prstGeom>
          <a:noFill/>
        </p:spPr>
        <p:txBody>
          <a:bodyPr wrap="square" rtlCol="0" anchor="t">
            <a:spAutoFit/>
          </a:bodyPr>
          <a:p>
            <a:r>
              <a:rPr lang="fr-FR" altLang="en-US" sz="4000"/>
              <a:t>les espèses de Clonorchis </a:t>
            </a:r>
            <a:endParaRPr lang="fr-FR" altLang="en-US"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Zone de texte 100"/>
          <p:cNvSpPr txBox="1"/>
          <p:nvPr/>
        </p:nvSpPr>
        <p:spPr>
          <a:xfrm>
            <a:off x="793750" y="1167130"/>
            <a:ext cx="10361295" cy="4523105"/>
          </a:xfrm>
          <a:prstGeom prst="rect">
            <a:avLst/>
          </a:prstGeom>
          <a:noFill/>
          <a:ln w="9525">
            <a:noFill/>
          </a:ln>
        </p:spPr>
        <p:txBody>
          <a:bodyPr wrap="square">
            <a:spAutoFit/>
          </a:bodyPr>
          <a:p>
            <a:pPr indent="0" algn="just">
              <a:lnSpc>
                <a:spcPct val="150000"/>
              </a:lnSpc>
            </a:pPr>
            <a:r>
              <a:rPr lang="en-US" sz="3200" b="0" i="1">
                <a:solidFill>
                  <a:schemeClr val="tx1"/>
                </a:solidFill>
                <a:latin typeface="Times New Roman" panose="02020603050405020304" pitchFamily="18" charset="0"/>
              </a:rPr>
              <a:t>C</a:t>
            </a:r>
            <a:r>
              <a:rPr lang="en-US" sz="3200" b="0">
                <a:solidFill>
                  <a:schemeClr val="tx1"/>
                </a:solidFill>
                <a:latin typeface="Times New Roman" panose="02020603050405020304" pitchFamily="18" charset="0"/>
              </a:rPr>
              <a:t>.</a:t>
            </a:r>
            <a:r>
              <a:rPr lang="en-US" sz="3200" b="0" i="1">
                <a:solidFill>
                  <a:schemeClr val="tx1"/>
                </a:solidFill>
                <a:latin typeface="Times New Roman" panose="02020603050405020304" pitchFamily="18" charset="0"/>
              </a:rPr>
              <a:t>sinensis</a:t>
            </a:r>
            <a:r>
              <a:rPr lang="en-US" sz="3200" b="0">
                <a:solidFill>
                  <a:schemeClr val="tx1"/>
                </a:solidFill>
                <a:latin typeface="Times New Roman" panose="02020603050405020304" pitchFamily="18" charset="0"/>
              </a:rPr>
              <a:t> possède 28 paires de chromosomes (2n=56) dans une cellule, le génome de ce parasite a été identifié en 2011 (</a:t>
            </a:r>
            <a:r>
              <a:rPr lang="en-US" sz="3200" b="0">
                <a:solidFill>
                  <a:schemeClr val="tx1"/>
                </a:solidFill>
                <a:latin typeface="Times New Roman" panose="02020603050405020304" pitchFamily="18" charset="0"/>
                <a:cs typeface="Calibri" panose="020F0502020204030204" pitchFamily="34" charset="0"/>
              </a:rPr>
              <a:t>Wang, Xiaoyun; et al. (2011). </a:t>
            </a:r>
            <a:r>
              <a:rPr lang="en-US" sz="3200" b="0">
                <a:solidFill>
                  <a:schemeClr val="tx1"/>
                </a:solidFill>
                <a:latin typeface="Times New Roman" panose="02020603050405020304" pitchFamily="18" charset="0"/>
                <a:cs typeface="Calibri" panose="020F0502020204030204" pitchFamily="34" charset="0"/>
                <a:hlinkClick r:id="rId1"/>
              </a:rPr>
              <a:t>"The draft genome of the carcinogenic human liver fluke Clonorchis sinensis"</a:t>
            </a:r>
            <a:r>
              <a:rPr lang="en-US" sz="3200" b="0">
                <a:solidFill>
                  <a:schemeClr val="tx1"/>
                </a:solidFill>
                <a:latin typeface="Times New Roman" panose="02020603050405020304" pitchFamily="18" charset="0"/>
                <a:cs typeface="Calibri" panose="020F0502020204030204" pitchFamily="34" charset="0"/>
              </a:rPr>
              <a:t>. </a:t>
            </a:r>
            <a:r>
              <a:rPr lang="en-US" sz="3200" b="0" i="1">
                <a:solidFill>
                  <a:schemeClr val="tx1"/>
                </a:solidFill>
                <a:latin typeface="Times New Roman" panose="02020603050405020304" pitchFamily="18" charset="0"/>
                <a:cs typeface="Calibri" panose="020F0502020204030204" pitchFamily="34" charset="0"/>
              </a:rPr>
              <a:t>Genome Biology</a:t>
            </a:r>
            <a:r>
              <a:rPr lang="en-US" sz="3200" b="0">
                <a:solidFill>
                  <a:schemeClr val="tx1"/>
                </a:solidFill>
                <a:latin typeface="Times New Roman" panose="02020603050405020304" pitchFamily="18" charset="0"/>
                <a:cs typeface="Calibri" panose="020F0502020204030204" pitchFamily="34" charset="0"/>
              </a:rPr>
              <a:t>. </a:t>
            </a:r>
            <a:r>
              <a:rPr lang="en-US" sz="3200" b="1">
                <a:solidFill>
                  <a:schemeClr val="tx1"/>
                </a:solidFill>
                <a:latin typeface="Times New Roman" panose="02020603050405020304" pitchFamily="18" charset="0"/>
                <a:cs typeface="Calibri" panose="020F0502020204030204" pitchFamily="34" charset="0"/>
              </a:rPr>
              <a:t>12</a:t>
            </a:r>
            <a:r>
              <a:rPr lang="en-US" sz="3200" b="0">
                <a:solidFill>
                  <a:schemeClr val="tx1"/>
                </a:solidFill>
                <a:latin typeface="Times New Roman" panose="02020603050405020304" pitchFamily="18" charset="0"/>
                <a:cs typeface="Calibri" panose="020F0502020204030204" pitchFamily="34" charset="0"/>
              </a:rPr>
              <a:t> (10): R107. </a:t>
            </a:r>
            <a:r>
              <a:rPr lang="en-US" sz="3200" b="0">
                <a:solidFill>
                  <a:schemeClr val="tx1"/>
                </a:solidFill>
                <a:latin typeface="Times New Roman" panose="02020603050405020304" pitchFamily="18" charset="0"/>
                <a:cs typeface="Calibri" panose="020F0502020204030204" pitchFamily="34" charset="0"/>
                <a:hlinkClick r:id="rId2" tooltip="Doi (identifier)"/>
              </a:rPr>
              <a:t>doi</a:t>
            </a:r>
            <a:r>
              <a:rPr lang="en-US" sz="3200" b="0">
                <a:solidFill>
                  <a:schemeClr val="tx1"/>
                </a:solidFill>
                <a:latin typeface="Times New Roman" panose="02020603050405020304" pitchFamily="18" charset="0"/>
                <a:cs typeface="Calibri" panose="020F0502020204030204" pitchFamily="34" charset="0"/>
              </a:rPr>
              <a:t>:</a:t>
            </a:r>
            <a:r>
              <a:rPr lang="en-US" sz="3200" b="0">
                <a:solidFill>
                  <a:schemeClr val="tx1"/>
                </a:solidFill>
                <a:latin typeface="Times New Roman" panose="02020603050405020304" pitchFamily="18" charset="0"/>
                <a:cs typeface="Calibri" panose="020F0502020204030204" pitchFamily="34" charset="0"/>
                <a:hlinkClick r:id="rId3"/>
              </a:rPr>
              <a:t>10.1186/gb-2011-12-10-r107</a:t>
            </a:r>
            <a:r>
              <a:rPr lang="en-US" sz="3200" b="0">
                <a:solidFill>
                  <a:schemeClr val="tx1"/>
                </a:solidFill>
                <a:latin typeface="Times New Roman" panose="02020603050405020304" pitchFamily="18" charset="0"/>
                <a:cs typeface="Calibri" panose="020F0502020204030204" pitchFamily="34" charset="0"/>
              </a:rPr>
              <a:t>. </a:t>
            </a:r>
            <a:r>
              <a:rPr lang="en-US" sz="3200" b="0">
                <a:solidFill>
                  <a:schemeClr val="tx1"/>
                </a:solidFill>
                <a:latin typeface="Times New Roman" panose="02020603050405020304" pitchFamily="18" charset="0"/>
                <a:cs typeface="Calibri" panose="020F0502020204030204" pitchFamily="34" charset="0"/>
                <a:hlinkClick r:id="rId4" tooltip="PMC (identifier)"/>
              </a:rPr>
              <a:t>PMC</a:t>
            </a:r>
            <a:r>
              <a:rPr lang="en-US" sz="3200" b="0">
                <a:solidFill>
                  <a:schemeClr val="tx1"/>
                </a:solidFill>
                <a:latin typeface="Times New Roman" panose="02020603050405020304" pitchFamily="18" charset="0"/>
                <a:cs typeface="Calibri" panose="020F0502020204030204" pitchFamily="34" charset="0"/>
              </a:rPr>
              <a:t> </a:t>
            </a:r>
            <a:r>
              <a:rPr lang="en-US" sz="3200" b="0">
                <a:solidFill>
                  <a:schemeClr val="tx1"/>
                </a:solidFill>
                <a:latin typeface="Times New Roman" panose="02020603050405020304" pitchFamily="18" charset="0"/>
                <a:cs typeface="Calibri" panose="020F0502020204030204" pitchFamily="34" charset="0"/>
                <a:hlinkClick r:id="rId1"/>
              </a:rPr>
              <a:t>3333777</a:t>
            </a:r>
            <a:r>
              <a:rPr lang="en-US" sz="3200" b="0">
                <a:solidFill>
                  <a:schemeClr val="tx1"/>
                </a:solidFill>
                <a:latin typeface="Times New Roman" panose="02020603050405020304" pitchFamily="18" charset="0"/>
                <a:cs typeface="Calibri" panose="020F0502020204030204" pitchFamily="34" charset="0"/>
              </a:rPr>
              <a:t>. </a:t>
            </a:r>
            <a:r>
              <a:rPr lang="en-US" sz="3200" b="0">
                <a:solidFill>
                  <a:schemeClr val="tx1"/>
                </a:solidFill>
                <a:latin typeface="Times New Roman" panose="02020603050405020304" pitchFamily="18" charset="0"/>
                <a:cs typeface="Calibri" panose="020F0502020204030204" pitchFamily="34" charset="0"/>
                <a:hlinkClick r:id="rId5" tooltip="PMID (identifier)"/>
              </a:rPr>
              <a:t>PMID</a:t>
            </a:r>
            <a:r>
              <a:rPr lang="en-US" sz="3200" b="0">
                <a:solidFill>
                  <a:schemeClr val="tx1"/>
                </a:solidFill>
                <a:latin typeface="Times New Roman" panose="02020603050405020304" pitchFamily="18" charset="0"/>
                <a:cs typeface="Calibri" panose="020F0502020204030204" pitchFamily="34" charset="0"/>
              </a:rPr>
              <a:t> </a:t>
            </a:r>
            <a:r>
              <a:rPr lang="en-US" sz="3200" b="0">
                <a:solidFill>
                  <a:schemeClr val="tx1"/>
                </a:solidFill>
                <a:latin typeface="Times New Roman" panose="02020603050405020304" pitchFamily="18" charset="0"/>
                <a:cs typeface="Calibri" panose="020F0502020204030204" pitchFamily="34" charset="0"/>
                <a:hlinkClick r:id="rId6"/>
              </a:rPr>
              <a:t>22023798</a:t>
            </a:r>
            <a:r>
              <a:rPr lang="en-US" sz="3200" b="0">
                <a:solidFill>
                  <a:schemeClr val="tx1"/>
                </a:solidFill>
                <a:latin typeface="Times New Roman" panose="02020603050405020304" pitchFamily="18" charset="0"/>
                <a:cs typeface="Calibri" panose="020F0502020204030204" pitchFamily="34" charset="0"/>
              </a:rPr>
              <a:t>.</a:t>
            </a:r>
            <a:endParaRPr lang="en-US" altLang="en-US" sz="3200" b="0">
              <a:solidFill>
                <a:schemeClr val="tx1"/>
              </a:solidFill>
              <a:latin typeface="Times New Roman" panose="02020603050405020304" pitchFamily="18"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2902</Words>
  <Application>WPS Presentation</Application>
  <PresentationFormat>Grand écran</PresentationFormat>
  <Paragraphs>93</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SimSun</vt:lpstr>
      <vt:lpstr>Wingdings</vt:lpstr>
      <vt:lpstr>Wingdings 3</vt:lpstr>
      <vt:lpstr>Arial</vt:lpstr>
      <vt:lpstr>Times New Roman</vt:lpstr>
      <vt:lpstr>Calibri</vt:lpstr>
      <vt:lpstr>Calibri Light</vt:lpstr>
      <vt:lpstr>Wingdings</vt:lpstr>
      <vt:lpstr>Microsoft YaHei</vt:lpstr>
      <vt:lpstr>Arial Unicode MS</vt:lpstr>
      <vt:lpstr>Trebuchet MS</vt:lpstr>
      <vt:lpstr>Facette</vt:lpstr>
      <vt:lpstr>PowerPoint 演示文稿</vt:lpstr>
      <vt:lpstr>PowerPoint 演示文稿</vt:lpstr>
      <vt:lpstr>PowerPoint 演示文稿</vt:lpstr>
      <vt:lpstr>PowerPoint 演示文稿</vt:lpstr>
      <vt:lpstr>4- Morphologie </vt:lpstr>
      <vt:lpstr>PowerPoint 演示文稿</vt:lpstr>
      <vt:lpstr>stade adulte  </vt:lpstr>
      <vt:lpstr>PowerPoint 演示文稿</vt:lpstr>
      <vt:lpstr>PowerPoint 演示文稿</vt:lpstr>
      <vt:lpstr>stade Oeuf </vt:lpstr>
      <vt:lpstr>4- Morphologie </vt:lpstr>
      <vt:lpstr>5- Cycle évolutif  </vt:lpstr>
      <vt:lpstr>PowerPoint 演示文稿</vt:lpstr>
      <vt:lpstr>géographie </vt:lpstr>
      <vt:lpstr>PowerPoint 演示文稿</vt:lpstr>
      <vt:lpstr>PowerPoint 演示文稿</vt:lpstr>
      <vt:lpstr>PowerPoint 演示文稿</vt:lpstr>
      <vt:lpstr>PowerPoint 演示文稿</vt:lpstr>
      <vt:lpstr>Traitement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18</cp:revision>
  <dcterms:created xsi:type="dcterms:W3CDTF">2021-03-28T07:27:00Z</dcterms:created>
  <dcterms:modified xsi:type="dcterms:W3CDTF">2023-02-15T07:45:08Z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9878987368AA400B9651D563C91B79DA</vt:lpwstr>
  </property>
  <property fmtid="{D5CDD505-2E9C-101B-9397-08002B2CF9AE}" pid="3" name="KSOProductBuildVer">
    <vt:lpwstr>1036-11.2.0.11440</vt:lpwstr>
  </property>
</Properties>
</file>