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74" r:id="rId3"/>
    <p:sldId id="257" r:id="rId4"/>
    <p:sldId id="265" r:id="rId5"/>
    <p:sldId id="264" r:id="rId6"/>
    <p:sldId id="263" r:id="rId7"/>
    <p:sldId id="261" r:id="rId8"/>
    <p:sldId id="275" r:id="rId9"/>
    <p:sldId id="262" r:id="rId10"/>
    <p:sldId id="273" r:id="rId11"/>
    <p:sldId id="260" r:id="rId12"/>
    <p:sldId id="259" r:id="rId13"/>
    <p:sldId id="266" r:id="rId14"/>
    <p:sldId id="270" r:id="rId15"/>
    <p:sldId id="272" r:id="rId16"/>
    <p:sldId id="271" r:id="rId17"/>
    <p:sldId id="267" r:id="rId18"/>
    <p:sldId id="268" r:id="rId19"/>
    <p:sldId id="27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0000"/>
    <a:srgbClr val="A20000"/>
    <a:srgbClr val="FFFF66"/>
    <a:srgbClr val="AD290F"/>
    <a:srgbClr val="C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0221" autoAdjust="0"/>
    <p:restoredTop sz="93907" autoAdjust="0"/>
  </p:normalViewPr>
  <p:slideViewPr>
    <p:cSldViewPr>
      <p:cViewPr>
        <p:scale>
          <a:sx n="66" d="100"/>
          <a:sy n="66" d="100"/>
        </p:scale>
        <p:origin x="-1722" y="-15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B4BEA7-EB10-429F-9A86-FF7C06723A98}" type="datetimeFigureOut">
              <a:rPr lang="en-US" smtClean="0"/>
              <a:pPr/>
              <a:t>2/17/2024</a:t>
            </a:fld>
            <a:endParaRPr lang="en-US"/>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973D18-6E4C-49B7-9B49-8CCDDEF9E5DC}" type="slidenum">
              <a:rPr lang="en-US" smtClean="0"/>
              <a:pPr/>
              <a:t>‹N°›</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5E973D18-6E4C-49B7-9B49-8CCDDEF9E5DC}"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5E973D18-6E4C-49B7-9B49-8CCDDEF9E5DC}" type="slidenum">
              <a:rPr lang="en-US" smtClean="0"/>
              <a:pPr/>
              <a:t>17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5E973D18-6E4C-49B7-9B49-8CCDDEF9E5DC}"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a:p>
        </p:txBody>
      </p:sp>
      <p:sp>
        <p:nvSpPr>
          <p:cNvPr id="4" name="Espace réservé de la date 3"/>
          <p:cNvSpPr>
            <a:spLocks noGrp="1"/>
          </p:cNvSpPr>
          <p:nvPr>
            <p:ph type="dt" sz="half" idx="10"/>
          </p:nvPr>
        </p:nvSpPr>
        <p:spPr/>
        <p:txBody>
          <a:bodyPr/>
          <a:lstStyle/>
          <a:p>
            <a:fld id="{C8C2D9B0-D80F-41D4-AD4B-6BAB608504EA}" type="datetimeFigureOut">
              <a:rPr lang="en-US" smtClean="0"/>
              <a:pPr/>
              <a:t>2/17/2024</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FDC1B517-344D-4222-908A-0CCDDBFA1696}"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C8C2D9B0-D80F-41D4-AD4B-6BAB608504EA}" type="datetimeFigureOut">
              <a:rPr lang="en-US" smtClean="0"/>
              <a:pPr/>
              <a:t>2/17/2024</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FDC1B517-344D-4222-908A-0CCDDBFA1696}"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C8C2D9B0-D80F-41D4-AD4B-6BAB608504EA}" type="datetimeFigureOut">
              <a:rPr lang="en-US" smtClean="0"/>
              <a:pPr/>
              <a:t>2/17/2024</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FDC1B517-344D-4222-908A-0CCDDBFA1696}"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C8C2D9B0-D80F-41D4-AD4B-6BAB608504EA}" type="datetimeFigureOut">
              <a:rPr lang="en-US" smtClean="0"/>
              <a:pPr/>
              <a:t>2/17/2024</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FDC1B517-344D-4222-908A-0CCDDBFA1696}"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C8C2D9B0-D80F-41D4-AD4B-6BAB608504EA}" type="datetimeFigureOut">
              <a:rPr lang="en-US" smtClean="0"/>
              <a:pPr/>
              <a:t>2/17/2024</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FDC1B517-344D-4222-908A-0CCDDBFA1696}"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4"/>
          <p:cNvSpPr>
            <a:spLocks noGrp="1"/>
          </p:cNvSpPr>
          <p:nvPr>
            <p:ph type="dt" sz="half" idx="10"/>
          </p:nvPr>
        </p:nvSpPr>
        <p:spPr/>
        <p:txBody>
          <a:bodyPr/>
          <a:lstStyle/>
          <a:p>
            <a:fld id="{C8C2D9B0-D80F-41D4-AD4B-6BAB608504EA}" type="datetimeFigureOut">
              <a:rPr lang="en-US" smtClean="0"/>
              <a:pPr/>
              <a:t>2/17/2024</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FDC1B517-344D-4222-908A-0CCDDBFA1696}"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6"/>
          <p:cNvSpPr>
            <a:spLocks noGrp="1"/>
          </p:cNvSpPr>
          <p:nvPr>
            <p:ph type="dt" sz="half" idx="10"/>
          </p:nvPr>
        </p:nvSpPr>
        <p:spPr/>
        <p:txBody>
          <a:bodyPr/>
          <a:lstStyle/>
          <a:p>
            <a:fld id="{C8C2D9B0-D80F-41D4-AD4B-6BAB608504EA}" type="datetimeFigureOut">
              <a:rPr lang="en-US" smtClean="0"/>
              <a:pPr/>
              <a:t>2/17/2024</a:t>
            </a:fld>
            <a:endParaRPr lang="en-US"/>
          </a:p>
        </p:txBody>
      </p:sp>
      <p:sp>
        <p:nvSpPr>
          <p:cNvPr id="8" name="Espace réservé du pied de page 7"/>
          <p:cNvSpPr>
            <a:spLocks noGrp="1"/>
          </p:cNvSpPr>
          <p:nvPr>
            <p:ph type="ftr" sz="quarter" idx="11"/>
          </p:nvPr>
        </p:nvSpPr>
        <p:spPr/>
        <p:txBody>
          <a:bodyPr/>
          <a:lstStyle/>
          <a:p>
            <a:endParaRPr lang="en-US"/>
          </a:p>
        </p:txBody>
      </p:sp>
      <p:sp>
        <p:nvSpPr>
          <p:cNvPr id="9" name="Espace réservé du numéro de diapositive 8"/>
          <p:cNvSpPr>
            <a:spLocks noGrp="1"/>
          </p:cNvSpPr>
          <p:nvPr>
            <p:ph type="sldNum" sz="quarter" idx="12"/>
          </p:nvPr>
        </p:nvSpPr>
        <p:spPr/>
        <p:txBody>
          <a:bodyPr/>
          <a:lstStyle/>
          <a:p>
            <a:fld id="{FDC1B517-344D-4222-908A-0CCDDBFA1696}"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e la date 2"/>
          <p:cNvSpPr>
            <a:spLocks noGrp="1"/>
          </p:cNvSpPr>
          <p:nvPr>
            <p:ph type="dt" sz="half" idx="10"/>
          </p:nvPr>
        </p:nvSpPr>
        <p:spPr/>
        <p:txBody>
          <a:bodyPr/>
          <a:lstStyle/>
          <a:p>
            <a:fld id="{C8C2D9B0-D80F-41D4-AD4B-6BAB608504EA}" type="datetimeFigureOut">
              <a:rPr lang="en-US" smtClean="0"/>
              <a:pPr/>
              <a:t>2/17/2024</a:t>
            </a:fld>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FDC1B517-344D-4222-908A-0CCDDBFA1696}"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8C2D9B0-D80F-41D4-AD4B-6BAB608504EA}" type="datetimeFigureOut">
              <a:rPr lang="en-US" smtClean="0"/>
              <a:pPr/>
              <a:t>2/17/2024</a:t>
            </a:fld>
            <a:endParaRPr lang="en-US"/>
          </a:p>
        </p:txBody>
      </p:sp>
      <p:sp>
        <p:nvSpPr>
          <p:cNvPr id="3" name="Espace réservé du pied de page 2"/>
          <p:cNvSpPr>
            <a:spLocks noGrp="1"/>
          </p:cNvSpPr>
          <p:nvPr>
            <p:ph type="ftr" sz="quarter" idx="1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fld id="{FDC1B517-344D-4222-908A-0CCDDBFA1696}"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8C2D9B0-D80F-41D4-AD4B-6BAB608504EA}" type="datetimeFigureOut">
              <a:rPr lang="en-US" smtClean="0"/>
              <a:pPr/>
              <a:t>2/17/2024</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FDC1B517-344D-4222-908A-0CCDDBFA1696}"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8C2D9B0-D80F-41D4-AD4B-6BAB608504EA}" type="datetimeFigureOut">
              <a:rPr lang="en-US" smtClean="0"/>
              <a:pPr/>
              <a:t>2/17/2024</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FDC1B517-344D-4222-908A-0CCDDBFA1696}"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en-US"/>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C2D9B0-D80F-41D4-AD4B-6BAB608504EA}" type="datetimeFigureOut">
              <a:rPr lang="en-US" smtClean="0"/>
              <a:pPr/>
              <a:t>2/17/2024</a:t>
            </a:fld>
            <a:endParaRPr lang="en-US"/>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C1B517-344D-4222-908A-0CCDDBFA1696}"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ideo" Target="file:///C:\Users\dell\Downloads\426078234_7592799270764704_1295860129747552589_n.wmv" TargetMode="Externa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en-US" dirty="0"/>
          </a:p>
        </p:txBody>
      </p:sp>
      <p:sp>
        <p:nvSpPr>
          <p:cNvPr id="3" name="Sous-titre 2"/>
          <p:cNvSpPr>
            <a:spLocks noGrp="1"/>
          </p:cNvSpPr>
          <p:nvPr>
            <p:ph type="subTitle" idx="1"/>
          </p:nvPr>
        </p:nvSpPr>
        <p:spPr/>
        <p:txBody>
          <a:bodyPr/>
          <a:lstStyle/>
          <a:p>
            <a:endParaRPr lang="en-US" dirty="0"/>
          </a:p>
        </p:txBody>
      </p:sp>
      <p:sp>
        <p:nvSpPr>
          <p:cNvPr id="4" name="Rectangle 3"/>
          <p:cNvSpPr/>
          <p:nvPr/>
        </p:nvSpPr>
        <p:spPr>
          <a:xfrm>
            <a:off x="0" y="0"/>
            <a:ext cx="10287072" cy="6858000"/>
          </a:xfrm>
          <a:prstGeom prst="rect">
            <a:avLst/>
          </a:prstGeom>
          <a:solidFill>
            <a:srgbClr val="A20000"/>
          </a:solidFill>
          <a:ln>
            <a:solidFill>
              <a:srgbClr val="A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ZoneTexte 4"/>
          <p:cNvSpPr txBox="1"/>
          <p:nvPr/>
        </p:nvSpPr>
        <p:spPr>
          <a:xfrm>
            <a:off x="0" y="214290"/>
            <a:ext cx="45719" cy="369332"/>
          </a:xfrm>
          <a:prstGeom prst="rect">
            <a:avLst/>
          </a:prstGeom>
          <a:noFill/>
        </p:spPr>
        <p:txBody>
          <a:bodyPr wrap="square" rtlCol="0">
            <a:spAutoFit/>
          </a:bodyPr>
          <a:lstStyle/>
          <a:p>
            <a:endParaRPr lang="en-US" dirty="0"/>
          </a:p>
        </p:txBody>
      </p:sp>
      <p:sp>
        <p:nvSpPr>
          <p:cNvPr id="6" name="ZoneTexte 5"/>
          <p:cNvSpPr txBox="1"/>
          <p:nvPr/>
        </p:nvSpPr>
        <p:spPr>
          <a:xfrm>
            <a:off x="0" y="0"/>
            <a:ext cx="357158" cy="369332"/>
          </a:xfrm>
          <a:prstGeom prst="rect">
            <a:avLst/>
          </a:prstGeom>
          <a:noFill/>
        </p:spPr>
        <p:txBody>
          <a:bodyPr wrap="square" rtlCol="0">
            <a:spAutoFit/>
          </a:bodyPr>
          <a:lstStyle/>
          <a:p>
            <a:endParaRPr lang="en-US" dirty="0"/>
          </a:p>
        </p:txBody>
      </p:sp>
      <p:cxnSp>
        <p:nvCxnSpPr>
          <p:cNvPr id="11" name="Connecteur droit 10"/>
          <p:cNvCxnSpPr/>
          <p:nvPr/>
        </p:nvCxnSpPr>
        <p:spPr>
          <a:xfrm>
            <a:off x="9644098" y="3857628"/>
            <a:ext cx="914400" cy="914400"/>
          </a:xfrm>
          <a:prstGeom prst="line">
            <a:avLst/>
          </a:prstGeom>
        </p:spPr>
        <p:style>
          <a:lnRef idx="1">
            <a:schemeClr val="accent1"/>
          </a:lnRef>
          <a:fillRef idx="0">
            <a:schemeClr val="accent1"/>
          </a:fillRef>
          <a:effectRef idx="0">
            <a:schemeClr val="accent1"/>
          </a:effectRef>
          <a:fontRef idx="minor">
            <a:schemeClr val="tx1"/>
          </a:fontRef>
        </p:style>
      </p:cxnSp>
      <p:pic>
        <p:nvPicPr>
          <p:cNvPr id="12292" name="Picture 4" descr="Ouvrir la photo"/>
          <p:cNvPicPr>
            <a:picLocks noChangeAspect="1" noChangeArrowheads="1"/>
          </p:cNvPicPr>
          <p:nvPr/>
        </p:nvPicPr>
        <p:blipFill>
          <a:blip r:embed="rId2"/>
          <a:srcRect/>
          <a:stretch>
            <a:fillRect/>
          </a:stretch>
        </p:blipFill>
        <p:spPr bwMode="auto">
          <a:xfrm>
            <a:off x="0" y="0"/>
            <a:ext cx="10287040" cy="6907236"/>
          </a:xfrm>
          <a:prstGeom prst="rect">
            <a:avLst/>
          </a:prstGeom>
          <a:noFill/>
        </p:spPr>
      </p:pic>
      <p:sp>
        <p:nvSpPr>
          <p:cNvPr id="16" name="ZoneTexte 15"/>
          <p:cNvSpPr txBox="1"/>
          <p:nvPr/>
        </p:nvSpPr>
        <p:spPr>
          <a:xfrm>
            <a:off x="571472" y="214290"/>
            <a:ext cx="3423960" cy="1477328"/>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r-FR" b="1" i="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BY : </a:t>
            </a:r>
            <a:endParaRPr lang="fr-FR"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r>
              <a:rPr lang="fr-FR"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TAMER HADIL </a:t>
            </a:r>
          </a:p>
          <a:p>
            <a:r>
              <a:rPr lang="fr-FR"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GHECHAM RANIDA</a:t>
            </a:r>
          </a:p>
          <a:p>
            <a:r>
              <a:rPr lang="fr-FR"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HECHANI ALLA </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7" name="ZoneTexte 16"/>
          <p:cNvSpPr txBox="1"/>
          <p:nvPr/>
        </p:nvSpPr>
        <p:spPr>
          <a:xfrm>
            <a:off x="642910" y="1714488"/>
            <a:ext cx="1500198" cy="369332"/>
          </a:xfrm>
          <a:prstGeom prst="rect">
            <a:avLst/>
          </a:prstGeom>
          <a:noFill/>
        </p:spPr>
        <p:txBody>
          <a:bodyPr wrap="square" rtlCol="0">
            <a:spAutoFit/>
          </a:bodyPr>
          <a:lstStyle/>
          <a:p>
            <a:r>
              <a:rPr lang="fr-FR" b="1" u="sng"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GROUPE</a:t>
            </a:r>
            <a:r>
              <a:rPr lang="fr-FR"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 04</a:t>
            </a:r>
            <a:endParaRPr lang="en-US"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12" name="Rectangle 11"/>
          <p:cNvSpPr/>
          <p:nvPr/>
        </p:nvSpPr>
        <p:spPr>
          <a:xfrm>
            <a:off x="-2928990" y="4572009"/>
            <a:ext cx="11430080"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r-FR" sz="5400" b="1" u="sng"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P O R S C H E    </a:t>
            </a:r>
            <a:r>
              <a:rPr lang="fr-FR"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lgn="ctr"/>
            <a:r>
              <a:rPr lang="fr-FR"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fr-FR" sz="5400" b="1" u="sng"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 X P O S E D </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Ouvrir la photo"/>
          <p:cNvPicPr>
            <a:picLocks noChangeAspect="1" noChangeArrowheads="1"/>
          </p:cNvPicPr>
          <p:nvPr/>
        </p:nvPicPr>
        <p:blipFill>
          <a:blip r:embed="rId2"/>
          <a:srcRect/>
          <a:stretch>
            <a:fillRect/>
          </a:stretch>
        </p:blipFill>
        <p:spPr bwMode="auto">
          <a:xfrm>
            <a:off x="0" y="0"/>
            <a:ext cx="2000232" cy="2000240"/>
          </a:xfrm>
          <a:prstGeom prst="rect">
            <a:avLst/>
          </a:prstGeom>
          <a:noFill/>
        </p:spPr>
      </p:pic>
      <p:sp>
        <p:nvSpPr>
          <p:cNvPr id="3" name="Rectangle 2"/>
          <p:cNvSpPr/>
          <p:nvPr/>
        </p:nvSpPr>
        <p:spPr>
          <a:xfrm>
            <a:off x="0" y="1928802"/>
            <a:ext cx="9144000" cy="4929198"/>
          </a:xfrm>
          <a:prstGeom prst="rect">
            <a:avLst/>
          </a:prstGeom>
          <a:solidFill>
            <a:srgbClr val="64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1928794" y="0"/>
            <a:ext cx="7215206" cy="1928802"/>
          </a:xfrm>
          <a:prstGeom prst="rect">
            <a:avLst/>
          </a:prstGeom>
          <a:solidFill>
            <a:srgbClr val="64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600" b="1" u="sng" dirty="0" smtClean="0">
                <a:solidFill>
                  <a:srgbClr val="FFFF66"/>
                </a:solidFill>
              </a:rPr>
              <a:t>5/ -تحليل البيئة التسويقية للشركة : </a:t>
            </a:r>
          </a:p>
          <a:p>
            <a:pPr algn="ctr" rtl="1"/>
            <a:r>
              <a:rPr lang="fr-FR" sz="3600" b="1" u="sng" dirty="0" smtClean="0">
                <a:solidFill>
                  <a:srgbClr val="FFFF66"/>
                </a:solidFill>
              </a:rPr>
              <a:t>PESTEL  ANALYSES </a:t>
            </a:r>
            <a:endParaRPr lang="en-US" sz="3600" b="1" u="sng" dirty="0">
              <a:solidFill>
                <a:srgbClr val="FFFF66"/>
              </a:solidFill>
            </a:endParaRPr>
          </a:p>
        </p:txBody>
      </p:sp>
      <p:sp>
        <p:nvSpPr>
          <p:cNvPr id="7170" name="Rectangle 2"/>
          <p:cNvSpPr>
            <a:spLocks noChangeArrowheads="1"/>
          </p:cNvSpPr>
          <p:nvPr/>
        </p:nvSpPr>
        <p:spPr bwMode="auto">
          <a:xfrm>
            <a:off x="0" y="0"/>
            <a:ext cx="395288"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Söhne"/>
                <a:cs typeface="Arial" pitchFamily="34" charset="0"/>
              </a:rPr>
              <a:t/>
            </a:r>
            <a:br>
              <a:rPr kumimoji="0" lang="en-US" sz="1800" b="0" i="0" u="none" strike="noStrike" cap="none" normalizeH="0" baseline="0" smtClean="0">
                <a:ln>
                  <a:noFill/>
                </a:ln>
                <a:solidFill>
                  <a:srgbClr val="000000"/>
                </a:solidFill>
                <a:effectLst/>
                <a:latin typeface="Söhne"/>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ZoneTexte 5"/>
          <p:cNvSpPr txBox="1"/>
          <p:nvPr/>
        </p:nvSpPr>
        <p:spPr>
          <a:xfrm>
            <a:off x="0" y="2143116"/>
            <a:ext cx="9144000" cy="4401205"/>
          </a:xfrm>
          <a:prstGeom prst="rect">
            <a:avLst/>
          </a:prstGeom>
          <a:noFill/>
        </p:spPr>
        <p:txBody>
          <a:bodyPr wrap="square" rtlCol="0">
            <a:spAutoFit/>
          </a:bodyPr>
          <a:lstStyle/>
          <a:p>
            <a:pPr lvl="0" algn="r" rtl="1" eaLnBrk="0" fontAlgn="base" hangingPunct="0">
              <a:spcBef>
                <a:spcPct val="0"/>
              </a:spcBef>
              <a:spcAft>
                <a:spcPct val="0"/>
              </a:spcAft>
              <a:buFontTx/>
              <a:buAutoNum type="arabicPeriod" startAt="4"/>
            </a:pPr>
            <a:r>
              <a:rPr lang="ar-SA" sz="2000" b="1" u="sng" dirty="0" smtClean="0">
                <a:solidFill>
                  <a:srgbClr val="FFC000"/>
                </a:solidFill>
                <a:latin typeface="Söhne"/>
                <a:cs typeface="Arial" pitchFamily="34" charset="0"/>
              </a:rPr>
              <a:t>التكنولوجية</a:t>
            </a:r>
            <a:r>
              <a:rPr lang="en-US" sz="2000" b="1" u="sng" dirty="0" smtClean="0">
                <a:solidFill>
                  <a:srgbClr val="FFC000"/>
                </a:solidFill>
                <a:latin typeface="Söhne"/>
                <a:cs typeface="Arial" pitchFamily="34" charset="0"/>
              </a:rPr>
              <a:t> (Technological):</a:t>
            </a:r>
            <a:endParaRPr lang="en-US" sz="2000" u="sng" dirty="0" smtClean="0">
              <a:solidFill>
                <a:srgbClr val="FFC000"/>
              </a:solidFill>
              <a:latin typeface="Söhne"/>
              <a:cs typeface="Arial" pitchFamily="34" charset="0"/>
            </a:endParaRPr>
          </a:p>
          <a:p>
            <a:pPr lvl="1" algn="r" rtl="1" eaLnBrk="0" fontAlgn="base" hangingPunct="0">
              <a:spcBef>
                <a:spcPct val="0"/>
              </a:spcBef>
              <a:spcAft>
                <a:spcPct val="0"/>
              </a:spcAft>
              <a:buFontTx/>
              <a:buChar char="•"/>
            </a:pPr>
            <a:r>
              <a:rPr lang="ar-SA" sz="2000" dirty="0" smtClean="0">
                <a:solidFill>
                  <a:schemeClr val="bg1"/>
                </a:solidFill>
                <a:latin typeface="Söhne"/>
                <a:cs typeface="Arial" pitchFamily="34" charset="0"/>
              </a:rPr>
              <a:t>التطورات التكنولوجية في مجال السيارات مثل القيادة الذاتية والاتصالات الذكية يمكن أن تؤثر على تطوير وتصميم منتجات بورش المستقبلية</a:t>
            </a:r>
            <a:r>
              <a:rPr lang="en-US" sz="2000" dirty="0" smtClean="0">
                <a:solidFill>
                  <a:schemeClr val="bg1"/>
                </a:solidFill>
                <a:latin typeface="Söhne"/>
                <a:cs typeface="Arial" pitchFamily="34" charset="0"/>
              </a:rPr>
              <a:t>.</a:t>
            </a:r>
          </a:p>
          <a:p>
            <a:pPr lvl="1" algn="r" rtl="1" eaLnBrk="0" fontAlgn="base" hangingPunct="0">
              <a:spcBef>
                <a:spcPct val="0"/>
              </a:spcBef>
              <a:spcAft>
                <a:spcPct val="0"/>
              </a:spcAft>
              <a:buFontTx/>
              <a:buChar char="•"/>
            </a:pPr>
            <a:r>
              <a:rPr lang="ar-SA" sz="2000" dirty="0" smtClean="0">
                <a:solidFill>
                  <a:schemeClr val="bg1"/>
                </a:solidFill>
                <a:latin typeface="Söhne"/>
                <a:cs typeface="Arial" pitchFamily="34" charset="0"/>
              </a:rPr>
              <a:t>تقنيات الطاقة البديلة والابتكارات في مجال البطاريات يمكن أن تؤثر على تطوير السيارات الكهربائية</a:t>
            </a:r>
            <a:r>
              <a:rPr lang="en-US" sz="2000" dirty="0" smtClean="0">
                <a:solidFill>
                  <a:schemeClr val="bg1"/>
                </a:solidFill>
                <a:latin typeface="Söhne"/>
                <a:cs typeface="Arial" pitchFamily="34" charset="0"/>
              </a:rPr>
              <a:t>.</a:t>
            </a:r>
          </a:p>
          <a:p>
            <a:pPr lvl="0" algn="r" rtl="1" eaLnBrk="0" fontAlgn="base" hangingPunct="0">
              <a:spcBef>
                <a:spcPct val="0"/>
              </a:spcBef>
              <a:spcAft>
                <a:spcPct val="0"/>
              </a:spcAft>
              <a:buFontTx/>
              <a:buAutoNum type="arabicPeriod" startAt="5"/>
            </a:pPr>
            <a:r>
              <a:rPr lang="ar-SA" sz="2000" b="1" u="sng" dirty="0" smtClean="0">
                <a:solidFill>
                  <a:srgbClr val="FFC000"/>
                </a:solidFill>
                <a:latin typeface="Söhne"/>
                <a:cs typeface="Arial" pitchFamily="34" charset="0"/>
              </a:rPr>
              <a:t>البيئية</a:t>
            </a:r>
            <a:r>
              <a:rPr lang="en-US" sz="2000" b="1" u="sng" dirty="0" smtClean="0">
                <a:solidFill>
                  <a:srgbClr val="FFC000"/>
                </a:solidFill>
                <a:latin typeface="Söhne"/>
                <a:cs typeface="Arial" pitchFamily="34" charset="0"/>
              </a:rPr>
              <a:t> (Environmental):</a:t>
            </a:r>
          </a:p>
          <a:p>
            <a:pPr lvl="1" algn="r" rtl="1" eaLnBrk="0" fontAlgn="base" hangingPunct="0">
              <a:spcBef>
                <a:spcPct val="0"/>
              </a:spcBef>
              <a:spcAft>
                <a:spcPct val="0"/>
              </a:spcAft>
              <a:buFontTx/>
              <a:buChar char="•"/>
            </a:pPr>
            <a:r>
              <a:rPr lang="ar-SA" sz="2000" dirty="0" smtClean="0">
                <a:solidFill>
                  <a:schemeClr val="bg1"/>
                </a:solidFill>
                <a:latin typeface="Söhne"/>
                <a:cs typeface="Arial" pitchFamily="34" charset="0"/>
              </a:rPr>
              <a:t>الضغوط البيئية والمتطلبات التنظيمية المتزايدة بشأن </a:t>
            </a:r>
            <a:r>
              <a:rPr lang="ar-SA" sz="2000" dirty="0" err="1" smtClean="0">
                <a:solidFill>
                  <a:schemeClr val="bg1"/>
                </a:solidFill>
                <a:latin typeface="Söhne"/>
                <a:cs typeface="Arial" pitchFamily="34" charset="0"/>
              </a:rPr>
              <a:t>الانبعاثات</a:t>
            </a:r>
            <a:r>
              <a:rPr lang="ar-SA" sz="2000" dirty="0" smtClean="0">
                <a:solidFill>
                  <a:schemeClr val="bg1"/>
                </a:solidFill>
                <a:latin typeface="Söhne"/>
                <a:cs typeface="Arial" pitchFamily="34" charset="0"/>
              </a:rPr>
              <a:t> والاستدامة تؤثر على عمليات الإنتاج وتصميم المنتجات</a:t>
            </a:r>
            <a:r>
              <a:rPr lang="en-US" sz="2000" dirty="0" smtClean="0">
                <a:solidFill>
                  <a:schemeClr val="bg1"/>
                </a:solidFill>
                <a:latin typeface="Söhne"/>
                <a:cs typeface="Arial" pitchFamily="34" charset="0"/>
              </a:rPr>
              <a:t>.</a:t>
            </a:r>
          </a:p>
          <a:p>
            <a:pPr lvl="1" algn="r" rtl="1" eaLnBrk="0" fontAlgn="base" hangingPunct="0">
              <a:spcBef>
                <a:spcPct val="0"/>
              </a:spcBef>
              <a:spcAft>
                <a:spcPct val="0"/>
              </a:spcAft>
              <a:buFontTx/>
              <a:buChar char="•"/>
            </a:pPr>
            <a:r>
              <a:rPr lang="ar-SA" sz="2000" dirty="0" smtClean="0">
                <a:solidFill>
                  <a:schemeClr val="bg1"/>
                </a:solidFill>
                <a:latin typeface="Söhne"/>
                <a:cs typeface="Arial" pitchFamily="34" charset="0"/>
              </a:rPr>
              <a:t>الطلب المتزايد على السيارات الكهربائية والهجينة يمكن أن يؤدي إلى فرص جديدة </a:t>
            </a:r>
            <a:r>
              <a:rPr lang="ar-SA" sz="2000" dirty="0" err="1" smtClean="0">
                <a:solidFill>
                  <a:schemeClr val="bg1"/>
                </a:solidFill>
                <a:latin typeface="Söhne"/>
                <a:cs typeface="Arial" pitchFamily="34" charset="0"/>
              </a:rPr>
              <a:t>لبورش</a:t>
            </a:r>
            <a:r>
              <a:rPr lang="ar-SA" sz="2000" dirty="0" smtClean="0">
                <a:solidFill>
                  <a:schemeClr val="bg1"/>
                </a:solidFill>
                <a:latin typeface="Söhne"/>
                <a:cs typeface="Arial" pitchFamily="34" charset="0"/>
              </a:rPr>
              <a:t> في تقديم منتجات استجابة لهذا الطلب</a:t>
            </a:r>
            <a:r>
              <a:rPr lang="en-US" sz="2000" dirty="0" smtClean="0">
                <a:solidFill>
                  <a:schemeClr val="bg1"/>
                </a:solidFill>
                <a:latin typeface="Söhne"/>
                <a:cs typeface="Arial" pitchFamily="34" charset="0"/>
              </a:rPr>
              <a:t>.</a:t>
            </a:r>
          </a:p>
          <a:p>
            <a:pPr lvl="0" algn="r" rtl="1" eaLnBrk="0" fontAlgn="base" hangingPunct="0">
              <a:spcBef>
                <a:spcPct val="0"/>
              </a:spcBef>
              <a:spcAft>
                <a:spcPct val="0"/>
              </a:spcAft>
              <a:buFontTx/>
              <a:buAutoNum type="arabicPeriod" startAt="6"/>
            </a:pPr>
            <a:r>
              <a:rPr lang="ar-SA" sz="2000" b="1" u="sng" dirty="0" smtClean="0">
                <a:solidFill>
                  <a:srgbClr val="FFC000"/>
                </a:solidFill>
                <a:latin typeface="Söhne"/>
                <a:cs typeface="Arial" pitchFamily="34" charset="0"/>
              </a:rPr>
              <a:t>القانونية</a:t>
            </a:r>
            <a:r>
              <a:rPr lang="en-US" sz="2000" b="1" u="sng" dirty="0" smtClean="0">
                <a:solidFill>
                  <a:srgbClr val="FFC000"/>
                </a:solidFill>
                <a:latin typeface="Söhne"/>
                <a:cs typeface="Arial" pitchFamily="34" charset="0"/>
              </a:rPr>
              <a:t> (Legal):</a:t>
            </a:r>
            <a:endParaRPr lang="en-US" sz="2000" u="sng" dirty="0" smtClean="0">
              <a:solidFill>
                <a:srgbClr val="FFC000"/>
              </a:solidFill>
              <a:latin typeface="Söhne"/>
              <a:cs typeface="Arial" pitchFamily="34" charset="0"/>
            </a:endParaRPr>
          </a:p>
          <a:p>
            <a:pPr lvl="1" algn="r" rtl="1" eaLnBrk="0" fontAlgn="base" hangingPunct="0">
              <a:spcBef>
                <a:spcPct val="0"/>
              </a:spcBef>
              <a:spcAft>
                <a:spcPct val="0"/>
              </a:spcAft>
              <a:buFontTx/>
              <a:buChar char="•"/>
            </a:pPr>
            <a:r>
              <a:rPr lang="ar-SA" sz="2000" dirty="0" smtClean="0">
                <a:solidFill>
                  <a:schemeClr val="bg1"/>
                </a:solidFill>
                <a:latin typeface="Söhne"/>
                <a:cs typeface="Arial" pitchFamily="34" charset="0"/>
              </a:rPr>
              <a:t>التشريعات القانونية المتعلقة بسلامة المستهلك والبيئة والملكية الفكرية يمكن أن تؤثر على عمليات الإنتاج والتسويق</a:t>
            </a:r>
            <a:r>
              <a:rPr lang="en-US" sz="2000" dirty="0" smtClean="0">
                <a:solidFill>
                  <a:schemeClr val="bg1"/>
                </a:solidFill>
                <a:latin typeface="Söhne"/>
                <a:cs typeface="Arial" pitchFamily="34" charset="0"/>
              </a:rPr>
              <a:t>.</a:t>
            </a:r>
          </a:p>
          <a:p>
            <a:pPr lvl="1" algn="r" rtl="1" eaLnBrk="0" fontAlgn="base" hangingPunct="0">
              <a:spcBef>
                <a:spcPct val="0"/>
              </a:spcBef>
              <a:spcAft>
                <a:spcPct val="0"/>
              </a:spcAft>
              <a:buFontTx/>
              <a:buChar char="•"/>
            </a:pPr>
            <a:r>
              <a:rPr lang="ar-SA" sz="2000" dirty="0" smtClean="0">
                <a:solidFill>
                  <a:schemeClr val="bg1"/>
                </a:solidFill>
                <a:latin typeface="Söhne"/>
                <a:cs typeface="Arial" pitchFamily="34" charset="0"/>
              </a:rPr>
              <a:t>التغيرات في القوانين الضريبية </a:t>
            </a:r>
            <a:r>
              <a:rPr lang="ar-SA" sz="2000" dirty="0" err="1" smtClean="0">
                <a:solidFill>
                  <a:schemeClr val="bg1"/>
                </a:solidFill>
                <a:latin typeface="Söhne"/>
                <a:cs typeface="Arial" pitchFamily="34" charset="0"/>
              </a:rPr>
              <a:t>والجماركية</a:t>
            </a:r>
            <a:r>
              <a:rPr lang="ar-SA" sz="2000" dirty="0" smtClean="0">
                <a:solidFill>
                  <a:schemeClr val="bg1"/>
                </a:solidFill>
                <a:latin typeface="Söhne"/>
                <a:cs typeface="Arial" pitchFamily="34" charset="0"/>
              </a:rPr>
              <a:t> وقوانين التجارة الدولية تؤثر على تكاليف العمليات والتصدير والاستيراد</a:t>
            </a:r>
            <a:r>
              <a:rPr lang="en-US" dirty="0" smtClean="0">
                <a:solidFill>
                  <a:srgbClr val="000000"/>
                </a:solidFill>
                <a:latin typeface="Söhne"/>
                <a:cs typeface="Arial" pitchFamily="34" charset="0"/>
              </a:rPr>
              <a:t>.</a:t>
            </a:r>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Ouvrir la photo"/>
          <p:cNvPicPr>
            <a:picLocks noChangeAspect="1" noChangeArrowheads="1"/>
          </p:cNvPicPr>
          <p:nvPr/>
        </p:nvPicPr>
        <p:blipFill>
          <a:blip r:embed="rId2"/>
          <a:srcRect/>
          <a:stretch>
            <a:fillRect/>
          </a:stretch>
        </p:blipFill>
        <p:spPr bwMode="auto">
          <a:xfrm>
            <a:off x="0" y="0"/>
            <a:ext cx="2000232" cy="2000240"/>
          </a:xfrm>
          <a:prstGeom prst="rect">
            <a:avLst/>
          </a:prstGeom>
          <a:noFill/>
        </p:spPr>
      </p:pic>
      <p:sp>
        <p:nvSpPr>
          <p:cNvPr id="3" name="Rectangle 2"/>
          <p:cNvSpPr/>
          <p:nvPr/>
        </p:nvSpPr>
        <p:spPr>
          <a:xfrm>
            <a:off x="0" y="1928802"/>
            <a:ext cx="9144000" cy="4929198"/>
          </a:xfrm>
          <a:prstGeom prst="rect">
            <a:avLst/>
          </a:prstGeom>
          <a:solidFill>
            <a:srgbClr val="64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1928794" y="0"/>
            <a:ext cx="7215206" cy="1928802"/>
          </a:xfrm>
          <a:prstGeom prst="rect">
            <a:avLst/>
          </a:prstGeom>
          <a:solidFill>
            <a:srgbClr val="64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fr-FR" sz="3600" b="1" u="sng" dirty="0" smtClean="0">
              <a:solidFill>
                <a:srgbClr val="FFFF66"/>
              </a:solidFill>
            </a:endParaRPr>
          </a:p>
          <a:p>
            <a:pPr algn="ctr" rtl="1"/>
            <a:r>
              <a:rPr lang="ar-DZ" sz="3600" b="1" u="sng" dirty="0" smtClean="0">
                <a:solidFill>
                  <a:srgbClr val="FFFF66"/>
                </a:solidFill>
              </a:rPr>
              <a:t>6/ -تحليل </a:t>
            </a:r>
            <a:r>
              <a:rPr lang="ar-DZ" sz="3600" b="1" u="sng" dirty="0" err="1" smtClean="0">
                <a:solidFill>
                  <a:srgbClr val="FFFF66"/>
                </a:solidFill>
              </a:rPr>
              <a:t>سووت</a:t>
            </a:r>
            <a:r>
              <a:rPr lang="ar-DZ" sz="3600" b="1" u="sng" dirty="0" smtClean="0">
                <a:solidFill>
                  <a:srgbClr val="FFFF66"/>
                </a:solidFill>
              </a:rPr>
              <a:t> </a:t>
            </a:r>
            <a:endParaRPr lang="fr-FR" sz="3600" b="1" u="sng" dirty="0" smtClean="0">
              <a:solidFill>
                <a:srgbClr val="FFFF66"/>
              </a:solidFill>
            </a:endParaRPr>
          </a:p>
          <a:p>
            <a:pPr algn="ctr" rtl="1"/>
            <a:r>
              <a:rPr lang="fr-FR" sz="3600" b="1" u="sng" dirty="0">
                <a:solidFill>
                  <a:srgbClr val="FFFF66"/>
                </a:solidFill>
              </a:rPr>
              <a:t> </a:t>
            </a:r>
            <a:r>
              <a:rPr lang="fr-FR" sz="3600" b="1" u="sng" dirty="0" smtClean="0">
                <a:solidFill>
                  <a:srgbClr val="FFFF66"/>
                </a:solidFill>
              </a:rPr>
              <a:t>SWOT ANALYSES </a:t>
            </a:r>
          </a:p>
          <a:p>
            <a:pPr algn="ctr" rtl="1"/>
            <a:endParaRPr lang="en-US" sz="3600" b="1" u="sng" dirty="0">
              <a:solidFill>
                <a:srgbClr val="FFFF66"/>
              </a:solidFill>
            </a:endParaRPr>
          </a:p>
        </p:txBody>
      </p:sp>
      <p:sp>
        <p:nvSpPr>
          <p:cNvPr id="5" name="Ellipse 4"/>
          <p:cNvSpPr/>
          <p:nvPr/>
        </p:nvSpPr>
        <p:spPr>
          <a:xfrm>
            <a:off x="1357290" y="5143512"/>
            <a:ext cx="1357322" cy="121444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u="sng" dirty="0" smtClean="0">
                <a:solidFill>
                  <a:schemeClr val="tx1"/>
                </a:solidFill>
              </a:rPr>
              <a:t>التهديدات:</a:t>
            </a:r>
            <a:endParaRPr lang="en-US" b="1" u="sng" dirty="0">
              <a:solidFill>
                <a:schemeClr val="tx1"/>
              </a:solidFill>
            </a:endParaRPr>
          </a:p>
        </p:txBody>
      </p:sp>
      <p:sp>
        <p:nvSpPr>
          <p:cNvPr id="6" name="Ellipse 5"/>
          <p:cNvSpPr/>
          <p:nvPr/>
        </p:nvSpPr>
        <p:spPr>
          <a:xfrm>
            <a:off x="1285852" y="2285992"/>
            <a:ext cx="1357322" cy="121444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u="sng" dirty="0" smtClean="0">
                <a:solidFill>
                  <a:schemeClr val="tx1"/>
                </a:solidFill>
              </a:rPr>
              <a:t>الفرص</a:t>
            </a:r>
            <a:r>
              <a:rPr lang="ar-DZ" b="1" dirty="0" smtClean="0">
                <a:solidFill>
                  <a:schemeClr val="tx1"/>
                </a:solidFill>
              </a:rPr>
              <a:t> :</a:t>
            </a:r>
            <a:endParaRPr lang="en-US" b="1" dirty="0">
              <a:solidFill>
                <a:schemeClr val="tx1"/>
              </a:solidFill>
            </a:endParaRPr>
          </a:p>
        </p:txBody>
      </p:sp>
      <p:sp>
        <p:nvSpPr>
          <p:cNvPr id="7" name="Ellipse 6"/>
          <p:cNvSpPr/>
          <p:nvPr/>
        </p:nvSpPr>
        <p:spPr>
          <a:xfrm>
            <a:off x="5572132" y="5143512"/>
            <a:ext cx="1357322" cy="121444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u="sng" dirty="0" smtClean="0">
                <a:solidFill>
                  <a:schemeClr val="tx1"/>
                </a:solidFill>
              </a:rPr>
              <a:t>الضعف :</a:t>
            </a:r>
            <a:endParaRPr lang="en-US" b="1" u="sng" dirty="0">
              <a:solidFill>
                <a:schemeClr val="tx1"/>
              </a:solidFill>
            </a:endParaRPr>
          </a:p>
        </p:txBody>
      </p:sp>
      <p:sp>
        <p:nvSpPr>
          <p:cNvPr id="8" name="Ellipse 7"/>
          <p:cNvSpPr/>
          <p:nvPr/>
        </p:nvSpPr>
        <p:spPr>
          <a:xfrm>
            <a:off x="5643570" y="2357430"/>
            <a:ext cx="1357322" cy="121444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u="sng" dirty="0" smtClean="0">
                <a:solidFill>
                  <a:schemeClr val="tx1"/>
                </a:solidFill>
              </a:rPr>
              <a:t>القوة : </a:t>
            </a:r>
            <a:endParaRPr lang="en-US" b="1" u="sng" dirty="0">
              <a:solidFill>
                <a:schemeClr val="tx1"/>
              </a:solidFill>
            </a:endParaRPr>
          </a:p>
        </p:txBody>
      </p:sp>
      <p:sp>
        <p:nvSpPr>
          <p:cNvPr id="9" name="Ellipse 8"/>
          <p:cNvSpPr/>
          <p:nvPr/>
        </p:nvSpPr>
        <p:spPr>
          <a:xfrm>
            <a:off x="3500430" y="3429000"/>
            <a:ext cx="1357322" cy="1214446"/>
          </a:xfrm>
          <a:prstGeom prst="ellipse">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900" b="1" u="sng" dirty="0">
                <a:solidFill>
                  <a:schemeClr val="tx1"/>
                </a:solidFill>
              </a:rPr>
              <a:t>SWOOT</a:t>
            </a:r>
            <a:endParaRPr lang="en-US" sz="1900" b="1" u="sng" dirty="0">
              <a:solidFill>
                <a:schemeClr val="tx1"/>
              </a:solidFill>
            </a:endParaRPr>
          </a:p>
        </p:txBody>
      </p:sp>
      <p:cxnSp>
        <p:nvCxnSpPr>
          <p:cNvPr id="11" name="Connecteur droit 10"/>
          <p:cNvCxnSpPr>
            <a:stCxn id="9" idx="1"/>
          </p:cNvCxnSpPr>
          <p:nvPr/>
        </p:nvCxnSpPr>
        <p:spPr>
          <a:xfrm rot="16200000" flipV="1">
            <a:off x="2903670" y="2811315"/>
            <a:ext cx="392165" cy="119890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flipV="1">
            <a:off x="4714876" y="3214686"/>
            <a:ext cx="928694" cy="50006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Connecteur droit 21"/>
          <p:cNvCxnSpPr>
            <a:endCxn id="5" idx="7"/>
          </p:cNvCxnSpPr>
          <p:nvPr/>
        </p:nvCxnSpPr>
        <p:spPr>
          <a:xfrm rot="10800000" flipV="1">
            <a:off x="2515838" y="4572007"/>
            <a:ext cx="1270345" cy="749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cteur droit 23"/>
          <p:cNvCxnSpPr>
            <a:stCxn id="9" idx="5"/>
          </p:cNvCxnSpPr>
          <p:nvPr/>
        </p:nvCxnSpPr>
        <p:spPr>
          <a:xfrm rot="16200000" flipH="1">
            <a:off x="4919472" y="4205099"/>
            <a:ext cx="749355" cy="1270345"/>
          </a:xfrm>
          <a:prstGeom prst="line">
            <a:avLst/>
          </a:prstGeom>
        </p:spPr>
        <p:style>
          <a:lnRef idx="1">
            <a:schemeClr val="accent1"/>
          </a:lnRef>
          <a:fillRef idx="0">
            <a:schemeClr val="accent1"/>
          </a:fillRef>
          <a:effectRef idx="0">
            <a:schemeClr val="accent1"/>
          </a:effectRef>
          <a:fontRef idx="minor">
            <a:schemeClr val="tx1"/>
          </a:fontRef>
        </p:style>
      </p:cxnSp>
      <p:pic>
        <p:nvPicPr>
          <p:cNvPr id="1029" name="Picture 5" descr="Ouvrir la photo"/>
          <p:cNvPicPr>
            <a:picLocks noChangeAspect="1" noChangeArrowheads="1"/>
          </p:cNvPicPr>
          <p:nvPr/>
        </p:nvPicPr>
        <p:blipFill>
          <a:blip r:embed="rId3"/>
          <a:srcRect/>
          <a:stretch>
            <a:fillRect/>
          </a:stretch>
        </p:blipFill>
        <p:spPr bwMode="auto">
          <a:xfrm>
            <a:off x="0" y="1928802"/>
            <a:ext cx="9144000" cy="4929198"/>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Ouvrir la photo"/>
          <p:cNvPicPr>
            <a:picLocks noChangeAspect="1" noChangeArrowheads="1"/>
          </p:cNvPicPr>
          <p:nvPr/>
        </p:nvPicPr>
        <p:blipFill>
          <a:blip r:embed="rId2"/>
          <a:srcRect/>
          <a:stretch>
            <a:fillRect/>
          </a:stretch>
        </p:blipFill>
        <p:spPr bwMode="auto">
          <a:xfrm>
            <a:off x="0" y="0"/>
            <a:ext cx="2000232" cy="2000240"/>
          </a:xfrm>
          <a:prstGeom prst="rect">
            <a:avLst/>
          </a:prstGeom>
          <a:noFill/>
        </p:spPr>
      </p:pic>
      <p:sp>
        <p:nvSpPr>
          <p:cNvPr id="3" name="Rectangle 2"/>
          <p:cNvSpPr/>
          <p:nvPr/>
        </p:nvSpPr>
        <p:spPr>
          <a:xfrm>
            <a:off x="0" y="1928802"/>
            <a:ext cx="9144000" cy="4929198"/>
          </a:xfrm>
          <a:prstGeom prst="rect">
            <a:avLst/>
          </a:prstGeom>
          <a:solidFill>
            <a:srgbClr val="64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Rectangle 3"/>
          <p:cNvSpPr/>
          <p:nvPr/>
        </p:nvSpPr>
        <p:spPr>
          <a:xfrm>
            <a:off x="1928794" y="0"/>
            <a:ext cx="7215206" cy="1928802"/>
          </a:xfrm>
          <a:prstGeom prst="rect">
            <a:avLst/>
          </a:prstGeom>
          <a:solidFill>
            <a:srgbClr val="64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600" b="1" u="sng" dirty="0" smtClean="0">
                <a:solidFill>
                  <a:srgbClr val="FFFF66"/>
                </a:solidFill>
              </a:rPr>
              <a:t>- تحليل </a:t>
            </a:r>
            <a:r>
              <a:rPr lang="ar-DZ" sz="3600" b="1" u="sng" dirty="0" err="1" smtClean="0">
                <a:solidFill>
                  <a:srgbClr val="FFFF66"/>
                </a:solidFill>
              </a:rPr>
              <a:t>سووت</a:t>
            </a:r>
            <a:r>
              <a:rPr lang="ar-DZ" sz="3600" b="1" u="sng" dirty="0" smtClean="0">
                <a:solidFill>
                  <a:srgbClr val="FFFF66"/>
                </a:solidFill>
              </a:rPr>
              <a:t> </a:t>
            </a:r>
            <a:endParaRPr lang="fr-FR" sz="3600" b="1" u="sng" dirty="0" smtClean="0">
              <a:solidFill>
                <a:srgbClr val="FFFF66"/>
              </a:solidFill>
            </a:endParaRPr>
          </a:p>
          <a:p>
            <a:pPr algn="ctr" rtl="1"/>
            <a:r>
              <a:rPr lang="fr-FR" sz="3600" b="1" u="sng" dirty="0" smtClean="0">
                <a:solidFill>
                  <a:srgbClr val="FFFF66"/>
                </a:solidFill>
              </a:rPr>
              <a:t> SWOT ANALYSES </a:t>
            </a:r>
          </a:p>
        </p:txBody>
      </p:sp>
      <p:sp>
        <p:nvSpPr>
          <p:cNvPr id="5" name="Rectangle 4"/>
          <p:cNvSpPr/>
          <p:nvPr/>
        </p:nvSpPr>
        <p:spPr>
          <a:xfrm>
            <a:off x="0" y="1928802"/>
            <a:ext cx="4500562" cy="4929198"/>
          </a:xfrm>
          <a:prstGeom prst="rect">
            <a:avLst/>
          </a:prstGeom>
          <a:solidFill>
            <a:srgbClr val="64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DZ" sz="2000" dirty="0" smtClean="0"/>
              <a:t>.</a:t>
            </a:r>
          </a:p>
          <a:p>
            <a:r>
              <a:rPr lang="ar-DZ" dirty="0" smtClean="0"/>
              <a:t/>
            </a:r>
            <a:br>
              <a:rPr lang="ar-DZ" dirty="0" smtClean="0"/>
            </a:br>
            <a:endParaRPr lang="en-US" dirty="0"/>
          </a:p>
        </p:txBody>
      </p:sp>
      <p:cxnSp>
        <p:nvCxnSpPr>
          <p:cNvPr id="7" name="Connecteur droit 6"/>
          <p:cNvCxnSpPr/>
          <p:nvPr/>
        </p:nvCxnSpPr>
        <p:spPr>
          <a:xfrm rot="10800000" flipH="1">
            <a:off x="0" y="4214818"/>
            <a:ext cx="9144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4500562" y="2000240"/>
            <a:ext cx="4643438" cy="2585323"/>
          </a:xfrm>
          <a:prstGeom prst="rect">
            <a:avLst/>
          </a:prstGeom>
          <a:noFill/>
        </p:spPr>
        <p:txBody>
          <a:bodyPr wrap="square" rtlCol="0">
            <a:spAutoFit/>
          </a:bodyPr>
          <a:lstStyle/>
          <a:p>
            <a:pPr algn="r" rtl="1"/>
            <a:r>
              <a:rPr lang="ar-DZ" sz="2400" b="1" u="sng" dirty="0" smtClean="0">
                <a:solidFill>
                  <a:srgbClr val="FFC000"/>
                </a:solidFill>
              </a:rPr>
              <a:t>الفرص</a:t>
            </a:r>
            <a:r>
              <a:rPr lang="ar-DZ" u="sng" dirty="0" smtClean="0">
                <a:solidFill>
                  <a:srgbClr val="FFC000"/>
                </a:solidFill>
              </a:rPr>
              <a:t> </a:t>
            </a:r>
          </a:p>
          <a:p>
            <a:pPr algn="r" rtl="1"/>
            <a:r>
              <a:rPr lang="ar-DZ" sz="2000" dirty="0" smtClean="0">
                <a:solidFill>
                  <a:schemeClr val="bg1"/>
                </a:solidFill>
              </a:rPr>
              <a:t>- زيادة الطلب على السيارات الكهربائية والهجينة.</a:t>
            </a:r>
          </a:p>
          <a:p>
            <a:pPr algn="r" rtl="1"/>
            <a:r>
              <a:rPr lang="ar-DZ" sz="2000" dirty="0" smtClean="0">
                <a:solidFill>
                  <a:schemeClr val="bg1"/>
                </a:solidFill>
              </a:rPr>
              <a:t>- التوسع في الأسواق الناشئة مثل الصين والهند وروسيا.</a:t>
            </a:r>
          </a:p>
          <a:p>
            <a:pPr algn="r" rtl="1"/>
            <a:r>
              <a:rPr lang="ar-DZ" sz="2000" dirty="0" smtClean="0">
                <a:solidFill>
                  <a:schemeClr val="bg1"/>
                </a:solidFill>
              </a:rPr>
              <a:t>- الاستثمار في التكنولوجيا الجديدة مثل القيادة الذاتية والذكاء الصناعي.</a:t>
            </a:r>
          </a:p>
          <a:p>
            <a:r>
              <a:rPr lang="ar-DZ" sz="2000" dirty="0" smtClean="0"/>
              <a:t/>
            </a:r>
            <a:br>
              <a:rPr lang="ar-DZ" sz="2000" dirty="0" smtClean="0"/>
            </a:br>
            <a:endParaRPr lang="en-US" dirty="0">
              <a:solidFill>
                <a:srgbClr val="FFC000"/>
              </a:solidFill>
            </a:endParaRPr>
          </a:p>
        </p:txBody>
      </p:sp>
      <p:sp>
        <p:nvSpPr>
          <p:cNvPr id="11" name="ZoneTexte 10"/>
          <p:cNvSpPr txBox="1"/>
          <p:nvPr/>
        </p:nvSpPr>
        <p:spPr>
          <a:xfrm>
            <a:off x="4500562" y="4214818"/>
            <a:ext cx="4643438" cy="2800767"/>
          </a:xfrm>
          <a:prstGeom prst="rect">
            <a:avLst/>
          </a:prstGeom>
          <a:noFill/>
        </p:spPr>
        <p:txBody>
          <a:bodyPr wrap="square" rtlCol="0">
            <a:spAutoFit/>
          </a:bodyPr>
          <a:lstStyle/>
          <a:p>
            <a:pPr algn="r" rtl="1"/>
            <a:r>
              <a:rPr lang="ar-DZ" sz="2000" b="1" u="sng" dirty="0" smtClean="0">
                <a:solidFill>
                  <a:srgbClr val="FFC000"/>
                </a:solidFill>
              </a:rPr>
              <a:t>التهديدات</a:t>
            </a:r>
            <a:r>
              <a:rPr lang="ar-DZ" sz="2000" b="1" u="sng" dirty="0" smtClean="0"/>
              <a:t> </a:t>
            </a:r>
            <a:r>
              <a:rPr lang="ar-DZ" sz="2000" b="1" u="sng" dirty="0" smtClean="0">
                <a:solidFill>
                  <a:srgbClr val="FFC000"/>
                </a:solidFill>
              </a:rPr>
              <a:t>: </a:t>
            </a:r>
          </a:p>
          <a:p>
            <a:pPr algn="r" rtl="1"/>
            <a:r>
              <a:rPr lang="ar-DZ" sz="2000" b="1" dirty="0" smtClean="0">
                <a:solidFill>
                  <a:schemeClr val="bg1"/>
                </a:solidFill>
              </a:rPr>
              <a:t>- </a:t>
            </a:r>
            <a:r>
              <a:rPr lang="ar-DZ" sz="2000" dirty="0" smtClean="0">
                <a:solidFill>
                  <a:schemeClr val="bg1"/>
                </a:solidFill>
              </a:rPr>
              <a:t>التنافس الشديد من قبل الشركات الرائدة في صناعة السيارات الفاخرة.</a:t>
            </a:r>
          </a:p>
          <a:p>
            <a:pPr algn="r" rtl="1"/>
            <a:r>
              <a:rPr lang="ar-DZ" sz="2000" dirty="0" smtClean="0">
                <a:solidFill>
                  <a:schemeClr val="bg1"/>
                </a:solidFill>
              </a:rPr>
              <a:t>- التغيرات في اللوائح البيئية والسياسية قد تؤثر على استراتيجيات الشركة.</a:t>
            </a:r>
          </a:p>
          <a:p>
            <a:pPr algn="r" rtl="1"/>
            <a:r>
              <a:rPr lang="ar-DZ" sz="2000" dirty="0" smtClean="0">
                <a:solidFill>
                  <a:schemeClr val="bg1"/>
                </a:solidFill>
              </a:rPr>
              <a:t>- الزيادة في تكاليف الإنتاج والمواد الخام قد تقلل من هامش الربح.</a:t>
            </a:r>
          </a:p>
          <a:p>
            <a:r>
              <a:rPr lang="ar-DZ" dirty="0" smtClean="0"/>
              <a:t/>
            </a:r>
            <a:br>
              <a:rPr lang="ar-DZ" dirty="0" smtClean="0"/>
            </a:br>
            <a:r>
              <a:rPr lang="ar-DZ" dirty="0" smtClean="0">
                <a:solidFill>
                  <a:srgbClr val="FFC000"/>
                </a:solidFill>
              </a:rPr>
              <a:t>                                                         </a:t>
            </a:r>
            <a:endParaRPr lang="en-US" dirty="0">
              <a:solidFill>
                <a:srgbClr val="FFC000"/>
              </a:solidFill>
            </a:endParaRPr>
          </a:p>
        </p:txBody>
      </p:sp>
      <p:sp>
        <p:nvSpPr>
          <p:cNvPr id="12" name="ZoneTexte 11"/>
          <p:cNvSpPr txBox="1"/>
          <p:nvPr/>
        </p:nvSpPr>
        <p:spPr>
          <a:xfrm>
            <a:off x="0" y="1928803"/>
            <a:ext cx="4500562" cy="1938992"/>
          </a:xfrm>
          <a:prstGeom prst="rect">
            <a:avLst/>
          </a:prstGeom>
          <a:solidFill>
            <a:srgbClr val="640000"/>
          </a:solidFill>
        </p:spPr>
        <p:txBody>
          <a:bodyPr wrap="square" rtlCol="0">
            <a:spAutoFit/>
          </a:bodyPr>
          <a:lstStyle/>
          <a:p>
            <a:pPr algn="r"/>
            <a:r>
              <a:rPr lang="ar-DZ" sz="2000" b="1" u="sng" dirty="0" smtClean="0">
                <a:solidFill>
                  <a:srgbClr val="FFC000"/>
                </a:solidFill>
              </a:rPr>
              <a:t>نقاط </a:t>
            </a:r>
            <a:r>
              <a:rPr lang="ar-DZ" sz="1900" b="1" u="sng" dirty="0" smtClean="0">
                <a:solidFill>
                  <a:srgbClr val="FFC000"/>
                </a:solidFill>
              </a:rPr>
              <a:t>القوة :</a:t>
            </a:r>
          </a:p>
          <a:p>
            <a:pPr algn="r"/>
            <a:r>
              <a:rPr lang="ar-DZ" sz="2000" b="1" dirty="0" smtClean="0">
                <a:solidFill>
                  <a:schemeClr val="bg1"/>
                </a:solidFill>
              </a:rPr>
              <a:t>- </a:t>
            </a:r>
            <a:r>
              <a:rPr lang="ar-DZ" sz="2000" dirty="0" smtClean="0">
                <a:solidFill>
                  <a:schemeClr val="bg1"/>
                </a:solidFill>
              </a:rPr>
              <a:t>تاريخ طويل من الابتكار والأداء الرياضي.</a:t>
            </a:r>
          </a:p>
          <a:p>
            <a:pPr algn="r"/>
            <a:r>
              <a:rPr lang="ar-DZ" sz="2000" dirty="0" smtClean="0">
                <a:solidFill>
                  <a:schemeClr val="bg1"/>
                </a:solidFill>
              </a:rPr>
              <a:t>- تصميمات رائعة ورياضية تميز العلامة التجارية.</a:t>
            </a:r>
          </a:p>
          <a:p>
            <a:pPr algn="r"/>
            <a:r>
              <a:rPr lang="ar-DZ" sz="2000" dirty="0" smtClean="0">
                <a:solidFill>
                  <a:schemeClr val="bg1"/>
                </a:solidFill>
              </a:rPr>
              <a:t>- مجموعة متنوعة من السيارات تناسب مختلف الأذواق والميزانيات.</a:t>
            </a:r>
          </a:p>
          <a:p>
            <a:pPr algn="r"/>
            <a:r>
              <a:rPr lang="ar-DZ" sz="2000" dirty="0" smtClean="0">
                <a:solidFill>
                  <a:schemeClr val="bg1"/>
                </a:solidFill>
              </a:rPr>
              <a:t>- سمعة قوية في صناعة السيارات الفاخرة والرياضية</a:t>
            </a:r>
            <a:r>
              <a:rPr lang="ar-DZ" sz="1900" dirty="0" smtClean="0">
                <a:solidFill>
                  <a:schemeClr val="bg1"/>
                </a:solidFill>
              </a:rPr>
              <a:t>.</a:t>
            </a:r>
            <a:endParaRPr lang="en-US" dirty="0"/>
          </a:p>
        </p:txBody>
      </p:sp>
      <p:sp>
        <p:nvSpPr>
          <p:cNvPr id="13" name="ZoneTexte 12"/>
          <p:cNvSpPr txBox="1"/>
          <p:nvPr/>
        </p:nvSpPr>
        <p:spPr>
          <a:xfrm>
            <a:off x="0" y="4214818"/>
            <a:ext cx="4500562" cy="2800767"/>
          </a:xfrm>
          <a:prstGeom prst="rect">
            <a:avLst/>
          </a:prstGeom>
          <a:noFill/>
        </p:spPr>
        <p:txBody>
          <a:bodyPr wrap="square" rtlCol="0">
            <a:spAutoFit/>
          </a:bodyPr>
          <a:lstStyle/>
          <a:p>
            <a:pPr algn="r" rtl="1"/>
            <a:r>
              <a:rPr lang="ar-DZ" sz="2000" b="1" u="sng" dirty="0" smtClean="0">
                <a:solidFill>
                  <a:srgbClr val="FFC000"/>
                </a:solidFill>
              </a:rPr>
              <a:t>نقاط الضعف</a:t>
            </a:r>
            <a:r>
              <a:rPr lang="ar-DZ" dirty="0" smtClean="0">
                <a:solidFill>
                  <a:srgbClr val="FFC000"/>
                </a:solidFill>
              </a:rPr>
              <a:t> </a:t>
            </a:r>
            <a:r>
              <a:rPr lang="ar-DZ" sz="2000" b="1" dirty="0" smtClean="0">
                <a:solidFill>
                  <a:srgbClr val="FFC000"/>
                </a:solidFill>
              </a:rPr>
              <a:t>:</a:t>
            </a:r>
            <a:r>
              <a:rPr lang="ar-DZ" dirty="0" smtClean="0">
                <a:solidFill>
                  <a:srgbClr val="FFC000"/>
                </a:solidFill>
              </a:rPr>
              <a:t>                                                 - </a:t>
            </a:r>
            <a:r>
              <a:rPr lang="ar-DZ" sz="2000" dirty="0" smtClean="0">
                <a:solidFill>
                  <a:schemeClr val="bg1"/>
                </a:solidFill>
              </a:rPr>
              <a:t>تعتمد بشكل كبير على السوق الأوروبية والأسواق الناشئة للنمو.</a:t>
            </a:r>
          </a:p>
          <a:p>
            <a:pPr algn="r" rtl="1"/>
            <a:r>
              <a:rPr lang="ar-DZ" sz="2000" dirty="0" smtClean="0">
                <a:solidFill>
                  <a:schemeClr val="bg1"/>
                </a:solidFill>
              </a:rPr>
              <a:t>- الاعتماد المستمر على التكنولوجيا الداخلية لاحتمالية التأخر في تبني التطورات الجديدة.</a:t>
            </a:r>
          </a:p>
          <a:p>
            <a:pPr algn="r" rtl="1"/>
            <a:r>
              <a:rPr lang="ar-DZ" sz="2000" dirty="0" smtClean="0">
                <a:solidFill>
                  <a:schemeClr val="bg1"/>
                </a:solidFill>
              </a:rPr>
              <a:t>- التقليدية في بعض الجوانب قد تؤثر على القدرة على التكيف مع التغيرات السريعة في صناعة السيارات.</a:t>
            </a:r>
          </a:p>
          <a:p>
            <a:r>
              <a:rPr lang="ar-DZ" dirty="0" smtClean="0"/>
              <a:t/>
            </a:r>
            <a:br>
              <a:rPr lang="ar-DZ" dirty="0" smtClean="0"/>
            </a:br>
            <a:r>
              <a:rPr lang="ar-DZ" dirty="0" smtClean="0">
                <a:solidFill>
                  <a:srgbClr val="FFC000"/>
                </a:solidFill>
              </a:rPr>
              <a:t>-  </a:t>
            </a:r>
            <a:endParaRPr lang="en-US" dirty="0">
              <a:solidFill>
                <a:srgbClr val="FFC000"/>
              </a:solidFill>
            </a:endParaRPr>
          </a:p>
        </p:txBody>
      </p: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Ouvrir la photo"/>
          <p:cNvPicPr>
            <a:picLocks noChangeAspect="1" noChangeArrowheads="1"/>
          </p:cNvPicPr>
          <p:nvPr/>
        </p:nvPicPr>
        <p:blipFill>
          <a:blip r:embed="rId2"/>
          <a:srcRect/>
          <a:stretch>
            <a:fillRect/>
          </a:stretch>
        </p:blipFill>
        <p:spPr bwMode="auto">
          <a:xfrm>
            <a:off x="0" y="0"/>
            <a:ext cx="2000232" cy="2000240"/>
          </a:xfrm>
          <a:prstGeom prst="rect">
            <a:avLst/>
          </a:prstGeom>
          <a:noFill/>
        </p:spPr>
      </p:pic>
      <p:sp>
        <p:nvSpPr>
          <p:cNvPr id="3" name="Rectangle 2"/>
          <p:cNvSpPr/>
          <p:nvPr/>
        </p:nvSpPr>
        <p:spPr>
          <a:xfrm>
            <a:off x="0" y="1928802"/>
            <a:ext cx="9144000" cy="4929198"/>
          </a:xfrm>
          <a:prstGeom prst="rect">
            <a:avLst/>
          </a:prstGeom>
          <a:solidFill>
            <a:srgbClr val="64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1928794" y="0"/>
            <a:ext cx="7215206" cy="1928802"/>
          </a:xfrm>
          <a:prstGeom prst="rect">
            <a:avLst/>
          </a:prstGeom>
          <a:solidFill>
            <a:srgbClr val="64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r-FR" sz="3600" b="1" u="sng" dirty="0" smtClean="0">
                <a:solidFill>
                  <a:srgbClr val="FFFF66"/>
                </a:solidFill>
              </a:rPr>
              <a:t>7</a:t>
            </a:r>
            <a:r>
              <a:rPr lang="ar-DZ" sz="3600" b="1" u="sng" dirty="0" smtClean="0">
                <a:solidFill>
                  <a:srgbClr val="FFFF66"/>
                </a:solidFill>
              </a:rPr>
              <a:t>/ - عناصر المزيج التسويقي </a:t>
            </a:r>
          </a:p>
          <a:p>
            <a:pPr algn="ctr" rtl="1"/>
            <a:r>
              <a:rPr lang="ar-DZ" sz="3600" b="1" u="sng" dirty="0" smtClean="0">
                <a:solidFill>
                  <a:srgbClr val="FFFF66"/>
                </a:solidFill>
              </a:rPr>
              <a:t>لشركة </a:t>
            </a:r>
            <a:r>
              <a:rPr lang="fr-FR" sz="3600" b="1" u="sng" dirty="0" smtClean="0">
                <a:solidFill>
                  <a:srgbClr val="FFFF66"/>
                </a:solidFill>
              </a:rPr>
              <a:t>PORSCHE </a:t>
            </a:r>
            <a:r>
              <a:rPr lang="ar-DZ" sz="3600" b="1" u="sng" dirty="0" smtClean="0">
                <a:solidFill>
                  <a:srgbClr val="FFFF66"/>
                </a:solidFill>
              </a:rPr>
              <a:t>:</a:t>
            </a:r>
            <a:endParaRPr lang="en-US" sz="3600" b="1" u="sng" dirty="0">
              <a:solidFill>
                <a:srgbClr val="FFFF66"/>
              </a:solidFill>
            </a:endParaRPr>
          </a:p>
        </p:txBody>
      </p:sp>
      <p:sp>
        <p:nvSpPr>
          <p:cNvPr id="4098" name="AutoShape 2" descr="وكالة بورش في الامارات - أبوظبي - دبي - الشارقة - الفجيرة | دوبيزل للسيارات"/>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0" name="AutoShape 4" descr="وكالة بورش في الامارات - أبوظبي - دبي - الشارقة - الفجيرة | دوبيزل للسيارات"/>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 name="Rectangle 8"/>
          <p:cNvSpPr/>
          <p:nvPr/>
        </p:nvSpPr>
        <p:spPr>
          <a:xfrm>
            <a:off x="-4500626" y="1857364"/>
            <a:ext cx="13253949" cy="923330"/>
          </a:xfrm>
          <a:prstGeom prst="rect">
            <a:avLst/>
          </a:prstGeom>
          <a:noFill/>
        </p:spPr>
        <p:txBody>
          <a:bodyPr wrap="none" lIns="91440" tIns="45720" rIns="91440" bIns="45720">
            <a:spAutoFit/>
          </a:bodyPr>
          <a:lstStyle/>
          <a:p>
            <a:pPr algn="ctr"/>
            <a:r>
              <a:rPr lang="fr-FR"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fr-FR" sz="5400" b="1" u="sng"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 R O D U C T :</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4104" name="Picture 8" descr="Ouvrir la photo"/>
          <p:cNvPicPr>
            <a:picLocks noChangeAspect="1" noChangeArrowheads="1"/>
          </p:cNvPicPr>
          <p:nvPr/>
        </p:nvPicPr>
        <p:blipFill>
          <a:blip r:embed="rId3"/>
          <a:srcRect/>
          <a:stretch>
            <a:fillRect/>
          </a:stretch>
        </p:blipFill>
        <p:spPr bwMode="auto">
          <a:xfrm>
            <a:off x="0" y="1928803"/>
            <a:ext cx="3500430" cy="4929198"/>
          </a:xfrm>
          <a:prstGeom prst="rect">
            <a:avLst/>
          </a:prstGeom>
          <a:noFill/>
        </p:spPr>
      </p:pic>
      <p:sp>
        <p:nvSpPr>
          <p:cNvPr id="10" name="ZoneTexte 9"/>
          <p:cNvSpPr txBox="1"/>
          <p:nvPr/>
        </p:nvSpPr>
        <p:spPr>
          <a:xfrm>
            <a:off x="3500430" y="2672239"/>
            <a:ext cx="5643570" cy="3970318"/>
          </a:xfrm>
          <a:prstGeom prst="rect">
            <a:avLst/>
          </a:prstGeom>
          <a:noFill/>
        </p:spPr>
        <p:txBody>
          <a:bodyPr wrap="square" rtlCol="0">
            <a:spAutoFit/>
          </a:bodyPr>
          <a:lstStyle/>
          <a:p>
            <a:pPr algn="r" rtl="1"/>
            <a:r>
              <a:rPr lang="ar-DZ" sz="2100" b="1" dirty="0" smtClean="0">
                <a:solidFill>
                  <a:schemeClr val="bg1"/>
                </a:solidFill>
              </a:rPr>
              <a:t>-  ابتكرت </a:t>
            </a:r>
            <a:r>
              <a:rPr lang="ar-DZ" sz="2100" b="1" dirty="0" smtClean="0">
                <a:solidFill>
                  <a:schemeClr val="bg1"/>
                </a:solidFill>
              </a:rPr>
              <a:t>بورش مجموعة منتجات متنوعة تجذب العملاء المميزين. تقدم الشركة مجموعة متنوعة من السيارات الاستهلاكية ، بما في ذلك الموديلات الشهيرة مثل بورش 911 ، </a:t>
            </a:r>
            <a:r>
              <a:rPr lang="ar-DZ" sz="2100" b="1" dirty="0" err="1" smtClean="0">
                <a:solidFill>
                  <a:schemeClr val="bg1"/>
                </a:solidFill>
              </a:rPr>
              <a:t>كاين</a:t>
            </a:r>
            <a:r>
              <a:rPr lang="en-US" sz="2100" b="1" dirty="0" smtClean="0">
                <a:solidFill>
                  <a:schemeClr val="bg1"/>
                </a:solidFill>
              </a:rPr>
              <a:t>، </a:t>
            </a:r>
            <a:r>
              <a:rPr lang="ar-DZ" sz="2100" b="1" dirty="0" err="1" smtClean="0">
                <a:solidFill>
                  <a:schemeClr val="bg1"/>
                </a:solidFill>
              </a:rPr>
              <a:t>باناميرا</a:t>
            </a:r>
            <a:r>
              <a:rPr lang="ar-DZ" sz="2100" b="1" dirty="0" smtClean="0">
                <a:solidFill>
                  <a:schemeClr val="bg1"/>
                </a:solidFill>
              </a:rPr>
              <a:t>- </a:t>
            </a:r>
            <a:r>
              <a:rPr lang="ar-DZ" sz="2100" b="1" dirty="0" err="1" smtClean="0">
                <a:solidFill>
                  <a:schemeClr val="bg1"/>
                </a:solidFill>
              </a:rPr>
              <a:t>بوكستر</a:t>
            </a:r>
            <a:r>
              <a:rPr lang="ar-DZ" sz="2100" b="1" dirty="0" smtClean="0">
                <a:solidFill>
                  <a:schemeClr val="bg1"/>
                </a:solidFill>
              </a:rPr>
              <a:t> </a:t>
            </a:r>
            <a:r>
              <a:rPr lang="ar-DZ" sz="2100" b="1" dirty="0" err="1" smtClean="0">
                <a:solidFill>
                  <a:schemeClr val="bg1"/>
                </a:solidFill>
              </a:rPr>
              <a:t>وماكان</a:t>
            </a:r>
            <a:r>
              <a:rPr lang="ar-DZ" sz="2100" b="1" dirty="0" smtClean="0">
                <a:solidFill>
                  <a:schemeClr val="bg1"/>
                </a:solidFill>
              </a:rPr>
              <a:t>.كما </a:t>
            </a:r>
            <a:r>
              <a:rPr lang="ar-DZ" sz="2100" b="1" dirty="0" smtClean="0">
                <a:solidFill>
                  <a:schemeClr val="bg1"/>
                </a:solidFill>
              </a:rPr>
              <a:t>أنهم يصنعون سيارات السباق ويطورون السيارات النموذجية للبقاء في طليعة ابتكارات السيارات. استجابة للطلب المتزايد على السيارات الكهربائية والهجينة ، استثمرت بورش في تصنيع المتغيرات الهجينة والكهربائية ، مع </a:t>
            </a:r>
            <a:r>
              <a:rPr lang="ar-DZ" sz="2100" b="1" dirty="0" smtClean="0">
                <a:solidFill>
                  <a:schemeClr val="bg1"/>
                </a:solidFill>
              </a:rPr>
              <a:t>توفر </a:t>
            </a:r>
            <a:r>
              <a:rPr lang="ar-DZ" sz="2100" b="1" dirty="0" smtClean="0">
                <a:solidFill>
                  <a:schemeClr val="bg1"/>
                </a:solidFill>
              </a:rPr>
              <a:t>خيارات هجينة لموديلات مثل 911 </a:t>
            </a:r>
            <a:r>
              <a:rPr lang="ar-DZ" sz="2100" b="1" dirty="0" err="1" smtClean="0">
                <a:solidFill>
                  <a:schemeClr val="bg1"/>
                </a:solidFill>
              </a:rPr>
              <a:t>و</a:t>
            </a:r>
            <a:r>
              <a:rPr lang="ar-DZ" sz="2100" b="1" dirty="0" smtClean="0">
                <a:solidFill>
                  <a:schemeClr val="bg1"/>
                </a:solidFill>
              </a:rPr>
              <a:t> </a:t>
            </a:r>
            <a:r>
              <a:rPr lang="en-US" sz="2100" b="1" dirty="0" err="1" smtClean="0">
                <a:solidFill>
                  <a:schemeClr val="bg1"/>
                </a:solidFill>
              </a:rPr>
              <a:t>Boxster</a:t>
            </a:r>
            <a:r>
              <a:rPr lang="en-US" sz="2100" b="1" dirty="0" smtClean="0">
                <a:solidFill>
                  <a:schemeClr val="bg1"/>
                </a:solidFill>
              </a:rPr>
              <a:t> </a:t>
            </a:r>
            <a:r>
              <a:rPr lang="ar-DZ" sz="2100" b="1" dirty="0" smtClean="0">
                <a:solidFill>
                  <a:schemeClr val="bg1"/>
                </a:solidFill>
              </a:rPr>
              <a:t>و </a:t>
            </a:r>
            <a:r>
              <a:rPr lang="en-US" sz="2100" b="1" dirty="0" smtClean="0">
                <a:solidFill>
                  <a:schemeClr val="bg1"/>
                </a:solidFill>
              </a:rPr>
              <a:t>Cayenne</a:t>
            </a:r>
            <a:r>
              <a:rPr lang="en-US" sz="2100" b="1" dirty="0" smtClean="0">
                <a:solidFill>
                  <a:schemeClr val="bg1"/>
                </a:solidFill>
              </a:rPr>
              <a:t>..</a:t>
            </a:r>
            <a:r>
              <a:rPr lang="ar-DZ" sz="2100" b="1" dirty="0" smtClean="0">
                <a:solidFill>
                  <a:schemeClr val="bg1"/>
                </a:solidFill>
              </a:rPr>
              <a:t> يتضح </a:t>
            </a:r>
            <a:r>
              <a:rPr lang="ar-DZ" sz="2100" b="1" dirty="0" smtClean="0">
                <a:solidFill>
                  <a:schemeClr val="bg1"/>
                </a:solidFill>
              </a:rPr>
              <a:t>التزام بورشه بإنتاج منتجات عالية الجودة في طول عمر ومتانة سياراتها. </a:t>
            </a:r>
            <a:r>
              <a:rPr lang="ar-DZ" sz="2100" b="1" dirty="0" smtClean="0">
                <a:solidFill>
                  <a:schemeClr val="bg1"/>
                </a:solidFill>
              </a:rPr>
              <a:t>تصنع </a:t>
            </a:r>
            <a:r>
              <a:rPr lang="ar-DZ" sz="2100" b="1" dirty="0" smtClean="0">
                <a:solidFill>
                  <a:schemeClr val="bg1"/>
                </a:solidFill>
              </a:rPr>
              <a:t>الشركة أكثر من 200000 سيارة سنويًا ، بشكل أساسي في أوروبا ، مع مصنع إنتاج إضافي في </a:t>
            </a:r>
            <a:r>
              <a:rPr lang="ar-DZ" sz="2100" b="1" dirty="0" smtClean="0">
                <a:solidFill>
                  <a:schemeClr val="bg1"/>
                </a:solidFill>
              </a:rPr>
              <a:t>ماليزيا</a:t>
            </a:r>
            <a:endParaRPr lang="ar-DZ" sz="2100" b="1" dirty="0">
              <a:solidFill>
                <a:schemeClr val="bg1"/>
              </a:solidFill>
            </a:endParaRPr>
          </a:p>
        </p:txBody>
      </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Ouvrir la photo"/>
          <p:cNvPicPr>
            <a:picLocks noChangeAspect="1" noChangeArrowheads="1"/>
          </p:cNvPicPr>
          <p:nvPr/>
        </p:nvPicPr>
        <p:blipFill>
          <a:blip r:embed="rId3"/>
          <a:srcRect/>
          <a:stretch>
            <a:fillRect/>
          </a:stretch>
        </p:blipFill>
        <p:spPr bwMode="auto">
          <a:xfrm>
            <a:off x="0" y="0"/>
            <a:ext cx="2000232" cy="2000240"/>
          </a:xfrm>
          <a:prstGeom prst="rect">
            <a:avLst/>
          </a:prstGeom>
          <a:noFill/>
        </p:spPr>
      </p:pic>
      <p:sp>
        <p:nvSpPr>
          <p:cNvPr id="3" name="Rectangle 2"/>
          <p:cNvSpPr/>
          <p:nvPr/>
        </p:nvSpPr>
        <p:spPr>
          <a:xfrm>
            <a:off x="0" y="1928802"/>
            <a:ext cx="9144000" cy="4929198"/>
          </a:xfrm>
          <a:prstGeom prst="rect">
            <a:avLst/>
          </a:prstGeom>
          <a:solidFill>
            <a:srgbClr val="64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1928794" y="0"/>
            <a:ext cx="7215206" cy="1928802"/>
          </a:xfrm>
          <a:prstGeom prst="rect">
            <a:avLst/>
          </a:prstGeom>
          <a:solidFill>
            <a:srgbClr val="64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r-FR" sz="3600" b="1" u="sng" dirty="0" smtClean="0">
                <a:solidFill>
                  <a:srgbClr val="FFFF66"/>
                </a:solidFill>
              </a:rPr>
              <a:t>7</a:t>
            </a:r>
            <a:r>
              <a:rPr lang="ar-DZ" sz="3600" b="1" u="sng" dirty="0" smtClean="0">
                <a:solidFill>
                  <a:srgbClr val="FFFF66"/>
                </a:solidFill>
              </a:rPr>
              <a:t>/ - عناصر المزيج التسويقي </a:t>
            </a:r>
          </a:p>
          <a:p>
            <a:pPr algn="ctr" rtl="1"/>
            <a:r>
              <a:rPr lang="ar-DZ" sz="3600" b="1" u="sng" dirty="0" smtClean="0">
                <a:solidFill>
                  <a:srgbClr val="FFFF66"/>
                </a:solidFill>
              </a:rPr>
              <a:t>لشركة </a:t>
            </a:r>
            <a:r>
              <a:rPr lang="fr-FR" sz="3600" b="1" u="sng" dirty="0" smtClean="0">
                <a:solidFill>
                  <a:srgbClr val="FFFF66"/>
                </a:solidFill>
              </a:rPr>
              <a:t>PORSCHE </a:t>
            </a:r>
            <a:r>
              <a:rPr lang="ar-DZ" sz="3600" b="1" u="sng" dirty="0" smtClean="0">
                <a:solidFill>
                  <a:srgbClr val="FFFF66"/>
                </a:solidFill>
              </a:rPr>
              <a:t>:</a:t>
            </a:r>
            <a:endParaRPr lang="en-US" sz="3600" b="1" u="sng" dirty="0">
              <a:solidFill>
                <a:srgbClr val="FFFF66"/>
              </a:solidFill>
            </a:endParaRPr>
          </a:p>
        </p:txBody>
      </p:sp>
      <p:sp>
        <p:nvSpPr>
          <p:cNvPr id="4098" name="AutoShape 2" descr="وكالة بورش في الامارات - أبوظبي - دبي - الشارقة - الفجيرة | دوبيزل للسيارات"/>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0" name="AutoShape 4" descr="وكالة بورش في الامارات - أبوظبي - دبي - الشارقة - الفجيرة | دوبيزل للسيارات"/>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7652" name="Picture 4" descr="C:\Users\dell\AppData\Local\Packages\Microsoft.Windows.Photos_8wekyb3d8bbwe\TempState\ShareServiceTempFolder\porsche-20-2048.jpeg"/>
          <p:cNvPicPr>
            <a:picLocks noChangeAspect="1" noChangeArrowheads="1"/>
          </p:cNvPicPr>
          <p:nvPr/>
        </p:nvPicPr>
        <p:blipFill>
          <a:blip r:embed="rId4" cstate="print"/>
          <a:srcRect/>
          <a:stretch>
            <a:fillRect/>
          </a:stretch>
        </p:blipFill>
        <p:spPr bwMode="auto">
          <a:xfrm>
            <a:off x="0" y="1928802"/>
            <a:ext cx="4643438" cy="4929198"/>
          </a:xfrm>
          <a:prstGeom prst="rect">
            <a:avLst/>
          </a:prstGeom>
          <a:noFill/>
        </p:spPr>
      </p:pic>
      <p:sp>
        <p:nvSpPr>
          <p:cNvPr id="11" name="Rectangle 10"/>
          <p:cNvSpPr/>
          <p:nvPr/>
        </p:nvSpPr>
        <p:spPr>
          <a:xfrm>
            <a:off x="-3643370" y="1928802"/>
            <a:ext cx="11763157" cy="923330"/>
          </a:xfrm>
          <a:prstGeom prst="rect">
            <a:avLst/>
          </a:prstGeom>
          <a:noFill/>
        </p:spPr>
        <p:txBody>
          <a:bodyPr wrap="none" lIns="91440" tIns="45720" rIns="91440" bIns="45720">
            <a:spAutoFit/>
          </a:bodyPr>
          <a:lstStyle/>
          <a:p>
            <a:pPr algn="ctr"/>
            <a:r>
              <a:rPr lang="fr-FR"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fr-FR" sz="5400" b="1" u="sng"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 R I C E :</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ZoneTexte 8"/>
          <p:cNvSpPr txBox="1"/>
          <p:nvPr/>
        </p:nvSpPr>
        <p:spPr>
          <a:xfrm>
            <a:off x="4643438" y="2714620"/>
            <a:ext cx="4500562" cy="4370427"/>
          </a:xfrm>
          <a:prstGeom prst="rect">
            <a:avLst/>
          </a:prstGeom>
          <a:noFill/>
        </p:spPr>
        <p:txBody>
          <a:bodyPr wrap="square" rtlCol="0">
            <a:spAutoFit/>
          </a:bodyPr>
          <a:lstStyle/>
          <a:p>
            <a:pPr algn="r" rtl="1"/>
            <a:r>
              <a:rPr lang="ar-DZ" sz="2200" b="1" dirty="0" smtClean="0">
                <a:solidFill>
                  <a:schemeClr val="bg1"/>
                </a:solidFill>
              </a:rPr>
              <a:t>تتميز إستراتيجية تسعير بورش بقشط الأسعار ، حيث يقدمون منتجاتهم في البداية بسعر مرتفع لتسليط الضوء على التفرد ومن ثم خفض الأسعار تدريجيًا بمرور الوقت لزيادة المبيعات. لقد أثبت هذا النهج نجاحه </a:t>
            </a:r>
            <a:r>
              <a:rPr lang="ar-DZ" sz="2200" b="1" dirty="0" smtClean="0">
                <a:solidFill>
                  <a:schemeClr val="bg1"/>
                </a:solidFill>
              </a:rPr>
              <a:t>تستخدم </a:t>
            </a:r>
            <a:r>
              <a:rPr lang="ar-DZ" sz="2200" b="1" dirty="0" smtClean="0">
                <a:solidFill>
                  <a:schemeClr val="bg1"/>
                </a:solidFill>
              </a:rPr>
              <a:t>العلامة التجارية أيضًا تكتيكات التسعير النفسي ، حيث تحدد الأسعار أقل قليلاً من الأرقام المستديرة لتعزيز إدراك العميل للقيمة. تظل مبيعاتهم غير متأثرة بتغيرات الأسعار بسبب </a:t>
            </a:r>
            <a:r>
              <a:rPr lang="ar-DZ" sz="2200" b="1" dirty="0" err="1" smtClean="0">
                <a:solidFill>
                  <a:schemeClr val="bg1"/>
                </a:solidFill>
              </a:rPr>
              <a:t>حصرية</a:t>
            </a:r>
            <a:r>
              <a:rPr lang="ar-DZ" sz="2200" b="1" dirty="0" smtClean="0">
                <a:solidFill>
                  <a:schemeClr val="bg1"/>
                </a:solidFill>
              </a:rPr>
              <a:t> سياراتهم ، ولا تتبع بورش التسعير القائم على المنافسين..</a:t>
            </a:r>
          </a:p>
          <a:p>
            <a:r>
              <a:rPr lang="ar-DZ" dirty="0" smtClean="0"/>
              <a:t/>
            </a:r>
            <a:br>
              <a:rPr lang="ar-DZ" dirty="0" smtClean="0"/>
            </a:br>
            <a:endParaRPr lang="en-US" dirty="0"/>
          </a:p>
        </p:txBody>
      </p:sp>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Ouvrir la photo"/>
          <p:cNvPicPr>
            <a:picLocks noChangeAspect="1" noChangeArrowheads="1"/>
          </p:cNvPicPr>
          <p:nvPr/>
        </p:nvPicPr>
        <p:blipFill>
          <a:blip r:embed="rId2"/>
          <a:srcRect/>
          <a:stretch>
            <a:fillRect/>
          </a:stretch>
        </p:blipFill>
        <p:spPr bwMode="auto">
          <a:xfrm>
            <a:off x="0" y="0"/>
            <a:ext cx="2000232" cy="2000240"/>
          </a:xfrm>
          <a:prstGeom prst="rect">
            <a:avLst/>
          </a:prstGeom>
          <a:noFill/>
        </p:spPr>
      </p:pic>
      <p:sp>
        <p:nvSpPr>
          <p:cNvPr id="3" name="Rectangle 2"/>
          <p:cNvSpPr/>
          <p:nvPr/>
        </p:nvSpPr>
        <p:spPr>
          <a:xfrm>
            <a:off x="0" y="1928802"/>
            <a:ext cx="9144000" cy="4929198"/>
          </a:xfrm>
          <a:prstGeom prst="rect">
            <a:avLst/>
          </a:prstGeom>
          <a:solidFill>
            <a:srgbClr val="64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1928794" y="0"/>
            <a:ext cx="7215206" cy="1928802"/>
          </a:xfrm>
          <a:prstGeom prst="rect">
            <a:avLst/>
          </a:prstGeom>
          <a:solidFill>
            <a:srgbClr val="64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r-FR" sz="3600" b="1" u="sng" dirty="0" smtClean="0">
                <a:solidFill>
                  <a:srgbClr val="FFFF66"/>
                </a:solidFill>
              </a:rPr>
              <a:t>7</a:t>
            </a:r>
            <a:r>
              <a:rPr lang="ar-DZ" sz="3600" b="1" u="sng" dirty="0" smtClean="0">
                <a:solidFill>
                  <a:srgbClr val="FFFF66"/>
                </a:solidFill>
              </a:rPr>
              <a:t>/ - عناصر المزيج التسويقي </a:t>
            </a:r>
          </a:p>
          <a:p>
            <a:pPr algn="ctr" rtl="1"/>
            <a:r>
              <a:rPr lang="ar-DZ" sz="3600" b="1" u="sng" dirty="0" smtClean="0">
                <a:solidFill>
                  <a:srgbClr val="FFFF66"/>
                </a:solidFill>
              </a:rPr>
              <a:t>لشركة </a:t>
            </a:r>
            <a:r>
              <a:rPr lang="fr-FR" sz="3600" b="1" u="sng" dirty="0" smtClean="0">
                <a:solidFill>
                  <a:srgbClr val="FFFF66"/>
                </a:solidFill>
              </a:rPr>
              <a:t>PORSCHE </a:t>
            </a:r>
            <a:r>
              <a:rPr lang="ar-DZ" sz="3600" b="1" u="sng" dirty="0" smtClean="0">
                <a:solidFill>
                  <a:srgbClr val="FFFF66"/>
                </a:solidFill>
              </a:rPr>
              <a:t>:</a:t>
            </a:r>
            <a:endParaRPr lang="en-US" sz="3600" b="1" u="sng" dirty="0">
              <a:solidFill>
                <a:srgbClr val="FFFF66"/>
              </a:solidFill>
            </a:endParaRPr>
          </a:p>
        </p:txBody>
      </p:sp>
      <p:sp>
        <p:nvSpPr>
          <p:cNvPr id="4098" name="AutoShape 2" descr="وكالة بورش في الامارات - أبوظبي - دبي - الشارقة - الفجيرة | دوبيزل للسيارات"/>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0" name="AutoShape 4" descr="وكالة بورش في الامارات - أبوظبي - دبي - الشارقة - الفجيرة | دوبيزل للسيارات"/>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 name="Rectangle 9"/>
          <p:cNvSpPr/>
          <p:nvPr/>
        </p:nvSpPr>
        <p:spPr>
          <a:xfrm>
            <a:off x="5143504" y="2143116"/>
            <a:ext cx="2948243" cy="923330"/>
          </a:xfrm>
          <a:prstGeom prst="rect">
            <a:avLst/>
          </a:prstGeom>
          <a:noFill/>
        </p:spPr>
        <p:txBody>
          <a:bodyPr wrap="square" lIns="91440" tIns="45720" rIns="91440" bIns="45720">
            <a:spAutoFit/>
          </a:bodyPr>
          <a:lstStyle/>
          <a:p>
            <a:pPr algn="ctr"/>
            <a:r>
              <a:rPr lang="fr-FR" sz="5400" b="1" u="sng"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 L A C E :</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28676" name="Picture 4" descr="Ouvrir la photo"/>
          <p:cNvPicPr>
            <a:picLocks noChangeAspect="1" noChangeArrowheads="1"/>
          </p:cNvPicPr>
          <p:nvPr/>
        </p:nvPicPr>
        <p:blipFill>
          <a:blip r:embed="rId3"/>
          <a:srcRect/>
          <a:stretch>
            <a:fillRect/>
          </a:stretch>
        </p:blipFill>
        <p:spPr bwMode="auto">
          <a:xfrm>
            <a:off x="0" y="1928802"/>
            <a:ext cx="4429124" cy="4929198"/>
          </a:xfrm>
          <a:prstGeom prst="rect">
            <a:avLst/>
          </a:prstGeom>
          <a:noFill/>
        </p:spPr>
      </p:pic>
      <p:sp>
        <p:nvSpPr>
          <p:cNvPr id="9" name="ZoneTexte 8"/>
          <p:cNvSpPr txBox="1"/>
          <p:nvPr/>
        </p:nvSpPr>
        <p:spPr>
          <a:xfrm>
            <a:off x="4429124" y="2786058"/>
            <a:ext cx="4714876" cy="4339650"/>
          </a:xfrm>
          <a:prstGeom prst="rect">
            <a:avLst/>
          </a:prstGeom>
          <a:noFill/>
        </p:spPr>
        <p:txBody>
          <a:bodyPr wrap="square" rtlCol="0">
            <a:spAutoFit/>
          </a:bodyPr>
          <a:lstStyle/>
          <a:p>
            <a:pPr algn="r" rtl="1"/>
            <a:r>
              <a:rPr lang="ar-DZ" sz="2400" dirty="0" smtClean="0">
                <a:solidFill>
                  <a:schemeClr val="bg1"/>
                </a:solidFill>
              </a:rPr>
              <a:t>   </a:t>
            </a:r>
          </a:p>
          <a:p>
            <a:pPr algn="r" rtl="1"/>
            <a:r>
              <a:rPr lang="ar-DZ" sz="2400" dirty="0" smtClean="0">
                <a:solidFill>
                  <a:schemeClr val="bg1"/>
                </a:solidFill>
              </a:rPr>
              <a:t>     -  </a:t>
            </a:r>
            <a:r>
              <a:rPr lang="ar-DZ" sz="2400" b="1" dirty="0" smtClean="0">
                <a:solidFill>
                  <a:schemeClr val="bg1"/>
                </a:solidFill>
              </a:rPr>
              <a:t>تميزهم </a:t>
            </a:r>
            <a:r>
              <a:rPr lang="ar-DZ" sz="2400" b="1" dirty="0" err="1" smtClean="0">
                <a:solidFill>
                  <a:schemeClr val="bg1"/>
                </a:solidFill>
              </a:rPr>
              <a:t>استراتيجية</a:t>
            </a:r>
            <a:r>
              <a:rPr lang="ar-DZ" sz="2400" b="1" dirty="0" smtClean="0">
                <a:solidFill>
                  <a:schemeClr val="bg1"/>
                </a:solidFill>
              </a:rPr>
              <a:t> التوزيع الخاصة بالشركة عن طريق اعتماد قناة توزيع مباشرة. يمكن للعملاء التواصل مباشرة مع الوكلاء المرخصين ، حيث يقدم موظفو المبيعات معلومات متعمقة حول المنتجات.</a:t>
            </a:r>
          </a:p>
          <a:p>
            <a:pPr algn="r" rtl="1"/>
            <a:r>
              <a:rPr lang="ar-DZ" sz="2400" b="1" dirty="0" smtClean="0">
                <a:solidFill>
                  <a:schemeClr val="bg1"/>
                </a:solidFill>
              </a:rPr>
              <a:t>يضمن هذا النهج تجربة شراء سريعة وخالية من المتاعب. بينما تتمتع بورش بحضور عالمي ، فإن الولايات المتحدة والصين وألمانيا هي أسواقهم الأكثر </a:t>
            </a:r>
            <a:r>
              <a:rPr lang="ar-DZ" sz="2400" b="1" dirty="0" err="1" smtClean="0">
                <a:solidFill>
                  <a:schemeClr val="bg1"/>
                </a:solidFill>
              </a:rPr>
              <a:t>مبيعًا</a:t>
            </a:r>
            <a:r>
              <a:rPr lang="ar-DZ" sz="2400" b="1" dirty="0" smtClean="0">
                <a:solidFill>
                  <a:schemeClr val="bg1"/>
                </a:solidFill>
              </a:rPr>
              <a:t>..</a:t>
            </a:r>
          </a:p>
          <a:p>
            <a:r>
              <a:rPr lang="ar-DZ" dirty="0" smtClean="0"/>
              <a:t/>
            </a:r>
            <a:br>
              <a:rPr lang="ar-DZ" dirty="0" smtClean="0"/>
            </a:br>
            <a:endParaRPr lang="en-US" dirty="0"/>
          </a:p>
        </p:txBody>
      </p:sp>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Ouvrir la photo"/>
          <p:cNvPicPr>
            <a:picLocks noChangeAspect="1" noChangeArrowheads="1"/>
          </p:cNvPicPr>
          <p:nvPr/>
        </p:nvPicPr>
        <p:blipFill>
          <a:blip r:embed="rId2"/>
          <a:srcRect/>
          <a:stretch>
            <a:fillRect/>
          </a:stretch>
        </p:blipFill>
        <p:spPr bwMode="auto">
          <a:xfrm>
            <a:off x="0" y="0"/>
            <a:ext cx="2000232" cy="2000240"/>
          </a:xfrm>
          <a:prstGeom prst="rect">
            <a:avLst/>
          </a:prstGeom>
          <a:noFill/>
        </p:spPr>
      </p:pic>
      <p:sp>
        <p:nvSpPr>
          <p:cNvPr id="3" name="Rectangle 2"/>
          <p:cNvSpPr/>
          <p:nvPr/>
        </p:nvSpPr>
        <p:spPr>
          <a:xfrm>
            <a:off x="0" y="1928802"/>
            <a:ext cx="9144000" cy="4929198"/>
          </a:xfrm>
          <a:prstGeom prst="rect">
            <a:avLst/>
          </a:prstGeom>
          <a:solidFill>
            <a:srgbClr val="64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1928794" y="0"/>
            <a:ext cx="7215206" cy="1928802"/>
          </a:xfrm>
          <a:prstGeom prst="rect">
            <a:avLst/>
          </a:prstGeom>
          <a:solidFill>
            <a:srgbClr val="64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r-FR" sz="3600" b="1" u="sng" dirty="0" smtClean="0">
                <a:solidFill>
                  <a:srgbClr val="FFFF66"/>
                </a:solidFill>
              </a:rPr>
              <a:t>7</a:t>
            </a:r>
            <a:r>
              <a:rPr lang="ar-DZ" sz="3600" b="1" u="sng" dirty="0" smtClean="0">
                <a:solidFill>
                  <a:srgbClr val="FFFF66"/>
                </a:solidFill>
              </a:rPr>
              <a:t>/ - عناصر المزيج التسويقي </a:t>
            </a:r>
          </a:p>
          <a:p>
            <a:pPr algn="ctr" rtl="1"/>
            <a:r>
              <a:rPr lang="ar-DZ" sz="3600" b="1" u="sng" dirty="0" smtClean="0">
                <a:solidFill>
                  <a:srgbClr val="FFFF66"/>
                </a:solidFill>
              </a:rPr>
              <a:t>لشركة </a:t>
            </a:r>
            <a:r>
              <a:rPr lang="fr-FR" sz="3600" b="1" u="sng" dirty="0" smtClean="0">
                <a:solidFill>
                  <a:srgbClr val="FFFF66"/>
                </a:solidFill>
              </a:rPr>
              <a:t>PORSCHE </a:t>
            </a:r>
            <a:r>
              <a:rPr lang="ar-DZ" sz="3600" b="1" u="sng" dirty="0" smtClean="0">
                <a:solidFill>
                  <a:srgbClr val="FFFF66"/>
                </a:solidFill>
              </a:rPr>
              <a:t>:</a:t>
            </a:r>
            <a:endParaRPr lang="en-US" sz="3600" b="1" u="sng" dirty="0">
              <a:solidFill>
                <a:srgbClr val="FFFF66"/>
              </a:solidFill>
            </a:endParaRPr>
          </a:p>
        </p:txBody>
      </p:sp>
      <p:sp>
        <p:nvSpPr>
          <p:cNvPr id="4098" name="AutoShape 2" descr="وكالة بورش في الامارات - أبوظبي - دبي - الشارقة - الفجيرة | دوبيزل للسيارات"/>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0" name="AutoShape 4" descr="وكالة بورش في الامارات - أبوظبي - دبي - الشارقة - الفجيرة | دوبيزل للسيارات"/>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9700" name="Picture 4" descr="Ouvrir la photo"/>
          <p:cNvPicPr>
            <a:picLocks noChangeAspect="1" noChangeArrowheads="1"/>
          </p:cNvPicPr>
          <p:nvPr/>
        </p:nvPicPr>
        <p:blipFill>
          <a:blip r:embed="rId3"/>
          <a:srcRect/>
          <a:stretch>
            <a:fillRect/>
          </a:stretch>
        </p:blipFill>
        <p:spPr bwMode="auto">
          <a:xfrm>
            <a:off x="0" y="4572008"/>
            <a:ext cx="3071802" cy="2285992"/>
          </a:xfrm>
          <a:prstGeom prst="rect">
            <a:avLst/>
          </a:prstGeom>
          <a:noFill/>
        </p:spPr>
      </p:pic>
      <p:pic>
        <p:nvPicPr>
          <p:cNvPr id="29702" name="Picture 6" descr="Ouvrir la photo"/>
          <p:cNvPicPr>
            <a:picLocks noChangeAspect="1" noChangeArrowheads="1"/>
          </p:cNvPicPr>
          <p:nvPr/>
        </p:nvPicPr>
        <p:blipFill>
          <a:blip r:embed="rId4"/>
          <a:srcRect/>
          <a:stretch>
            <a:fillRect/>
          </a:stretch>
        </p:blipFill>
        <p:spPr bwMode="auto">
          <a:xfrm>
            <a:off x="0" y="1928802"/>
            <a:ext cx="3071802" cy="2643206"/>
          </a:xfrm>
          <a:prstGeom prst="rect">
            <a:avLst/>
          </a:prstGeom>
          <a:noFill/>
        </p:spPr>
      </p:pic>
      <p:sp>
        <p:nvSpPr>
          <p:cNvPr id="10" name="ZoneTexte 9"/>
          <p:cNvSpPr txBox="1"/>
          <p:nvPr/>
        </p:nvSpPr>
        <p:spPr>
          <a:xfrm>
            <a:off x="3000364" y="2643182"/>
            <a:ext cx="6143636" cy="4708981"/>
          </a:xfrm>
          <a:prstGeom prst="rect">
            <a:avLst/>
          </a:prstGeom>
          <a:noFill/>
        </p:spPr>
        <p:txBody>
          <a:bodyPr wrap="square" rtlCol="0">
            <a:spAutoFit/>
          </a:bodyPr>
          <a:lstStyle/>
          <a:p>
            <a:pPr algn="r" rtl="1"/>
            <a:endParaRPr lang="ar-DZ" sz="2400" b="1" dirty="0" smtClean="0">
              <a:solidFill>
                <a:schemeClr val="bg1"/>
              </a:solidFill>
            </a:endParaRPr>
          </a:p>
          <a:p>
            <a:pPr algn="r" rtl="1"/>
            <a:r>
              <a:rPr lang="ar-DZ" sz="2400" b="1" dirty="0" smtClean="0">
                <a:solidFill>
                  <a:schemeClr val="bg1"/>
                </a:solidFill>
              </a:rPr>
              <a:t> </a:t>
            </a:r>
            <a:r>
              <a:rPr lang="ar-DZ" sz="2400" b="1" dirty="0" smtClean="0">
                <a:solidFill>
                  <a:schemeClr val="bg1"/>
                </a:solidFill>
              </a:rPr>
              <a:t>    - تستهدف إستراتيجية بورشه الترويجية والإعلانية في المقام الأول الأفراد الأثرياء والأثرياء في القطاع المتميز. إنهم يشاركون في التسويق عبر الإنترنت من خلال الإعلانات التلفزيونية ويستخدمون أيضًا التسويق دون الخط من خلال المجلات. و استخدام المشاهير للترويج لسياراتهم في حساباتهم على مواقع التواصل الاجتماعي </a:t>
            </a:r>
            <a:r>
              <a:rPr lang="ar-DZ" sz="2400" b="1" dirty="0" err="1" smtClean="0">
                <a:solidFill>
                  <a:schemeClr val="bg1"/>
                </a:solidFill>
              </a:rPr>
              <a:t>كالفايسبووك</a:t>
            </a:r>
            <a:r>
              <a:rPr lang="ar-DZ" sz="2400" b="1" dirty="0" smtClean="0">
                <a:solidFill>
                  <a:schemeClr val="bg1"/>
                </a:solidFill>
              </a:rPr>
              <a:t> .</a:t>
            </a:r>
          </a:p>
          <a:p>
            <a:pPr algn="r" rtl="1"/>
            <a:r>
              <a:rPr lang="ar-DZ" sz="2400" b="1" dirty="0" smtClean="0">
                <a:solidFill>
                  <a:schemeClr val="bg1"/>
                </a:solidFill>
              </a:rPr>
              <a:t> - ومع </a:t>
            </a:r>
            <a:r>
              <a:rPr lang="ar-DZ" sz="2400" b="1" dirty="0" smtClean="0">
                <a:solidFill>
                  <a:schemeClr val="bg1"/>
                </a:solidFill>
              </a:rPr>
              <a:t>ذلك ، لا تعتمد بورش بشكل كبير على الحوافز أو الخصومات ، لأن عملائها المستهدفين أقل حساسية للسعر. بدلاً من ذلك ، يؤكدون على التفرد والأداء والحرفية في سياراتهم في عروضهم الترويجية..</a:t>
            </a:r>
          </a:p>
          <a:p>
            <a:r>
              <a:rPr lang="ar-DZ" dirty="0" smtClean="0"/>
              <a:t/>
            </a:r>
            <a:br>
              <a:rPr lang="ar-DZ" dirty="0" smtClean="0"/>
            </a:br>
            <a:endParaRPr lang="en-US" dirty="0"/>
          </a:p>
        </p:txBody>
      </p:sp>
      <p:sp>
        <p:nvSpPr>
          <p:cNvPr id="12" name="Rectangle 11"/>
          <p:cNvSpPr/>
          <p:nvPr/>
        </p:nvSpPr>
        <p:spPr>
          <a:xfrm>
            <a:off x="4000496" y="2000240"/>
            <a:ext cx="4281941" cy="707886"/>
          </a:xfrm>
          <a:prstGeom prst="rect">
            <a:avLst/>
          </a:prstGeom>
          <a:noFill/>
        </p:spPr>
        <p:txBody>
          <a:bodyPr wrap="none" lIns="91440" tIns="45720" rIns="91440" bIns="45720">
            <a:spAutoFit/>
          </a:bodyPr>
          <a:lstStyle/>
          <a:p>
            <a:pPr algn="ctr"/>
            <a:r>
              <a:rPr lang="fr-FR" sz="4000" b="1" u="sng"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t>
            </a:r>
            <a:r>
              <a:rPr lang="fr-FR" sz="40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fr-FR" sz="4000" b="1" u="sng"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P R O M O T I O N:</a:t>
            </a:r>
            <a:endParaRPr lang="en-US" sz="4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Ouvrir la photo"/>
          <p:cNvPicPr>
            <a:picLocks noChangeAspect="1" noChangeArrowheads="1"/>
          </p:cNvPicPr>
          <p:nvPr/>
        </p:nvPicPr>
        <p:blipFill>
          <a:blip r:embed="rId3"/>
          <a:srcRect/>
          <a:stretch>
            <a:fillRect/>
          </a:stretch>
        </p:blipFill>
        <p:spPr bwMode="auto">
          <a:xfrm>
            <a:off x="0" y="0"/>
            <a:ext cx="2000232" cy="2000240"/>
          </a:xfrm>
          <a:prstGeom prst="rect">
            <a:avLst/>
          </a:prstGeom>
          <a:noFill/>
        </p:spPr>
      </p:pic>
      <p:sp>
        <p:nvSpPr>
          <p:cNvPr id="3" name="Rectangle 2"/>
          <p:cNvSpPr/>
          <p:nvPr/>
        </p:nvSpPr>
        <p:spPr>
          <a:xfrm>
            <a:off x="0" y="1928802"/>
            <a:ext cx="9144000" cy="4929198"/>
          </a:xfrm>
          <a:prstGeom prst="rect">
            <a:avLst/>
          </a:prstGeom>
          <a:solidFill>
            <a:srgbClr val="64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1928794" y="0"/>
            <a:ext cx="7215206" cy="1928802"/>
          </a:xfrm>
          <a:prstGeom prst="rect">
            <a:avLst/>
          </a:prstGeom>
          <a:solidFill>
            <a:srgbClr val="64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600" b="1" u="sng" dirty="0" smtClean="0">
                <a:solidFill>
                  <a:srgbClr val="FFFF66"/>
                </a:solidFill>
              </a:rPr>
              <a:t>8/ - </a:t>
            </a:r>
            <a:r>
              <a:rPr lang="ar-DZ" sz="3600" b="1" u="sng" dirty="0" err="1" smtClean="0">
                <a:solidFill>
                  <a:srgbClr val="FFFF66"/>
                </a:solidFill>
              </a:rPr>
              <a:t>اشكال</a:t>
            </a:r>
            <a:r>
              <a:rPr lang="ar-DZ" sz="3600" b="1" u="sng" dirty="0" smtClean="0">
                <a:solidFill>
                  <a:srgbClr val="FFFF66"/>
                </a:solidFill>
              </a:rPr>
              <a:t> الدخول </a:t>
            </a:r>
            <a:r>
              <a:rPr lang="ar-DZ" sz="3600" b="1" u="sng" dirty="0" err="1" smtClean="0">
                <a:solidFill>
                  <a:srgbClr val="FFFF66"/>
                </a:solidFill>
              </a:rPr>
              <a:t>الى</a:t>
            </a:r>
            <a:r>
              <a:rPr lang="ar-DZ" sz="3600" b="1" u="sng" dirty="0" smtClean="0">
                <a:solidFill>
                  <a:srgbClr val="FFFF66"/>
                </a:solidFill>
              </a:rPr>
              <a:t> المؤسسات الدولية :</a:t>
            </a:r>
            <a:endParaRPr lang="en-US" sz="3600" b="1" u="sng" dirty="0">
              <a:solidFill>
                <a:srgbClr val="FFFF66"/>
              </a:solidFill>
            </a:endParaRPr>
          </a:p>
        </p:txBody>
      </p:sp>
      <p:sp>
        <p:nvSpPr>
          <p:cNvPr id="5" name="ZoneTexte 4"/>
          <p:cNvSpPr txBox="1"/>
          <p:nvPr/>
        </p:nvSpPr>
        <p:spPr>
          <a:xfrm>
            <a:off x="0" y="1928802"/>
            <a:ext cx="9144000" cy="6617196"/>
          </a:xfrm>
          <a:prstGeom prst="rect">
            <a:avLst/>
          </a:prstGeom>
          <a:noFill/>
        </p:spPr>
        <p:txBody>
          <a:bodyPr wrap="square" rtlCol="0">
            <a:spAutoFit/>
          </a:bodyPr>
          <a:lstStyle/>
          <a:p>
            <a:pPr algn="r" rtl="1"/>
            <a:r>
              <a:rPr lang="ar-DZ" sz="2400" b="1" u="sng" dirty="0" smtClean="0">
                <a:solidFill>
                  <a:srgbClr val="FFC000"/>
                </a:solidFill>
              </a:rPr>
              <a:t>1/- التصدير :</a:t>
            </a:r>
            <a:r>
              <a:rPr lang="ar-DZ" sz="2400" dirty="0" smtClean="0"/>
              <a:t> </a:t>
            </a:r>
            <a:r>
              <a:rPr lang="ar-DZ" sz="2400" dirty="0" smtClean="0">
                <a:solidFill>
                  <a:schemeClr val="bg1"/>
                </a:solidFill>
              </a:rPr>
              <a:t>نعم، </a:t>
            </a:r>
            <a:r>
              <a:rPr lang="ar-DZ" sz="2400" dirty="0" smtClean="0">
                <a:solidFill>
                  <a:schemeClr val="bg1"/>
                </a:solidFill>
              </a:rPr>
              <a:t>بورش تصدر </a:t>
            </a:r>
            <a:r>
              <a:rPr lang="ar-DZ" sz="2400" dirty="0" smtClean="0">
                <a:solidFill>
                  <a:schemeClr val="bg1"/>
                </a:solidFill>
              </a:rPr>
              <a:t>منتجاتها للعديد من الدول والأسواق الدولية حول العالم. كشركة عالمية في مجال صناعة السيارات الفاخرة، تعتمد بورش بشكل كبير على التصدير لتوفير منتجاتها للعملاء في مختلف أنحاء العالم. يتم تصدير سيارات بورش إلى أكثر من 120 دولة، وتستفيد الشركة من شبكة توزيع قوية تتيح لها الوصول إلى أسواق </a:t>
            </a:r>
            <a:r>
              <a:rPr lang="ar-DZ" sz="2400" dirty="0" smtClean="0">
                <a:solidFill>
                  <a:schemeClr val="bg1"/>
                </a:solidFill>
              </a:rPr>
              <a:t>عالمية</a:t>
            </a:r>
          </a:p>
          <a:p>
            <a:pPr algn="r" rtl="1"/>
            <a:r>
              <a:rPr lang="ar-DZ" sz="2400" b="1" u="sng" dirty="0" smtClean="0">
                <a:solidFill>
                  <a:srgbClr val="FFC000"/>
                </a:solidFill>
              </a:rPr>
              <a:t>2/- التعاقدات الدولية : </a:t>
            </a:r>
            <a:r>
              <a:rPr lang="ar-DZ" sz="2400" b="1" dirty="0" smtClean="0">
                <a:solidFill>
                  <a:schemeClr val="bg1"/>
                </a:solidFill>
              </a:rPr>
              <a:t> </a:t>
            </a:r>
          </a:p>
          <a:p>
            <a:pPr algn="r" rtl="1"/>
            <a:r>
              <a:rPr lang="ar-DZ" sz="2400" b="1" dirty="0" smtClean="0">
                <a:solidFill>
                  <a:schemeClr val="bg1"/>
                </a:solidFill>
              </a:rPr>
              <a:t>- </a:t>
            </a:r>
            <a:r>
              <a:rPr lang="ar-DZ" sz="2000" b="1" u="sng" dirty="0" smtClean="0">
                <a:solidFill>
                  <a:schemeClr val="bg1"/>
                </a:solidFill>
              </a:rPr>
              <a:t>شراكة </a:t>
            </a:r>
            <a:r>
              <a:rPr lang="ar-DZ" sz="2000" b="1" u="sng" dirty="0" smtClean="0">
                <a:solidFill>
                  <a:schemeClr val="bg1"/>
                </a:solidFill>
              </a:rPr>
              <a:t>مع فولكس فاجن</a:t>
            </a:r>
            <a:r>
              <a:rPr lang="ar-DZ" sz="2000" u="sng" dirty="0" smtClean="0">
                <a:solidFill>
                  <a:schemeClr val="bg1"/>
                </a:solidFill>
              </a:rPr>
              <a:t>: </a:t>
            </a:r>
            <a:r>
              <a:rPr lang="ar-DZ" sz="2000" dirty="0" smtClean="0">
                <a:solidFill>
                  <a:schemeClr val="bg1"/>
                </a:solidFill>
              </a:rPr>
              <a:t>بورش هي جزء من مجموعة فولكس فاجن الألمانية، وهذه الشراكة تتيح لها الوصول إلى موارد وتكنولوجيا مشتركة مع العلامات التجارية الأخرى في المجموعة، </a:t>
            </a:r>
          </a:p>
          <a:p>
            <a:pPr algn="r" rtl="1"/>
            <a:r>
              <a:rPr lang="ar-DZ" sz="2000" b="1" u="sng" dirty="0" smtClean="0">
                <a:solidFill>
                  <a:schemeClr val="bg1"/>
                </a:solidFill>
              </a:rPr>
              <a:t>- التعاون </a:t>
            </a:r>
            <a:r>
              <a:rPr lang="ar-DZ" sz="2000" b="1" u="sng" dirty="0" smtClean="0">
                <a:solidFill>
                  <a:schemeClr val="bg1"/>
                </a:solidFill>
              </a:rPr>
              <a:t>مع شركات تقنية المعلومات</a:t>
            </a:r>
            <a:r>
              <a:rPr lang="ar-DZ" sz="2000" u="sng" dirty="0" smtClean="0">
                <a:solidFill>
                  <a:schemeClr val="bg1"/>
                </a:solidFill>
              </a:rPr>
              <a:t>: </a:t>
            </a:r>
            <a:r>
              <a:rPr lang="ar-DZ" sz="2000" dirty="0" smtClean="0">
                <a:solidFill>
                  <a:schemeClr val="bg1"/>
                </a:solidFill>
              </a:rPr>
              <a:t>بورش </a:t>
            </a:r>
            <a:r>
              <a:rPr lang="ar-DZ" sz="2000" dirty="0" smtClean="0">
                <a:solidFill>
                  <a:schemeClr val="bg1"/>
                </a:solidFill>
              </a:rPr>
              <a:t>تعمل لتطوير </a:t>
            </a:r>
            <a:r>
              <a:rPr lang="ar-DZ" sz="2000" dirty="0" smtClean="0">
                <a:solidFill>
                  <a:schemeClr val="bg1"/>
                </a:solidFill>
              </a:rPr>
              <a:t>تقنيات السيارات الذكية والتوصيل والأمان، مما يساعدها على الابتكار وتقديم تجارب متقدمة للعملاء.</a:t>
            </a:r>
          </a:p>
          <a:p>
            <a:pPr algn="r" rtl="1"/>
            <a:r>
              <a:rPr lang="ar-DZ" sz="2000" b="1" u="sng" dirty="0" smtClean="0">
                <a:solidFill>
                  <a:schemeClr val="bg1"/>
                </a:solidFill>
              </a:rPr>
              <a:t>- توزيع </a:t>
            </a:r>
            <a:r>
              <a:rPr lang="ar-DZ" sz="2000" b="1" u="sng" dirty="0" smtClean="0">
                <a:solidFill>
                  <a:schemeClr val="bg1"/>
                </a:solidFill>
              </a:rPr>
              <a:t>المنتجات مع شركاء دوليين</a:t>
            </a:r>
            <a:r>
              <a:rPr lang="ar-DZ" sz="2000" u="sng" dirty="0" smtClean="0">
                <a:solidFill>
                  <a:schemeClr val="bg1"/>
                </a:solidFill>
              </a:rPr>
              <a:t>: </a:t>
            </a:r>
            <a:r>
              <a:rPr lang="ar-DZ" sz="2000" dirty="0" smtClean="0">
                <a:solidFill>
                  <a:schemeClr val="bg1"/>
                </a:solidFill>
              </a:rPr>
              <a:t>بورش تبرم اتفاقيات توزيع مع شركاء في مختلف الأسواق الدولية لتسويق وبيع منتجاتها، مما يساعدها على توسيع نطاق عملياتها وزيادة وجودها في الأسواق العالمية.</a:t>
            </a:r>
          </a:p>
          <a:p>
            <a:pPr algn="r" rtl="1"/>
            <a:r>
              <a:rPr lang="ar-DZ" sz="2000" b="1" u="sng" dirty="0" smtClean="0">
                <a:solidFill>
                  <a:schemeClr val="bg1"/>
                </a:solidFill>
              </a:rPr>
              <a:t>الشراكات الرياضية والثقافية</a:t>
            </a:r>
            <a:r>
              <a:rPr lang="ar-DZ" sz="2000" u="sng" dirty="0" smtClean="0">
                <a:solidFill>
                  <a:schemeClr val="bg1"/>
                </a:solidFill>
              </a:rPr>
              <a:t>: </a:t>
            </a:r>
            <a:r>
              <a:rPr lang="ar-DZ" sz="2000" dirty="0" smtClean="0">
                <a:solidFill>
                  <a:schemeClr val="bg1"/>
                </a:solidFill>
              </a:rPr>
              <a:t>بورش تبرم شراكات مع عدة منظمات رياضية وثقافية دولية، مثل الاتحاد الدولي للسيارات </a:t>
            </a:r>
            <a:r>
              <a:rPr lang="ar-DZ" sz="2000" dirty="0" smtClean="0">
                <a:solidFill>
                  <a:schemeClr val="bg1"/>
                </a:solidFill>
              </a:rPr>
              <a:t>وبطولة </a:t>
            </a:r>
            <a:r>
              <a:rPr lang="ar-DZ" sz="2000" dirty="0" smtClean="0">
                <a:solidFill>
                  <a:schemeClr val="bg1"/>
                </a:solidFill>
              </a:rPr>
              <a:t>التنس المفتوحة </a:t>
            </a:r>
            <a:r>
              <a:rPr lang="ar-DZ" sz="2000" dirty="0" smtClean="0">
                <a:solidFill>
                  <a:schemeClr val="bg1"/>
                </a:solidFill>
              </a:rPr>
              <a:t>الأمريكية</a:t>
            </a:r>
            <a:r>
              <a:rPr lang="en-US" sz="2000" dirty="0" smtClean="0">
                <a:solidFill>
                  <a:schemeClr val="bg1"/>
                </a:solidFill>
              </a:rPr>
              <a:t>، </a:t>
            </a:r>
            <a:r>
              <a:rPr lang="ar-DZ" sz="2000" dirty="0" smtClean="0">
                <a:solidFill>
                  <a:schemeClr val="bg1"/>
                </a:solidFill>
              </a:rPr>
              <a:t>وهذه الشراكات تساعدها على تعزيز صورتها العالمية والتواجد في أحداث دولية هامة.</a:t>
            </a:r>
            <a:endParaRPr lang="ar-DZ" sz="2000" dirty="0" smtClean="0">
              <a:solidFill>
                <a:schemeClr val="bg1"/>
              </a:solidFill>
            </a:endParaRPr>
          </a:p>
          <a:p>
            <a:r>
              <a:rPr lang="ar-DZ" sz="2400" dirty="0" smtClean="0"/>
              <a:t/>
            </a:r>
            <a:br>
              <a:rPr lang="ar-DZ" sz="2400" dirty="0" smtClean="0"/>
            </a:br>
            <a:endParaRPr lang="ar-DZ" sz="2400" b="1" u="sng" dirty="0" smtClean="0">
              <a:solidFill>
                <a:srgbClr val="FFC000"/>
              </a:solidFill>
            </a:endParaRPr>
          </a:p>
          <a:p>
            <a:pPr algn="r" rtl="1"/>
            <a:endParaRPr lang="ar-DZ" sz="2400" b="1" u="sng" dirty="0" smtClean="0">
              <a:solidFill>
                <a:srgbClr val="FFC000"/>
              </a:solidFill>
            </a:endParaRPr>
          </a:p>
          <a:p>
            <a:r>
              <a:rPr lang="ar-DZ" sz="2400" dirty="0" smtClean="0"/>
              <a:t/>
            </a:r>
            <a:br>
              <a:rPr lang="ar-DZ" sz="2400" dirty="0" smtClean="0"/>
            </a:br>
            <a:r>
              <a:rPr lang="ar-DZ" sz="2400" b="1" u="sng" dirty="0" smtClean="0">
                <a:solidFill>
                  <a:srgbClr val="FFC000"/>
                </a:solidFill>
              </a:rPr>
              <a:t> </a:t>
            </a:r>
            <a:endParaRPr lang="ar-DZ" sz="2400" b="1" u="sng" dirty="0" smtClean="0">
              <a:solidFill>
                <a:srgbClr val="FFC000"/>
              </a:solidFill>
            </a:endParaRPr>
          </a:p>
        </p:txBody>
      </p:sp>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Ouvrir la photo"/>
          <p:cNvPicPr>
            <a:picLocks noChangeAspect="1" noChangeArrowheads="1"/>
          </p:cNvPicPr>
          <p:nvPr/>
        </p:nvPicPr>
        <p:blipFill>
          <a:blip r:embed="rId2"/>
          <a:srcRect/>
          <a:stretch>
            <a:fillRect/>
          </a:stretch>
        </p:blipFill>
        <p:spPr bwMode="auto">
          <a:xfrm>
            <a:off x="0" y="0"/>
            <a:ext cx="2000232" cy="2000240"/>
          </a:xfrm>
          <a:prstGeom prst="rect">
            <a:avLst/>
          </a:prstGeom>
          <a:noFill/>
        </p:spPr>
      </p:pic>
      <p:sp>
        <p:nvSpPr>
          <p:cNvPr id="3" name="Rectangle 2"/>
          <p:cNvSpPr/>
          <p:nvPr/>
        </p:nvSpPr>
        <p:spPr>
          <a:xfrm>
            <a:off x="0" y="1928802"/>
            <a:ext cx="9144000" cy="4929198"/>
          </a:xfrm>
          <a:prstGeom prst="rect">
            <a:avLst/>
          </a:prstGeom>
          <a:solidFill>
            <a:srgbClr val="64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1928794" y="0"/>
            <a:ext cx="7215206" cy="1928802"/>
          </a:xfrm>
          <a:prstGeom prst="rect">
            <a:avLst/>
          </a:prstGeom>
          <a:solidFill>
            <a:srgbClr val="64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600" b="1" u="sng" dirty="0" smtClean="0">
                <a:solidFill>
                  <a:srgbClr val="FFFF66"/>
                </a:solidFill>
              </a:rPr>
              <a:t>8/ - </a:t>
            </a:r>
            <a:r>
              <a:rPr lang="ar-DZ" sz="3600" b="1" u="sng" dirty="0" err="1" smtClean="0">
                <a:solidFill>
                  <a:srgbClr val="FFFF66"/>
                </a:solidFill>
              </a:rPr>
              <a:t>اشكال</a:t>
            </a:r>
            <a:r>
              <a:rPr lang="ar-DZ" sz="3600" b="1" u="sng" dirty="0" smtClean="0">
                <a:solidFill>
                  <a:srgbClr val="FFFF66"/>
                </a:solidFill>
              </a:rPr>
              <a:t> الدخول </a:t>
            </a:r>
            <a:r>
              <a:rPr lang="ar-DZ" sz="3600" b="1" u="sng" dirty="0" err="1" smtClean="0">
                <a:solidFill>
                  <a:srgbClr val="FFFF66"/>
                </a:solidFill>
              </a:rPr>
              <a:t>الى</a:t>
            </a:r>
            <a:r>
              <a:rPr lang="ar-DZ" sz="3600" b="1" u="sng" dirty="0" smtClean="0">
                <a:solidFill>
                  <a:srgbClr val="FFFF66"/>
                </a:solidFill>
              </a:rPr>
              <a:t> المؤسسات الدولية :</a:t>
            </a:r>
            <a:endParaRPr lang="en-US" sz="3600" b="1" u="sng" dirty="0">
              <a:solidFill>
                <a:srgbClr val="FFFF66"/>
              </a:solidFill>
            </a:endParaRPr>
          </a:p>
        </p:txBody>
      </p:sp>
      <p:sp>
        <p:nvSpPr>
          <p:cNvPr id="5" name="ZoneTexte 4"/>
          <p:cNvSpPr txBox="1"/>
          <p:nvPr/>
        </p:nvSpPr>
        <p:spPr>
          <a:xfrm>
            <a:off x="0" y="1928802"/>
            <a:ext cx="9144000" cy="5632311"/>
          </a:xfrm>
          <a:prstGeom prst="rect">
            <a:avLst/>
          </a:prstGeom>
          <a:noFill/>
        </p:spPr>
        <p:txBody>
          <a:bodyPr wrap="square" rtlCol="0">
            <a:spAutoFit/>
          </a:bodyPr>
          <a:lstStyle/>
          <a:p>
            <a:pPr algn="r" rtl="1"/>
            <a:r>
              <a:rPr lang="ar-DZ" sz="2400" b="1" u="sng" dirty="0" smtClean="0">
                <a:solidFill>
                  <a:srgbClr val="FFC000"/>
                </a:solidFill>
              </a:rPr>
              <a:t>3/- التحالفات </a:t>
            </a:r>
            <a:r>
              <a:rPr lang="ar-DZ" sz="2400" b="1" u="sng" dirty="0" err="1" smtClean="0">
                <a:solidFill>
                  <a:srgbClr val="FFC000"/>
                </a:solidFill>
              </a:rPr>
              <a:t>الاستراتيجية</a:t>
            </a:r>
            <a:r>
              <a:rPr lang="ar-DZ" sz="2400" b="1" u="sng" dirty="0" smtClean="0">
                <a:solidFill>
                  <a:srgbClr val="FFC000"/>
                </a:solidFill>
              </a:rPr>
              <a:t> :</a:t>
            </a:r>
            <a:r>
              <a:rPr lang="ar-DZ" sz="2400" b="1" dirty="0" smtClean="0"/>
              <a:t> </a:t>
            </a:r>
            <a:endParaRPr lang="ar-DZ" sz="2400" b="1" dirty="0" smtClean="0"/>
          </a:p>
          <a:p>
            <a:pPr algn="r" rtl="1"/>
            <a:r>
              <a:rPr lang="ar-DZ" sz="2400" b="1" u="sng" dirty="0" smtClean="0">
                <a:solidFill>
                  <a:schemeClr val="bg1"/>
                </a:solidFill>
              </a:rPr>
              <a:t> - تعاون مع شركات التقنية والتكنولوجيا</a:t>
            </a:r>
            <a:r>
              <a:rPr lang="ar-DZ" sz="2400" u="sng" dirty="0" smtClean="0">
                <a:solidFill>
                  <a:schemeClr val="bg1"/>
                </a:solidFill>
              </a:rPr>
              <a:t>: </a:t>
            </a:r>
            <a:r>
              <a:rPr lang="ar-DZ" sz="2400" dirty="0" smtClean="0">
                <a:solidFill>
                  <a:schemeClr val="bg1"/>
                </a:solidFill>
              </a:rPr>
              <a:t>بورش تعمل مع شركات التقنية والتكنولوجيا مثل </a:t>
            </a:r>
            <a:r>
              <a:rPr lang="en-US" sz="2400" dirty="0" smtClean="0">
                <a:solidFill>
                  <a:schemeClr val="bg1"/>
                </a:solidFill>
              </a:rPr>
              <a:t>Apple </a:t>
            </a:r>
            <a:r>
              <a:rPr lang="ar-DZ" sz="2400" dirty="0" smtClean="0">
                <a:solidFill>
                  <a:schemeClr val="bg1"/>
                </a:solidFill>
              </a:rPr>
              <a:t>و</a:t>
            </a:r>
            <a:r>
              <a:rPr lang="en-US" sz="2400" dirty="0" smtClean="0">
                <a:solidFill>
                  <a:schemeClr val="bg1"/>
                </a:solidFill>
              </a:rPr>
              <a:t>Google </a:t>
            </a:r>
            <a:r>
              <a:rPr lang="ar-DZ" sz="2400" dirty="0" smtClean="0">
                <a:solidFill>
                  <a:schemeClr val="bg1"/>
                </a:solidFill>
              </a:rPr>
              <a:t>لتطوير </a:t>
            </a:r>
            <a:r>
              <a:rPr lang="ar-DZ" sz="2400" dirty="0" smtClean="0">
                <a:solidFill>
                  <a:schemeClr val="bg1"/>
                </a:solidFill>
              </a:rPr>
              <a:t>تقنيات السيارات الذكية والمتصلة، </a:t>
            </a:r>
            <a:r>
              <a:rPr lang="ar-DZ" sz="2400" dirty="0" smtClean="0">
                <a:solidFill>
                  <a:schemeClr val="bg1"/>
                </a:solidFill>
              </a:rPr>
              <a:t>بما </a:t>
            </a:r>
            <a:r>
              <a:rPr lang="ar-DZ" sz="2400" dirty="0" smtClean="0">
                <a:solidFill>
                  <a:schemeClr val="bg1"/>
                </a:solidFill>
              </a:rPr>
              <a:t>في ذلك نظام الترفيه والمعلومات والتحكم بالمركبة.</a:t>
            </a:r>
          </a:p>
          <a:p>
            <a:pPr algn="r" rtl="1">
              <a:buFontTx/>
              <a:buChar char="-"/>
            </a:pPr>
            <a:r>
              <a:rPr lang="ar-DZ" sz="2400" b="1" u="sng" dirty="0" smtClean="0">
                <a:solidFill>
                  <a:schemeClr val="bg1"/>
                </a:solidFill>
              </a:rPr>
              <a:t>شراكات </a:t>
            </a:r>
            <a:r>
              <a:rPr lang="ar-DZ" sz="2400" b="1" u="sng" dirty="0" smtClean="0">
                <a:solidFill>
                  <a:schemeClr val="bg1"/>
                </a:solidFill>
              </a:rPr>
              <a:t>في مجالات الرياضة والثقافة</a:t>
            </a:r>
            <a:r>
              <a:rPr lang="ar-DZ" sz="2400" u="sng" dirty="0" smtClean="0">
                <a:solidFill>
                  <a:schemeClr val="bg1"/>
                </a:solidFill>
              </a:rPr>
              <a:t>: </a:t>
            </a:r>
            <a:r>
              <a:rPr lang="ar-DZ" sz="2400" dirty="0" smtClean="0">
                <a:solidFill>
                  <a:schemeClr val="bg1"/>
                </a:solidFill>
              </a:rPr>
              <a:t>بورش تدعم العديد من الفعاليات الرياضية والثقافية الدولية، مثل بطولة التنس المفتوحة الأمريكية ومعارض فنية مختلفة، وتلعب هذه الشراكات دورًا هامًا في تعزيز صورتها العالمية وتواجدها في أسواق مختلفة</a:t>
            </a:r>
            <a:r>
              <a:rPr lang="ar-DZ" sz="2400" dirty="0" smtClean="0">
                <a:solidFill>
                  <a:schemeClr val="bg1"/>
                </a:solidFill>
              </a:rPr>
              <a:t>.</a:t>
            </a:r>
          </a:p>
          <a:p>
            <a:pPr algn="r" rtl="1"/>
            <a:endParaRPr lang="ar-DZ" sz="2400" dirty="0" smtClean="0">
              <a:solidFill>
                <a:schemeClr val="bg1"/>
              </a:solidFill>
            </a:endParaRPr>
          </a:p>
          <a:p>
            <a:pPr algn="r" rtl="1"/>
            <a:endParaRPr lang="ar-DZ" sz="2400" dirty="0" smtClean="0">
              <a:solidFill>
                <a:schemeClr val="bg1"/>
              </a:solidFill>
            </a:endParaRPr>
          </a:p>
          <a:p>
            <a:pPr algn="r" rtl="1"/>
            <a:r>
              <a:rPr lang="ar-DZ" sz="2400" dirty="0" smtClean="0">
                <a:solidFill>
                  <a:schemeClr val="bg1"/>
                </a:solidFill>
              </a:rPr>
              <a:t>- هذه </a:t>
            </a:r>
            <a:r>
              <a:rPr lang="ar-DZ" sz="2400" dirty="0" smtClean="0">
                <a:solidFill>
                  <a:schemeClr val="bg1"/>
                </a:solidFill>
              </a:rPr>
              <a:t>بعض الأمثلة على التحالفات </a:t>
            </a:r>
            <a:r>
              <a:rPr lang="ar-DZ" sz="2400" dirty="0" err="1" smtClean="0">
                <a:solidFill>
                  <a:schemeClr val="bg1"/>
                </a:solidFill>
              </a:rPr>
              <a:t>الاستراتيجية</a:t>
            </a:r>
            <a:r>
              <a:rPr lang="ar-DZ" sz="2400" dirty="0" smtClean="0">
                <a:solidFill>
                  <a:schemeClr val="bg1"/>
                </a:solidFill>
              </a:rPr>
              <a:t> لشركة بورش، وتهدف هذه التحالفات إلى تحقيق أهداف محددة مثل التوسع العالمي والتطور التكنولوجي وتعزيز العلامة التجارية.</a:t>
            </a:r>
          </a:p>
          <a:p>
            <a:r>
              <a:rPr lang="ar-DZ" sz="2400" dirty="0" smtClean="0"/>
              <a:t/>
            </a:r>
            <a:br>
              <a:rPr lang="ar-DZ" sz="2400" dirty="0" smtClean="0"/>
            </a:br>
            <a:endParaRPr lang="ar-DZ" sz="2400" dirty="0" smtClean="0">
              <a:solidFill>
                <a:schemeClr val="bg1"/>
              </a:solidFill>
            </a:endParaRPr>
          </a:p>
          <a:p>
            <a:r>
              <a:rPr lang="ar-DZ" sz="2400" dirty="0" smtClean="0"/>
              <a:t/>
            </a:r>
            <a:br>
              <a:rPr lang="ar-DZ" sz="2400" dirty="0" smtClean="0"/>
            </a:br>
            <a:endParaRPr lang="en-US" sz="2400" b="1" u="sng" dirty="0">
              <a:solidFill>
                <a:srgbClr val="FFC000"/>
              </a:solidFill>
            </a:endParaRPr>
          </a:p>
        </p:txBody>
      </p:sp>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Ouvrir la photo"/>
          <p:cNvPicPr>
            <a:picLocks noChangeAspect="1" noChangeArrowheads="1"/>
          </p:cNvPicPr>
          <p:nvPr/>
        </p:nvPicPr>
        <p:blipFill>
          <a:blip r:embed="rId3"/>
          <a:srcRect/>
          <a:stretch>
            <a:fillRect/>
          </a:stretch>
        </p:blipFill>
        <p:spPr bwMode="auto">
          <a:xfrm>
            <a:off x="0" y="0"/>
            <a:ext cx="2000232" cy="2000240"/>
          </a:xfrm>
          <a:prstGeom prst="rect">
            <a:avLst/>
          </a:prstGeom>
          <a:noFill/>
        </p:spPr>
      </p:pic>
      <p:sp>
        <p:nvSpPr>
          <p:cNvPr id="3" name="Rectangle 2"/>
          <p:cNvSpPr/>
          <p:nvPr/>
        </p:nvSpPr>
        <p:spPr>
          <a:xfrm>
            <a:off x="0" y="1928802"/>
            <a:ext cx="9144000" cy="4929198"/>
          </a:xfrm>
          <a:prstGeom prst="rect">
            <a:avLst/>
          </a:prstGeom>
          <a:solidFill>
            <a:srgbClr val="64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4" name="Rectangle 3"/>
          <p:cNvSpPr/>
          <p:nvPr/>
        </p:nvSpPr>
        <p:spPr>
          <a:xfrm>
            <a:off x="1928794" y="0"/>
            <a:ext cx="7215206" cy="1928802"/>
          </a:xfrm>
          <a:prstGeom prst="rect">
            <a:avLst/>
          </a:prstGeom>
          <a:solidFill>
            <a:srgbClr val="64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r-FR" sz="3600" b="1" u="sng" dirty="0" smtClean="0">
                <a:solidFill>
                  <a:srgbClr val="FFFF66"/>
                </a:solidFill>
              </a:rPr>
              <a:t>CONCLUSION : </a:t>
            </a:r>
            <a:r>
              <a:rPr lang="fr-FR" sz="3600" b="1" dirty="0" smtClean="0">
                <a:solidFill>
                  <a:srgbClr val="FFFF66"/>
                </a:solidFill>
              </a:rPr>
              <a:t>                               </a:t>
            </a:r>
            <a:endParaRPr lang="en-US" sz="3600" b="1" dirty="0">
              <a:solidFill>
                <a:srgbClr val="FFFF66"/>
              </a:solidFill>
            </a:endParaRPr>
          </a:p>
        </p:txBody>
      </p:sp>
      <p:sp>
        <p:nvSpPr>
          <p:cNvPr id="5" name="ZoneTexte 4"/>
          <p:cNvSpPr txBox="1"/>
          <p:nvPr/>
        </p:nvSpPr>
        <p:spPr>
          <a:xfrm>
            <a:off x="0" y="1928802"/>
            <a:ext cx="9144000" cy="830997"/>
          </a:xfrm>
          <a:prstGeom prst="rect">
            <a:avLst/>
          </a:prstGeom>
          <a:noFill/>
        </p:spPr>
        <p:txBody>
          <a:bodyPr wrap="square" rtlCol="0">
            <a:spAutoFit/>
          </a:bodyPr>
          <a:lstStyle/>
          <a:p>
            <a:r>
              <a:rPr lang="ar-DZ" sz="2400" dirty="0" smtClean="0"/>
              <a:t/>
            </a:r>
            <a:br>
              <a:rPr lang="ar-DZ" sz="2400" dirty="0" smtClean="0"/>
            </a:br>
            <a:endParaRPr lang="en-US" sz="2400" b="1" u="sng" dirty="0">
              <a:solidFill>
                <a:srgbClr val="FFC000"/>
              </a:solidFill>
            </a:endParaRPr>
          </a:p>
        </p:txBody>
      </p:sp>
      <p:sp>
        <p:nvSpPr>
          <p:cNvPr id="7" name="Rectangle 6"/>
          <p:cNvSpPr/>
          <p:nvPr/>
        </p:nvSpPr>
        <p:spPr>
          <a:xfrm>
            <a:off x="0" y="2000240"/>
            <a:ext cx="9144000" cy="1754326"/>
          </a:xfrm>
          <a:prstGeom prst="rect">
            <a:avLst/>
          </a:prstGeom>
          <a:noFill/>
        </p:spPr>
        <p:txBody>
          <a:bodyPr wrap="square" lIns="91440" tIns="45720" rIns="91440" bIns="45720">
            <a:spAutoFit/>
          </a:bodyPr>
          <a:lstStyle/>
          <a:p>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"Porsche</a:t>
            </a:r>
            <a:r>
              <a:rPr lang="ar-DZ"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Engineered</a:t>
            </a:r>
            <a:r>
              <a:rPr lang="ar-DZ"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for</a:t>
            </a:r>
            <a:r>
              <a:rPr lang="ar-DZ"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Magic</a:t>
            </a:r>
            <a:endParaRPr lang="ar-DZ"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ar-DZ"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Every day.”</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4818" name="Rectangle 2"/>
          <p:cNvSpPr>
            <a:spLocks noChangeArrowheads="1"/>
          </p:cNvSpPr>
          <p:nvPr/>
        </p:nvSpPr>
        <p:spPr bwMode="auto">
          <a:xfrm>
            <a:off x="0" y="0"/>
            <a:ext cx="24765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Söhne"/>
                <a:cs typeface="Arial" pitchFamily="34" charset="0"/>
              </a:rPr>
              <a:t/>
            </a:r>
            <a:br>
              <a:rPr kumimoji="0" lang="en-US" sz="1000" b="0" i="0" u="none" strike="noStrike" cap="none" normalizeH="0" baseline="0" smtClean="0">
                <a:ln>
                  <a:noFill/>
                </a:ln>
                <a:solidFill>
                  <a:schemeClr val="tx1"/>
                </a:solidFill>
                <a:effectLst/>
                <a:latin typeface="Söhne"/>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12"/>
          <p:cNvSpPr/>
          <p:nvPr/>
        </p:nvSpPr>
        <p:spPr>
          <a:xfrm>
            <a:off x="0" y="3786190"/>
            <a:ext cx="9144000" cy="2893100"/>
          </a:xfrm>
          <a:prstGeom prst="rect">
            <a:avLst/>
          </a:prstGeom>
          <a:noFill/>
        </p:spPr>
        <p:txBody>
          <a:bodyPr wrap="square" lIns="91440" tIns="45720" rIns="91440" bIns="45720">
            <a:spAutoFit/>
          </a:bodyPr>
          <a:lstStyle/>
          <a:p>
            <a:pPr lvl="0" algn="ctr" rtl="1" fontAlgn="base">
              <a:spcBef>
                <a:spcPct val="0"/>
              </a:spcBef>
              <a:spcAft>
                <a:spcPct val="0"/>
              </a:spcAft>
            </a:pPr>
            <a:endParaRPr kumimoji="0" lang="ar-DZ" sz="2600" b="1" i="0" u="none" strike="noStrike" cap="none" spc="0"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öhne"/>
              <a:cs typeface="Arial" pitchFamily="34" charset="0"/>
            </a:endParaRPr>
          </a:p>
          <a:p>
            <a:pPr lvl="0" algn="ctr" rtl="1" fontAlgn="base">
              <a:spcBef>
                <a:spcPct val="0"/>
              </a:spcBef>
              <a:spcAft>
                <a:spcPct val="0"/>
              </a:spcAft>
              <a:buFontTx/>
              <a:buChar char="-"/>
            </a:pPr>
            <a:r>
              <a:rPr kumimoji="0" lang="ar-DZ" sz="2600" b="1" i="0" u="none" strike="noStrike" cap="none" spc="0"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öhne"/>
                <a:cs typeface="Arial" pitchFamily="34" charset="0"/>
              </a:rPr>
              <a:t> </a:t>
            </a:r>
            <a:r>
              <a:rPr kumimoji="0" lang="ar-SA" sz="2600" b="1" i="0" u="none" strike="noStrike" cap="none" spc="0"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öhne"/>
                <a:cs typeface="Arial" pitchFamily="34" charset="0"/>
              </a:rPr>
              <a:t>بورش</a:t>
            </a:r>
            <a:r>
              <a:rPr kumimoji="0" lang="en-US" sz="2600" b="1" i="0" u="none" strike="noStrike" cap="none" spc="0"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öhne"/>
                <a:cs typeface="Arial" pitchFamily="34" charset="0"/>
              </a:rPr>
              <a:t> </a:t>
            </a:r>
            <a:r>
              <a:rPr kumimoji="0" lang="ar-SA" sz="2600" b="1" i="0" u="none" strike="noStrike" cap="none" spc="0"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öhne"/>
                <a:cs typeface="Arial" pitchFamily="34" charset="0"/>
              </a:rPr>
              <a:t>تمثل واحدة من العلامات التجارية الرائدة في صناعة السيارات الفاخرة. </a:t>
            </a:r>
            <a:endParaRPr lang="ar-DZ"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öhne"/>
              <a:cs typeface="Arial" pitchFamily="34" charset="0"/>
            </a:endParaRPr>
          </a:p>
          <a:p>
            <a:pPr lvl="0" algn="ctr" rtl="1" fontAlgn="base">
              <a:spcBef>
                <a:spcPct val="0"/>
              </a:spcBef>
              <a:spcAft>
                <a:spcPct val="0"/>
              </a:spcAft>
              <a:buFontTx/>
              <a:buChar char="-"/>
            </a:pPr>
            <a:r>
              <a:rPr kumimoji="0" lang="ar-DZ" sz="2600" b="1" i="0" u="none" strike="noStrike" cap="none" spc="0" normalizeH="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öhne"/>
                <a:cs typeface="Arial" pitchFamily="34" charset="0"/>
              </a:rPr>
              <a:t> </a:t>
            </a:r>
            <a:r>
              <a:rPr kumimoji="0" lang="ar-SA" sz="2600" b="1" i="0" u="none" strike="noStrike" cap="none" spc="0"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öhne"/>
                <a:cs typeface="Arial" pitchFamily="34" charset="0"/>
              </a:rPr>
              <a:t>تاريخها الطويل وتراثها القوي في عالم السيارات يعكسان الابتكار والتطور المستمر الذي تشهده الشركة منذ تأسيسها في عام 1931 على يد </a:t>
            </a:r>
            <a:r>
              <a:rPr kumimoji="0" lang="ar-SA" sz="2600" b="1" i="0" u="none" strike="noStrike" cap="none" spc="0" normalizeH="0" baseline="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öhne"/>
                <a:cs typeface="Arial" pitchFamily="34" charset="0"/>
              </a:rPr>
              <a:t>فيرديناند</a:t>
            </a:r>
            <a:r>
              <a:rPr kumimoji="0" lang="ar-SA" sz="2600" b="1" i="0" u="none" strike="noStrike" cap="none" spc="0"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öhne"/>
                <a:cs typeface="Arial" pitchFamily="34" charset="0"/>
              </a:rPr>
              <a:t> بورش</a:t>
            </a:r>
            <a:r>
              <a:rPr lang="ar-DZ" sz="2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öhne"/>
                <a:cs typeface="Arial" pitchFamily="34" charset="0"/>
              </a:rPr>
              <a:t> </a:t>
            </a:r>
            <a:r>
              <a:rPr lang="ar-DZ" sz="26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öhne"/>
                <a:cs typeface="Arial" pitchFamily="34" charset="0"/>
              </a:rPr>
              <a:t>الى</a:t>
            </a:r>
            <a:r>
              <a:rPr lang="ar-DZ" sz="2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öhne"/>
                <a:cs typeface="Arial" pitchFamily="34" charset="0"/>
              </a:rPr>
              <a:t> تاريخ اليوم .</a:t>
            </a:r>
            <a:endParaRPr kumimoji="0" lang="en-US" sz="2600" b="1" i="0" u="none" strike="noStrike" cap="none" spc="0"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öhne"/>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DZ" sz="2600" b="1" i="0" u="none" strike="noStrike" cap="none" spc="0" normalizeH="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öhne"/>
                <a:cs typeface="Arial" pitchFamily="34" charset="0"/>
              </a:rPr>
              <a:t>- </a:t>
            </a:r>
            <a:r>
              <a:rPr kumimoji="0" lang="ar-SA" sz="2600" b="1" i="0" u="none" strike="noStrike" cap="none" spc="0"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öhne"/>
                <a:cs typeface="Arial" pitchFamily="34" charset="0"/>
              </a:rPr>
              <a:t>من خلال تاريخها الطويل والتزامها بالجودة والتميز، تبقى بورش واحدة من العلامات التجارية الأكثر شهرة واحترامًا في عالم السيارات</a:t>
            </a:r>
            <a:r>
              <a:rPr kumimoji="0" lang="en-US" sz="2600" b="1" i="0" u="none" strike="noStrike" cap="none" spc="0"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öhne"/>
                <a:cs typeface="Arial" pitchFamily="34" charset="0"/>
              </a:rPr>
              <a:t>.</a:t>
            </a:r>
            <a:endParaRPr lang="en-US" sz="2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Ouvrir la photo"/>
          <p:cNvPicPr>
            <a:picLocks noChangeAspect="1" noChangeArrowheads="1"/>
          </p:cNvPicPr>
          <p:nvPr/>
        </p:nvPicPr>
        <p:blipFill>
          <a:blip r:embed="rId2"/>
          <a:srcRect/>
          <a:stretch>
            <a:fillRect/>
          </a:stretch>
        </p:blipFill>
        <p:spPr bwMode="auto">
          <a:xfrm>
            <a:off x="0" y="0"/>
            <a:ext cx="2000232" cy="2000240"/>
          </a:xfrm>
          <a:prstGeom prst="rect">
            <a:avLst/>
          </a:prstGeom>
          <a:noFill/>
        </p:spPr>
      </p:pic>
      <p:sp>
        <p:nvSpPr>
          <p:cNvPr id="3" name="Rectangle 2"/>
          <p:cNvSpPr/>
          <p:nvPr/>
        </p:nvSpPr>
        <p:spPr>
          <a:xfrm>
            <a:off x="0" y="1928802"/>
            <a:ext cx="9144000" cy="4929198"/>
          </a:xfrm>
          <a:prstGeom prst="rect">
            <a:avLst/>
          </a:prstGeom>
          <a:solidFill>
            <a:srgbClr val="64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1928794" y="0"/>
            <a:ext cx="7215206" cy="1928802"/>
          </a:xfrm>
          <a:prstGeom prst="rect">
            <a:avLst/>
          </a:prstGeom>
          <a:solidFill>
            <a:srgbClr val="64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600" b="1" u="sng" dirty="0" smtClean="0">
                <a:solidFill>
                  <a:srgbClr val="FFFF66"/>
                </a:solidFill>
              </a:rPr>
              <a:t>* العناصر المتطرق </a:t>
            </a:r>
            <a:r>
              <a:rPr lang="ar-DZ" sz="3600" b="1" u="sng" dirty="0" err="1" smtClean="0">
                <a:solidFill>
                  <a:srgbClr val="FFFF66"/>
                </a:solidFill>
              </a:rPr>
              <a:t>اليها</a:t>
            </a:r>
            <a:r>
              <a:rPr lang="ar-DZ" sz="3600" b="1" u="sng" dirty="0" smtClean="0">
                <a:solidFill>
                  <a:srgbClr val="FFFF66"/>
                </a:solidFill>
              </a:rPr>
              <a:t> في دراسة الحالة : </a:t>
            </a:r>
            <a:endParaRPr lang="en-US" sz="3600" b="1" u="sng" dirty="0">
              <a:solidFill>
                <a:srgbClr val="FFFF66"/>
              </a:solidFill>
            </a:endParaRPr>
          </a:p>
        </p:txBody>
      </p:sp>
      <p:sp>
        <p:nvSpPr>
          <p:cNvPr id="5" name="ZoneTexte 4"/>
          <p:cNvSpPr txBox="1"/>
          <p:nvPr/>
        </p:nvSpPr>
        <p:spPr>
          <a:xfrm>
            <a:off x="0" y="1000108"/>
            <a:ext cx="9144000" cy="5262979"/>
          </a:xfrm>
          <a:prstGeom prst="rect">
            <a:avLst/>
          </a:prstGeom>
          <a:noFill/>
        </p:spPr>
        <p:txBody>
          <a:bodyPr wrap="square" rtlCol="0">
            <a:spAutoFit/>
          </a:bodyPr>
          <a:lstStyle/>
          <a:p>
            <a:r>
              <a:rPr lang="ar-DZ" sz="2400" dirty="0" smtClean="0"/>
              <a:t/>
            </a:r>
            <a:br>
              <a:rPr lang="ar-DZ" sz="2400" dirty="0" smtClean="0"/>
            </a:br>
            <a:endParaRPr lang="ar-DZ" sz="2400" dirty="0" smtClean="0">
              <a:solidFill>
                <a:schemeClr val="bg1"/>
              </a:solidFill>
            </a:endParaRPr>
          </a:p>
          <a:p>
            <a:pPr algn="r" rtl="1"/>
            <a:r>
              <a:rPr lang="ar-DZ" sz="2400" b="1" u="sng" dirty="0" smtClean="0">
                <a:solidFill>
                  <a:srgbClr val="FFC000"/>
                </a:solidFill>
              </a:rPr>
              <a:t/>
            </a:r>
            <a:br>
              <a:rPr lang="ar-DZ" sz="2400" b="1" u="sng" dirty="0" smtClean="0">
                <a:solidFill>
                  <a:srgbClr val="FFC000"/>
                </a:solidFill>
              </a:rPr>
            </a:br>
            <a:r>
              <a:rPr lang="ar-DZ" sz="2400" b="1" u="sng" dirty="0" smtClean="0">
                <a:solidFill>
                  <a:schemeClr val="bg1"/>
                </a:solidFill>
              </a:rPr>
              <a:t>1- التعريف بالشركة </a:t>
            </a:r>
          </a:p>
          <a:p>
            <a:pPr algn="r" rtl="1"/>
            <a:r>
              <a:rPr lang="ar-DZ" sz="2400" b="1" u="sng" dirty="0" smtClean="0">
                <a:solidFill>
                  <a:schemeClr val="bg1"/>
                </a:solidFill>
              </a:rPr>
              <a:t>2- قصة </a:t>
            </a:r>
            <a:r>
              <a:rPr lang="ar-DZ" sz="2400" b="1" u="sng" dirty="0" err="1" smtClean="0">
                <a:solidFill>
                  <a:schemeClr val="bg1"/>
                </a:solidFill>
              </a:rPr>
              <a:t>اول</a:t>
            </a:r>
            <a:r>
              <a:rPr lang="ar-DZ" sz="2400" b="1" u="sng" dirty="0" smtClean="0">
                <a:solidFill>
                  <a:schemeClr val="bg1"/>
                </a:solidFill>
              </a:rPr>
              <a:t> سيارة كهربائية للشركة </a:t>
            </a:r>
          </a:p>
          <a:p>
            <a:pPr algn="r" rtl="1"/>
            <a:r>
              <a:rPr lang="ar-DZ" sz="2400" b="1" u="sng" dirty="0" smtClean="0">
                <a:solidFill>
                  <a:schemeClr val="bg1"/>
                </a:solidFill>
              </a:rPr>
              <a:t>3- شعار الشركة </a:t>
            </a:r>
            <a:r>
              <a:rPr lang="fr-FR" sz="2400" b="1" u="sng" dirty="0" smtClean="0">
                <a:solidFill>
                  <a:schemeClr val="bg1"/>
                </a:solidFill>
              </a:rPr>
              <a:t>LOGO </a:t>
            </a:r>
            <a:r>
              <a:rPr lang="ar-DZ" sz="2400" b="1" u="sng" dirty="0" smtClean="0">
                <a:solidFill>
                  <a:schemeClr val="bg1"/>
                </a:solidFill>
              </a:rPr>
              <a:t> و مراحل تغييره</a:t>
            </a:r>
          </a:p>
          <a:p>
            <a:pPr algn="r" rtl="1"/>
            <a:r>
              <a:rPr lang="ar-DZ" sz="2400" b="1" u="sng" dirty="0" smtClean="0">
                <a:solidFill>
                  <a:schemeClr val="bg1"/>
                </a:solidFill>
              </a:rPr>
              <a:t>4- بعض السيارات المعروفة للشركة </a:t>
            </a:r>
          </a:p>
          <a:p>
            <a:pPr algn="r" rtl="1"/>
            <a:r>
              <a:rPr lang="ar-DZ" sz="2400" b="1" u="sng" dirty="0" smtClean="0">
                <a:solidFill>
                  <a:schemeClr val="bg1"/>
                </a:solidFill>
              </a:rPr>
              <a:t>5- تحليل البيئة التسويقية ( تحليل </a:t>
            </a:r>
            <a:r>
              <a:rPr lang="fr-FR" sz="2400" b="1" u="sng" dirty="0" smtClean="0">
                <a:solidFill>
                  <a:schemeClr val="bg1"/>
                </a:solidFill>
              </a:rPr>
              <a:t>PESTEL </a:t>
            </a:r>
            <a:r>
              <a:rPr lang="ar-DZ" sz="2400" b="1" u="sng" dirty="0" smtClean="0">
                <a:solidFill>
                  <a:schemeClr val="bg1"/>
                </a:solidFill>
              </a:rPr>
              <a:t>) </a:t>
            </a:r>
          </a:p>
          <a:p>
            <a:pPr algn="r" rtl="1"/>
            <a:r>
              <a:rPr lang="ar-DZ" sz="2400" b="1" u="sng" dirty="0" smtClean="0">
                <a:solidFill>
                  <a:schemeClr val="bg1"/>
                </a:solidFill>
              </a:rPr>
              <a:t>6- تحليل </a:t>
            </a:r>
            <a:r>
              <a:rPr lang="ar-DZ" sz="2400" b="1" u="sng" dirty="0" err="1" smtClean="0">
                <a:solidFill>
                  <a:schemeClr val="bg1"/>
                </a:solidFill>
              </a:rPr>
              <a:t>سووت</a:t>
            </a:r>
            <a:r>
              <a:rPr lang="ar-DZ" sz="2400" b="1" u="sng" dirty="0" smtClean="0">
                <a:solidFill>
                  <a:schemeClr val="bg1"/>
                </a:solidFill>
              </a:rPr>
              <a:t> </a:t>
            </a:r>
            <a:r>
              <a:rPr lang="fr-FR" sz="2400" b="1" u="sng" dirty="0" smtClean="0">
                <a:solidFill>
                  <a:schemeClr val="bg1"/>
                </a:solidFill>
              </a:rPr>
              <a:t>SWOT </a:t>
            </a:r>
          </a:p>
          <a:p>
            <a:pPr algn="r" rtl="1"/>
            <a:r>
              <a:rPr lang="fr-FR" sz="2400" b="1" u="sng" dirty="0" smtClean="0">
                <a:solidFill>
                  <a:schemeClr val="bg1"/>
                </a:solidFill>
              </a:rPr>
              <a:t>7</a:t>
            </a:r>
            <a:r>
              <a:rPr lang="ar-DZ" sz="2400" b="1" u="sng" dirty="0" smtClean="0">
                <a:solidFill>
                  <a:schemeClr val="bg1"/>
                </a:solidFill>
              </a:rPr>
              <a:t>- عناصر المزيج التسويقي</a:t>
            </a:r>
          </a:p>
          <a:p>
            <a:pPr algn="r" rtl="1"/>
            <a:r>
              <a:rPr lang="ar-DZ" sz="2400" b="1" u="sng" dirty="0" smtClean="0">
                <a:solidFill>
                  <a:schemeClr val="bg1"/>
                </a:solidFill>
              </a:rPr>
              <a:t>8- </a:t>
            </a:r>
            <a:r>
              <a:rPr lang="ar-DZ" sz="2400" b="1" u="sng" dirty="0" err="1" smtClean="0">
                <a:solidFill>
                  <a:schemeClr val="bg1"/>
                </a:solidFill>
              </a:rPr>
              <a:t>اشكال</a:t>
            </a:r>
            <a:r>
              <a:rPr lang="ar-DZ" sz="2400" b="1" u="sng" dirty="0" smtClean="0">
                <a:solidFill>
                  <a:schemeClr val="bg1"/>
                </a:solidFill>
              </a:rPr>
              <a:t> الدخول </a:t>
            </a:r>
            <a:r>
              <a:rPr lang="ar-DZ" sz="2400" b="1" u="sng" dirty="0" err="1" smtClean="0">
                <a:solidFill>
                  <a:schemeClr val="bg1"/>
                </a:solidFill>
              </a:rPr>
              <a:t>الى</a:t>
            </a:r>
            <a:r>
              <a:rPr lang="ar-DZ" sz="2400" b="1" u="sng" dirty="0" smtClean="0">
                <a:solidFill>
                  <a:schemeClr val="bg1"/>
                </a:solidFill>
              </a:rPr>
              <a:t> </a:t>
            </a:r>
            <a:r>
              <a:rPr lang="ar-DZ" sz="2400" b="1" u="sng" dirty="0" err="1" smtClean="0">
                <a:solidFill>
                  <a:schemeClr val="bg1"/>
                </a:solidFill>
              </a:rPr>
              <a:t>الاسواق</a:t>
            </a:r>
            <a:r>
              <a:rPr lang="ar-DZ" sz="2400" b="1" u="sng" dirty="0" smtClean="0">
                <a:solidFill>
                  <a:schemeClr val="bg1"/>
                </a:solidFill>
              </a:rPr>
              <a:t> </a:t>
            </a:r>
            <a:r>
              <a:rPr lang="ar-DZ" sz="2400" b="1" u="sng" dirty="0" err="1" smtClean="0">
                <a:solidFill>
                  <a:schemeClr val="bg1"/>
                </a:solidFill>
              </a:rPr>
              <a:t>الاجنبية</a:t>
            </a:r>
            <a:r>
              <a:rPr lang="ar-DZ" sz="2400" b="1" u="sng" dirty="0" smtClean="0">
                <a:solidFill>
                  <a:schemeClr val="bg1"/>
                </a:solidFill>
              </a:rPr>
              <a:t> </a:t>
            </a:r>
          </a:p>
          <a:p>
            <a:pPr algn="r" rtl="1"/>
            <a:endParaRPr lang="ar-DZ" sz="2400" b="1" u="sng" dirty="0" smtClean="0">
              <a:solidFill>
                <a:schemeClr val="bg1"/>
              </a:solidFill>
            </a:endParaRPr>
          </a:p>
          <a:p>
            <a:pPr algn="r" rtl="1"/>
            <a:r>
              <a:rPr lang="ar-DZ" sz="2400" b="1" dirty="0" smtClean="0">
                <a:solidFill>
                  <a:schemeClr val="bg1"/>
                </a:solidFill>
              </a:rPr>
              <a:t>   </a:t>
            </a:r>
            <a:r>
              <a:rPr lang="ar-DZ" sz="2400" b="1" u="sng" dirty="0" smtClean="0">
                <a:solidFill>
                  <a:schemeClr val="bg1"/>
                </a:solidFill>
              </a:rPr>
              <a:t>الخاتمة </a:t>
            </a:r>
          </a:p>
          <a:p>
            <a:pPr algn="r" rtl="1"/>
            <a:endParaRPr lang="en-US" sz="2400" b="1" u="sng" dirty="0">
              <a:solidFill>
                <a:srgbClr val="FFC000"/>
              </a:solidFill>
            </a:endParaRPr>
          </a:p>
        </p:txBody>
      </p:sp>
      <p:pic>
        <p:nvPicPr>
          <p:cNvPr id="33794" name="Picture 2" descr="Ouvrir la photo"/>
          <p:cNvPicPr>
            <a:picLocks noChangeAspect="1" noChangeArrowheads="1"/>
          </p:cNvPicPr>
          <p:nvPr/>
        </p:nvPicPr>
        <p:blipFill>
          <a:blip r:embed="rId3"/>
          <a:srcRect/>
          <a:stretch>
            <a:fillRect/>
          </a:stretch>
        </p:blipFill>
        <p:spPr bwMode="auto">
          <a:xfrm>
            <a:off x="0" y="1928802"/>
            <a:ext cx="4048100" cy="4929198"/>
          </a:xfrm>
          <a:prstGeom prst="rect">
            <a:avLst/>
          </a:prstGeom>
          <a:noFill/>
        </p:spPr>
      </p:pic>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Ouvrir la photo"/>
          <p:cNvPicPr>
            <a:picLocks noChangeAspect="1" noChangeArrowheads="1"/>
          </p:cNvPicPr>
          <p:nvPr/>
        </p:nvPicPr>
        <p:blipFill>
          <a:blip r:embed="rId2"/>
          <a:srcRect/>
          <a:stretch>
            <a:fillRect/>
          </a:stretch>
        </p:blipFill>
        <p:spPr bwMode="auto">
          <a:xfrm>
            <a:off x="0" y="0"/>
            <a:ext cx="2000232" cy="2000240"/>
          </a:xfrm>
          <a:prstGeom prst="rect">
            <a:avLst/>
          </a:prstGeom>
          <a:noFill/>
        </p:spPr>
      </p:pic>
      <p:sp>
        <p:nvSpPr>
          <p:cNvPr id="3" name="Rectangle 2"/>
          <p:cNvSpPr/>
          <p:nvPr/>
        </p:nvSpPr>
        <p:spPr>
          <a:xfrm>
            <a:off x="0" y="1928802"/>
            <a:ext cx="9144000" cy="4929198"/>
          </a:xfrm>
          <a:prstGeom prst="rect">
            <a:avLst/>
          </a:prstGeom>
          <a:solidFill>
            <a:srgbClr val="64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1928794" y="0"/>
            <a:ext cx="7215206" cy="1857364"/>
          </a:xfrm>
          <a:prstGeom prst="rect">
            <a:avLst/>
          </a:prstGeom>
          <a:solidFill>
            <a:srgbClr val="64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600" b="1" u="sng" dirty="0" smtClean="0">
                <a:solidFill>
                  <a:srgbClr val="FFFF66"/>
                </a:solidFill>
              </a:rPr>
              <a:t>1/ - التعريف بشركة </a:t>
            </a:r>
            <a:r>
              <a:rPr lang="fr-FR" sz="3600" b="1" u="sng" dirty="0" smtClean="0">
                <a:solidFill>
                  <a:srgbClr val="FFFF66"/>
                </a:solidFill>
              </a:rPr>
              <a:t>: PORSCHE </a:t>
            </a:r>
            <a:endParaRPr lang="en-US" sz="3600" b="1" u="sng" dirty="0">
              <a:solidFill>
                <a:srgbClr val="FFFF66"/>
              </a:solidFill>
            </a:endParaRPr>
          </a:p>
        </p:txBody>
      </p:sp>
      <p:sp>
        <p:nvSpPr>
          <p:cNvPr id="12293" name="Rectangle 5"/>
          <p:cNvSpPr>
            <a:spLocks noChangeArrowheads="1"/>
          </p:cNvSpPr>
          <p:nvPr/>
        </p:nvSpPr>
        <p:spPr bwMode="auto">
          <a:xfrm>
            <a:off x="0" y="1857364"/>
            <a:ext cx="9144000" cy="5909310"/>
          </a:xfrm>
          <a:prstGeom prst="rect">
            <a:avLst/>
          </a:prstGeom>
          <a:solidFill>
            <a:srgbClr val="640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2400" b="1" i="0" u="none" strike="noStrike" cap="none" normalizeH="0" baseline="0" dirty="0" smtClean="0">
                <a:ln>
                  <a:noFill/>
                </a:ln>
                <a:solidFill>
                  <a:schemeClr val="bg1"/>
                </a:solidFill>
                <a:effectLst/>
                <a:latin typeface="Söhne"/>
                <a:cs typeface="Arial" pitchFamily="34" charset="0"/>
              </a:rPr>
              <a:t>    </a:t>
            </a:r>
            <a:r>
              <a:rPr kumimoji="0" lang="ar-DZ" sz="2400" b="1" i="0" u="sng" strike="noStrike" cap="none" normalizeH="0" baseline="0" dirty="0" smtClean="0">
                <a:ln>
                  <a:noFill/>
                </a:ln>
                <a:solidFill>
                  <a:srgbClr val="FFC000"/>
                </a:solidFill>
                <a:effectLst/>
                <a:latin typeface="Söhne"/>
                <a:cs typeface="Arial" pitchFamily="34" charset="0"/>
              </a:rPr>
              <a:t>- </a:t>
            </a:r>
            <a:r>
              <a:rPr kumimoji="0" lang="ar-SA" sz="2400" b="1" i="0" u="sng" strike="noStrike" cap="none" normalizeH="0" baseline="0" dirty="0" smtClean="0">
                <a:ln>
                  <a:noFill/>
                </a:ln>
                <a:solidFill>
                  <a:srgbClr val="FFC000"/>
                </a:solidFill>
                <a:effectLst/>
                <a:latin typeface="Söhne"/>
                <a:cs typeface="Arial" pitchFamily="34" charset="0"/>
              </a:rPr>
              <a:t>شركة بورش</a:t>
            </a:r>
            <a:r>
              <a:rPr kumimoji="0" lang="en-US" sz="2400" b="1" i="0" u="sng" strike="noStrike" cap="none" normalizeH="0" baseline="0" dirty="0" smtClean="0">
                <a:ln>
                  <a:noFill/>
                </a:ln>
                <a:solidFill>
                  <a:srgbClr val="FFC000"/>
                </a:solidFill>
                <a:effectLst/>
                <a:latin typeface="Söhne"/>
                <a:cs typeface="Arial" pitchFamily="34" charset="0"/>
              </a:rPr>
              <a:t> (Porsche)</a:t>
            </a:r>
            <a:r>
              <a:rPr kumimoji="0" lang="en-US" sz="2400" b="0" i="0" u="sng" strike="noStrike" cap="none" normalizeH="0" baseline="0" dirty="0" smtClean="0">
                <a:ln>
                  <a:noFill/>
                </a:ln>
                <a:solidFill>
                  <a:srgbClr val="FFC000"/>
                </a:solidFill>
                <a:effectLst/>
                <a:latin typeface="Söhne"/>
                <a:cs typeface="Arial" pitchFamily="34" charset="0"/>
              </a:rPr>
              <a:t> </a:t>
            </a:r>
            <a:r>
              <a:rPr kumimoji="0" lang="ar-SA" sz="2400" b="0" i="0" u="none" strike="noStrike" cap="none" normalizeH="0" baseline="0" dirty="0" smtClean="0">
                <a:ln>
                  <a:noFill/>
                </a:ln>
                <a:solidFill>
                  <a:schemeClr val="bg1"/>
                </a:solidFill>
                <a:effectLst/>
                <a:latin typeface="Söhne"/>
                <a:cs typeface="Arial" pitchFamily="34" charset="0"/>
              </a:rPr>
              <a:t>هي شركة ألمانية رائدة في صناعة السيارات الفاخرة والرياضية. تأسست في عام 1931 من قبل </a:t>
            </a:r>
            <a:r>
              <a:rPr kumimoji="0" lang="ar-SA" sz="2400" b="0" i="0" u="none" strike="noStrike" cap="none" normalizeH="0" baseline="0" dirty="0" err="1" smtClean="0">
                <a:ln>
                  <a:noFill/>
                </a:ln>
                <a:solidFill>
                  <a:schemeClr val="bg1"/>
                </a:solidFill>
                <a:effectLst/>
                <a:latin typeface="Söhne"/>
                <a:cs typeface="Arial" pitchFamily="34" charset="0"/>
              </a:rPr>
              <a:t>فيرديناند</a:t>
            </a:r>
            <a:r>
              <a:rPr kumimoji="0" lang="ar-SA" sz="2400" b="0" i="0" u="none" strike="noStrike" cap="none" normalizeH="0" baseline="0" dirty="0" smtClean="0">
                <a:ln>
                  <a:noFill/>
                </a:ln>
                <a:solidFill>
                  <a:schemeClr val="bg1"/>
                </a:solidFill>
                <a:effectLst/>
                <a:latin typeface="Söhne"/>
                <a:cs typeface="Arial" pitchFamily="34" charset="0"/>
              </a:rPr>
              <a:t> بورش، وهي تتميز بتاريخ طويل من الابتكار والتطور في مجال صناعة السيارات. تشتهر بورش بتصميماتها </a:t>
            </a:r>
            <a:r>
              <a:rPr kumimoji="0" lang="ar-SA" sz="2400" b="0" i="0" u="none" strike="noStrike" cap="none" normalizeH="0" baseline="0" dirty="0" err="1" smtClean="0">
                <a:ln>
                  <a:noFill/>
                </a:ln>
                <a:solidFill>
                  <a:schemeClr val="bg1"/>
                </a:solidFill>
                <a:effectLst/>
                <a:latin typeface="Söhne"/>
                <a:cs typeface="Arial" pitchFamily="34" charset="0"/>
              </a:rPr>
              <a:t>الأيقونية</a:t>
            </a:r>
            <a:r>
              <a:rPr kumimoji="0" lang="ar-SA" sz="2400" b="0" i="0" u="none" strike="noStrike" cap="none" normalizeH="0" baseline="0" dirty="0" smtClean="0">
                <a:ln>
                  <a:noFill/>
                </a:ln>
                <a:solidFill>
                  <a:schemeClr val="bg1"/>
                </a:solidFill>
                <a:effectLst/>
                <a:latin typeface="Söhne"/>
                <a:cs typeface="Arial" pitchFamily="34" charset="0"/>
              </a:rPr>
              <a:t> وأدائها العالي، وهي معروفة بسيارات رياضية مثل 911 </a:t>
            </a:r>
            <a:r>
              <a:rPr kumimoji="0" lang="ar-SA" sz="2400" b="0" i="0" u="none" strike="noStrike" cap="none" normalizeH="0" baseline="0" dirty="0" err="1" smtClean="0">
                <a:ln>
                  <a:noFill/>
                </a:ln>
                <a:solidFill>
                  <a:schemeClr val="bg1"/>
                </a:solidFill>
                <a:effectLst/>
                <a:latin typeface="Söhne"/>
                <a:cs typeface="Arial" pitchFamily="34" charset="0"/>
              </a:rPr>
              <a:t>و</a:t>
            </a:r>
            <a:r>
              <a:rPr kumimoji="0" lang="en-US" sz="2400" b="0" i="0" u="none" strike="noStrike" cap="none" normalizeH="0" baseline="0" dirty="0" smtClean="0">
                <a:ln>
                  <a:noFill/>
                </a:ln>
                <a:solidFill>
                  <a:schemeClr val="bg1"/>
                </a:solidFill>
                <a:effectLst/>
                <a:latin typeface="Söhne"/>
                <a:cs typeface="Arial" pitchFamily="34" charset="0"/>
              </a:rPr>
              <a:t> </a:t>
            </a:r>
            <a:r>
              <a:rPr kumimoji="0" lang="en-US" sz="2400" b="0" i="0" u="none" strike="noStrike" cap="none" normalizeH="0" baseline="0" dirty="0" err="1" smtClean="0">
                <a:ln>
                  <a:noFill/>
                </a:ln>
                <a:solidFill>
                  <a:schemeClr val="bg1"/>
                </a:solidFill>
                <a:effectLst/>
                <a:latin typeface="Söhne"/>
                <a:cs typeface="Arial" pitchFamily="34" charset="0"/>
              </a:rPr>
              <a:t>Boxster</a:t>
            </a:r>
            <a:r>
              <a:rPr kumimoji="0" lang="en-US" sz="2400" b="0" i="0" u="none" strike="noStrike" cap="none" normalizeH="0" baseline="0" dirty="0" smtClean="0">
                <a:ln>
                  <a:noFill/>
                </a:ln>
                <a:solidFill>
                  <a:schemeClr val="bg1"/>
                </a:solidFill>
                <a:effectLst/>
                <a:latin typeface="Söhne"/>
                <a:cs typeface="Arial" pitchFamily="34" charset="0"/>
              </a:rPr>
              <a:t> </a:t>
            </a:r>
            <a:r>
              <a:rPr kumimoji="0" lang="ar-SA" sz="2400" b="0" i="0" u="none" strike="noStrike" cap="none" normalizeH="0" baseline="0" dirty="0" smtClean="0">
                <a:ln>
                  <a:noFill/>
                </a:ln>
                <a:solidFill>
                  <a:schemeClr val="bg1"/>
                </a:solidFill>
                <a:effectLst/>
                <a:latin typeface="Söhne"/>
                <a:cs typeface="Arial" pitchFamily="34" charset="0"/>
              </a:rPr>
              <a:t>و</a:t>
            </a:r>
            <a:r>
              <a:rPr kumimoji="0" lang="en-US" sz="2400" b="0" i="0" u="none" strike="noStrike" cap="none" normalizeH="0" baseline="0" dirty="0" smtClean="0">
                <a:ln>
                  <a:noFill/>
                </a:ln>
                <a:solidFill>
                  <a:schemeClr val="bg1"/>
                </a:solidFill>
                <a:effectLst/>
                <a:latin typeface="Söhne"/>
                <a:cs typeface="Arial" pitchFamily="34" charset="0"/>
              </a:rPr>
              <a:t> Cayman، </a:t>
            </a:r>
            <a:r>
              <a:rPr kumimoji="0" lang="ar-SA" sz="2400" b="0" i="0" u="none" strike="noStrike" cap="none" normalizeH="0" baseline="0" dirty="0" smtClean="0">
                <a:ln>
                  <a:noFill/>
                </a:ln>
                <a:solidFill>
                  <a:schemeClr val="bg1"/>
                </a:solidFill>
                <a:effectLst/>
                <a:latin typeface="Söhne"/>
                <a:cs typeface="Arial" pitchFamily="34" charset="0"/>
              </a:rPr>
              <a:t>بالإضافة إلى سيارات الدفع الرباعي الفاخرة مثل</a:t>
            </a:r>
            <a:r>
              <a:rPr kumimoji="0" lang="en-US" sz="2400" b="0" i="0" u="none" strike="noStrike" cap="none" normalizeH="0" baseline="0" dirty="0" smtClean="0">
                <a:ln>
                  <a:noFill/>
                </a:ln>
                <a:solidFill>
                  <a:schemeClr val="bg1"/>
                </a:solidFill>
                <a:effectLst/>
                <a:latin typeface="Söhne"/>
                <a:cs typeface="Arial" pitchFamily="34" charset="0"/>
              </a:rPr>
              <a:t> Cayenne </a:t>
            </a:r>
            <a:r>
              <a:rPr kumimoji="0" lang="ar-SA" sz="2400" b="0" i="0" u="none" strike="noStrike" cap="none" normalizeH="0" baseline="0" dirty="0" smtClean="0">
                <a:ln>
                  <a:noFill/>
                </a:ln>
                <a:solidFill>
                  <a:schemeClr val="bg1"/>
                </a:solidFill>
                <a:effectLst/>
                <a:latin typeface="Söhne"/>
                <a:cs typeface="Arial" pitchFamily="34" charset="0"/>
              </a:rPr>
              <a:t>و</a:t>
            </a:r>
            <a:r>
              <a:rPr kumimoji="0" lang="en-US" sz="2400" b="0" i="0" u="none" strike="noStrike" cap="none" normalizeH="0" baseline="0" dirty="0" smtClean="0">
                <a:ln>
                  <a:noFill/>
                </a:ln>
                <a:solidFill>
                  <a:schemeClr val="bg1"/>
                </a:solidFill>
                <a:effectLst/>
                <a:latin typeface="Söhne"/>
                <a:cs typeface="Arial" pitchFamily="34" charset="0"/>
              </a:rPr>
              <a:t> </a:t>
            </a:r>
            <a:r>
              <a:rPr kumimoji="0" lang="en-US" sz="2400" b="0" i="0" u="none" strike="noStrike" cap="none" normalizeH="0" baseline="0" dirty="0" err="1" smtClean="0">
                <a:ln>
                  <a:noFill/>
                </a:ln>
                <a:solidFill>
                  <a:schemeClr val="bg1"/>
                </a:solidFill>
                <a:effectLst/>
                <a:latin typeface="Söhne"/>
                <a:cs typeface="Arial" pitchFamily="34" charset="0"/>
              </a:rPr>
              <a:t>Macan</a:t>
            </a:r>
            <a:r>
              <a:rPr kumimoji="0" lang="en-US" sz="2400" b="0" i="0" u="none" strike="noStrike" cap="none" normalizeH="0" baseline="0" dirty="0" smtClean="0">
                <a:ln>
                  <a:noFill/>
                </a:ln>
                <a:solidFill>
                  <a:schemeClr val="bg1"/>
                </a:solidFill>
                <a:effectLst/>
                <a:latin typeface="Söhne"/>
                <a:cs typeface="Arial" pitchFamily="34" charset="0"/>
              </a:rPr>
              <a:t> </a:t>
            </a:r>
            <a:r>
              <a:rPr kumimoji="0" lang="ar-SA" sz="2400" b="0" i="0" u="none" strike="noStrike" cap="none" normalizeH="0" baseline="0" dirty="0" smtClean="0">
                <a:ln>
                  <a:noFill/>
                </a:ln>
                <a:solidFill>
                  <a:schemeClr val="bg1"/>
                </a:solidFill>
                <a:effectLst/>
                <a:latin typeface="Söhne"/>
                <a:cs typeface="Arial" pitchFamily="34" charset="0"/>
              </a:rPr>
              <a:t>و</a:t>
            </a:r>
            <a:r>
              <a:rPr kumimoji="0" lang="en-US" sz="2400" b="0" i="0" u="none" strike="noStrike" cap="none" normalizeH="0" baseline="0" dirty="0" smtClean="0">
                <a:ln>
                  <a:noFill/>
                </a:ln>
                <a:solidFill>
                  <a:schemeClr val="bg1"/>
                </a:solidFill>
                <a:effectLst/>
                <a:latin typeface="Söhne"/>
                <a:cs typeface="Arial" pitchFamily="34" charset="0"/>
              </a:rPr>
              <a:t> </a:t>
            </a:r>
            <a:r>
              <a:rPr kumimoji="0" lang="en-US" sz="2400" b="0" i="0" u="none" strike="noStrike" cap="none" normalizeH="0" baseline="0" dirty="0" err="1" smtClean="0">
                <a:ln>
                  <a:noFill/>
                </a:ln>
                <a:solidFill>
                  <a:schemeClr val="bg1"/>
                </a:solidFill>
                <a:effectLst/>
                <a:latin typeface="Söhne"/>
                <a:cs typeface="Arial" pitchFamily="34" charset="0"/>
              </a:rPr>
              <a:t>Taycan</a:t>
            </a:r>
            <a:r>
              <a:rPr kumimoji="0" lang="en-US" sz="2400" b="0" i="0" u="none" strike="noStrike" cap="none" normalizeH="0" baseline="0" dirty="0" smtClean="0">
                <a:ln>
                  <a:noFill/>
                </a:ln>
                <a:solidFill>
                  <a:schemeClr val="bg1"/>
                </a:solidFill>
                <a:effectLst/>
                <a:latin typeface="Söhne"/>
                <a:cs typeface="Arial" pitchFamily="34" charset="0"/>
              </a:rPr>
              <a:t>، </a:t>
            </a:r>
            <a:r>
              <a:rPr kumimoji="0" lang="ar-SA" sz="2400" b="0" i="0" u="none" strike="noStrike" cap="none" normalizeH="0" baseline="0" dirty="0" smtClean="0">
                <a:ln>
                  <a:noFill/>
                </a:ln>
                <a:solidFill>
                  <a:schemeClr val="bg1"/>
                </a:solidFill>
                <a:effectLst/>
                <a:latin typeface="Söhne"/>
                <a:cs typeface="Arial" pitchFamily="34" charset="0"/>
              </a:rPr>
              <a:t>الأخيرة هي أول سيارة كهربائية من بورش. تمتلك بورش جمهوراً واسعاً من المعجبين حول العالم وتتمتع بسمعة قوية في صناعة السيارات الفاخرة والرياضية</a:t>
            </a:r>
            <a:r>
              <a:rPr kumimoji="0" lang="en-US" sz="2400" b="0" i="0" u="none" strike="noStrike" cap="none" normalizeH="0" baseline="0" dirty="0" smtClean="0">
                <a:ln>
                  <a:noFill/>
                </a:ln>
                <a:solidFill>
                  <a:schemeClr val="bg1"/>
                </a:solidFill>
                <a:effectLst/>
                <a:latin typeface="Söhne"/>
                <a:cs typeface="Arial" pitchFamily="34" charset="0"/>
              </a:rPr>
              <a:t>.</a:t>
            </a:r>
            <a:endParaRPr kumimoji="0" lang="ar-DZ" sz="2400" b="0" i="0" u="none" strike="noStrike" cap="none" normalizeH="0" baseline="0" dirty="0" smtClean="0">
              <a:ln>
                <a:noFill/>
              </a:ln>
              <a:solidFill>
                <a:schemeClr val="bg1"/>
              </a:solidFill>
              <a:effectLst/>
              <a:latin typeface="Söhne"/>
              <a:cs typeface="Arial" pitchFamily="34" charset="0"/>
            </a:endParaRPr>
          </a:p>
          <a:p>
            <a:pPr algn="r" rtl="1"/>
            <a:r>
              <a:rPr lang="ar-DZ" sz="2400" dirty="0" smtClean="0">
                <a:solidFill>
                  <a:schemeClr val="bg1"/>
                </a:solidFill>
                <a:latin typeface="Söhne"/>
                <a:cs typeface="Arial" pitchFamily="34" charset="0"/>
              </a:rPr>
              <a:t>    </a:t>
            </a:r>
            <a:r>
              <a:rPr lang="ar-DZ" sz="2400" u="sng" dirty="0" smtClean="0">
                <a:solidFill>
                  <a:srgbClr val="FFC000"/>
                </a:solidFill>
                <a:latin typeface="Söhne"/>
                <a:cs typeface="Arial" pitchFamily="34" charset="0"/>
              </a:rPr>
              <a:t>-</a:t>
            </a:r>
            <a:r>
              <a:rPr lang="ar-DZ" sz="2400" b="1" u="sng" cap="all" dirty="0" smtClean="0">
                <a:solidFill>
                  <a:srgbClr val="FFC000"/>
                </a:solidFill>
              </a:rPr>
              <a:t> فرديناند </a:t>
            </a:r>
            <a:r>
              <a:rPr lang="ar-DZ" sz="2400" b="1" u="sng" cap="all" dirty="0" err="1" smtClean="0">
                <a:solidFill>
                  <a:srgbClr val="FFC000"/>
                </a:solidFill>
              </a:rPr>
              <a:t>بورشيه</a:t>
            </a:r>
            <a:r>
              <a:rPr lang="ar-DZ" sz="2400" b="1" u="sng" cap="all" dirty="0" smtClean="0">
                <a:solidFill>
                  <a:srgbClr val="FFC000"/>
                </a:solidFill>
              </a:rPr>
              <a:t> مؤسس الشركة مخترع ومبتكر :</a:t>
            </a:r>
            <a:r>
              <a:rPr lang="ar-DZ" sz="2400" b="1" cap="all" dirty="0" smtClean="0">
                <a:solidFill>
                  <a:schemeClr val="bg1"/>
                </a:solidFill>
              </a:rPr>
              <a:t> </a:t>
            </a:r>
            <a:endParaRPr lang="ar-DZ" sz="2400" cap="all" dirty="0" smtClean="0">
              <a:solidFill>
                <a:schemeClr val="bg1"/>
              </a:solidFill>
            </a:endParaRPr>
          </a:p>
          <a:p>
            <a:pPr algn="r" rtl="1"/>
            <a:r>
              <a:rPr lang="ar-DZ" sz="2400" dirty="0" smtClean="0">
                <a:solidFill>
                  <a:schemeClr val="bg1"/>
                </a:solidFill>
              </a:rPr>
              <a:t>  - تأسست شركة بورش للسيارات على يد فرديناند </a:t>
            </a:r>
            <a:r>
              <a:rPr lang="ar-DZ" sz="2400" dirty="0" err="1" smtClean="0">
                <a:solidFill>
                  <a:schemeClr val="bg1"/>
                </a:solidFill>
              </a:rPr>
              <a:t>بورشيه</a:t>
            </a:r>
            <a:r>
              <a:rPr lang="ar-DZ" sz="2400" dirty="0" smtClean="0">
                <a:solidFill>
                  <a:schemeClr val="bg1"/>
                </a:solidFill>
              </a:rPr>
              <a:t> في عام 1931 وكان يختص في هندسة السيارات مع اهتمام شديد في الكهرباء وعمل الأجهزة الكهربائية في الوقت الذي كان الاعتماد فيه على سيارات البنزين بشكل كامل.</a:t>
            </a:r>
          </a:p>
          <a:p>
            <a:pPr algn="r" rtl="1"/>
            <a:r>
              <a:rPr lang="ar-DZ" sz="2400" dirty="0" smtClean="0">
                <a:solidFill>
                  <a:schemeClr val="bg1"/>
                </a:solidFill>
              </a:rPr>
              <a:t>     - من المهم معرفة أن فرديناند </a:t>
            </a:r>
            <a:r>
              <a:rPr lang="ar-DZ" sz="2400" dirty="0" err="1" smtClean="0">
                <a:solidFill>
                  <a:schemeClr val="bg1"/>
                </a:solidFill>
              </a:rPr>
              <a:t>بورشيه</a:t>
            </a:r>
            <a:r>
              <a:rPr lang="ar-DZ" sz="2400" dirty="0" smtClean="0">
                <a:solidFill>
                  <a:schemeClr val="bg1"/>
                </a:solidFill>
              </a:rPr>
              <a:t> كان مقرباً جداً من ابنه فيري ونقل حب وشغف صناعة السيارات إلى ابنه الذي صنع سيارة جديدة تماماً لشركة بورش عندما كان والده في السجن. </a:t>
            </a:r>
          </a:p>
          <a:p>
            <a:pPr marL="0" marR="0" lvl="0" indent="0" algn="r" defTabSz="914400" rtl="1"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Söhne"/>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pitchFamily="34" charset="0"/>
              <a:cs typeface="Arial" pitchFamily="34" charset="0"/>
            </a:endParaRPr>
          </a:p>
        </p:txBody>
      </p:sp>
      <p:sp>
        <p:nvSpPr>
          <p:cNvPr id="12294" name="Rectangle 6"/>
          <p:cNvSpPr>
            <a:spLocks noChangeArrowheads="1"/>
          </p:cNvSpPr>
          <p:nvPr/>
        </p:nvSpPr>
        <p:spPr bwMode="auto">
          <a:xfrm>
            <a:off x="0" y="0"/>
            <a:ext cx="49530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Söhne"/>
                <a:cs typeface="Arial" pitchFamily="34" charset="0"/>
              </a:rPr>
              <a:t/>
            </a:r>
            <a:br>
              <a:rPr kumimoji="0" lang="en-US" sz="1800" b="0" i="0" u="none" strike="noStrike" cap="none" normalizeH="0" baseline="0" smtClean="0">
                <a:ln>
                  <a:noFill/>
                </a:ln>
                <a:solidFill>
                  <a:srgbClr val="000000"/>
                </a:solidFill>
                <a:effectLst/>
                <a:latin typeface="Söhne"/>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Ouvrir la photo"/>
          <p:cNvPicPr>
            <a:picLocks noChangeAspect="1" noChangeArrowheads="1"/>
          </p:cNvPicPr>
          <p:nvPr/>
        </p:nvPicPr>
        <p:blipFill>
          <a:blip r:embed="rId2"/>
          <a:srcRect/>
          <a:stretch>
            <a:fillRect/>
          </a:stretch>
        </p:blipFill>
        <p:spPr bwMode="auto">
          <a:xfrm>
            <a:off x="0" y="0"/>
            <a:ext cx="2000232" cy="2000240"/>
          </a:xfrm>
          <a:prstGeom prst="rect">
            <a:avLst/>
          </a:prstGeom>
          <a:noFill/>
        </p:spPr>
      </p:pic>
      <p:sp>
        <p:nvSpPr>
          <p:cNvPr id="3" name="Rectangle 2"/>
          <p:cNvSpPr/>
          <p:nvPr/>
        </p:nvSpPr>
        <p:spPr>
          <a:xfrm>
            <a:off x="0" y="1928802"/>
            <a:ext cx="9144000" cy="4929198"/>
          </a:xfrm>
          <a:prstGeom prst="rect">
            <a:avLst/>
          </a:prstGeom>
          <a:solidFill>
            <a:srgbClr val="64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1928794" y="0"/>
            <a:ext cx="7215206" cy="1928802"/>
          </a:xfrm>
          <a:prstGeom prst="rect">
            <a:avLst/>
          </a:prstGeom>
          <a:solidFill>
            <a:srgbClr val="64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600" b="1" u="sng" dirty="0" smtClean="0">
                <a:solidFill>
                  <a:srgbClr val="FFFF66"/>
                </a:solidFill>
              </a:rPr>
              <a:t>2/ - </a:t>
            </a:r>
            <a:r>
              <a:rPr lang="ar-DZ" sz="3600" b="1" u="sng" dirty="0" err="1" smtClean="0">
                <a:solidFill>
                  <a:srgbClr val="FFFF66"/>
                </a:solidFill>
              </a:rPr>
              <a:t>اول</a:t>
            </a:r>
            <a:r>
              <a:rPr lang="ar-DZ" sz="3600" b="1" u="sng" dirty="0" smtClean="0">
                <a:solidFill>
                  <a:srgbClr val="FFFF66"/>
                </a:solidFill>
              </a:rPr>
              <a:t> سيارة كهربائية للشركة :</a:t>
            </a:r>
            <a:endParaRPr lang="en-US" sz="3600" b="1" u="sng" dirty="0">
              <a:solidFill>
                <a:srgbClr val="FFFF66"/>
              </a:solidFill>
            </a:endParaRPr>
          </a:p>
        </p:txBody>
      </p:sp>
      <p:sp>
        <p:nvSpPr>
          <p:cNvPr id="5" name="ZoneTexte 4"/>
          <p:cNvSpPr txBox="1"/>
          <p:nvPr/>
        </p:nvSpPr>
        <p:spPr>
          <a:xfrm>
            <a:off x="0" y="1928802"/>
            <a:ext cx="9144000" cy="3046988"/>
          </a:xfrm>
          <a:prstGeom prst="rect">
            <a:avLst/>
          </a:prstGeom>
          <a:noFill/>
        </p:spPr>
        <p:txBody>
          <a:bodyPr wrap="square" rtlCol="0">
            <a:spAutoFit/>
          </a:bodyPr>
          <a:lstStyle/>
          <a:p>
            <a:pPr algn="r" rtl="1"/>
            <a:r>
              <a:rPr lang="ar-DZ" sz="2400" dirty="0" smtClean="0">
                <a:solidFill>
                  <a:schemeClr val="bg1"/>
                </a:solidFill>
              </a:rPr>
              <a:t>    - بالرغم من أن شركة بورش </a:t>
            </a:r>
            <a:r>
              <a:rPr lang="ar-DZ" sz="2400" dirty="0" err="1" smtClean="0">
                <a:solidFill>
                  <a:schemeClr val="bg1"/>
                </a:solidFill>
              </a:rPr>
              <a:t>الالمانية</a:t>
            </a:r>
            <a:r>
              <a:rPr lang="ar-DZ" sz="2400" dirty="0" smtClean="0">
                <a:solidFill>
                  <a:schemeClr val="bg1"/>
                </a:solidFill>
              </a:rPr>
              <a:t> مشهورة بصنع السيارات التي تعمل بالبنزين وتحديداً الرياضية منها، إلا أنها أطلقت أول سيارة كهربائية من بورش في عام 1900 بفضل جهود مؤسس الشركة فرديناند </a:t>
            </a:r>
            <a:r>
              <a:rPr lang="ar-DZ" sz="2400" dirty="0" err="1" smtClean="0">
                <a:solidFill>
                  <a:schemeClr val="bg1"/>
                </a:solidFill>
              </a:rPr>
              <a:t>بورشيه</a:t>
            </a:r>
            <a:r>
              <a:rPr lang="ar-DZ" sz="2400" dirty="0" smtClean="0">
                <a:solidFill>
                  <a:schemeClr val="bg1"/>
                </a:solidFill>
              </a:rPr>
              <a:t> الذي كان شغوفاً بالكهرباء وكيفية عملها. وتمت تسمية السيارة الكهربائية الأولى من بورش في ذلك الوقت باسم </a:t>
            </a:r>
            <a:r>
              <a:rPr lang="en-US" sz="2400" dirty="0" smtClean="0">
                <a:solidFill>
                  <a:schemeClr val="bg1"/>
                </a:solidFill>
              </a:rPr>
              <a:t>The </a:t>
            </a:r>
            <a:r>
              <a:rPr lang="en-US" sz="2400" dirty="0" err="1" smtClean="0">
                <a:solidFill>
                  <a:schemeClr val="bg1"/>
                </a:solidFill>
              </a:rPr>
              <a:t>Lohner</a:t>
            </a:r>
            <a:r>
              <a:rPr lang="en-US" sz="2400" dirty="0" smtClean="0">
                <a:solidFill>
                  <a:schemeClr val="bg1"/>
                </a:solidFill>
              </a:rPr>
              <a:t> Porsche</a:t>
            </a:r>
            <a:r>
              <a:rPr lang="ar-DZ" sz="2400" dirty="0" smtClean="0">
                <a:solidFill>
                  <a:schemeClr val="bg1"/>
                </a:solidFill>
              </a:rPr>
              <a:t> </a:t>
            </a:r>
          </a:p>
          <a:p>
            <a:pPr algn="r" rtl="1"/>
            <a:r>
              <a:rPr lang="ar-DZ" sz="2400" dirty="0" smtClean="0">
                <a:solidFill>
                  <a:schemeClr val="bg1"/>
                </a:solidFill>
              </a:rPr>
              <a:t>  - كانت تحتوي على محركات كهربائية تدير العجلات، مع محرك احتراق داخلي يعمل كمولد لإعادة شحن البطاريات حيث كانت من أولى محاولات الجمع بين الطاقة الكهربائية والبنزين في مركبة واحدة.</a:t>
            </a:r>
          </a:p>
          <a:p>
            <a:pPr algn="r" rtl="1"/>
            <a:endParaRPr lang="ar-DZ" sz="2400" dirty="0">
              <a:solidFill>
                <a:schemeClr val="bg1"/>
              </a:solidFill>
            </a:endParaRPr>
          </a:p>
        </p:txBody>
      </p:sp>
      <p:sp>
        <p:nvSpPr>
          <p:cNvPr id="11265" name="Rectangle 1"/>
          <p:cNvSpPr>
            <a:spLocks noChangeArrowheads="1"/>
          </p:cNvSpPr>
          <p:nvPr/>
        </p:nvSpPr>
        <p:spPr bwMode="auto">
          <a:xfrm>
            <a:off x="0" y="4643446"/>
            <a:ext cx="9144000" cy="2492990"/>
          </a:xfrm>
          <a:prstGeom prst="rect">
            <a:avLst/>
          </a:prstGeom>
          <a:solidFill>
            <a:srgbClr val="640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2300" b="0" i="0" u="none" strike="noStrike" cap="none" normalizeH="0" baseline="0" dirty="0" smtClean="0">
                <a:ln>
                  <a:noFill/>
                </a:ln>
                <a:solidFill>
                  <a:schemeClr val="bg1"/>
                </a:solidFill>
                <a:effectLst/>
                <a:latin typeface="Söhne"/>
                <a:cs typeface="Arial" pitchFamily="34" charset="0"/>
              </a:rPr>
              <a:t>  - </a:t>
            </a:r>
            <a:r>
              <a:rPr kumimoji="0" lang="ar-SA" sz="2300" b="0" i="0" u="none" strike="noStrike" cap="none" normalizeH="0" baseline="0" dirty="0" smtClean="0">
                <a:ln>
                  <a:noFill/>
                </a:ln>
                <a:solidFill>
                  <a:schemeClr val="bg1"/>
                </a:solidFill>
                <a:effectLst/>
                <a:latin typeface="Söhne"/>
                <a:cs typeface="Arial" pitchFamily="34" charset="0"/>
              </a:rPr>
              <a:t>السيارة الكهربائية الأولى التي أدخلتها شركة بورش إلى السوق هي</a:t>
            </a:r>
            <a:r>
              <a:rPr kumimoji="0" lang="en-US" sz="2300" b="0" i="0" u="none" strike="noStrike" cap="none" normalizeH="0" baseline="0" dirty="0" smtClean="0">
                <a:ln>
                  <a:noFill/>
                </a:ln>
                <a:solidFill>
                  <a:schemeClr val="bg1"/>
                </a:solidFill>
                <a:effectLst/>
                <a:latin typeface="Söhne"/>
                <a:cs typeface="Arial" pitchFamily="34" charset="0"/>
              </a:rPr>
              <a:t> "</a:t>
            </a:r>
            <a:r>
              <a:rPr kumimoji="0" lang="en-US" sz="2300" b="0" i="0" u="none" strike="noStrike" cap="none" normalizeH="0" baseline="0" dirty="0" err="1" smtClean="0">
                <a:ln>
                  <a:noFill/>
                </a:ln>
                <a:solidFill>
                  <a:schemeClr val="bg1"/>
                </a:solidFill>
                <a:effectLst/>
                <a:latin typeface="Söhne"/>
                <a:cs typeface="Arial" pitchFamily="34" charset="0"/>
              </a:rPr>
              <a:t>Taycan</a:t>
            </a:r>
            <a:r>
              <a:rPr kumimoji="0" lang="en-US" sz="2300" b="0" i="0" u="none" strike="noStrike" cap="none" normalizeH="0" baseline="0" dirty="0" smtClean="0">
                <a:ln>
                  <a:noFill/>
                </a:ln>
                <a:solidFill>
                  <a:schemeClr val="bg1"/>
                </a:solidFill>
                <a:effectLst/>
                <a:latin typeface="Söhne"/>
                <a:cs typeface="Arial" pitchFamily="34" charset="0"/>
              </a:rPr>
              <a:t>"، </a:t>
            </a:r>
            <a:r>
              <a:rPr kumimoji="0" lang="ar-SA" sz="2300" b="0" i="0" u="none" strike="noStrike" cap="none" normalizeH="0" baseline="0" dirty="0" smtClean="0">
                <a:ln>
                  <a:noFill/>
                </a:ln>
                <a:solidFill>
                  <a:schemeClr val="bg1"/>
                </a:solidFill>
                <a:effectLst/>
                <a:latin typeface="Söhne"/>
                <a:cs typeface="Arial" pitchFamily="34" charset="0"/>
              </a:rPr>
              <a:t>والتي تم الكشف عنها رسميًا في سبتمبر 2019. تمثل</a:t>
            </a:r>
            <a:r>
              <a:rPr kumimoji="0" lang="en-US" sz="2300" b="0" i="0" u="none" strike="noStrike" cap="none" normalizeH="0" baseline="0" dirty="0" smtClean="0">
                <a:ln>
                  <a:noFill/>
                </a:ln>
                <a:solidFill>
                  <a:schemeClr val="bg1"/>
                </a:solidFill>
                <a:effectLst/>
                <a:latin typeface="Söhne"/>
                <a:cs typeface="Arial" pitchFamily="34" charset="0"/>
              </a:rPr>
              <a:t> </a:t>
            </a:r>
            <a:r>
              <a:rPr kumimoji="0" lang="en-US" sz="2300" b="0" i="0" u="none" strike="noStrike" cap="none" normalizeH="0" baseline="0" dirty="0" err="1" smtClean="0">
                <a:ln>
                  <a:noFill/>
                </a:ln>
                <a:solidFill>
                  <a:schemeClr val="bg1"/>
                </a:solidFill>
                <a:effectLst/>
                <a:latin typeface="Söhne"/>
                <a:cs typeface="Arial" pitchFamily="34" charset="0"/>
              </a:rPr>
              <a:t>Taycan</a:t>
            </a:r>
            <a:r>
              <a:rPr kumimoji="0" lang="en-US" sz="2300" b="0" i="0" u="none" strike="noStrike" cap="none" normalizeH="0" baseline="0" dirty="0" smtClean="0">
                <a:ln>
                  <a:noFill/>
                </a:ln>
                <a:solidFill>
                  <a:schemeClr val="bg1"/>
                </a:solidFill>
                <a:effectLst/>
                <a:latin typeface="Söhne"/>
                <a:cs typeface="Arial" pitchFamily="34" charset="0"/>
              </a:rPr>
              <a:t> </a:t>
            </a:r>
            <a:r>
              <a:rPr kumimoji="0" lang="ar-SA" sz="2300" b="0" i="0" u="none" strike="noStrike" cap="none" normalizeH="0" baseline="0" dirty="0" smtClean="0">
                <a:ln>
                  <a:noFill/>
                </a:ln>
                <a:solidFill>
                  <a:schemeClr val="bg1"/>
                </a:solidFill>
                <a:effectLst/>
                <a:latin typeface="Söhne"/>
                <a:cs typeface="Arial" pitchFamily="34" charset="0"/>
              </a:rPr>
              <a:t>دخول بورش الجديد إلى عالم السيارات الكهربائية. تتميز</a:t>
            </a:r>
            <a:r>
              <a:rPr kumimoji="0" lang="en-US" sz="2300" b="0" i="0" u="none" strike="noStrike" cap="none" normalizeH="0" baseline="0" dirty="0" smtClean="0">
                <a:ln>
                  <a:noFill/>
                </a:ln>
                <a:solidFill>
                  <a:schemeClr val="bg1"/>
                </a:solidFill>
                <a:effectLst/>
                <a:latin typeface="Söhne"/>
                <a:cs typeface="Arial" pitchFamily="34" charset="0"/>
              </a:rPr>
              <a:t> </a:t>
            </a:r>
            <a:r>
              <a:rPr kumimoji="0" lang="en-US" sz="2300" b="0" i="0" u="none" strike="noStrike" cap="none" normalizeH="0" baseline="0" dirty="0" err="1" smtClean="0">
                <a:ln>
                  <a:noFill/>
                </a:ln>
                <a:solidFill>
                  <a:schemeClr val="bg1"/>
                </a:solidFill>
                <a:effectLst/>
                <a:latin typeface="Söhne"/>
                <a:cs typeface="Arial" pitchFamily="34" charset="0"/>
              </a:rPr>
              <a:t>Taycan</a:t>
            </a:r>
            <a:r>
              <a:rPr kumimoji="0" lang="en-US" sz="2300" b="0" i="0" u="none" strike="noStrike" cap="none" normalizeH="0" baseline="0" dirty="0" smtClean="0">
                <a:ln>
                  <a:noFill/>
                </a:ln>
                <a:solidFill>
                  <a:schemeClr val="bg1"/>
                </a:solidFill>
                <a:effectLst/>
                <a:latin typeface="Söhne"/>
                <a:cs typeface="Arial" pitchFamily="34" charset="0"/>
              </a:rPr>
              <a:t> </a:t>
            </a:r>
            <a:r>
              <a:rPr kumimoji="0" lang="ar-SA" sz="2300" b="0" i="0" u="none" strike="noStrike" cap="none" normalizeH="0" baseline="0" dirty="0" smtClean="0">
                <a:ln>
                  <a:noFill/>
                </a:ln>
                <a:solidFill>
                  <a:schemeClr val="bg1"/>
                </a:solidFill>
                <a:effectLst/>
                <a:latin typeface="Söhne"/>
                <a:cs typeface="Arial" pitchFamily="34" charset="0"/>
              </a:rPr>
              <a:t>بأداء عالي وتقنيات متطورة، مما يجعلها منافسًا جديرًا في سوق السيارات الكهربائية. تتوفر</a:t>
            </a:r>
            <a:r>
              <a:rPr kumimoji="0" lang="en-US" sz="2300" b="0" i="0" u="none" strike="noStrike" cap="none" normalizeH="0" baseline="0" dirty="0" smtClean="0">
                <a:ln>
                  <a:noFill/>
                </a:ln>
                <a:solidFill>
                  <a:schemeClr val="bg1"/>
                </a:solidFill>
                <a:effectLst/>
                <a:latin typeface="Söhne"/>
                <a:cs typeface="Arial" pitchFamily="34" charset="0"/>
              </a:rPr>
              <a:t> </a:t>
            </a:r>
            <a:r>
              <a:rPr kumimoji="0" lang="en-US" sz="2300" b="0" i="0" u="none" strike="noStrike" cap="none" normalizeH="0" baseline="0" dirty="0" err="1" smtClean="0">
                <a:ln>
                  <a:noFill/>
                </a:ln>
                <a:solidFill>
                  <a:schemeClr val="bg1"/>
                </a:solidFill>
                <a:effectLst/>
                <a:latin typeface="Söhne"/>
                <a:cs typeface="Arial" pitchFamily="34" charset="0"/>
              </a:rPr>
              <a:t>Taycan</a:t>
            </a:r>
            <a:r>
              <a:rPr kumimoji="0" lang="en-US" sz="2300" b="0" i="0" u="none" strike="noStrike" cap="none" normalizeH="0" baseline="0" dirty="0" smtClean="0">
                <a:ln>
                  <a:noFill/>
                </a:ln>
                <a:solidFill>
                  <a:schemeClr val="bg1"/>
                </a:solidFill>
                <a:effectLst/>
                <a:latin typeface="Söhne"/>
                <a:cs typeface="Arial" pitchFamily="34" charset="0"/>
              </a:rPr>
              <a:t> </a:t>
            </a:r>
            <a:r>
              <a:rPr kumimoji="0" lang="ar-SA" sz="2300" b="0" i="0" u="none" strike="noStrike" cap="none" normalizeH="0" baseline="0" dirty="0" smtClean="0">
                <a:ln>
                  <a:noFill/>
                </a:ln>
                <a:solidFill>
                  <a:schemeClr val="bg1"/>
                </a:solidFill>
                <a:effectLst/>
                <a:latin typeface="Söhne"/>
                <a:cs typeface="Arial" pitchFamily="34" charset="0"/>
              </a:rPr>
              <a:t>بمجموعة متنوعة من الإصدارات والمحركات وخيارات البطارية لتلبية احتياجات مختلف العملاء. تعتبر</a:t>
            </a:r>
            <a:r>
              <a:rPr kumimoji="0" lang="en-US" sz="2300" b="0" i="0" u="none" strike="noStrike" cap="none" normalizeH="0" baseline="0" dirty="0" smtClean="0">
                <a:ln>
                  <a:noFill/>
                </a:ln>
                <a:solidFill>
                  <a:schemeClr val="bg1"/>
                </a:solidFill>
                <a:effectLst/>
                <a:latin typeface="Söhne"/>
                <a:cs typeface="Arial" pitchFamily="34" charset="0"/>
              </a:rPr>
              <a:t> </a:t>
            </a:r>
            <a:r>
              <a:rPr kumimoji="0" lang="en-US" sz="2300" b="0" i="0" u="none" strike="noStrike" cap="none" normalizeH="0" baseline="0" dirty="0" err="1" smtClean="0">
                <a:ln>
                  <a:noFill/>
                </a:ln>
                <a:solidFill>
                  <a:schemeClr val="bg1"/>
                </a:solidFill>
                <a:effectLst/>
                <a:latin typeface="Söhne"/>
                <a:cs typeface="Arial" pitchFamily="34" charset="0"/>
              </a:rPr>
              <a:t>Taycan</a:t>
            </a:r>
            <a:r>
              <a:rPr kumimoji="0" lang="en-US" sz="2300" b="0" i="0" u="none" strike="noStrike" cap="none" normalizeH="0" baseline="0" dirty="0" smtClean="0">
                <a:ln>
                  <a:noFill/>
                </a:ln>
                <a:solidFill>
                  <a:schemeClr val="bg1"/>
                </a:solidFill>
                <a:effectLst/>
                <a:latin typeface="Söhne"/>
                <a:cs typeface="Arial" pitchFamily="34" charset="0"/>
              </a:rPr>
              <a:t> </a:t>
            </a:r>
            <a:r>
              <a:rPr kumimoji="0" lang="ar-SA" sz="2300" b="0" i="0" u="none" strike="noStrike" cap="none" normalizeH="0" baseline="0" dirty="0" smtClean="0">
                <a:ln>
                  <a:noFill/>
                </a:ln>
                <a:solidFill>
                  <a:schemeClr val="bg1"/>
                </a:solidFill>
                <a:effectLst/>
                <a:latin typeface="Söhne"/>
                <a:cs typeface="Arial" pitchFamily="34" charset="0"/>
              </a:rPr>
              <a:t>خطوة </a:t>
            </a:r>
            <a:r>
              <a:rPr kumimoji="0" lang="ar-SA" sz="2300" b="0" i="0" u="none" strike="noStrike" cap="none" normalizeH="0" baseline="0" dirty="0" err="1" smtClean="0">
                <a:ln>
                  <a:noFill/>
                </a:ln>
                <a:solidFill>
                  <a:schemeClr val="bg1"/>
                </a:solidFill>
                <a:effectLst/>
                <a:latin typeface="Söhne"/>
                <a:cs typeface="Arial" pitchFamily="34" charset="0"/>
              </a:rPr>
              <a:t>استراتيجية</a:t>
            </a:r>
            <a:r>
              <a:rPr kumimoji="0" lang="ar-SA" sz="2300" b="0" i="0" u="none" strike="noStrike" cap="none" normalizeH="0" baseline="0" dirty="0" smtClean="0">
                <a:ln>
                  <a:noFill/>
                </a:ln>
                <a:solidFill>
                  <a:schemeClr val="bg1"/>
                </a:solidFill>
                <a:effectLst/>
                <a:latin typeface="Söhne"/>
                <a:cs typeface="Arial" pitchFamily="34" charset="0"/>
              </a:rPr>
              <a:t> هامة </a:t>
            </a:r>
            <a:r>
              <a:rPr kumimoji="0" lang="ar-SA" sz="2300" b="0" i="0" u="none" strike="noStrike" cap="none" normalizeH="0" baseline="0" dirty="0" err="1" smtClean="0">
                <a:ln>
                  <a:noFill/>
                </a:ln>
                <a:solidFill>
                  <a:schemeClr val="bg1"/>
                </a:solidFill>
                <a:effectLst/>
                <a:latin typeface="Söhne"/>
                <a:cs typeface="Arial" pitchFamily="34" charset="0"/>
              </a:rPr>
              <a:t>لبورش</a:t>
            </a:r>
            <a:r>
              <a:rPr kumimoji="0" lang="ar-SA" sz="2300" b="0" i="0" u="none" strike="noStrike" cap="none" normalizeH="0" baseline="0" dirty="0" smtClean="0">
                <a:ln>
                  <a:noFill/>
                </a:ln>
                <a:solidFill>
                  <a:schemeClr val="bg1"/>
                </a:solidFill>
                <a:effectLst/>
                <a:latin typeface="Söhne"/>
                <a:cs typeface="Arial" pitchFamily="34" charset="0"/>
              </a:rPr>
              <a:t> في التوجه نحو مستقبل السيارات الكهربائية وتحقيق التحول نحو الاستدامة في صناعة السيارات</a:t>
            </a:r>
            <a:r>
              <a:rPr kumimoji="0" lang="en-US" sz="2300" b="0" i="0" u="none" strike="noStrike" cap="none" normalizeH="0" baseline="0" dirty="0" smtClean="0">
                <a:ln>
                  <a:noFill/>
                </a:ln>
                <a:solidFill>
                  <a:schemeClr val="bg1"/>
                </a:solidFill>
                <a:effectLst/>
                <a:latin typeface="Söhne"/>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266" name="Rectangle 2"/>
          <p:cNvSpPr>
            <a:spLocks noChangeArrowheads="1"/>
          </p:cNvSpPr>
          <p:nvPr/>
        </p:nvSpPr>
        <p:spPr bwMode="auto">
          <a:xfrm>
            <a:off x="0" y="0"/>
            <a:ext cx="273050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Söhne"/>
                <a:cs typeface="Arial" pitchFamily="34" charset="0"/>
              </a:rPr>
              <a:t/>
            </a:r>
            <a:br>
              <a:rPr kumimoji="0" lang="en-US" sz="1800" b="0" i="0" u="none" strike="noStrike" cap="none" normalizeH="0" baseline="0" smtClean="0">
                <a:ln>
                  <a:noFill/>
                </a:ln>
                <a:solidFill>
                  <a:srgbClr val="000000"/>
                </a:solidFill>
                <a:effectLst/>
                <a:latin typeface="Söhne"/>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Ouvrir la photo"/>
          <p:cNvPicPr>
            <a:picLocks noChangeAspect="1" noChangeArrowheads="1"/>
          </p:cNvPicPr>
          <p:nvPr/>
        </p:nvPicPr>
        <p:blipFill>
          <a:blip r:embed="rId2"/>
          <a:srcRect/>
          <a:stretch>
            <a:fillRect/>
          </a:stretch>
        </p:blipFill>
        <p:spPr bwMode="auto">
          <a:xfrm>
            <a:off x="0" y="0"/>
            <a:ext cx="2000232" cy="2071678"/>
          </a:xfrm>
          <a:prstGeom prst="rect">
            <a:avLst/>
          </a:prstGeom>
          <a:noFill/>
        </p:spPr>
      </p:pic>
      <p:sp>
        <p:nvSpPr>
          <p:cNvPr id="3" name="Rectangle 2"/>
          <p:cNvSpPr/>
          <p:nvPr/>
        </p:nvSpPr>
        <p:spPr>
          <a:xfrm>
            <a:off x="0" y="1928802"/>
            <a:ext cx="9144000" cy="4929198"/>
          </a:xfrm>
          <a:prstGeom prst="rect">
            <a:avLst/>
          </a:prstGeom>
          <a:solidFill>
            <a:srgbClr val="64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1928794" y="0"/>
            <a:ext cx="7215206" cy="2000240"/>
          </a:xfrm>
          <a:prstGeom prst="rect">
            <a:avLst/>
          </a:prstGeom>
          <a:solidFill>
            <a:srgbClr val="64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600" b="1" u="sng" dirty="0" smtClean="0">
                <a:solidFill>
                  <a:srgbClr val="FFFF66"/>
                </a:solidFill>
              </a:rPr>
              <a:t>3/ - شعار  الشركة </a:t>
            </a:r>
            <a:r>
              <a:rPr lang="ar-DZ" sz="3600" b="1" u="sng" dirty="0">
                <a:solidFill>
                  <a:srgbClr val="FFFF66"/>
                </a:solidFill>
              </a:rPr>
              <a:t> </a:t>
            </a:r>
            <a:r>
              <a:rPr lang="fr-FR" sz="3600" b="1" u="sng" dirty="0" smtClean="0">
                <a:solidFill>
                  <a:srgbClr val="FFFF66"/>
                </a:solidFill>
              </a:rPr>
              <a:t>LOGO </a:t>
            </a:r>
            <a:r>
              <a:rPr lang="ar-DZ" sz="3600" b="1" u="sng" dirty="0" smtClean="0">
                <a:solidFill>
                  <a:srgbClr val="FFFF66"/>
                </a:solidFill>
              </a:rPr>
              <a:t>: </a:t>
            </a:r>
            <a:endParaRPr lang="en-US" sz="3600" b="1" u="sng" dirty="0">
              <a:solidFill>
                <a:srgbClr val="FFFF66"/>
              </a:solidFill>
            </a:endParaRPr>
          </a:p>
        </p:txBody>
      </p:sp>
      <p:pic>
        <p:nvPicPr>
          <p:cNvPr id="19458" name="Picture 2" descr="https://api.arabiandrive.com/file_1678016294843.jpg?resize=900"/>
          <p:cNvPicPr>
            <a:picLocks noChangeAspect="1" noChangeArrowheads="1"/>
          </p:cNvPicPr>
          <p:nvPr/>
        </p:nvPicPr>
        <p:blipFill>
          <a:blip r:embed="rId3"/>
          <a:srcRect/>
          <a:stretch>
            <a:fillRect/>
          </a:stretch>
        </p:blipFill>
        <p:spPr bwMode="auto">
          <a:xfrm>
            <a:off x="0" y="1928802"/>
            <a:ext cx="9144000" cy="4929198"/>
          </a:xfrm>
          <a:prstGeom prst="rect">
            <a:avLst/>
          </a:prstGeom>
          <a:noFill/>
        </p:spPr>
      </p:pic>
      <p:sp>
        <p:nvSpPr>
          <p:cNvPr id="6" name="ZoneTexte 5"/>
          <p:cNvSpPr txBox="1"/>
          <p:nvPr/>
        </p:nvSpPr>
        <p:spPr>
          <a:xfrm>
            <a:off x="428596" y="3929066"/>
            <a:ext cx="2357454" cy="461665"/>
          </a:xfrm>
          <a:prstGeom prst="rect">
            <a:avLst/>
          </a:prstGeom>
          <a:noFill/>
        </p:spPr>
        <p:txBody>
          <a:bodyPr wrap="square" rtlCol="0">
            <a:spAutoFit/>
          </a:bodyPr>
          <a:lstStyle/>
          <a:p>
            <a:pPr algn="ctr"/>
            <a:r>
              <a:rPr lang="ar-DZ" sz="2400" b="1" u="sng" dirty="0" smtClean="0"/>
              <a:t>1922 </a:t>
            </a:r>
            <a:endParaRPr lang="en-US" sz="2400" b="1" u="sng" dirty="0"/>
          </a:p>
        </p:txBody>
      </p:sp>
      <p:sp>
        <p:nvSpPr>
          <p:cNvPr id="8" name="ZoneTexte 7"/>
          <p:cNvSpPr txBox="1"/>
          <p:nvPr/>
        </p:nvSpPr>
        <p:spPr>
          <a:xfrm>
            <a:off x="3929058" y="3929066"/>
            <a:ext cx="1428760" cy="461665"/>
          </a:xfrm>
          <a:prstGeom prst="rect">
            <a:avLst/>
          </a:prstGeom>
          <a:noFill/>
        </p:spPr>
        <p:txBody>
          <a:bodyPr wrap="square" rtlCol="0">
            <a:spAutoFit/>
          </a:bodyPr>
          <a:lstStyle/>
          <a:p>
            <a:pPr algn="ctr"/>
            <a:r>
              <a:rPr lang="ar-DZ" sz="2400" b="1" u="sng" dirty="0" smtClean="0"/>
              <a:t>1938</a:t>
            </a:r>
            <a:endParaRPr lang="en-US" sz="2400" b="1" u="sng" dirty="0"/>
          </a:p>
        </p:txBody>
      </p:sp>
      <p:sp>
        <p:nvSpPr>
          <p:cNvPr id="9" name="ZoneTexte 8"/>
          <p:cNvSpPr txBox="1"/>
          <p:nvPr/>
        </p:nvSpPr>
        <p:spPr>
          <a:xfrm>
            <a:off x="7000892" y="3929066"/>
            <a:ext cx="1428760" cy="461665"/>
          </a:xfrm>
          <a:prstGeom prst="rect">
            <a:avLst/>
          </a:prstGeom>
          <a:noFill/>
        </p:spPr>
        <p:txBody>
          <a:bodyPr wrap="square" rtlCol="0">
            <a:spAutoFit/>
          </a:bodyPr>
          <a:lstStyle/>
          <a:p>
            <a:pPr algn="ctr"/>
            <a:r>
              <a:rPr lang="ar-DZ" sz="2400" b="1" u="sng" dirty="0" smtClean="0"/>
              <a:t>1948</a:t>
            </a:r>
            <a:endParaRPr lang="en-US" sz="2400" b="1" u="sng" dirty="0"/>
          </a:p>
        </p:txBody>
      </p:sp>
      <p:sp>
        <p:nvSpPr>
          <p:cNvPr id="10" name="ZoneTexte 9"/>
          <p:cNvSpPr txBox="1"/>
          <p:nvPr/>
        </p:nvSpPr>
        <p:spPr>
          <a:xfrm>
            <a:off x="285720" y="6357958"/>
            <a:ext cx="1428760" cy="461665"/>
          </a:xfrm>
          <a:prstGeom prst="rect">
            <a:avLst/>
          </a:prstGeom>
          <a:noFill/>
        </p:spPr>
        <p:txBody>
          <a:bodyPr wrap="square" rtlCol="0">
            <a:spAutoFit/>
          </a:bodyPr>
          <a:lstStyle/>
          <a:p>
            <a:r>
              <a:rPr lang="ar-DZ" sz="2400" b="1" u="sng" dirty="0" smtClean="0"/>
              <a:t>1952</a:t>
            </a:r>
            <a:endParaRPr lang="en-US" sz="2400" b="1" u="sng" dirty="0"/>
          </a:p>
        </p:txBody>
      </p:sp>
      <p:sp>
        <p:nvSpPr>
          <p:cNvPr id="12" name="ZoneTexte 11"/>
          <p:cNvSpPr txBox="1"/>
          <p:nvPr/>
        </p:nvSpPr>
        <p:spPr>
          <a:xfrm>
            <a:off x="4786314" y="6215082"/>
            <a:ext cx="2071702" cy="461665"/>
          </a:xfrm>
          <a:prstGeom prst="rect">
            <a:avLst/>
          </a:prstGeom>
          <a:noFill/>
        </p:spPr>
        <p:txBody>
          <a:bodyPr wrap="square" rtlCol="0">
            <a:spAutoFit/>
          </a:bodyPr>
          <a:lstStyle/>
          <a:p>
            <a:r>
              <a:rPr lang="en-US" sz="2400" b="1" u="sng" dirty="0" smtClean="0"/>
              <a:t>1963 - NOW</a:t>
            </a:r>
            <a:endParaRPr lang="en-US" sz="2400" b="1" u="sng" dirty="0"/>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Ouvrir la photo"/>
          <p:cNvPicPr>
            <a:picLocks noChangeAspect="1" noChangeArrowheads="1"/>
          </p:cNvPicPr>
          <p:nvPr/>
        </p:nvPicPr>
        <p:blipFill>
          <a:blip r:embed="rId2"/>
          <a:srcRect/>
          <a:stretch>
            <a:fillRect/>
          </a:stretch>
        </p:blipFill>
        <p:spPr bwMode="auto">
          <a:xfrm>
            <a:off x="0" y="0"/>
            <a:ext cx="2000232" cy="2000240"/>
          </a:xfrm>
          <a:prstGeom prst="rect">
            <a:avLst/>
          </a:prstGeom>
          <a:noFill/>
        </p:spPr>
      </p:pic>
      <p:sp>
        <p:nvSpPr>
          <p:cNvPr id="3" name="Rectangle 2"/>
          <p:cNvSpPr/>
          <p:nvPr/>
        </p:nvSpPr>
        <p:spPr>
          <a:xfrm>
            <a:off x="0" y="1928802"/>
            <a:ext cx="9144000" cy="4929198"/>
          </a:xfrm>
          <a:prstGeom prst="rect">
            <a:avLst/>
          </a:prstGeom>
          <a:solidFill>
            <a:srgbClr val="64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1928794" y="0"/>
            <a:ext cx="7215206" cy="1928802"/>
          </a:xfrm>
          <a:prstGeom prst="rect">
            <a:avLst/>
          </a:prstGeom>
          <a:solidFill>
            <a:srgbClr val="64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600" b="1" u="sng" dirty="0" smtClean="0">
                <a:solidFill>
                  <a:srgbClr val="FFFF66"/>
                </a:solidFill>
              </a:rPr>
              <a:t>* قصة الشعار </a:t>
            </a:r>
            <a:r>
              <a:rPr lang="ar-DZ" sz="3600" b="1" u="sng" dirty="0" err="1" smtClean="0">
                <a:solidFill>
                  <a:srgbClr val="FFFF66"/>
                </a:solidFill>
              </a:rPr>
              <a:t>و</a:t>
            </a:r>
            <a:r>
              <a:rPr lang="ar-DZ" sz="3600" b="1" u="sng" dirty="0" smtClean="0">
                <a:solidFill>
                  <a:srgbClr val="FFFF66"/>
                </a:solidFill>
              </a:rPr>
              <a:t> مراحل تغيره : </a:t>
            </a:r>
            <a:endParaRPr lang="en-US" sz="3600" b="1" u="sng" dirty="0">
              <a:solidFill>
                <a:srgbClr val="FFFF66"/>
              </a:solidFill>
            </a:endParaRPr>
          </a:p>
        </p:txBody>
      </p:sp>
      <p:sp>
        <p:nvSpPr>
          <p:cNvPr id="5" name="ZoneTexte 4"/>
          <p:cNvSpPr txBox="1"/>
          <p:nvPr/>
        </p:nvSpPr>
        <p:spPr>
          <a:xfrm>
            <a:off x="0" y="2000240"/>
            <a:ext cx="9144000" cy="4801314"/>
          </a:xfrm>
          <a:prstGeom prst="rect">
            <a:avLst/>
          </a:prstGeom>
          <a:noFill/>
        </p:spPr>
        <p:txBody>
          <a:bodyPr wrap="square" rtlCol="0">
            <a:spAutoFit/>
          </a:bodyPr>
          <a:lstStyle/>
          <a:p>
            <a:pPr algn="r"/>
            <a:r>
              <a:rPr lang="ar-DZ" b="1" u="sng" dirty="0" smtClean="0">
                <a:solidFill>
                  <a:srgbClr val="FFC000"/>
                </a:solidFill>
              </a:rPr>
              <a:t>بين </a:t>
            </a:r>
            <a:r>
              <a:rPr lang="ar-DZ" b="1" u="sng" dirty="0">
                <a:solidFill>
                  <a:srgbClr val="FFC000"/>
                </a:solidFill>
              </a:rPr>
              <a:t>عام 1922 – </a:t>
            </a:r>
            <a:r>
              <a:rPr lang="ar-DZ" b="1" u="sng" dirty="0" smtClean="0">
                <a:solidFill>
                  <a:srgbClr val="FFC000"/>
                </a:solidFill>
              </a:rPr>
              <a:t>1938 </a:t>
            </a:r>
            <a:r>
              <a:rPr lang="ar-DZ" b="1" dirty="0" smtClean="0">
                <a:solidFill>
                  <a:schemeClr val="bg1"/>
                </a:solidFill>
              </a:rPr>
              <a:t> بدأت الشركة بالاعتماد في هذه الفترة على شعار مملكة </a:t>
            </a:r>
            <a:r>
              <a:rPr lang="ar-DZ" b="1" dirty="0" err="1" smtClean="0">
                <a:solidFill>
                  <a:schemeClr val="bg1"/>
                </a:solidFill>
              </a:rPr>
              <a:t>فورتمبيرج</a:t>
            </a:r>
            <a:r>
              <a:rPr lang="ar-DZ" b="1" dirty="0" smtClean="0">
                <a:solidFill>
                  <a:schemeClr val="bg1"/>
                </a:solidFill>
              </a:rPr>
              <a:t> وألوانها، ويضيف على ذلك الاستعانة </a:t>
            </a:r>
            <a:r>
              <a:rPr lang="ar-DZ" b="1" dirty="0" err="1" smtClean="0">
                <a:solidFill>
                  <a:schemeClr val="bg1"/>
                </a:solidFill>
              </a:rPr>
              <a:t>بـ</a:t>
            </a:r>
            <a:r>
              <a:rPr lang="ar-DZ" b="1" dirty="0" smtClean="0">
                <a:solidFill>
                  <a:schemeClr val="bg1"/>
                </a:solidFill>
              </a:rPr>
              <a:t> درع النبالة الخاص بالمدينة الألمانية محاط </a:t>
            </a:r>
            <a:r>
              <a:rPr lang="ar-DZ" b="1" dirty="0" err="1" smtClean="0">
                <a:solidFill>
                  <a:schemeClr val="bg1"/>
                </a:solidFill>
              </a:rPr>
              <a:t>به</a:t>
            </a:r>
            <a:r>
              <a:rPr lang="ar-DZ" b="1" dirty="0" smtClean="0">
                <a:solidFill>
                  <a:schemeClr val="bg1"/>
                </a:solidFill>
              </a:rPr>
              <a:t> غزال يقفز من كل جانب.</a:t>
            </a:r>
          </a:p>
          <a:p>
            <a:pPr algn="r"/>
            <a:r>
              <a:rPr lang="ar-DZ" b="1" u="sng" dirty="0" smtClean="0">
                <a:solidFill>
                  <a:srgbClr val="FFC000"/>
                </a:solidFill>
              </a:rPr>
              <a:t>عام </a:t>
            </a:r>
            <a:r>
              <a:rPr lang="ar-DZ" b="1" u="sng" dirty="0">
                <a:solidFill>
                  <a:srgbClr val="FFC000"/>
                </a:solidFill>
              </a:rPr>
              <a:t>1938 – </a:t>
            </a:r>
            <a:r>
              <a:rPr lang="ar-DZ" b="1" u="sng" dirty="0" smtClean="0">
                <a:solidFill>
                  <a:srgbClr val="FFC000"/>
                </a:solidFill>
              </a:rPr>
              <a:t> 1948</a:t>
            </a:r>
            <a:r>
              <a:rPr lang="ar-DZ" b="1" dirty="0" smtClean="0">
                <a:solidFill>
                  <a:schemeClr val="bg1"/>
                </a:solidFill>
              </a:rPr>
              <a:t>استمرت بورش في تقديم هويتها وشعارها الذي يحيط </a:t>
            </a:r>
            <a:r>
              <a:rPr lang="ar-DZ" b="1" dirty="0" err="1" smtClean="0">
                <a:solidFill>
                  <a:schemeClr val="bg1"/>
                </a:solidFill>
              </a:rPr>
              <a:t>به</a:t>
            </a:r>
            <a:r>
              <a:rPr lang="ar-DZ" b="1" dirty="0" smtClean="0">
                <a:solidFill>
                  <a:schemeClr val="bg1"/>
                </a:solidFill>
              </a:rPr>
              <a:t> الغزالتين من كل جانب، حتى غيّرت هوية هذا الشعار عام 1938 ليصبح على هيئة حصان يقفز على خلفية صفراء فقط.</a:t>
            </a:r>
          </a:p>
          <a:p>
            <a:pPr algn="r"/>
            <a:r>
              <a:rPr lang="ar-DZ" b="1" dirty="0" smtClean="0">
                <a:solidFill>
                  <a:schemeClr val="bg1"/>
                </a:solidFill>
              </a:rPr>
              <a:t>وقامت </a:t>
            </a:r>
            <a:r>
              <a:rPr lang="ar-DZ" b="1" dirty="0">
                <a:solidFill>
                  <a:schemeClr val="bg1"/>
                </a:solidFill>
              </a:rPr>
              <a:t>الشركة بتغيير الشعار مرة أخرى عام 1945 وإزالة الحصان الذي يقفز وقدمت الشعار على هيئة درع شتوتغارت للنبالة بألوان الحمراء والصفراء ووضعت قرون الغزال وسط اللون الأصفر.</a:t>
            </a:r>
          </a:p>
          <a:p>
            <a:pPr algn="r"/>
            <a:r>
              <a:rPr lang="ar-DZ" b="1" u="sng" dirty="0" smtClean="0">
                <a:solidFill>
                  <a:srgbClr val="FFC000"/>
                </a:solidFill>
              </a:rPr>
              <a:t>عام 1948 </a:t>
            </a:r>
            <a:r>
              <a:rPr lang="ar-DZ" b="1" u="sng" dirty="0">
                <a:solidFill>
                  <a:srgbClr val="FFC000"/>
                </a:solidFill>
              </a:rPr>
              <a:t>– </a:t>
            </a:r>
            <a:r>
              <a:rPr lang="ar-DZ" b="1" u="sng" dirty="0" smtClean="0">
                <a:solidFill>
                  <a:srgbClr val="FFC000"/>
                </a:solidFill>
              </a:rPr>
              <a:t>1952</a:t>
            </a:r>
            <a:r>
              <a:rPr lang="ar-DZ" b="1" dirty="0" smtClean="0">
                <a:solidFill>
                  <a:srgbClr val="FFC000"/>
                </a:solidFill>
              </a:rPr>
              <a:t>ا</a:t>
            </a:r>
            <a:r>
              <a:rPr lang="ar-DZ" b="1" dirty="0" smtClean="0">
                <a:solidFill>
                  <a:schemeClr val="bg1"/>
                </a:solidFill>
              </a:rPr>
              <a:t>حتاجت شركة بورش إلى تغيير شعار بورش وإعطائه رونق وبريق يميزه وسط شركات السيارات الأخرى، خاصة بعد دخول السيارات إلى الأسواق الأمريكية وذلك لمنحها مكانة متميزة متفردة.</a:t>
            </a:r>
          </a:p>
          <a:p>
            <a:pPr algn="r"/>
            <a:r>
              <a:rPr lang="ar-DZ" b="1" dirty="0" smtClean="0">
                <a:solidFill>
                  <a:schemeClr val="bg1"/>
                </a:solidFill>
              </a:rPr>
              <a:t>وتغير شعار بورش في هذه الفترة إذ تم تقسيمه إلى أربعة أقسام؛ يوجد بالوسط درع شتوتغارت وبداخله حصان يقفز وعلى الجانبين قرون الغزال والتي توجد على الخلفية الصفراء ومن على الجانبين الآخرين اللون الأسود والأحمر ويتزين الشعار بكلمة "بورش" من الأعلى.</a:t>
            </a:r>
          </a:p>
          <a:p>
            <a:pPr algn="r"/>
            <a:r>
              <a:rPr lang="ar-DZ" b="1" u="sng" dirty="0" smtClean="0">
                <a:solidFill>
                  <a:srgbClr val="FFC000"/>
                </a:solidFill>
              </a:rPr>
              <a:t>عام 1952 </a:t>
            </a:r>
            <a:r>
              <a:rPr lang="ar-DZ" b="1" u="sng" dirty="0">
                <a:solidFill>
                  <a:srgbClr val="FFC000"/>
                </a:solidFill>
              </a:rPr>
              <a:t>– </a:t>
            </a:r>
            <a:r>
              <a:rPr lang="ar-DZ" b="1" u="sng" dirty="0" smtClean="0">
                <a:solidFill>
                  <a:srgbClr val="FFC000"/>
                </a:solidFill>
              </a:rPr>
              <a:t>1963</a:t>
            </a:r>
            <a:r>
              <a:rPr lang="ar-DZ" b="1" dirty="0" smtClean="0">
                <a:solidFill>
                  <a:srgbClr val="FFC000"/>
                </a:solidFill>
              </a:rPr>
              <a:t>ل</a:t>
            </a:r>
            <a:r>
              <a:rPr lang="ar-DZ" b="1" dirty="0" smtClean="0">
                <a:solidFill>
                  <a:schemeClr val="bg1"/>
                </a:solidFill>
              </a:rPr>
              <a:t>م </a:t>
            </a:r>
            <a:r>
              <a:rPr lang="ar-DZ" b="1" dirty="0">
                <a:solidFill>
                  <a:schemeClr val="bg1"/>
                </a:solidFill>
              </a:rPr>
              <a:t>يتغير شعار بورش كثيراً في هذه الفترة عن الشعار السابق، إذ غيّرت الشركة اللون الأصفر الزاهي فقط باللون الذهبي وعدّلت نسبياً في الشعار حتى يُشبه درع النبالة الألمانية.</a:t>
            </a:r>
          </a:p>
          <a:p>
            <a:pPr algn="r"/>
            <a:r>
              <a:rPr lang="ar-DZ" b="1" dirty="0">
                <a:solidFill>
                  <a:schemeClr val="bg1"/>
                </a:solidFill>
              </a:rPr>
              <a:t>وحافظت الشركة على عكس هويتها على مر التاريخ، إذ لم تغير كثيرا في شعارها الخاص بل أكدت على دلالة السرعة والقوة التي تتميز </a:t>
            </a:r>
            <a:r>
              <a:rPr lang="ar-DZ" b="1" dirty="0" err="1">
                <a:solidFill>
                  <a:schemeClr val="bg1"/>
                </a:solidFill>
              </a:rPr>
              <a:t>بها</a:t>
            </a:r>
            <a:r>
              <a:rPr lang="ar-DZ" b="1" dirty="0">
                <a:solidFill>
                  <a:schemeClr val="bg1"/>
                </a:solidFill>
              </a:rPr>
              <a:t> سياراتها في الأسواق العالمية</a:t>
            </a:r>
            <a:r>
              <a:rPr lang="ar-DZ" b="1" dirty="0"/>
              <a:t>.</a:t>
            </a:r>
          </a:p>
          <a:p>
            <a:r>
              <a:rPr lang="ar-DZ" dirty="0" smtClean="0"/>
              <a:t/>
            </a:r>
            <a:br>
              <a:rPr lang="ar-DZ" dirty="0" smtClean="0"/>
            </a:br>
            <a:endParaRPr lang="en-US" dirty="0"/>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Ouvrir la photo"/>
          <p:cNvPicPr>
            <a:picLocks noChangeAspect="1" noChangeArrowheads="1"/>
          </p:cNvPicPr>
          <p:nvPr/>
        </p:nvPicPr>
        <p:blipFill>
          <a:blip r:embed="rId2"/>
          <a:srcRect/>
          <a:stretch>
            <a:fillRect/>
          </a:stretch>
        </p:blipFill>
        <p:spPr bwMode="auto">
          <a:xfrm>
            <a:off x="0" y="0"/>
            <a:ext cx="2000232" cy="2000240"/>
          </a:xfrm>
          <a:prstGeom prst="rect">
            <a:avLst/>
          </a:prstGeom>
          <a:noFill/>
        </p:spPr>
      </p:pic>
      <p:sp>
        <p:nvSpPr>
          <p:cNvPr id="3" name="Rectangle 2"/>
          <p:cNvSpPr/>
          <p:nvPr/>
        </p:nvSpPr>
        <p:spPr>
          <a:xfrm>
            <a:off x="0" y="1928802"/>
            <a:ext cx="9144000" cy="4929198"/>
          </a:xfrm>
          <a:prstGeom prst="rect">
            <a:avLst/>
          </a:prstGeom>
          <a:solidFill>
            <a:srgbClr val="64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1928794" y="0"/>
            <a:ext cx="7215206" cy="1928802"/>
          </a:xfrm>
          <a:prstGeom prst="rect">
            <a:avLst/>
          </a:prstGeom>
          <a:solidFill>
            <a:srgbClr val="64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r-FR" sz="3600" b="1" u="sng" dirty="0" smtClean="0">
                <a:solidFill>
                  <a:srgbClr val="FFFF66"/>
                </a:solidFill>
              </a:rPr>
              <a:t>4</a:t>
            </a:r>
            <a:r>
              <a:rPr lang="ar-DZ" sz="3600" b="1" u="sng" dirty="0" smtClean="0">
                <a:solidFill>
                  <a:srgbClr val="FFFF66"/>
                </a:solidFill>
              </a:rPr>
              <a:t>/ - بعض السيارات المعروفة للشركة :  </a:t>
            </a:r>
            <a:endParaRPr lang="en-US" sz="3600" b="1" u="sng" dirty="0">
              <a:solidFill>
                <a:srgbClr val="FFFF66"/>
              </a:solidFill>
            </a:endParaRPr>
          </a:p>
        </p:txBody>
      </p:sp>
      <p:pic>
        <p:nvPicPr>
          <p:cNvPr id="8196" name="Picture 4" descr="Ouvrir la photo"/>
          <p:cNvPicPr>
            <a:picLocks noChangeAspect="1" noChangeArrowheads="1"/>
          </p:cNvPicPr>
          <p:nvPr/>
        </p:nvPicPr>
        <p:blipFill>
          <a:blip r:embed="rId3"/>
          <a:srcRect/>
          <a:stretch>
            <a:fillRect/>
          </a:stretch>
        </p:blipFill>
        <p:spPr bwMode="auto">
          <a:xfrm>
            <a:off x="0" y="1928802"/>
            <a:ext cx="3290857" cy="2928958"/>
          </a:xfrm>
          <a:prstGeom prst="rect">
            <a:avLst/>
          </a:prstGeom>
          <a:noFill/>
        </p:spPr>
      </p:pic>
      <p:pic>
        <p:nvPicPr>
          <p:cNvPr id="8198" name="Picture 6" descr="Ouvrir la photo"/>
          <p:cNvPicPr>
            <a:picLocks noChangeAspect="1" noChangeArrowheads="1"/>
          </p:cNvPicPr>
          <p:nvPr/>
        </p:nvPicPr>
        <p:blipFill>
          <a:blip r:embed="rId4"/>
          <a:srcRect/>
          <a:stretch>
            <a:fillRect/>
          </a:stretch>
        </p:blipFill>
        <p:spPr bwMode="auto">
          <a:xfrm>
            <a:off x="6357950" y="1928801"/>
            <a:ext cx="2786050" cy="3125373"/>
          </a:xfrm>
          <a:prstGeom prst="rect">
            <a:avLst/>
          </a:prstGeom>
          <a:noFill/>
        </p:spPr>
      </p:pic>
      <p:pic>
        <p:nvPicPr>
          <p:cNvPr id="8200" name="Picture 8" descr="Ouvrir la photo"/>
          <p:cNvPicPr>
            <a:picLocks noChangeAspect="1" noChangeArrowheads="1"/>
          </p:cNvPicPr>
          <p:nvPr/>
        </p:nvPicPr>
        <p:blipFill>
          <a:blip r:embed="rId5"/>
          <a:srcRect/>
          <a:stretch>
            <a:fillRect/>
          </a:stretch>
        </p:blipFill>
        <p:spPr bwMode="auto">
          <a:xfrm>
            <a:off x="3000364" y="3929066"/>
            <a:ext cx="3048000" cy="2928934"/>
          </a:xfrm>
          <a:prstGeom prst="rect">
            <a:avLst/>
          </a:prstGeom>
          <a:noFill/>
        </p:spPr>
      </p:pic>
      <p:pic>
        <p:nvPicPr>
          <p:cNvPr id="8202" name="Picture 10" descr="Ouvrir la photo"/>
          <p:cNvPicPr>
            <a:picLocks noChangeAspect="1" noChangeArrowheads="1"/>
          </p:cNvPicPr>
          <p:nvPr/>
        </p:nvPicPr>
        <p:blipFill>
          <a:blip r:embed="rId6"/>
          <a:srcRect/>
          <a:stretch>
            <a:fillRect/>
          </a:stretch>
        </p:blipFill>
        <p:spPr bwMode="auto">
          <a:xfrm>
            <a:off x="3286116" y="1928802"/>
            <a:ext cx="3119438" cy="2357454"/>
          </a:xfrm>
          <a:prstGeom prst="rect">
            <a:avLst/>
          </a:prstGeom>
          <a:noFill/>
        </p:spPr>
      </p:pic>
      <p:pic>
        <p:nvPicPr>
          <p:cNvPr id="8204" name="Picture 12" descr="Ouvrir la photo"/>
          <p:cNvPicPr>
            <a:picLocks noChangeAspect="1" noChangeArrowheads="1"/>
          </p:cNvPicPr>
          <p:nvPr/>
        </p:nvPicPr>
        <p:blipFill>
          <a:blip r:embed="rId7"/>
          <a:srcRect/>
          <a:stretch>
            <a:fillRect/>
          </a:stretch>
        </p:blipFill>
        <p:spPr bwMode="auto">
          <a:xfrm>
            <a:off x="6000760" y="4286256"/>
            <a:ext cx="3143240" cy="2571744"/>
          </a:xfrm>
          <a:prstGeom prst="rect">
            <a:avLst/>
          </a:prstGeom>
          <a:noFill/>
        </p:spPr>
      </p:pic>
      <p:pic>
        <p:nvPicPr>
          <p:cNvPr id="8206" name="Picture 14" descr="Porsche Panamera 2024 تقنيات جديدة وكفاءة أعلى"/>
          <p:cNvPicPr>
            <a:picLocks noChangeAspect="1" noChangeArrowheads="1"/>
          </p:cNvPicPr>
          <p:nvPr/>
        </p:nvPicPr>
        <p:blipFill>
          <a:blip r:embed="rId8"/>
          <a:srcRect/>
          <a:stretch>
            <a:fillRect/>
          </a:stretch>
        </p:blipFill>
        <p:spPr bwMode="auto">
          <a:xfrm>
            <a:off x="0" y="4786322"/>
            <a:ext cx="3038446" cy="2071678"/>
          </a:xfrm>
          <a:prstGeom prst="rect">
            <a:avLst/>
          </a:prstGeom>
          <a:noFill/>
        </p:spPr>
      </p:pic>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Ouvrir la photo"/>
          <p:cNvPicPr>
            <a:picLocks noChangeAspect="1" noChangeArrowheads="1"/>
          </p:cNvPicPr>
          <p:nvPr/>
        </p:nvPicPr>
        <p:blipFill>
          <a:blip r:embed="rId3"/>
          <a:srcRect/>
          <a:stretch>
            <a:fillRect/>
          </a:stretch>
        </p:blipFill>
        <p:spPr bwMode="auto">
          <a:xfrm>
            <a:off x="0" y="0"/>
            <a:ext cx="2000232" cy="2000240"/>
          </a:xfrm>
          <a:prstGeom prst="rect">
            <a:avLst/>
          </a:prstGeom>
          <a:noFill/>
        </p:spPr>
      </p:pic>
      <p:sp>
        <p:nvSpPr>
          <p:cNvPr id="3" name="Rectangle 2"/>
          <p:cNvSpPr/>
          <p:nvPr/>
        </p:nvSpPr>
        <p:spPr>
          <a:xfrm>
            <a:off x="0" y="1928802"/>
            <a:ext cx="9144000" cy="4929198"/>
          </a:xfrm>
          <a:prstGeom prst="rect">
            <a:avLst/>
          </a:prstGeom>
          <a:solidFill>
            <a:srgbClr val="64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 name="Rectangle 3"/>
          <p:cNvSpPr/>
          <p:nvPr/>
        </p:nvSpPr>
        <p:spPr>
          <a:xfrm>
            <a:off x="1928794" y="0"/>
            <a:ext cx="7215206" cy="1928802"/>
          </a:xfrm>
          <a:prstGeom prst="rect">
            <a:avLst/>
          </a:prstGeom>
          <a:solidFill>
            <a:srgbClr val="64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r-FR" sz="3600" b="1" u="sng" dirty="0" smtClean="0">
                <a:solidFill>
                  <a:srgbClr val="FFFF66"/>
                </a:solidFill>
              </a:rPr>
              <a:t>CONCLUSIONS : </a:t>
            </a:r>
            <a:r>
              <a:rPr lang="fr-FR" sz="3600" b="1" dirty="0" smtClean="0">
                <a:solidFill>
                  <a:srgbClr val="FFFF66"/>
                </a:solidFill>
              </a:rPr>
              <a:t>                         </a:t>
            </a:r>
            <a:endParaRPr lang="en-US" sz="3600" b="1" dirty="0">
              <a:solidFill>
                <a:srgbClr val="FFFF66"/>
              </a:solidFill>
            </a:endParaRPr>
          </a:p>
        </p:txBody>
      </p:sp>
      <p:sp>
        <p:nvSpPr>
          <p:cNvPr id="1026" name="Rectangle 2"/>
          <p:cNvSpPr>
            <a:spLocks noChangeArrowheads="1"/>
          </p:cNvSpPr>
          <p:nvPr/>
        </p:nvSpPr>
        <p:spPr bwMode="auto">
          <a:xfrm>
            <a:off x="0" y="0"/>
            <a:ext cx="220663"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Söhne"/>
                <a:cs typeface="Arial" pitchFamily="34" charset="0"/>
              </a:rPr>
              <a:t/>
            </a:r>
            <a:br>
              <a:rPr kumimoji="0" lang="en-US" sz="1000" b="0" i="0" u="none" strike="noStrike" cap="none" normalizeH="0" baseline="0" smtClean="0">
                <a:ln>
                  <a:noFill/>
                </a:ln>
                <a:solidFill>
                  <a:schemeClr val="tx1"/>
                </a:solidFill>
                <a:effectLst/>
                <a:latin typeface="Söhne"/>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8" name="Rectangle 4"/>
          <p:cNvSpPr>
            <a:spLocks noChangeArrowheads="1"/>
          </p:cNvSpPr>
          <p:nvPr/>
        </p:nvSpPr>
        <p:spPr bwMode="auto">
          <a:xfrm>
            <a:off x="0" y="0"/>
            <a:ext cx="220663"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Söhne"/>
                <a:cs typeface="Arial" pitchFamily="34" charset="0"/>
              </a:rPr>
              <a:t/>
            </a:r>
            <a:br>
              <a:rPr kumimoji="0" lang="en-US" sz="1000" b="0" i="0" u="none" strike="noStrike" cap="none" normalizeH="0" baseline="0" smtClean="0">
                <a:ln>
                  <a:noFill/>
                </a:ln>
                <a:solidFill>
                  <a:schemeClr val="tx1"/>
                </a:solidFill>
                <a:effectLst/>
                <a:latin typeface="Söhne"/>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2" name="426078234_7592799270764704_1295860129747552589_n.wmv">
            <a:hlinkClick r:id="" action="ppaction://media"/>
          </p:cNvPr>
          <p:cNvPicPr>
            <a:picLocks noRot="1" noChangeAspect="1"/>
          </p:cNvPicPr>
          <p:nvPr>
            <a:videoFile r:link="rId1"/>
          </p:nvPr>
        </p:nvPicPr>
        <p:blipFill>
          <a:blip r:embed="rId4"/>
          <a:stretch>
            <a:fillRect/>
          </a:stretch>
        </p:blipFill>
        <p:spPr>
          <a:xfrm>
            <a:off x="0" y="24"/>
            <a:ext cx="9144000" cy="6858000"/>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9746"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Ouvrir la photo"/>
          <p:cNvPicPr>
            <a:picLocks noChangeAspect="1" noChangeArrowheads="1"/>
          </p:cNvPicPr>
          <p:nvPr/>
        </p:nvPicPr>
        <p:blipFill>
          <a:blip r:embed="rId2"/>
          <a:srcRect/>
          <a:stretch>
            <a:fillRect/>
          </a:stretch>
        </p:blipFill>
        <p:spPr bwMode="auto">
          <a:xfrm>
            <a:off x="0" y="0"/>
            <a:ext cx="2000232" cy="2000240"/>
          </a:xfrm>
          <a:prstGeom prst="rect">
            <a:avLst/>
          </a:prstGeom>
          <a:noFill/>
        </p:spPr>
      </p:pic>
      <p:sp>
        <p:nvSpPr>
          <p:cNvPr id="3" name="Rectangle 2"/>
          <p:cNvSpPr/>
          <p:nvPr/>
        </p:nvSpPr>
        <p:spPr>
          <a:xfrm>
            <a:off x="0" y="1928802"/>
            <a:ext cx="9144000" cy="4929198"/>
          </a:xfrm>
          <a:prstGeom prst="rect">
            <a:avLst/>
          </a:prstGeom>
          <a:solidFill>
            <a:srgbClr val="64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1928794" y="0"/>
            <a:ext cx="7215206" cy="1928802"/>
          </a:xfrm>
          <a:prstGeom prst="rect">
            <a:avLst/>
          </a:prstGeom>
          <a:solidFill>
            <a:srgbClr val="64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600" b="1" u="sng" dirty="0" smtClean="0">
                <a:solidFill>
                  <a:srgbClr val="FFFF66"/>
                </a:solidFill>
              </a:rPr>
              <a:t>5/ -تحليل البيئة التسويقية للشركة : </a:t>
            </a:r>
          </a:p>
          <a:p>
            <a:pPr algn="ctr" rtl="1"/>
            <a:r>
              <a:rPr lang="fr-FR" sz="3600" b="1" u="sng" dirty="0" smtClean="0">
                <a:solidFill>
                  <a:srgbClr val="FFFF66"/>
                </a:solidFill>
              </a:rPr>
              <a:t>PESTEL  ANALYSES </a:t>
            </a:r>
            <a:endParaRPr lang="en-US" sz="3600" b="1" u="sng" dirty="0">
              <a:solidFill>
                <a:srgbClr val="FFFF66"/>
              </a:solidFill>
            </a:endParaRPr>
          </a:p>
        </p:txBody>
      </p:sp>
      <p:sp>
        <p:nvSpPr>
          <p:cNvPr id="7170" name="Rectangle 2"/>
          <p:cNvSpPr>
            <a:spLocks noChangeArrowheads="1"/>
          </p:cNvSpPr>
          <p:nvPr/>
        </p:nvSpPr>
        <p:spPr bwMode="auto">
          <a:xfrm>
            <a:off x="0" y="0"/>
            <a:ext cx="395288"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Söhne"/>
                <a:cs typeface="Arial" pitchFamily="34" charset="0"/>
              </a:rPr>
              <a:t/>
            </a:r>
            <a:br>
              <a:rPr kumimoji="0" lang="en-US" sz="1800" b="0" i="0" u="none" strike="noStrike" cap="none" normalizeH="0" baseline="0" smtClean="0">
                <a:ln>
                  <a:noFill/>
                </a:ln>
                <a:solidFill>
                  <a:srgbClr val="000000"/>
                </a:solidFill>
                <a:effectLst/>
                <a:latin typeface="Söhne"/>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171" name="Rectangle 3"/>
          <p:cNvSpPr>
            <a:spLocks noChangeArrowheads="1"/>
          </p:cNvSpPr>
          <p:nvPr/>
        </p:nvSpPr>
        <p:spPr bwMode="auto">
          <a:xfrm>
            <a:off x="0" y="2000241"/>
            <a:ext cx="9144000" cy="4786183"/>
          </a:xfrm>
          <a:prstGeom prst="rect">
            <a:avLst/>
          </a:prstGeom>
          <a:solidFill>
            <a:srgbClr val="640000"/>
          </a:solidFill>
          <a:ln w="9525">
            <a:noFill/>
            <a:miter lim="800000"/>
            <a:headEnd/>
            <a:tailEnd/>
          </a:ln>
          <a:effectLst/>
        </p:spPr>
        <p:txBody>
          <a:bodyPr vert="horz" wrap="square" lIns="0" tIns="198375"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Söhne"/>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AutoNum type="arabicPeriod"/>
              <a:tabLst/>
            </a:pPr>
            <a:r>
              <a:rPr kumimoji="0" lang="ar-SA" sz="2000" b="1" i="0" u="sng" strike="noStrike" cap="none" normalizeH="0" baseline="0" dirty="0" smtClean="0">
                <a:ln>
                  <a:noFill/>
                </a:ln>
                <a:solidFill>
                  <a:srgbClr val="FFC000"/>
                </a:solidFill>
                <a:effectLst/>
                <a:latin typeface="Söhne"/>
                <a:cs typeface="Arial" pitchFamily="34" charset="0"/>
              </a:rPr>
              <a:t>السياسية</a:t>
            </a:r>
            <a:r>
              <a:rPr kumimoji="0" lang="en-US" sz="2000" b="1" i="0" u="sng" strike="noStrike" cap="none" normalizeH="0" baseline="0" dirty="0" smtClean="0">
                <a:ln>
                  <a:noFill/>
                </a:ln>
                <a:solidFill>
                  <a:srgbClr val="FFC000"/>
                </a:solidFill>
                <a:effectLst/>
                <a:latin typeface="Söhne"/>
                <a:cs typeface="Arial" pitchFamily="34" charset="0"/>
              </a:rPr>
              <a:t> (Political):</a:t>
            </a:r>
            <a:endParaRPr kumimoji="0" lang="en-US" sz="2000" b="0" i="0" u="sng" strike="noStrike" cap="none" normalizeH="0" baseline="0" dirty="0" smtClean="0">
              <a:ln>
                <a:noFill/>
              </a:ln>
              <a:solidFill>
                <a:srgbClr val="FFC000"/>
              </a:solidFill>
              <a:effectLst/>
              <a:latin typeface="Söhne"/>
              <a:cs typeface="Arial" pitchFamily="34" charset="0"/>
            </a:endParaRPr>
          </a:p>
          <a:p>
            <a:pPr marL="457200" marR="0" lvl="1" indent="0" algn="r" defTabSz="914400" rtl="1" eaLnBrk="0" fontAlgn="base" latinLnBrk="0" hangingPunct="0">
              <a:lnSpc>
                <a:spcPct val="100000"/>
              </a:lnSpc>
              <a:spcBef>
                <a:spcPct val="0"/>
              </a:spcBef>
              <a:spcAft>
                <a:spcPct val="0"/>
              </a:spcAft>
              <a:buClrTx/>
              <a:buSzTx/>
              <a:buFontTx/>
              <a:buChar char="•"/>
              <a:tabLst/>
            </a:pPr>
            <a:r>
              <a:rPr kumimoji="0" lang="ar-SA" sz="2000" b="0" i="0" u="none" strike="noStrike" cap="none" normalizeH="0" baseline="0" dirty="0" smtClean="0">
                <a:ln>
                  <a:noFill/>
                </a:ln>
                <a:solidFill>
                  <a:schemeClr val="bg1"/>
                </a:solidFill>
                <a:effectLst/>
                <a:latin typeface="Söhne"/>
                <a:cs typeface="Arial" pitchFamily="34" charset="0"/>
              </a:rPr>
              <a:t>التغيرات في السياسات الحكومية والتشريعات قد تؤثر على صناعة السيارات، مثل قوانين </a:t>
            </a:r>
            <a:r>
              <a:rPr kumimoji="0" lang="ar-SA" sz="2000" b="0" i="0" u="none" strike="noStrike" cap="none" normalizeH="0" baseline="0" dirty="0" err="1" smtClean="0">
                <a:ln>
                  <a:noFill/>
                </a:ln>
                <a:solidFill>
                  <a:schemeClr val="bg1"/>
                </a:solidFill>
                <a:effectLst/>
                <a:latin typeface="Söhne"/>
                <a:cs typeface="Arial" pitchFamily="34" charset="0"/>
              </a:rPr>
              <a:t>الانبعاثات</a:t>
            </a:r>
            <a:r>
              <a:rPr kumimoji="0" lang="ar-SA" sz="2000" b="0" i="0" u="none" strike="noStrike" cap="none" normalizeH="0" baseline="0" dirty="0" smtClean="0">
                <a:ln>
                  <a:noFill/>
                </a:ln>
                <a:solidFill>
                  <a:schemeClr val="bg1"/>
                </a:solidFill>
                <a:effectLst/>
                <a:latin typeface="Söhne"/>
                <a:cs typeface="Arial" pitchFamily="34" charset="0"/>
              </a:rPr>
              <a:t> ومعايير السلامة</a:t>
            </a:r>
            <a:r>
              <a:rPr kumimoji="0" lang="en-US" sz="2000" b="0" i="0" u="none" strike="noStrike" cap="none" normalizeH="0" baseline="0" dirty="0" smtClean="0">
                <a:ln>
                  <a:noFill/>
                </a:ln>
                <a:solidFill>
                  <a:schemeClr val="bg1"/>
                </a:solidFill>
                <a:effectLst/>
                <a:latin typeface="Söhne"/>
                <a:cs typeface="Arial" pitchFamily="34" charset="0"/>
              </a:rPr>
              <a:t>.</a:t>
            </a:r>
          </a:p>
          <a:p>
            <a:pPr marL="457200" marR="0" lvl="1" indent="0" algn="r" defTabSz="914400" rtl="1" eaLnBrk="0" fontAlgn="base" latinLnBrk="0" hangingPunct="0">
              <a:lnSpc>
                <a:spcPct val="100000"/>
              </a:lnSpc>
              <a:spcBef>
                <a:spcPct val="0"/>
              </a:spcBef>
              <a:spcAft>
                <a:spcPct val="0"/>
              </a:spcAft>
              <a:buClrTx/>
              <a:buSzTx/>
              <a:buFontTx/>
              <a:buChar char="•"/>
              <a:tabLst/>
            </a:pPr>
            <a:r>
              <a:rPr kumimoji="0" lang="ar-SA" sz="2000" b="0" i="0" u="none" strike="noStrike" cap="none" normalizeH="0" baseline="0" dirty="0" smtClean="0">
                <a:ln>
                  <a:noFill/>
                </a:ln>
                <a:solidFill>
                  <a:schemeClr val="bg1"/>
                </a:solidFill>
                <a:effectLst/>
                <a:latin typeface="Söhne"/>
                <a:cs typeface="Arial" pitchFamily="34" charset="0"/>
              </a:rPr>
              <a:t>الحوافز الحكومية للسيارات الكهربائية والتنمية المستدامة يمكن أن تؤثر على استراتيجيات بورش</a:t>
            </a:r>
            <a:r>
              <a:rPr kumimoji="0" lang="en-US" sz="2000" b="0" i="0" u="none" strike="noStrike" cap="none" normalizeH="0" baseline="0" dirty="0" smtClean="0">
                <a:ln>
                  <a:noFill/>
                </a:ln>
                <a:solidFill>
                  <a:schemeClr val="bg1"/>
                </a:solidFill>
                <a:effectLst/>
                <a:latin typeface="Söhne"/>
                <a:cs typeface="Arial" pitchFamily="34" charset="0"/>
              </a:rPr>
              <a:t>.</a:t>
            </a:r>
          </a:p>
          <a:p>
            <a:pPr marL="0" marR="0" lvl="0" indent="0" algn="r" defTabSz="914400" rtl="1" eaLnBrk="0" fontAlgn="base" latinLnBrk="0" hangingPunct="0">
              <a:lnSpc>
                <a:spcPct val="100000"/>
              </a:lnSpc>
              <a:spcBef>
                <a:spcPct val="0"/>
              </a:spcBef>
              <a:spcAft>
                <a:spcPct val="0"/>
              </a:spcAft>
              <a:buClrTx/>
              <a:buSzTx/>
              <a:buFontTx/>
              <a:buAutoNum type="arabicPeriod" startAt="2"/>
              <a:tabLst/>
            </a:pPr>
            <a:r>
              <a:rPr kumimoji="0" lang="ar-SA" sz="2000" b="1" i="0" u="sng" strike="noStrike" cap="none" normalizeH="0" baseline="0" dirty="0" smtClean="0">
                <a:ln>
                  <a:noFill/>
                </a:ln>
                <a:solidFill>
                  <a:srgbClr val="FFC000"/>
                </a:solidFill>
                <a:effectLst/>
                <a:latin typeface="Söhne"/>
                <a:cs typeface="Arial" pitchFamily="34" charset="0"/>
              </a:rPr>
              <a:t>الاقتصادية</a:t>
            </a:r>
            <a:r>
              <a:rPr kumimoji="0" lang="en-US" sz="2000" b="1" i="0" u="sng" strike="noStrike" cap="none" normalizeH="0" baseline="0" dirty="0" smtClean="0">
                <a:ln>
                  <a:noFill/>
                </a:ln>
                <a:solidFill>
                  <a:srgbClr val="FFC000"/>
                </a:solidFill>
                <a:effectLst/>
                <a:latin typeface="Söhne"/>
                <a:cs typeface="Arial" pitchFamily="34" charset="0"/>
              </a:rPr>
              <a:t> (Economic):</a:t>
            </a:r>
            <a:endParaRPr kumimoji="0" lang="en-US" sz="2000" b="0" i="0" u="sng" strike="noStrike" cap="none" normalizeH="0" baseline="0" dirty="0" smtClean="0">
              <a:ln>
                <a:noFill/>
              </a:ln>
              <a:solidFill>
                <a:srgbClr val="FFC000"/>
              </a:solidFill>
              <a:effectLst/>
              <a:latin typeface="Söhne"/>
              <a:cs typeface="Arial" pitchFamily="34" charset="0"/>
            </a:endParaRPr>
          </a:p>
          <a:p>
            <a:pPr marL="457200" marR="0" lvl="1" indent="0" algn="r" defTabSz="914400" rtl="1" eaLnBrk="0" fontAlgn="base" latinLnBrk="0" hangingPunct="0">
              <a:lnSpc>
                <a:spcPct val="100000"/>
              </a:lnSpc>
              <a:spcBef>
                <a:spcPct val="0"/>
              </a:spcBef>
              <a:spcAft>
                <a:spcPct val="0"/>
              </a:spcAft>
              <a:buClrTx/>
              <a:buSzTx/>
              <a:buFontTx/>
              <a:buChar char="•"/>
              <a:tabLst/>
            </a:pPr>
            <a:r>
              <a:rPr kumimoji="0" lang="ar-SA" sz="2000" b="0" i="0" u="none" strike="noStrike" cap="none" normalizeH="0" baseline="0" dirty="0" smtClean="0">
                <a:ln>
                  <a:noFill/>
                </a:ln>
                <a:solidFill>
                  <a:schemeClr val="bg1"/>
                </a:solidFill>
                <a:effectLst/>
                <a:latin typeface="Söhne"/>
                <a:cs typeface="Arial" pitchFamily="34" charset="0"/>
              </a:rPr>
              <a:t>التغيرات في النمو الاقتصادي ومعدلات الفائدة وسياسات التجارة الدولية يمكن أن تؤثر على الطلب على سيارات بورش في الأسواق العالمية</a:t>
            </a:r>
            <a:r>
              <a:rPr kumimoji="0" lang="en-US" sz="2000" b="0" i="0" u="none" strike="noStrike" cap="none" normalizeH="0" baseline="0" dirty="0" smtClean="0">
                <a:ln>
                  <a:noFill/>
                </a:ln>
                <a:solidFill>
                  <a:schemeClr val="bg1"/>
                </a:solidFill>
                <a:effectLst/>
                <a:latin typeface="Söhne"/>
                <a:cs typeface="Arial" pitchFamily="34" charset="0"/>
              </a:rPr>
              <a:t>.</a:t>
            </a:r>
          </a:p>
          <a:p>
            <a:pPr marL="457200" marR="0" lvl="1" indent="0" algn="r" defTabSz="914400" rtl="1" eaLnBrk="0" fontAlgn="base" latinLnBrk="0" hangingPunct="0">
              <a:lnSpc>
                <a:spcPct val="100000"/>
              </a:lnSpc>
              <a:spcBef>
                <a:spcPct val="0"/>
              </a:spcBef>
              <a:spcAft>
                <a:spcPct val="0"/>
              </a:spcAft>
              <a:buClrTx/>
              <a:buSzTx/>
              <a:buFontTx/>
              <a:buChar char="•"/>
              <a:tabLst/>
            </a:pPr>
            <a:r>
              <a:rPr kumimoji="0" lang="ar-SA" sz="2000" b="0" i="0" u="none" strike="noStrike" cap="none" normalizeH="0" baseline="0" dirty="0" smtClean="0">
                <a:ln>
                  <a:noFill/>
                </a:ln>
                <a:solidFill>
                  <a:schemeClr val="bg1"/>
                </a:solidFill>
                <a:effectLst/>
                <a:latin typeface="Söhne"/>
                <a:cs typeface="Arial" pitchFamily="34" charset="0"/>
              </a:rPr>
              <a:t>تقلبات أسعار العملات وتكاليف المواد الخام يمكن أن تؤثر على تكاليف الإنتاج والتسعير</a:t>
            </a:r>
            <a:r>
              <a:rPr kumimoji="0" lang="en-US" sz="2000" b="0" i="0" u="none" strike="noStrike" cap="none" normalizeH="0" baseline="0" dirty="0" smtClean="0">
                <a:ln>
                  <a:noFill/>
                </a:ln>
                <a:solidFill>
                  <a:schemeClr val="bg1"/>
                </a:solidFill>
                <a:effectLst/>
                <a:latin typeface="Söhne"/>
                <a:cs typeface="Arial" pitchFamily="34" charset="0"/>
              </a:rPr>
              <a:t>.</a:t>
            </a:r>
          </a:p>
          <a:p>
            <a:pPr marL="0" marR="0" lvl="0" indent="0" algn="r" defTabSz="914400" rtl="1" eaLnBrk="0" fontAlgn="base" latinLnBrk="0" hangingPunct="0">
              <a:lnSpc>
                <a:spcPct val="100000"/>
              </a:lnSpc>
              <a:spcBef>
                <a:spcPct val="0"/>
              </a:spcBef>
              <a:spcAft>
                <a:spcPct val="0"/>
              </a:spcAft>
              <a:buClrTx/>
              <a:buSzTx/>
              <a:buFontTx/>
              <a:buAutoNum type="arabicPeriod" startAt="3"/>
              <a:tabLst/>
            </a:pPr>
            <a:r>
              <a:rPr kumimoji="0" lang="ar-SA" sz="2000" b="1" i="0" u="sng" strike="noStrike" cap="none" normalizeH="0" baseline="0" dirty="0" smtClean="0">
                <a:ln>
                  <a:noFill/>
                </a:ln>
                <a:solidFill>
                  <a:srgbClr val="FFC000"/>
                </a:solidFill>
                <a:effectLst/>
                <a:latin typeface="Söhne"/>
                <a:cs typeface="Arial" pitchFamily="34" charset="0"/>
              </a:rPr>
              <a:t>الاجتماعية</a:t>
            </a:r>
            <a:r>
              <a:rPr kumimoji="0" lang="en-US" sz="2000" b="1" i="0" u="sng" strike="noStrike" cap="none" normalizeH="0" baseline="0" dirty="0" smtClean="0">
                <a:ln>
                  <a:noFill/>
                </a:ln>
                <a:solidFill>
                  <a:srgbClr val="FFC000"/>
                </a:solidFill>
                <a:effectLst/>
                <a:latin typeface="Söhne"/>
                <a:cs typeface="Arial" pitchFamily="34" charset="0"/>
              </a:rPr>
              <a:t> (Social):</a:t>
            </a:r>
          </a:p>
          <a:p>
            <a:pPr marL="457200" marR="0" lvl="1" indent="0" algn="r" defTabSz="914400" rtl="1" eaLnBrk="0" fontAlgn="base" latinLnBrk="0" hangingPunct="0">
              <a:lnSpc>
                <a:spcPct val="100000"/>
              </a:lnSpc>
              <a:spcBef>
                <a:spcPct val="0"/>
              </a:spcBef>
              <a:spcAft>
                <a:spcPct val="0"/>
              </a:spcAft>
              <a:buClrTx/>
              <a:buSzTx/>
              <a:buFontTx/>
              <a:buChar char="•"/>
              <a:tabLst/>
            </a:pPr>
            <a:r>
              <a:rPr kumimoji="0" lang="ar-SA" sz="2000" b="0" i="0" u="none" strike="noStrike" cap="none" normalizeH="0" baseline="0" dirty="0" smtClean="0">
                <a:ln>
                  <a:noFill/>
                </a:ln>
                <a:solidFill>
                  <a:schemeClr val="bg1"/>
                </a:solidFill>
                <a:effectLst/>
                <a:latin typeface="Söhne"/>
                <a:cs typeface="Arial" pitchFamily="34" charset="0"/>
              </a:rPr>
              <a:t>تغيرات في </a:t>
            </a:r>
            <a:r>
              <a:rPr kumimoji="0" lang="ar-SA" sz="2000" b="0" i="0" u="none" strike="noStrike" cap="none" normalizeH="0" baseline="0" dirty="0" err="1" smtClean="0">
                <a:ln>
                  <a:noFill/>
                </a:ln>
                <a:solidFill>
                  <a:schemeClr val="bg1"/>
                </a:solidFill>
                <a:effectLst/>
                <a:latin typeface="Söhne"/>
                <a:cs typeface="Arial" pitchFamily="34" charset="0"/>
              </a:rPr>
              <a:t>تفضيلات</a:t>
            </a:r>
            <a:r>
              <a:rPr kumimoji="0" lang="ar-SA" sz="2000" b="0" i="0" u="none" strike="noStrike" cap="none" normalizeH="0" baseline="0" dirty="0" smtClean="0">
                <a:ln>
                  <a:noFill/>
                </a:ln>
                <a:solidFill>
                  <a:schemeClr val="bg1"/>
                </a:solidFill>
                <a:effectLst/>
                <a:latin typeface="Söhne"/>
                <a:cs typeface="Arial" pitchFamily="34" charset="0"/>
              </a:rPr>
              <a:t> المستهلكين واتجاهات السوق نحو الاستدامة والتكنولوجيا يمكن أن تؤثر على </a:t>
            </a:r>
            <a:r>
              <a:rPr kumimoji="0" lang="ar-SA" sz="2000" b="0" i="0" u="none" strike="noStrike" cap="none" normalizeH="0" baseline="0" dirty="0" err="1" smtClean="0">
                <a:ln>
                  <a:noFill/>
                </a:ln>
                <a:solidFill>
                  <a:schemeClr val="bg1"/>
                </a:solidFill>
                <a:effectLst/>
                <a:latin typeface="Söhne"/>
                <a:cs typeface="Arial" pitchFamily="34" charset="0"/>
              </a:rPr>
              <a:t>استراتيجية</a:t>
            </a:r>
            <a:r>
              <a:rPr kumimoji="0" lang="ar-SA" sz="2000" b="0" i="0" u="none" strike="noStrike" cap="none" normalizeH="0" baseline="0" dirty="0" smtClean="0">
                <a:ln>
                  <a:noFill/>
                </a:ln>
                <a:solidFill>
                  <a:schemeClr val="bg1"/>
                </a:solidFill>
                <a:effectLst/>
                <a:latin typeface="Söhne"/>
                <a:cs typeface="Arial" pitchFamily="34" charset="0"/>
              </a:rPr>
              <a:t> بورش في تصميم وتسويق السيارات</a:t>
            </a:r>
            <a:r>
              <a:rPr kumimoji="0" lang="en-US" sz="2000" b="0" i="0" u="none" strike="noStrike" cap="none" normalizeH="0" baseline="0" dirty="0" smtClean="0">
                <a:ln>
                  <a:noFill/>
                </a:ln>
                <a:solidFill>
                  <a:schemeClr val="bg1"/>
                </a:solidFill>
                <a:effectLst/>
                <a:latin typeface="Söhne"/>
                <a:cs typeface="Arial" pitchFamily="34" charset="0"/>
              </a:rPr>
              <a:t>.</a:t>
            </a:r>
          </a:p>
          <a:p>
            <a:pPr marL="457200" marR="0" lvl="1" indent="0" algn="r" defTabSz="914400" rtl="1" eaLnBrk="0" fontAlgn="base" latinLnBrk="0" hangingPunct="0">
              <a:lnSpc>
                <a:spcPct val="100000"/>
              </a:lnSpc>
              <a:spcBef>
                <a:spcPct val="0"/>
              </a:spcBef>
              <a:spcAft>
                <a:spcPct val="0"/>
              </a:spcAft>
              <a:buClrTx/>
              <a:buSzTx/>
              <a:buFontTx/>
              <a:buChar char="•"/>
              <a:tabLst/>
            </a:pPr>
            <a:r>
              <a:rPr kumimoji="0" lang="ar-SA" sz="2000" b="0" i="0" u="none" strike="noStrike" cap="none" normalizeH="0" baseline="0" dirty="0" smtClean="0">
                <a:ln>
                  <a:noFill/>
                </a:ln>
                <a:solidFill>
                  <a:schemeClr val="bg1"/>
                </a:solidFill>
                <a:effectLst/>
                <a:latin typeface="Söhne"/>
                <a:cs typeface="Arial" pitchFamily="34" charset="0"/>
              </a:rPr>
              <a:t>تغيرات في التوزيع </a:t>
            </a:r>
            <a:r>
              <a:rPr kumimoji="0" lang="ar-SA" sz="2000" b="0" i="0" u="none" strike="noStrike" cap="none" normalizeH="0" baseline="0" dirty="0" err="1" smtClean="0">
                <a:ln>
                  <a:noFill/>
                </a:ln>
                <a:solidFill>
                  <a:schemeClr val="bg1"/>
                </a:solidFill>
                <a:effectLst/>
                <a:latin typeface="Söhne"/>
                <a:cs typeface="Arial" pitchFamily="34" charset="0"/>
              </a:rPr>
              <a:t>الديمغرافي</a:t>
            </a:r>
            <a:r>
              <a:rPr kumimoji="0" lang="ar-SA" sz="2000" b="0" i="0" u="none" strike="noStrike" cap="none" normalizeH="0" baseline="0" dirty="0" smtClean="0">
                <a:ln>
                  <a:noFill/>
                </a:ln>
                <a:solidFill>
                  <a:schemeClr val="bg1"/>
                </a:solidFill>
                <a:effectLst/>
                <a:latin typeface="Söhne"/>
                <a:cs typeface="Arial" pitchFamily="34" charset="0"/>
              </a:rPr>
              <a:t> وأنماط السلوك الاستهلاكي يمكن أن تؤثر على الطلب على منتجات بورش في أسواق مختلفة</a:t>
            </a:r>
            <a:r>
              <a:rPr kumimoji="0" lang="en-US" sz="2000" b="0" i="0" u="none" strike="noStrike" cap="none" normalizeH="0" baseline="0" dirty="0" smtClean="0">
                <a:ln>
                  <a:noFill/>
                </a:ln>
                <a:solidFill>
                  <a:schemeClr val="bg1"/>
                </a:solidFill>
                <a:effectLst/>
                <a:latin typeface="Söhne"/>
                <a:cs typeface="Arial" pitchFamily="34" charset="0"/>
              </a:rPr>
              <a:t>.</a:t>
            </a:r>
          </a:p>
          <a:p>
            <a:pPr marL="0" marR="0" lvl="0" indent="0" algn="l" defTabSz="914400" rtl="0" eaLnBrk="0" fontAlgn="base" latinLnBrk="0" hangingPunct="0">
              <a:lnSpc>
                <a:spcPct val="100000"/>
              </a:lnSpc>
              <a:spcBef>
                <a:spcPct val="0"/>
              </a:spcBef>
              <a:spcAft>
                <a:spcPct val="0"/>
              </a:spcAft>
              <a:buClrTx/>
              <a:buSzTx/>
              <a:tabLst/>
            </a:pPr>
            <a:endParaRPr kumimoji="0" lang="en-US" sz="2000" b="0" i="0" u="none" strike="noStrike" cap="none" normalizeH="0" baseline="0" dirty="0" smtClean="0">
              <a:ln>
                <a:noFill/>
              </a:ln>
              <a:solidFill>
                <a:schemeClr val="bg1"/>
              </a:solidFill>
              <a:effectLst/>
              <a:latin typeface="Arial" pitchFamily="34" charset="0"/>
              <a:cs typeface="Arial" pitchFamily="34" charset="0"/>
            </a:endParaRPr>
          </a:p>
        </p:txBody>
      </p:sp>
      <p:sp>
        <p:nvSpPr>
          <p:cNvPr id="7172" name="Rectangle 4"/>
          <p:cNvSpPr>
            <a:spLocks noChangeArrowheads="1"/>
          </p:cNvSpPr>
          <p:nvPr/>
        </p:nvSpPr>
        <p:spPr bwMode="auto">
          <a:xfrm>
            <a:off x="0" y="0"/>
            <a:ext cx="395288"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Söhne"/>
                <a:cs typeface="Arial" pitchFamily="34" charset="0"/>
              </a:rPr>
              <a:t/>
            </a:r>
            <a:br>
              <a:rPr kumimoji="0" lang="en-US" sz="1800" b="0" i="0" u="none" strike="noStrike" cap="none" normalizeH="0" baseline="0" smtClean="0">
                <a:ln>
                  <a:noFill/>
                </a:ln>
                <a:solidFill>
                  <a:srgbClr val="000000"/>
                </a:solidFill>
                <a:effectLst/>
                <a:latin typeface="Söhne"/>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35096</TotalTime>
  <Words>1802</Words>
  <Application>Microsoft Office PowerPoint</Application>
  <PresentationFormat>Affichage à l'écran (4:3)</PresentationFormat>
  <Paragraphs>160</Paragraphs>
  <Slides>19</Slides>
  <Notes>3</Notes>
  <HiddenSlides>0</HiddenSlides>
  <MMClips>1</MMClips>
  <ScaleCrop>false</ScaleCrop>
  <HeadingPairs>
    <vt:vector size="4" baseType="variant">
      <vt:variant>
        <vt:lpstr>Thème</vt:lpstr>
      </vt:variant>
      <vt:variant>
        <vt:i4>1</vt:i4>
      </vt:variant>
      <vt:variant>
        <vt:lpstr>Titres des diapositives</vt:lpstr>
      </vt:variant>
      <vt:variant>
        <vt:i4>19</vt:i4>
      </vt:variant>
    </vt:vector>
  </HeadingPairs>
  <TitlesOfParts>
    <vt:vector size="20"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dell</dc:creator>
  <cp:lastModifiedBy>dell</cp:lastModifiedBy>
  <cp:revision>107</cp:revision>
  <dcterms:created xsi:type="dcterms:W3CDTF">2024-01-22T21:36:28Z</dcterms:created>
  <dcterms:modified xsi:type="dcterms:W3CDTF">2024-02-17T10:40:09Z</dcterms:modified>
</cp:coreProperties>
</file>