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9"/>
  </p:notesMasterIdLst>
  <p:handoutMasterIdLst>
    <p:handoutMasterId r:id="rId20"/>
  </p:handoutMasterIdLst>
  <p:sldIdLst>
    <p:sldId id="324" r:id="rId2"/>
    <p:sldId id="259" r:id="rId3"/>
    <p:sldId id="403" r:id="rId4"/>
    <p:sldId id="400" r:id="rId5"/>
    <p:sldId id="404" r:id="rId6"/>
    <p:sldId id="405" r:id="rId7"/>
    <p:sldId id="406" r:id="rId8"/>
    <p:sldId id="407" r:id="rId9"/>
    <p:sldId id="408" r:id="rId10"/>
    <p:sldId id="409" r:id="rId11"/>
    <p:sldId id="410" r:id="rId12"/>
    <p:sldId id="411" r:id="rId13"/>
    <p:sldId id="412" r:id="rId14"/>
    <p:sldId id="414" r:id="rId15"/>
    <p:sldId id="401" r:id="rId16"/>
    <p:sldId id="402" r:id="rId17"/>
    <p:sldId id="4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08/11/2023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08/11/2023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r"/>
            <a:r>
              <a:rPr lang="en-US" altLang="fr-FR" sz="1000" i="1"/>
              <a:t>11</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42" name="Rectangle 6"/>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fr-FR" altLang="fr-FR" smtClean="0">
              <a:latin typeface="Times" pitchFamily="18" charset="0"/>
            </a:endParaRPr>
          </a:p>
        </p:txBody>
      </p:sp>
      <p:sp>
        <p:nvSpPr>
          <p:cNvPr id="39943"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a:xfrm>
            <a:off x="1150938" y="692150"/>
            <a:ext cx="4556125" cy="3416300"/>
          </a:xfrm>
          <a:ln cap="flat"/>
        </p:spPr>
      </p:sp>
      <p:sp>
        <p:nvSpPr>
          <p:cNvPr id="5325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liffsnotes.com/study-guides/principles-of-management/the-evolution-of-management-thought/behavioral-management-theory"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www.sfponline.org/Uploads/103/personalitymaslow.ppt" TargetMode="External"/><Relationship Id="rId4" Type="http://schemas.openxmlformats.org/officeDocument/2006/relationships/hyperlink" Target="https://fac.ksu.edu.sa/sites/default/files/m-chapt-2.pp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Safety</a:t>
            </a:r>
            <a:r>
              <a:rPr lang="fr-FR" sz="2800" b="1" dirty="0">
                <a:solidFill>
                  <a:schemeClr val="tx1"/>
                </a:solidFill>
              </a:rPr>
              <a:t> </a:t>
            </a:r>
            <a:r>
              <a:rPr lang="fr-FR" sz="2800" b="1" dirty="0" err="1">
                <a:solidFill>
                  <a:schemeClr val="tx1"/>
                </a:solidFill>
              </a:rPr>
              <a:t>needs</a:t>
            </a:r>
            <a:r>
              <a:rPr lang="fr-FR" sz="2800" b="1" dirty="0">
                <a:solidFill>
                  <a:schemeClr val="tx1"/>
                </a:solidFill>
              </a:rPr>
              <a:t>.</a:t>
            </a:r>
            <a:endParaRPr lang="fr-FR" sz="2800" b="1" dirty="0">
              <a:solidFill>
                <a:schemeClr val="tx1"/>
              </a:solidFill>
            </a:endParaRPr>
          </a:p>
        </p:txBody>
      </p:sp>
      <p:sp>
        <p:nvSpPr>
          <p:cNvPr id="10" name="Arrondir un rectangle avec un coin diagonal 9"/>
          <p:cNvSpPr/>
          <p:nvPr/>
        </p:nvSpPr>
        <p:spPr>
          <a:xfrm>
            <a:off x="2339752" y="2852937"/>
            <a:ext cx="6623864"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These needs include the need for basic security, stability, protection, and freedom from fear. A normal state exists for an individual to have all these needs generally satisfied. Otherwise, they become primary motivators</a:t>
            </a:r>
            <a:endParaRPr lang="fr-FR" sz="2800" b="1" dirty="0">
              <a:solidFill>
                <a:schemeClr val="tx1"/>
              </a:solidFill>
            </a:endParaRPr>
          </a:p>
        </p:txBody>
      </p:sp>
    </p:spTree>
    <p:extLst>
      <p:ext uri="{BB962C8B-B14F-4D97-AF65-F5344CB8AC3E}">
        <p14:creationId xmlns:p14="http://schemas.microsoft.com/office/powerpoint/2010/main" val="101693193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Belonging</a:t>
            </a:r>
            <a:r>
              <a:rPr lang="fr-FR" sz="2800" b="1" dirty="0">
                <a:solidFill>
                  <a:schemeClr val="tx1"/>
                </a:solidFill>
              </a:rPr>
              <a:t> and love </a:t>
            </a:r>
            <a:r>
              <a:rPr lang="fr-FR" sz="2800" b="1" dirty="0" err="1">
                <a:solidFill>
                  <a:schemeClr val="tx1"/>
                </a:solidFill>
              </a:rPr>
              <a:t>needs</a:t>
            </a:r>
            <a:endParaRPr lang="fr-FR" sz="2800" b="1" dirty="0">
              <a:solidFill>
                <a:schemeClr val="tx1"/>
              </a:solidFill>
            </a:endParaRP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After the physical and safety needs are satisfied and are no longer motivators, the need for belonging and love emerges as a primary motivator. The individual strives to establish meaningful relationships with significant others.</a:t>
            </a:r>
            <a:endParaRPr lang="fr-FR" sz="2800" b="1" dirty="0">
              <a:solidFill>
                <a:schemeClr val="tx1"/>
              </a:solidFill>
            </a:endParaRPr>
          </a:p>
        </p:txBody>
      </p:sp>
    </p:spTree>
    <p:extLst>
      <p:ext uri="{BB962C8B-B14F-4D97-AF65-F5344CB8AC3E}">
        <p14:creationId xmlns:p14="http://schemas.microsoft.com/office/powerpoint/2010/main" val="179784992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Esteem</a:t>
            </a:r>
            <a:r>
              <a:rPr lang="fr-FR" sz="2800" b="1" dirty="0">
                <a:solidFill>
                  <a:schemeClr val="tx1"/>
                </a:solidFill>
              </a:rPr>
              <a:t> </a:t>
            </a:r>
            <a:r>
              <a:rPr lang="fr-FR" sz="2800" b="1" dirty="0" err="1">
                <a:solidFill>
                  <a:schemeClr val="tx1"/>
                </a:solidFill>
              </a:rPr>
              <a:t>needs</a:t>
            </a:r>
            <a:r>
              <a:rPr lang="fr-FR" sz="2800" b="1" dirty="0">
                <a:solidFill>
                  <a:schemeClr val="tx1"/>
                </a:solidFill>
              </a:rPr>
              <a:t>.</a:t>
            </a:r>
            <a:endParaRPr lang="fr-FR" sz="2800" b="1" dirty="0">
              <a:solidFill>
                <a:schemeClr val="tx1"/>
              </a:solidFill>
            </a:endParaRP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An individual must develop self‐confidence and wants to achieve status, reputation, fame, and glory.</a:t>
            </a:r>
            <a:endParaRPr lang="fr-FR" sz="2800" b="1" dirty="0">
              <a:solidFill>
                <a:schemeClr val="tx1"/>
              </a:solidFill>
            </a:endParaRPr>
          </a:p>
        </p:txBody>
      </p:sp>
    </p:spTree>
    <p:extLst>
      <p:ext uri="{BB962C8B-B14F-4D97-AF65-F5344CB8AC3E}">
        <p14:creationId xmlns:p14="http://schemas.microsoft.com/office/powerpoint/2010/main" val="296757078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a:solidFill>
                  <a:schemeClr val="tx1"/>
                </a:solidFill>
              </a:rPr>
              <a:t>Self‐</a:t>
            </a:r>
            <a:r>
              <a:rPr lang="fr-FR" sz="2800" b="1" dirty="0" err="1">
                <a:solidFill>
                  <a:schemeClr val="tx1"/>
                </a:solidFill>
              </a:rPr>
              <a:t>actualization</a:t>
            </a:r>
            <a:r>
              <a:rPr lang="fr-FR" sz="2800" b="1" dirty="0">
                <a:solidFill>
                  <a:schemeClr val="tx1"/>
                </a:solidFill>
              </a:rPr>
              <a:t> </a:t>
            </a:r>
            <a:r>
              <a:rPr lang="fr-FR" sz="2800" b="1" dirty="0" err="1">
                <a:solidFill>
                  <a:schemeClr val="tx1"/>
                </a:solidFill>
              </a:rPr>
              <a:t>needs</a:t>
            </a:r>
            <a:r>
              <a:rPr lang="fr-FR" sz="2800" b="1" dirty="0" smtClean="0">
                <a:solidFill>
                  <a:schemeClr val="tx1"/>
                </a:solidFill>
              </a:rPr>
              <a:t>.</a:t>
            </a:r>
            <a:endParaRPr lang="fr-FR" sz="2800" b="1" dirty="0">
              <a:solidFill>
                <a:schemeClr val="tx1"/>
              </a:solidFill>
            </a:endParaRP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 Assuming that all the previous needs in the hierarchy are satisfied, an individual feels a need to find himself.</a:t>
            </a:r>
            <a:endParaRPr lang="fr-FR" sz="2800" b="1" dirty="0">
              <a:solidFill>
                <a:schemeClr val="tx1"/>
              </a:solidFill>
            </a:endParaRPr>
          </a:p>
        </p:txBody>
      </p:sp>
    </p:spTree>
    <p:extLst>
      <p:ext uri="{BB962C8B-B14F-4D97-AF65-F5344CB8AC3E}">
        <p14:creationId xmlns:p14="http://schemas.microsoft.com/office/powerpoint/2010/main" val="16048838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102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24580" name="Rectangle 4"/>
          <p:cNvSpPr>
            <a:spLocks noChangeArrowheads="1"/>
          </p:cNvSpPr>
          <p:nvPr/>
        </p:nvSpPr>
        <p:spPr bwMode="auto">
          <a:xfrm>
            <a:off x="685800" y="0"/>
            <a:ext cx="7772400" cy="914400"/>
          </a:xfrm>
          <a:prstGeom prst="rect">
            <a:avLst/>
          </a:prstGeom>
          <a:noFill/>
          <a:ln w="12700">
            <a:noFill/>
            <a:miter lim="800000"/>
            <a:headEnd/>
            <a:tailEnd/>
          </a:ln>
          <a:effectLst/>
        </p:spPr>
        <p:txBody>
          <a:bodyPr lIns="90488" tIns="44450" rIns="90488" bIns="44450" anchor="ctr"/>
          <a:lstStyle/>
          <a:p>
            <a:pPr algn="ctr">
              <a:defRPr/>
            </a:pPr>
            <a:r>
              <a:rPr lang="en-US" sz="4400">
                <a:solidFill>
                  <a:schemeClr val="tx2"/>
                </a:solidFill>
                <a:effectLst>
                  <a:outerShdw blurRad="38100" dist="38100" dir="2700000" algn="tl">
                    <a:srgbClr val="000000"/>
                  </a:outerShdw>
                </a:effectLst>
                <a:latin typeface="Times"/>
              </a:rPr>
              <a:t>Maslow’s Hierarchy of Needs</a:t>
            </a:r>
          </a:p>
        </p:txBody>
      </p:sp>
      <p:graphicFrame>
        <p:nvGraphicFramePr>
          <p:cNvPr id="1026" name="Object 5">
            <a:hlinkClick r:id="" action="ppaction://ole?verb=0"/>
          </p:cNvPr>
          <p:cNvGraphicFramePr>
            <a:graphicFrameLocks/>
          </p:cNvGraphicFramePr>
          <p:nvPr/>
        </p:nvGraphicFramePr>
        <p:xfrm>
          <a:off x="552450" y="723900"/>
          <a:ext cx="8039100" cy="5410200"/>
        </p:xfrm>
        <a:graphic>
          <a:graphicData uri="http://schemas.openxmlformats.org/presentationml/2006/ole">
            <mc:AlternateContent xmlns:mc="http://schemas.openxmlformats.org/markup-compatibility/2006">
              <mc:Choice xmlns:v="urn:schemas-microsoft-com:vml" Requires="v">
                <p:oleObj spid="_x0000_s1029" name="Clip" r:id="rId4" imgW="3657600" imgH="2920680" progId="MS_ClipArt_Gallery.2">
                  <p:embed/>
                </p:oleObj>
              </mc:Choice>
              <mc:Fallback>
                <p:oleObj name="Clip" r:id="rId4" imgW="3657600" imgH="2920680" progId="MS_ClipArt_Gallery.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723900"/>
                        <a:ext cx="80391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0" name="Rectangle 6"/>
          <p:cNvSpPr>
            <a:spLocks noChangeArrowheads="1"/>
          </p:cNvSpPr>
          <p:nvPr/>
        </p:nvSpPr>
        <p:spPr bwMode="auto">
          <a:xfrm>
            <a:off x="1677988" y="5419725"/>
            <a:ext cx="5586412"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2200" b="1"/>
              <a:t>PHYSIOLOGICAL OR SURVIVAL NEEDS</a:t>
            </a:r>
          </a:p>
        </p:txBody>
      </p:sp>
      <p:sp>
        <p:nvSpPr>
          <p:cNvPr id="1031" name="Rectangle 7"/>
          <p:cNvSpPr>
            <a:spLocks noChangeArrowheads="1"/>
          </p:cNvSpPr>
          <p:nvPr/>
        </p:nvSpPr>
        <p:spPr bwMode="auto">
          <a:xfrm>
            <a:off x="2959100" y="4329113"/>
            <a:ext cx="247808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b="1"/>
              <a:t>SAFETY NEEDS</a:t>
            </a:r>
          </a:p>
        </p:txBody>
      </p:sp>
      <p:sp>
        <p:nvSpPr>
          <p:cNvPr id="1032" name="Rectangle 8"/>
          <p:cNvSpPr>
            <a:spLocks noChangeArrowheads="1"/>
          </p:cNvSpPr>
          <p:nvPr/>
        </p:nvSpPr>
        <p:spPr bwMode="auto">
          <a:xfrm>
            <a:off x="2578100" y="3079750"/>
            <a:ext cx="3360738"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2000" b="1"/>
              <a:t>LOVE, AFFECTION, AND</a:t>
            </a:r>
          </a:p>
          <a:p>
            <a:r>
              <a:rPr lang="en-US" altLang="fr-FR" sz="2000" b="1"/>
              <a:t> BELONGINGNESS NEEDS</a:t>
            </a:r>
          </a:p>
        </p:txBody>
      </p:sp>
      <p:sp>
        <p:nvSpPr>
          <p:cNvPr id="1033" name="Rectangle 9"/>
          <p:cNvSpPr>
            <a:spLocks noChangeArrowheads="1"/>
          </p:cNvSpPr>
          <p:nvPr/>
        </p:nvSpPr>
        <p:spPr bwMode="auto">
          <a:xfrm>
            <a:off x="3286125" y="2265363"/>
            <a:ext cx="19526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1800" b="1"/>
              <a:t>ESTEEM NEEDS</a:t>
            </a:r>
          </a:p>
        </p:txBody>
      </p:sp>
      <p:sp>
        <p:nvSpPr>
          <p:cNvPr id="1034" name="Rectangle 10"/>
          <p:cNvSpPr>
            <a:spLocks noChangeArrowheads="1"/>
          </p:cNvSpPr>
          <p:nvPr/>
        </p:nvSpPr>
        <p:spPr bwMode="auto">
          <a:xfrm>
            <a:off x="3546475" y="1316038"/>
            <a:ext cx="126682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r>
              <a:rPr lang="en-US" altLang="fr-FR" sz="1200" b="1"/>
              <a:t>SELF-</a:t>
            </a:r>
            <a:endParaRPr lang="en-US" altLang="fr-FR" sz="1000" b="1"/>
          </a:p>
          <a:p>
            <a:pPr algn="ctr"/>
            <a:r>
              <a:rPr lang="en-US" altLang="fr-FR" sz="1000" b="1"/>
              <a:t>ACTUALIZATION</a:t>
            </a:r>
          </a:p>
        </p:txBody>
      </p:sp>
      <p:sp>
        <p:nvSpPr>
          <p:cNvPr id="1035" name="Rectangle 11"/>
          <p:cNvSpPr>
            <a:spLocks noChangeArrowheads="1"/>
          </p:cNvSpPr>
          <p:nvPr/>
        </p:nvSpPr>
        <p:spPr bwMode="auto">
          <a:xfrm>
            <a:off x="3886200" y="1103313"/>
            <a:ext cx="587375"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1200"/>
              <a:t>NEED</a:t>
            </a:r>
          </a:p>
        </p:txBody>
      </p:sp>
    </p:spTree>
    <p:extLst>
      <p:ext uri="{BB962C8B-B14F-4D97-AF65-F5344CB8AC3E}">
        <p14:creationId xmlns:p14="http://schemas.microsoft.com/office/powerpoint/2010/main" val="377605329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9750" y="332656"/>
            <a:ext cx="7920038" cy="792163"/>
          </a:xfrm>
          <a:solidFill>
            <a:schemeClr val="bg1">
              <a:lumMod val="95000"/>
            </a:schemeClr>
          </a:solidFill>
          <a:effectLst>
            <a:outerShdw dist="17961" dir="13500000" algn="ctr" rotWithShape="0">
              <a:schemeClr val="tx1"/>
            </a:outerShdw>
          </a:effectLst>
        </p:spPr>
        <p:txBody>
          <a:bodyPr lIns="90488" tIns="44450" rIns="90488" bIns="44450" rtlCol="0">
            <a:normAutofit/>
          </a:bodyPr>
          <a:lstStyle/>
          <a:p>
            <a:pPr algn="ctr" eaLnBrk="1" fontAlgn="auto" hangingPunct="1">
              <a:spcAft>
                <a:spcPts val="0"/>
              </a:spcAft>
              <a:defRPr/>
            </a:pPr>
            <a:r>
              <a:rPr lang="en-US" altLang="en-US" sz="3600" b="1" dirty="0" smtClean="0"/>
              <a:t>Theory X and Y</a:t>
            </a:r>
          </a:p>
        </p:txBody>
      </p:sp>
      <p:sp>
        <p:nvSpPr>
          <p:cNvPr id="36867" name="Rectangle 3"/>
          <p:cNvSpPr>
            <a:spLocks noGrp="1" noChangeArrowheads="1"/>
          </p:cNvSpPr>
          <p:nvPr>
            <p:ph idx="1"/>
          </p:nvPr>
        </p:nvSpPr>
        <p:spPr>
          <a:xfrm>
            <a:off x="381000" y="1268413"/>
            <a:ext cx="8382000" cy="5303837"/>
          </a:xfrm>
        </p:spPr>
        <p:txBody>
          <a:bodyPr lIns="90488" tIns="44450" rIns="90488" bIns="44450" rtlCol="0">
            <a:normAutofit/>
          </a:bodyPr>
          <a:lstStyle/>
          <a:p>
            <a:pPr eaLnBrk="1" fontAlgn="auto" hangingPunct="1">
              <a:lnSpc>
                <a:spcPct val="90000"/>
              </a:lnSpc>
              <a:spcAft>
                <a:spcPts val="0"/>
              </a:spcAft>
              <a:buFont typeface="Arial" panose="020B0604020202020204" pitchFamily="34" charset="0"/>
              <a:buChar char="•"/>
              <a:defRPr/>
            </a:pPr>
            <a:r>
              <a:rPr lang="en-US" altLang="en-US" b="1" dirty="0" smtClean="0"/>
              <a:t>Douglas McGregor proposed the two different sets of worker molds.</a:t>
            </a:r>
            <a:endParaRPr lang="en-US" altLang="en-US" dirty="0" smtClean="0"/>
          </a:p>
          <a:p>
            <a:pPr lvl="1" eaLnBrk="1" fontAlgn="auto" hangingPunct="1">
              <a:lnSpc>
                <a:spcPct val="90000"/>
              </a:lnSpc>
              <a:spcAft>
                <a:spcPts val="0"/>
              </a:spcAft>
              <a:buSzPct val="75000"/>
              <a:buFont typeface="Marlett" pitchFamily="2" charset="2"/>
              <a:buChar char="g"/>
              <a:defRPr/>
            </a:pPr>
            <a:r>
              <a:rPr lang="en-US" altLang="en-US" sz="2900" b="1" i="1" dirty="0" smtClean="0">
                <a:solidFill>
                  <a:srgbClr val="790015"/>
                </a:solidFill>
              </a:rPr>
              <a:t>Theory X</a:t>
            </a:r>
            <a:r>
              <a:rPr lang="en-US" sz="3200" b="1" dirty="0" smtClean="0">
                <a:effectLst>
                  <a:outerShdw blurRad="38100" dist="38100" dir="2700000" algn="tl">
                    <a:srgbClr val="FFFFFF"/>
                  </a:outerShdw>
                </a:effectLst>
              </a:rPr>
              <a:t> </a:t>
            </a:r>
            <a:r>
              <a:rPr lang="en-US" altLang="en-US" sz="2900" b="1" i="1" dirty="0" smtClean="0">
                <a:solidFill>
                  <a:srgbClr val="790015"/>
                </a:solidFill>
              </a:rPr>
              <a:t>- Classical Theory : </a:t>
            </a:r>
          </a:p>
          <a:p>
            <a:pPr lvl="1" eaLnBrk="1" fontAlgn="auto" hangingPunct="1">
              <a:lnSpc>
                <a:spcPct val="90000"/>
              </a:lnSpc>
              <a:spcAft>
                <a:spcPts val="0"/>
              </a:spcAft>
              <a:buSzPct val="75000"/>
              <a:buFont typeface="Wingdings" pitchFamily="2" charset="2"/>
              <a:buNone/>
              <a:defRPr/>
            </a:pPr>
            <a:r>
              <a:rPr lang="en-US" altLang="en-US" sz="2300" b="1" dirty="0" smtClean="0"/>
              <a:t>1.   </a:t>
            </a:r>
            <a:r>
              <a:rPr lang="en-US" altLang="en-US" dirty="0"/>
              <a:t>Assumes the average worker is lazy, dislikes work and will do as little as possible</a:t>
            </a:r>
            <a:r>
              <a:rPr lang="en-US" altLang="en-US" sz="2300" dirty="0" smtClean="0"/>
              <a:t>.</a:t>
            </a:r>
          </a:p>
          <a:p>
            <a:pPr lvl="1" eaLnBrk="1" fontAlgn="auto" hangingPunct="1">
              <a:lnSpc>
                <a:spcPct val="90000"/>
              </a:lnSpc>
              <a:spcAft>
                <a:spcPts val="0"/>
              </a:spcAft>
              <a:buSzPct val="75000"/>
              <a:buFont typeface="Wingdings" pitchFamily="2" charset="2"/>
              <a:buNone/>
              <a:defRPr/>
            </a:pPr>
            <a:r>
              <a:rPr lang="en-US" altLang="en-US" b="1" dirty="0" smtClean="0"/>
              <a:t>2.</a:t>
            </a:r>
            <a:r>
              <a:rPr lang="en-US" altLang="en-US" dirty="0" smtClean="0"/>
              <a:t>  Managers must closely supervise and control through reward and punishment.</a:t>
            </a:r>
          </a:p>
          <a:p>
            <a:pPr lvl="1" eaLnBrk="1" fontAlgn="auto" hangingPunct="1">
              <a:lnSpc>
                <a:spcPct val="90000"/>
              </a:lnSpc>
              <a:spcAft>
                <a:spcPts val="0"/>
              </a:spcAft>
              <a:buSzPct val="75000"/>
              <a:buFont typeface="Marlett" pitchFamily="2" charset="2"/>
              <a:buChar char="g"/>
              <a:defRPr/>
            </a:pPr>
            <a:r>
              <a:rPr lang="en-US" altLang="en-US" sz="2900" b="1" i="1" dirty="0" smtClean="0">
                <a:solidFill>
                  <a:srgbClr val="790015"/>
                </a:solidFill>
              </a:rPr>
              <a:t>Theory Y- Human relationships Theory : </a:t>
            </a:r>
          </a:p>
          <a:p>
            <a:pPr lvl="1" eaLnBrk="1" fontAlgn="auto" hangingPunct="1">
              <a:lnSpc>
                <a:spcPct val="90000"/>
              </a:lnSpc>
              <a:spcAft>
                <a:spcPts val="0"/>
              </a:spcAft>
              <a:buSzPct val="75000"/>
              <a:buFont typeface="Wingdings" pitchFamily="2" charset="2"/>
              <a:buNone/>
              <a:defRPr/>
            </a:pPr>
            <a:r>
              <a:rPr lang="en-US" altLang="en-US" sz="2300" dirty="0" smtClean="0"/>
              <a:t>     </a:t>
            </a:r>
            <a:r>
              <a:rPr lang="en-US" altLang="en-US" sz="2300" b="1" dirty="0" smtClean="0"/>
              <a:t>1. </a:t>
            </a:r>
            <a:r>
              <a:rPr lang="en-US" altLang="en-US" sz="2300" dirty="0" smtClean="0"/>
              <a:t>Assumes workers are not lazy, want to do a good job and the job itself will determine if the worker likes the work.</a:t>
            </a:r>
          </a:p>
          <a:p>
            <a:pPr lvl="2" eaLnBrk="1" fontAlgn="auto" hangingPunct="1">
              <a:spcAft>
                <a:spcPts val="0"/>
              </a:spcAft>
              <a:buSzPct val="65000"/>
              <a:buFont typeface="Wingdings" pitchFamily="2" charset="2"/>
              <a:buNone/>
              <a:defRPr/>
            </a:pPr>
            <a:r>
              <a:rPr lang="en-US" altLang="en-US" b="1" dirty="0" smtClean="0"/>
              <a:t>2.  </a:t>
            </a:r>
            <a:r>
              <a:rPr lang="en-US" altLang="en-US" b="1" u="sng" dirty="0" smtClean="0"/>
              <a:t>Managers should allow the workers feel freedom, and exercise initiative and self-direction. </a:t>
            </a:r>
          </a:p>
        </p:txBody>
      </p:sp>
    </p:spTree>
    <p:extLst>
      <p:ext uri="{BB962C8B-B14F-4D97-AF65-F5344CB8AC3E}">
        <p14:creationId xmlns:p14="http://schemas.microsoft.com/office/powerpoint/2010/main" val="426117555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366713" y="481013"/>
            <a:ext cx="8440737" cy="966787"/>
          </a:xfrm>
          <a:solidFill>
            <a:schemeClr val="bg1">
              <a:lumMod val="95000"/>
            </a:schemeClr>
          </a:solidFill>
          <a:effectLst>
            <a:outerShdw dist="17961" dir="13500000" algn="ctr" rotWithShape="0">
              <a:schemeClr val="tx1"/>
            </a:outerShdw>
          </a:effectLst>
        </p:spPr>
        <p:txBody>
          <a:bodyPr lIns="90488" tIns="44450" rIns="90488" bIns="44450" rtlCol="0">
            <a:normAutofit/>
          </a:bodyPr>
          <a:lstStyle/>
          <a:p>
            <a:pPr eaLnBrk="1" fontAlgn="auto" hangingPunct="1">
              <a:spcAft>
                <a:spcPts val="0"/>
              </a:spcAft>
              <a:defRPr/>
            </a:pPr>
            <a:r>
              <a:rPr lang="en-US" altLang="en-US" dirty="0" smtClean="0"/>
              <a:t>Theory X  </a:t>
            </a:r>
            <a:r>
              <a:rPr lang="en-US" altLang="en-US" b="1" i="1" dirty="0" smtClean="0"/>
              <a:t>/</a:t>
            </a:r>
            <a:r>
              <a:rPr lang="en-US" altLang="en-US" dirty="0" smtClean="0"/>
              <a:t> Theory Y</a:t>
            </a:r>
          </a:p>
        </p:txBody>
      </p:sp>
      <p:sp>
        <p:nvSpPr>
          <p:cNvPr id="24579" name="Rectangle 2"/>
          <p:cNvSpPr>
            <a:spLocks noChangeArrowheads="1"/>
          </p:cNvSpPr>
          <p:nvPr/>
        </p:nvSpPr>
        <p:spPr bwMode="auto">
          <a:xfrm>
            <a:off x="5219700" y="2957513"/>
            <a:ext cx="2963863" cy="3201987"/>
          </a:xfrm>
          <a:prstGeom prst="rect">
            <a:avLst/>
          </a:prstGeom>
          <a:solidFill>
            <a:srgbClr val="790015"/>
          </a:solidFill>
          <a:ln w="12700">
            <a:solidFill>
              <a:schemeClr val="tx1"/>
            </a:solidFill>
            <a:prstDash val="lgDash"/>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24580" name="Rectangle 3"/>
          <p:cNvSpPr>
            <a:spLocks noChangeArrowheads="1"/>
          </p:cNvSpPr>
          <p:nvPr/>
        </p:nvSpPr>
        <p:spPr bwMode="auto">
          <a:xfrm>
            <a:off x="5219700" y="2008188"/>
            <a:ext cx="2957513" cy="923925"/>
          </a:xfrm>
          <a:prstGeom prst="rect">
            <a:avLst/>
          </a:prstGeom>
          <a:solidFill>
            <a:schemeClr val="hlink"/>
          </a:solidFill>
          <a:ln w="25400">
            <a:solidFill>
              <a:schemeClr val="hlink"/>
            </a:solidFill>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38917" name="Rectangle 5"/>
          <p:cNvSpPr>
            <a:spLocks noChangeArrowheads="1"/>
          </p:cNvSpPr>
          <p:nvPr/>
        </p:nvSpPr>
        <p:spPr bwMode="auto">
          <a:xfrm>
            <a:off x="5900738" y="2219325"/>
            <a:ext cx="1841500" cy="576263"/>
          </a:xfrm>
          <a:prstGeom prst="rect">
            <a:avLst/>
          </a:prstGeom>
          <a:noFill/>
          <a:ln w="12700">
            <a:noFill/>
            <a:miter lim="800000"/>
            <a:headEnd/>
            <a:tailEnd/>
          </a:ln>
          <a:effectLst/>
        </p:spPr>
        <p:txBody>
          <a:bodyPr wrap="none" lIns="90488" tIns="44450" rIns="90488" bIns="44450">
            <a:spAutoFit/>
          </a:bodyPr>
          <a:lstStyle/>
          <a:p>
            <a:pPr>
              <a:defRPr/>
            </a:pPr>
            <a:r>
              <a:rPr lang="en-US" altLang="en-US" sz="3200" b="1">
                <a:solidFill>
                  <a:schemeClr val="bg1"/>
                </a:solidFill>
                <a:effectLst>
                  <a:outerShdw blurRad="38100" dist="38100" dir="2700000" algn="tl">
                    <a:srgbClr val="000000"/>
                  </a:outerShdw>
                </a:effectLst>
                <a:latin typeface="Times New Roman" charset="0"/>
              </a:rPr>
              <a:t>Theory Y</a:t>
            </a:r>
            <a:endParaRPr lang="en-US" altLang="en-US" b="1">
              <a:solidFill>
                <a:schemeClr val="bg1"/>
              </a:solidFill>
              <a:effectLst>
                <a:outerShdw blurRad="38100" dist="38100" dir="2700000" algn="tl">
                  <a:srgbClr val="000000"/>
                </a:outerShdw>
              </a:effectLst>
              <a:latin typeface="Times New Roman" charset="0"/>
            </a:endParaRPr>
          </a:p>
        </p:txBody>
      </p:sp>
      <p:sp>
        <p:nvSpPr>
          <p:cNvPr id="38918" name="Rectangle 6"/>
          <p:cNvSpPr>
            <a:spLocks noChangeArrowheads="1"/>
          </p:cNvSpPr>
          <p:nvPr/>
        </p:nvSpPr>
        <p:spPr bwMode="auto">
          <a:xfrm>
            <a:off x="5219700" y="2905125"/>
            <a:ext cx="3240088" cy="3330575"/>
          </a:xfrm>
          <a:prstGeom prst="rect">
            <a:avLst/>
          </a:prstGeom>
          <a:noFill/>
          <a:ln w="12700">
            <a:noFill/>
            <a:miter lim="800000"/>
            <a:headEnd/>
            <a:tailEnd/>
          </a:ln>
          <a:effectLst/>
        </p:spPr>
        <p:txBody>
          <a:bodyPr lIns="90488" tIns="44450" rIns="90488" bIns="44450">
            <a:spAutoFit/>
          </a:bodyPr>
          <a:lstStyle/>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Employee is not lazy.</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Must create work setting to build initiative.</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Provide authority to workers.</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p:txBody>
      </p:sp>
      <p:sp>
        <p:nvSpPr>
          <p:cNvPr id="24583" name="Rectangle 8"/>
          <p:cNvSpPr>
            <a:spLocks noChangeArrowheads="1"/>
          </p:cNvSpPr>
          <p:nvPr/>
        </p:nvSpPr>
        <p:spPr bwMode="auto">
          <a:xfrm>
            <a:off x="755650" y="2905125"/>
            <a:ext cx="2967038" cy="3201988"/>
          </a:xfrm>
          <a:prstGeom prst="rect">
            <a:avLst/>
          </a:prstGeom>
          <a:solidFill>
            <a:schemeClr val="accent1"/>
          </a:solidFill>
          <a:ln w="12700">
            <a:solidFill>
              <a:schemeClr val="tx1"/>
            </a:solidFill>
            <a:prstDash val="lgDash"/>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24584" name="Rectangle 9"/>
          <p:cNvSpPr>
            <a:spLocks noChangeArrowheads="1"/>
          </p:cNvSpPr>
          <p:nvPr/>
        </p:nvSpPr>
        <p:spPr bwMode="auto">
          <a:xfrm>
            <a:off x="755650" y="2008188"/>
            <a:ext cx="3006725" cy="923925"/>
          </a:xfrm>
          <a:prstGeom prst="rect">
            <a:avLst/>
          </a:prstGeom>
          <a:solidFill>
            <a:schemeClr val="hlink"/>
          </a:solidFill>
          <a:ln w="25400">
            <a:solidFill>
              <a:schemeClr val="hlink"/>
            </a:solidFill>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en-US" altLang="en-US" sz="2400">
              <a:solidFill>
                <a:schemeClr val="hlink"/>
              </a:solidFill>
              <a:latin typeface="Times New Roman" pitchFamily="18" charset="0"/>
            </a:endParaRPr>
          </a:p>
        </p:txBody>
      </p:sp>
      <p:sp>
        <p:nvSpPr>
          <p:cNvPr id="38922" name="Rectangle 10"/>
          <p:cNvSpPr>
            <a:spLocks noChangeArrowheads="1"/>
          </p:cNvSpPr>
          <p:nvPr/>
        </p:nvSpPr>
        <p:spPr bwMode="auto">
          <a:xfrm>
            <a:off x="1462088" y="2200275"/>
            <a:ext cx="1743075" cy="576263"/>
          </a:xfrm>
          <a:prstGeom prst="rect">
            <a:avLst/>
          </a:prstGeom>
          <a:noFill/>
          <a:ln w="12700">
            <a:noFill/>
            <a:miter lim="800000"/>
            <a:headEnd/>
            <a:tailEnd/>
          </a:ln>
          <a:effectLst/>
        </p:spPr>
        <p:txBody>
          <a:bodyPr wrap="none" lIns="90488" tIns="44450" rIns="90488" bIns="44450">
            <a:spAutoFit/>
          </a:bodyPr>
          <a:lstStyle/>
          <a:p>
            <a:pPr>
              <a:defRPr/>
            </a:pPr>
            <a:r>
              <a:rPr lang="en-US" altLang="en-US" sz="3200" b="1" dirty="0">
                <a:solidFill>
                  <a:schemeClr val="bg1"/>
                </a:solidFill>
                <a:effectLst>
                  <a:outerShdw blurRad="38100" dist="38100" dir="2700000" algn="tl">
                    <a:srgbClr val="000000"/>
                  </a:outerShdw>
                </a:effectLst>
                <a:latin typeface="Times New Roman" charset="0"/>
              </a:rPr>
              <a:t>Theory</a:t>
            </a:r>
            <a:r>
              <a:rPr lang="en-US" altLang="en-US" b="1" dirty="0">
                <a:solidFill>
                  <a:schemeClr val="bg1"/>
                </a:solidFill>
                <a:effectLst>
                  <a:outerShdw blurRad="38100" dist="38100" dir="2700000" algn="tl">
                    <a:srgbClr val="000000"/>
                  </a:outerShdw>
                </a:effectLst>
                <a:latin typeface="Times New Roman" charset="0"/>
              </a:rPr>
              <a:t> X</a:t>
            </a:r>
          </a:p>
        </p:txBody>
      </p:sp>
      <p:sp>
        <p:nvSpPr>
          <p:cNvPr id="38923" name="Rectangle 11"/>
          <p:cNvSpPr>
            <a:spLocks noChangeArrowheads="1"/>
          </p:cNvSpPr>
          <p:nvPr/>
        </p:nvSpPr>
        <p:spPr bwMode="auto">
          <a:xfrm>
            <a:off x="914400" y="3038475"/>
            <a:ext cx="3009900" cy="2609850"/>
          </a:xfrm>
          <a:prstGeom prst="rect">
            <a:avLst/>
          </a:prstGeom>
          <a:noFill/>
          <a:ln w="12700">
            <a:noFill/>
            <a:miter lim="800000"/>
            <a:headEnd/>
            <a:tailEnd/>
          </a:ln>
          <a:effectLst/>
        </p:spPr>
        <p:txBody>
          <a:bodyPr lIns="90488" tIns="44450" rIns="90488" bIns="44450">
            <a:spAutoFit/>
          </a:bodyPr>
          <a:lstStyle/>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Employee is lazy.</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Managers must</a:t>
            </a: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 closely supervise.</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Create strict rules &amp; defined rewards</a:t>
            </a:r>
          </a:p>
        </p:txBody>
      </p:sp>
      <p:sp>
        <p:nvSpPr>
          <p:cNvPr id="24587" name="Rectangle 12"/>
          <p:cNvSpPr>
            <a:spLocks noChangeArrowheads="1"/>
          </p:cNvSpPr>
          <p:nvPr/>
        </p:nvSpPr>
        <p:spPr bwMode="auto">
          <a:xfrm>
            <a:off x="914400" y="6165850"/>
            <a:ext cx="2867025" cy="6350"/>
          </a:xfrm>
          <a:prstGeom prst="rect">
            <a:avLst/>
          </a:prstGeom>
          <a:solidFill>
            <a:srgbClr val="000000"/>
          </a:solidFill>
          <a:ln>
            <a:noFill/>
          </a:ln>
          <a:effectLst>
            <a:outerShdw dist="89803" dir="2700000" algn="ctr" rotWithShape="0">
              <a:srgbClr val="474747"/>
            </a:outerShdw>
          </a:effectLst>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Tree>
    <p:extLst>
      <p:ext uri="{BB962C8B-B14F-4D97-AF65-F5344CB8AC3E}">
        <p14:creationId xmlns:p14="http://schemas.microsoft.com/office/powerpoint/2010/main" val="403615390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381000" y="-27384"/>
            <a:ext cx="8382000" cy="6383610"/>
          </a:xfrm>
        </p:spPr>
        <p:txBody>
          <a:bodyPr lIns="90488" tIns="44450" rIns="90488" bIns="44450" rtlCol="0">
            <a:normAutofit/>
          </a:bodyPr>
          <a:lstStyle/>
          <a:p>
            <a:pPr eaLnBrk="1" fontAlgn="auto" hangingPunct="1">
              <a:lnSpc>
                <a:spcPct val="90000"/>
              </a:lnSpc>
              <a:spcAft>
                <a:spcPts val="0"/>
              </a:spcAft>
              <a:buFont typeface="Arial" panose="020B0604020202020204" pitchFamily="34" charset="0"/>
              <a:buChar char="•"/>
              <a:defRPr/>
            </a:pPr>
            <a:r>
              <a:rPr lang="en-US" altLang="en-US" b="1" dirty="0" smtClean="0"/>
              <a:t>Thanks for your listening</a:t>
            </a:r>
          </a:p>
          <a:p>
            <a:pPr>
              <a:lnSpc>
                <a:spcPct val="90000"/>
              </a:lnSpc>
              <a:buFont typeface="Arial" panose="020B0604020202020204" pitchFamily="34" charset="0"/>
              <a:buChar char="•"/>
              <a:defRPr/>
            </a:pPr>
            <a:r>
              <a:rPr lang="en-US" altLang="en-US" b="1" u="sng" dirty="0">
                <a:hlinkClick r:id="rId3"/>
              </a:rPr>
              <a:t>https://</a:t>
            </a:r>
            <a:r>
              <a:rPr lang="en-US" altLang="en-US" b="1" u="sng" dirty="0" smtClean="0">
                <a:hlinkClick r:id="rId3"/>
              </a:rPr>
              <a:t>www.cliffsnotes.com/study-guides/principles-of-management/the-evolution-of-management-thought/behavioral-management-theory</a:t>
            </a:r>
            <a:r>
              <a:rPr lang="en-US" altLang="en-US" b="1" u="sng" dirty="0" smtClean="0"/>
              <a:t> </a:t>
            </a:r>
          </a:p>
          <a:p>
            <a:pPr>
              <a:lnSpc>
                <a:spcPct val="90000"/>
              </a:lnSpc>
              <a:buFont typeface="Arial" panose="020B0604020202020204" pitchFamily="34" charset="0"/>
              <a:buChar char="•"/>
              <a:defRPr/>
            </a:pPr>
            <a:r>
              <a:rPr lang="en-US" altLang="en-US" b="1" u="sng" dirty="0">
                <a:hlinkClick r:id="rId4"/>
              </a:rPr>
              <a:t>https://</a:t>
            </a:r>
            <a:r>
              <a:rPr lang="en-US" altLang="en-US" b="1" u="sng" dirty="0" smtClean="0">
                <a:hlinkClick r:id="rId4"/>
              </a:rPr>
              <a:t>fac.ksu.edu.sa/sites/default/files/m-chapt-2.ppt</a:t>
            </a:r>
            <a:endParaRPr lang="en-US" altLang="en-US" b="1" u="sng" dirty="0" smtClean="0"/>
          </a:p>
          <a:p>
            <a:pPr>
              <a:lnSpc>
                <a:spcPct val="90000"/>
              </a:lnSpc>
              <a:buFont typeface="Arial" panose="020B0604020202020204" pitchFamily="34" charset="0"/>
              <a:buChar char="•"/>
              <a:defRPr/>
            </a:pPr>
            <a:r>
              <a:rPr lang="en-US" altLang="en-US" b="1" u="sng" dirty="0">
                <a:hlinkClick r:id="rId5"/>
              </a:rPr>
              <a:t>https://</a:t>
            </a:r>
            <a:r>
              <a:rPr lang="en-US" altLang="en-US" b="1" u="sng" dirty="0" smtClean="0">
                <a:hlinkClick r:id="rId5"/>
              </a:rPr>
              <a:t>www.sfponline.org/Uploads/103/personalitymaslow.ppt</a:t>
            </a:r>
            <a:endParaRPr lang="en-US" altLang="en-US" b="1" u="sng" dirty="0" smtClean="0"/>
          </a:p>
          <a:p>
            <a:pPr>
              <a:lnSpc>
                <a:spcPct val="90000"/>
              </a:lnSpc>
              <a:buFont typeface="Arial" panose="020B0604020202020204" pitchFamily="34" charset="0"/>
              <a:buChar char="•"/>
              <a:defRPr/>
            </a:pPr>
            <a:endParaRPr lang="en-US" altLang="en-US" b="1" u="sng" dirty="0" smtClean="0"/>
          </a:p>
          <a:p>
            <a:pPr>
              <a:lnSpc>
                <a:spcPct val="90000"/>
              </a:lnSpc>
              <a:buFont typeface="Arial" panose="020B0604020202020204" pitchFamily="34" charset="0"/>
              <a:buChar char="•"/>
              <a:defRPr/>
            </a:pPr>
            <a:endParaRPr lang="en-US" altLang="en-US" b="1" u="sng" dirty="0" smtClean="0"/>
          </a:p>
        </p:txBody>
      </p:sp>
    </p:spTree>
    <p:extLst>
      <p:ext uri="{BB962C8B-B14F-4D97-AF65-F5344CB8AC3E}">
        <p14:creationId xmlns:p14="http://schemas.microsoft.com/office/powerpoint/2010/main" val="167150645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a:t>
            </a:r>
            <a:r>
              <a:rPr lang="en-US" sz="2800" b="1" dirty="0" smtClean="0">
                <a:solidFill>
                  <a:schemeClr val="tx1"/>
                </a:solidFill>
              </a:rPr>
              <a:t>Year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dirty="0" smtClean="0">
                <a:solidFill>
                  <a:schemeClr val="accent3"/>
                </a:solidFill>
              </a:rPr>
              <a:t>Lecture </a:t>
            </a:r>
            <a:r>
              <a:rPr lang="en-US" sz="3200" b="1" i="1" dirty="0" smtClean="0">
                <a:solidFill>
                  <a:schemeClr val="accent3"/>
                </a:solidFill>
              </a:rPr>
              <a:t>5:</a:t>
            </a:r>
            <a:endParaRPr lang="en-US" sz="3200" b="1" i="1" dirty="0" smtClean="0">
              <a:solidFill>
                <a:schemeClr val="accent3"/>
              </a:solidFill>
            </a:endParaRPr>
          </a:p>
          <a:p>
            <a:pPr algn="ctr"/>
            <a:r>
              <a:rPr lang="en-US" sz="3200" b="1" i="1" dirty="0" smtClean="0">
                <a:solidFill>
                  <a:schemeClr val="accent3"/>
                </a:solidFill>
              </a:rPr>
              <a:t> </a:t>
            </a:r>
            <a:r>
              <a:rPr lang="fr-FR" sz="3200" b="1" i="1" dirty="0" err="1" smtClean="0">
                <a:solidFill>
                  <a:schemeClr val="accent3"/>
                </a:solidFill>
              </a:rPr>
              <a:t>Behavioral</a:t>
            </a:r>
            <a:r>
              <a:rPr lang="fr-FR" sz="3200" b="1" i="1" dirty="0" smtClean="0">
                <a:solidFill>
                  <a:schemeClr val="accent3"/>
                </a:solidFill>
              </a:rPr>
              <a:t> </a:t>
            </a:r>
            <a:r>
              <a:rPr lang="fr-FR" sz="3200" b="1" i="1" dirty="0" err="1" smtClean="0">
                <a:solidFill>
                  <a:schemeClr val="accent3"/>
                </a:solidFill>
              </a:rPr>
              <a:t>School</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500174"/>
            <a:ext cx="9144000" cy="250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smtClean="0">
                <a:solidFill>
                  <a:schemeClr val="tx1"/>
                </a:solidFill>
              </a:rPr>
              <a:t>The</a:t>
            </a:r>
            <a:r>
              <a:rPr lang="en-US" sz="2400" dirty="0">
                <a:solidFill>
                  <a:schemeClr val="tx1"/>
                </a:solidFill>
              </a:rPr>
              <a:t> </a:t>
            </a:r>
            <a:r>
              <a:rPr lang="en-US" sz="2400" b="1" dirty="0">
                <a:solidFill>
                  <a:schemeClr val="tx1"/>
                </a:solidFill>
              </a:rPr>
              <a:t>behavioral management theory</a:t>
            </a:r>
            <a:r>
              <a:rPr lang="en-US" sz="2400" dirty="0">
                <a:solidFill>
                  <a:schemeClr val="tx1"/>
                </a:solidFill>
              </a:rPr>
              <a:t> is often called the human relations movement because it addresses the human dimension of work. Behavioral theorists believed that a better understanding of human behavior at work, such as motivation, conflict, expectations, and group dynamics, improved productivity</a:t>
            </a:r>
            <a:endParaRPr lang="fr-FR" sz="2400" b="1" dirty="0" smtClean="0">
              <a:solidFill>
                <a:schemeClr val="tx1"/>
              </a:solidFill>
            </a:endParaRPr>
          </a:p>
          <a:p>
            <a:pPr algn="just"/>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rgbClr val="FF0000"/>
              </a:solidFill>
            </a:endParaRPr>
          </a:p>
          <a:p>
            <a:pPr algn="ctr"/>
            <a:r>
              <a:rPr lang="fr-FR" sz="4000" b="1" dirty="0" err="1" smtClean="0">
                <a:solidFill>
                  <a:srgbClr val="FF0000"/>
                </a:solidFill>
              </a:rPr>
              <a:t>Behavioral</a:t>
            </a:r>
            <a:r>
              <a:rPr lang="fr-FR" sz="4000" b="1" dirty="0" smtClean="0">
                <a:solidFill>
                  <a:srgbClr val="FF0000"/>
                </a:solidFill>
              </a:rPr>
              <a:t> </a:t>
            </a:r>
            <a:r>
              <a:rPr lang="fr-FR" sz="4000" b="1" dirty="0">
                <a:solidFill>
                  <a:srgbClr val="FF0000"/>
                </a:solidFill>
              </a:rPr>
              <a:t>Management Theory</a:t>
            </a:r>
          </a:p>
          <a:p>
            <a:pPr algn="ctr"/>
            <a:endParaRPr lang="fr-FR" sz="4000" b="1" dirty="0" smtClean="0">
              <a:solidFill>
                <a:srgbClr val="FF0000"/>
              </a:solidFill>
            </a:endParaRPr>
          </a:p>
          <a:p>
            <a:pPr algn="ctr"/>
            <a:endParaRPr lang="fr-FR" b="1" dirty="0">
              <a:solidFill>
                <a:srgbClr val="FF0000"/>
              </a:solidFill>
            </a:endParaRPr>
          </a:p>
        </p:txBody>
      </p:sp>
      <p:sp>
        <p:nvSpPr>
          <p:cNvPr id="5" name="Rectangle à coins arrondis 4"/>
          <p:cNvSpPr/>
          <p:nvPr/>
        </p:nvSpPr>
        <p:spPr>
          <a:xfrm>
            <a:off x="30945" y="4157464"/>
            <a:ext cx="9144000" cy="250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a:solidFill>
                  <a:schemeClr val="tx1"/>
                </a:solidFill>
              </a:rPr>
              <a:t>The theorists who contributed to this school viewed employees as individuals, resources, and assets to be developed and worked with — not as machines, as in the past. Several individuals and experiments contributed to this theory.</a:t>
            </a: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Tree>
    <p:extLst>
      <p:ext uri="{BB962C8B-B14F-4D97-AF65-F5344CB8AC3E}">
        <p14:creationId xmlns:p14="http://schemas.microsoft.com/office/powerpoint/2010/main" val="399574258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1187624" y="1557338"/>
            <a:ext cx="7422976" cy="4679950"/>
          </a:xfrm>
        </p:spPr>
        <p:txBody>
          <a:bodyPr lIns="90488" tIns="44450" rIns="90488" bIns="44450"/>
          <a:lstStyle/>
          <a:p>
            <a:pPr marL="82296" indent="0" eaLnBrk="1" hangingPunct="1">
              <a:lnSpc>
                <a:spcPct val="90000"/>
              </a:lnSpc>
              <a:buNone/>
            </a:pPr>
            <a:r>
              <a:rPr lang="en-US" altLang="en-US" sz="2800" b="1" i="1" dirty="0" smtClean="0"/>
              <a:t>      </a:t>
            </a:r>
          </a:p>
          <a:p>
            <a:pPr eaLnBrk="1" hangingPunct="1">
              <a:lnSpc>
                <a:spcPct val="90000"/>
              </a:lnSpc>
            </a:pPr>
            <a:endParaRPr lang="en-US" altLang="en-US" sz="2800" b="1" i="1" dirty="0"/>
          </a:p>
          <a:p>
            <a:pPr eaLnBrk="1" hangingPunct="1">
              <a:lnSpc>
                <a:spcPct val="90000"/>
              </a:lnSpc>
            </a:pPr>
            <a:endParaRPr lang="en-US" altLang="en-US" sz="2800" b="1" i="1" dirty="0" smtClean="0"/>
          </a:p>
          <a:p>
            <a:pPr eaLnBrk="1" hangingPunct="1">
              <a:lnSpc>
                <a:spcPct val="90000"/>
              </a:lnSpc>
            </a:pPr>
            <a:r>
              <a:rPr lang="en-US" altLang="en-US" sz="2800" b="1" i="1" dirty="0" smtClean="0"/>
              <a:t>Focuses </a:t>
            </a:r>
            <a:r>
              <a:rPr lang="en-US" altLang="en-US" sz="2800" b="1" i="1" dirty="0" smtClean="0"/>
              <a:t>on the way a manager should personally manage to motivate employees.</a:t>
            </a:r>
            <a:endParaRPr lang="ar-SA" altLang="en-US" sz="2800" b="1" i="1" dirty="0" smtClean="0"/>
          </a:p>
          <a:p>
            <a:pPr eaLnBrk="1" hangingPunct="1">
              <a:lnSpc>
                <a:spcPct val="90000"/>
              </a:lnSpc>
            </a:pPr>
            <a:endParaRPr lang="ar-SA" altLang="en-US" sz="1000" b="1" i="1" dirty="0" smtClean="0"/>
          </a:p>
        </p:txBody>
      </p:sp>
    </p:spTree>
    <p:extLst>
      <p:ext uri="{BB962C8B-B14F-4D97-AF65-F5344CB8AC3E}">
        <p14:creationId xmlns:p14="http://schemas.microsoft.com/office/powerpoint/2010/main" val="208732174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539552" y="1412776"/>
            <a:ext cx="8424936" cy="5616624"/>
          </a:xfrm>
        </p:spPr>
        <p:txBody>
          <a:bodyPr lIns="90488" tIns="44450" rIns="90488" bIns="44450">
            <a:normAutofit/>
          </a:bodyPr>
          <a:lstStyle/>
          <a:p>
            <a:pPr marL="82296" indent="0" algn="just">
              <a:lnSpc>
                <a:spcPct val="90000"/>
              </a:lnSpc>
              <a:buNone/>
            </a:pPr>
            <a:r>
              <a:rPr lang="en-US" sz="2800" b="1" dirty="0">
                <a:latin typeface="Times New Roman" panose="02020603050405020304" pitchFamily="18" charset="0"/>
                <a:cs typeface="Times New Roman" panose="02020603050405020304" pitchFamily="18" charset="0"/>
              </a:rPr>
              <a:t>Elton Mayo's</a:t>
            </a:r>
            <a:r>
              <a:rPr lang="en-US" sz="2800" dirty="0">
                <a:latin typeface="Times New Roman" panose="02020603050405020304" pitchFamily="18" charset="0"/>
                <a:cs typeface="Times New Roman" panose="02020603050405020304" pitchFamily="18" charset="0"/>
              </a:rPr>
              <a:t> contributions came as part of the </a:t>
            </a:r>
            <a:r>
              <a:rPr lang="en-US" sz="2800" i="1" dirty="0">
                <a:latin typeface="Times New Roman" panose="02020603050405020304" pitchFamily="18" charset="0"/>
                <a:cs typeface="Times New Roman" panose="02020603050405020304" pitchFamily="18" charset="0"/>
              </a:rPr>
              <a:t>Hawthorne studies,</a:t>
            </a:r>
            <a:r>
              <a:rPr lang="en-US" sz="2800" dirty="0">
                <a:latin typeface="Times New Roman" panose="02020603050405020304" pitchFamily="18" charset="0"/>
                <a:cs typeface="Times New Roman" panose="02020603050405020304" pitchFamily="18" charset="0"/>
              </a:rPr>
              <a:t> a series of experiments that rigorously applied classical management theory only to reveal its shortcomings. The Hawthorne experiments consisted of two studies conducted at the Hawthorne Works of the Western Electric Company in Chicago from 1924 to 1932. The first study was conducted by a group of engineers seeking to determine the relationship of lighting levels to worker productivity. Surprisingly enough, they discovered that worker productivity increased as the lighting levels decreased — that is, until the employees were unable to see what they were doing, after which performance naturally declined.</a:t>
            </a:r>
            <a:endParaRPr lang="ar-SA" altLang="en-US" sz="1000" b="1" i="1" dirty="0" smtClean="0">
              <a:latin typeface="Times New Roman" panose="02020603050405020304" pitchFamily="18" charset="0"/>
              <a:cs typeface="Times New Roman" panose="02020603050405020304" pitchFamily="18" charset="0"/>
            </a:endParaRPr>
          </a:p>
        </p:txBody>
      </p:sp>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1- </a:t>
            </a:r>
            <a:r>
              <a:rPr lang="en-US" sz="4000" b="1" dirty="0">
                <a:solidFill>
                  <a:schemeClr val="tx1"/>
                </a:solidFill>
                <a:latin typeface="Times New Roman" panose="02020603050405020304" pitchFamily="18" charset="0"/>
                <a:cs typeface="Times New Roman" panose="02020603050405020304" pitchFamily="18" charset="0"/>
              </a:rPr>
              <a:t>Elton </a:t>
            </a:r>
            <a:r>
              <a:rPr lang="en-US" sz="4000" b="1" dirty="0" smtClean="0">
                <a:solidFill>
                  <a:schemeClr val="tx1"/>
                </a:solidFill>
                <a:latin typeface="Times New Roman" panose="02020603050405020304" pitchFamily="18" charset="0"/>
                <a:cs typeface="Times New Roman" panose="02020603050405020304" pitchFamily="18" charset="0"/>
              </a:rPr>
              <a:t>Mayo</a:t>
            </a:r>
            <a:r>
              <a:rPr lang="fr-FR" sz="4000" b="1" dirty="0" smtClean="0">
                <a:solidFill>
                  <a:schemeClr val="tx1"/>
                </a:solidFill>
              </a:rPr>
              <a:t> </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Tree>
    <p:extLst>
      <p:ext uri="{BB962C8B-B14F-4D97-AF65-F5344CB8AC3E}">
        <p14:creationId xmlns:p14="http://schemas.microsoft.com/office/powerpoint/2010/main" val="211140977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8" name="Rectangle à coins arrondis 7"/>
          <p:cNvSpPr/>
          <p:nvPr/>
        </p:nvSpPr>
        <p:spPr>
          <a:xfrm>
            <a:off x="0" y="2132856"/>
            <a:ext cx="9144000" cy="27363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smtClean="0">
                <a:solidFill>
                  <a:schemeClr val="tx1"/>
                </a:solidFill>
              </a:rPr>
              <a:t>	The </a:t>
            </a:r>
            <a:r>
              <a:rPr lang="en-US" sz="2400" dirty="0">
                <a:solidFill>
                  <a:schemeClr val="tx1"/>
                </a:solidFill>
              </a:rPr>
              <a:t>general conclusion from the Hawthorne studies was that human relations and the social needs of workers are crucial aspects of business management. This principle of human motivation helped revolutionize theories and practices of management</a:t>
            </a: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Tree>
    <p:extLst>
      <p:ext uri="{BB962C8B-B14F-4D97-AF65-F5344CB8AC3E}">
        <p14:creationId xmlns:p14="http://schemas.microsoft.com/office/powerpoint/2010/main" val="1141350155"/>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251520" y="1412776"/>
            <a:ext cx="8712968" cy="1800200"/>
          </a:xfrm>
        </p:spPr>
        <p:txBody>
          <a:bodyPr lIns="90488" tIns="44450" rIns="90488" bIns="44450">
            <a:normAutofit/>
          </a:bodyPr>
          <a:lstStyle/>
          <a:p>
            <a:pPr marL="82296" indent="0" algn="just">
              <a:lnSpc>
                <a:spcPct val="90000"/>
              </a:lnSpc>
              <a:buNone/>
            </a:pPr>
            <a:r>
              <a:rPr lang="en-US" sz="2800" dirty="0"/>
              <a:t>a practicing psychologist, developed one of the most widely recognized </a:t>
            </a:r>
            <a:r>
              <a:rPr lang="en-US" sz="2800" b="1" dirty="0"/>
              <a:t>need theories,</a:t>
            </a:r>
            <a:r>
              <a:rPr lang="en-US" sz="2800" dirty="0"/>
              <a:t> a theory of motivation based upon a consideration of human needs </a:t>
            </a:r>
            <a:r>
              <a:rPr lang="en-US" sz="2800" i="1" dirty="0"/>
              <a:t>.</a:t>
            </a:r>
            <a:r>
              <a:rPr lang="en-US" sz="2800" dirty="0"/>
              <a:t> His theory of human needs had three assumptions:</a:t>
            </a:r>
            <a:endParaRPr lang="ar-SA" altLang="en-US" sz="1000" b="1" i="1" dirty="0" smtClean="0">
              <a:latin typeface="Times New Roman" panose="02020603050405020304" pitchFamily="18" charset="0"/>
              <a:cs typeface="Times New Roman" panose="02020603050405020304" pitchFamily="18" charset="0"/>
            </a:endParaRPr>
          </a:p>
        </p:txBody>
      </p:sp>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179512" y="3140968"/>
            <a:ext cx="8784976"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Human needs are never completely satisfied</a:t>
            </a:r>
            <a:r>
              <a:rPr lang="en-US" sz="4000" b="1" dirty="0">
                <a:solidFill>
                  <a:schemeClr val="tx1"/>
                </a:solidFill>
              </a:rPr>
              <a:t>.</a:t>
            </a:r>
            <a:endParaRPr lang="fr-FR" b="1" dirty="0">
              <a:solidFill>
                <a:schemeClr val="tx1"/>
              </a:solidFill>
            </a:endParaRPr>
          </a:p>
        </p:txBody>
      </p:sp>
      <p:sp>
        <p:nvSpPr>
          <p:cNvPr id="5" name="Arrondir un rectangle avec un coin diagonal 4"/>
          <p:cNvSpPr/>
          <p:nvPr/>
        </p:nvSpPr>
        <p:spPr>
          <a:xfrm>
            <a:off x="179512" y="4293096"/>
            <a:ext cx="8784976" cy="100811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Human behavior is purposeful and is motivated by the need for satisfaction.</a:t>
            </a:r>
            <a:endParaRPr lang="fr-FR" sz="2800" b="1" dirty="0">
              <a:solidFill>
                <a:schemeClr val="tx1"/>
              </a:solidFill>
            </a:endParaRPr>
          </a:p>
        </p:txBody>
      </p:sp>
      <p:sp>
        <p:nvSpPr>
          <p:cNvPr id="7" name="Arrondir un rectangle avec un coin diagonal 6"/>
          <p:cNvSpPr/>
          <p:nvPr/>
        </p:nvSpPr>
        <p:spPr>
          <a:xfrm>
            <a:off x="187286" y="5661248"/>
            <a:ext cx="8784976" cy="119675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Needs can be classified according to a hierarchical structure of importance, from the lowest to highest</a:t>
            </a:r>
            <a:endParaRPr lang="fr-FR" sz="2800" b="1" dirty="0">
              <a:solidFill>
                <a:schemeClr val="tx1"/>
              </a:solidFill>
            </a:endParaRPr>
          </a:p>
        </p:txBody>
      </p:sp>
    </p:spTree>
    <p:extLst>
      <p:ext uri="{BB962C8B-B14F-4D97-AF65-F5344CB8AC3E}">
        <p14:creationId xmlns:p14="http://schemas.microsoft.com/office/powerpoint/2010/main" val="6588741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612531"/>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Physiological</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5" name="Arrondir un rectangle avec un coin diagonal 4"/>
          <p:cNvSpPr/>
          <p:nvPr/>
        </p:nvSpPr>
        <p:spPr>
          <a:xfrm>
            <a:off x="4541644" y="2610074"/>
            <a:ext cx="3759964"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Safety</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7" name="Arrondir un rectangle avec un coin diagonal 6"/>
          <p:cNvSpPr/>
          <p:nvPr/>
        </p:nvSpPr>
        <p:spPr>
          <a:xfrm>
            <a:off x="2067705" y="3898989"/>
            <a:ext cx="4477699"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Belonging</a:t>
            </a:r>
            <a:r>
              <a:rPr lang="fr-FR" sz="2800" b="1" dirty="0">
                <a:solidFill>
                  <a:schemeClr val="tx1"/>
                </a:solidFill>
              </a:rPr>
              <a:t> and love </a:t>
            </a:r>
            <a:r>
              <a:rPr lang="fr-FR" sz="2800" b="1" dirty="0" err="1">
                <a:solidFill>
                  <a:schemeClr val="tx1"/>
                </a:solidFill>
              </a:rPr>
              <a:t>needs</a:t>
            </a:r>
            <a:endParaRPr lang="fr-FR" sz="2800" b="1" dirty="0">
              <a:solidFill>
                <a:schemeClr val="tx1"/>
              </a:solidFill>
            </a:endParaRPr>
          </a:p>
        </p:txBody>
      </p:sp>
      <p:sp>
        <p:nvSpPr>
          <p:cNvPr id="8" name="Arrondir un rectangle avec un coin diagonal 7"/>
          <p:cNvSpPr/>
          <p:nvPr/>
        </p:nvSpPr>
        <p:spPr>
          <a:xfrm>
            <a:off x="149595" y="1556792"/>
            <a:ext cx="8784976"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Maslow broke down the needs hierarchy into five specific areas:</a:t>
            </a:r>
            <a:endParaRPr lang="fr-FR" b="1" dirty="0">
              <a:solidFill>
                <a:schemeClr val="tx1"/>
              </a:solidFill>
            </a:endParaRPr>
          </a:p>
        </p:txBody>
      </p:sp>
      <p:sp>
        <p:nvSpPr>
          <p:cNvPr id="9" name="Arrondir un rectangle avec un coin diagonal 8"/>
          <p:cNvSpPr/>
          <p:nvPr/>
        </p:nvSpPr>
        <p:spPr>
          <a:xfrm>
            <a:off x="160742" y="5210815"/>
            <a:ext cx="3748817"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Esteem</a:t>
            </a:r>
            <a:r>
              <a:rPr lang="fr-FR" sz="2800" b="1" dirty="0">
                <a:solidFill>
                  <a:schemeClr val="tx1"/>
                </a:solidFill>
              </a:rPr>
              <a:t> </a:t>
            </a:r>
            <a:r>
              <a:rPr lang="fr-FR" sz="2800" b="1" dirty="0" err="1">
                <a:solidFill>
                  <a:schemeClr val="tx1"/>
                </a:solidFill>
              </a:rPr>
              <a:t>needs</a:t>
            </a:r>
            <a:r>
              <a:rPr lang="fr-FR" sz="2800" b="1" dirty="0">
                <a:solidFill>
                  <a:schemeClr val="tx1"/>
                </a:solidFill>
              </a:rPr>
              <a:t>.</a:t>
            </a:r>
            <a:endParaRPr lang="fr-FR" sz="2800" b="1" dirty="0">
              <a:solidFill>
                <a:schemeClr val="tx1"/>
              </a:solidFill>
            </a:endParaRPr>
          </a:p>
        </p:txBody>
      </p:sp>
      <p:sp>
        <p:nvSpPr>
          <p:cNvPr id="10" name="Arrondir un rectangle avec un coin diagonal 9"/>
          <p:cNvSpPr/>
          <p:nvPr/>
        </p:nvSpPr>
        <p:spPr>
          <a:xfrm>
            <a:off x="4360972" y="5120802"/>
            <a:ext cx="4602644"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a:solidFill>
                  <a:schemeClr val="tx1"/>
                </a:solidFill>
              </a:rPr>
              <a:t>Self‐</a:t>
            </a:r>
            <a:r>
              <a:rPr lang="fr-FR" sz="2800" b="1" dirty="0" err="1">
                <a:solidFill>
                  <a:schemeClr val="tx1"/>
                </a:solidFill>
              </a:rPr>
              <a:t>actualization</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Tree>
    <p:extLst>
      <p:ext uri="{BB962C8B-B14F-4D97-AF65-F5344CB8AC3E}">
        <p14:creationId xmlns:p14="http://schemas.microsoft.com/office/powerpoint/2010/main" val="40210531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Physiological</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10" name="Arrondir un rectangle avec un coin diagonal 9"/>
          <p:cNvSpPr/>
          <p:nvPr/>
        </p:nvSpPr>
        <p:spPr>
          <a:xfrm>
            <a:off x="2339752" y="2852937"/>
            <a:ext cx="6623864"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Maslow grouped all physical needs necessary for maintaining basic human well‐being, such as food and drink, into this category. After the need is satisfied, however, it is no longer is a motivator.</a:t>
            </a:r>
            <a:endParaRPr lang="fr-FR" sz="2800" b="1" dirty="0">
              <a:solidFill>
                <a:schemeClr val="tx1"/>
              </a:solidFill>
            </a:endParaRPr>
          </a:p>
        </p:txBody>
      </p:sp>
    </p:spTree>
    <p:extLst>
      <p:ext uri="{BB962C8B-B14F-4D97-AF65-F5344CB8AC3E}">
        <p14:creationId xmlns:p14="http://schemas.microsoft.com/office/powerpoint/2010/main" val="460296945"/>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9503</TotalTime>
  <Words>585</Words>
  <Application>Microsoft Office PowerPoint</Application>
  <PresentationFormat>Affichage à l'écran (4:3)</PresentationFormat>
  <Paragraphs>109</Paragraphs>
  <Slides>17</Slides>
  <Notes>16</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17</vt:i4>
      </vt:variant>
    </vt:vector>
  </HeadingPairs>
  <TitlesOfParts>
    <vt:vector size="19" baseType="lpstr">
      <vt:lpstr>Solstice</vt:lpstr>
      <vt:lpstr>Microsoft Clip Gallery</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Theory X and Y</vt:lpstr>
      <vt:lpstr>Theory X  / Theory Y</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1229</cp:revision>
  <dcterms:created xsi:type="dcterms:W3CDTF">2008-12-20T18:29:40Z</dcterms:created>
  <dcterms:modified xsi:type="dcterms:W3CDTF">2023-11-08T21:17:03Z</dcterms:modified>
</cp:coreProperties>
</file>