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60" r:id="rId4"/>
    <p:sldId id="267" r:id="rId5"/>
    <p:sldId id="258" r:id="rId6"/>
    <p:sldId id="263" r:id="rId7"/>
    <p:sldId id="262" r:id="rId8"/>
    <p:sldId id="268" r:id="rId9"/>
    <p:sldId id="259" r:id="rId10"/>
    <p:sldId id="270" r:id="rId11"/>
    <p:sldId id="271" r:id="rId12"/>
    <p:sldId id="269" r:id="rId13"/>
    <p:sldId id="264" r:id="rId14"/>
    <p:sldId id="265" r:id="rId15"/>
    <p:sldId id="266" r:id="rId16"/>
    <p:sldId id="272"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Arrondir un rectangle avec un coin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fr-FR"/>
              <a:t>Cliquez pour modifier le style du titre</a:t>
            </a:r>
            <a:endParaRPr kumimoji="0" lang="en-US"/>
          </a:p>
        </p:txBody>
      </p:sp>
      <p:sp>
        <p:nvSpPr>
          <p:cNvPr id="9" name="Sous-titr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sp>
        <p:nvSpPr>
          <p:cNvPr id="10" name="Espace réservé de la date 9"/>
          <p:cNvSpPr>
            <a:spLocks noGrp="1"/>
          </p:cNvSpPr>
          <p:nvPr>
            <p:ph type="dt" sz="half" idx="10"/>
          </p:nvPr>
        </p:nvSpPr>
        <p:spPr>
          <a:xfrm>
            <a:off x="5562600" y="6509004"/>
            <a:ext cx="3002280" cy="274320"/>
          </a:xfrm>
        </p:spPr>
        <p:txBody>
          <a:bodyPr vert="horz" rtlCol="0"/>
          <a:lstStyle/>
          <a:p>
            <a:fld id="{CBA1389E-386A-4469-A445-15B35AA9BCE3}" type="datetimeFigureOut">
              <a:rPr lang="fr-FR" smtClean="0"/>
              <a:pPr/>
              <a:t>31/01/2021</a:t>
            </a:fld>
            <a:endParaRPr lang="fr-FR"/>
          </a:p>
        </p:txBody>
      </p:sp>
      <p:sp>
        <p:nvSpPr>
          <p:cNvPr id="11" name="Espace réservé du numéro de diapositiv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F01E4AA-5C9F-490C-BF65-8EC2DFBFA31D}" type="slidenum">
              <a:rPr lang="fr-FR" smtClean="0"/>
              <a:pPr/>
              <a:t>‹N°›</a:t>
            </a:fld>
            <a:endParaRPr lang="fr-FR"/>
          </a:p>
        </p:txBody>
      </p:sp>
      <p:sp>
        <p:nvSpPr>
          <p:cNvPr id="12" name="Espace réservé du pied de page 11"/>
          <p:cNvSpPr>
            <a:spLocks noGrp="1"/>
          </p:cNvSpPr>
          <p:nvPr>
            <p:ph type="ftr" sz="quarter" idx="12"/>
          </p:nvPr>
        </p:nvSpPr>
        <p:spPr>
          <a:xfrm>
            <a:off x="1600200" y="6509004"/>
            <a:ext cx="3907464" cy="274320"/>
          </a:xfrm>
        </p:spPr>
        <p:txBody>
          <a:bodyPr vert="horz" rtlCol="0"/>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CBA1389E-386A-4469-A445-15B35AA9BCE3}" type="datetimeFigureOut">
              <a:rPr lang="fr-FR" smtClean="0"/>
              <a:pPr/>
              <a:t>31/01/2021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01E4AA-5C9F-490C-BF65-8EC2DFBFA31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lvl1pPr algn="l">
              <a:defRPr/>
            </a:lvl1pPr>
            <a:extLs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CBA1389E-386A-4469-A445-15B35AA9BCE3}" type="datetimeFigureOut">
              <a:rPr lang="fr-FR" smtClean="0"/>
              <a:pPr/>
              <a:t>31/01/2021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01E4AA-5C9F-490C-BF65-8EC2DFBFA31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CBA1389E-386A-4469-A445-15B35AA9BCE3}" type="datetimeFigureOut">
              <a:rPr lang="fr-FR" smtClean="0"/>
              <a:pPr/>
              <a:t>31/01/2021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01E4AA-5C9F-490C-BF65-8EC2DFBFA31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a:xfrm>
            <a:off x="5562600" y="6513670"/>
            <a:ext cx="3002280" cy="274320"/>
          </a:xfrm>
        </p:spPr>
        <p:txBody>
          <a:bodyPr vert="horz" rtlCol="0"/>
          <a:lstStyle/>
          <a:p>
            <a:fld id="{CBA1389E-386A-4469-A445-15B35AA9BCE3}" type="datetimeFigureOut">
              <a:rPr lang="fr-FR" smtClean="0"/>
              <a:pPr/>
              <a:t>31/01/2021</a:t>
            </a:fld>
            <a:endParaRPr lang="fr-FR"/>
          </a:p>
        </p:txBody>
      </p:sp>
      <p:sp>
        <p:nvSpPr>
          <p:cNvPr id="9" name="Espace réservé du numéro de diapositiv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AF01E4AA-5C9F-490C-BF65-8EC2DFBFA31D}" type="slidenum">
              <a:rPr lang="fr-FR" smtClean="0"/>
              <a:pPr/>
              <a:t>‹N°›</a:t>
            </a:fld>
            <a:endParaRPr lang="fr-FR"/>
          </a:p>
        </p:txBody>
      </p:sp>
      <p:sp>
        <p:nvSpPr>
          <p:cNvPr id="10" name="Espace réservé du pied de page 9"/>
          <p:cNvSpPr>
            <a:spLocks noGrp="1"/>
          </p:cNvSpPr>
          <p:nvPr>
            <p:ph type="ftr" sz="quarter" idx="12"/>
          </p:nvPr>
        </p:nvSpPr>
        <p:spPr>
          <a:xfrm>
            <a:off x="1600200" y="6513670"/>
            <a:ext cx="3907464" cy="274320"/>
          </a:xfrm>
        </p:spPr>
        <p:txBody>
          <a:bodyPr vert="horz" rtlCol="0"/>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CBA1389E-386A-4469-A445-15B35AA9BCE3}" type="datetimeFigureOut">
              <a:rPr lang="fr-FR" smtClean="0"/>
              <a:pPr/>
              <a:t>31/01/2021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41080" y="6514568"/>
            <a:ext cx="464288" cy="274320"/>
          </a:xfrm>
        </p:spPr>
        <p:txBody>
          <a:bodyPr/>
          <a:lstStyle/>
          <a:p>
            <a:fld id="{AF01E4AA-5C9F-490C-BF65-8EC2DFBFA31D}" type="slidenum">
              <a:rPr lang="fr-FR" smtClean="0"/>
              <a:pPr/>
              <a:t>‹N°›</a:t>
            </a:fld>
            <a:endParaRPr lang="fr-FR"/>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re 1"/>
          <p:cNvSpPr>
            <a:spLocks noGrp="1"/>
          </p:cNvSpPr>
          <p:nvPr>
            <p:ph type="title"/>
          </p:nvPr>
        </p:nvSpPr>
        <p:spPr>
          <a:xfrm>
            <a:off x="457200" y="251948"/>
            <a:ext cx="8229600" cy="1143000"/>
          </a:xfrm>
        </p:spPr>
        <p:txBody>
          <a:bodyPr anchor="b"/>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CBA1389E-386A-4469-A445-15B35AA9BCE3}" type="datetimeFigureOut">
              <a:rPr lang="fr-FR" smtClean="0"/>
              <a:pPr/>
              <a:t>31/01/2021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a:xfrm>
            <a:off x="8641080" y="6514568"/>
            <a:ext cx="464288" cy="274320"/>
          </a:xfrm>
        </p:spPr>
        <p:txBody>
          <a:bodyPr/>
          <a:lstStyle/>
          <a:p>
            <a:fld id="{AF01E4AA-5C9F-490C-BF65-8EC2DFBFA31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53218"/>
            <a:ext cx="8229600" cy="1143000"/>
          </a:xfrm>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CBA1389E-386A-4469-A445-15B35AA9BCE3}" type="datetimeFigureOut">
              <a:rPr lang="fr-FR" smtClean="0"/>
              <a:pPr/>
              <a:t>31/01/2021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F01E4AA-5C9F-490C-BF65-8EC2DFBFA31D}" type="slidenum">
              <a:rPr lang="fr-FR" smtClean="0"/>
              <a:pPr/>
              <a:t>‹N°›</a:t>
            </a:fld>
            <a:endParaRPr lang="fr-F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BA1389E-386A-4469-A445-15B35AA9BCE3}" type="datetimeFigureOut">
              <a:rPr lang="fr-FR" smtClean="0"/>
              <a:pPr/>
              <a:t>31/01/2021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F01E4AA-5C9F-490C-BF65-8EC2DFBFA31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4963136" y="304800"/>
            <a:ext cx="3931920" cy="762000"/>
          </a:xfrm>
        </p:spPr>
        <p:txBody>
          <a:bodyPr anchor="b"/>
          <a:lstStyle>
            <a:lvl1pPr marL="0" algn="r">
              <a:buNone/>
              <a:defRPr sz="2000" b="1"/>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9" name="Espace réservé de la date 8"/>
          <p:cNvSpPr>
            <a:spLocks noGrp="1"/>
          </p:cNvSpPr>
          <p:nvPr>
            <p:ph type="dt" sz="half" idx="10"/>
          </p:nvPr>
        </p:nvSpPr>
        <p:spPr>
          <a:xfrm>
            <a:off x="5562600" y="6513670"/>
            <a:ext cx="3002280" cy="274320"/>
          </a:xfrm>
        </p:spPr>
        <p:txBody>
          <a:bodyPr vert="horz" rtlCol="0"/>
          <a:lstStyle/>
          <a:p>
            <a:fld id="{CBA1389E-386A-4469-A445-15B35AA9BCE3}" type="datetimeFigureOut">
              <a:rPr lang="fr-FR" smtClean="0"/>
              <a:pPr/>
              <a:t>31/01/2021</a:t>
            </a:fld>
            <a:endParaRPr lang="fr-FR"/>
          </a:p>
        </p:txBody>
      </p:sp>
      <p:sp>
        <p:nvSpPr>
          <p:cNvPr id="10" name="Espace réservé du numéro de diapositiv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AF01E4AA-5C9F-490C-BF65-8EC2DFBFA31D}" type="slidenum">
              <a:rPr lang="fr-FR" smtClean="0"/>
              <a:pPr/>
              <a:t>‹N°›</a:t>
            </a:fld>
            <a:endParaRPr lang="fr-FR"/>
          </a:p>
        </p:txBody>
      </p:sp>
      <p:sp>
        <p:nvSpPr>
          <p:cNvPr id="11" name="Espace réservé du pied de page 10"/>
          <p:cNvSpPr>
            <a:spLocks noGrp="1"/>
          </p:cNvSpPr>
          <p:nvPr>
            <p:ph type="ftr" sz="quarter" idx="12"/>
          </p:nvPr>
        </p:nvSpPr>
        <p:spPr>
          <a:xfrm>
            <a:off x="1600200" y="6513670"/>
            <a:ext cx="3907464" cy="274320"/>
          </a:xfrm>
        </p:spPr>
        <p:txBody>
          <a:bodyPr vert="horz" rtlCol="0"/>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040443" y="4724400"/>
            <a:ext cx="5486400" cy="664536"/>
          </a:xfrm>
        </p:spPr>
        <p:txBody>
          <a:bodyPr anchor="b"/>
          <a:lstStyle>
            <a:lvl1pPr marL="0" algn="r">
              <a:buNone/>
              <a:defRPr sz="2000" b="1"/>
            </a:lvl1pPr>
            <a:extLst/>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sp>
        <p:nvSpPr>
          <p:cNvPr id="13" name="Espace réservé pour une imag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fr-FR">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8" name="Espace réservé de la date 7"/>
          <p:cNvSpPr>
            <a:spLocks noGrp="1"/>
          </p:cNvSpPr>
          <p:nvPr>
            <p:ph type="dt" sz="half" idx="10"/>
          </p:nvPr>
        </p:nvSpPr>
        <p:spPr>
          <a:xfrm>
            <a:off x="5562600" y="6509004"/>
            <a:ext cx="3002280" cy="274320"/>
          </a:xfrm>
        </p:spPr>
        <p:txBody>
          <a:bodyPr vert="horz" rtlCol="0"/>
          <a:lstStyle/>
          <a:p>
            <a:fld id="{CBA1389E-386A-4469-A445-15B35AA9BCE3}" type="datetimeFigureOut">
              <a:rPr lang="fr-FR" smtClean="0"/>
              <a:pPr/>
              <a:t>31/01/2021</a:t>
            </a:fld>
            <a:endParaRPr lang="fr-FR"/>
          </a:p>
        </p:txBody>
      </p:sp>
      <p:sp>
        <p:nvSpPr>
          <p:cNvPr id="9" name="Espace réservé du numéro de diapositiv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F01E4AA-5C9F-490C-BF65-8EC2DFBFA31D}" type="slidenum">
              <a:rPr lang="fr-FR" smtClean="0"/>
              <a:pPr/>
              <a:t>‹N°›</a:t>
            </a:fld>
            <a:endParaRPr lang="fr-FR"/>
          </a:p>
        </p:txBody>
      </p:sp>
      <p:sp>
        <p:nvSpPr>
          <p:cNvPr id="10" name="Espace réservé du pied de page 9"/>
          <p:cNvSpPr>
            <a:spLocks noGrp="1"/>
          </p:cNvSpPr>
          <p:nvPr>
            <p:ph type="ftr" sz="quarter" idx="12"/>
          </p:nvPr>
        </p:nvSpPr>
        <p:spPr>
          <a:xfrm>
            <a:off x="1600200" y="6509004"/>
            <a:ext cx="3907464" cy="274320"/>
          </a:xfrm>
        </p:spPr>
        <p:txBody>
          <a:bodyPr vert="horz"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ondir un rectangle avec un coin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du pied de page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fr-FR"/>
          </a:p>
        </p:txBody>
      </p:sp>
      <p:sp>
        <p:nvSpPr>
          <p:cNvPr id="14" name="Espace réservé de la date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CBA1389E-386A-4469-A445-15B35AA9BCE3}" type="datetimeFigureOut">
              <a:rPr lang="fr-FR" smtClean="0"/>
              <a:pPr/>
              <a:t>31/01/2021</a:t>
            </a:fld>
            <a:endParaRPr lang="fr-FR"/>
          </a:p>
        </p:txBody>
      </p:sp>
      <p:sp>
        <p:nvSpPr>
          <p:cNvPr id="23" name="Espace réservé du numéro de diapositiv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AF01E4AA-5C9F-490C-BF65-8EC2DFBFA31D}" type="slidenum">
              <a:rPr lang="fr-FR" smtClean="0"/>
              <a:pPr/>
              <a:t>‹N°›</a:t>
            </a:fld>
            <a:endParaRPr lang="fr-FR"/>
          </a:p>
        </p:txBody>
      </p:sp>
      <p:sp>
        <p:nvSpPr>
          <p:cNvPr id="22" name="Espace réservé du titre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3143248"/>
            <a:ext cx="8358246" cy="3214710"/>
          </a:xfrm>
        </p:spPr>
        <p:txBody>
          <a:bodyPr/>
          <a:lstStyle/>
          <a:p>
            <a:pPr algn="ctr"/>
            <a:endParaRPr lang="fr-FR" b="1" dirty="0">
              <a:solidFill>
                <a:schemeClr val="tx2">
                  <a:lumMod val="25000"/>
                </a:schemeClr>
              </a:solidFill>
            </a:endParaRPr>
          </a:p>
          <a:p>
            <a:pPr algn="ctr"/>
            <a:r>
              <a:rPr lang="fr-FR" b="1" dirty="0">
                <a:solidFill>
                  <a:schemeClr val="tx2">
                    <a:lumMod val="25000"/>
                  </a:schemeClr>
                </a:solidFill>
              </a:rPr>
              <a:t>DJOUDI Hanane</a:t>
            </a:r>
          </a:p>
          <a:p>
            <a:pPr algn="ctr"/>
            <a:r>
              <a:rPr lang="fr-FR" b="1" dirty="0">
                <a:solidFill>
                  <a:schemeClr val="accent6">
                    <a:lumMod val="50000"/>
                  </a:schemeClr>
                </a:solidFill>
              </a:rPr>
              <a:t>hanane.djoudi@gmail.com</a:t>
            </a:r>
          </a:p>
          <a:p>
            <a:pPr algn="ctr"/>
            <a:r>
              <a:rPr lang="fr-FR" b="1" dirty="0">
                <a:solidFill>
                  <a:schemeClr val="accent6">
                    <a:lumMod val="50000"/>
                  </a:schemeClr>
                </a:solidFill>
              </a:rPr>
              <a:t>hanane.djoudi@univ-biskra.dz</a:t>
            </a:r>
          </a:p>
          <a:p>
            <a:pPr algn="ctr"/>
            <a:endParaRPr lang="fr-FR" b="1" dirty="0">
              <a:solidFill>
                <a:schemeClr val="tx2">
                  <a:lumMod val="25000"/>
                </a:schemeClr>
              </a:solidFill>
            </a:endParaRPr>
          </a:p>
        </p:txBody>
      </p:sp>
      <p:sp>
        <p:nvSpPr>
          <p:cNvPr id="4" name="Titre 3"/>
          <p:cNvSpPr>
            <a:spLocks noGrp="1"/>
          </p:cNvSpPr>
          <p:nvPr>
            <p:ph type="ctrTitle"/>
          </p:nvPr>
        </p:nvSpPr>
        <p:spPr>
          <a:xfrm>
            <a:off x="464234" y="428604"/>
            <a:ext cx="8229600" cy="2143140"/>
          </a:xfrm>
        </p:spPr>
        <p:txBody>
          <a:bodyPr>
            <a:noAutofit/>
          </a:bodyPr>
          <a:lstStyle/>
          <a:p>
            <a:pPr algn="ctr"/>
            <a:r>
              <a:rPr lang="fr-FR" sz="4000" dirty="0"/>
              <a:t>Entrepreneur, Idée et Opportunité</a:t>
            </a:r>
          </a:p>
        </p:txBody>
      </p:sp>
      <p:pic>
        <p:nvPicPr>
          <p:cNvPr id="12289" name="Picture 1" descr="C:\Users\USER\Pictures\entrepreneur 5.jpg"/>
          <p:cNvPicPr>
            <a:picLocks noChangeAspect="1" noChangeArrowheads="1"/>
          </p:cNvPicPr>
          <p:nvPr/>
        </p:nvPicPr>
        <p:blipFill>
          <a:blip r:embed="rId2"/>
          <a:srcRect/>
          <a:stretch>
            <a:fillRect/>
          </a:stretch>
        </p:blipFill>
        <p:spPr bwMode="auto">
          <a:xfrm>
            <a:off x="214282" y="214290"/>
            <a:ext cx="8715436" cy="157162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1928801"/>
            <a:ext cx="8229600" cy="4243715"/>
          </a:xfrm>
        </p:spPr>
        <p:txBody>
          <a:bodyPr>
            <a:noAutofit/>
          </a:bodyPr>
          <a:lstStyle/>
          <a:p>
            <a:pPr algn="just"/>
            <a:r>
              <a:rPr lang="fr-FR" sz="4000" dirty="0"/>
              <a:t>Une opportunité d’affaires : c’est la rencontre entre idée et une réalité socio-économique disposée à recevoir l’entreprise + une catégorie bien identifiée de clients qui ont un problème.</a:t>
            </a:r>
          </a:p>
        </p:txBody>
      </p:sp>
      <p:pic>
        <p:nvPicPr>
          <p:cNvPr id="26626" name="Picture 2" descr="C:\Users\USER\Pictures\opportunité 1.jpg"/>
          <p:cNvPicPr>
            <a:picLocks noChangeAspect="1" noChangeArrowheads="1"/>
          </p:cNvPicPr>
          <p:nvPr/>
        </p:nvPicPr>
        <p:blipFill>
          <a:blip r:embed="rId2"/>
          <a:srcRect/>
          <a:stretch>
            <a:fillRect/>
          </a:stretch>
        </p:blipFill>
        <p:spPr bwMode="auto">
          <a:xfrm>
            <a:off x="0" y="0"/>
            <a:ext cx="9144000" cy="149064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6000" dirty="0"/>
              <a:t>Idée Vs opportunité</a:t>
            </a:r>
          </a:p>
        </p:txBody>
      </p:sp>
      <p:sp>
        <p:nvSpPr>
          <p:cNvPr id="3" name="Espace réservé du contenu 2"/>
          <p:cNvSpPr>
            <a:spLocks noGrp="1"/>
          </p:cNvSpPr>
          <p:nvPr>
            <p:ph idx="1"/>
          </p:nvPr>
        </p:nvSpPr>
        <p:spPr>
          <a:xfrm>
            <a:off x="457200" y="1428736"/>
            <a:ext cx="8229600" cy="5143536"/>
          </a:xfrm>
        </p:spPr>
        <p:txBody>
          <a:bodyPr>
            <a:normAutofit lnSpcReduction="10000"/>
          </a:bodyPr>
          <a:lstStyle/>
          <a:p>
            <a:r>
              <a:rPr lang="fr-FR" sz="2800" dirty="0"/>
              <a:t>Une opportunité d’affaires est donc, une idée:</a:t>
            </a:r>
          </a:p>
          <a:p>
            <a:pPr>
              <a:buFontTx/>
              <a:buChar char="-"/>
            </a:pPr>
            <a:r>
              <a:rPr lang="fr-FR" sz="2800" dirty="0"/>
              <a:t>Qui a passé plusieurs tests de </a:t>
            </a:r>
            <a:r>
              <a:rPr lang="fr-FR" sz="2800" dirty="0">
                <a:solidFill>
                  <a:srgbClr val="C00000"/>
                </a:solidFill>
              </a:rPr>
              <a:t>faisabilité</a:t>
            </a:r>
            <a:r>
              <a:rPr lang="fr-FR" sz="2800" dirty="0"/>
              <a:t>.</a:t>
            </a:r>
          </a:p>
          <a:p>
            <a:pPr>
              <a:buFontTx/>
              <a:buChar char="-"/>
            </a:pPr>
            <a:r>
              <a:rPr lang="fr-FR" sz="2800" dirty="0"/>
              <a:t>Dont le potentiel de création de valeur a été </a:t>
            </a:r>
            <a:r>
              <a:rPr lang="fr-FR" sz="2800" dirty="0">
                <a:solidFill>
                  <a:srgbClr val="C00000"/>
                </a:solidFill>
              </a:rPr>
              <a:t>validé</a:t>
            </a:r>
            <a:r>
              <a:rPr lang="fr-FR" sz="2800" dirty="0"/>
              <a:t>.</a:t>
            </a:r>
          </a:p>
          <a:p>
            <a:pPr>
              <a:buFontTx/>
              <a:buChar char="-"/>
            </a:pPr>
            <a:r>
              <a:rPr lang="fr-FR" sz="2800" dirty="0"/>
              <a:t>Dont les besoins en ressources ont été </a:t>
            </a:r>
            <a:r>
              <a:rPr lang="fr-FR" sz="2800" dirty="0">
                <a:solidFill>
                  <a:srgbClr val="C00000"/>
                </a:solidFill>
              </a:rPr>
              <a:t>évalués</a:t>
            </a:r>
            <a:r>
              <a:rPr lang="fr-FR" sz="2800" dirty="0"/>
              <a:t>.</a:t>
            </a:r>
          </a:p>
          <a:p>
            <a:pPr>
              <a:buFontTx/>
              <a:buChar char="-"/>
            </a:pPr>
            <a:r>
              <a:rPr lang="fr-FR" sz="2800" dirty="0"/>
              <a:t>Qui est </a:t>
            </a:r>
            <a:r>
              <a:rPr lang="fr-FR" sz="2800" dirty="0">
                <a:solidFill>
                  <a:srgbClr val="C00000"/>
                </a:solidFill>
              </a:rPr>
              <a:t>planifiée</a:t>
            </a:r>
            <a:r>
              <a:rPr lang="fr-FR" sz="2800" dirty="0"/>
              <a:t>.</a:t>
            </a:r>
          </a:p>
          <a:p>
            <a:pPr>
              <a:buFontTx/>
              <a:buChar char="-"/>
            </a:pPr>
            <a:r>
              <a:rPr lang="fr-FR" sz="2800" dirty="0"/>
              <a:t>Qui (a priori) est compatible avec l’équipe.</a:t>
            </a:r>
          </a:p>
          <a:p>
            <a:pPr algn="just">
              <a:buFont typeface="Arial" charset="0"/>
              <a:buChar char="•"/>
            </a:pPr>
            <a:r>
              <a:rPr lang="fr-FR" sz="2800" dirty="0"/>
              <a:t>On peut donc préjuger de son potentiel de succès.</a:t>
            </a:r>
          </a:p>
          <a:p>
            <a:pPr algn="just">
              <a:buFont typeface="Arial" charset="0"/>
              <a:buChar char="•"/>
            </a:pPr>
            <a:r>
              <a:rPr lang="fr-FR" sz="2800" dirty="0"/>
              <a:t>On connait les besoins en financement et le projet est mur pour chercher/trouver ce financement.</a:t>
            </a:r>
          </a:p>
          <a:p>
            <a:pPr>
              <a:buFont typeface="Arial" charset="0"/>
              <a:buChar char="•"/>
            </a:pPr>
            <a:endParaRPr lang="fr-F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1500174"/>
            <a:ext cx="8643998" cy="4672343"/>
          </a:xfrm>
        </p:spPr>
        <p:txBody>
          <a:bodyPr>
            <a:normAutofit fontScale="25000" lnSpcReduction="20000"/>
          </a:bodyPr>
          <a:lstStyle/>
          <a:p>
            <a:pPr>
              <a:buNone/>
            </a:pPr>
            <a:r>
              <a:rPr lang="fr-FR" sz="11200" dirty="0"/>
              <a:t>L’opportunité dépend donc :</a:t>
            </a:r>
          </a:p>
          <a:p>
            <a:r>
              <a:rPr lang="fr-FR" sz="11200" dirty="0"/>
              <a:t>- </a:t>
            </a:r>
            <a:r>
              <a:rPr lang="fr-FR" sz="11200" u="sng" dirty="0"/>
              <a:t>de l’individu</a:t>
            </a:r>
            <a:r>
              <a:rPr lang="fr-FR" sz="11200" dirty="0"/>
              <a:t> (envies, motivations, valeurs, compétences, connaissances, relations, et moyens financiers) ;</a:t>
            </a:r>
          </a:p>
          <a:p>
            <a:r>
              <a:rPr lang="fr-FR" sz="11200" dirty="0"/>
              <a:t>- de </a:t>
            </a:r>
            <a:r>
              <a:rPr lang="fr-FR" sz="11200" u="sng" dirty="0"/>
              <a:t>l’environnement</a:t>
            </a:r>
            <a:r>
              <a:rPr lang="fr-FR" sz="11200" dirty="0"/>
              <a:t>(les choses à faire, l’accessibilité, l’hostilité, les potentialités, et la solvabilité) ;</a:t>
            </a:r>
          </a:p>
          <a:p>
            <a:r>
              <a:rPr lang="fr-FR" sz="11200" dirty="0"/>
              <a:t>- l’accès aux </a:t>
            </a:r>
            <a:r>
              <a:rPr lang="fr-FR" sz="11200" u="sng" dirty="0"/>
              <a:t>ressources</a:t>
            </a:r>
            <a:r>
              <a:rPr lang="fr-FR" sz="11200" dirty="0"/>
              <a:t> (disponibilité, couts d’acquisition et d’utilisation) ;</a:t>
            </a:r>
          </a:p>
          <a:p>
            <a:r>
              <a:rPr lang="fr-FR" sz="11200" dirty="0"/>
              <a:t>-Du </a:t>
            </a:r>
            <a:r>
              <a:rPr lang="fr-FR" sz="11200" u="sng" dirty="0"/>
              <a:t>temps</a:t>
            </a:r>
            <a:r>
              <a:rPr lang="fr-FR" sz="11200" dirty="0"/>
              <a:t> nécessaire pour dimensionner le projet, estimer les ressources nécessaires et les obtenir.</a:t>
            </a:r>
          </a:p>
          <a:p>
            <a:r>
              <a:rPr lang="fr-FR" sz="11200" dirty="0"/>
              <a:t>Opportunité=idée(s)+créativité entrepreneuriale</a:t>
            </a:r>
          </a:p>
          <a:p>
            <a:endParaRPr lang="fr-FR" dirty="0"/>
          </a:p>
        </p:txBody>
      </p:sp>
      <p:sp>
        <p:nvSpPr>
          <p:cNvPr id="4" name="Titre 1"/>
          <p:cNvSpPr>
            <a:spLocks noGrp="1"/>
          </p:cNvSpPr>
          <p:nvPr>
            <p:ph type="title"/>
          </p:nvPr>
        </p:nvSpPr>
        <p:spPr/>
        <p:txBody>
          <a:bodyPr/>
          <a:lstStyle/>
          <a:p>
            <a:pPr algn="ctr"/>
            <a:r>
              <a:rPr lang="fr-FR" dirty="0"/>
              <a:t>L’opportunité</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700" b="1" dirty="0"/>
              <a:t>Déconstruction et recomposition de l’idée initiale:</a:t>
            </a: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dirty="0"/>
              <a:t>L’opportunité d’affaire est construite à partir d’une idée initiale qui va être confronté à un environnement, à des besoins, à des comportements et à des possibilités. Cette idée de départ, en toute logique, n’est pas forcément celle sur laquelle sera fondée l’opportunité, il faut voir l’idée initiale comme un matériau déformable qui peut prendre (presque) une infinité de formes. Parmi ces formes, quelques-unes peuvent s’avérer être de bonnes opportunités pour l’individu.</a:t>
            </a:r>
          </a:p>
          <a:p>
            <a:pPr>
              <a:buNone/>
            </a:pPr>
            <a:r>
              <a:rPr lang="fr-FR" dirty="0"/>
              <a:t>La démarche de créativité doit s’appliquer autour de ces éléments, pour essayer d’identifier :</a:t>
            </a:r>
          </a:p>
          <a:p>
            <a:r>
              <a:rPr lang="fr-FR" dirty="0"/>
              <a:t>- d’autres applications de la technologie ;</a:t>
            </a:r>
          </a:p>
          <a:p>
            <a:r>
              <a:rPr lang="fr-FR" dirty="0"/>
              <a:t>- d’autres marchés ou segments de marché ;</a:t>
            </a:r>
          </a:p>
          <a:p>
            <a:r>
              <a:rPr lang="fr-FR" dirty="0"/>
              <a:t>- d’autres technologies et compétences.</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53536"/>
            <a:ext cx="8229600" cy="960886"/>
          </a:xfrm>
        </p:spPr>
        <p:txBody>
          <a:bodyPr>
            <a:normAutofit/>
          </a:bodyPr>
          <a:lstStyle/>
          <a:p>
            <a:pPr algn="ctr"/>
            <a:r>
              <a:rPr lang="fr-FR" sz="3200" b="1" dirty="0"/>
              <a:t>Evaluer les alternatives:</a:t>
            </a:r>
            <a:endParaRPr lang="fr-FR" sz="3200" dirty="0"/>
          </a:p>
        </p:txBody>
      </p:sp>
      <p:sp>
        <p:nvSpPr>
          <p:cNvPr id="3" name="Espace réservé du contenu 2"/>
          <p:cNvSpPr>
            <a:spLocks noGrp="1"/>
          </p:cNvSpPr>
          <p:nvPr>
            <p:ph idx="1"/>
          </p:nvPr>
        </p:nvSpPr>
        <p:spPr/>
        <p:txBody>
          <a:bodyPr>
            <a:normAutofit fontScale="70000" lnSpcReduction="20000"/>
          </a:bodyPr>
          <a:lstStyle/>
          <a:p>
            <a:pPr>
              <a:buNone/>
            </a:pPr>
            <a:r>
              <a:rPr lang="fr-FR" dirty="0"/>
              <a:t>Quand les alternatives ont été identifiées, il est alors possible de les évaluer et de las comparer.les critères ci après nous apparaissent particulièrement bien adaptes à ce travail :</a:t>
            </a:r>
          </a:p>
          <a:p>
            <a:pPr>
              <a:buNone/>
            </a:pPr>
            <a:r>
              <a:rPr lang="fr-FR" dirty="0"/>
              <a:t>-valeur intrinsèque de l’alternative. Quelle création de valeur possible ? Quel est le niveau d’adéquation produit/marche ? Quel sont le potentiel et la solvabilité du marché ou du segment auquel est destin »e l’alternative ?</a:t>
            </a:r>
          </a:p>
          <a:p>
            <a:pPr>
              <a:buNone/>
            </a:pPr>
            <a:r>
              <a:rPr lang="fr-FR" dirty="0"/>
              <a:t>-valeur relative de l’alternative. Quel est la positionnement de l’individu vis-à-vis de l’alternative ?en termes de finalités, de préférences et des ressources nécessaires ?</a:t>
            </a:r>
          </a:p>
          <a:p>
            <a:pPr>
              <a:buNone/>
            </a:pPr>
            <a:r>
              <a:rPr lang="fr-FR" dirty="0"/>
              <a:t>-accessibilité de l’alternative en phase de création. Quel est le temps nécessaires pour s’installer dans le marché ou dans l’entreprise cible ? Quelles sont les barrières à l’entrée ?</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b="1" dirty="0"/>
              <a:t>Méthode d’analyse des alternatives et des opportunités</a:t>
            </a:r>
            <a:r>
              <a:rPr lang="fr-FR" sz="4000" b="1" dirty="0"/>
              <a:t> :</a:t>
            </a:r>
            <a:endParaRPr lang="fr-FR" sz="4000" dirty="0"/>
          </a:p>
        </p:txBody>
      </p:sp>
      <p:sp>
        <p:nvSpPr>
          <p:cNvPr id="3" name="Espace réservé du contenu 2"/>
          <p:cNvSpPr>
            <a:spLocks noGrp="1"/>
          </p:cNvSpPr>
          <p:nvPr>
            <p:ph idx="1"/>
          </p:nvPr>
        </p:nvSpPr>
        <p:spPr/>
        <p:txBody>
          <a:bodyPr/>
          <a:lstStyle/>
          <a:p>
            <a:r>
              <a:rPr lang="fr-FR" dirty="0"/>
              <a:t>Les idées peuvent être testées auprès d’experts du domaine considéré et auprès des spécialistes de l’accompagnement des entrepreneurs.</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C:\Users\USER\Pictures\merci 3.png"/>
          <p:cNvPicPr>
            <a:picLocks noGrp="1" noChangeAspect="1" noChangeArrowheads="1"/>
          </p:cNvPicPr>
          <p:nvPr>
            <p:ph idx="1"/>
          </p:nvPr>
        </p:nvPicPr>
        <p:blipFill>
          <a:blip r:embed="rId2"/>
          <a:srcRect/>
          <a:stretch>
            <a:fillRect/>
          </a:stretch>
        </p:blipFill>
        <p:spPr bwMode="auto">
          <a:xfrm>
            <a:off x="214282" y="214290"/>
            <a:ext cx="8715436" cy="650085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000" b="1" dirty="0"/>
              <a:t>Les différentes formes de l’entrepreneuriat :</a:t>
            </a:r>
            <a:endParaRPr lang="fr-FR" sz="4000" dirty="0"/>
          </a:p>
        </p:txBody>
      </p:sp>
      <p:sp>
        <p:nvSpPr>
          <p:cNvPr id="3" name="Espace réservé du contenu 2"/>
          <p:cNvSpPr>
            <a:spLocks noGrp="1"/>
          </p:cNvSpPr>
          <p:nvPr>
            <p:ph idx="1"/>
          </p:nvPr>
        </p:nvSpPr>
        <p:spPr>
          <a:xfrm>
            <a:off x="457200" y="2786058"/>
            <a:ext cx="8229600" cy="3386458"/>
          </a:xfrm>
        </p:spPr>
        <p:txBody>
          <a:bodyPr/>
          <a:lstStyle/>
          <a:p>
            <a:r>
              <a:rPr lang="fr-FR" dirty="0"/>
              <a:t>Création d’entreprise</a:t>
            </a:r>
          </a:p>
          <a:p>
            <a:r>
              <a:rPr lang="fr-FR" dirty="0"/>
              <a:t>Reprise d’entreprise</a:t>
            </a:r>
          </a:p>
          <a:p>
            <a:r>
              <a:rPr lang="fr-FR" dirty="0"/>
              <a:t>Essaimage</a:t>
            </a:r>
          </a:p>
          <a:p>
            <a:r>
              <a:rPr lang="fr-FR" dirty="0"/>
              <a:t>Intrapreneuriat</a:t>
            </a:r>
          </a:p>
          <a:p>
            <a:r>
              <a:rPr lang="fr-FR" dirty="0"/>
              <a:t>Développement et croissance d’une entreprise</a:t>
            </a:r>
          </a:p>
        </p:txBody>
      </p:sp>
      <p:pic>
        <p:nvPicPr>
          <p:cNvPr id="11265" name="Picture 1" descr="C:\Users\USER\Pictures\images.png"/>
          <p:cNvPicPr>
            <a:picLocks noChangeAspect="1" noChangeArrowheads="1"/>
          </p:cNvPicPr>
          <p:nvPr/>
        </p:nvPicPr>
        <p:blipFill>
          <a:blip r:embed="rId2"/>
          <a:srcRect/>
          <a:stretch>
            <a:fillRect/>
          </a:stretch>
        </p:blipFill>
        <p:spPr bwMode="auto">
          <a:xfrm>
            <a:off x="571472" y="1428736"/>
            <a:ext cx="8001056" cy="135732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53536"/>
            <a:ext cx="8229600" cy="1175200"/>
          </a:xfrm>
        </p:spPr>
        <p:txBody>
          <a:bodyPr>
            <a:normAutofit/>
          </a:bodyPr>
          <a:lstStyle/>
          <a:p>
            <a:pPr algn="ctr"/>
            <a:r>
              <a:rPr lang="fr-FR" sz="2800" dirty="0"/>
              <a:t>On ne nait pas entrepreneur, mais on le devient</a:t>
            </a:r>
            <a:br>
              <a:rPr lang="fr-FR" sz="2800" dirty="0"/>
            </a:br>
            <a:r>
              <a:rPr lang="fr-FR" sz="3200" dirty="0"/>
              <a:t>Look at the dance, not at the dancer…</a:t>
            </a:r>
            <a:endParaRPr lang="fr-FR" sz="4400" dirty="0"/>
          </a:p>
        </p:txBody>
      </p:sp>
      <p:sp>
        <p:nvSpPr>
          <p:cNvPr id="3" name="Espace réservé du contenu 2"/>
          <p:cNvSpPr>
            <a:spLocks noGrp="1"/>
          </p:cNvSpPr>
          <p:nvPr>
            <p:ph idx="1"/>
          </p:nvPr>
        </p:nvSpPr>
        <p:spPr/>
        <p:txBody>
          <a:bodyPr/>
          <a:lstStyle/>
          <a:p>
            <a:r>
              <a:rPr lang="fr-FR" sz="2400" dirty="0"/>
              <a:t>Entreprendre relève de l’inné, non de l’acquis?</a:t>
            </a:r>
          </a:p>
          <a:p>
            <a:r>
              <a:rPr lang="fr-FR" sz="2400" dirty="0"/>
              <a:t>N’importe qui peut créer une entreprise?</a:t>
            </a:r>
          </a:p>
          <a:p>
            <a:r>
              <a:rPr lang="fr-FR" sz="2400" dirty="0"/>
              <a:t>Les entrepreneurs sont des joueurs?</a:t>
            </a:r>
          </a:p>
          <a:p>
            <a:r>
              <a:rPr lang="fr-FR" sz="2400" dirty="0"/>
              <a:t>Entreprendre permet de devenir son propre patron et d’être complètement indépendant?</a:t>
            </a:r>
          </a:p>
          <a:p>
            <a:r>
              <a:rPr lang="fr-FR" sz="2400" dirty="0"/>
              <a:t>Les entrepreneurs travaillent plus et plus durement que les cadres dans les grandes entreprises?</a:t>
            </a:r>
          </a:p>
          <a:p>
            <a:r>
              <a:rPr lang="fr-FR" sz="2400" dirty="0"/>
              <a:t>Créer une entreprise est un acte risqué qui conduit souvent à l’échec?</a:t>
            </a:r>
          </a:p>
          <a:p>
            <a:r>
              <a:rPr lang="fr-FR" sz="2400" dirty="0"/>
              <a:t>Les entrepreneurs sont motivés par le pouvoir et l’argent?</a:t>
            </a:r>
          </a:p>
          <a:p>
            <a:r>
              <a:rPr lang="fr-FR" sz="2400" dirty="0"/>
              <a:t>Les entrepreneurs doivent être jeunes et énergiques?</a:t>
            </a:r>
          </a:p>
          <a:p>
            <a:endParaRPr lang="fr-FR" sz="2400" dirty="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53536"/>
            <a:ext cx="8229600" cy="1143000"/>
          </a:xfrm>
        </p:spPr>
        <p:txBody>
          <a:bodyPr>
            <a:noAutofit/>
          </a:bodyPr>
          <a:lstStyle/>
          <a:p>
            <a:pPr algn="ctr"/>
            <a:r>
              <a:rPr lang="fr-FR" sz="3600" b="1" dirty="0"/>
              <a:t>Le profil d’un entrepreneur:</a:t>
            </a:r>
            <a:br>
              <a:rPr lang="fr-FR" sz="3600" b="1" dirty="0"/>
            </a:br>
            <a:r>
              <a:rPr lang="fr-FR" sz="3600" b="1" dirty="0"/>
              <a:t>caractéristiques de sa personnalité</a:t>
            </a:r>
            <a:endParaRPr lang="fr-FR" sz="3600" dirty="0"/>
          </a:p>
        </p:txBody>
      </p:sp>
      <p:sp>
        <p:nvSpPr>
          <p:cNvPr id="3" name="Espace réservé du contenu 2"/>
          <p:cNvSpPr>
            <a:spLocks noGrp="1"/>
          </p:cNvSpPr>
          <p:nvPr>
            <p:ph idx="1"/>
          </p:nvPr>
        </p:nvSpPr>
        <p:spPr>
          <a:xfrm>
            <a:off x="457200" y="1646236"/>
            <a:ext cx="8229600" cy="4926035"/>
          </a:xfrm>
        </p:spPr>
        <p:txBody>
          <a:bodyPr/>
          <a:lstStyle/>
          <a:p>
            <a:r>
              <a:rPr lang="fr-FR" sz="2400" b="1" dirty="0"/>
              <a:t>Besoin d'atteindre un objectif</a:t>
            </a:r>
          </a:p>
          <a:p>
            <a:r>
              <a:rPr lang="fr-FR" sz="2400" b="1" dirty="0"/>
              <a:t>Prendre des risques: </a:t>
            </a:r>
            <a:r>
              <a:rPr lang="fr-FR" sz="2400" dirty="0"/>
              <a:t>aventures et échec.</a:t>
            </a:r>
          </a:p>
          <a:p>
            <a:r>
              <a:rPr lang="fr-FR" sz="2400" b="1" dirty="0"/>
              <a:t>Inventif: </a:t>
            </a:r>
            <a:r>
              <a:rPr lang="fr-FR" sz="2400" dirty="0"/>
              <a:t>créativité et innovation.</a:t>
            </a:r>
          </a:p>
          <a:p>
            <a:pPr algn="just"/>
            <a:r>
              <a:rPr lang="fr-FR" sz="2400" b="1" dirty="0"/>
              <a:t>Provoquer le destin: </a:t>
            </a:r>
            <a:r>
              <a:rPr lang="fr-FR" sz="2400" dirty="0"/>
              <a:t>L'ambition : voir loin, voir grand .</a:t>
            </a:r>
          </a:p>
          <a:p>
            <a:r>
              <a:rPr lang="fr-FR" sz="2400" b="1" dirty="0"/>
              <a:t>Confiance en soi: </a:t>
            </a:r>
            <a:r>
              <a:rPr lang="fr-FR" sz="2400" dirty="0"/>
              <a:t>un trait de personnalité fondamental pour un entrepreneur.</a:t>
            </a:r>
            <a:endParaRPr lang="fr-FR" sz="2400" b="1" dirty="0"/>
          </a:p>
          <a:p>
            <a:r>
              <a:rPr lang="fr-FR" sz="2400" b="1" dirty="0"/>
              <a:t>Autonomie: </a:t>
            </a:r>
            <a:r>
              <a:rPr lang="fr-FR" sz="2400" dirty="0"/>
              <a:t>un désir ardent de liberté.</a:t>
            </a:r>
          </a:p>
          <a:p>
            <a:pPr algn="just"/>
            <a:r>
              <a:rPr lang="fr-FR" sz="2400" b="1" dirty="0"/>
              <a:t>Adaptation: </a:t>
            </a:r>
            <a:r>
              <a:rPr lang="fr-FR" sz="2400" dirty="0"/>
              <a:t>nouvelle situation pour garantir la continuité de l'entreprise. </a:t>
            </a:r>
            <a:endParaRPr lang="fr-FR" sz="2400" b="1" dirty="0"/>
          </a:p>
          <a:p>
            <a:r>
              <a:rPr lang="fr-FR" sz="2400" b="1" dirty="0"/>
              <a:t>Patience: </a:t>
            </a:r>
            <a:r>
              <a:rPr lang="fr-FR" sz="2400" dirty="0"/>
              <a:t>les résultats dans l'immédiat.</a:t>
            </a:r>
          </a:p>
          <a:p>
            <a:r>
              <a:rPr lang="fr-FR" sz="2400" b="1" dirty="0"/>
              <a:t>Passion: </a:t>
            </a:r>
            <a:r>
              <a:rPr lang="fr-FR" sz="2400" dirty="0"/>
              <a:t>aimer son métier et son entreprise.</a:t>
            </a:r>
          </a:p>
          <a:p>
            <a:r>
              <a:rPr lang="fr-FR" sz="2400" b="1" dirty="0"/>
              <a:t>Organisation: </a:t>
            </a:r>
            <a:r>
              <a:rPr lang="fr-FR" sz="2400" dirty="0"/>
              <a:t>être organisé &amp; savoir planifier.</a:t>
            </a:r>
          </a:p>
          <a:p>
            <a:pPr>
              <a:buNone/>
            </a:pPr>
            <a:endParaRPr lang="fr-FR" sz="2400" b="1" dirty="0"/>
          </a:p>
          <a:p>
            <a:pPr>
              <a:buNone/>
            </a:pPr>
            <a:endParaRPr lang="fr-FR" sz="2400" b="1" dirty="0"/>
          </a:p>
        </p:txBody>
      </p:sp>
      <p:pic>
        <p:nvPicPr>
          <p:cNvPr id="1028" name="Picture 4" descr="C:\Users\USER\Pictures\entrepreneur 3.png"/>
          <p:cNvPicPr>
            <a:picLocks noChangeAspect="1" noChangeArrowheads="1"/>
          </p:cNvPicPr>
          <p:nvPr/>
        </p:nvPicPr>
        <p:blipFill>
          <a:blip r:embed="rId2"/>
          <a:srcRect/>
          <a:stretch>
            <a:fillRect/>
          </a:stretch>
        </p:blipFill>
        <p:spPr bwMode="auto">
          <a:xfrm>
            <a:off x="7429521" y="4786323"/>
            <a:ext cx="1714480" cy="207167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L’Idée</a:t>
            </a:r>
          </a:p>
        </p:txBody>
      </p:sp>
      <p:sp>
        <p:nvSpPr>
          <p:cNvPr id="3" name="Espace réservé du contenu 2"/>
          <p:cNvSpPr>
            <a:spLocks noGrp="1"/>
          </p:cNvSpPr>
          <p:nvPr>
            <p:ph idx="1"/>
          </p:nvPr>
        </p:nvSpPr>
        <p:spPr/>
        <p:txBody>
          <a:bodyPr>
            <a:normAutofit/>
          </a:bodyPr>
          <a:lstStyle/>
          <a:p>
            <a:pPr algn="just">
              <a:buNone/>
            </a:pPr>
            <a:r>
              <a:rPr lang="fr-FR" dirty="0"/>
              <a:t>Potentiel de création d’une initiative économique.</a:t>
            </a:r>
          </a:p>
          <a:p>
            <a:pPr algn="ctr">
              <a:buNone/>
            </a:pPr>
            <a:r>
              <a:rPr lang="fr-FR" u="sng" dirty="0"/>
              <a:t>D’où viennent les idées?</a:t>
            </a:r>
          </a:p>
          <a:p>
            <a:pPr algn="just"/>
            <a:r>
              <a:rPr lang="fr-FR" dirty="0"/>
              <a:t>L’expérience-le quotidien</a:t>
            </a:r>
          </a:p>
          <a:p>
            <a:pPr algn="just"/>
            <a:r>
              <a:rPr lang="fr-FR" dirty="0"/>
              <a:t>Le métier, la formation-de la perception</a:t>
            </a:r>
          </a:p>
          <a:p>
            <a:pPr algn="just"/>
            <a:r>
              <a:rPr lang="fr-FR" dirty="0"/>
              <a:t>Les clients-de l’intuition</a:t>
            </a:r>
          </a:p>
          <a:p>
            <a:pPr algn="just"/>
            <a:r>
              <a:rPr lang="fr-FR" dirty="0"/>
              <a:t>L’observation du marché-de la visualisation</a:t>
            </a:r>
          </a:p>
          <a:p>
            <a:pPr algn="just"/>
            <a:r>
              <a:rPr lang="fr-FR" dirty="0"/>
              <a:t>L’idée d’un autre-du divinatoire</a:t>
            </a:r>
          </a:p>
          <a:p>
            <a:pPr algn="just"/>
            <a:endParaRPr lang="fr-FR" dirty="0"/>
          </a:p>
          <a:p>
            <a:pPr algn="ctr">
              <a:buNone/>
            </a:pPr>
            <a:endParaRPr lang="fr-FR" dirty="0"/>
          </a:p>
          <a:p>
            <a:pPr algn="ctr">
              <a:buNone/>
            </a:pPr>
            <a:endParaRPr lang="fr-FR" dirty="0"/>
          </a:p>
          <a:p>
            <a:endParaRPr lang="fr-FR" dirty="0"/>
          </a:p>
        </p:txBody>
      </p:sp>
      <p:sp>
        <p:nvSpPr>
          <p:cNvPr id="8194" name="AutoShape 2" descr="Résultat de recherche d'images pour &quot;l'idée&quot;"/>
          <p:cNvSpPr>
            <a:spLocks noChangeAspect="1" noChangeArrowheads="1"/>
          </p:cNvSpPr>
          <p:nvPr/>
        </p:nvSpPr>
        <p:spPr bwMode="auto">
          <a:xfrm>
            <a:off x="155575" y="-1874838"/>
            <a:ext cx="5086350" cy="3914776"/>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96" name="AutoShape 4" descr="Résultat de recherche d'images pour &quot;l'idée&quot;"/>
          <p:cNvSpPr>
            <a:spLocks noChangeAspect="1" noChangeArrowheads="1"/>
          </p:cNvSpPr>
          <p:nvPr/>
        </p:nvSpPr>
        <p:spPr bwMode="auto">
          <a:xfrm>
            <a:off x="155575" y="-1874838"/>
            <a:ext cx="5086350" cy="3914776"/>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8197" name="Picture 5" descr="C:\Users\USER\Pictures\idée.jpg"/>
          <p:cNvPicPr>
            <a:picLocks noChangeAspect="1" noChangeArrowheads="1"/>
          </p:cNvPicPr>
          <p:nvPr/>
        </p:nvPicPr>
        <p:blipFill>
          <a:blip r:embed="rId2"/>
          <a:srcRect/>
          <a:stretch>
            <a:fillRect/>
          </a:stretch>
        </p:blipFill>
        <p:spPr bwMode="auto">
          <a:xfrm>
            <a:off x="5786446" y="214290"/>
            <a:ext cx="2909892" cy="1214446"/>
          </a:xfrm>
          <a:prstGeom prst="rect">
            <a:avLst/>
          </a:prstGeom>
          <a:noFill/>
        </p:spPr>
      </p:pic>
      <p:pic>
        <p:nvPicPr>
          <p:cNvPr id="8198" name="Picture 6" descr="C:\Users\USER\Pictures\valeur-idee.jpg"/>
          <p:cNvPicPr>
            <a:picLocks noChangeAspect="1" noChangeArrowheads="1"/>
          </p:cNvPicPr>
          <p:nvPr/>
        </p:nvPicPr>
        <p:blipFill>
          <a:blip r:embed="rId3"/>
          <a:srcRect/>
          <a:stretch>
            <a:fillRect/>
          </a:stretch>
        </p:blipFill>
        <p:spPr bwMode="auto">
          <a:xfrm>
            <a:off x="642910" y="214290"/>
            <a:ext cx="2857520" cy="121444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de-lide-lopportunit-entrepreneuriale-23-638.jpg"/>
          <p:cNvPicPr>
            <a:picLocks noGrp="1" noChangeAspect="1"/>
          </p:cNvPicPr>
          <p:nvPr>
            <p:ph idx="1"/>
          </p:nvPr>
        </p:nvPicPr>
        <p:blipFill>
          <a:blip r:embed="rId2"/>
          <a:stretch>
            <a:fillRect/>
          </a:stretch>
        </p:blipFill>
        <p:spPr>
          <a:xfrm>
            <a:off x="214282" y="214290"/>
            <a:ext cx="8715436" cy="642942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71612"/>
            <a:ext cx="8229600" cy="4714908"/>
          </a:xfrm>
        </p:spPr>
        <p:txBody>
          <a:bodyPr>
            <a:normAutofit lnSpcReduction="10000"/>
          </a:bodyPr>
          <a:lstStyle/>
          <a:p>
            <a:pPr algn="just"/>
            <a:r>
              <a:rPr lang="fr-FR" dirty="0"/>
              <a:t>Une bonne idée n’est rien d’autre qu’un outil entre les mains d’un individu ou d’une équipe. Ce n’est pas l’idée qui est l’ingrédient principal, mais le travail qui peut être fait à partir d’une idée.</a:t>
            </a:r>
          </a:p>
          <a:p>
            <a:pPr algn="just"/>
            <a:r>
              <a:rPr lang="fr-FR" dirty="0"/>
              <a:t>Les bonnes idées ne sont pas forcement de bonnes opportunités: cela dépend de </a:t>
            </a:r>
            <a:r>
              <a:rPr lang="fr-FR" u="sng" dirty="0"/>
              <a:t>l’individu</a:t>
            </a:r>
            <a:r>
              <a:rPr lang="fr-FR" dirty="0"/>
              <a:t>, </a:t>
            </a:r>
            <a:r>
              <a:rPr lang="fr-FR" u="sng" dirty="0"/>
              <a:t>du temps</a:t>
            </a:r>
            <a:r>
              <a:rPr lang="fr-FR" dirty="0"/>
              <a:t> et des </a:t>
            </a:r>
            <a:r>
              <a:rPr lang="fr-FR" u="sng" dirty="0"/>
              <a:t>ressources disponibles</a:t>
            </a:r>
            <a:r>
              <a:rPr lang="fr-FR" dirty="0"/>
              <a:t>, du </a:t>
            </a:r>
            <a:r>
              <a:rPr lang="fr-FR" u="sng" dirty="0"/>
              <a:t>moment</a:t>
            </a:r>
            <a:r>
              <a:rPr lang="fr-FR" dirty="0"/>
              <a:t> et probablement de la </a:t>
            </a:r>
            <a:r>
              <a:rPr lang="fr-FR" u="dbl" dirty="0"/>
              <a:t>chance.</a:t>
            </a:r>
            <a:endParaRPr lang="fr-FR" dirty="0"/>
          </a:p>
          <a:p>
            <a:endParaRPr lang="fr-FR" dirty="0"/>
          </a:p>
        </p:txBody>
      </p:sp>
      <p:sp>
        <p:nvSpPr>
          <p:cNvPr id="7" name="Titre 1"/>
          <p:cNvSpPr>
            <a:spLocks noGrp="1"/>
          </p:cNvSpPr>
          <p:nvPr>
            <p:ph type="title"/>
          </p:nvPr>
        </p:nvSpPr>
        <p:spPr>
          <a:xfrm>
            <a:off x="457200" y="253536"/>
            <a:ext cx="8229600" cy="1143000"/>
          </a:xfrm>
        </p:spPr>
        <p:txBody>
          <a:bodyPr/>
          <a:lstStyle/>
          <a:p>
            <a:pPr algn="ctr"/>
            <a:r>
              <a:rPr lang="fr-FR" dirty="0"/>
              <a:t>L’Idée</a:t>
            </a:r>
          </a:p>
        </p:txBody>
      </p:sp>
      <p:pic>
        <p:nvPicPr>
          <p:cNvPr id="6145" name="Picture 1" descr="C:\Users\USER\Pictures\idée 5.jpg"/>
          <p:cNvPicPr>
            <a:picLocks noChangeAspect="1" noChangeArrowheads="1"/>
          </p:cNvPicPr>
          <p:nvPr/>
        </p:nvPicPr>
        <p:blipFill>
          <a:blip r:embed="rId2"/>
          <a:srcRect/>
          <a:stretch>
            <a:fillRect/>
          </a:stretch>
        </p:blipFill>
        <p:spPr bwMode="auto">
          <a:xfrm>
            <a:off x="0" y="0"/>
            <a:ext cx="3228949" cy="1500174"/>
          </a:xfrm>
          <a:prstGeom prst="rect">
            <a:avLst/>
          </a:prstGeom>
          <a:noFill/>
        </p:spPr>
      </p:pic>
      <p:pic>
        <p:nvPicPr>
          <p:cNvPr id="6146" name="Picture 2" descr="C:\Users\USER\Pictures\idee projet entreprise.jpg"/>
          <p:cNvPicPr>
            <a:picLocks noChangeAspect="1" noChangeArrowheads="1"/>
          </p:cNvPicPr>
          <p:nvPr/>
        </p:nvPicPr>
        <p:blipFill>
          <a:blip r:embed="rId3"/>
          <a:srcRect/>
          <a:stretch>
            <a:fillRect/>
          </a:stretch>
        </p:blipFill>
        <p:spPr bwMode="auto">
          <a:xfrm>
            <a:off x="6000760" y="0"/>
            <a:ext cx="3143240" cy="155257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28801"/>
            <a:ext cx="8229600" cy="4243715"/>
          </a:xfrm>
        </p:spPr>
        <p:txBody>
          <a:bodyPr>
            <a:normAutofit fontScale="85000" lnSpcReduction="20000"/>
          </a:bodyPr>
          <a:lstStyle/>
          <a:p>
            <a:pPr algn="just"/>
            <a:r>
              <a:rPr lang="fr-FR" dirty="0"/>
              <a:t>Capter les idées émergentes implique l’existence, l’acquisition et le développement de capacités d’écoute et d’observation.les idées viennent presque naturellement à celui qui sait observer et remettre en question ce qui l’entoure, qui est attentif à des besoins non encore ou mal satisfaits, à celui également qui sait tirer partie des rencontres et des découvertes fortuites. Il faudrait développer une capacité à </a:t>
            </a:r>
            <a:r>
              <a:rPr lang="fr-FR" b="1" dirty="0"/>
              <a:t>« faire l’éponge</a:t>
            </a:r>
            <a:r>
              <a:rPr lang="fr-FR" dirty="0"/>
              <a:t> » pour absorber un maximum d’information et d’idées, avant de faire le tri ou de laisser opérer une décantation.</a:t>
            </a:r>
          </a:p>
          <a:p>
            <a:endParaRPr lang="fr-FR" dirty="0"/>
          </a:p>
        </p:txBody>
      </p:sp>
      <p:sp>
        <p:nvSpPr>
          <p:cNvPr id="4" name="Titre 1"/>
          <p:cNvSpPr>
            <a:spLocks noGrp="1"/>
          </p:cNvSpPr>
          <p:nvPr>
            <p:ph type="title"/>
          </p:nvPr>
        </p:nvSpPr>
        <p:spPr/>
        <p:txBody>
          <a:bodyPr/>
          <a:lstStyle/>
          <a:p>
            <a:pPr algn="ctr"/>
            <a:r>
              <a:rPr lang="fr-FR" dirty="0"/>
              <a:t>L’Idée</a:t>
            </a:r>
          </a:p>
        </p:txBody>
      </p:sp>
      <p:pic>
        <p:nvPicPr>
          <p:cNvPr id="25602" name="Picture 2" descr="C:\Users\USER\Pictures\images.jpg"/>
          <p:cNvPicPr>
            <a:picLocks noChangeAspect="1" noChangeArrowheads="1"/>
          </p:cNvPicPr>
          <p:nvPr/>
        </p:nvPicPr>
        <p:blipFill>
          <a:blip r:embed="rId2"/>
          <a:srcRect/>
          <a:stretch>
            <a:fillRect/>
          </a:stretch>
        </p:blipFill>
        <p:spPr bwMode="auto">
          <a:xfrm>
            <a:off x="5929322" y="0"/>
            <a:ext cx="3214678" cy="1643050"/>
          </a:xfrm>
          <a:prstGeom prst="rect">
            <a:avLst/>
          </a:prstGeom>
          <a:noFill/>
        </p:spPr>
      </p:pic>
      <p:pic>
        <p:nvPicPr>
          <p:cNvPr id="25603" name="Picture 3" descr="C:\Users\USER\Pictures\idée 2.jpg"/>
          <p:cNvPicPr>
            <a:picLocks noChangeAspect="1" noChangeArrowheads="1"/>
          </p:cNvPicPr>
          <p:nvPr/>
        </p:nvPicPr>
        <p:blipFill>
          <a:blip r:embed="rId3"/>
          <a:srcRect/>
          <a:stretch>
            <a:fillRect/>
          </a:stretch>
        </p:blipFill>
        <p:spPr bwMode="auto">
          <a:xfrm>
            <a:off x="0" y="0"/>
            <a:ext cx="3357554" cy="157161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a:t>Opportunité: un concept central en entrepreneuriat</a:t>
            </a:r>
          </a:p>
        </p:txBody>
      </p:sp>
      <p:sp>
        <p:nvSpPr>
          <p:cNvPr id="3" name="Espace réservé du contenu 2"/>
          <p:cNvSpPr>
            <a:spLocks noGrp="1"/>
          </p:cNvSpPr>
          <p:nvPr>
            <p:ph idx="1"/>
          </p:nvPr>
        </p:nvSpPr>
        <p:spPr/>
        <p:txBody>
          <a:bodyPr>
            <a:normAutofit/>
          </a:bodyPr>
          <a:lstStyle/>
          <a:p>
            <a:pPr algn="just"/>
            <a:r>
              <a:rPr lang="fr-FR" dirty="0"/>
              <a:t>Une opportunité d’affaires peut être définie par la possibilité qu’un projet présente d’aboutir à une activité créatrice de valeur, rentable et dotée d’un potentiel de développement ou de pérennisation, compte tenu de l’opportunité de marché et des ressources mobilisables par l’individu.</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nderie">
  <a:themeElements>
    <a:clrScheme name="Fonderi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nderie">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nderie">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1024</TotalTime>
  <Words>965</Words>
  <Application>Microsoft Office PowerPoint</Application>
  <PresentationFormat>Affichage à l'écran (4:3)</PresentationFormat>
  <Paragraphs>78</Paragraphs>
  <Slides>16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Rockwell</vt:lpstr>
      <vt:lpstr>Wingdings 2</vt:lpstr>
      <vt:lpstr>Fonderie</vt:lpstr>
      <vt:lpstr>Entrepreneur, Idée et Opportunité</vt:lpstr>
      <vt:lpstr>Les différentes formes de l’entrepreneuriat :</vt:lpstr>
      <vt:lpstr>On ne nait pas entrepreneur, mais on le devient Look at the dance, not at the dancer…</vt:lpstr>
      <vt:lpstr>Le profil d’un entrepreneur: caractéristiques de sa personnalité</vt:lpstr>
      <vt:lpstr>L’Idée</vt:lpstr>
      <vt:lpstr>Présentation PowerPoint</vt:lpstr>
      <vt:lpstr>L’Idée</vt:lpstr>
      <vt:lpstr>L’Idée</vt:lpstr>
      <vt:lpstr>Opportunité: un concept central en entrepreneuriat</vt:lpstr>
      <vt:lpstr>Présentation PowerPoint</vt:lpstr>
      <vt:lpstr>Idée Vs opportunité</vt:lpstr>
      <vt:lpstr>L’opportunité</vt:lpstr>
      <vt:lpstr>Déconstruction et recomposition de l’idée initiale:</vt:lpstr>
      <vt:lpstr>Evaluer les alternatives:</vt:lpstr>
      <vt:lpstr>Méthode d’analyse des alternatives et des opportunités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l’idée au projet</dc:title>
  <dc:creator>USER</dc:creator>
  <cp:lastModifiedBy>DELL</cp:lastModifiedBy>
  <cp:revision>60</cp:revision>
  <dcterms:created xsi:type="dcterms:W3CDTF">2017-01-22T20:00:59Z</dcterms:created>
  <dcterms:modified xsi:type="dcterms:W3CDTF">2021-01-31T10:41:47Z</dcterms:modified>
</cp:coreProperties>
</file>