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9" r:id="rId4"/>
    <p:sldId id="260" r:id="rId5"/>
    <p:sldId id="261" r:id="rId6"/>
    <p:sldId id="262" r:id="rId7"/>
    <p:sldId id="265" r:id="rId8"/>
    <p:sldId id="268" r:id="rId9"/>
    <p:sldId id="280" r:id="rId10"/>
    <p:sldId id="282" r:id="rId11"/>
    <p:sldId id="283" r:id="rId12"/>
    <p:sldId id="284" r:id="rId13"/>
    <p:sldId id="287"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868" autoAdjust="0"/>
    <p:restoredTop sz="93957" autoAdjust="0"/>
  </p:normalViewPr>
  <p:slideViewPr>
    <p:cSldViewPr>
      <p:cViewPr varScale="1">
        <p:scale>
          <a:sx n="68" d="100"/>
          <a:sy n="68" d="100"/>
        </p:scale>
        <p:origin x="1146"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2628" y="770467"/>
            <a:ext cx="8086725" cy="3352800"/>
          </a:xfrm>
        </p:spPr>
        <p:txBody>
          <a:bodyPr anchor="b">
            <a:noAutofit/>
          </a:bodyPr>
          <a:lstStyle>
            <a:lvl1pPr algn="l">
              <a:lnSpc>
                <a:spcPct val="80000"/>
              </a:lnSpc>
              <a:defRPr sz="8000" spc="-12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500634" y="4198409"/>
            <a:ext cx="6921151" cy="1645920"/>
          </a:xfrm>
        </p:spPr>
        <p:txBody>
          <a:bodyPr>
            <a:normAutofit/>
          </a:bodyPr>
          <a:lstStyle>
            <a:lvl1pPr marL="0" indent="0" algn="l">
              <a:buNone/>
              <a:defRPr sz="28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lvl1pPr>
              <a:defRPr>
                <a:solidFill>
                  <a:srgbClr val="FFFFFF">
                    <a:alpha val="75000"/>
                  </a:srgbClr>
                </a:solidFill>
              </a:defRPr>
            </a:lvl1pPr>
          </a:lstStyle>
          <a:p>
            <a:fld id="{FE9A07DA-DB6E-469A-BC8F-91041C947241}" type="datetimeFigureOut">
              <a:rPr lang="fr-FR" smtClean="0"/>
              <a:t>08/12/2023</a:t>
            </a:fld>
            <a:endParaRPr lang="fr-FR"/>
          </a:p>
        </p:txBody>
      </p:sp>
      <p:sp>
        <p:nvSpPr>
          <p:cNvPr id="8" name="Footer Placeholder 7"/>
          <p:cNvSpPr>
            <a:spLocks noGrp="1"/>
          </p:cNvSpPr>
          <p:nvPr>
            <p:ph type="ftr" sz="quarter" idx="11"/>
          </p:nvPr>
        </p:nvSpPr>
        <p:spPr/>
        <p:txBody>
          <a:bodyPr/>
          <a:lstStyle>
            <a:lvl1pPr>
              <a:defRPr>
                <a:solidFill>
                  <a:srgbClr val="FFFFFF">
                    <a:alpha val="75000"/>
                  </a:srgbClr>
                </a:solidFill>
              </a:defRPr>
            </a:lvl1pPr>
          </a:lstStyle>
          <a:p>
            <a:endParaRPr lang="fr-FR"/>
          </a:p>
        </p:txBody>
      </p:sp>
      <p:sp>
        <p:nvSpPr>
          <p:cNvPr id="9" name="Slide Number Placeholder 8"/>
          <p:cNvSpPr>
            <a:spLocks noGrp="1"/>
          </p:cNvSpPr>
          <p:nvPr>
            <p:ph type="sldNum" sz="quarter" idx="12"/>
          </p:nvPr>
        </p:nvSpPr>
        <p:spPr/>
        <p:txBody>
          <a:bodyPr/>
          <a:lstStyle>
            <a:lvl1pPr>
              <a:defRPr>
                <a:solidFill>
                  <a:srgbClr val="FFFFFF">
                    <a:alpha val="20000"/>
                  </a:srgbClr>
                </a:solidFill>
              </a:defRPr>
            </a:lvl1pPr>
          </a:lstStyle>
          <a:p>
            <a:fld id="{1F695A78-FC50-4718-9D29-B552BFBC75DF}" type="slidenum">
              <a:rPr lang="fr-FR" smtClean="0"/>
              <a:t>‹#›</a:t>
            </a:fld>
            <a:endParaRPr lang="fr-FR"/>
          </a:p>
        </p:txBody>
      </p:sp>
    </p:spTree>
    <p:extLst>
      <p:ext uri="{BB962C8B-B14F-4D97-AF65-F5344CB8AC3E}">
        <p14:creationId xmlns:p14="http://schemas.microsoft.com/office/powerpoint/2010/main" val="5798443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9A07DA-DB6E-469A-BC8F-91041C947241}" type="datetimeFigureOut">
              <a:rPr lang="fr-FR" smtClean="0"/>
              <a:t>08/12/2023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F695A78-FC50-4718-9D29-B552BFBC75DF}" type="slidenum">
              <a:rPr lang="fr-FR" smtClean="0"/>
              <a:t>‹#›</a:t>
            </a:fld>
            <a:endParaRPr lang="fr-FR"/>
          </a:p>
        </p:txBody>
      </p:sp>
    </p:spTree>
    <p:extLst>
      <p:ext uri="{BB962C8B-B14F-4D97-AF65-F5344CB8AC3E}">
        <p14:creationId xmlns:p14="http://schemas.microsoft.com/office/powerpoint/2010/main" val="26875440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7963" y="695325"/>
            <a:ext cx="1971675" cy="48006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78644" y="714376"/>
            <a:ext cx="5800725" cy="54006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9A07DA-DB6E-469A-BC8F-91041C947241}" type="datetimeFigureOut">
              <a:rPr lang="fr-FR" smtClean="0"/>
              <a:t>08/12/2023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F695A78-FC50-4718-9D29-B552BFBC75DF}" type="slidenum">
              <a:rPr lang="fr-FR" smtClean="0"/>
              <a:t>‹#›</a:t>
            </a:fld>
            <a:endParaRPr lang="fr-FR"/>
          </a:p>
        </p:txBody>
      </p:sp>
    </p:spTree>
    <p:extLst>
      <p:ext uri="{BB962C8B-B14F-4D97-AF65-F5344CB8AC3E}">
        <p14:creationId xmlns:p14="http://schemas.microsoft.com/office/powerpoint/2010/main" val="1398285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9A07DA-DB6E-469A-BC8F-91041C947241}" type="datetimeFigureOut">
              <a:rPr lang="fr-FR" smtClean="0"/>
              <a:t>08/12/2023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F695A78-FC50-4718-9D29-B552BFBC75DF}" type="slidenum">
              <a:rPr lang="fr-FR" smtClean="0"/>
              <a:t>‹#›</a:t>
            </a:fld>
            <a:endParaRPr lang="fr-FR"/>
          </a:p>
        </p:txBody>
      </p:sp>
    </p:spTree>
    <p:extLst>
      <p:ext uri="{BB962C8B-B14F-4D97-AF65-F5344CB8AC3E}">
        <p14:creationId xmlns:p14="http://schemas.microsoft.com/office/powerpoint/2010/main" val="13689602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2628" y="767419"/>
            <a:ext cx="8085582" cy="3355848"/>
          </a:xfrm>
        </p:spPr>
        <p:txBody>
          <a:bodyPr anchor="b">
            <a:normAutofit/>
          </a:bodyPr>
          <a:lstStyle>
            <a:lvl1pPr>
              <a:lnSpc>
                <a:spcPct val="80000"/>
              </a:lnSpc>
              <a:defRPr sz="8000" b="0" baseline="0">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00634" y="4187275"/>
            <a:ext cx="6919722" cy="1645920"/>
          </a:xfrm>
        </p:spPr>
        <p:txBody>
          <a:bodyPr anchor="t">
            <a:normAutofit/>
          </a:bodyPr>
          <a:lstStyle>
            <a:lvl1pPr marL="0" indent="0">
              <a:buNone/>
              <a:defRPr sz="28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E9A07DA-DB6E-469A-BC8F-91041C947241}" type="datetimeFigureOut">
              <a:rPr lang="fr-FR" smtClean="0"/>
              <a:t>08/12/2023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F695A78-FC50-4718-9D29-B552BFBC75DF}" type="slidenum">
              <a:rPr lang="fr-FR" smtClean="0"/>
              <a:t>‹#›</a:t>
            </a:fld>
            <a:endParaRPr lang="fr-FR"/>
          </a:p>
        </p:txBody>
      </p:sp>
    </p:spTree>
    <p:extLst>
      <p:ext uri="{BB962C8B-B14F-4D97-AF65-F5344CB8AC3E}">
        <p14:creationId xmlns:p14="http://schemas.microsoft.com/office/powerpoint/2010/main" val="39059358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07492" y="1993392"/>
            <a:ext cx="3806190" cy="3767328"/>
          </a:xfrm>
        </p:spPr>
        <p:txBody>
          <a:bodyPr/>
          <a:lstStyle>
            <a:lvl1pPr>
              <a:defRPr sz="2200"/>
            </a:lvl1pPr>
            <a:lvl2pPr>
              <a:defRPr sz="1900"/>
            </a:lvl2pPr>
            <a:lvl3pPr>
              <a:defRPr sz="1700"/>
            </a:lvl3pPr>
            <a:lvl4pPr>
              <a:defRPr sz="15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57738" y="1993392"/>
            <a:ext cx="3806190" cy="3767328"/>
          </a:xfrm>
        </p:spPr>
        <p:txBody>
          <a:bodyPr/>
          <a:lstStyle>
            <a:lvl1pPr>
              <a:defRPr sz="2200"/>
            </a:lvl1pPr>
            <a:lvl2pPr>
              <a:defRPr sz="1900"/>
            </a:lvl2pPr>
            <a:lvl3pPr>
              <a:defRPr sz="1700"/>
            </a:lvl3pPr>
            <a:lvl4pPr>
              <a:defRPr sz="15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E9A07DA-DB6E-469A-BC8F-91041C947241}" type="datetimeFigureOut">
              <a:rPr lang="fr-FR" smtClean="0"/>
              <a:t>08/12/2023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1F695A78-FC50-4718-9D29-B552BFBC75DF}" type="slidenum">
              <a:rPr lang="fr-FR" smtClean="0"/>
              <a:t>‹#›</a:t>
            </a:fld>
            <a:endParaRPr lang="fr-FR"/>
          </a:p>
        </p:txBody>
      </p:sp>
    </p:spTree>
    <p:extLst>
      <p:ext uri="{BB962C8B-B14F-4D97-AF65-F5344CB8AC3E}">
        <p14:creationId xmlns:p14="http://schemas.microsoft.com/office/powerpoint/2010/main" val="26500693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507492" y="2032000"/>
            <a:ext cx="3806190" cy="723400"/>
          </a:xfrm>
        </p:spPr>
        <p:txBody>
          <a:bodyPr anchor="ctr">
            <a:normAutofit/>
          </a:bodyPr>
          <a:lstStyle>
            <a:lvl1pPr marL="0" indent="0">
              <a:spcBef>
                <a:spcPts val="0"/>
              </a:spcBef>
              <a:buNone/>
              <a:defRPr sz="20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07492" y="2736150"/>
            <a:ext cx="3806190" cy="3200400"/>
          </a:xfrm>
        </p:spPr>
        <p:txBody>
          <a:bodyPr/>
          <a:lstStyle>
            <a:lvl1pPr>
              <a:defRPr sz="21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66310" y="2029968"/>
            <a:ext cx="3806190" cy="722376"/>
          </a:xfrm>
        </p:spPr>
        <p:txBody>
          <a:bodyPr anchor="ctr">
            <a:normAutofit/>
          </a:bodyPr>
          <a:lstStyle>
            <a:lvl1pPr marL="0" indent="0">
              <a:spcBef>
                <a:spcPts val="0"/>
              </a:spcBef>
              <a:buNone/>
              <a:defRPr sz="2000" b="0" cap="all" baseline="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66310" y="2734056"/>
            <a:ext cx="3806190" cy="3200400"/>
          </a:xfrm>
        </p:spPr>
        <p:txBody>
          <a:bodyPr/>
          <a:lstStyle>
            <a:lvl1pPr>
              <a:defRPr sz="21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E9A07DA-DB6E-469A-BC8F-91041C947241}" type="datetimeFigureOut">
              <a:rPr lang="fr-FR" smtClean="0"/>
              <a:t>08/12/2023</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1F695A78-FC50-4718-9D29-B552BFBC75DF}" type="slidenum">
              <a:rPr lang="fr-FR" smtClean="0"/>
              <a:t>‹#›</a:t>
            </a:fld>
            <a:endParaRPr lang="fr-FR"/>
          </a:p>
        </p:txBody>
      </p:sp>
    </p:spTree>
    <p:extLst>
      <p:ext uri="{BB962C8B-B14F-4D97-AF65-F5344CB8AC3E}">
        <p14:creationId xmlns:p14="http://schemas.microsoft.com/office/powerpoint/2010/main" val="22270600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E9A07DA-DB6E-469A-BC8F-91041C947241}" type="datetimeFigureOut">
              <a:rPr lang="fr-FR" smtClean="0"/>
              <a:t>08/12/2023</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1F695A78-FC50-4718-9D29-B552BFBC75DF}" type="slidenum">
              <a:rPr lang="fr-FR" smtClean="0"/>
              <a:t>‹#›</a:t>
            </a:fld>
            <a:endParaRPr lang="fr-FR"/>
          </a:p>
        </p:txBody>
      </p:sp>
    </p:spTree>
    <p:extLst>
      <p:ext uri="{BB962C8B-B14F-4D97-AF65-F5344CB8AC3E}">
        <p14:creationId xmlns:p14="http://schemas.microsoft.com/office/powerpoint/2010/main" val="25882234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9A07DA-DB6E-469A-BC8F-91041C947241}" type="datetimeFigureOut">
              <a:rPr lang="fr-FR" smtClean="0"/>
              <a:t>08/12/2023</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1F695A78-FC50-4718-9D29-B552BFBC75DF}" type="slidenum">
              <a:rPr lang="fr-FR" smtClean="0"/>
              <a:t>‹#›</a:t>
            </a:fld>
            <a:endParaRPr lang="fr-FR"/>
          </a:p>
        </p:txBody>
      </p:sp>
    </p:spTree>
    <p:extLst>
      <p:ext uri="{BB962C8B-B14F-4D97-AF65-F5344CB8AC3E}">
        <p14:creationId xmlns:p14="http://schemas.microsoft.com/office/powerpoint/2010/main" val="563021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p:nvPr/>
        </p:nvSpPr>
        <p:spPr>
          <a:xfrm>
            <a:off x="5715000" y="0"/>
            <a:ext cx="3429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6196053" y="542282"/>
            <a:ext cx="2537460" cy="1920240"/>
          </a:xfrm>
        </p:spPr>
        <p:txBody>
          <a:bodyPr anchor="b">
            <a:noAutofit/>
          </a:bodyPr>
          <a:lstStyle>
            <a:lvl1pPr>
              <a:lnSpc>
                <a:spcPct val="85000"/>
              </a:lnSpc>
              <a:defRPr sz="360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571500" y="762000"/>
            <a:ext cx="4572000" cy="4572000"/>
          </a:xfrm>
        </p:spPr>
        <p:txBody>
          <a:bodyPr/>
          <a:lstStyle>
            <a:lvl1pPr>
              <a:defRPr sz="2200"/>
            </a:lvl1pPr>
            <a:lvl2pPr>
              <a:defRPr sz="1900"/>
            </a:lvl2pPr>
            <a:lvl3pPr>
              <a:defRPr sz="1700"/>
            </a:lvl3pPr>
            <a:lvl4pPr>
              <a:defRPr sz="15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06987" y="2511813"/>
            <a:ext cx="254889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500">
                <a:solidFill>
                  <a:srgbClr val="404040"/>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n-US"/>
              <a:t>Click to edit Master text styles</a:t>
            </a:r>
          </a:p>
        </p:txBody>
      </p:sp>
      <p:sp>
        <p:nvSpPr>
          <p:cNvPr id="5" name="Date Placeholder 4"/>
          <p:cNvSpPr>
            <a:spLocks noGrp="1"/>
          </p:cNvSpPr>
          <p:nvPr>
            <p:ph type="dt" sz="half" idx="10"/>
          </p:nvPr>
        </p:nvSpPr>
        <p:spPr/>
        <p:txBody>
          <a:bodyPr/>
          <a:lstStyle/>
          <a:p>
            <a:fld id="{FE9A07DA-DB6E-469A-BC8F-91041C947241}" type="datetimeFigureOut">
              <a:rPr lang="fr-FR" smtClean="0"/>
              <a:t>08/12/2023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1F695A78-FC50-4718-9D29-B552BFBC75DF}" type="slidenum">
              <a:rPr lang="fr-FR" smtClean="0"/>
              <a:t>‹#›</a:t>
            </a:fld>
            <a:endParaRPr lang="fr-FR"/>
          </a:p>
        </p:txBody>
      </p:sp>
    </p:spTree>
    <p:extLst>
      <p:ext uri="{BB962C8B-B14F-4D97-AF65-F5344CB8AC3E}">
        <p14:creationId xmlns:p14="http://schemas.microsoft.com/office/powerpoint/2010/main" val="7164986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86918" y="5418668"/>
            <a:ext cx="8085582" cy="613283"/>
          </a:xfrm>
        </p:spPr>
        <p:txBody>
          <a:bodyPr anchor="b">
            <a:normAutofit/>
          </a:bodyPr>
          <a:lstStyle>
            <a:lvl1pPr>
              <a:lnSpc>
                <a:spcPct val="85000"/>
              </a:lnSpc>
              <a:defRPr sz="28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9144000" cy="5330952"/>
          </a:xfrm>
          <a:solidFill>
            <a:schemeClr val="accent1">
              <a:lumMod val="40000"/>
              <a:lumOff val="60000"/>
            </a:schemeClr>
          </a:solidFill>
        </p:spPr>
        <p:txBody>
          <a:bodyPr anchor="t"/>
          <a:lstStyle>
            <a:lvl1pPr marL="0" indent="0" algn="ctr">
              <a:spcBef>
                <a:spcPts val="800"/>
              </a:spcBef>
              <a:buNone/>
              <a:defRPr sz="3200">
                <a:solidFill>
                  <a:srgbClr val="4D4D4D"/>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507492" y="5909735"/>
            <a:ext cx="6922008" cy="533400"/>
          </a:xfrm>
        </p:spPr>
        <p:txBody>
          <a:bodyPr>
            <a:normAutofit/>
          </a:bodyPr>
          <a:lstStyle>
            <a:lvl1pPr marL="0" indent="0">
              <a:lnSpc>
                <a:spcPct val="90000"/>
              </a:lnSpc>
              <a:spcBef>
                <a:spcPts val="1200"/>
              </a:spcBef>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rgbClr val="FFFFFF">
                    <a:alpha val="75000"/>
                  </a:srgbClr>
                </a:solidFill>
              </a:defRPr>
            </a:lvl1pPr>
          </a:lstStyle>
          <a:p>
            <a:fld id="{FE9A07DA-DB6E-469A-BC8F-91041C947241}" type="datetimeFigureOut">
              <a:rPr lang="fr-FR" smtClean="0"/>
              <a:t>08/12/2023</a:t>
            </a:fld>
            <a:endParaRPr lang="fr-FR"/>
          </a:p>
        </p:txBody>
      </p:sp>
      <p:sp>
        <p:nvSpPr>
          <p:cNvPr id="6" name="Footer Placeholder 5"/>
          <p:cNvSpPr>
            <a:spLocks noGrp="1"/>
          </p:cNvSpPr>
          <p:nvPr>
            <p:ph type="ftr" sz="quarter" idx="11"/>
          </p:nvPr>
        </p:nvSpPr>
        <p:spPr/>
        <p:txBody>
          <a:bodyPr/>
          <a:lstStyle>
            <a:lvl1pPr>
              <a:defRPr>
                <a:solidFill>
                  <a:srgbClr val="FFFFFF">
                    <a:alpha val="75000"/>
                  </a:srgbClr>
                </a:solidFill>
              </a:defRPr>
            </a:lvl1pPr>
          </a:lstStyle>
          <a:p>
            <a:endParaRPr lang="fr-FR"/>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1F695A78-FC50-4718-9D29-B552BFBC75DF}" type="slidenum">
              <a:rPr lang="fr-FR" smtClean="0"/>
              <a:t>‹#›</a:t>
            </a:fld>
            <a:endParaRPr lang="fr-FR"/>
          </a:p>
        </p:txBody>
      </p:sp>
    </p:spTree>
    <p:extLst>
      <p:ext uri="{BB962C8B-B14F-4D97-AF65-F5344CB8AC3E}">
        <p14:creationId xmlns:p14="http://schemas.microsoft.com/office/powerpoint/2010/main" val="2286690955"/>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2919" y="499533"/>
            <a:ext cx="8079581" cy="165819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07206" y="1993393"/>
            <a:ext cx="8065294" cy="376618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14350" y="6412447"/>
            <a:ext cx="3086100" cy="228600"/>
          </a:xfrm>
          <a:prstGeom prst="rect">
            <a:avLst/>
          </a:prstGeom>
        </p:spPr>
        <p:txBody>
          <a:bodyPr vert="horz" lIns="91440" tIns="45720" rIns="91440" bIns="45720" rtlCol="0" anchor="ctr"/>
          <a:lstStyle>
            <a:lvl1pPr algn="l">
              <a:defRPr sz="950">
                <a:solidFill>
                  <a:schemeClr val="tx1">
                    <a:alpha val="75000"/>
                  </a:schemeClr>
                </a:solidFill>
              </a:defRPr>
            </a:lvl1pPr>
          </a:lstStyle>
          <a:p>
            <a:fld id="{FE9A07DA-DB6E-469A-BC8F-91041C947241}" type="datetimeFigureOut">
              <a:rPr lang="fr-FR" smtClean="0"/>
              <a:t>08/12/2023</a:t>
            </a:fld>
            <a:endParaRPr lang="fr-FR"/>
          </a:p>
        </p:txBody>
      </p:sp>
      <p:sp>
        <p:nvSpPr>
          <p:cNvPr id="5" name="Footer Placeholder 4"/>
          <p:cNvSpPr>
            <a:spLocks noGrp="1"/>
          </p:cNvSpPr>
          <p:nvPr>
            <p:ph type="ftr" sz="quarter" idx="3"/>
          </p:nvPr>
        </p:nvSpPr>
        <p:spPr>
          <a:xfrm>
            <a:off x="514350" y="6554697"/>
            <a:ext cx="3771900" cy="228600"/>
          </a:xfrm>
          <a:prstGeom prst="rect">
            <a:avLst/>
          </a:prstGeom>
        </p:spPr>
        <p:txBody>
          <a:bodyPr vert="horz" lIns="91440" tIns="45720" rIns="91440" bIns="45720" rtlCol="0" anchor="ctr"/>
          <a:lstStyle>
            <a:lvl1pPr algn="l">
              <a:defRPr sz="950" cap="all" baseline="0">
                <a:solidFill>
                  <a:schemeClr val="tx1">
                    <a:alpha val="75000"/>
                  </a:schemeClr>
                </a:solidFill>
              </a:defRPr>
            </a:lvl1pPr>
          </a:lstStyle>
          <a:p>
            <a:endParaRPr lang="fr-FR"/>
          </a:p>
        </p:txBody>
      </p:sp>
      <p:sp>
        <p:nvSpPr>
          <p:cNvPr id="6" name="Slide Number Placeholder 5"/>
          <p:cNvSpPr>
            <a:spLocks noGrp="1"/>
          </p:cNvSpPr>
          <p:nvPr>
            <p:ph type="sldNum" sz="quarter" idx="4"/>
          </p:nvPr>
        </p:nvSpPr>
        <p:spPr>
          <a:xfrm>
            <a:off x="6541193" y="5829748"/>
            <a:ext cx="2194560" cy="1397039"/>
          </a:xfrm>
          <a:prstGeom prst="rect">
            <a:avLst/>
          </a:prstGeom>
        </p:spPr>
        <p:txBody>
          <a:bodyPr vert="horz" lIns="91440" tIns="45720" rIns="91440" bIns="45720" rtlCol="0" anchor="b"/>
          <a:lstStyle>
            <a:lvl1pPr algn="r">
              <a:defRPr sz="9000" b="0">
                <a:ln>
                  <a:noFill/>
                </a:ln>
                <a:solidFill>
                  <a:schemeClr val="accent1">
                    <a:alpha val="20000"/>
                  </a:schemeClr>
                </a:solidFill>
                <a:latin typeface="+mj-lt"/>
              </a:defRPr>
            </a:lvl1pPr>
          </a:lstStyle>
          <a:p>
            <a:fld id="{1F695A78-FC50-4718-9D29-B552BFBC75DF}" type="slidenum">
              <a:rPr lang="fr-FR" smtClean="0"/>
              <a:t>‹#›</a:t>
            </a:fld>
            <a:endParaRPr lang="fr-FR"/>
          </a:p>
        </p:txBody>
      </p:sp>
    </p:spTree>
    <p:extLst>
      <p:ext uri="{BB962C8B-B14F-4D97-AF65-F5344CB8AC3E}">
        <p14:creationId xmlns:p14="http://schemas.microsoft.com/office/powerpoint/2010/main" val="1143724736"/>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8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274320"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à coins arrondis 19"/>
          <p:cNvSpPr/>
          <p:nvPr/>
        </p:nvSpPr>
        <p:spPr>
          <a:xfrm>
            <a:off x="3563888" y="5859269"/>
            <a:ext cx="1944216" cy="810091"/>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sp>
        <p:nvSpPr>
          <p:cNvPr id="19" name="Rectangle à coins arrondis 18"/>
          <p:cNvSpPr/>
          <p:nvPr/>
        </p:nvSpPr>
        <p:spPr>
          <a:xfrm>
            <a:off x="1213824" y="3516271"/>
            <a:ext cx="6840760" cy="792088"/>
          </a:xfrm>
          <a:prstGeom prst="roundRect">
            <a:avLst/>
          </a:prstGeom>
        </p:spPr>
        <p:style>
          <a:lnRef idx="0">
            <a:schemeClr val="dk1"/>
          </a:lnRef>
          <a:fillRef idx="3">
            <a:schemeClr val="dk1"/>
          </a:fillRef>
          <a:effectRef idx="3">
            <a:schemeClr val="dk1"/>
          </a:effectRef>
          <a:fontRef idx="minor">
            <a:schemeClr val="lt1"/>
          </a:fontRef>
        </p:style>
        <p:txBody>
          <a:bodyPr rtlCol="0" anchor="ctr"/>
          <a:lstStyle/>
          <a:p>
            <a:pPr algn="ctr"/>
            <a:endParaRPr lang="fr-FR" dirty="0"/>
          </a:p>
        </p:txBody>
      </p:sp>
      <p:sp>
        <p:nvSpPr>
          <p:cNvPr id="9" name="ZoneTexte 8"/>
          <p:cNvSpPr txBox="1"/>
          <p:nvPr/>
        </p:nvSpPr>
        <p:spPr>
          <a:xfrm>
            <a:off x="2248136" y="245301"/>
            <a:ext cx="4104456" cy="1384995"/>
          </a:xfrm>
          <a:prstGeom prst="rect">
            <a:avLst/>
          </a:prstGeom>
          <a:noFill/>
        </p:spPr>
        <p:txBody>
          <a:bodyPr wrap="square" rtlCol="0">
            <a:spAutoFit/>
          </a:bodyPr>
          <a:lstStyle/>
          <a:p>
            <a:pPr algn="ctr" rtl="1"/>
            <a:r>
              <a:rPr lang="ar-DZ" sz="2800" b="1" dirty="0">
                <a:solidFill>
                  <a:schemeClr val="bg1"/>
                </a:solidFill>
                <a:latin typeface="Arabic Typesetting" pitchFamily="66" charset="-78"/>
                <a:cs typeface="Arabic Typesetting" pitchFamily="66" charset="-78"/>
              </a:rPr>
              <a:t>جامعة بسكرة</a:t>
            </a:r>
          </a:p>
          <a:p>
            <a:pPr algn="ctr" rtl="1"/>
            <a:r>
              <a:rPr lang="ar-DZ" sz="2800" b="1" dirty="0">
                <a:solidFill>
                  <a:schemeClr val="bg1"/>
                </a:solidFill>
                <a:latin typeface="Arabic Typesetting" pitchFamily="66" charset="-78"/>
                <a:cs typeface="Arabic Typesetting" pitchFamily="66" charset="-78"/>
              </a:rPr>
              <a:t>كلية  العلوم الانسانية والإجتماعية</a:t>
            </a:r>
          </a:p>
          <a:p>
            <a:pPr algn="ctr" rtl="1"/>
            <a:r>
              <a:rPr lang="ar-DZ" sz="2800" b="1" dirty="0">
                <a:solidFill>
                  <a:schemeClr val="bg1"/>
                </a:solidFill>
                <a:latin typeface="Arabic Typesetting" pitchFamily="66" charset="-78"/>
                <a:cs typeface="Arabic Typesetting" pitchFamily="66" charset="-78"/>
              </a:rPr>
              <a:t>قسم العلوم الإنسانية</a:t>
            </a:r>
            <a:endParaRPr lang="fr-FR" sz="2800" b="1" dirty="0">
              <a:solidFill>
                <a:schemeClr val="bg1"/>
              </a:solidFill>
              <a:latin typeface="Arabic Typesetting" pitchFamily="66" charset="-78"/>
              <a:cs typeface="Arabic Typesetting" pitchFamily="66" charset="-78"/>
            </a:endParaRPr>
          </a:p>
        </p:txBody>
      </p:sp>
      <p:sp>
        <p:nvSpPr>
          <p:cNvPr id="10" name="ZoneTexte 9"/>
          <p:cNvSpPr txBox="1"/>
          <p:nvPr/>
        </p:nvSpPr>
        <p:spPr>
          <a:xfrm>
            <a:off x="5724128" y="1556792"/>
            <a:ext cx="3240360" cy="523220"/>
          </a:xfrm>
          <a:prstGeom prst="rect">
            <a:avLst/>
          </a:prstGeom>
          <a:noFill/>
        </p:spPr>
        <p:txBody>
          <a:bodyPr wrap="square" rtlCol="0">
            <a:spAutoFit/>
          </a:bodyPr>
          <a:lstStyle/>
          <a:p>
            <a:pPr algn="r" rtl="1"/>
            <a:r>
              <a:rPr lang="ar-DZ" sz="2800" b="1" dirty="0">
                <a:solidFill>
                  <a:schemeClr val="bg1"/>
                </a:solidFill>
                <a:latin typeface="Arabic Typesetting" pitchFamily="66" charset="-78"/>
                <a:cs typeface="Arabic Typesetting" pitchFamily="66" charset="-78"/>
              </a:rPr>
              <a:t>السنة أولى جذع مشترك </a:t>
            </a:r>
          </a:p>
        </p:txBody>
      </p:sp>
      <p:sp>
        <p:nvSpPr>
          <p:cNvPr id="11" name="ZoneTexte 10"/>
          <p:cNvSpPr txBox="1"/>
          <p:nvPr/>
        </p:nvSpPr>
        <p:spPr>
          <a:xfrm>
            <a:off x="35496" y="1628800"/>
            <a:ext cx="2880320" cy="523220"/>
          </a:xfrm>
          <a:prstGeom prst="rect">
            <a:avLst/>
          </a:prstGeom>
          <a:noFill/>
        </p:spPr>
        <p:txBody>
          <a:bodyPr wrap="square" rtlCol="0">
            <a:spAutoFit/>
          </a:bodyPr>
          <a:lstStyle/>
          <a:p>
            <a:pPr algn="r" rtl="1"/>
            <a:r>
              <a:rPr lang="ar-DZ" sz="2800" b="1" dirty="0">
                <a:solidFill>
                  <a:schemeClr val="bg1"/>
                </a:solidFill>
                <a:latin typeface="Arabic Typesetting" pitchFamily="66" charset="-78"/>
                <a:cs typeface="Arabic Typesetting" pitchFamily="66" charset="-78"/>
              </a:rPr>
              <a:t>المقياس: مدخل لعلم المكتبات</a:t>
            </a:r>
          </a:p>
        </p:txBody>
      </p:sp>
      <p:sp>
        <p:nvSpPr>
          <p:cNvPr id="12" name="ZoneTexte 11"/>
          <p:cNvSpPr txBox="1"/>
          <p:nvPr/>
        </p:nvSpPr>
        <p:spPr>
          <a:xfrm>
            <a:off x="2699792" y="2780928"/>
            <a:ext cx="3240360" cy="523220"/>
          </a:xfrm>
          <a:prstGeom prst="rect">
            <a:avLst/>
          </a:prstGeom>
          <a:noFill/>
        </p:spPr>
        <p:txBody>
          <a:bodyPr wrap="square" rtlCol="0">
            <a:spAutoFit/>
          </a:bodyPr>
          <a:lstStyle/>
          <a:p>
            <a:pPr algn="ctr" rtl="1"/>
            <a:r>
              <a:rPr lang="ar-DZ" sz="2800" b="1" dirty="0">
                <a:solidFill>
                  <a:schemeClr val="bg1"/>
                </a:solidFill>
                <a:latin typeface="Arabic Typesetting" pitchFamily="66" charset="-78"/>
                <a:cs typeface="Arabic Typesetting" pitchFamily="66" charset="-78"/>
              </a:rPr>
              <a:t>بمحاضرة  تحت عنوان</a:t>
            </a:r>
          </a:p>
        </p:txBody>
      </p:sp>
      <p:sp>
        <p:nvSpPr>
          <p:cNvPr id="13" name="ZoneTexte 12"/>
          <p:cNvSpPr txBox="1"/>
          <p:nvPr/>
        </p:nvSpPr>
        <p:spPr>
          <a:xfrm>
            <a:off x="1213824" y="3332322"/>
            <a:ext cx="7030584" cy="1107996"/>
          </a:xfrm>
          <a:prstGeom prst="rect">
            <a:avLst/>
          </a:prstGeom>
          <a:noFill/>
        </p:spPr>
        <p:txBody>
          <a:bodyPr wrap="square" rtlCol="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rtl="1"/>
            <a:r>
              <a:rPr lang="ar-DZ" sz="66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Arabic Typesetting" pitchFamily="66" charset="-78"/>
                <a:cs typeface="Arabic Typesetting" pitchFamily="66" charset="-78"/>
              </a:rPr>
              <a:t>الرقمنة في المؤسسات الوثائقية</a:t>
            </a:r>
          </a:p>
        </p:txBody>
      </p:sp>
      <p:sp>
        <p:nvSpPr>
          <p:cNvPr id="14" name="ZoneTexte 13"/>
          <p:cNvSpPr txBox="1"/>
          <p:nvPr/>
        </p:nvSpPr>
        <p:spPr>
          <a:xfrm>
            <a:off x="6804248" y="4581128"/>
            <a:ext cx="2304256" cy="954107"/>
          </a:xfrm>
          <a:prstGeom prst="rect">
            <a:avLst/>
          </a:prstGeom>
          <a:noFill/>
        </p:spPr>
        <p:txBody>
          <a:bodyPr wrap="square" rtlCol="0">
            <a:spAutoFit/>
          </a:bodyPr>
          <a:lstStyle/>
          <a:p>
            <a:pPr algn="ctr" rtl="1"/>
            <a:r>
              <a:rPr lang="ar-DZ" sz="2800" b="1" dirty="0">
                <a:solidFill>
                  <a:schemeClr val="bg1"/>
                </a:solidFill>
                <a:latin typeface="Arabic Typesetting" pitchFamily="66" charset="-78"/>
                <a:cs typeface="Arabic Typesetting" pitchFamily="66" charset="-78"/>
              </a:rPr>
              <a:t>من اعداد الدكتور:</a:t>
            </a:r>
          </a:p>
          <a:p>
            <a:pPr algn="ctr" rtl="1"/>
            <a:r>
              <a:rPr lang="ar-DZ" sz="2800" b="1" dirty="0">
                <a:solidFill>
                  <a:schemeClr val="bg1"/>
                </a:solidFill>
                <a:latin typeface="Arabic Typesetting" pitchFamily="66" charset="-78"/>
                <a:cs typeface="Arabic Typesetting" pitchFamily="66" charset="-78"/>
              </a:rPr>
              <a:t>صغيري الميلود</a:t>
            </a:r>
          </a:p>
        </p:txBody>
      </p:sp>
    </p:spTree>
    <p:extLst>
      <p:ext uri="{BB962C8B-B14F-4D97-AF65-F5344CB8AC3E}">
        <p14:creationId xmlns:p14="http://schemas.microsoft.com/office/powerpoint/2010/main" val="3105093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p:cTn id="7" dur="500" fill="hold"/>
                                        <p:tgtEl>
                                          <p:spTgt spid="13"/>
                                        </p:tgtEl>
                                        <p:attrNameLst>
                                          <p:attrName>ppt_w</p:attrName>
                                        </p:attrNameLst>
                                      </p:cBhvr>
                                      <p:tavLst>
                                        <p:tav tm="0">
                                          <p:val>
                                            <p:fltVal val="0"/>
                                          </p:val>
                                        </p:tav>
                                        <p:tav tm="100000">
                                          <p:val>
                                            <p:strVal val="#ppt_w"/>
                                          </p:val>
                                        </p:tav>
                                      </p:tavLst>
                                    </p:anim>
                                    <p:anim calcmode="lin" valueType="num">
                                      <p:cBhvr>
                                        <p:cTn id="8" dur="500" fill="hold"/>
                                        <p:tgtEl>
                                          <p:spTgt spid="13"/>
                                        </p:tgtEl>
                                        <p:attrNameLst>
                                          <p:attrName>ppt_h</p:attrName>
                                        </p:attrNameLst>
                                      </p:cBhvr>
                                      <p:tavLst>
                                        <p:tav tm="0">
                                          <p:val>
                                            <p:fltVal val="0"/>
                                          </p:val>
                                        </p:tav>
                                        <p:tav tm="100000">
                                          <p:val>
                                            <p:strVal val="#ppt_h"/>
                                          </p:val>
                                        </p:tav>
                                      </p:tavLst>
                                    </p:anim>
                                    <p:animEffect transition="in" filter="fade">
                                      <p:cBhvr>
                                        <p:cTn id="9"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588224" y="1556792"/>
            <a:ext cx="2555776" cy="1728192"/>
          </a:xfrm>
        </p:spPr>
        <p:txBody>
          <a:bodyPr/>
          <a:lstStyle/>
          <a:p>
            <a:pPr algn="ctr" rtl="1"/>
            <a:r>
              <a:rPr lang="ar-DZ" sz="4400" dirty="0">
                <a:solidFill>
                  <a:srgbClr val="C00000"/>
                </a:solidFill>
                <a:latin typeface="Sakkal Majalla" panose="02000000000000000000" pitchFamily="2" charset="-78"/>
                <a:cs typeface="Sakkal Majalla" panose="02000000000000000000" pitchFamily="2" charset="-78"/>
              </a:rPr>
              <a:t>3- الموارد البشرية</a:t>
            </a:r>
            <a:endParaRPr lang="fr-FR" sz="4400" dirty="0">
              <a:solidFill>
                <a:srgbClr val="C00000"/>
              </a:solidFill>
              <a:latin typeface="Sakkal Majalla" panose="02000000000000000000" pitchFamily="2" charset="-78"/>
              <a:cs typeface="Sakkal Majalla" panose="02000000000000000000" pitchFamily="2" charset="-78"/>
            </a:endParaRPr>
          </a:p>
        </p:txBody>
      </p:sp>
      <p:sp>
        <p:nvSpPr>
          <p:cNvPr id="3" name="ZoneTexte 2"/>
          <p:cNvSpPr txBox="1"/>
          <p:nvPr/>
        </p:nvSpPr>
        <p:spPr>
          <a:xfrm>
            <a:off x="251520" y="2344812"/>
            <a:ext cx="6480720" cy="2308324"/>
          </a:xfrm>
          <a:prstGeom prst="rect">
            <a:avLst/>
          </a:prstGeom>
          <a:noFill/>
        </p:spPr>
        <p:txBody>
          <a:bodyPr wrap="square" rtlCol="0">
            <a:spAutoFit/>
          </a:bodyPr>
          <a:lstStyle/>
          <a:p>
            <a:pPr algn="r" rtl="1"/>
            <a:r>
              <a:rPr lang="ar-DZ" sz="4800" spc="150" dirty="0">
                <a:solidFill>
                  <a:srgbClr val="FFFFFF"/>
                </a:solidFill>
                <a:latin typeface="Arabic Typesetting" pitchFamily="66" charset="-78"/>
                <a:cs typeface="Arabic Typesetting" pitchFamily="66" charset="-78"/>
              </a:rPr>
              <a:t>من بين أهم عوامل نجاح عملية الرقمنة توفر العنصر البشري المؤهل الذي يعول عليه في إنجاز مشاريع الرقمنة.</a:t>
            </a:r>
            <a:endParaRPr lang="fr-FR" sz="4800" spc="150" dirty="0">
              <a:solidFill>
                <a:srgbClr val="FFFFFF"/>
              </a:solidFill>
              <a:latin typeface="Arabic Typesetting" pitchFamily="66" charset="-78"/>
              <a:cs typeface="Arabic Typesetting" pitchFamily="66" charset="-78"/>
            </a:endParaRPr>
          </a:p>
        </p:txBody>
      </p:sp>
    </p:spTree>
    <p:extLst>
      <p:ext uri="{BB962C8B-B14F-4D97-AF65-F5344CB8AC3E}">
        <p14:creationId xmlns:p14="http://schemas.microsoft.com/office/powerpoint/2010/main" val="35757442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randombar(horizont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732240" y="1556792"/>
            <a:ext cx="2411760" cy="2088232"/>
          </a:xfrm>
        </p:spPr>
        <p:txBody>
          <a:bodyPr/>
          <a:lstStyle/>
          <a:p>
            <a:pPr algn="ctr" rtl="1"/>
            <a:r>
              <a:rPr lang="ar-DZ" sz="4400" dirty="0">
                <a:solidFill>
                  <a:srgbClr val="C00000"/>
                </a:solidFill>
                <a:latin typeface="Sakkal Majalla" panose="02000000000000000000" pitchFamily="2" charset="-78"/>
                <a:cs typeface="Sakkal Majalla" panose="02000000000000000000" pitchFamily="2" charset="-78"/>
              </a:rPr>
              <a:t>4- الموارد المالية </a:t>
            </a:r>
            <a:endParaRPr lang="fr-FR" sz="4400" dirty="0">
              <a:solidFill>
                <a:srgbClr val="C00000"/>
              </a:solidFill>
              <a:latin typeface="Sakkal Majalla" panose="02000000000000000000" pitchFamily="2" charset="-78"/>
              <a:cs typeface="Sakkal Majalla" panose="02000000000000000000" pitchFamily="2" charset="-78"/>
            </a:endParaRPr>
          </a:p>
        </p:txBody>
      </p:sp>
      <p:sp>
        <p:nvSpPr>
          <p:cNvPr id="3" name="ZoneTexte 2"/>
          <p:cNvSpPr txBox="1"/>
          <p:nvPr/>
        </p:nvSpPr>
        <p:spPr>
          <a:xfrm>
            <a:off x="251520" y="615454"/>
            <a:ext cx="6480720" cy="5016758"/>
          </a:xfrm>
          <a:prstGeom prst="rect">
            <a:avLst/>
          </a:prstGeom>
          <a:noFill/>
        </p:spPr>
        <p:txBody>
          <a:bodyPr wrap="square" rtlCol="0">
            <a:spAutoFit/>
          </a:bodyPr>
          <a:lstStyle/>
          <a:p>
            <a:pPr algn="just" rtl="1"/>
            <a:r>
              <a:rPr lang="ar-DZ" sz="4000" spc="150" dirty="0">
                <a:solidFill>
                  <a:srgbClr val="FFFFFF"/>
                </a:solidFill>
                <a:latin typeface="Arabic Typesetting" pitchFamily="66" charset="-78"/>
                <a:cs typeface="Arabic Typesetting" pitchFamily="66" charset="-78"/>
              </a:rPr>
              <a:t>تنجز الرقمنة من قبل ممولين خارجيين مرتبطين بعقد جزائي وهذا ما يصعب على المكتبات تكاليف الرقمنة ، وتختلف التكاليف حسب الأرصدة المرقمنة ، فعلى سبل المثال تكلف رقمنة كتاب بالمكتبة الوطنية لكوريا الجنوبية 154 دولار ، بينما لا تكلف رقمنة نفس الكتاب بمكتبة نيويورك سوى 28 دولار ، ومتوسط  تكلفة رقمنة كتاب لدى كثير من المكتبات ومراكز الأرشيف 70.66 دولار </a:t>
            </a:r>
            <a:endParaRPr lang="fr-FR" sz="4800" spc="150" dirty="0">
              <a:solidFill>
                <a:srgbClr val="FFFFFF"/>
              </a:solidFill>
              <a:latin typeface="Arabic Typesetting" pitchFamily="66" charset="-78"/>
              <a:cs typeface="Arabic Typesetting" pitchFamily="66" charset="-78"/>
            </a:endParaRPr>
          </a:p>
        </p:txBody>
      </p:sp>
    </p:spTree>
    <p:extLst>
      <p:ext uri="{BB962C8B-B14F-4D97-AF65-F5344CB8AC3E}">
        <p14:creationId xmlns:p14="http://schemas.microsoft.com/office/powerpoint/2010/main" val="26011201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020272" y="1556792"/>
            <a:ext cx="2123728" cy="2160240"/>
          </a:xfrm>
        </p:spPr>
        <p:txBody>
          <a:bodyPr/>
          <a:lstStyle/>
          <a:p>
            <a:pPr algn="ctr" rtl="1"/>
            <a:r>
              <a:rPr lang="ar-DZ" sz="4400" dirty="0">
                <a:solidFill>
                  <a:srgbClr val="C00000"/>
                </a:solidFill>
                <a:latin typeface="Sakkal Majalla" panose="02000000000000000000" pitchFamily="2" charset="-78"/>
                <a:cs typeface="Sakkal Majalla" panose="02000000000000000000" pitchFamily="2" charset="-78"/>
              </a:rPr>
              <a:t>5- الشروط القانونية</a:t>
            </a:r>
            <a:endParaRPr lang="fr-FR" sz="4400" dirty="0">
              <a:solidFill>
                <a:srgbClr val="C00000"/>
              </a:solidFill>
              <a:latin typeface="Sakkal Majalla" panose="02000000000000000000" pitchFamily="2" charset="-78"/>
              <a:cs typeface="Sakkal Majalla" panose="02000000000000000000" pitchFamily="2" charset="-78"/>
            </a:endParaRPr>
          </a:p>
        </p:txBody>
      </p:sp>
      <p:sp>
        <p:nvSpPr>
          <p:cNvPr id="3" name="ZoneTexte 2"/>
          <p:cNvSpPr txBox="1"/>
          <p:nvPr/>
        </p:nvSpPr>
        <p:spPr>
          <a:xfrm>
            <a:off x="251520" y="615454"/>
            <a:ext cx="6480720" cy="6247864"/>
          </a:xfrm>
          <a:prstGeom prst="rect">
            <a:avLst/>
          </a:prstGeom>
          <a:noFill/>
        </p:spPr>
        <p:txBody>
          <a:bodyPr wrap="square" rtlCol="0">
            <a:spAutoFit/>
          </a:bodyPr>
          <a:lstStyle/>
          <a:p>
            <a:pPr algn="just" rtl="1"/>
            <a:r>
              <a:rPr lang="ar-DZ" sz="4000" spc="150" dirty="0">
                <a:solidFill>
                  <a:srgbClr val="FFFFFF"/>
                </a:solidFill>
                <a:latin typeface="Arabic Typesetting" pitchFamily="66" charset="-78"/>
                <a:cs typeface="Arabic Typesetting" pitchFamily="66" charset="-78"/>
              </a:rPr>
              <a:t> </a:t>
            </a:r>
            <a:r>
              <a:rPr lang="ar-DZ" sz="3600" spc="150" dirty="0">
                <a:solidFill>
                  <a:srgbClr val="FFFFFF"/>
                </a:solidFill>
                <a:latin typeface="Arabic Typesetting" pitchFamily="66" charset="-78"/>
                <a:cs typeface="Arabic Typesetting" pitchFamily="66" charset="-78"/>
              </a:rPr>
              <a:t>يجب على المؤسسة التي تسعى لعملية الرقمنة أن تأخذ في الحسبان حقوق الملكية الفكرية أي وضع كل الترتيبات اللازمة لحفظ حقوق المؤلفين في الاستخدام الآلي بالمشروع  والنشر على شبكات داخلية أو على الأنترنت وذلك حتى لا تتعرض حقوق الملكية الفكرية إلى الضياع في ظل الاستنساخ غير المشروع لأوعية المعلومات.</a:t>
            </a:r>
          </a:p>
          <a:p>
            <a:pPr algn="just" rtl="1"/>
            <a:r>
              <a:rPr lang="ar-DZ" sz="3600" spc="150" dirty="0">
                <a:solidFill>
                  <a:srgbClr val="FFFFFF"/>
                </a:solidFill>
                <a:latin typeface="Arabic Typesetting" pitchFamily="66" charset="-78"/>
                <a:cs typeface="Arabic Typesetting" pitchFamily="66" charset="-78"/>
              </a:rPr>
              <a:t> ويتحقق ذلك عن طريق رخص </a:t>
            </a:r>
            <a:r>
              <a:rPr lang="ar-DZ" sz="3600" spc="150" dirty="0" err="1">
                <a:solidFill>
                  <a:srgbClr val="FFFFFF"/>
                </a:solidFill>
                <a:latin typeface="Arabic Typesetting" pitchFamily="66" charset="-78"/>
                <a:cs typeface="Arabic Typesetting" pitchFamily="66" charset="-78"/>
              </a:rPr>
              <a:t>الإستخدام</a:t>
            </a:r>
            <a:r>
              <a:rPr lang="ar-DZ" sz="3600" spc="150" dirty="0">
                <a:solidFill>
                  <a:srgbClr val="FFFFFF"/>
                </a:solidFill>
                <a:latin typeface="Arabic Typesetting" pitchFamily="66" charset="-78"/>
                <a:cs typeface="Arabic Typesetting" pitchFamily="66" charset="-78"/>
              </a:rPr>
              <a:t> وهي نوع من </a:t>
            </a:r>
            <a:r>
              <a:rPr lang="ar-DZ" sz="3600" spc="150" dirty="0" err="1">
                <a:solidFill>
                  <a:srgbClr val="FFFFFF"/>
                </a:solidFill>
                <a:latin typeface="Arabic Typesetting" pitchFamily="66" charset="-78"/>
                <a:cs typeface="Arabic Typesetting" pitchFamily="66" charset="-78"/>
              </a:rPr>
              <a:t>الإتفاقيات</a:t>
            </a:r>
            <a:r>
              <a:rPr lang="ar-DZ" sz="3600" spc="150" dirty="0">
                <a:solidFill>
                  <a:srgbClr val="FFFFFF"/>
                </a:solidFill>
                <a:latin typeface="Arabic Typesetting" pitchFamily="66" charset="-78"/>
                <a:cs typeface="Arabic Typesetting" pitchFamily="66" charset="-78"/>
              </a:rPr>
              <a:t> التي تلزم الأطراف المتفقة بالبنود والشروط المتفق عليها ، وتتم هذه </a:t>
            </a:r>
            <a:r>
              <a:rPr lang="ar-DZ" sz="3600" spc="150" dirty="0" err="1">
                <a:solidFill>
                  <a:srgbClr val="FFFFFF"/>
                </a:solidFill>
                <a:latin typeface="Arabic Typesetting" pitchFamily="66" charset="-78"/>
                <a:cs typeface="Arabic Typesetting" pitchFamily="66" charset="-78"/>
              </a:rPr>
              <a:t>الإتفاقيات</a:t>
            </a:r>
            <a:r>
              <a:rPr lang="ar-DZ" sz="3600" spc="150" dirty="0">
                <a:solidFill>
                  <a:srgbClr val="FFFFFF"/>
                </a:solidFill>
                <a:latin typeface="Arabic Typesetting" pitchFamily="66" charset="-78"/>
                <a:cs typeface="Arabic Typesetting" pitchFamily="66" charset="-78"/>
              </a:rPr>
              <a:t> مع المؤلفين أصحاب الأعمال الفكرية محل الرقمنة والناشرين. </a:t>
            </a:r>
            <a:endParaRPr lang="fr-FR" sz="4000" spc="150" dirty="0">
              <a:solidFill>
                <a:srgbClr val="FFFFFF"/>
              </a:solidFill>
              <a:latin typeface="Arabic Typesetting" pitchFamily="66" charset="-78"/>
              <a:cs typeface="Arabic Typesetting" pitchFamily="66" charset="-78"/>
            </a:endParaRPr>
          </a:p>
        </p:txBody>
      </p:sp>
    </p:spTree>
    <p:extLst>
      <p:ext uri="{BB962C8B-B14F-4D97-AF65-F5344CB8AC3E}">
        <p14:creationId xmlns:p14="http://schemas.microsoft.com/office/powerpoint/2010/main" val="16481169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020272" y="1556792"/>
            <a:ext cx="2123728" cy="2088232"/>
          </a:xfrm>
        </p:spPr>
        <p:txBody>
          <a:bodyPr/>
          <a:lstStyle/>
          <a:p>
            <a:pPr algn="ctr" rtl="1"/>
            <a:r>
              <a:rPr lang="ar-DZ" sz="6000" dirty="0">
                <a:solidFill>
                  <a:srgbClr val="C00000"/>
                </a:solidFill>
                <a:latin typeface="Sakkal Majalla" panose="02000000000000000000" pitchFamily="2" charset="-78"/>
                <a:cs typeface="Sakkal Majalla" panose="02000000000000000000" pitchFamily="2" charset="-78"/>
              </a:rPr>
              <a:t>خاتمة</a:t>
            </a:r>
            <a:endParaRPr lang="fr-FR" sz="6000" dirty="0">
              <a:solidFill>
                <a:srgbClr val="C00000"/>
              </a:solidFill>
              <a:latin typeface="Sakkal Majalla" panose="02000000000000000000" pitchFamily="2" charset="-78"/>
              <a:cs typeface="Sakkal Majalla" panose="02000000000000000000" pitchFamily="2" charset="-78"/>
            </a:endParaRPr>
          </a:p>
        </p:txBody>
      </p:sp>
      <p:sp>
        <p:nvSpPr>
          <p:cNvPr id="3" name="ZoneTexte 2"/>
          <p:cNvSpPr txBox="1"/>
          <p:nvPr/>
        </p:nvSpPr>
        <p:spPr>
          <a:xfrm>
            <a:off x="251520" y="615454"/>
            <a:ext cx="6480720" cy="707886"/>
          </a:xfrm>
          <a:prstGeom prst="rect">
            <a:avLst/>
          </a:prstGeom>
          <a:noFill/>
        </p:spPr>
        <p:txBody>
          <a:bodyPr wrap="square" rtlCol="0">
            <a:spAutoFit/>
          </a:bodyPr>
          <a:lstStyle/>
          <a:p>
            <a:pPr algn="just" rtl="1"/>
            <a:r>
              <a:rPr lang="ar-DZ" sz="4000" spc="150" dirty="0">
                <a:solidFill>
                  <a:srgbClr val="FFFFFF"/>
                </a:solidFill>
                <a:latin typeface="Arabic Typesetting" pitchFamily="66" charset="-78"/>
                <a:cs typeface="Arabic Typesetting" pitchFamily="66" charset="-78"/>
              </a:rPr>
              <a:t> </a:t>
            </a:r>
            <a:endParaRPr lang="fr-FR" sz="4000" spc="150" dirty="0">
              <a:solidFill>
                <a:srgbClr val="FFFFFF"/>
              </a:solidFill>
              <a:latin typeface="Arabic Typesetting" pitchFamily="66" charset="-78"/>
              <a:cs typeface="Arabic Typesetting" pitchFamily="66" charset="-78"/>
            </a:endParaRPr>
          </a:p>
        </p:txBody>
      </p:sp>
      <p:sp>
        <p:nvSpPr>
          <p:cNvPr id="4" name="ZoneTexte 3"/>
          <p:cNvSpPr txBox="1"/>
          <p:nvPr/>
        </p:nvSpPr>
        <p:spPr>
          <a:xfrm>
            <a:off x="251520" y="605001"/>
            <a:ext cx="6480720" cy="5632311"/>
          </a:xfrm>
          <a:prstGeom prst="rect">
            <a:avLst/>
          </a:prstGeom>
          <a:noFill/>
        </p:spPr>
        <p:txBody>
          <a:bodyPr wrap="square" rtlCol="0">
            <a:spAutoFit/>
          </a:bodyPr>
          <a:lstStyle/>
          <a:p>
            <a:pPr algn="just" rtl="1"/>
            <a:r>
              <a:rPr lang="ar-DZ" sz="3600" spc="150" dirty="0">
                <a:solidFill>
                  <a:srgbClr val="FFFFFF"/>
                </a:solidFill>
                <a:latin typeface="Arabic Typesetting" pitchFamily="66" charset="-78"/>
                <a:cs typeface="Arabic Typesetting" pitchFamily="66" charset="-78"/>
              </a:rPr>
              <a:t>تعتبر الرقمنة هي النواة الاساسية لقيام المكتبات الرقمية، والتي من خلالها فتحت المكتبة افاق جديدة  بغيت تحقيق هدفها الاساسي وهو الوصول الى المستفيد مهما كانت احتياجاته واينما وجد. </a:t>
            </a:r>
          </a:p>
          <a:p>
            <a:pPr algn="just" rtl="1"/>
            <a:r>
              <a:rPr lang="ar-DZ" sz="3600" spc="150" dirty="0">
                <a:solidFill>
                  <a:srgbClr val="FFFFFF"/>
                </a:solidFill>
                <a:latin typeface="Arabic Typesetting" pitchFamily="66" charset="-78"/>
                <a:cs typeface="Arabic Typesetting" pitchFamily="66" charset="-78"/>
              </a:rPr>
              <a:t>والرقمنة ليست عمل ارتجالي او خطوة عابرة ... بل اصبحت حتمية يفرضها علينا الواقع المعاش، وللقيام بها يجب ان نراعي اهم متطلباتها من تخطيط وتنفيذ ومراقبة وصيانة دون نسيان حقوق الملكية الفكرية التي قد تعصف بكل شيء.</a:t>
            </a:r>
          </a:p>
          <a:p>
            <a:pPr algn="just" rtl="1"/>
            <a:r>
              <a:rPr lang="ar-DZ" sz="3600" spc="150" dirty="0">
                <a:solidFill>
                  <a:srgbClr val="FFFFFF"/>
                </a:solidFill>
                <a:latin typeface="Arabic Typesetting" pitchFamily="66" charset="-78"/>
                <a:cs typeface="Arabic Typesetting" pitchFamily="66" charset="-78"/>
              </a:rPr>
              <a:t>فاين نحن من هذه التقنيات الجديدة ؟؟؟ </a:t>
            </a:r>
            <a:endParaRPr lang="fr-FR" sz="3600" spc="150" dirty="0">
              <a:solidFill>
                <a:srgbClr val="FFFFFF"/>
              </a:solidFill>
              <a:latin typeface="Arabic Typesetting" pitchFamily="66" charset="-78"/>
              <a:cs typeface="Arabic Typesetting" pitchFamily="66" charset="-78"/>
            </a:endParaRPr>
          </a:p>
        </p:txBody>
      </p:sp>
    </p:spTree>
    <p:extLst>
      <p:ext uri="{BB962C8B-B14F-4D97-AF65-F5344CB8AC3E}">
        <p14:creationId xmlns:p14="http://schemas.microsoft.com/office/powerpoint/2010/main" val="3802359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10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4">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4">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4">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anim calcmode="lin" valueType="num">
                                      <p:cBhvr>
                                        <p:cTn id="15" dur="10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4">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4">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4">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4">
                                            <p:txEl>
                                              <p:pRg st="2" end="2"/>
                                            </p:txEl>
                                          </p:spTgt>
                                        </p:tgtEl>
                                        <p:attrNameLst>
                                          <p:attrName>style.visibility</p:attrName>
                                        </p:attrNameLst>
                                      </p:cBhvr>
                                      <p:to>
                                        <p:strVal val="visible"/>
                                      </p:to>
                                    </p:set>
                                    <p:anim calcmode="lin" valueType="num">
                                      <p:cBhvr>
                                        <p:cTn id="23" dur="10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4">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4">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948264" y="1052736"/>
            <a:ext cx="2123728" cy="1440160"/>
          </a:xfrm>
        </p:spPr>
        <p:txBody>
          <a:bodyPr/>
          <a:lstStyle/>
          <a:p>
            <a:pPr algn="ctr" rtl="1"/>
            <a:r>
              <a:rPr lang="ar-DZ" sz="6000" b="1" dirty="0">
                <a:solidFill>
                  <a:srgbClr val="C00000"/>
                </a:solidFill>
                <a:cs typeface="Al-Hadith1" pitchFamily="2" charset="-78"/>
              </a:rPr>
              <a:t>مقدمة</a:t>
            </a:r>
            <a:r>
              <a:rPr lang="ar-DZ" b="1" dirty="0">
                <a:solidFill>
                  <a:srgbClr val="C00000"/>
                </a:solidFill>
                <a:cs typeface="Al-Hadith1" pitchFamily="2" charset="-78"/>
              </a:rPr>
              <a:t> </a:t>
            </a:r>
            <a:endParaRPr lang="fr-FR" b="1" dirty="0">
              <a:solidFill>
                <a:srgbClr val="C00000"/>
              </a:solidFill>
              <a:cs typeface="Al-Hadith1" pitchFamily="2" charset="-78"/>
            </a:endParaRPr>
          </a:p>
        </p:txBody>
      </p:sp>
      <p:sp>
        <p:nvSpPr>
          <p:cNvPr id="3" name="Sous-titre 2"/>
          <p:cNvSpPr>
            <a:spLocks noGrp="1"/>
          </p:cNvSpPr>
          <p:nvPr>
            <p:ph type="subTitle" idx="1"/>
          </p:nvPr>
        </p:nvSpPr>
        <p:spPr>
          <a:xfrm>
            <a:off x="251520" y="188640"/>
            <a:ext cx="6552728" cy="6408712"/>
          </a:xfrm>
        </p:spPr>
        <p:txBody>
          <a:bodyPr>
            <a:noAutofit/>
          </a:bodyPr>
          <a:lstStyle/>
          <a:p>
            <a:pPr algn="just" rtl="1"/>
            <a:r>
              <a:rPr lang="ar-DZ" sz="3200" b="1" dirty="0">
                <a:solidFill>
                  <a:schemeClr val="tx1"/>
                </a:solidFill>
                <a:effectLst>
                  <a:outerShdw blurRad="38100" dist="38100" dir="2700000" algn="tl">
                    <a:srgbClr val="000000">
                      <a:alpha val="43137"/>
                    </a:srgbClr>
                  </a:outerShdw>
                </a:effectLst>
                <a:latin typeface="Arabic Typesetting" pitchFamily="66" charset="-78"/>
                <a:cs typeface="Arabic Typesetting" pitchFamily="66" charset="-78"/>
              </a:rPr>
              <a:t>نتيجة لتقدم تقنيات المعلومات والحاسبات والبرامج ذات الكفاءة العالية والتي بإمكانها تحويل مواد معلوماتية تاريخية كانت أو علمية الى شكل رقمي فقد زاد الاهتمام بالشكل الرقمي لتمثيل المعلومات وحفظها ولقد قامت بعض المؤسسات والافراد بتصميم وبث المعلومات على شكل رقمي وذلك لأسباب عدة منها تحسين أساليب اتاحة المعلومات للمستفيدين وحفظها بصيغة رقمية. </a:t>
            </a:r>
          </a:p>
          <a:p>
            <a:pPr algn="just" rtl="1"/>
            <a:r>
              <a:rPr lang="ar-SA" sz="3200" b="1" dirty="0">
                <a:solidFill>
                  <a:schemeClr val="tx1"/>
                </a:solidFill>
                <a:effectLst>
                  <a:outerShdw blurRad="38100" dist="38100" dir="2700000" algn="tl">
                    <a:srgbClr val="000000">
                      <a:alpha val="43137"/>
                    </a:srgbClr>
                  </a:outerShdw>
                </a:effectLst>
                <a:latin typeface="Arabic Typesetting" pitchFamily="66" charset="-78"/>
                <a:cs typeface="Arabic Typesetting" pitchFamily="66" charset="-78"/>
              </a:rPr>
              <a:t>ولقد كان لهذه البيئة الرقمية والالكترونية الجديدة تأثير في كل القطاعات حتى في قطاع المعلومات والمكتبات حيث ظهرت مفاهيم جديدة </a:t>
            </a:r>
            <a:r>
              <a:rPr lang="ar-DZ" sz="3200" b="1" dirty="0">
                <a:solidFill>
                  <a:schemeClr val="tx1"/>
                </a:solidFill>
                <a:effectLst>
                  <a:outerShdw blurRad="38100" dist="38100" dir="2700000" algn="tl">
                    <a:srgbClr val="000000">
                      <a:alpha val="43137"/>
                    </a:srgbClr>
                  </a:outerShdw>
                </a:effectLst>
                <a:latin typeface="Arabic Typesetting" pitchFamily="66" charset="-78"/>
                <a:cs typeface="Arabic Typesetting" pitchFamily="66" charset="-78"/>
              </a:rPr>
              <a:t>أ</a:t>
            </a:r>
            <a:r>
              <a:rPr lang="ar-SA" sz="3200" b="1" dirty="0">
                <a:solidFill>
                  <a:schemeClr val="tx1"/>
                </a:solidFill>
                <a:effectLst>
                  <a:outerShdw blurRad="38100" dist="38100" dir="2700000" algn="tl">
                    <a:srgbClr val="000000">
                      <a:alpha val="43137"/>
                    </a:srgbClr>
                  </a:outerShdw>
                </a:effectLst>
                <a:latin typeface="Arabic Typesetting" pitchFamily="66" charset="-78"/>
                <a:cs typeface="Arabic Typesetting" pitchFamily="66" charset="-78"/>
              </a:rPr>
              <a:t>فرزته التطورات المتلاحقة في مجال تكنولوجيا المعلومات</a:t>
            </a:r>
            <a:r>
              <a:rPr lang="ar-DZ" sz="3200" b="1" dirty="0">
                <a:solidFill>
                  <a:schemeClr val="tx1"/>
                </a:solidFill>
                <a:effectLst>
                  <a:outerShdw blurRad="38100" dist="38100" dir="2700000" algn="tl">
                    <a:srgbClr val="000000">
                      <a:alpha val="43137"/>
                    </a:srgbClr>
                  </a:outerShdw>
                </a:effectLst>
                <a:latin typeface="Arabic Typesetting" pitchFamily="66" charset="-78"/>
                <a:cs typeface="Arabic Typesetting" pitchFamily="66" charset="-78"/>
              </a:rPr>
              <a:t> وتطبيقاتها. </a:t>
            </a:r>
            <a:r>
              <a:rPr lang="ar-SA" sz="3200" b="1" dirty="0">
                <a:solidFill>
                  <a:schemeClr val="tx1"/>
                </a:solidFill>
                <a:effectLst>
                  <a:outerShdw blurRad="38100" dist="38100" dir="2700000" algn="tl">
                    <a:srgbClr val="000000">
                      <a:alpha val="43137"/>
                    </a:srgbClr>
                  </a:outerShdw>
                </a:effectLst>
                <a:latin typeface="Arabic Typesetting" pitchFamily="66" charset="-78"/>
                <a:cs typeface="Arabic Typesetting" pitchFamily="66" charset="-78"/>
              </a:rPr>
              <a:t> </a:t>
            </a:r>
            <a:endParaRPr lang="fr-FR" sz="3200" b="1" dirty="0">
              <a:solidFill>
                <a:schemeClr val="tx1"/>
              </a:solidFill>
              <a:effectLst>
                <a:outerShdw blurRad="38100" dist="38100" dir="2700000" algn="tl">
                  <a:srgbClr val="000000">
                    <a:alpha val="43137"/>
                  </a:srgbClr>
                </a:outerShdw>
              </a:effectLst>
              <a:latin typeface="Arabic Typesetting" pitchFamily="66" charset="-78"/>
              <a:cs typeface="Arabic Typesetting" pitchFamily="66" charset="-78"/>
            </a:endParaRPr>
          </a:p>
        </p:txBody>
      </p:sp>
    </p:spTree>
    <p:extLst>
      <p:ext uri="{BB962C8B-B14F-4D97-AF65-F5344CB8AC3E}">
        <p14:creationId xmlns:p14="http://schemas.microsoft.com/office/powerpoint/2010/main" val="3971427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3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p:cTn id="11"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2"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3"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4" dur="10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580112" y="118664"/>
            <a:ext cx="3305472" cy="718048"/>
          </a:xfrm>
        </p:spPr>
        <p:txBody>
          <a:bodyPr/>
          <a:lstStyle/>
          <a:p>
            <a:pPr algn="r" rtl="1"/>
            <a:r>
              <a:rPr lang="ar-SA" sz="5400" dirty="0">
                <a:solidFill>
                  <a:srgbClr val="C00000"/>
                </a:solidFill>
                <a:latin typeface="Sakkal Majalla" panose="02000000000000000000" pitchFamily="2" charset="-78"/>
                <a:cs typeface="Sakkal Majalla" panose="02000000000000000000" pitchFamily="2" charset="-78"/>
              </a:rPr>
              <a:t>تعريف الرقمنة </a:t>
            </a:r>
            <a:endParaRPr lang="fr-FR" sz="5400" dirty="0">
              <a:solidFill>
                <a:srgbClr val="C00000"/>
              </a:solidFill>
              <a:latin typeface="Sakkal Majalla" panose="02000000000000000000" pitchFamily="2" charset="-78"/>
              <a:cs typeface="Sakkal Majalla" panose="02000000000000000000" pitchFamily="2" charset="-78"/>
            </a:endParaRPr>
          </a:p>
        </p:txBody>
      </p:sp>
      <p:sp>
        <p:nvSpPr>
          <p:cNvPr id="3" name="Sous-titre 2"/>
          <p:cNvSpPr>
            <a:spLocks noGrp="1"/>
          </p:cNvSpPr>
          <p:nvPr>
            <p:ph type="subTitle" idx="1"/>
          </p:nvPr>
        </p:nvSpPr>
        <p:spPr>
          <a:xfrm>
            <a:off x="258416" y="836712"/>
            <a:ext cx="8778080" cy="5040560"/>
          </a:xfrm>
        </p:spPr>
        <p:txBody>
          <a:bodyPr>
            <a:normAutofit/>
          </a:bodyPr>
          <a:lstStyle/>
          <a:p>
            <a:pPr marL="571500" indent="-571500" algn="justLow" rtl="1">
              <a:buFont typeface="Wingdings" pitchFamily="2" charset="2"/>
              <a:buChar char="q"/>
            </a:pPr>
            <a:r>
              <a:rPr lang="ar-SA" sz="4000" b="1" dirty="0">
                <a:solidFill>
                  <a:schemeClr val="tx1"/>
                </a:solidFill>
                <a:latin typeface="Arabic Typesetting" pitchFamily="66" charset="-78"/>
                <a:cs typeface="Arabic Typesetting" pitchFamily="66" charset="-78"/>
              </a:rPr>
              <a:t>هي شكل من أشكال التوثيق الإلكتروني بحيث تتم عملية الرقمنة بنقل الوثيقة على وسيط إلكتروني وتتخذ شكلين أساسين، الرقمنة بشكل صور والرقمنة بشكل نص أين يمكن إدخال بعض التحويلات والتعديلات عليها وذلك بعد معالجة النص بمساعدة برنامج خاص بالتعرف على الحروف</a:t>
            </a:r>
            <a:r>
              <a:rPr lang="ar-DZ" sz="4000" b="1" dirty="0">
                <a:solidFill>
                  <a:schemeClr val="tx1"/>
                </a:solidFill>
                <a:latin typeface="Arabic Typesetting" pitchFamily="66" charset="-78"/>
                <a:cs typeface="Arabic Typesetting" pitchFamily="66" charset="-78"/>
              </a:rPr>
              <a:t>.</a:t>
            </a:r>
          </a:p>
          <a:p>
            <a:pPr marL="571500" indent="-571500" algn="justLow" rtl="1">
              <a:buFont typeface="Wingdings" pitchFamily="2" charset="2"/>
              <a:buChar char="q"/>
            </a:pPr>
            <a:r>
              <a:rPr lang="ar-SA" sz="4000" b="1" dirty="0">
                <a:solidFill>
                  <a:schemeClr val="tx1"/>
                </a:solidFill>
                <a:latin typeface="Arabic Typesetting" pitchFamily="66" charset="-78"/>
                <a:cs typeface="Arabic Typesetting" pitchFamily="66" charset="-78"/>
              </a:rPr>
              <a:t>كما عرفها القاموس الموسوعي للمعلومات والتوثيق على "أنها عملية إلكترونية لإنتاج رموز الكترونية أو رقمية، سواء من خلال وثيقة أو أي شيء مادي، أو من خلال إشارات الكترونية تناظرية"</a:t>
            </a:r>
            <a:r>
              <a:rPr lang="ar-DZ" sz="4000" b="1" dirty="0">
                <a:solidFill>
                  <a:schemeClr val="tx1"/>
                </a:solidFill>
                <a:latin typeface="Arabic Typesetting" pitchFamily="66" charset="-78"/>
                <a:cs typeface="Arabic Typesetting" pitchFamily="66" charset="-78"/>
              </a:rPr>
              <a:t>. </a:t>
            </a:r>
            <a:endParaRPr lang="fr-FR" sz="4000" b="1" dirty="0">
              <a:solidFill>
                <a:schemeClr val="tx1"/>
              </a:solidFill>
              <a:latin typeface="Arabic Typesetting" pitchFamily="66" charset="-78"/>
              <a:cs typeface="Arabic Typesetting" pitchFamily="66" charset="-78"/>
            </a:endParaRPr>
          </a:p>
        </p:txBody>
      </p:sp>
    </p:spTree>
    <p:extLst>
      <p:ext uri="{BB962C8B-B14F-4D97-AF65-F5344CB8AC3E}">
        <p14:creationId xmlns:p14="http://schemas.microsoft.com/office/powerpoint/2010/main" val="7523205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 calcmode="lin" valueType="num">
                                      <p:cBhvr>
                                        <p:cTn id="2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516216" y="1556792"/>
            <a:ext cx="2627784" cy="2232248"/>
          </a:xfrm>
        </p:spPr>
        <p:txBody>
          <a:bodyPr/>
          <a:lstStyle/>
          <a:p>
            <a:pPr algn="ctr" rtl="1"/>
            <a:r>
              <a:rPr lang="ar-DZ" sz="7200" dirty="0">
                <a:solidFill>
                  <a:srgbClr val="C00000"/>
                </a:solidFill>
                <a:latin typeface="Sakkal Majalla" panose="02000000000000000000" pitchFamily="2" charset="-78"/>
                <a:cs typeface="Sakkal Majalla" panose="02000000000000000000" pitchFamily="2" charset="-78"/>
              </a:rPr>
              <a:t>أهمية</a:t>
            </a:r>
            <a:r>
              <a:rPr lang="ar-SA" sz="7200" dirty="0">
                <a:solidFill>
                  <a:srgbClr val="C00000"/>
                </a:solidFill>
                <a:latin typeface="Sakkal Majalla" panose="02000000000000000000" pitchFamily="2" charset="-78"/>
                <a:cs typeface="Sakkal Majalla" panose="02000000000000000000" pitchFamily="2" charset="-78"/>
              </a:rPr>
              <a:t> الرقمنة </a:t>
            </a:r>
            <a:endParaRPr lang="fr-FR" sz="7200" dirty="0">
              <a:solidFill>
                <a:srgbClr val="C00000"/>
              </a:solidFill>
              <a:latin typeface="Sakkal Majalla" panose="02000000000000000000" pitchFamily="2" charset="-78"/>
              <a:cs typeface="Sakkal Majalla" panose="02000000000000000000" pitchFamily="2" charset="-78"/>
            </a:endParaRPr>
          </a:p>
        </p:txBody>
      </p:sp>
      <p:sp>
        <p:nvSpPr>
          <p:cNvPr id="3" name="Sous-titre 2"/>
          <p:cNvSpPr>
            <a:spLocks noGrp="1"/>
          </p:cNvSpPr>
          <p:nvPr>
            <p:ph type="subTitle" idx="1"/>
          </p:nvPr>
        </p:nvSpPr>
        <p:spPr>
          <a:xfrm>
            <a:off x="251520" y="260648"/>
            <a:ext cx="6264696" cy="6336704"/>
          </a:xfrm>
        </p:spPr>
        <p:txBody>
          <a:bodyPr>
            <a:noAutofit/>
          </a:bodyPr>
          <a:lstStyle/>
          <a:p>
            <a:pPr algn="just" rtl="1"/>
            <a:r>
              <a:rPr lang="ar-SA" sz="3600" dirty="0">
                <a:latin typeface="Arabic Typesetting" pitchFamily="66" charset="-78"/>
                <a:cs typeface="Arabic Typesetting" pitchFamily="66" charset="-78"/>
              </a:rPr>
              <a:t>- إتاحة الدخول إلى المعلومات بصورة واسعة, ومعمقة بأصولها و فروعها.</a:t>
            </a:r>
            <a:endParaRPr lang="fr-FR" sz="3600" dirty="0">
              <a:latin typeface="Arabic Typesetting" pitchFamily="66" charset="-78"/>
              <a:cs typeface="Arabic Typesetting" pitchFamily="66" charset="-78"/>
            </a:endParaRPr>
          </a:p>
          <a:p>
            <a:pPr algn="just" rtl="1"/>
            <a:r>
              <a:rPr lang="ar-SA" sz="3600" dirty="0">
                <a:latin typeface="Arabic Typesetting" pitchFamily="66" charset="-78"/>
                <a:cs typeface="Arabic Typesetting" pitchFamily="66" charset="-78"/>
              </a:rPr>
              <a:t>- طباعة المعلومات عند الحاجة, وإصدار صور طبق الأصل.</a:t>
            </a:r>
            <a:endParaRPr lang="fr-FR" sz="3600" dirty="0">
              <a:latin typeface="Arabic Typesetting" pitchFamily="66" charset="-78"/>
              <a:cs typeface="Arabic Typesetting" pitchFamily="66" charset="-78"/>
            </a:endParaRPr>
          </a:p>
          <a:p>
            <a:pPr algn="just" rtl="1"/>
            <a:r>
              <a:rPr lang="ar-SA" sz="3600" dirty="0">
                <a:latin typeface="Arabic Typesetting" pitchFamily="66" charset="-78"/>
                <a:cs typeface="Arabic Typesetting" pitchFamily="66" charset="-78"/>
              </a:rPr>
              <a:t>- سهولة وسرعة تحميل المعرفة والمعلومات.</a:t>
            </a:r>
            <a:endParaRPr lang="fr-FR" sz="3600" dirty="0">
              <a:latin typeface="Arabic Typesetting" pitchFamily="66" charset="-78"/>
              <a:cs typeface="Arabic Typesetting" pitchFamily="66" charset="-78"/>
            </a:endParaRPr>
          </a:p>
          <a:p>
            <a:pPr algn="just" rtl="1"/>
            <a:r>
              <a:rPr lang="ar-SA" sz="3600" dirty="0">
                <a:latin typeface="Arabic Typesetting" pitchFamily="66" charset="-78"/>
                <a:cs typeface="Arabic Typesetting" pitchFamily="66" charset="-78"/>
              </a:rPr>
              <a:t>- الحصول على المعلومات بالصوت, والصورة, و بالألوان.</a:t>
            </a:r>
            <a:endParaRPr lang="fr-FR" sz="3600" dirty="0">
              <a:latin typeface="Arabic Typesetting" pitchFamily="66" charset="-78"/>
              <a:cs typeface="Arabic Typesetting" pitchFamily="66" charset="-78"/>
            </a:endParaRPr>
          </a:p>
          <a:p>
            <a:pPr algn="just" rtl="1"/>
            <a:r>
              <a:rPr lang="ar-SA" sz="3600" dirty="0">
                <a:latin typeface="Arabic Typesetting" pitchFamily="66" charset="-78"/>
                <a:cs typeface="Arabic Typesetting" pitchFamily="66" charset="-78"/>
              </a:rPr>
              <a:t>- تطوير البحوث العلمية.</a:t>
            </a:r>
            <a:endParaRPr lang="fr-FR" sz="3600" dirty="0">
              <a:latin typeface="Arabic Typesetting" pitchFamily="66" charset="-78"/>
              <a:cs typeface="Arabic Typesetting" pitchFamily="66" charset="-78"/>
            </a:endParaRPr>
          </a:p>
          <a:p>
            <a:pPr algn="just" rtl="1"/>
            <a:r>
              <a:rPr lang="ar-SA" sz="3600" dirty="0">
                <a:latin typeface="Arabic Typesetting" pitchFamily="66" charset="-78"/>
                <a:cs typeface="Arabic Typesetting" pitchFamily="66" charset="-78"/>
              </a:rPr>
              <a:t>- الاتاحة دون التقيد بالموقع الجغرافي.</a:t>
            </a:r>
            <a:endParaRPr lang="fr-FR" sz="3600" dirty="0">
              <a:latin typeface="Arabic Typesetting" pitchFamily="66" charset="-78"/>
              <a:cs typeface="Arabic Typesetting" pitchFamily="66" charset="-78"/>
            </a:endParaRPr>
          </a:p>
          <a:p>
            <a:pPr algn="just" rtl="1"/>
            <a:r>
              <a:rPr lang="ar-SA" sz="3600" dirty="0">
                <a:latin typeface="Arabic Typesetting" pitchFamily="66" charset="-78"/>
                <a:cs typeface="Arabic Typesetting" pitchFamily="66" charset="-78"/>
              </a:rPr>
              <a:t>- انتاج أشكال مختلفة من الملفات للمصدر الواحد.</a:t>
            </a:r>
            <a:endParaRPr lang="fr-FR" sz="3600" dirty="0">
              <a:latin typeface="Arabic Typesetting" pitchFamily="66" charset="-78"/>
              <a:cs typeface="Arabic Typesetting" pitchFamily="66" charset="-78"/>
            </a:endParaRPr>
          </a:p>
          <a:p>
            <a:pPr algn="just" rtl="1"/>
            <a:r>
              <a:rPr lang="ar-SA" sz="3600" dirty="0">
                <a:latin typeface="Arabic Typesetting" pitchFamily="66" charset="-78"/>
                <a:cs typeface="Arabic Typesetting" pitchFamily="66" charset="-78"/>
              </a:rPr>
              <a:t>- تجديد استخدام الاوعية المتهالكة والتالفة. </a:t>
            </a:r>
            <a:endParaRPr lang="fr-FR" sz="3600" dirty="0">
              <a:latin typeface="Arabic Typesetting" pitchFamily="66" charset="-78"/>
              <a:cs typeface="Arabic Typesetting" pitchFamily="66" charset="-78"/>
            </a:endParaRPr>
          </a:p>
        </p:txBody>
      </p:sp>
    </p:spTree>
    <p:extLst>
      <p:ext uri="{BB962C8B-B14F-4D97-AF65-F5344CB8AC3E}">
        <p14:creationId xmlns:p14="http://schemas.microsoft.com/office/powerpoint/2010/main" val="21274832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 calcmode="lin" valueType="num">
                                      <p:cBhvr>
                                        <p:cTn id="2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p:cTn id="31"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2" end="2"/>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anim calcmode="lin" valueType="num">
                                      <p:cBhvr>
                                        <p:cTn id="39"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3">
                                            <p:txEl>
                                              <p:pRg st="4" end="4"/>
                                            </p:txEl>
                                          </p:spTgt>
                                        </p:tgtEl>
                                        <p:attrNameLst>
                                          <p:attrName>style.visibility</p:attrName>
                                        </p:attrNameLst>
                                      </p:cBhvr>
                                      <p:to>
                                        <p:strVal val="visible"/>
                                      </p:to>
                                    </p:set>
                                    <p:anim calcmode="lin" valueType="num">
                                      <p:cBhvr>
                                        <p:cTn id="47"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4" end="4"/>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31" presetClass="entr" presetSubtype="0" fill="hold" grpId="0" nodeType="clickEffect">
                                  <p:stCondLst>
                                    <p:cond delay="0"/>
                                  </p:stCondLst>
                                  <p:childTnLst>
                                    <p:set>
                                      <p:cBhvr>
                                        <p:cTn id="54" dur="1" fill="hold">
                                          <p:stCondLst>
                                            <p:cond delay="0"/>
                                          </p:stCondLst>
                                        </p:cTn>
                                        <p:tgtEl>
                                          <p:spTgt spid="3">
                                            <p:txEl>
                                              <p:pRg st="5" end="5"/>
                                            </p:txEl>
                                          </p:spTgt>
                                        </p:tgtEl>
                                        <p:attrNameLst>
                                          <p:attrName>style.visibility</p:attrName>
                                        </p:attrNameLst>
                                      </p:cBhvr>
                                      <p:to>
                                        <p:strVal val="visible"/>
                                      </p:to>
                                    </p:set>
                                    <p:anim calcmode="lin" valueType="num">
                                      <p:cBhvr>
                                        <p:cTn id="55"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56"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57"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58" dur="1000"/>
                                        <p:tgtEl>
                                          <p:spTgt spid="3">
                                            <p:txEl>
                                              <p:pRg st="5" end="5"/>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31" presetClass="entr" presetSubtype="0" fill="hold" grpId="0" nodeType="clickEffect">
                                  <p:stCondLst>
                                    <p:cond delay="0"/>
                                  </p:stCondLst>
                                  <p:childTnLst>
                                    <p:set>
                                      <p:cBhvr>
                                        <p:cTn id="62" dur="1" fill="hold">
                                          <p:stCondLst>
                                            <p:cond delay="0"/>
                                          </p:stCondLst>
                                        </p:cTn>
                                        <p:tgtEl>
                                          <p:spTgt spid="3">
                                            <p:txEl>
                                              <p:pRg st="6" end="6"/>
                                            </p:txEl>
                                          </p:spTgt>
                                        </p:tgtEl>
                                        <p:attrNameLst>
                                          <p:attrName>style.visibility</p:attrName>
                                        </p:attrNameLst>
                                      </p:cBhvr>
                                      <p:to>
                                        <p:strVal val="visible"/>
                                      </p:to>
                                    </p:set>
                                    <p:anim calcmode="lin" valueType="num">
                                      <p:cBhvr>
                                        <p:cTn id="63"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64"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65"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66" dur="1000"/>
                                        <p:tgtEl>
                                          <p:spTgt spid="3">
                                            <p:txEl>
                                              <p:pRg st="6" end="6"/>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31" presetClass="entr" presetSubtype="0" fill="hold" grpId="0" nodeType="clickEffect">
                                  <p:stCondLst>
                                    <p:cond delay="0"/>
                                  </p:stCondLst>
                                  <p:childTnLst>
                                    <p:set>
                                      <p:cBhvr>
                                        <p:cTn id="70" dur="1" fill="hold">
                                          <p:stCondLst>
                                            <p:cond delay="0"/>
                                          </p:stCondLst>
                                        </p:cTn>
                                        <p:tgtEl>
                                          <p:spTgt spid="3">
                                            <p:txEl>
                                              <p:pRg st="7" end="7"/>
                                            </p:txEl>
                                          </p:spTgt>
                                        </p:tgtEl>
                                        <p:attrNameLst>
                                          <p:attrName>style.visibility</p:attrName>
                                        </p:attrNameLst>
                                      </p:cBhvr>
                                      <p:to>
                                        <p:strVal val="visible"/>
                                      </p:to>
                                    </p:set>
                                    <p:anim calcmode="lin" valueType="num">
                                      <p:cBhvr>
                                        <p:cTn id="71"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72"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73"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74"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51520" y="260648"/>
            <a:ext cx="8208912" cy="6336704"/>
          </a:xfrm>
        </p:spPr>
        <p:txBody>
          <a:bodyPr>
            <a:noAutofit/>
          </a:bodyPr>
          <a:lstStyle/>
          <a:p>
            <a:pPr algn="just" rtl="1"/>
            <a:r>
              <a:rPr lang="ar-SA" sz="3600" dirty="0">
                <a:latin typeface="Arabic Typesetting" pitchFamily="66" charset="-78"/>
                <a:cs typeface="Arabic Typesetting" pitchFamily="66" charset="-78"/>
              </a:rPr>
              <a:t>- حماية المخطوطات العربية بشكل خاص, والتراث العربي بشكل عام من الزوال.</a:t>
            </a:r>
            <a:endParaRPr lang="fr-FR" sz="3600" dirty="0">
              <a:latin typeface="Arabic Typesetting" pitchFamily="66" charset="-78"/>
              <a:cs typeface="Arabic Typesetting" pitchFamily="66" charset="-78"/>
            </a:endParaRPr>
          </a:p>
          <a:p>
            <a:pPr algn="just" rtl="1"/>
            <a:r>
              <a:rPr lang="ar-SA" sz="3600" dirty="0">
                <a:latin typeface="Arabic Typesetting" pitchFamily="66" charset="-78"/>
                <a:cs typeface="Arabic Typesetting" pitchFamily="66" charset="-78"/>
              </a:rPr>
              <a:t>- حماية المخطوطات من التلف والضياع, حيث تمكن تكنولوجيا الرقمنة من نقل جميع المخطوطات على وسيط إلكتروني.</a:t>
            </a:r>
            <a:endParaRPr lang="fr-FR" sz="3600" dirty="0">
              <a:latin typeface="Arabic Typesetting" pitchFamily="66" charset="-78"/>
              <a:cs typeface="Arabic Typesetting" pitchFamily="66" charset="-78"/>
            </a:endParaRPr>
          </a:p>
          <a:p>
            <a:pPr algn="just" rtl="1"/>
            <a:r>
              <a:rPr lang="ar-SA" sz="3600" dirty="0">
                <a:latin typeface="Arabic Typesetting" pitchFamily="66" charset="-78"/>
                <a:cs typeface="Arabic Typesetting" pitchFamily="66" charset="-78"/>
              </a:rPr>
              <a:t>- تساعد عملية الرقمنة على حفظ و صيانة المخطوطات الأصلية, وذلك بتخزينها على الأقراص المكتنزة ( </a:t>
            </a:r>
            <a:r>
              <a:rPr lang="fr-FR" sz="3600" dirty="0">
                <a:latin typeface="Arabic Typesetting" pitchFamily="66" charset="-78"/>
                <a:cs typeface="Arabic Typesetting" pitchFamily="66" charset="-78"/>
              </a:rPr>
              <a:t>CD-ROM</a:t>
            </a:r>
            <a:r>
              <a:rPr lang="ar-SA" sz="3600" dirty="0">
                <a:latin typeface="Arabic Typesetting" pitchFamily="66" charset="-78"/>
                <a:cs typeface="Arabic Typesetting" pitchFamily="66" charset="-78"/>
              </a:rPr>
              <a:t> ) و بالتالي تساهم في زيادة دخل نظم المعلومات عن طريق بيع هذه الأقراص التي تحتوي على المخطوطات، و من خلال الاشتراك مع قواعد بياناتها</a:t>
            </a:r>
            <a:r>
              <a:rPr lang="ar-DZ" sz="3600" dirty="0">
                <a:latin typeface="Arabic Typesetting" pitchFamily="66" charset="-78"/>
                <a:cs typeface="Arabic Typesetting" pitchFamily="66" charset="-78"/>
              </a:rPr>
              <a:t>.</a:t>
            </a:r>
            <a:endParaRPr lang="fr-FR" sz="3600" dirty="0">
              <a:latin typeface="Arabic Typesetting" pitchFamily="66" charset="-78"/>
              <a:cs typeface="Arabic Typesetting" pitchFamily="66" charset="-78"/>
            </a:endParaRPr>
          </a:p>
        </p:txBody>
      </p:sp>
    </p:spTree>
    <p:extLst>
      <p:ext uri="{BB962C8B-B14F-4D97-AF65-F5344CB8AC3E}">
        <p14:creationId xmlns:p14="http://schemas.microsoft.com/office/powerpoint/2010/main" val="1252689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020272" y="1556792"/>
            <a:ext cx="2123728" cy="2103370"/>
          </a:xfrm>
        </p:spPr>
        <p:txBody>
          <a:bodyPr/>
          <a:lstStyle/>
          <a:p>
            <a:pPr algn="ctr" rtl="1"/>
            <a:r>
              <a:rPr lang="ar-DZ" sz="6600" dirty="0">
                <a:solidFill>
                  <a:srgbClr val="C00000"/>
                </a:solidFill>
                <a:latin typeface="Sakkal Majalla" panose="02000000000000000000" pitchFamily="2" charset="-78"/>
                <a:cs typeface="Sakkal Majalla" panose="02000000000000000000" pitchFamily="2" charset="-78"/>
              </a:rPr>
              <a:t>أنواع </a:t>
            </a:r>
            <a:r>
              <a:rPr lang="ar-SA" sz="6600" dirty="0">
                <a:solidFill>
                  <a:srgbClr val="C00000"/>
                </a:solidFill>
                <a:latin typeface="Sakkal Majalla" panose="02000000000000000000" pitchFamily="2" charset="-78"/>
                <a:cs typeface="Sakkal Majalla" panose="02000000000000000000" pitchFamily="2" charset="-78"/>
              </a:rPr>
              <a:t>الرقمنة </a:t>
            </a:r>
            <a:endParaRPr lang="fr-FR" sz="6600" dirty="0">
              <a:solidFill>
                <a:srgbClr val="C00000"/>
              </a:solidFill>
              <a:latin typeface="Sakkal Majalla" panose="02000000000000000000" pitchFamily="2" charset="-78"/>
              <a:cs typeface="Sakkal Majalla" panose="02000000000000000000" pitchFamily="2" charset="-78"/>
            </a:endParaRPr>
          </a:p>
        </p:txBody>
      </p:sp>
      <p:sp>
        <p:nvSpPr>
          <p:cNvPr id="4" name="Rectangle à coins arrondis 3"/>
          <p:cNvSpPr/>
          <p:nvPr/>
        </p:nvSpPr>
        <p:spPr>
          <a:xfrm>
            <a:off x="2051720" y="188640"/>
            <a:ext cx="2880320" cy="648072"/>
          </a:xfrm>
          <a:prstGeom prst="roundRect">
            <a:avLst/>
          </a:prstGeom>
          <a:ln>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ar-DZ" sz="4800" b="1" dirty="0">
                <a:latin typeface="Arabic Typesetting" pitchFamily="66" charset="-78"/>
                <a:cs typeface="Arabic Typesetting" pitchFamily="66" charset="-78"/>
              </a:rPr>
              <a:t>أنواع الرقمنة</a:t>
            </a:r>
            <a:endParaRPr lang="fr-FR" b="1" dirty="0">
              <a:latin typeface="Arabic Typesetting" pitchFamily="66" charset="-78"/>
              <a:cs typeface="Arabic Typesetting" pitchFamily="66" charset="-78"/>
            </a:endParaRPr>
          </a:p>
        </p:txBody>
      </p:sp>
      <p:sp>
        <p:nvSpPr>
          <p:cNvPr id="5" name="Rectangle à coins arrondis 4"/>
          <p:cNvSpPr/>
          <p:nvPr/>
        </p:nvSpPr>
        <p:spPr>
          <a:xfrm>
            <a:off x="4932040" y="1813135"/>
            <a:ext cx="1901704" cy="688391"/>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SA" sz="3200" dirty="0">
                <a:latin typeface="Arabic Typesetting" pitchFamily="66" charset="-78"/>
                <a:cs typeface="Arabic Typesetting" pitchFamily="66" charset="-78"/>
              </a:rPr>
              <a:t>الرقمنة المباشرة</a:t>
            </a:r>
            <a:endParaRPr lang="fr-FR" sz="3200" dirty="0">
              <a:latin typeface="Arabic Typesetting" pitchFamily="66" charset="-78"/>
              <a:cs typeface="Arabic Typesetting" pitchFamily="66" charset="-78"/>
            </a:endParaRPr>
          </a:p>
        </p:txBody>
      </p:sp>
      <p:sp>
        <p:nvSpPr>
          <p:cNvPr id="6" name="Rectangle à coins arrondis 5"/>
          <p:cNvSpPr/>
          <p:nvPr/>
        </p:nvSpPr>
        <p:spPr>
          <a:xfrm>
            <a:off x="2602652" y="1813135"/>
            <a:ext cx="1897340" cy="688391"/>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SA" sz="3200" dirty="0">
                <a:latin typeface="Arabic Typesetting" pitchFamily="66" charset="-78"/>
                <a:cs typeface="Arabic Typesetting" pitchFamily="66" charset="-78"/>
              </a:rPr>
              <a:t>الرقمنة </a:t>
            </a:r>
            <a:r>
              <a:rPr lang="ar-DZ" sz="3200" dirty="0">
                <a:latin typeface="Arabic Typesetting" pitchFamily="66" charset="-78"/>
                <a:cs typeface="Arabic Typesetting" pitchFamily="66" charset="-78"/>
              </a:rPr>
              <a:t>غير </a:t>
            </a:r>
            <a:r>
              <a:rPr lang="ar-SA" sz="3200" dirty="0">
                <a:latin typeface="Arabic Typesetting" pitchFamily="66" charset="-78"/>
                <a:cs typeface="Arabic Typesetting" pitchFamily="66" charset="-78"/>
              </a:rPr>
              <a:t>المباشرة</a:t>
            </a:r>
            <a:endParaRPr lang="fr-FR" sz="3200" dirty="0">
              <a:latin typeface="Arabic Typesetting" pitchFamily="66" charset="-78"/>
              <a:cs typeface="Arabic Typesetting" pitchFamily="66" charset="-78"/>
            </a:endParaRPr>
          </a:p>
        </p:txBody>
      </p:sp>
      <p:sp>
        <p:nvSpPr>
          <p:cNvPr id="7" name="Rectangle à coins arrondis 6"/>
          <p:cNvSpPr/>
          <p:nvPr/>
        </p:nvSpPr>
        <p:spPr>
          <a:xfrm>
            <a:off x="4595435" y="2996952"/>
            <a:ext cx="2254789" cy="648072"/>
          </a:xfrm>
          <a:prstGeom prst="roundRect">
            <a:avLst/>
          </a:prstGeom>
          <a:solidFill>
            <a:srgbClr val="FFFF00"/>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ar-SA" sz="4000" dirty="0">
                <a:solidFill>
                  <a:schemeClr val="dk1"/>
                </a:solidFill>
                <a:latin typeface="Arabic Typesetting" pitchFamily="66" charset="-78"/>
                <a:cs typeface="Arabic Typesetting" pitchFamily="66" charset="-78"/>
              </a:rPr>
              <a:t>المتكاملة </a:t>
            </a:r>
            <a:endParaRPr lang="fr-FR" sz="3200" dirty="0">
              <a:solidFill>
                <a:schemeClr val="dk1"/>
              </a:solidFill>
              <a:latin typeface="Arabic Typesetting" pitchFamily="66" charset="-78"/>
              <a:cs typeface="Arabic Typesetting" pitchFamily="66" charset="-78"/>
            </a:endParaRPr>
          </a:p>
        </p:txBody>
      </p:sp>
      <p:sp>
        <p:nvSpPr>
          <p:cNvPr id="8" name="Rectangle à coins arrondis 7"/>
          <p:cNvSpPr/>
          <p:nvPr/>
        </p:nvSpPr>
        <p:spPr>
          <a:xfrm>
            <a:off x="4595434" y="4312764"/>
            <a:ext cx="2254789" cy="648072"/>
          </a:xfrm>
          <a:prstGeom prst="roundRect">
            <a:avLst/>
          </a:prstGeom>
          <a:solidFill>
            <a:srgbClr val="FFFF00"/>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ar-SA" sz="4000" dirty="0">
                <a:solidFill>
                  <a:schemeClr val="dk1"/>
                </a:solidFill>
                <a:latin typeface="Arabic Typesetting" pitchFamily="66" charset="-78"/>
                <a:cs typeface="Arabic Typesetting" pitchFamily="66" charset="-78"/>
              </a:rPr>
              <a:t>الجزئية</a:t>
            </a:r>
            <a:endParaRPr lang="fr-FR" dirty="0"/>
          </a:p>
        </p:txBody>
      </p:sp>
      <p:sp>
        <p:nvSpPr>
          <p:cNvPr id="9" name="Rectangle à coins arrondis 8"/>
          <p:cNvSpPr/>
          <p:nvPr/>
        </p:nvSpPr>
        <p:spPr>
          <a:xfrm>
            <a:off x="4588239" y="5559744"/>
            <a:ext cx="2245264" cy="648072"/>
          </a:xfrm>
          <a:prstGeom prst="roundRect">
            <a:avLst/>
          </a:prstGeom>
          <a:solidFill>
            <a:srgbClr val="FFFF00"/>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ar-SA" sz="4000" dirty="0">
                <a:solidFill>
                  <a:schemeClr val="dk1"/>
                </a:solidFill>
                <a:latin typeface="Arabic Typesetting" pitchFamily="66" charset="-78"/>
                <a:cs typeface="Arabic Typesetting" pitchFamily="66" charset="-78"/>
              </a:rPr>
              <a:t>الموسعة</a:t>
            </a:r>
            <a:endParaRPr lang="fr-FR" sz="3200" dirty="0">
              <a:solidFill>
                <a:schemeClr val="dk1"/>
              </a:solidFill>
              <a:latin typeface="Arabic Typesetting" pitchFamily="66" charset="-78"/>
              <a:cs typeface="Arabic Typesetting" pitchFamily="66" charset="-78"/>
            </a:endParaRPr>
          </a:p>
        </p:txBody>
      </p:sp>
      <p:sp>
        <p:nvSpPr>
          <p:cNvPr id="10" name="Rectangle à coins arrondis 9"/>
          <p:cNvSpPr/>
          <p:nvPr/>
        </p:nvSpPr>
        <p:spPr>
          <a:xfrm>
            <a:off x="4956335" y="929885"/>
            <a:ext cx="1847913" cy="616383"/>
          </a:xfrm>
          <a:prstGeom prst="round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ar-DZ" sz="4800" b="1" dirty="0">
                <a:latin typeface="Arabic Typesetting" pitchFamily="66" charset="-78"/>
                <a:cs typeface="Arabic Typesetting" pitchFamily="66" charset="-78"/>
              </a:rPr>
              <a:t>الارشيف</a:t>
            </a:r>
            <a:endParaRPr lang="fr-FR" sz="4800" b="1" dirty="0">
              <a:latin typeface="Arabic Typesetting" pitchFamily="66" charset="-78"/>
              <a:cs typeface="Arabic Typesetting" pitchFamily="66" charset="-78"/>
            </a:endParaRPr>
          </a:p>
        </p:txBody>
      </p:sp>
      <p:sp>
        <p:nvSpPr>
          <p:cNvPr id="11" name="Flèche vers le bas 10"/>
          <p:cNvSpPr/>
          <p:nvPr/>
        </p:nvSpPr>
        <p:spPr>
          <a:xfrm>
            <a:off x="5722830" y="2564904"/>
            <a:ext cx="205782" cy="360040"/>
          </a:xfrm>
          <a:prstGeom prst="down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fr-FR" dirty="0"/>
          </a:p>
        </p:txBody>
      </p:sp>
      <p:sp>
        <p:nvSpPr>
          <p:cNvPr id="13" name="Rectangle 12"/>
          <p:cNvSpPr/>
          <p:nvPr/>
        </p:nvSpPr>
        <p:spPr>
          <a:xfrm>
            <a:off x="2602652" y="3003460"/>
            <a:ext cx="1992783" cy="3204356"/>
          </a:xfrm>
          <a:prstGeom prst="rect">
            <a:avLst/>
          </a:prstGeom>
          <a:solidFill>
            <a:srgbClr val="FFFF00"/>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ar-DZ" sz="2800" b="1" dirty="0">
                <a:solidFill>
                  <a:schemeClr val="dk1"/>
                </a:solidFill>
                <a:latin typeface="Arabic Typesetting" pitchFamily="66" charset="-78"/>
                <a:cs typeface="Arabic Typesetting" pitchFamily="66" charset="-78"/>
              </a:rPr>
              <a:t>اعادة انتاج الوثيقة في شكل ملف رقمي، من خلال اخذ صورة عن كل جزء من الوثيقة عن طريق قيمة رقمية موازية لها في نظام الترميز المعتمد</a:t>
            </a:r>
            <a:endParaRPr lang="fr-FR" sz="2800" b="1" dirty="0">
              <a:solidFill>
                <a:schemeClr val="dk1"/>
              </a:solidFill>
              <a:latin typeface="Arabic Typesetting" pitchFamily="66" charset="-78"/>
              <a:cs typeface="Arabic Typesetting" pitchFamily="66" charset="-78"/>
            </a:endParaRPr>
          </a:p>
        </p:txBody>
      </p:sp>
      <p:sp>
        <p:nvSpPr>
          <p:cNvPr id="14" name="Flèche vers le bas 13"/>
          <p:cNvSpPr/>
          <p:nvPr/>
        </p:nvSpPr>
        <p:spPr>
          <a:xfrm>
            <a:off x="3448431" y="2540171"/>
            <a:ext cx="205782" cy="360040"/>
          </a:xfrm>
          <a:prstGeom prst="down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fr-FR" dirty="0"/>
          </a:p>
        </p:txBody>
      </p:sp>
      <p:cxnSp>
        <p:nvCxnSpPr>
          <p:cNvPr id="16" name="Connecteur droit avec flèche 15"/>
          <p:cNvCxnSpPr/>
          <p:nvPr/>
        </p:nvCxnSpPr>
        <p:spPr>
          <a:xfrm>
            <a:off x="4932040" y="512676"/>
            <a:ext cx="790790" cy="324036"/>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17" name="Rectangle à coins arrondis 16"/>
          <p:cNvSpPr/>
          <p:nvPr/>
        </p:nvSpPr>
        <p:spPr>
          <a:xfrm>
            <a:off x="203807" y="944633"/>
            <a:ext cx="1847913" cy="616383"/>
          </a:xfrm>
          <a:prstGeom prst="round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ar-DZ" sz="4800" b="1" dirty="0">
                <a:latin typeface="Arabic Typesetting" pitchFamily="66" charset="-78"/>
                <a:cs typeface="Arabic Typesetting" pitchFamily="66" charset="-78"/>
              </a:rPr>
              <a:t>بصفة عامة</a:t>
            </a:r>
            <a:endParaRPr lang="fr-FR" sz="4800" b="1" dirty="0">
              <a:latin typeface="Arabic Typesetting" pitchFamily="66" charset="-78"/>
              <a:cs typeface="Arabic Typesetting" pitchFamily="66" charset="-78"/>
            </a:endParaRPr>
          </a:p>
        </p:txBody>
      </p:sp>
      <p:cxnSp>
        <p:nvCxnSpPr>
          <p:cNvPr id="18" name="Connecteur droit avec flèche 17"/>
          <p:cNvCxnSpPr>
            <a:endCxn id="17" idx="0"/>
          </p:cNvCxnSpPr>
          <p:nvPr/>
        </p:nvCxnSpPr>
        <p:spPr>
          <a:xfrm flipH="1">
            <a:off x="1127764" y="556920"/>
            <a:ext cx="850216" cy="387713"/>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25" name="Rectangle à coins arrondis 24"/>
          <p:cNvSpPr/>
          <p:nvPr/>
        </p:nvSpPr>
        <p:spPr>
          <a:xfrm>
            <a:off x="253232" y="3003460"/>
            <a:ext cx="2063937" cy="65670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DZ" sz="2800" b="1" dirty="0">
                <a:latin typeface="Arabic Typesetting" pitchFamily="66" charset="-78"/>
                <a:cs typeface="Arabic Typesetting" pitchFamily="66" charset="-78"/>
              </a:rPr>
              <a:t>الرقمنة</a:t>
            </a:r>
            <a:r>
              <a:rPr lang="ar-DZ" sz="2800" b="1" dirty="0"/>
              <a:t> </a:t>
            </a:r>
            <a:r>
              <a:rPr lang="ar-DZ" sz="2800" b="1" dirty="0">
                <a:latin typeface="Arabic Typesetting" pitchFamily="66" charset="-78"/>
                <a:cs typeface="Arabic Typesetting" pitchFamily="66" charset="-78"/>
              </a:rPr>
              <a:t>الصورية</a:t>
            </a:r>
            <a:endParaRPr lang="fr-FR" sz="2800" b="1" dirty="0">
              <a:latin typeface="Arabic Typesetting" pitchFamily="66" charset="-78"/>
              <a:cs typeface="Arabic Typesetting" pitchFamily="66" charset="-78"/>
            </a:endParaRPr>
          </a:p>
        </p:txBody>
      </p:sp>
      <p:sp>
        <p:nvSpPr>
          <p:cNvPr id="26" name="Rectangle à coins arrondis 25"/>
          <p:cNvSpPr/>
          <p:nvPr/>
        </p:nvSpPr>
        <p:spPr>
          <a:xfrm>
            <a:off x="203807" y="4312764"/>
            <a:ext cx="2113363" cy="64807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SA" sz="2800" b="1" dirty="0">
                <a:latin typeface="Arabic Typesetting" pitchFamily="66" charset="-78"/>
                <a:cs typeface="Arabic Typesetting" pitchFamily="66" charset="-78"/>
              </a:rPr>
              <a:t>الرقمنة</a:t>
            </a:r>
            <a:r>
              <a:rPr lang="ar-DZ" sz="2800" b="1" dirty="0">
                <a:latin typeface="Arabic Typesetting" pitchFamily="66" charset="-78"/>
                <a:cs typeface="Arabic Typesetting" pitchFamily="66" charset="-78"/>
              </a:rPr>
              <a:t> النصية</a:t>
            </a:r>
            <a:endParaRPr lang="fr-FR" sz="2800" b="1" dirty="0">
              <a:latin typeface="Arabic Typesetting" pitchFamily="66" charset="-78"/>
              <a:cs typeface="Arabic Typesetting" pitchFamily="66" charset="-78"/>
            </a:endParaRPr>
          </a:p>
        </p:txBody>
      </p:sp>
      <p:sp>
        <p:nvSpPr>
          <p:cNvPr id="28" name="Flèche vers le bas 27"/>
          <p:cNvSpPr/>
          <p:nvPr/>
        </p:nvSpPr>
        <p:spPr>
          <a:xfrm>
            <a:off x="1051798" y="1813134"/>
            <a:ext cx="208689" cy="1087077"/>
          </a:xfrm>
          <a:prstGeom prst="down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fr-FR" dirty="0"/>
          </a:p>
        </p:txBody>
      </p:sp>
    </p:spTree>
    <p:extLst>
      <p:ext uri="{BB962C8B-B14F-4D97-AF65-F5344CB8AC3E}">
        <p14:creationId xmlns:p14="http://schemas.microsoft.com/office/powerpoint/2010/main" val="11962509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16"/>
                                        </p:tgtEl>
                                        <p:attrNameLst>
                                          <p:attrName>style.visibility</p:attrName>
                                        </p:attrNameLst>
                                      </p:cBhvr>
                                      <p:to>
                                        <p:strVal val="visible"/>
                                      </p:to>
                                    </p:set>
                                    <p:anim calcmode="lin" valueType="num">
                                      <p:cBhvr>
                                        <p:cTn id="14" dur="500" fill="hold"/>
                                        <p:tgtEl>
                                          <p:spTgt spid="16"/>
                                        </p:tgtEl>
                                        <p:attrNameLst>
                                          <p:attrName>ppt_w</p:attrName>
                                        </p:attrNameLst>
                                      </p:cBhvr>
                                      <p:tavLst>
                                        <p:tav tm="0">
                                          <p:val>
                                            <p:fltVal val="0"/>
                                          </p:val>
                                        </p:tav>
                                        <p:tav tm="100000">
                                          <p:val>
                                            <p:strVal val="#ppt_w"/>
                                          </p:val>
                                        </p:tav>
                                      </p:tavLst>
                                    </p:anim>
                                    <p:anim calcmode="lin" valueType="num">
                                      <p:cBhvr>
                                        <p:cTn id="15" dur="500" fill="hold"/>
                                        <p:tgtEl>
                                          <p:spTgt spid="16"/>
                                        </p:tgtEl>
                                        <p:attrNameLst>
                                          <p:attrName>ppt_h</p:attrName>
                                        </p:attrNameLst>
                                      </p:cBhvr>
                                      <p:tavLst>
                                        <p:tav tm="0">
                                          <p:val>
                                            <p:fltVal val="0"/>
                                          </p:val>
                                        </p:tav>
                                        <p:tav tm="100000">
                                          <p:val>
                                            <p:strVal val="#ppt_h"/>
                                          </p:val>
                                        </p:tav>
                                      </p:tavLst>
                                    </p:anim>
                                    <p:animEffect transition="in" filter="fade">
                                      <p:cBhvr>
                                        <p:cTn id="16" dur="500"/>
                                        <p:tgtEl>
                                          <p:spTgt spid="16"/>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 calcmode="lin" valueType="num">
                                      <p:cBhvr>
                                        <p:cTn id="21" dur="500" fill="hold"/>
                                        <p:tgtEl>
                                          <p:spTgt spid="10"/>
                                        </p:tgtEl>
                                        <p:attrNameLst>
                                          <p:attrName>ppt_w</p:attrName>
                                        </p:attrNameLst>
                                      </p:cBhvr>
                                      <p:tavLst>
                                        <p:tav tm="0">
                                          <p:val>
                                            <p:fltVal val="0"/>
                                          </p:val>
                                        </p:tav>
                                        <p:tav tm="100000">
                                          <p:val>
                                            <p:strVal val="#ppt_w"/>
                                          </p:val>
                                        </p:tav>
                                      </p:tavLst>
                                    </p:anim>
                                    <p:anim calcmode="lin" valueType="num">
                                      <p:cBhvr>
                                        <p:cTn id="22" dur="500" fill="hold"/>
                                        <p:tgtEl>
                                          <p:spTgt spid="10"/>
                                        </p:tgtEl>
                                        <p:attrNameLst>
                                          <p:attrName>ppt_h</p:attrName>
                                        </p:attrNameLst>
                                      </p:cBhvr>
                                      <p:tavLst>
                                        <p:tav tm="0">
                                          <p:val>
                                            <p:fltVal val="0"/>
                                          </p:val>
                                        </p:tav>
                                        <p:tav tm="100000">
                                          <p:val>
                                            <p:strVal val="#ppt_h"/>
                                          </p:val>
                                        </p:tav>
                                      </p:tavLst>
                                    </p:anim>
                                    <p:animEffect transition="in" filter="fade">
                                      <p:cBhvr>
                                        <p:cTn id="23" dur="500"/>
                                        <p:tgtEl>
                                          <p:spTgt spid="10"/>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5"/>
                                        </p:tgtEl>
                                        <p:attrNameLst>
                                          <p:attrName>style.visibility</p:attrName>
                                        </p:attrNameLst>
                                      </p:cBhvr>
                                      <p:to>
                                        <p:strVal val="visible"/>
                                      </p:to>
                                    </p:set>
                                    <p:anim calcmode="lin" valueType="num">
                                      <p:cBhvr>
                                        <p:cTn id="28" dur="500" fill="hold"/>
                                        <p:tgtEl>
                                          <p:spTgt spid="5"/>
                                        </p:tgtEl>
                                        <p:attrNameLst>
                                          <p:attrName>ppt_w</p:attrName>
                                        </p:attrNameLst>
                                      </p:cBhvr>
                                      <p:tavLst>
                                        <p:tav tm="0">
                                          <p:val>
                                            <p:fltVal val="0"/>
                                          </p:val>
                                        </p:tav>
                                        <p:tav tm="100000">
                                          <p:val>
                                            <p:strVal val="#ppt_w"/>
                                          </p:val>
                                        </p:tav>
                                      </p:tavLst>
                                    </p:anim>
                                    <p:anim calcmode="lin" valueType="num">
                                      <p:cBhvr>
                                        <p:cTn id="29" dur="500" fill="hold"/>
                                        <p:tgtEl>
                                          <p:spTgt spid="5"/>
                                        </p:tgtEl>
                                        <p:attrNameLst>
                                          <p:attrName>ppt_h</p:attrName>
                                        </p:attrNameLst>
                                      </p:cBhvr>
                                      <p:tavLst>
                                        <p:tav tm="0">
                                          <p:val>
                                            <p:fltVal val="0"/>
                                          </p:val>
                                        </p:tav>
                                        <p:tav tm="100000">
                                          <p:val>
                                            <p:strVal val="#ppt_h"/>
                                          </p:val>
                                        </p:tav>
                                      </p:tavLst>
                                    </p:anim>
                                    <p:animEffect transition="in" filter="fade">
                                      <p:cBhvr>
                                        <p:cTn id="30" dur="500"/>
                                        <p:tgtEl>
                                          <p:spTgt spid="5"/>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anim calcmode="lin" valueType="num">
                                      <p:cBhvr>
                                        <p:cTn id="35" dur="500" fill="hold"/>
                                        <p:tgtEl>
                                          <p:spTgt spid="11"/>
                                        </p:tgtEl>
                                        <p:attrNameLst>
                                          <p:attrName>ppt_w</p:attrName>
                                        </p:attrNameLst>
                                      </p:cBhvr>
                                      <p:tavLst>
                                        <p:tav tm="0">
                                          <p:val>
                                            <p:fltVal val="0"/>
                                          </p:val>
                                        </p:tav>
                                        <p:tav tm="100000">
                                          <p:val>
                                            <p:strVal val="#ppt_w"/>
                                          </p:val>
                                        </p:tav>
                                      </p:tavLst>
                                    </p:anim>
                                    <p:anim calcmode="lin" valueType="num">
                                      <p:cBhvr>
                                        <p:cTn id="36" dur="500" fill="hold"/>
                                        <p:tgtEl>
                                          <p:spTgt spid="11"/>
                                        </p:tgtEl>
                                        <p:attrNameLst>
                                          <p:attrName>ppt_h</p:attrName>
                                        </p:attrNameLst>
                                      </p:cBhvr>
                                      <p:tavLst>
                                        <p:tav tm="0">
                                          <p:val>
                                            <p:fltVal val="0"/>
                                          </p:val>
                                        </p:tav>
                                        <p:tav tm="100000">
                                          <p:val>
                                            <p:strVal val="#ppt_h"/>
                                          </p:val>
                                        </p:tav>
                                      </p:tavLst>
                                    </p:anim>
                                    <p:animEffect transition="in" filter="fade">
                                      <p:cBhvr>
                                        <p:cTn id="37" dur="500"/>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7"/>
                                        </p:tgtEl>
                                        <p:attrNameLst>
                                          <p:attrName>style.visibility</p:attrName>
                                        </p:attrNameLst>
                                      </p:cBhvr>
                                      <p:to>
                                        <p:strVal val="visible"/>
                                      </p:to>
                                    </p:set>
                                    <p:anim calcmode="lin" valueType="num">
                                      <p:cBhvr>
                                        <p:cTn id="42" dur="500" fill="hold"/>
                                        <p:tgtEl>
                                          <p:spTgt spid="7"/>
                                        </p:tgtEl>
                                        <p:attrNameLst>
                                          <p:attrName>ppt_w</p:attrName>
                                        </p:attrNameLst>
                                      </p:cBhvr>
                                      <p:tavLst>
                                        <p:tav tm="0">
                                          <p:val>
                                            <p:fltVal val="0"/>
                                          </p:val>
                                        </p:tav>
                                        <p:tav tm="100000">
                                          <p:val>
                                            <p:strVal val="#ppt_w"/>
                                          </p:val>
                                        </p:tav>
                                      </p:tavLst>
                                    </p:anim>
                                    <p:anim calcmode="lin" valueType="num">
                                      <p:cBhvr>
                                        <p:cTn id="43" dur="500" fill="hold"/>
                                        <p:tgtEl>
                                          <p:spTgt spid="7"/>
                                        </p:tgtEl>
                                        <p:attrNameLst>
                                          <p:attrName>ppt_h</p:attrName>
                                        </p:attrNameLst>
                                      </p:cBhvr>
                                      <p:tavLst>
                                        <p:tav tm="0">
                                          <p:val>
                                            <p:fltVal val="0"/>
                                          </p:val>
                                        </p:tav>
                                        <p:tav tm="100000">
                                          <p:val>
                                            <p:strVal val="#ppt_h"/>
                                          </p:val>
                                        </p:tav>
                                      </p:tavLst>
                                    </p:anim>
                                    <p:animEffect transition="in" filter="fade">
                                      <p:cBhvr>
                                        <p:cTn id="44" dur="500"/>
                                        <p:tgtEl>
                                          <p:spTgt spid="7"/>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8"/>
                                        </p:tgtEl>
                                        <p:attrNameLst>
                                          <p:attrName>style.visibility</p:attrName>
                                        </p:attrNameLst>
                                      </p:cBhvr>
                                      <p:to>
                                        <p:strVal val="visible"/>
                                      </p:to>
                                    </p:set>
                                    <p:anim calcmode="lin" valueType="num">
                                      <p:cBhvr>
                                        <p:cTn id="49" dur="500" fill="hold"/>
                                        <p:tgtEl>
                                          <p:spTgt spid="8"/>
                                        </p:tgtEl>
                                        <p:attrNameLst>
                                          <p:attrName>ppt_w</p:attrName>
                                        </p:attrNameLst>
                                      </p:cBhvr>
                                      <p:tavLst>
                                        <p:tav tm="0">
                                          <p:val>
                                            <p:fltVal val="0"/>
                                          </p:val>
                                        </p:tav>
                                        <p:tav tm="100000">
                                          <p:val>
                                            <p:strVal val="#ppt_w"/>
                                          </p:val>
                                        </p:tav>
                                      </p:tavLst>
                                    </p:anim>
                                    <p:anim calcmode="lin" valueType="num">
                                      <p:cBhvr>
                                        <p:cTn id="50" dur="500" fill="hold"/>
                                        <p:tgtEl>
                                          <p:spTgt spid="8"/>
                                        </p:tgtEl>
                                        <p:attrNameLst>
                                          <p:attrName>ppt_h</p:attrName>
                                        </p:attrNameLst>
                                      </p:cBhvr>
                                      <p:tavLst>
                                        <p:tav tm="0">
                                          <p:val>
                                            <p:fltVal val="0"/>
                                          </p:val>
                                        </p:tav>
                                        <p:tav tm="100000">
                                          <p:val>
                                            <p:strVal val="#ppt_h"/>
                                          </p:val>
                                        </p:tav>
                                      </p:tavLst>
                                    </p:anim>
                                    <p:animEffect transition="in" filter="fade">
                                      <p:cBhvr>
                                        <p:cTn id="51" dur="500"/>
                                        <p:tgtEl>
                                          <p:spTgt spid="8"/>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grpId="0" nodeType="clickEffect">
                                  <p:stCondLst>
                                    <p:cond delay="0"/>
                                  </p:stCondLst>
                                  <p:childTnLst>
                                    <p:set>
                                      <p:cBhvr>
                                        <p:cTn id="55" dur="1" fill="hold">
                                          <p:stCondLst>
                                            <p:cond delay="0"/>
                                          </p:stCondLst>
                                        </p:cTn>
                                        <p:tgtEl>
                                          <p:spTgt spid="9"/>
                                        </p:tgtEl>
                                        <p:attrNameLst>
                                          <p:attrName>style.visibility</p:attrName>
                                        </p:attrNameLst>
                                      </p:cBhvr>
                                      <p:to>
                                        <p:strVal val="visible"/>
                                      </p:to>
                                    </p:set>
                                    <p:anim calcmode="lin" valueType="num">
                                      <p:cBhvr>
                                        <p:cTn id="56" dur="500" fill="hold"/>
                                        <p:tgtEl>
                                          <p:spTgt spid="9"/>
                                        </p:tgtEl>
                                        <p:attrNameLst>
                                          <p:attrName>ppt_w</p:attrName>
                                        </p:attrNameLst>
                                      </p:cBhvr>
                                      <p:tavLst>
                                        <p:tav tm="0">
                                          <p:val>
                                            <p:fltVal val="0"/>
                                          </p:val>
                                        </p:tav>
                                        <p:tav tm="100000">
                                          <p:val>
                                            <p:strVal val="#ppt_w"/>
                                          </p:val>
                                        </p:tav>
                                      </p:tavLst>
                                    </p:anim>
                                    <p:anim calcmode="lin" valueType="num">
                                      <p:cBhvr>
                                        <p:cTn id="57" dur="500" fill="hold"/>
                                        <p:tgtEl>
                                          <p:spTgt spid="9"/>
                                        </p:tgtEl>
                                        <p:attrNameLst>
                                          <p:attrName>ppt_h</p:attrName>
                                        </p:attrNameLst>
                                      </p:cBhvr>
                                      <p:tavLst>
                                        <p:tav tm="0">
                                          <p:val>
                                            <p:fltVal val="0"/>
                                          </p:val>
                                        </p:tav>
                                        <p:tav tm="100000">
                                          <p:val>
                                            <p:strVal val="#ppt_h"/>
                                          </p:val>
                                        </p:tav>
                                      </p:tavLst>
                                    </p:anim>
                                    <p:animEffect transition="in" filter="fade">
                                      <p:cBhvr>
                                        <p:cTn id="58" dur="500"/>
                                        <p:tgtEl>
                                          <p:spTgt spid="9"/>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grpId="0" nodeType="clickEffect">
                                  <p:stCondLst>
                                    <p:cond delay="0"/>
                                  </p:stCondLst>
                                  <p:childTnLst>
                                    <p:set>
                                      <p:cBhvr>
                                        <p:cTn id="62" dur="1" fill="hold">
                                          <p:stCondLst>
                                            <p:cond delay="0"/>
                                          </p:stCondLst>
                                        </p:cTn>
                                        <p:tgtEl>
                                          <p:spTgt spid="6"/>
                                        </p:tgtEl>
                                        <p:attrNameLst>
                                          <p:attrName>style.visibility</p:attrName>
                                        </p:attrNameLst>
                                      </p:cBhvr>
                                      <p:to>
                                        <p:strVal val="visible"/>
                                      </p:to>
                                    </p:set>
                                    <p:anim calcmode="lin" valueType="num">
                                      <p:cBhvr>
                                        <p:cTn id="63" dur="500" fill="hold"/>
                                        <p:tgtEl>
                                          <p:spTgt spid="6"/>
                                        </p:tgtEl>
                                        <p:attrNameLst>
                                          <p:attrName>ppt_w</p:attrName>
                                        </p:attrNameLst>
                                      </p:cBhvr>
                                      <p:tavLst>
                                        <p:tav tm="0">
                                          <p:val>
                                            <p:fltVal val="0"/>
                                          </p:val>
                                        </p:tav>
                                        <p:tav tm="100000">
                                          <p:val>
                                            <p:strVal val="#ppt_w"/>
                                          </p:val>
                                        </p:tav>
                                      </p:tavLst>
                                    </p:anim>
                                    <p:anim calcmode="lin" valueType="num">
                                      <p:cBhvr>
                                        <p:cTn id="64" dur="500" fill="hold"/>
                                        <p:tgtEl>
                                          <p:spTgt spid="6"/>
                                        </p:tgtEl>
                                        <p:attrNameLst>
                                          <p:attrName>ppt_h</p:attrName>
                                        </p:attrNameLst>
                                      </p:cBhvr>
                                      <p:tavLst>
                                        <p:tav tm="0">
                                          <p:val>
                                            <p:fltVal val="0"/>
                                          </p:val>
                                        </p:tav>
                                        <p:tav tm="100000">
                                          <p:val>
                                            <p:strVal val="#ppt_h"/>
                                          </p:val>
                                        </p:tav>
                                      </p:tavLst>
                                    </p:anim>
                                    <p:animEffect transition="in" filter="fade">
                                      <p:cBhvr>
                                        <p:cTn id="65" dur="500"/>
                                        <p:tgtEl>
                                          <p:spTgt spid="6"/>
                                        </p:tgtEl>
                                      </p:cBhvr>
                                    </p:animEffect>
                                  </p:childTnLst>
                                </p:cTn>
                              </p:par>
                            </p:childTnLst>
                          </p:cTn>
                        </p:par>
                      </p:childTnLst>
                    </p:cTn>
                  </p:par>
                  <p:par>
                    <p:cTn id="66" fill="hold">
                      <p:stCondLst>
                        <p:cond delay="indefinite"/>
                      </p:stCondLst>
                      <p:childTnLst>
                        <p:par>
                          <p:cTn id="67" fill="hold">
                            <p:stCondLst>
                              <p:cond delay="0"/>
                            </p:stCondLst>
                            <p:childTnLst>
                              <p:par>
                                <p:cTn id="68" presetID="53" presetClass="entr" presetSubtype="16" fill="hold" grpId="0" nodeType="clickEffect">
                                  <p:stCondLst>
                                    <p:cond delay="0"/>
                                  </p:stCondLst>
                                  <p:childTnLst>
                                    <p:set>
                                      <p:cBhvr>
                                        <p:cTn id="69" dur="1" fill="hold">
                                          <p:stCondLst>
                                            <p:cond delay="0"/>
                                          </p:stCondLst>
                                        </p:cTn>
                                        <p:tgtEl>
                                          <p:spTgt spid="14"/>
                                        </p:tgtEl>
                                        <p:attrNameLst>
                                          <p:attrName>style.visibility</p:attrName>
                                        </p:attrNameLst>
                                      </p:cBhvr>
                                      <p:to>
                                        <p:strVal val="visible"/>
                                      </p:to>
                                    </p:set>
                                    <p:anim calcmode="lin" valueType="num">
                                      <p:cBhvr>
                                        <p:cTn id="70" dur="500" fill="hold"/>
                                        <p:tgtEl>
                                          <p:spTgt spid="14"/>
                                        </p:tgtEl>
                                        <p:attrNameLst>
                                          <p:attrName>ppt_w</p:attrName>
                                        </p:attrNameLst>
                                      </p:cBhvr>
                                      <p:tavLst>
                                        <p:tav tm="0">
                                          <p:val>
                                            <p:fltVal val="0"/>
                                          </p:val>
                                        </p:tav>
                                        <p:tav tm="100000">
                                          <p:val>
                                            <p:strVal val="#ppt_w"/>
                                          </p:val>
                                        </p:tav>
                                      </p:tavLst>
                                    </p:anim>
                                    <p:anim calcmode="lin" valueType="num">
                                      <p:cBhvr>
                                        <p:cTn id="71" dur="500" fill="hold"/>
                                        <p:tgtEl>
                                          <p:spTgt spid="14"/>
                                        </p:tgtEl>
                                        <p:attrNameLst>
                                          <p:attrName>ppt_h</p:attrName>
                                        </p:attrNameLst>
                                      </p:cBhvr>
                                      <p:tavLst>
                                        <p:tav tm="0">
                                          <p:val>
                                            <p:fltVal val="0"/>
                                          </p:val>
                                        </p:tav>
                                        <p:tav tm="100000">
                                          <p:val>
                                            <p:strVal val="#ppt_h"/>
                                          </p:val>
                                        </p:tav>
                                      </p:tavLst>
                                    </p:anim>
                                    <p:animEffect transition="in" filter="fade">
                                      <p:cBhvr>
                                        <p:cTn id="72" dur="500"/>
                                        <p:tgtEl>
                                          <p:spTgt spid="14"/>
                                        </p:tgtEl>
                                      </p:cBhvr>
                                    </p:animEffect>
                                  </p:childTnLst>
                                </p:cTn>
                              </p:par>
                            </p:childTnLst>
                          </p:cTn>
                        </p:par>
                      </p:childTnLst>
                    </p:cTn>
                  </p:par>
                  <p:par>
                    <p:cTn id="73" fill="hold">
                      <p:stCondLst>
                        <p:cond delay="indefinite"/>
                      </p:stCondLst>
                      <p:childTnLst>
                        <p:par>
                          <p:cTn id="74" fill="hold">
                            <p:stCondLst>
                              <p:cond delay="0"/>
                            </p:stCondLst>
                            <p:childTnLst>
                              <p:par>
                                <p:cTn id="75" presetID="53" presetClass="entr" presetSubtype="16" fill="hold" grpId="0" nodeType="clickEffect">
                                  <p:stCondLst>
                                    <p:cond delay="0"/>
                                  </p:stCondLst>
                                  <p:childTnLst>
                                    <p:set>
                                      <p:cBhvr>
                                        <p:cTn id="76" dur="1" fill="hold">
                                          <p:stCondLst>
                                            <p:cond delay="0"/>
                                          </p:stCondLst>
                                        </p:cTn>
                                        <p:tgtEl>
                                          <p:spTgt spid="13"/>
                                        </p:tgtEl>
                                        <p:attrNameLst>
                                          <p:attrName>style.visibility</p:attrName>
                                        </p:attrNameLst>
                                      </p:cBhvr>
                                      <p:to>
                                        <p:strVal val="visible"/>
                                      </p:to>
                                    </p:set>
                                    <p:anim calcmode="lin" valueType="num">
                                      <p:cBhvr>
                                        <p:cTn id="77" dur="500" fill="hold"/>
                                        <p:tgtEl>
                                          <p:spTgt spid="13"/>
                                        </p:tgtEl>
                                        <p:attrNameLst>
                                          <p:attrName>ppt_w</p:attrName>
                                        </p:attrNameLst>
                                      </p:cBhvr>
                                      <p:tavLst>
                                        <p:tav tm="0">
                                          <p:val>
                                            <p:fltVal val="0"/>
                                          </p:val>
                                        </p:tav>
                                        <p:tav tm="100000">
                                          <p:val>
                                            <p:strVal val="#ppt_w"/>
                                          </p:val>
                                        </p:tav>
                                      </p:tavLst>
                                    </p:anim>
                                    <p:anim calcmode="lin" valueType="num">
                                      <p:cBhvr>
                                        <p:cTn id="78" dur="500" fill="hold"/>
                                        <p:tgtEl>
                                          <p:spTgt spid="13"/>
                                        </p:tgtEl>
                                        <p:attrNameLst>
                                          <p:attrName>ppt_h</p:attrName>
                                        </p:attrNameLst>
                                      </p:cBhvr>
                                      <p:tavLst>
                                        <p:tav tm="0">
                                          <p:val>
                                            <p:fltVal val="0"/>
                                          </p:val>
                                        </p:tav>
                                        <p:tav tm="100000">
                                          <p:val>
                                            <p:strVal val="#ppt_h"/>
                                          </p:val>
                                        </p:tav>
                                      </p:tavLst>
                                    </p:anim>
                                    <p:animEffect transition="in" filter="fade">
                                      <p:cBhvr>
                                        <p:cTn id="79" dur="500"/>
                                        <p:tgtEl>
                                          <p:spTgt spid="13"/>
                                        </p:tgtEl>
                                      </p:cBhvr>
                                    </p:animEffect>
                                  </p:childTnLst>
                                </p:cTn>
                              </p:par>
                            </p:childTnLst>
                          </p:cTn>
                        </p:par>
                      </p:childTnLst>
                    </p:cTn>
                  </p:par>
                  <p:par>
                    <p:cTn id="80" fill="hold">
                      <p:stCondLst>
                        <p:cond delay="indefinite"/>
                      </p:stCondLst>
                      <p:childTnLst>
                        <p:par>
                          <p:cTn id="81" fill="hold">
                            <p:stCondLst>
                              <p:cond delay="0"/>
                            </p:stCondLst>
                            <p:childTnLst>
                              <p:par>
                                <p:cTn id="82" presetID="53" presetClass="entr" presetSubtype="16" fill="hold" nodeType="clickEffect">
                                  <p:stCondLst>
                                    <p:cond delay="0"/>
                                  </p:stCondLst>
                                  <p:childTnLst>
                                    <p:set>
                                      <p:cBhvr>
                                        <p:cTn id="83" dur="1" fill="hold">
                                          <p:stCondLst>
                                            <p:cond delay="0"/>
                                          </p:stCondLst>
                                        </p:cTn>
                                        <p:tgtEl>
                                          <p:spTgt spid="18"/>
                                        </p:tgtEl>
                                        <p:attrNameLst>
                                          <p:attrName>style.visibility</p:attrName>
                                        </p:attrNameLst>
                                      </p:cBhvr>
                                      <p:to>
                                        <p:strVal val="visible"/>
                                      </p:to>
                                    </p:set>
                                    <p:anim calcmode="lin" valueType="num">
                                      <p:cBhvr>
                                        <p:cTn id="84" dur="500" fill="hold"/>
                                        <p:tgtEl>
                                          <p:spTgt spid="18"/>
                                        </p:tgtEl>
                                        <p:attrNameLst>
                                          <p:attrName>ppt_w</p:attrName>
                                        </p:attrNameLst>
                                      </p:cBhvr>
                                      <p:tavLst>
                                        <p:tav tm="0">
                                          <p:val>
                                            <p:fltVal val="0"/>
                                          </p:val>
                                        </p:tav>
                                        <p:tav tm="100000">
                                          <p:val>
                                            <p:strVal val="#ppt_w"/>
                                          </p:val>
                                        </p:tav>
                                      </p:tavLst>
                                    </p:anim>
                                    <p:anim calcmode="lin" valueType="num">
                                      <p:cBhvr>
                                        <p:cTn id="85" dur="500" fill="hold"/>
                                        <p:tgtEl>
                                          <p:spTgt spid="18"/>
                                        </p:tgtEl>
                                        <p:attrNameLst>
                                          <p:attrName>ppt_h</p:attrName>
                                        </p:attrNameLst>
                                      </p:cBhvr>
                                      <p:tavLst>
                                        <p:tav tm="0">
                                          <p:val>
                                            <p:fltVal val="0"/>
                                          </p:val>
                                        </p:tav>
                                        <p:tav tm="100000">
                                          <p:val>
                                            <p:strVal val="#ppt_h"/>
                                          </p:val>
                                        </p:tav>
                                      </p:tavLst>
                                    </p:anim>
                                    <p:animEffect transition="in" filter="fade">
                                      <p:cBhvr>
                                        <p:cTn id="86" dur="500"/>
                                        <p:tgtEl>
                                          <p:spTgt spid="18"/>
                                        </p:tgtEl>
                                      </p:cBhvr>
                                    </p:animEffect>
                                  </p:childTnLst>
                                </p:cTn>
                              </p:par>
                            </p:childTnLst>
                          </p:cTn>
                        </p:par>
                      </p:childTnLst>
                    </p:cTn>
                  </p:par>
                  <p:par>
                    <p:cTn id="87" fill="hold">
                      <p:stCondLst>
                        <p:cond delay="indefinite"/>
                      </p:stCondLst>
                      <p:childTnLst>
                        <p:par>
                          <p:cTn id="88" fill="hold">
                            <p:stCondLst>
                              <p:cond delay="0"/>
                            </p:stCondLst>
                            <p:childTnLst>
                              <p:par>
                                <p:cTn id="89" presetID="53" presetClass="entr" presetSubtype="16" fill="hold" grpId="0" nodeType="clickEffect">
                                  <p:stCondLst>
                                    <p:cond delay="0"/>
                                  </p:stCondLst>
                                  <p:childTnLst>
                                    <p:set>
                                      <p:cBhvr>
                                        <p:cTn id="90" dur="1" fill="hold">
                                          <p:stCondLst>
                                            <p:cond delay="0"/>
                                          </p:stCondLst>
                                        </p:cTn>
                                        <p:tgtEl>
                                          <p:spTgt spid="17"/>
                                        </p:tgtEl>
                                        <p:attrNameLst>
                                          <p:attrName>style.visibility</p:attrName>
                                        </p:attrNameLst>
                                      </p:cBhvr>
                                      <p:to>
                                        <p:strVal val="visible"/>
                                      </p:to>
                                    </p:set>
                                    <p:anim calcmode="lin" valueType="num">
                                      <p:cBhvr>
                                        <p:cTn id="91" dur="500" fill="hold"/>
                                        <p:tgtEl>
                                          <p:spTgt spid="17"/>
                                        </p:tgtEl>
                                        <p:attrNameLst>
                                          <p:attrName>ppt_w</p:attrName>
                                        </p:attrNameLst>
                                      </p:cBhvr>
                                      <p:tavLst>
                                        <p:tav tm="0">
                                          <p:val>
                                            <p:fltVal val="0"/>
                                          </p:val>
                                        </p:tav>
                                        <p:tav tm="100000">
                                          <p:val>
                                            <p:strVal val="#ppt_w"/>
                                          </p:val>
                                        </p:tav>
                                      </p:tavLst>
                                    </p:anim>
                                    <p:anim calcmode="lin" valueType="num">
                                      <p:cBhvr>
                                        <p:cTn id="92" dur="500" fill="hold"/>
                                        <p:tgtEl>
                                          <p:spTgt spid="17"/>
                                        </p:tgtEl>
                                        <p:attrNameLst>
                                          <p:attrName>ppt_h</p:attrName>
                                        </p:attrNameLst>
                                      </p:cBhvr>
                                      <p:tavLst>
                                        <p:tav tm="0">
                                          <p:val>
                                            <p:fltVal val="0"/>
                                          </p:val>
                                        </p:tav>
                                        <p:tav tm="100000">
                                          <p:val>
                                            <p:strVal val="#ppt_h"/>
                                          </p:val>
                                        </p:tav>
                                      </p:tavLst>
                                    </p:anim>
                                    <p:animEffect transition="in" filter="fade">
                                      <p:cBhvr>
                                        <p:cTn id="93" dur="500"/>
                                        <p:tgtEl>
                                          <p:spTgt spid="17"/>
                                        </p:tgtEl>
                                      </p:cBhvr>
                                    </p:animEffect>
                                  </p:childTnLst>
                                </p:cTn>
                              </p:par>
                            </p:childTnLst>
                          </p:cTn>
                        </p:par>
                      </p:childTnLst>
                    </p:cTn>
                  </p:par>
                  <p:par>
                    <p:cTn id="94" fill="hold">
                      <p:stCondLst>
                        <p:cond delay="indefinite"/>
                      </p:stCondLst>
                      <p:childTnLst>
                        <p:par>
                          <p:cTn id="95" fill="hold">
                            <p:stCondLst>
                              <p:cond delay="0"/>
                            </p:stCondLst>
                            <p:childTnLst>
                              <p:par>
                                <p:cTn id="96" presetID="53" presetClass="entr" presetSubtype="16" fill="hold" grpId="0" nodeType="clickEffect">
                                  <p:stCondLst>
                                    <p:cond delay="0"/>
                                  </p:stCondLst>
                                  <p:childTnLst>
                                    <p:set>
                                      <p:cBhvr>
                                        <p:cTn id="97" dur="1" fill="hold">
                                          <p:stCondLst>
                                            <p:cond delay="0"/>
                                          </p:stCondLst>
                                        </p:cTn>
                                        <p:tgtEl>
                                          <p:spTgt spid="28"/>
                                        </p:tgtEl>
                                        <p:attrNameLst>
                                          <p:attrName>style.visibility</p:attrName>
                                        </p:attrNameLst>
                                      </p:cBhvr>
                                      <p:to>
                                        <p:strVal val="visible"/>
                                      </p:to>
                                    </p:set>
                                    <p:anim calcmode="lin" valueType="num">
                                      <p:cBhvr>
                                        <p:cTn id="98" dur="500" fill="hold"/>
                                        <p:tgtEl>
                                          <p:spTgt spid="28"/>
                                        </p:tgtEl>
                                        <p:attrNameLst>
                                          <p:attrName>ppt_w</p:attrName>
                                        </p:attrNameLst>
                                      </p:cBhvr>
                                      <p:tavLst>
                                        <p:tav tm="0">
                                          <p:val>
                                            <p:fltVal val="0"/>
                                          </p:val>
                                        </p:tav>
                                        <p:tav tm="100000">
                                          <p:val>
                                            <p:strVal val="#ppt_w"/>
                                          </p:val>
                                        </p:tav>
                                      </p:tavLst>
                                    </p:anim>
                                    <p:anim calcmode="lin" valueType="num">
                                      <p:cBhvr>
                                        <p:cTn id="99" dur="500" fill="hold"/>
                                        <p:tgtEl>
                                          <p:spTgt spid="28"/>
                                        </p:tgtEl>
                                        <p:attrNameLst>
                                          <p:attrName>ppt_h</p:attrName>
                                        </p:attrNameLst>
                                      </p:cBhvr>
                                      <p:tavLst>
                                        <p:tav tm="0">
                                          <p:val>
                                            <p:fltVal val="0"/>
                                          </p:val>
                                        </p:tav>
                                        <p:tav tm="100000">
                                          <p:val>
                                            <p:strVal val="#ppt_h"/>
                                          </p:val>
                                        </p:tav>
                                      </p:tavLst>
                                    </p:anim>
                                    <p:animEffect transition="in" filter="fade">
                                      <p:cBhvr>
                                        <p:cTn id="100" dur="500"/>
                                        <p:tgtEl>
                                          <p:spTgt spid="28"/>
                                        </p:tgtEl>
                                      </p:cBhvr>
                                    </p:animEffect>
                                  </p:childTnLst>
                                </p:cTn>
                              </p:par>
                            </p:childTnLst>
                          </p:cTn>
                        </p:par>
                      </p:childTnLst>
                    </p:cTn>
                  </p:par>
                  <p:par>
                    <p:cTn id="101" fill="hold">
                      <p:stCondLst>
                        <p:cond delay="indefinite"/>
                      </p:stCondLst>
                      <p:childTnLst>
                        <p:par>
                          <p:cTn id="102" fill="hold">
                            <p:stCondLst>
                              <p:cond delay="0"/>
                            </p:stCondLst>
                            <p:childTnLst>
                              <p:par>
                                <p:cTn id="103" presetID="53" presetClass="entr" presetSubtype="16" fill="hold" grpId="0" nodeType="clickEffect">
                                  <p:stCondLst>
                                    <p:cond delay="0"/>
                                  </p:stCondLst>
                                  <p:childTnLst>
                                    <p:set>
                                      <p:cBhvr>
                                        <p:cTn id="104" dur="1" fill="hold">
                                          <p:stCondLst>
                                            <p:cond delay="0"/>
                                          </p:stCondLst>
                                        </p:cTn>
                                        <p:tgtEl>
                                          <p:spTgt spid="25"/>
                                        </p:tgtEl>
                                        <p:attrNameLst>
                                          <p:attrName>style.visibility</p:attrName>
                                        </p:attrNameLst>
                                      </p:cBhvr>
                                      <p:to>
                                        <p:strVal val="visible"/>
                                      </p:to>
                                    </p:set>
                                    <p:anim calcmode="lin" valueType="num">
                                      <p:cBhvr>
                                        <p:cTn id="105" dur="500" fill="hold"/>
                                        <p:tgtEl>
                                          <p:spTgt spid="25"/>
                                        </p:tgtEl>
                                        <p:attrNameLst>
                                          <p:attrName>ppt_w</p:attrName>
                                        </p:attrNameLst>
                                      </p:cBhvr>
                                      <p:tavLst>
                                        <p:tav tm="0">
                                          <p:val>
                                            <p:fltVal val="0"/>
                                          </p:val>
                                        </p:tav>
                                        <p:tav tm="100000">
                                          <p:val>
                                            <p:strVal val="#ppt_w"/>
                                          </p:val>
                                        </p:tav>
                                      </p:tavLst>
                                    </p:anim>
                                    <p:anim calcmode="lin" valueType="num">
                                      <p:cBhvr>
                                        <p:cTn id="106" dur="500" fill="hold"/>
                                        <p:tgtEl>
                                          <p:spTgt spid="25"/>
                                        </p:tgtEl>
                                        <p:attrNameLst>
                                          <p:attrName>ppt_h</p:attrName>
                                        </p:attrNameLst>
                                      </p:cBhvr>
                                      <p:tavLst>
                                        <p:tav tm="0">
                                          <p:val>
                                            <p:fltVal val="0"/>
                                          </p:val>
                                        </p:tav>
                                        <p:tav tm="100000">
                                          <p:val>
                                            <p:strVal val="#ppt_h"/>
                                          </p:val>
                                        </p:tav>
                                      </p:tavLst>
                                    </p:anim>
                                    <p:animEffect transition="in" filter="fade">
                                      <p:cBhvr>
                                        <p:cTn id="107" dur="500"/>
                                        <p:tgtEl>
                                          <p:spTgt spid="25"/>
                                        </p:tgtEl>
                                      </p:cBhvr>
                                    </p:animEffect>
                                  </p:childTnLst>
                                </p:cTn>
                              </p:par>
                            </p:childTnLst>
                          </p:cTn>
                        </p:par>
                      </p:childTnLst>
                    </p:cTn>
                  </p:par>
                  <p:par>
                    <p:cTn id="108" fill="hold">
                      <p:stCondLst>
                        <p:cond delay="indefinite"/>
                      </p:stCondLst>
                      <p:childTnLst>
                        <p:par>
                          <p:cTn id="109" fill="hold">
                            <p:stCondLst>
                              <p:cond delay="0"/>
                            </p:stCondLst>
                            <p:childTnLst>
                              <p:par>
                                <p:cTn id="110" presetID="53" presetClass="entr" presetSubtype="16" fill="hold" grpId="0" nodeType="clickEffect">
                                  <p:stCondLst>
                                    <p:cond delay="0"/>
                                  </p:stCondLst>
                                  <p:childTnLst>
                                    <p:set>
                                      <p:cBhvr>
                                        <p:cTn id="111" dur="1" fill="hold">
                                          <p:stCondLst>
                                            <p:cond delay="0"/>
                                          </p:stCondLst>
                                        </p:cTn>
                                        <p:tgtEl>
                                          <p:spTgt spid="26"/>
                                        </p:tgtEl>
                                        <p:attrNameLst>
                                          <p:attrName>style.visibility</p:attrName>
                                        </p:attrNameLst>
                                      </p:cBhvr>
                                      <p:to>
                                        <p:strVal val="visible"/>
                                      </p:to>
                                    </p:set>
                                    <p:anim calcmode="lin" valueType="num">
                                      <p:cBhvr>
                                        <p:cTn id="112" dur="500" fill="hold"/>
                                        <p:tgtEl>
                                          <p:spTgt spid="26"/>
                                        </p:tgtEl>
                                        <p:attrNameLst>
                                          <p:attrName>ppt_w</p:attrName>
                                        </p:attrNameLst>
                                      </p:cBhvr>
                                      <p:tavLst>
                                        <p:tav tm="0">
                                          <p:val>
                                            <p:fltVal val="0"/>
                                          </p:val>
                                        </p:tav>
                                        <p:tav tm="100000">
                                          <p:val>
                                            <p:strVal val="#ppt_w"/>
                                          </p:val>
                                        </p:tav>
                                      </p:tavLst>
                                    </p:anim>
                                    <p:anim calcmode="lin" valueType="num">
                                      <p:cBhvr>
                                        <p:cTn id="113" dur="500" fill="hold"/>
                                        <p:tgtEl>
                                          <p:spTgt spid="26"/>
                                        </p:tgtEl>
                                        <p:attrNameLst>
                                          <p:attrName>ppt_h</p:attrName>
                                        </p:attrNameLst>
                                      </p:cBhvr>
                                      <p:tavLst>
                                        <p:tav tm="0">
                                          <p:val>
                                            <p:fltVal val="0"/>
                                          </p:val>
                                        </p:tav>
                                        <p:tav tm="100000">
                                          <p:val>
                                            <p:strVal val="#ppt_h"/>
                                          </p:val>
                                        </p:tav>
                                      </p:tavLst>
                                    </p:anim>
                                    <p:animEffect transition="in" filter="fade">
                                      <p:cBhvr>
                                        <p:cTn id="114"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3" grpId="0" animBg="1"/>
      <p:bldP spid="14" grpId="0" animBg="1"/>
      <p:bldP spid="17" grpId="0" animBg="1"/>
      <p:bldP spid="25" grpId="0" animBg="1"/>
      <p:bldP spid="26" grpId="0" animBg="1"/>
      <p:bldP spid="2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020272" y="1556792"/>
            <a:ext cx="2123728" cy="1872208"/>
          </a:xfrm>
        </p:spPr>
        <p:txBody>
          <a:bodyPr/>
          <a:lstStyle/>
          <a:p>
            <a:pPr algn="ctr" rtl="1"/>
            <a:br>
              <a:rPr lang="ar-DZ" sz="6000" dirty="0">
                <a:solidFill>
                  <a:srgbClr val="C00000"/>
                </a:solidFill>
                <a:latin typeface="Sakkal Majalla" panose="02000000000000000000" pitchFamily="2" charset="-78"/>
                <a:cs typeface="Sakkal Majalla" panose="02000000000000000000" pitchFamily="2" charset="-78"/>
              </a:rPr>
            </a:br>
            <a:r>
              <a:rPr lang="ar-DZ" sz="6000" dirty="0">
                <a:solidFill>
                  <a:srgbClr val="C00000"/>
                </a:solidFill>
                <a:latin typeface="Sakkal Majalla" panose="02000000000000000000" pitchFamily="2" charset="-78"/>
                <a:cs typeface="Sakkal Majalla" panose="02000000000000000000" pitchFamily="2" charset="-78"/>
              </a:rPr>
              <a:t>متطلبات </a:t>
            </a:r>
            <a:r>
              <a:rPr lang="ar-SA" sz="6000" dirty="0">
                <a:solidFill>
                  <a:srgbClr val="C00000"/>
                </a:solidFill>
                <a:latin typeface="Sakkal Majalla" panose="02000000000000000000" pitchFamily="2" charset="-78"/>
                <a:cs typeface="Sakkal Majalla" panose="02000000000000000000" pitchFamily="2" charset="-78"/>
              </a:rPr>
              <a:t>الرقمنة </a:t>
            </a:r>
            <a:endParaRPr lang="fr-FR" sz="6000" dirty="0">
              <a:solidFill>
                <a:srgbClr val="C00000"/>
              </a:solidFill>
              <a:latin typeface="Sakkal Majalla" panose="02000000000000000000" pitchFamily="2" charset="-78"/>
              <a:cs typeface="Sakkal Majalla" panose="02000000000000000000" pitchFamily="2" charset="-78"/>
            </a:endParaRPr>
          </a:p>
        </p:txBody>
      </p:sp>
      <p:sp>
        <p:nvSpPr>
          <p:cNvPr id="12" name="ZoneTexte 11"/>
          <p:cNvSpPr txBox="1"/>
          <p:nvPr/>
        </p:nvSpPr>
        <p:spPr>
          <a:xfrm>
            <a:off x="179512" y="188640"/>
            <a:ext cx="6624736" cy="3600986"/>
          </a:xfrm>
          <a:prstGeom prst="rect">
            <a:avLst/>
          </a:prstGeom>
          <a:noFill/>
        </p:spPr>
        <p:txBody>
          <a:bodyPr wrap="square" rtlCol="0">
            <a:spAutoFit/>
          </a:bodyPr>
          <a:lstStyle/>
          <a:p>
            <a:pPr marL="571500" indent="-571500" algn="just" rtl="1">
              <a:buFont typeface="Courier New" pitchFamily="49" charset="0"/>
              <a:buChar char="o"/>
            </a:pPr>
            <a:r>
              <a:rPr lang="ar-DZ" sz="3600" b="1" spc="150" dirty="0">
                <a:solidFill>
                  <a:srgbClr val="FFFF00"/>
                </a:solidFill>
                <a:effectLst>
                  <a:outerShdw blurRad="38100" dist="38100" dir="2700000" algn="tl">
                    <a:srgbClr val="000000">
                      <a:alpha val="43137"/>
                    </a:srgbClr>
                  </a:outerShdw>
                </a:effectLst>
                <a:latin typeface="Arabic Typesetting" pitchFamily="66" charset="-78"/>
                <a:cs typeface="Arabic Typesetting" pitchFamily="66" charset="-78"/>
              </a:rPr>
              <a:t>التخطيط: </a:t>
            </a:r>
            <a:r>
              <a:rPr lang="ar-DZ" sz="3200" spc="150" dirty="0">
                <a:solidFill>
                  <a:srgbClr val="FFFFFF"/>
                </a:solidFill>
                <a:latin typeface="Arabic Typesetting" pitchFamily="66" charset="-78"/>
                <a:cs typeface="Arabic Typesetting" pitchFamily="66" charset="-78"/>
              </a:rPr>
              <a:t>"هو عبارة عن عملية تحديد الاهداف ووضع السياسيات وطرق العمل واجراءات التنفيذ واعداد الميزانية المناسبة ووضع البرامج الزمنية لتحقيق تلك الاهداف. وقد يكون التخطيط على المديين القريب والبعيد، ويسند التخطيط الى عملية الرقمنة لجنة تدعى فريق عمل الرقمنة، وتقوم هذه الاخيرة بوضع خطة مناسبة لتنفيذ مشروع الرقمنة.</a:t>
            </a:r>
          </a:p>
        </p:txBody>
      </p:sp>
    </p:spTree>
    <p:extLst>
      <p:ext uri="{BB962C8B-B14F-4D97-AF65-F5344CB8AC3E}">
        <p14:creationId xmlns:p14="http://schemas.microsoft.com/office/powerpoint/2010/main" val="42537989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 calcmode="lin" valueType="num">
                                      <p:cBhvr>
                                        <p:cTn id="7" dur="500" decel="50000" fill="hold">
                                          <p:stCondLst>
                                            <p:cond delay="0"/>
                                          </p:stCondLst>
                                        </p:cTn>
                                        <p:tgtEl>
                                          <p:spTgt spid="12">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12">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12">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12">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12">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12">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12">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300193" y="1556792"/>
            <a:ext cx="2843807" cy="1872208"/>
          </a:xfrm>
        </p:spPr>
        <p:txBody>
          <a:bodyPr/>
          <a:lstStyle/>
          <a:p>
            <a:pPr algn="ctr" rtl="1"/>
            <a:r>
              <a:rPr lang="ar-DZ" sz="4000" dirty="0">
                <a:solidFill>
                  <a:srgbClr val="FFFF00"/>
                </a:solidFill>
                <a:latin typeface="Sakkal Majalla" panose="02000000000000000000" pitchFamily="2" charset="-78"/>
                <a:cs typeface="Sakkal Majalla" panose="02000000000000000000" pitchFamily="2" charset="-78"/>
              </a:rPr>
              <a:t>2- الاجهزة والبرمجيات</a:t>
            </a:r>
            <a:endParaRPr lang="fr-FR" sz="4000" dirty="0">
              <a:solidFill>
                <a:srgbClr val="FFFF00"/>
              </a:solidFill>
              <a:latin typeface="Sakkal Majalla" panose="02000000000000000000" pitchFamily="2" charset="-78"/>
              <a:cs typeface="Sakkal Majalla" panose="02000000000000000000" pitchFamily="2" charset="-78"/>
            </a:endParaRPr>
          </a:p>
        </p:txBody>
      </p:sp>
      <p:sp>
        <p:nvSpPr>
          <p:cNvPr id="3" name="ZoneTexte 2"/>
          <p:cNvSpPr txBox="1"/>
          <p:nvPr/>
        </p:nvSpPr>
        <p:spPr>
          <a:xfrm>
            <a:off x="107505" y="188640"/>
            <a:ext cx="6192688" cy="5262979"/>
          </a:xfrm>
          <a:prstGeom prst="rect">
            <a:avLst/>
          </a:prstGeom>
          <a:noFill/>
        </p:spPr>
        <p:txBody>
          <a:bodyPr wrap="square" rtlCol="0">
            <a:spAutoFit/>
          </a:bodyPr>
          <a:lstStyle/>
          <a:p>
            <a:pPr algn="r" rtl="1"/>
            <a:r>
              <a:rPr lang="ar-DZ" sz="3600" spc="150" dirty="0">
                <a:solidFill>
                  <a:srgbClr val="FFFFFF"/>
                </a:solidFill>
                <a:latin typeface="Arabic Typesetting" pitchFamily="66" charset="-78"/>
                <a:cs typeface="Arabic Typesetting" pitchFamily="66" charset="-78"/>
              </a:rPr>
              <a:t>تعتمد عميلة الرقمنة  على العديد من الاجهزة والبرمجيات وهي :</a:t>
            </a:r>
          </a:p>
          <a:p>
            <a:pPr algn="r" rtl="1"/>
            <a:endParaRPr lang="ar-DZ" sz="3600" spc="150" dirty="0">
              <a:solidFill>
                <a:srgbClr val="FFFFFF"/>
              </a:solidFill>
              <a:latin typeface="Arabic Typesetting" pitchFamily="66" charset="-78"/>
              <a:cs typeface="Arabic Typesetting" pitchFamily="66" charset="-78"/>
            </a:endParaRPr>
          </a:p>
          <a:p>
            <a:pPr marL="571500" indent="-571500" algn="justLow" rtl="1">
              <a:buFont typeface="Wingdings" pitchFamily="2" charset="2"/>
              <a:buChar char="q"/>
            </a:pPr>
            <a:r>
              <a:rPr lang="ar-DZ" sz="4800" b="1" spc="150" dirty="0">
                <a:solidFill>
                  <a:srgbClr val="FFFFFF"/>
                </a:solidFill>
                <a:latin typeface="Arabic Typesetting" pitchFamily="66" charset="-78"/>
                <a:cs typeface="Arabic Typesetting" pitchFamily="66" charset="-78"/>
              </a:rPr>
              <a:t> الماسح الضوئي.</a:t>
            </a:r>
          </a:p>
          <a:p>
            <a:pPr marL="571500" indent="-571500" algn="justLow" rtl="1">
              <a:buFont typeface="Wingdings" pitchFamily="2" charset="2"/>
              <a:buChar char="q"/>
            </a:pPr>
            <a:r>
              <a:rPr lang="ar-DZ" sz="4800" b="1" spc="150" dirty="0">
                <a:solidFill>
                  <a:srgbClr val="FFFFFF"/>
                </a:solidFill>
                <a:latin typeface="Arabic Typesetting" pitchFamily="66" charset="-78"/>
                <a:cs typeface="Arabic Typesetting" pitchFamily="66" charset="-78"/>
              </a:rPr>
              <a:t>الحواسيب.</a:t>
            </a:r>
          </a:p>
          <a:p>
            <a:pPr marL="571500" indent="-571500" algn="justLow" rtl="1">
              <a:buFont typeface="Wingdings" pitchFamily="2" charset="2"/>
              <a:buChar char="q"/>
            </a:pPr>
            <a:r>
              <a:rPr lang="ar-DZ" sz="4800" b="1" spc="150" dirty="0">
                <a:solidFill>
                  <a:srgbClr val="FFFFFF"/>
                </a:solidFill>
                <a:latin typeface="Arabic Typesetting" pitchFamily="66" charset="-78"/>
                <a:cs typeface="Arabic Typesetting" pitchFamily="66" charset="-78"/>
              </a:rPr>
              <a:t>آلات التصوير الرقمية.</a:t>
            </a:r>
          </a:p>
          <a:p>
            <a:pPr marL="571500" indent="-571500" algn="justLow" rtl="1">
              <a:buFont typeface="Wingdings" pitchFamily="2" charset="2"/>
              <a:buChar char="q"/>
            </a:pPr>
            <a:r>
              <a:rPr lang="ar-DZ" sz="4800" b="1" spc="150" dirty="0">
                <a:solidFill>
                  <a:srgbClr val="FFFFFF"/>
                </a:solidFill>
                <a:latin typeface="Arabic Typesetting" pitchFamily="66" charset="-78"/>
                <a:cs typeface="Arabic Typesetting" pitchFamily="66" charset="-78"/>
              </a:rPr>
              <a:t>برمجية التعرف الضوئي على الحروف. </a:t>
            </a:r>
          </a:p>
          <a:p>
            <a:pPr marL="571500" indent="-571500" algn="r" rtl="1">
              <a:buFont typeface="Wingdings" pitchFamily="2" charset="2"/>
              <a:buChar char="q"/>
            </a:pPr>
            <a:endParaRPr lang="fr-FR" sz="3600" spc="150" dirty="0">
              <a:solidFill>
                <a:srgbClr val="FFFFFF"/>
              </a:solidFill>
              <a:latin typeface="Arabic Typesetting" pitchFamily="66" charset="-78"/>
              <a:cs typeface="Arabic Typesetting" pitchFamily="66" charset="-78"/>
            </a:endParaRPr>
          </a:p>
        </p:txBody>
      </p:sp>
    </p:spTree>
    <p:extLst>
      <p:ext uri="{BB962C8B-B14F-4D97-AF65-F5344CB8AC3E}">
        <p14:creationId xmlns:p14="http://schemas.microsoft.com/office/powerpoint/2010/main" val="2366782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wipe(down)">
                                      <p:cBhvr>
                                        <p:cTn id="14" dur="500"/>
                                        <p:tgtEl>
                                          <p:spTgt spid="3">
                                            <p:txEl>
                                              <p:pRg st="2" end="2"/>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down)">
                                      <p:cBhvr>
                                        <p:cTn id="19" dur="500"/>
                                        <p:tgtEl>
                                          <p:spTgt spid="3">
                                            <p:txEl>
                                              <p:pRg st="3" end="3"/>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nodeType="click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wipe(down)">
                                      <p:cBhvr>
                                        <p:cTn id="24" dur="500"/>
                                        <p:tgtEl>
                                          <p:spTgt spid="3">
                                            <p:txEl>
                                              <p:pRg st="4" end="4"/>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wipe(down)">
                                      <p:cBhvr>
                                        <p:cTn id="29"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04248" y="1556792"/>
            <a:ext cx="2339752" cy="3240360"/>
          </a:xfrm>
        </p:spPr>
        <p:txBody>
          <a:bodyPr/>
          <a:lstStyle/>
          <a:p>
            <a:pPr algn="ctr" rtl="1"/>
            <a:r>
              <a:rPr lang="ar-DZ" sz="4000" dirty="0">
                <a:solidFill>
                  <a:srgbClr val="C00000"/>
                </a:solidFill>
                <a:latin typeface="Sakkal Majalla" panose="02000000000000000000" pitchFamily="2" charset="-78"/>
                <a:cs typeface="Sakkal Majalla" panose="02000000000000000000" pitchFamily="2" charset="-78"/>
              </a:rPr>
              <a:t>2-4-1طريقة عمل برمجية التعرف الضوئي على الحروف</a:t>
            </a:r>
            <a:endParaRPr lang="fr-FR" sz="4000" dirty="0">
              <a:solidFill>
                <a:srgbClr val="C00000"/>
              </a:solidFill>
              <a:latin typeface="Sakkal Majalla" panose="02000000000000000000" pitchFamily="2" charset="-78"/>
              <a:cs typeface="Sakkal Majalla" panose="02000000000000000000" pitchFamily="2" charset="-78"/>
            </a:endParaRPr>
          </a:p>
        </p:txBody>
      </p:sp>
      <p:sp>
        <p:nvSpPr>
          <p:cNvPr id="4" name="Arc plein 3"/>
          <p:cNvSpPr/>
          <p:nvPr/>
        </p:nvSpPr>
        <p:spPr>
          <a:xfrm>
            <a:off x="918925" y="1008999"/>
            <a:ext cx="5289925" cy="5289925"/>
          </a:xfrm>
          <a:prstGeom prst="blockArc">
            <a:avLst>
              <a:gd name="adj1" fmla="val 11880000"/>
              <a:gd name="adj2" fmla="val 16200000"/>
              <a:gd name="adj3" fmla="val 4641"/>
            </a:avLst>
          </a:prstGeom>
          <a:scene3d>
            <a:camera prst="orthographicFront"/>
            <a:lightRig rig="threePt" dir="t">
              <a:rot lat="0" lon="0" rev="7500000"/>
            </a:lightRig>
          </a:scene3d>
          <a:sp3d z="-70000" extrusionH="63500" prstMaterial="matte">
            <a:bevelT w="25400" h="6350" prst="relaxedInset"/>
            <a:contourClr>
              <a:schemeClr val="bg1"/>
            </a:contourClr>
          </a:sp3d>
        </p:spPr>
        <p:style>
          <a:lnRef idx="0">
            <a:schemeClr val="lt1">
              <a:hueOff val="0"/>
              <a:satOff val="0"/>
              <a:lumOff val="0"/>
              <a:alphaOff val="0"/>
            </a:schemeClr>
          </a:lnRef>
          <a:fillRef idx="1">
            <a:schemeClr val="accent5">
              <a:hueOff val="-12233612"/>
              <a:satOff val="84076"/>
              <a:lumOff val="-8236"/>
              <a:alphaOff val="0"/>
            </a:schemeClr>
          </a:fillRef>
          <a:effectRef idx="2">
            <a:schemeClr val="accent5">
              <a:hueOff val="-12233612"/>
              <a:satOff val="84076"/>
              <a:lumOff val="-8236"/>
              <a:alphaOff val="0"/>
            </a:schemeClr>
          </a:effectRef>
          <a:fontRef idx="minor">
            <a:schemeClr val="lt1"/>
          </a:fontRef>
        </p:style>
      </p:sp>
      <p:sp>
        <p:nvSpPr>
          <p:cNvPr id="5" name="Arc plein 4"/>
          <p:cNvSpPr/>
          <p:nvPr/>
        </p:nvSpPr>
        <p:spPr>
          <a:xfrm>
            <a:off x="918925" y="1008999"/>
            <a:ext cx="5289925" cy="5289925"/>
          </a:xfrm>
          <a:prstGeom prst="blockArc">
            <a:avLst>
              <a:gd name="adj1" fmla="val 7560000"/>
              <a:gd name="adj2" fmla="val 11880000"/>
              <a:gd name="adj3" fmla="val 4641"/>
            </a:avLst>
          </a:prstGeom>
          <a:scene3d>
            <a:camera prst="orthographicFront"/>
            <a:lightRig rig="threePt" dir="t">
              <a:rot lat="0" lon="0" rev="7500000"/>
            </a:lightRig>
          </a:scene3d>
          <a:sp3d z="-70000" extrusionH="63500" prstMaterial="matte">
            <a:bevelT w="25400" h="6350" prst="relaxedInset"/>
            <a:contourClr>
              <a:schemeClr val="bg1"/>
            </a:contourClr>
          </a:sp3d>
        </p:spPr>
        <p:style>
          <a:lnRef idx="0">
            <a:schemeClr val="lt1">
              <a:hueOff val="0"/>
              <a:satOff val="0"/>
              <a:lumOff val="0"/>
              <a:alphaOff val="0"/>
            </a:schemeClr>
          </a:lnRef>
          <a:fillRef idx="1">
            <a:schemeClr val="accent5">
              <a:hueOff val="-9175209"/>
              <a:satOff val="63057"/>
              <a:lumOff val="-6177"/>
              <a:alphaOff val="0"/>
            </a:schemeClr>
          </a:fillRef>
          <a:effectRef idx="2">
            <a:schemeClr val="accent5">
              <a:hueOff val="-9175209"/>
              <a:satOff val="63057"/>
              <a:lumOff val="-6177"/>
              <a:alphaOff val="0"/>
            </a:schemeClr>
          </a:effectRef>
          <a:fontRef idx="minor">
            <a:schemeClr val="lt1"/>
          </a:fontRef>
        </p:style>
      </p:sp>
      <p:sp>
        <p:nvSpPr>
          <p:cNvPr id="7" name="Arc plein 6"/>
          <p:cNvSpPr/>
          <p:nvPr/>
        </p:nvSpPr>
        <p:spPr>
          <a:xfrm>
            <a:off x="918925" y="1008999"/>
            <a:ext cx="5289925" cy="5289925"/>
          </a:xfrm>
          <a:prstGeom prst="blockArc">
            <a:avLst>
              <a:gd name="adj1" fmla="val 3240000"/>
              <a:gd name="adj2" fmla="val 7560000"/>
              <a:gd name="adj3" fmla="val 4641"/>
            </a:avLst>
          </a:prstGeom>
          <a:scene3d>
            <a:camera prst="orthographicFront"/>
            <a:lightRig rig="threePt" dir="t">
              <a:rot lat="0" lon="0" rev="7500000"/>
            </a:lightRig>
          </a:scene3d>
          <a:sp3d z="-70000" extrusionH="63500" prstMaterial="matte">
            <a:bevelT w="25400" h="6350" prst="relaxedInset"/>
            <a:contourClr>
              <a:schemeClr val="bg1"/>
            </a:contourClr>
          </a:sp3d>
        </p:spPr>
        <p:style>
          <a:lnRef idx="0">
            <a:schemeClr val="lt1">
              <a:hueOff val="0"/>
              <a:satOff val="0"/>
              <a:lumOff val="0"/>
              <a:alphaOff val="0"/>
            </a:schemeClr>
          </a:lnRef>
          <a:fillRef idx="1">
            <a:schemeClr val="accent5">
              <a:hueOff val="-6116806"/>
              <a:satOff val="42038"/>
              <a:lumOff val="-4118"/>
              <a:alphaOff val="0"/>
            </a:schemeClr>
          </a:fillRef>
          <a:effectRef idx="2">
            <a:schemeClr val="accent5">
              <a:hueOff val="-6116806"/>
              <a:satOff val="42038"/>
              <a:lumOff val="-4118"/>
              <a:alphaOff val="0"/>
            </a:schemeClr>
          </a:effectRef>
          <a:fontRef idx="minor">
            <a:schemeClr val="lt1"/>
          </a:fontRef>
        </p:style>
      </p:sp>
      <p:sp>
        <p:nvSpPr>
          <p:cNvPr id="8" name="Arc plein 7"/>
          <p:cNvSpPr/>
          <p:nvPr/>
        </p:nvSpPr>
        <p:spPr>
          <a:xfrm>
            <a:off x="918925" y="1008999"/>
            <a:ext cx="5289925" cy="5289925"/>
          </a:xfrm>
          <a:prstGeom prst="blockArc">
            <a:avLst>
              <a:gd name="adj1" fmla="val 20520000"/>
              <a:gd name="adj2" fmla="val 3240000"/>
              <a:gd name="adj3" fmla="val 4641"/>
            </a:avLst>
          </a:prstGeom>
          <a:scene3d>
            <a:camera prst="orthographicFront"/>
            <a:lightRig rig="threePt" dir="t">
              <a:rot lat="0" lon="0" rev="7500000"/>
            </a:lightRig>
          </a:scene3d>
          <a:sp3d z="-70000" extrusionH="63500" prstMaterial="matte">
            <a:bevelT w="25400" h="6350" prst="relaxedInset"/>
            <a:contourClr>
              <a:schemeClr val="bg1"/>
            </a:contourClr>
          </a:sp3d>
        </p:spPr>
        <p:style>
          <a:lnRef idx="0">
            <a:schemeClr val="lt1">
              <a:hueOff val="0"/>
              <a:satOff val="0"/>
              <a:lumOff val="0"/>
              <a:alphaOff val="0"/>
            </a:schemeClr>
          </a:lnRef>
          <a:fillRef idx="1">
            <a:schemeClr val="accent5">
              <a:hueOff val="-3058403"/>
              <a:satOff val="21019"/>
              <a:lumOff val="-2059"/>
              <a:alphaOff val="0"/>
            </a:schemeClr>
          </a:fillRef>
          <a:effectRef idx="2">
            <a:schemeClr val="accent5">
              <a:hueOff val="-3058403"/>
              <a:satOff val="21019"/>
              <a:lumOff val="-2059"/>
              <a:alphaOff val="0"/>
            </a:schemeClr>
          </a:effectRef>
          <a:fontRef idx="minor">
            <a:schemeClr val="lt1"/>
          </a:fontRef>
        </p:style>
      </p:sp>
      <p:sp>
        <p:nvSpPr>
          <p:cNvPr id="9" name="Arc plein 8"/>
          <p:cNvSpPr/>
          <p:nvPr/>
        </p:nvSpPr>
        <p:spPr>
          <a:xfrm>
            <a:off x="918925" y="1008999"/>
            <a:ext cx="5289925" cy="5289925"/>
          </a:xfrm>
          <a:prstGeom prst="blockArc">
            <a:avLst>
              <a:gd name="adj1" fmla="val 16200000"/>
              <a:gd name="adj2" fmla="val 20520000"/>
              <a:gd name="adj3" fmla="val 4641"/>
            </a:avLst>
          </a:prstGeom>
          <a:scene3d>
            <a:camera prst="orthographicFront"/>
            <a:lightRig rig="threePt" dir="t">
              <a:rot lat="0" lon="0" rev="7500000"/>
            </a:lightRig>
          </a:scene3d>
          <a:sp3d z="-70000" extrusionH="63500" prstMaterial="matte">
            <a:bevelT w="25400" h="6350" prst="relaxedInset"/>
            <a:contourClr>
              <a:schemeClr val="bg1"/>
            </a:contourClr>
          </a:sp3d>
        </p:spPr>
        <p:style>
          <a:lnRef idx="0">
            <a:schemeClr val="lt1">
              <a:hueOff val="0"/>
              <a:satOff val="0"/>
              <a:lumOff val="0"/>
              <a:alphaOff val="0"/>
            </a:schemeClr>
          </a:lnRef>
          <a:fillRef idx="1">
            <a:schemeClr val="accent5">
              <a:hueOff val="0"/>
              <a:satOff val="0"/>
              <a:lumOff val="0"/>
              <a:alphaOff val="0"/>
            </a:schemeClr>
          </a:fillRef>
          <a:effectRef idx="2">
            <a:schemeClr val="accent5">
              <a:hueOff val="0"/>
              <a:satOff val="0"/>
              <a:lumOff val="0"/>
              <a:alphaOff val="0"/>
            </a:schemeClr>
          </a:effectRef>
          <a:fontRef idx="minor">
            <a:schemeClr val="lt1"/>
          </a:fontRef>
        </p:style>
      </p:sp>
      <p:sp>
        <p:nvSpPr>
          <p:cNvPr id="10" name="Forme libre 9"/>
          <p:cNvSpPr/>
          <p:nvPr/>
        </p:nvSpPr>
        <p:spPr>
          <a:xfrm>
            <a:off x="2346010" y="2436085"/>
            <a:ext cx="2435754" cy="2435754"/>
          </a:xfrm>
          <a:custGeom>
            <a:avLst/>
            <a:gdLst>
              <a:gd name="connsiteX0" fmla="*/ 0 w 2435754"/>
              <a:gd name="connsiteY0" fmla="*/ 1217877 h 2435754"/>
              <a:gd name="connsiteX1" fmla="*/ 1217877 w 2435754"/>
              <a:gd name="connsiteY1" fmla="*/ 0 h 2435754"/>
              <a:gd name="connsiteX2" fmla="*/ 2435754 w 2435754"/>
              <a:gd name="connsiteY2" fmla="*/ 1217877 h 2435754"/>
              <a:gd name="connsiteX3" fmla="*/ 1217877 w 2435754"/>
              <a:gd name="connsiteY3" fmla="*/ 2435754 h 2435754"/>
              <a:gd name="connsiteX4" fmla="*/ 0 w 2435754"/>
              <a:gd name="connsiteY4" fmla="*/ 1217877 h 24357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35754" h="2435754">
                <a:moveTo>
                  <a:pt x="0" y="1217877"/>
                </a:moveTo>
                <a:cubicBezTo>
                  <a:pt x="0" y="545262"/>
                  <a:pt x="545262" y="0"/>
                  <a:pt x="1217877" y="0"/>
                </a:cubicBezTo>
                <a:cubicBezTo>
                  <a:pt x="1890492" y="0"/>
                  <a:pt x="2435754" y="545262"/>
                  <a:pt x="2435754" y="1217877"/>
                </a:cubicBezTo>
                <a:cubicBezTo>
                  <a:pt x="2435754" y="1890492"/>
                  <a:pt x="1890492" y="2435754"/>
                  <a:pt x="1217877" y="2435754"/>
                </a:cubicBezTo>
                <a:cubicBezTo>
                  <a:pt x="545262" y="2435754"/>
                  <a:pt x="0" y="1890492"/>
                  <a:pt x="0" y="1217877"/>
                </a:cubicBezTo>
                <a:close/>
              </a:path>
            </a:pathLst>
          </a:custGeom>
          <a:scene3d>
            <a:camera prst="orthographicFront"/>
            <a:lightRig rig="threePt" dir="t">
              <a:rot lat="0" lon="0" rev="7500000"/>
            </a:lightRig>
          </a:scene3d>
          <a:sp3d prstMaterial="plastic">
            <a:bevelT w="127000" h="25400" prst="relaxedInset"/>
          </a:sp3d>
        </p:spPr>
        <p:style>
          <a:lnRef idx="0">
            <a:schemeClr val="lt1">
              <a:hueOff val="0"/>
              <a:satOff val="0"/>
              <a:lumOff val="0"/>
              <a:alphaOff val="0"/>
            </a:schemeClr>
          </a:lnRef>
          <a:fillRef idx="3">
            <a:schemeClr val="accent4">
              <a:hueOff val="0"/>
              <a:satOff val="0"/>
              <a:lumOff val="0"/>
              <a:alphaOff val="0"/>
            </a:schemeClr>
          </a:fillRef>
          <a:effectRef idx="2">
            <a:schemeClr val="accent4">
              <a:hueOff val="0"/>
              <a:satOff val="0"/>
              <a:lumOff val="0"/>
              <a:alphaOff val="0"/>
            </a:schemeClr>
          </a:effectRef>
          <a:fontRef idx="minor">
            <a:schemeClr val="lt1"/>
          </a:fontRef>
        </p:style>
        <p:txBody>
          <a:bodyPr spcFirstLastPara="0" vert="horz" wrap="square" lIns="407508" tIns="407508" rIns="407508" bIns="407508" numCol="1" spcCol="1270" anchor="ctr" anchorCtr="0">
            <a:noAutofit/>
          </a:bodyPr>
          <a:lstStyle/>
          <a:p>
            <a:pPr lvl="0" algn="ctr" defTabSz="1778000" rtl="1">
              <a:lnSpc>
                <a:spcPct val="90000"/>
              </a:lnSpc>
              <a:spcBef>
                <a:spcPct val="0"/>
              </a:spcBef>
              <a:spcAft>
                <a:spcPct val="35000"/>
              </a:spcAft>
            </a:pPr>
            <a:r>
              <a:rPr lang="ar-DZ" sz="4000" kern="1200" dirty="0"/>
              <a:t>مراحل عمل البرمجية </a:t>
            </a:r>
            <a:endParaRPr lang="fr-FR" sz="4000" kern="1200" dirty="0"/>
          </a:p>
        </p:txBody>
      </p:sp>
      <p:sp>
        <p:nvSpPr>
          <p:cNvPr id="11" name="Forme libre 10"/>
          <p:cNvSpPr/>
          <p:nvPr/>
        </p:nvSpPr>
        <p:spPr>
          <a:xfrm>
            <a:off x="2711373" y="217866"/>
            <a:ext cx="1705028" cy="1705028"/>
          </a:xfrm>
          <a:custGeom>
            <a:avLst/>
            <a:gdLst>
              <a:gd name="connsiteX0" fmla="*/ 0 w 1705028"/>
              <a:gd name="connsiteY0" fmla="*/ 852514 h 1705028"/>
              <a:gd name="connsiteX1" fmla="*/ 852514 w 1705028"/>
              <a:gd name="connsiteY1" fmla="*/ 0 h 1705028"/>
              <a:gd name="connsiteX2" fmla="*/ 1705028 w 1705028"/>
              <a:gd name="connsiteY2" fmla="*/ 852514 h 1705028"/>
              <a:gd name="connsiteX3" fmla="*/ 852514 w 1705028"/>
              <a:gd name="connsiteY3" fmla="*/ 1705028 h 1705028"/>
              <a:gd name="connsiteX4" fmla="*/ 0 w 1705028"/>
              <a:gd name="connsiteY4" fmla="*/ 852514 h 17050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05028" h="1705028">
                <a:moveTo>
                  <a:pt x="0" y="852514"/>
                </a:moveTo>
                <a:cubicBezTo>
                  <a:pt x="0" y="381684"/>
                  <a:pt x="381684" y="0"/>
                  <a:pt x="852514" y="0"/>
                </a:cubicBezTo>
                <a:cubicBezTo>
                  <a:pt x="1323344" y="0"/>
                  <a:pt x="1705028" y="381684"/>
                  <a:pt x="1705028" y="852514"/>
                </a:cubicBezTo>
                <a:cubicBezTo>
                  <a:pt x="1705028" y="1323344"/>
                  <a:pt x="1323344" y="1705028"/>
                  <a:pt x="852514" y="1705028"/>
                </a:cubicBezTo>
                <a:cubicBezTo>
                  <a:pt x="381684" y="1705028"/>
                  <a:pt x="0" y="1323344"/>
                  <a:pt x="0" y="852514"/>
                </a:cubicBezTo>
                <a:close/>
              </a:path>
            </a:pathLst>
          </a:custGeom>
          <a:scene3d>
            <a:camera prst="orthographicFront"/>
            <a:lightRig rig="threePt" dir="t">
              <a:rot lat="0" lon="0" rev="7500000"/>
            </a:lightRig>
          </a:scene3d>
          <a:sp3d prstMaterial="plastic">
            <a:bevelT w="127000" h="25400" prst="relaxedInset"/>
          </a:sp3d>
        </p:spPr>
        <p:style>
          <a:lnRef idx="0">
            <a:schemeClr val="lt1">
              <a:hueOff val="0"/>
              <a:satOff val="0"/>
              <a:lumOff val="0"/>
              <a:alphaOff val="0"/>
            </a:schemeClr>
          </a:lnRef>
          <a:fillRef idx="3">
            <a:schemeClr val="accent5">
              <a:hueOff val="0"/>
              <a:satOff val="0"/>
              <a:lumOff val="0"/>
              <a:alphaOff val="0"/>
            </a:schemeClr>
          </a:fillRef>
          <a:effectRef idx="2">
            <a:schemeClr val="accent5">
              <a:hueOff val="0"/>
              <a:satOff val="0"/>
              <a:lumOff val="0"/>
              <a:alphaOff val="0"/>
            </a:schemeClr>
          </a:effectRef>
          <a:fontRef idx="minor">
            <a:schemeClr val="lt1"/>
          </a:fontRef>
        </p:style>
        <p:txBody>
          <a:bodyPr spcFirstLastPara="0" vert="horz" wrap="square" lIns="272556" tIns="272556" rIns="272556" bIns="272556" numCol="1" spcCol="1270" anchor="ctr" anchorCtr="0">
            <a:noAutofit/>
          </a:bodyPr>
          <a:lstStyle/>
          <a:p>
            <a:pPr lvl="0" algn="ctr" defTabSz="800100" rtl="1">
              <a:lnSpc>
                <a:spcPct val="90000"/>
              </a:lnSpc>
              <a:spcBef>
                <a:spcPct val="0"/>
              </a:spcBef>
              <a:spcAft>
                <a:spcPct val="35000"/>
              </a:spcAft>
            </a:pPr>
            <a:r>
              <a:rPr lang="ar-DZ" sz="1800" b="1" kern="1200" dirty="0"/>
              <a:t>1- تحديد العناصر النصية والعناصر في شكل صور </a:t>
            </a:r>
            <a:endParaRPr lang="fr-FR" sz="1800" b="1" kern="1200" dirty="0"/>
          </a:p>
        </p:txBody>
      </p:sp>
      <p:sp>
        <p:nvSpPr>
          <p:cNvPr id="12" name="Forme libre 11"/>
          <p:cNvSpPr/>
          <p:nvPr/>
        </p:nvSpPr>
        <p:spPr>
          <a:xfrm>
            <a:off x="5168506" y="2003077"/>
            <a:ext cx="1705028" cy="1705028"/>
          </a:xfrm>
          <a:custGeom>
            <a:avLst/>
            <a:gdLst>
              <a:gd name="connsiteX0" fmla="*/ 0 w 1705028"/>
              <a:gd name="connsiteY0" fmla="*/ 852514 h 1705028"/>
              <a:gd name="connsiteX1" fmla="*/ 852514 w 1705028"/>
              <a:gd name="connsiteY1" fmla="*/ 0 h 1705028"/>
              <a:gd name="connsiteX2" fmla="*/ 1705028 w 1705028"/>
              <a:gd name="connsiteY2" fmla="*/ 852514 h 1705028"/>
              <a:gd name="connsiteX3" fmla="*/ 852514 w 1705028"/>
              <a:gd name="connsiteY3" fmla="*/ 1705028 h 1705028"/>
              <a:gd name="connsiteX4" fmla="*/ 0 w 1705028"/>
              <a:gd name="connsiteY4" fmla="*/ 852514 h 17050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05028" h="1705028">
                <a:moveTo>
                  <a:pt x="0" y="852514"/>
                </a:moveTo>
                <a:cubicBezTo>
                  <a:pt x="0" y="381684"/>
                  <a:pt x="381684" y="0"/>
                  <a:pt x="852514" y="0"/>
                </a:cubicBezTo>
                <a:cubicBezTo>
                  <a:pt x="1323344" y="0"/>
                  <a:pt x="1705028" y="381684"/>
                  <a:pt x="1705028" y="852514"/>
                </a:cubicBezTo>
                <a:cubicBezTo>
                  <a:pt x="1705028" y="1323344"/>
                  <a:pt x="1323344" y="1705028"/>
                  <a:pt x="852514" y="1705028"/>
                </a:cubicBezTo>
                <a:cubicBezTo>
                  <a:pt x="381684" y="1705028"/>
                  <a:pt x="0" y="1323344"/>
                  <a:pt x="0" y="852514"/>
                </a:cubicBezTo>
                <a:close/>
              </a:path>
            </a:pathLst>
          </a:custGeom>
          <a:scene3d>
            <a:camera prst="orthographicFront"/>
            <a:lightRig rig="threePt" dir="t">
              <a:rot lat="0" lon="0" rev="7500000"/>
            </a:lightRig>
          </a:scene3d>
          <a:sp3d prstMaterial="plastic">
            <a:bevelT w="127000" h="25400" prst="relaxedInset"/>
          </a:sp3d>
        </p:spPr>
        <p:style>
          <a:lnRef idx="0">
            <a:schemeClr val="lt1">
              <a:hueOff val="0"/>
              <a:satOff val="0"/>
              <a:lumOff val="0"/>
              <a:alphaOff val="0"/>
            </a:schemeClr>
          </a:lnRef>
          <a:fillRef idx="3">
            <a:schemeClr val="accent5">
              <a:hueOff val="-3058403"/>
              <a:satOff val="21019"/>
              <a:lumOff val="-2059"/>
              <a:alphaOff val="0"/>
            </a:schemeClr>
          </a:fillRef>
          <a:effectRef idx="2">
            <a:schemeClr val="accent5">
              <a:hueOff val="-3058403"/>
              <a:satOff val="21019"/>
              <a:lumOff val="-2059"/>
              <a:alphaOff val="0"/>
            </a:schemeClr>
          </a:effectRef>
          <a:fontRef idx="minor">
            <a:schemeClr val="lt1"/>
          </a:fontRef>
        </p:style>
        <p:txBody>
          <a:bodyPr spcFirstLastPara="0" vert="horz" wrap="square" lIns="280176" tIns="280176" rIns="280176" bIns="280176" numCol="1" spcCol="1270" anchor="ctr" anchorCtr="0">
            <a:noAutofit/>
          </a:bodyPr>
          <a:lstStyle/>
          <a:p>
            <a:pPr lvl="0" algn="ctr" defTabSz="1066800" rtl="1">
              <a:lnSpc>
                <a:spcPct val="90000"/>
              </a:lnSpc>
              <a:spcBef>
                <a:spcPct val="0"/>
              </a:spcBef>
              <a:spcAft>
                <a:spcPct val="35000"/>
              </a:spcAft>
            </a:pPr>
            <a:r>
              <a:rPr lang="ar-DZ" sz="2400" kern="1200" dirty="0"/>
              <a:t>2- التعرف على الحروف </a:t>
            </a:r>
            <a:endParaRPr lang="fr-FR" sz="2400" kern="1200" dirty="0"/>
          </a:p>
        </p:txBody>
      </p:sp>
      <p:sp>
        <p:nvSpPr>
          <p:cNvPr id="13" name="Forme libre 12"/>
          <p:cNvSpPr/>
          <p:nvPr/>
        </p:nvSpPr>
        <p:spPr>
          <a:xfrm>
            <a:off x="4229965" y="4891610"/>
            <a:ext cx="1705028" cy="1705028"/>
          </a:xfrm>
          <a:custGeom>
            <a:avLst/>
            <a:gdLst>
              <a:gd name="connsiteX0" fmla="*/ 0 w 1705028"/>
              <a:gd name="connsiteY0" fmla="*/ 852514 h 1705028"/>
              <a:gd name="connsiteX1" fmla="*/ 852514 w 1705028"/>
              <a:gd name="connsiteY1" fmla="*/ 0 h 1705028"/>
              <a:gd name="connsiteX2" fmla="*/ 1705028 w 1705028"/>
              <a:gd name="connsiteY2" fmla="*/ 852514 h 1705028"/>
              <a:gd name="connsiteX3" fmla="*/ 852514 w 1705028"/>
              <a:gd name="connsiteY3" fmla="*/ 1705028 h 1705028"/>
              <a:gd name="connsiteX4" fmla="*/ 0 w 1705028"/>
              <a:gd name="connsiteY4" fmla="*/ 852514 h 17050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05028" h="1705028">
                <a:moveTo>
                  <a:pt x="0" y="852514"/>
                </a:moveTo>
                <a:cubicBezTo>
                  <a:pt x="0" y="381684"/>
                  <a:pt x="381684" y="0"/>
                  <a:pt x="852514" y="0"/>
                </a:cubicBezTo>
                <a:cubicBezTo>
                  <a:pt x="1323344" y="0"/>
                  <a:pt x="1705028" y="381684"/>
                  <a:pt x="1705028" y="852514"/>
                </a:cubicBezTo>
                <a:cubicBezTo>
                  <a:pt x="1705028" y="1323344"/>
                  <a:pt x="1323344" y="1705028"/>
                  <a:pt x="852514" y="1705028"/>
                </a:cubicBezTo>
                <a:cubicBezTo>
                  <a:pt x="381684" y="1705028"/>
                  <a:pt x="0" y="1323344"/>
                  <a:pt x="0" y="852514"/>
                </a:cubicBezTo>
                <a:close/>
              </a:path>
            </a:pathLst>
          </a:custGeom>
          <a:scene3d>
            <a:camera prst="orthographicFront"/>
            <a:lightRig rig="threePt" dir="t">
              <a:rot lat="0" lon="0" rev="7500000"/>
            </a:lightRig>
          </a:scene3d>
          <a:sp3d prstMaterial="plastic">
            <a:bevelT w="127000" h="25400" prst="relaxedInset"/>
          </a:sp3d>
        </p:spPr>
        <p:style>
          <a:lnRef idx="0">
            <a:schemeClr val="lt1">
              <a:hueOff val="0"/>
              <a:satOff val="0"/>
              <a:lumOff val="0"/>
              <a:alphaOff val="0"/>
            </a:schemeClr>
          </a:lnRef>
          <a:fillRef idx="3">
            <a:schemeClr val="accent5">
              <a:hueOff val="-6116806"/>
              <a:satOff val="42038"/>
              <a:lumOff val="-4118"/>
              <a:alphaOff val="0"/>
            </a:schemeClr>
          </a:fillRef>
          <a:effectRef idx="2">
            <a:schemeClr val="accent5">
              <a:hueOff val="-6116806"/>
              <a:satOff val="42038"/>
              <a:lumOff val="-4118"/>
              <a:alphaOff val="0"/>
            </a:schemeClr>
          </a:effectRef>
          <a:fontRef idx="minor">
            <a:schemeClr val="lt1"/>
          </a:fontRef>
        </p:style>
        <p:txBody>
          <a:bodyPr spcFirstLastPara="0" vert="horz" wrap="square" lIns="280176" tIns="280176" rIns="280176" bIns="280176" numCol="1" spcCol="1270" anchor="ctr" anchorCtr="0">
            <a:noAutofit/>
          </a:bodyPr>
          <a:lstStyle/>
          <a:p>
            <a:pPr lvl="0" algn="ctr" defTabSz="1066800" rtl="1">
              <a:lnSpc>
                <a:spcPct val="90000"/>
              </a:lnSpc>
              <a:spcBef>
                <a:spcPct val="0"/>
              </a:spcBef>
              <a:spcAft>
                <a:spcPct val="35000"/>
              </a:spcAft>
            </a:pPr>
            <a:r>
              <a:rPr lang="ar-DZ" sz="2400" kern="1200" dirty="0"/>
              <a:t>3- التحقق والتعرف على الكلمة</a:t>
            </a:r>
            <a:endParaRPr lang="fr-FR" sz="2400" kern="1200" dirty="0"/>
          </a:p>
        </p:txBody>
      </p:sp>
      <p:sp>
        <p:nvSpPr>
          <p:cNvPr id="14" name="Forme libre 13"/>
          <p:cNvSpPr/>
          <p:nvPr/>
        </p:nvSpPr>
        <p:spPr>
          <a:xfrm>
            <a:off x="1192782" y="4891610"/>
            <a:ext cx="1705028" cy="1705028"/>
          </a:xfrm>
          <a:custGeom>
            <a:avLst/>
            <a:gdLst>
              <a:gd name="connsiteX0" fmla="*/ 0 w 1705028"/>
              <a:gd name="connsiteY0" fmla="*/ 852514 h 1705028"/>
              <a:gd name="connsiteX1" fmla="*/ 852514 w 1705028"/>
              <a:gd name="connsiteY1" fmla="*/ 0 h 1705028"/>
              <a:gd name="connsiteX2" fmla="*/ 1705028 w 1705028"/>
              <a:gd name="connsiteY2" fmla="*/ 852514 h 1705028"/>
              <a:gd name="connsiteX3" fmla="*/ 852514 w 1705028"/>
              <a:gd name="connsiteY3" fmla="*/ 1705028 h 1705028"/>
              <a:gd name="connsiteX4" fmla="*/ 0 w 1705028"/>
              <a:gd name="connsiteY4" fmla="*/ 852514 h 17050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05028" h="1705028">
                <a:moveTo>
                  <a:pt x="0" y="852514"/>
                </a:moveTo>
                <a:cubicBezTo>
                  <a:pt x="0" y="381684"/>
                  <a:pt x="381684" y="0"/>
                  <a:pt x="852514" y="0"/>
                </a:cubicBezTo>
                <a:cubicBezTo>
                  <a:pt x="1323344" y="0"/>
                  <a:pt x="1705028" y="381684"/>
                  <a:pt x="1705028" y="852514"/>
                </a:cubicBezTo>
                <a:cubicBezTo>
                  <a:pt x="1705028" y="1323344"/>
                  <a:pt x="1323344" y="1705028"/>
                  <a:pt x="852514" y="1705028"/>
                </a:cubicBezTo>
                <a:cubicBezTo>
                  <a:pt x="381684" y="1705028"/>
                  <a:pt x="0" y="1323344"/>
                  <a:pt x="0" y="852514"/>
                </a:cubicBezTo>
                <a:close/>
              </a:path>
            </a:pathLst>
          </a:custGeom>
          <a:scene3d>
            <a:camera prst="orthographicFront"/>
            <a:lightRig rig="threePt" dir="t">
              <a:rot lat="0" lon="0" rev="7500000"/>
            </a:lightRig>
          </a:scene3d>
          <a:sp3d prstMaterial="plastic">
            <a:bevelT w="127000" h="25400" prst="relaxedInset"/>
          </a:sp3d>
        </p:spPr>
        <p:style>
          <a:lnRef idx="0">
            <a:schemeClr val="lt1">
              <a:hueOff val="0"/>
              <a:satOff val="0"/>
              <a:lumOff val="0"/>
              <a:alphaOff val="0"/>
            </a:schemeClr>
          </a:lnRef>
          <a:fillRef idx="3">
            <a:schemeClr val="accent5">
              <a:hueOff val="-9175209"/>
              <a:satOff val="63057"/>
              <a:lumOff val="-6177"/>
              <a:alphaOff val="0"/>
            </a:schemeClr>
          </a:fillRef>
          <a:effectRef idx="2">
            <a:schemeClr val="accent5">
              <a:hueOff val="-9175209"/>
              <a:satOff val="63057"/>
              <a:lumOff val="-6177"/>
              <a:alphaOff val="0"/>
            </a:schemeClr>
          </a:effectRef>
          <a:fontRef idx="minor">
            <a:schemeClr val="lt1"/>
          </a:fontRef>
        </p:style>
        <p:txBody>
          <a:bodyPr spcFirstLastPara="0" vert="horz" wrap="square" lIns="280176" tIns="280176" rIns="280176" bIns="280176" numCol="1" spcCol="1270" anchor="ctr" anchorCtr="0">
            <a:noAutofit/>
          </a:bodyPr>
          <a:lstStyle/>
          <a:p>
            <a:pPr lvl="0" algn="ctr" defTabSz="1066800" rtl="1">
              <a:lnSpc>
                <a:spcPct val="90000"/>
              </a:lnSpc>
              <a:spcBef>
                <a:spcPct val="0"/>
              </a:spcBef>
              <a:spcAft>
                <a:spcPct val="35000"/>
              </a:spcAft>
            </a:pPr>
            <a:r>
              <a:rPr lang="ar-DZ" sz="2000" kern="1200" dirty="0"/>
              <a:t>4- التصحيح</a:t>
            </a:r>
            <a:endParaRPr lang="fr-FR" sz="2000" kern="1200" dirty="0"/>
          </a:p>
        </p:txBody>
      </p:sp>
      <p:sp>
        <p:nvSpPr>
          <p:cNvPr id="15" name="Forme libre 14"/>
          <p:cNvSpPr/>
          <p:nvPr/>
        </p:nvSpPr>
        <p:spPr>
          <a:xfrm>
            <a:off x="254241" y="2003077"/>
            <a:ext cx="1705028" cy="1705028"/>
          </a:xfrm>
          <a:custGeom>
            <a:avLst/>
            <a:gdLst>
              <a:gd name="connsiteX0" fmla="*/ 0 w 1705028"/>
              <a:gd name="connsiteY0" fmla="*/ 852514 h 1705028"/>
              <a:gd name="connsiteX1" fmla="*/ 852514 w 1705028"/>
              <a:gd name="connsiteY1" fmla="*/ 0 h 1705028"/>
              <a:gd name="connsiteX2" fmla="*/ 1705028 w 1705028"/>
              <a:gd name="connsiteY2" fmla="*/ 852514 h 1705028"/>
              <a:gd name="connsiteX3" fmla="*/ 852514 w 1705028"/>
              <a:gd name="connsiteY3" fmla="*/ 1705028 h 1705028"/>
              <a:gd name="connsiteX4" fmla="*/ 0 w 1705028"/>
              <a:gd name="connsiteY4" fmla="*/ 852514 h 17050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05028" h="1705028">
                <a:moveTo>
                  <a:pt x="0" y="852514"/>
                </a:moveTo>
                <a:cubicBezTo>
                  <a:pt x="0" y="381684"/>
                  <a:pt x="381684" y="0"/>
                  <a:pt x="852514" y="0"/>
                </a:cubicBezTo>
                <a:cubicBezTo>
                  <a:pt x="1323344" y="0"/>
                  <a:pt x="1705028" y="381684"/>
                  <a:pt x="1705028" y="852514"/>
                </a:cubicBezTo>
                <a:cubicBezTo>
                  <a:pt x="1705028" y="1323344"/>
                  <a:pt x="1323344" y="1705028"/>
                  <a:pt x="852514" y="1705028"/>
                </a:cubicBezTo>
                <a:cubicBezTo>
                  <a:pt x="381684" y="1705028"/>
                  <a:pt x="0" y="1323344"/>
                  <a:pt x="0" y="852514"/>
                </a:cubicBezTo>
                <a:close/>
              </a:path>
            </a:pathLst>
          </a:custGeom>
          <a:scene3d>
            <a:camera prst="orthographicFront"/>
            <a:lightRig rig="threePt" dir="t">
              <a:rot lat="0" lon="0" rev="7500000"/>
            </a:lightRig>
          </a:scene3d>
          <a:sp3d prstMaterial="plastic">
            <a:bevelT w="127000" h="25400" prst="relaxedInset"/>
          </a:sp3d>
        </p:spPr>
        <p:style>
          <a:lnRef idx="0">
            <a:schemeClr val="lt1">
              <a:hueOff val="0"/>
              <a:satOff val="0"/>
              <a:lumOff val="0"/>
              <a:alphaOff val="0"/>
            </a:schemeClr>
          </a:lnRef>
          <a:fillRef idx="3">
            <a:schemeClr val="accent5">
              <a:hueOff val="-12233612"/>
              <a:satOff val="84076"/>
              <a:lumOff val="-8236"/>
              <a:alphaOff val="0"/>
            </a:schemeClr>
          </a:fillRef>
          <a:effectRef idx="2">
            <a:schemeClr val="accent5">
              <a:hueOff val="-12233612"/>
              <a:satOff val="84076"/>
              <a:lumOff val="-8236"/>
              <a:alphaOff val="0"/>
            </a:schemeClr>
          </a:effectRef>
          <a:fontRef idx="minor">
            <a:schemeClr val="lt1"/>
          </a:fontRef>
        </p:style>
        <p:txBody>
          <a:bodyPr spcFirstLastPara="0" vert="horz" wrap="square" lIns="280176" tIns="280176" rIns="280176" bIns="280176" numCol="1" spcCol="1270" anchor="ctr" anchorCtr="0">
            <a:noAutofit/>
          </a:bodyPr>
          <a:lstStyle/>
          <a:p>
            <a:pPr lvl="0" algn="ctr" defTabSz="1066800" rtl="1">
              <a:lnSpc>
                <a:spcPct val="90000"/>
              </a:lnSpc>
              <a:spcBef>
                <a:spcPct val="0"/>
              </a:spcBef>
              <a:spcAft>
                <a:spcPct val="35000"/>
              </a:spcAft>
            </a:pPr>
            <a:r>
              <a:rPr lang="ar-DZ" sz="2400" kern="1200" dirty="0"/>
              <a:t>5- التنسيق الشكلي للمخرجات </a:t>
            </a:r>
            <a:endParaRPr lang="fr-FR" sz="2400" kern="1200" dirty="0"/>
          </a:p>
        </p:txBody>
      </p:sp>
    </p:spTree>
    <p:extLst>
      <p:ext uri="{BB962C8B-B14F-4D97-AF65-F5344CB8AC3E}">
        <p14:creationId xmlns:p14="http://schemas.microsoft.com/office/powerpoint/2010/main" val="5028194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Effect transition="in" filter="fade">
                                      <p:cBhvr>
                                        <p:cTn id="9" dur="500"/>
                                        <p:tgtEl>
                                          <p:spTgt spid="10"/>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 calcmode="lin" valueType="num">
                                      <p:cBhvr>
                                        <p:cTn id="14" dur="500" fill="hold"/>
                                        <p:tgtEl>
                                          <p:spTgt spid="11"/>
                                        </p:tgtEl>
                                        <p:attrNameLst>
                                          <p:attrName>ppt_w</p:attrName>
                                        </p:attrNameLst>
                                      </p:cBhvr>
                                      <p:tavLst>
                                        <p:tav tm="0">
                                          <p:val>
                                            <p:fltVal val="0"/>
                                          </p:val>
                                        </p:tav>
                                        <p:tav tm="100000">
                                          <p:val>
                                            <p:strVal val="#ppt_w"/>
                                          </p:val>
                                        </p:tav>
                                      </p:tavLst>
                                    </p:anim>
                                    <p:anim calcmode="lin" valueType="num">
                                      <p:cBhvr>
                                        <p:cTn id="15" dur="500" fill="hold"/>
                                        <p:tgtEl>
                                          <p:spTgt spid="11"/>
                                        </p:tgtEl>
                                        <p:attrNameLst>
                                          <p:attrName>ppt_h</p:attrName>
                                        </p:attrNameLst>
                                      </p:cBhvr>
                                      <p:tavLst>
                                        <p:tav tm="0">
                                          <p:val>
                                            <p:fltVal val="0"/>
                                          </p:val>
                                        </p:tav>
                                        <p:tav tm="100000">
                                          <p:val>
                                            <p:strVal val="#ppt_h"/>
                                          </p:val>
                                        </p:tav>
                                      </p:tavLst>
                                    </p:anim>
                                    <p:animEffect transition="in" filter="fade">
                                      <p:cBhvr>
                                        <p:cTn id="16" dur="500"/>
                                        <p:tgtEl>
                                          <p:spTgt spid="11"/>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12"/>
                                        </p:tgtEl>
                                        <p:attrNameLst>
                                          <p:attrName>style.visibility</p:attrName>
                                        </p:attrNameLst>
                                      </p:cBhvr>
                                      <p:to>
                                        <p:strVal val="visible"/>
                                      </p:to>
                                    </p:set>
                                    <p:anim calcmode="lin" valueType="num">
                                      <p:cBhvr>
                                        <p:cTn id="21" dur="500" fill="hold"/>
                                        <p:tgtEl>
                                          <p:spTgt spid="12"/>
                                        </p:tgtEl>
                                        <p:attrNameLst>
                                          <p:attrName>ppt_w</p:attrName>
                                        </p:attrNameLst>
                                      </p:cBhvr>
                                      <p:tavLst>
                                        <p:tav tm="0">
                                          <p:val>
                                            <p:fltVal val="0"/>
                                          </p:val>
                                        </p:tav>
                                        <p:tav tm="100000">
                                          <p:val>
                                            <p:strVal val="#ppt_w"/>
                                          </p:val>
                                        </p:tav>
                                      </p:tavLst>
                                    </p:anim>
                                    <p:anim calcmode="lin" valueType="num">
                                      <p:cBhvr>
                                        <p:cTn id="22" dur="500" fill="hold"/>
                                        <p:tgtEl>
                                          <p:spTgt spid="12"/>
                                        </p:tgtEl>
                                        <p:attrNameLst>
                                          <p:attrName>ppt_h</p:attrName>
                                        </p:attrNameLst>
                                      </p:cBhvr>
                                      <p:tavLst>
                                        <p:tav tm="0">
                                          <p:val>
                                            <p:fltVal val="0"/>
                                          </p:val>
                                        </p:tav>
                                        <p:tav tm="100000">
                                          <p:val>
                                            <p:strVal val="#ppt_h"/>
                                          </p:val>
                                        </p:tav>
                                      </p:tavLst>
                                    </p:anim>
                                    <p:animEffect transition="in" filter="fade">
                                      <p:cBhvr>
                                        <p:cTn id="23" dur="500"/>
                                        <p:tgtEl>
                                          <p:spTgt spid="12"/>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13"/>
                                        </p:tgtEl>
                                        <p:attrNameLst>
                                          <p:attrName>style.visibility</p:attrName>
                                        </p:attrNameLst>
                                      </p:cBhvr>
                                      <p:to>
                                        <p:strVal val="visible"/>
                                      </p:to>
                                    </p:set>
                                    <p:anim calcmode="lin" valueType="num">
                                      <p:cBhvr>
                                        <p:cTn id="28" dur="500" fill="hold"/>
                                        <p:tgtEl>
                                          <p:spTgt spid="13"/>
                                        </p:tgtEl>
                                        <p:attrNameLst>
                                          <p:attrName>ppt_w</p:attrName>
                                        </p:attrNameLst>
                                      </p:cBhvr>
                                      <p:tavLst>
                                        <p:tav tm="0">
                                          <p:val>
                                            <p:fltVal val="0"/>
                                          </p:val>
                                        </p:tav>
                                        <p:tav tm="100000">
                                          <p:val>
                                            <p:strVal val="#ppt_w"/>
                                          </p:val>
                                        </p:tav>
                                      </p:tavLst>
                                    </p:anim>
                                    <p:anim calcmode="lin" valueType="num">
                                      <p:cBhvr>
                                        <p:cTn id="29" dur="500" fill="hold"/>
                                        <p:tgtEl>
                                          <p:spTgt spid="13"/>
                                        </p:tgtEl>
                                        <p:attrNameLst>
                                          <p:attrName>ppt_h</p:attrName>
                                        </p:attrNameLst>
                                      </p:cBhvr>
                                      <p:tavLst>
                                        <p:tav tm="0">
                                          <p:val>
                                            <p:fltVal val="0"/>
                                          </p:val>
                                        </p:tav>
                                        <p:tav tm="100000">
                                          <p:val>
                                            <p:strVal val="#ppt_h"/>
                                          </p:val>
                                        </p:tav>
                                      </p:tavLst>
                                    </p:anim>
                                    <p:animEffect transition="in" filter="fade">
                                      <p:cBhvr>
                                        <p:cTn id="30" dur="500"/>
                                        <p:tgtEl>
                                          <p:spTgt spid="13"/>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anim calcmode="lin" valueType="num">
                                      <p:cBhvr>
                                        <p:cTn id="35" dur="500" fill="hold"/>
                                        <p:tgtEl>
                                          <p:spTgt spid="14"/>
                                        </p:tgtEl>
                                        <p:attrNameLst>
                                          <p:attrName>ppt_w</p:attrName>
                                        </p:attrNameLst>
                                      </p:cBhvr>
                                      <p:tavLst>
                                        <p:tav tm="0">
                                          <p:val>
                                            <p:fltVal val="0"/>
                                          </p:val>
                                        </p:tav>
                                        <p:tav tm="100000">
                                          <p:val>
                                            <p:strVal val="#ppt_w"/>
                                          </p:val>
                                        </p:tav>
                                      </p:tavLst>
                                    </p:anim>
                                    <p:anim calcmode="lin" valueType="num">
                                      <p:cBhvr>
                                        <p:cTn id="36" dur="500" fill="hold"/>
                                        <p:tgtEl>
                                          <p:spTgt spid="14"/>
                                        </p:tgtEl>
                                        <p:attrNameLst>
                                          <p:attrName>ppt_h</p:attrName>
                                        </p:attrNameLst>
                                      </p:cBhvr>
                                      <p:tavLst>
                                        <p:tav tm="0">
                                          <p:val>
                                            <p:fltVal val="0"/>
                                          </p:val>
                                        </p:tav>
                                        <p:tav tm="100000">
                                          <p:val>
                                            <p:strVal val="#ppt_h"/>
                                          </p:val>
                                        </p:tav>
                                      </p:tavLst>
                                    </p:anim>
                                    <p:animEffect transition="in" filter="fade">
                                      <p:cBhvr>
                                        <p:cTn id="37" dur="500"/>
                                        <p:tgtEl>
                                          <p:spTgt spid="14"/>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15"/>
                                        </p:tgtEl>
                                        <p:attrNameLst>
                                          <p:attrName>style.visibility</p:attrName>
                                        </p:attrNameLst>
                                      </p:cBhvr>
                                      <p:to>
                                        <p:strVal val="visible"/>
                                      </p:to>
                                    </p:set>
                                    <p:anim calcmode="lin" valueType="num">
                                      <p:cBhvr>
                                        <p:cTn id="42" dur="500" fill="hold"/>
                                        <p:tgtEl>
                                          <p:spTgt spid="15"/>
                                        </p:tgtEl>
                                        <p:attrNameLst>
                                          <p:attrName>ppt_w</p:attrName>
                                        </p:attrNameLst>
                                      </p:cBhvr>
                                      <p:tavLst>
                                        <p:tav tm="0">
                                          <p:val>
                                            <p:fltVal val="0"/>
                                          </p:val>
                                        </p:tav>
                                        <p:tav tm="100000">
                                          <p:val>
                                            <p:strVal val="#ppt_w"/>
                                          </p:val>
                                        </p:tav>
                                      </p:tavLst>
                                    </p:anim>
                                    <p:anim calcmode="lin" valueType="num">
                                      <p:cBhvr>
                                        <p:cTn id="43" dur="500" fill="hold"/>
                                        <p:tgtEl>
                                          <p:spTgt spid="15"/>
                                        </p:tgtEl>
                                        <p:attrNameLst>
                                          <p:attrName>ppt_h</p:attrName>
                                        </p:attrNameLst>
                                      </p:cBhvr>
                                      <p:tavLst>
                                        <p:tav tm="0">
                                          <p:val>
                                            <p:fltVal val="0"/>
                                          </p:val>
                                        </p:tav>
                                        <p:tav tm="100000">
                                          <p:val>
                                            <p:strVal val="#ppt_h"/>
                                          </p:val>
                                        </p:tav>
                                      </p:tavLst>
                                    </p:anim>
                                    <p:animEffect transition="in" filter="fade">
                                      <p:cBhvr>
                                        <p:cTn id="44"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P spid="13" grpId="0" animBg="1"/>
      <p:bldP spid="14" grpId="0" animBg="1"/>
      <p:bldP spid="15" grpId="0" animBg="1"/>
    </p:bldLst>
  </p:timing>
</p:sld>
</file>

<file path=ppt/theme/theme1.xml><?xml version="1.0" encoding="utf-8"?>
<a:theme xmlns:a="http://schemas.openxmlformats.org/drawingml/2006/main" name="Metropolitan">
  <a:themeElements>
    <a:clrScheme name="Metropolitan">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docProps/app.xml><?xml version="1.0" encoding="utf-8"?>
<Properties xmlns="http://schemas.openxmlformats.org/officeDocument/2006/extended-properties" xmlns:vt="http://schemas.openxmlformats.org/officeDocument/2006/docPropsVTypes">
  <Template>TM03457491[[fn=Metropolitan]]</Template>
  <TotalTime>8192</TotalTime>
  <Words>758</Words>
  <Application>Microsoft Office PowerPoint</Application>
  <PresentationFormat>On-screen Show (4:3)</PresentationFormat>
  <Paragraphs>67</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Arabic Typesetting</vt:lpstr>
      <vt:lpstr>Arial</vt:lpstr>
      <vt:lpstr>Calibri Light</vt:lpstr>
      <vt:lpstr>Courier New</vt:lpstr>
      <vt:lpstr>Sakkal Majalla</vt:lpstr>
      <vt:lpstr>Wingdings</vt:lpstr>
      <vt:lpstr>Metropolitan</vt:lpstr>
      <vt:lpstr>PowerPoint Presentation</vt:lpstr>
      <vt:lpstr>مقدمة </vt:lpstr>
      <vt:lpstr>تعريف الرقمنة </vt:lpstr>
      <vt:lpstr>أهمية الرقمنة </vt:lpstr>
      <vt:lpstr>PowerPoint Presentation</vt:lpstr>
      <vt:lpstr>أنواع الرقمنة </vt:lpstr>
      <vt:lpstr> متطلبات الرقمنة </vt:lpstr>
      <vt:lpstr>2- الاجهزة والبرمجيات</vt:lpstr>
      <vt:lpstr>2-4-1طريقة عمل برمجية التعرف الضوئي على الحروف</vt:lpstr>
      <vt:lpstr>3- الموارد البشرية</vt:lpstr>
      <vt:lpstr>4- الموارد المالية </vt:lpstr>
      <vt:lpstr>5- الشروط القانونية</vt:lpstr>
      <vt:lpstr>خاتمة</vt:lpstr>
    </vt:vector>
  </TitlesOfParts>
  <Company>Blue Ocean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خطة البحث</dc:title>
  <dc:creator>ghano</dc:creator>
  <cp:lastModifiedBy>Dell</cp:lastModifiedBy>
  <cp:revision>106</cp:revision>
  <dcterms:created xsi:type="dcterms:W3CDTF">2013-06-01T16:02:12Z</dcterms:created>
  <dcterms:modified xsi:type="dcterms:W3CDTF">2023-12-08T06:18:23Z</dcterms:modified>
</cp:coreProperties>
</file>