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3"/>
  </p:notesMasterIdLst>
  <p:handoutMasterIdLst>
    <p:handoutMasterId r:id="rId24"/>
  </p:handoutMasterIdLst>
  <p:sldIdLst>
    <p:sldId id="324" r:id="rId2"/>
    <p:sldId id="259" r:id="rId3"/>
    <p:sldId id="415" r:id="rId4"/>
    <p:sldId id="403" r:id="rId5"/>
    <p:sldId id="416" r:id="rId6"/>
    <p:sldId id="404" r:id="rId7"/>
    <p:sldId id="418" r:id="rId8"/>
    <p:sldId id="424" r:id="rId9"/>
    <p:sldId id="425" r:id="rId10"/>
    <p:sldId id="426" r:id="rId11"/>
    <p:sldId id="427" r:id="rId12"/>
    <p:sldId id="428" r:id="rId13"/>
    <p:sldId id="419" r:id="rId14"/>
    <p:sldId id="420" r:id="rId15"/>
    <p:sldId id="422" r:id="rId16"/>
    <p:sldId id="421" r:id="rId17"/>
    <p:sldId id="405" r:id="rId18"/>
    <p:sldId id="423" r:id="rId19"/>
    <p:sldId id="429" r:id="rId20"/>
    <p:sldId id="430" r:id="rId21"/>
    <p:sldId id="413"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12/11/2023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12/11/2023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cap="flat"/>
        </p:spPr>
      </p:sp>
      <p:sp>
        <p:nvSpPr>
          <p:cNvPr id="522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cap="flat"/>
        </p:spPr>
      </p:sp>
      <p:sp>
        <p:nvSpPr>
          <p:cNvPr id="512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hyperlink" Target="https://en.wikipedia.org/wiki/Efficiency" TargetMode="External"/><Relationship Id="rId3" Type="http://schemas.openxmlformats.org/officeDocument/2006/relationships/hyperlink" Target="https://en.wikipedia.org/wiki/Production_(economics)" TargetMode="External"/><Relationship Id="rId7" Type="http://schemas.openxmlformats.org/officeDocument/2006/relationships/hyperlink" Target="https://en.wikipedia.org/wiki/Busines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en.wikipedia.org/wiki/Operations_management#cite_note-1" TargetMode="External"/><Relationship Id="rId5" Type="http://schemas.openxmlformats.org/officeDocument/2006/relationships/hyperlink" Target="https://en.wikipedia.org/wiki/Service_(economics)" TargetMode="External"/><Relationship Id="rId4" Type="http://schemas.openxmlformats.org/officeDocument/2006/relationships/hyperlink" Target="https://en.wikipedia.org/wiki/Good_(economics)"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indeed.com/career-advice/career-development/modern-theory-of-management"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www.ijbmi.org/papers/Vol(5)5/version-2/C050502014022.pdf" TargetMode="External"/><Relationship Id="rId4" Type="http://schemas.openxmlformats.org/officeDocument/2006/relationships/hyperlink" Target="https://www.geeksforgeeks.org/systems-approach-to-managemen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ofunc.com/index.php/leadership-skills/decision-makin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284542" y="1990529"/>
            <a:ext cx="8640960" cy="453481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Operations management is a narrow branch of the quantitative approach to management. It focuses on managing the process of transforming materials, labor, and capital into useful goods and/or </a:t>
            </a:r>
            <a:r>
              <a:rPr lang="en-US" sz="2400" dirty="0" smtClean="0">
                <a:solidFill>
                  <a:schemeClr val="tx1"/>
                </a:solidFill>
              </a:rPr>
              <a:t>services</a:t>
            </a:r>
          </a:p>
          <a:p>
            <a:r>
              <a:rPr lang="en-US" sz="2400" dirty="0">
                <a:solidFill>
                  <a:schemeClr val="tx1"/>
                </a:solidFill>
              </a:rPr>
              <a:t>Operations management is concerned with designing and controlling the </a:t>
            </a:r>
            <a:r>
              <a:rPr lang="en-US" sz="2400" dirty="0">
                <a:solidFill>
                  <a:schemeClr val="tx1"/>
                </a:solidFill>
                <a:hlinkClick r:id="rId3" tooltip="Production (economics)"/>
              </a:rPr>
              <a:t>production</a:t>
            </a:r>
            <a:r>
              <a:rPr lang="en-US" sz="2400" dirty="0">
                <a:solidFill>
                  <a:schemeClr val="tx1"/>
                </a:solidFill>
              </a:rPr>
              <a:t> of </a:t>
            </a:r>
            <a:r>
              <a:rPr lang="en-US" sz="2400" dirty="0">
                <a:solidFill>
                  <a:schemeClr val="tx1"/>
                </a:solidFill>
                <a:hlinkClick r:id="rId4" tooltip="Good (economics)"/>
              </a:rPr>
              <a:t>goods</a:t>
            </a:r>
            <a:r>
              <a:rPr lang="en-US" sz="2400" dirty="0">
                <a:solidFill>
                  <a:schemeClr val="tx1"/>
                </a:solidFill>
              </a:rPr>
              <a:t> or </a:t>
            </a:r>
            <a:r>
              <a:rPr lang="en-US" sz="2400" dirty="0">
                <a:solidFill>
                  <a:schemeClr val="tx1"/>
                </a:solidFill>
                <a:hlinkClick r:id="rId5" tooltip="Service (economics)"/>
              </a:rPr>
              <a:t>services</a:t>
            </a:r>
            <a:r>
              <a:rPr lang="en-US" sz="2400" dirty="0">
                <a:solidFill>
                  <a:schemeClr val="tx1"/>
                </a:solidFill>
              </a:rPr>
              <a:t>,</a:t>
            </a:r>
            <a:r>
              <a:rPr lang="en-US" sz="2400" baseline="30000" dirty="0">
                <a:solidFill>
                  <a:schemeClr val="tx1"/>
                </a:solidFill>
                <a:hlinkClick r:id="rId6"/>
              </a:rPr>
              <a:t>[1]</a:t>
            </a:r>
            <a:r>
              <a:rPr lang="en-US" sz="2400" dirty="0">
                <a:solidFill>
                  <a:schemeClr val="tx1"/>
                </a:solidFill>
              </a:rPr>
              <a:t> ensuring that </a:t>
            </a:r>
            <a:r>
              <a:rPr lang="en-US" sz="2400" dirty="0">
                <a:solidFill>
                  <a:schemeClr val="tx1"/>
                </a:solidFill>
                <a:hlinkClick r:id="rId7" tooltip="Business"/>
              </a:rPr>
              <a:t>businesses</a:t>
            </a:r>
            <a:r>
              <a:rPr lang="en-US" sz="2400" dirty="0">
                <a:solidFill>
                  <a:schemeClr val="tx1"/>
                </a:solidFill>
              </a:rPr>
              <a:t> are </a:t>
            </a:r>
            <a:r>
              <a:rPr lang="en-US" sz="2400" dirty="0">
                <a:solidFill>
                  <a:schemeClr val="tx1"/>
                </a:solidFill>
                <a:hlinkClick r:id="rId8" tooltip="Efficiency"/>
              </a:rPr>
              <a:t>efficient</a:t>
            </a:r>
            <a:r>
              <a:rPr lang="en-US" sz="2400" dirty="0">
                <a:solidFill>
                  <a:schemeClr val="tx1"/>
                </a:solidFill>
              </a:rPr>
              <a:t> in using resources to meet customer requirements.</a:t>
            </a:r>
          </a:p>
          <a:p>
            <a:r>
              <a:rPr lang="en-US" sz="2400" dirty="0" smtClean="0">
                <a:solidFill>
                  <a:schemeClr val="tx1"/>
                </a:solidFill>
              </a:rPr>
              <a:t>for </a:t>
            </a:r>
            <a:r>
              <a:rPr lang="en-US" sz="2400" dirty="0">
                <a:solidFill>
                  <a:schemeClr val="tx1"/>
                </a:solidFill>
              </a:rPr>
              <a:t>consumers)</a:t>
            </a:r>
          </a:p>
          <a:p>
            <a:pPr algn="just"/>
            <a:endParaRPr lang="fr-FR" sz="2400" dirty="0">
              <a:solidFill>
                <a:schemeClr val="tx1"/>
              </a:solidFill>
            </a:endParaRPr>
          </a:p>
        </p:txBody>
      </p:sp>
      <p:sp>
        <p:nvSpPr>
          <p:cNvPr id="6" name="Arrondir un rectangle avec un coin diagonal 5"/>
          <p:cNvSpPr/>
          <p:nvPr/>
        </p:nvSpPr>
        <p:spPr>
          <a:xfrm>
            <a:off x="500566" y="1072618"/>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smtClean="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7" name="Arrondir un rectangle avec un coin diagonal 6"/>
          <p:cNvSpPr/>
          <p:nvPr/>
        </p:nvSpPr>
        <p:spPr>
          <a:xfrm>
            <a:off x="527678" y="1666492"/>
            <a:ext cx="3468258" cy="32403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000" b="1" dirty="0">
              <a:solidFill>
                <a:srgbClr val="0070C0"/>
              </a:solidFill>
            </a:endParaRPr>
          </a:p>
          <a:p>
            <a:r>
              <a:rPr lang="fr-FR" sz="2000" b="1" dirty="0" err="1" smtClean="0">
                <a:solidFill>
                  <a:srgbClr val="0070C0"/>
                </a:solidFill>
              </a:rPr>
              <a:t>Operation</a:t>
            </a:r>
            <a:r>
              <a:rPr lang="fr-FR" sz="2000" b="1" dirty="0" smtClean="0">
                <a:solidFill>
                  <a:srgbClr val="0070C0"/>
                </a:solidFill>
              </a:rPr>
              <a:t> management</a:t>
            </a:r>
            <a:endParaRPr lang="fr-FR" sz="2000" b="1" dirty="0" smtClean="0">
              <a:solidFill>
                <a:srgbClr val="0070C0"/>
              </a:solidFill>
            </a:endParaRPr>
          </a:p>
          <a:p>
            <a:pPr algn="ctr"/>
            <a:endParaRPr lang="fr-FR" sz="2000" b="1" dirty="0">
              <a:solidFill>
                <a:srgbClr val="0070C0"/>
              </a:solidFill>
            </a:endParaRPr>
          </a:p>
        </p:txBody>
      </p:sp>
    </p:spTree>
    <p:extLst>
      <p:ext uri="{BB962C8B-B14F-4D97-AF65-F5344CB8AC3E}">
        <p14:creationId xmlns:p14="http://schemas.microsoft.com/office/powerpoint/2010/main" val="30778527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284542" y="2708919"/>
            <a:ext cx="8640960" cy="3816425"/>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Operations management is primarily used in the following areas:</a:t>
            </a:r>
          </a:p>
          <a:p>
            <a:r>
              <a:rPr lang="en-US" sz="2400" dirty="0">
                <a:solidFill>
                  <a:schemeClr val="tx1"/>
                </a:solidFill>
              </a:rPr>
              <a:t>Inventory Management</a:t>
            </a:r>
          </a:p>
          <a:p>
            <a:r>
              <a:rPr lang="en-US" sz="2400" dirty="0">
                <a:solidFill>
                  <a:schemeClr val="tx1"/>
                </a:solidFill>
              </a:rPr>
              <a:t>Work Scheduling</a:t>
            </a:r>
          </a:p>
          <a:p>
            <a:r>
              <a:rPr lang="en-US" sz="2400" dirty="0">
                <a:solidFill>
                  <a:schemeClr val="tx1"/>
                </a:solidFill>
              </a:rPr>
              <a:t>Production Planning</a:t>
            </a:r>
          </a:p>
          <a:p>
            <a:r>
              <a:rPr lang="en-US" sz="2400" dirty="0">
                <a:solidFill>
                  <a:schemeClr val="tx1"/>
                </a:solidFill>
              </a:rPr>
              <a:t>Facilities Location and design</a:t>
            </a:r>
          </a:p>
          <a:p>
            <a:r>
              <a:rPr lang="en-US" sz="2400" dirty="0">
                <a:solidFill>
                  <a:schemeClr val="tx1"/>
                </a:solidFill>
              </a:rPr>
              <a:t>Quality Assurance</a:t>
            </a:r>
          </a:p>
          <a:p>
            <a:pPr algn="just"/>
            <a:endParaRPr lang="fr-FR" sz="2400" dirty="0">
              <a:solidFill>
                <a:schemeClr val="tx1"/>
              </a:solidFill>
            </a:endParaRPr>
          </a:p>
        </p:txBody>
      </p:sp>
      <p:sp>
        <p:nvSpPr>
          <p:cNvPr id="6" name="Arrondir un rectangle avec un coin diagonal 5"/>
          <p:cNvSpPr/>
          <p:nvPr/>
        </p:nvSpPr>
        <p:spPr>
          <a:xfrm>
            <a:off x="500566" y="1072618"/>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smtClean="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7" name="Arrondir un rectangle avec un coin diagonal 6"/>
          <p:cNvSpPr/>
          <p:nvPr/>
        </p:nvSpPr>
        <p:spPr>
          <a:xfrm>
            <a:off x="527678" y="1666492"/>
            <a:ext cx="3468258" cy="32403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000" b="1" dirty="0">
              <a:solidFill>
                <a:srgbClr val="0070C0"/>
              </a:solidFill>
            </a:endParaRPr>
          </a:p>
          <a:p>
            <a:r>
              <a:rPr lang="fr-FR" sz="2000" b="1" dirty="0" err="1" smtClean="0">
                <a:solidFill>
                  <a:srgbClr val="0070C0"/>
                </a:solidFill>
              </a:rPr>
              <a:t>Operation</a:t>
            </a:r>
            <a:r>
              <a:rPr lang="fr-FR" sz="2000" b="1" dirty="0" smtClean="0">
                <a:solidFill>
                  <a:srgbClr val="0070C0"/>
                </a:solidFill>
              </a:rPr>
              <a:t> management</a:t>
            </a:r>
            <a:endParaRPr lang="fr-FR" sz="2000" b="1" dirty="0" smtClean="0">
              <a:solidFill>
                <a:srgbClr val="0070C0"/>
              </a:solidFill>
            </a:endParaRPr>
          </a:p>
          <a:p>
            <a:pPr algn="ctr"/>
            <a:endParaRPr lang="fr-FR" sz="2000" b="1" dirty="0">
              <a:solidFill>
                <a:srgbClr val="0070C0"/>
              </a:solidFill>
            </a:endParaRPr>
          </a:p>
        </p:txBody>
      </p:sp>
    </p:spTree>
    <p:extLst>
      <p:ext uri="{BB962C8B-B14F-4D97-AF65-F5344CB8AC3E}">
        <p14:creationId xmlns:p14="http://schemas.microsoft.com/office/powerpoint/2010/main" val="327525220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284542" y="2708919"/>
            <a:ext cx="8640960" cy="3816425"/>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A management information system (MIS) is a set of systems and procedures that gather data from a range of sources, compile it and present it in a readable format. Managers use an MIS to create reports that provide them with a comprehensive overview of all the information they need to make decisions ranging from daily minutiae to top-level strategy. Today's management information systems rely largely on technology to compile and present data, but the concept is older than modern computing technologies</a:t>
            </a:r>
            <a:endParaRPr lang="fr-FR" sz="2400" dirty="0">
              <a:solidFill>
                <a:schemeClr val="tx1"/>
              </a:solidFill>
            </a:endParaRPr>
          </a:p>
        </p:txBody>
      </p:sp>
      <p:sp>
        <p:nvSpPr>
          <p:cNvPr id="6" name="Arrondir un rectangle avec un coin diagonal 5"/>
          <p:cNvSpPr/>
          <p:nvPr/>
        </p:nvSpPr>
        <p:spPr>
          <a:xfrm>
            <a:off x="500566" y="1072618"/>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smtClean="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7" name="Arrondir un rectangle avec un coin diagonal 6"/>
          <p:cNvSpPr/>
          <p:nvPr/>
        </p:nvSpPr>
        <p:spPr>
          <a:xfrm>
            <a:off x="527678" y="1666492"/>
            <a:ext cx="5844522" cy="6823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000" b="1" dirty="0" smtClean="0">
              <a:solidFill>
                <a:srgbClr val="0070C0"/>
              </a:solidFill>
            </a:endParaRPr>
          </a:p>
          <a:p>
            <a:r>
              <a:rPr lang="fr-FR" sz="2000" b="1" dirty="0" smtClean="0">
                <a:solidFill>
                  <a:srgbClr val="0070C0"/>
                </a:solidFill>
              </a:rPr>
              <a:t>Management </a:t>
            </a:r>
            <a:r>
              <a:rPr lang="fr-FR" sz="2000" b="1" dirty="0">
                <a:solidFill>
                  <a:srgbClr val="0070C0"/>
                </a:solidFill>
              </a:rPr>
              <a:t>information </a:t>
            </a:r>
            <a:r>
              <a:rPr lang="fr-FR" sz="2000" b="1" dirty="0" err="1">
                <a:solidFill>
                  <a:srgbClr val="0070C0"/>
                </a:solidFill>
              </a:rPr>
              <a:t>systems</a:t>
            </a:r>
            <a:r>
              <a:rPr lang="fr-FR" sz="2000" b="1" dirty="0">
                <a:solidFill>
                  <a:srgbClr val="0070C0"/>
                </a:solidFill>
              </a:rPr>
              <a:t> (MIS)</a:t>
            </a:r>
            <a:endParaRPr lang="fr-FR" sz="2000" b="1" dirty="0">
              <a:solidFill>
                <a:srgbClr val="0070C0"/>
              </a:solidFill>
            </a:endParaRPr>
          </a:p>
          <a:p>
            <a:pPr algn="ctr"/>
            <a:endParaRPr lang="fr-FR" sz="2000" b="1" dirty="0">
              <a:solidFill>
                <a:srgbClr val="0070C0"/>
              </a:solidFill>
            </a:endParaRPr>
          </a:p>
        </p:txBody>
      </p:sp>
    </p:spTree>
    <p:extLst>
      <p:ext uri="{BB962C8B-B14F-4D97-AF65-F5344CB8AC3E}">
        <p14:creationId xmlns:p14="http://schemas.microsoft.com/office/powerpoint/2010/main" val="207094670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5" name="Arrondir un rectangle avec un coin diagonal 4"/>
          <p:cNvSpPr/>
          <p:nvPr/>
        </p:nvSpPr>
        <p:spPr>
          <a:xfrm>
            <a:off x="524594" y="846834"/>
            <a:ext cx="8208912"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800" b="1" dirty="0" smtClean="0">
              <a:solidFill>
                <a:schemeClr val="tx1"/>
              </a:solidFill>
            </a:endParaRPr>
          </a:p>
          <a:p>
            <a:endParaRPr lang="fr-FR" sz="2800" b="1" dirty="0">
              <a:solidFill>
                <a:schemeClr val="tx1"/>
              </a:solidFill>
            </a:endParaRPr>
          </a:p>
          <a:p>
            <a:r>
              <a:rPr lang="fr-FR" sz="2800" b="1" dirty="0" err="1" smtClean="0">
                <a:solidFill>
                  <a:schemeClr val="tx1"/>
                </a:solidFill>
              </a:rPr>
              <a:t>Systems</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11" name="Arrondir un rectangle avec un coin diagonal 10"/>
          <p:cNvSpPr/>
          <p:nvPr/>
        </p:nvSpPr>
        <p:spPr>
          <a:xfrm>
            <a:off x="179512" y="1844824"/>
            <a:ext cx="8784976" cy="482453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a:solidFill>
                  <a:schemeClr val="tx1"/>
                </a:solidFill>
              </a:rPr>
              <a:t>	</a:t>
            </a:r>
            <a:r>
              <a:rPr lang="en-US" sz="2400" dirty="0" smtClean="0">
                <a:solidFill>
                  <a:schemeClr val="tx1"/>
                </a:solidFill>
              </a:rPr>
              <a:t>System </a:t>
            </a:r>
            <a:r>
              <a:rPr lang="en-US" sz="2400" dirty="0">
                <a:solidFill>
                  <a:schemeClr val="tx1"/>
                </a:solidFill>
              </a:rPr>
              <a:t>approach was settled in late1960s. Herbert A. Simon is the father of system theory. </a:t>
            </a:r>
            <a:r>
              <a:rPr lang="en-US" sz="2400" dirty="0" smtClean="0">
                <a:solidFill>
                  <a:schemeClr val="tx1"/>
                </a:solidFill>
              </a:rPr>
              <a:t> </a:t>
            </a:r>
            <a:r>
              <a:rPr lang="en-US" sz="2400" b="1" dirty="0" smtClean="0">
                <a:solidFill>
                  <a:schemeClr val="tx1"/>
                </a:solidFill>
              </a:rPr>
              <a:t>“</a:t>
            </a:r>
            <a:r>
              <a:rPr lang="en-US" sz="2400" b="1" dirty="0">
                <a:solidFill>
                  <a:schemeClr val="tx1"/>
                </a:solidFill>
              </a:rPr>
              <a:t>A system is composed of related and dependent elements which when in interaction from a unity whole”. </a:t>
            </a:r>
            <a:r>
              <a:rPr lang="en-US" sz="2400" b="1" dirty="0" smtClean="0">
                <a:solidFill>
                  <a:schemeClr val="tx1"/>
                </a:solidFill>
              </a:rPr>
              <a:t> </a:t>
            </a:r>
            <a:r>
              <a:rPr lang="en-US" sz="2400" dirty="0" smtClean="0">
                <a:solidFill>
                  <a:schemeClr val="tx1"/>
                </a:solidFill>
              </a:rPr>
              <a:t>A </a:t>
            </a:r>
            <a:r>
              <a:rPr lang="en-US" sz="2400" dirty="0">
                <a:solidFill>
                  <a:schemeClr val="tx1"/>
                </a:solidFill>
              </a:rPr>
              <a:t>system is a collection part of amalgamated to get done an inclusive objective. It is the process of doing something on the way of interacting link different unit. If any unit is change the </a:t>
            </a:r>
            <a:r>
              <a:rPr lang="en-US" sz="2400" dirty="0" smtClean="0">
                <a:solidFill>
                  <a:schemeClr val="tx1"/>
                </a:solidFill>
              </a:rPr>
              <a:t>other </a:t>
            </a:r>
            <a:r>
              <a:rPr lang="en-US" sz="2400" dirty="0">
                <a:solidFill>
                  <a:schemeClr val="tx1"/>
                </a:solidFill>
              </a:rPr>
              <a:t>parts of the units will be changed by the change of one unit of </a:t>
            </a:r>
            <a:r>
              <a:rPr lang="en-US" sz="2400" dirty="0" smtClean="0">
                <a:solidFill>
                  <a:schemeClr val="tx1"/>
                </a:solidFill>
              </a:rPr>
              <a:t>system. </a:t>
            </a:r>
            <a:r>
              <a:rPr lang="en-US" sz="2400" dirty="0">
                <a:solidFill>
                  <a:schemeClr val="tx1"/>
                </a:solidFill>
              </a:rPr>
              <a:t>Generally having a system is integrated four forms as to say input, Transformation, output and feedback.</a:t>
            </a:r>
            <a:endParaRPr lang="fr-FR" sz="2400" b="1" dirty="0" smtClean="0">
              <a:solidFill>
                <a:schemeClr val="tx1"/>
              </a:solidFill>
            </a:endParaRPr>
          </a:p>
          <a:p>
            <a:pPr algn="just"/>
            <a:endParaRPr lang="fr-FR" sz="2400" b="1" dirty="0">
              <a:solidFill>
                <a:schemeClr val="tx1"/>
              </a:solidFill>
            </a:endParaRPr>
          </a:p>
        </p:txBody>
      </p:sp>
    </p:spTree>
    <p:extLst>
      <p:ext uri="{BB962C8B-B14F-4D97-AF65-F5344CB8AC3E}">
        <p14:creationId xmlns:p14="http://schemas.microsoft.com/office/powerpoint/2010/main" val="101140893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5" name="Arrondir un rectangle avec un coin diagonal 4"/>
          <p:cNvSpPr/>
          <p:nvPr/>
        </p:nvSpPr>
        <p:spPr>
          <a:xfrm>
            <a:off x="524594" y="846834"/>
            <a:ext cx="8208912"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800" b="1" dirty="0" smtClean="0">
              <a:solidFill>
                <a:schemeClr val="tx1"/>
              </a:solidFill>
            </a:endParaRPr>
          </a:p>
          <a:p>
            <a:endParaRPr lang="fr-FR" sz="2800" b="1" dirty="0">
              <a:solidFill>
                <a:schemeClr val="tx1"/>
              </a:solidFill>
            </a:endParaRPr>
          </a:p>
          <a:p>
            <a:r>
              <a:rPr lang="fr-FR" sz="2800" b="1" dirty="0" err="1" smtClean="0">
                <a:solidFill>
                  <a:schemeClr val="tx1"/>
                </a:solidFill>
              </a:rPr>
              <a:t>Systems</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11" name="Arrondir un rectangle avec un coin diagonal 10"/>
          <p:cNvSpPr/>
          <p:nvPr/>
        </p:nvSpPr>
        <p:spPr>
          <a:xfrm>
            <a:off x="179512" y="1844824"/>
            <a:ext cx="8784976" cy="482453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a:solidFill>
                  <a:schemeClr val="tx1"/>
                </a:solidFill>
              </a:rPr>
              <a:t>	Input comprises the resources, such as raw material, money, technology, people, primary requiring tools etc. the input implementing into the planned, organized, motivated and controlled way, as the ultimate goals of the organization. Output is the ultimate getting result by the processing or transforming of input. That may improve the quality or raise the productivity for the customer etc., feedback is like the processing information emanates from the bigger situation, culture, racial, government etc. at the overall system comprises the concept to any system with taking many subsystems</a:t>
            </a:r>
            <a:endParaRPr lang="fr-FR" sz="2400" b="1" dirty="0">
              <a:solidFill>
                <a:schemeClr val="tx1"/>
              </a:solidFill>
            </a:endParaRPr>
          </a:p>
        </p:txBody>
      </p:sp>
    </p:spTree>
    <p:extLst>
      <p:ext uri="{BB962C8B-B14F-4D97-AF65-F5344CB8AC3E}">
        <p14:creationId xmlns:p14="http://schemas.microsoft.com/office/powerpoint/2010/main" val="276311182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5" name="Arrondir un rectangle avec un coin diagonal 4"/>
          <p:cNvSpPr/>
          <p:nvPr/>
        </p:nvSpPr>
        <p:spPr>
          <a:xfrm>
            <a:off x="524594" y="846834"/>
            <a:ext cx="8208912"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800" b="1" dirty="0" smtClean="0">
              <a:solidFill>
                <a:schemeClr val="tx1"/>
              </a:solidFill>
            </a:endParaRPr>
          </a:p>
          <a:p>
            <a:endParaRPr lang="fr-FR" sz="2800" b="1" dirty="0">
              <a:solidFill>
                <a:schemeClr val="tx1"/>
              </a:solidFill>
            </a:endParaRPr>
          </a:p>
          <a:p>
            <a:r>
              <a:rPr lang="fr-FR" sz="2800" b="1" dirty="0" err="1" smtClean="0">
                <a:solidFill>
                  <a:schemeClr val="tx1"/>
                </a:solidFill>
              </a:rPr>
              <a:t>Systems</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2" name="AutoShape 2" descr="System Theory Of Management: Definition, History, &amp; Pros/Con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5" y="1566914"/>
            <a:ext cx="8584505" cy="5030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390006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5" name="Arrondir un rectangle avec un coin diagonal 4"/>
          <p:cNvSpPr/>
          <p:nvPr/>
        </p:nvSpPr>
        <p:spPr>
          <a:xfrm>
            <a:off x="524594" y="846834"/>
            <a:ext cx="8208912"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800" b="1" dirty="0" smtClean="0">
              <a:solidFill>
                <a:schemeClr val="tx1"/>
              </a:solidFill>
            </a:endParaRPr>
          </a:p>
          <a:p>
            <a:endParaRPr lang="fr-FR" sz="2800" b="1" dirty="0">
              <a:solidFill>
                <a:schemeClr val="tx1"/>
              </a:solidFill>
            </a:endParaRPr>
          </a:p>
          <a:p>
            <a:r>
              <a:rPr lang="fr-FR" sz="2800" b="1" dirty="0" err="1" smtClean="0">
                <a:solidFill>
                  <a:schemeClr val="tx1"/>
                </a:solidFill>
              </a:rPr>
              <a:t>Systems</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11" name="Arrondir un rectangle avec un coin diagonal 10"/>
          <p:cNvSpPr/>
          <p:nvPr/>
        </p:nvSpPr>
        <p:spPr>
          <a:xfrm>
            <a:off x="179512" y="1844824"/>
            <a:ext cx="8784976" cy="482453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a:solidFill>
                  <a:schemeClr val="tx1"/>
                </a:solidFill>
              </a:rPr>
              <a:t>	</a:t>
            </a:r>
            <a:r>
              <a:rPr lang="en-US" sz="2400" dirty="0">
                <a:solidFill>
                  <a:schemeClr val="tx1"/>
                </a:solidFill>
              </a:rPr>
              <a:t>The theory emphasizes that a system is not simply a collection of individual parts but rather an organized whole, where the interdependence of its parts contributes to the unique characteristics of the entire system. Every system, including </a:t>
            </a:r>
            <a:r>
              <a:rPr lang="en-US" sz="2400" dirty="0" err="1">
                <a:solidFill>
                  <a:schemeClr val="tx1"/>
                </a:solidFill>
              </a:rPr>
              <a:t>organisations</a:t>
            </a:r>
            <a:r>
              <a:rPr lang="en-US" sz="2400" dirty="0">
                <a:solidFill>
                  <a:schemeClr val="tx1"/>
                </a:solidFill>
              </a:rPr>
              <a:t>, is composed of interdependent subsystems, which themselves can consist of smaller subsystems.</a:t>
            </a:r>
            <a:endParaRPr lang="fr-FR" sz="2400" b="1" dirty="0">
              <a:solidFill>
                <a:schemeClr val="tx1"/>
              </a:solidFill>
            </a:endParaRPr>
          </a:p>
        </p:txBody>
      </p:sp>
    </p:spTree>
    <p:extLst>
      <p:ext uri="{BB962C8B-B14F-4D97-AF65-F5344CB8AC3E}">
        <p14:creationId xmlns:p14="http://schemas.microsoft.com/office/powerpoint/2010/main" val="52500839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2" name="AutoShape 2" descr="Systems Approach to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6" y="160338"/>
            <a:ext cx="8836024" cy="6697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1350155"/>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r>
              <a:rPr lang="en-US" sz="2800" b="1" dirty="0">
                <a:solidFill>
                  <a:srgbClr val="FF0000"/>
                </a:solidFill>
              </a:rPr>
              <a:t>Types 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419735" y="1397669"/>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err="1" smtClean="0">
                <a:solidFill>
                  <a:schemeClr val="tx1"/>
                </a:solidFill>
              </a:rPr>
              <a:t>Contingency</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11" name="Arrondir un rectangle avec un coin diagonal 10"/>
          <p:cNvSpPr/>
          <p:nvPr/>
        </p:nvSpPr>
        <p:spPr>
          <a:xfrm>
            <a:off x="419735" y="2132856"/>
            <a:ext cx="8327262" cy="4536504"/>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The contingency approach to management, also known as the situational approach, holds that there is no single, textbook rule for the best way to manage an organization. </a:t>
            </a:r>
            <a:r>
              <a:rPr lang="en-US" sz="2800" baseline="30000" dirty="0">
                <a:solidFill>
                  <a:schemeClr val="tx1"/>
                </a:solidFill>
              </a:rPr>
              <a:t>1</a:t>
            </a:r>
            <a:r>
              <a:rPr lang="en-US" sz="2800" dirty="0">
                <a:solidFill>
                  <a:schemeClr val="tx1"/>
                </a:solidFill>
              </a:rPr>
              <a:t>. In each company's case, the “best” approach will be contingent upon the company's internal and external needs</a:t>
            </a:r>
            <a:r>
              <a:rPr lang="en-US" sz="2800" dirty="0" smtClean="0">
                <a:solidFill>
                  <a:schemeClr val="tx1"/>
                </a:solidFill>
              </a:rPr>
              <a:t>.</a:t>
            </a:r>
          </a:p>
          <a:p>
            <a:pPr algn="just"/>
            <a:r>
              <a:rPr lang="fr-FR" sz="2800" dirty="0" err="1">
                <a:solidFill>
                  <a:schemeClr val="tx1"/>
                </a:solidFill>
              </a:rPr>
              <a:t>Contingencies</a:t>
            </a:r>
            <a:r>
              <a:rPr lang="fr-FR" sz="2800" dirty="0">
                <a:solidFill>
                  <a:schemeClr val="tx1"/>
                </a:solidFill>
              </a:rPr>
              <a:t> are </a:t>
            </a:r>
            <a:r>
              <a:rPr lang="fr-FR" sz="2800" dirty="0" err="1">
                <a:solidFill>
                  <a:schemeClr val="tx1"/>
                </a:solidFill>
              </a:rPr>
              <a:t>situational</a:t>
            </a:r>
            <a:r>
              <a:rPr lang="fr-FR" sz="2800" dirty="0">
                <a:solidFill>
                  <a:schemeClr val="tx1"/>
                </a:solidFill>
              </a:rPr>
              <a:t> </a:t>
            </a:r>
            <a:r>
              <a:rPr lang="fr-FR" sz="2800" dirty="0" err="1">
                <a:solidFill>
                  <a:schemeClr val="tx1"/>
                </a:solidFill>
              </a:rPr>
              <a:t>considerations</a:t>
            </a:r>
            <a:r>
              <a:rPr lang="fr-FR" sz="2800" dirty="0">
                <a:solidFill>
                  <a:schemeClr val="tx1"/>
                </a:solidFill>
              </a:rPr>
              <a:t> arise </a:t>
            </a:r>
            <a:r>
              <a:rPr lang="fr-FR" sz="2800" dirty="0" err="1">
                <a:solidFill>
                  <a:schemeClr val="tx1"/>
                </a:solidFill>
              </a:rPr>
              <a:t>from</a:t>
            </a:r>
            <a:r>
              <a:rPr lang="fr-FR" sz="2800" dirty="0">
                <a:solidFill>
                  <a:schemeClr val="tx1"/>
                </a:solidFill>
              </a:rPr>
              <a:t> </a:t>
            </a:r>
            <a:r>
              <a:rPr lang="fr-FR" sz="2800" dirty="0" err="1">
                <a:solidFill>
                  <a:schemeClr val="tx1"/>
                </a:solidFill>
              </a:rPr>
              <a:t>various</a:t>
            </a:r>
            <a:r>
              <a:rPr lang="fr-FR" sz="2800" dirty="0">
                <a:solidFill>
                  <a:schemeClr val="tx1"/>
                </a:solidFill>
              </a:rPr>
              <a:t> </a:t>
            </a:r>
            <a:r>
              <a:rPr lang="fr-FR" sz="2800" dirty="0" err="1">
                <a:solidFill>
                  <a:schemeClr val="tx1"/>
                </a:solidFill>
              </a:rPr>
              <a:t>environmental</a:t>
            </a:r>
            <a:r>
              <a:rPr lang="fr-FR" sz="2800" dirty="0">
                <a:solidFill>
                  <a:schemeClr val="tx1"/>
                </a:solidFill>
              </a:rPr>
              <a:t> </a:t>
            </a:r>
            <a:r>
              <a:rPr lang="fr-FR" sz="2800" dirty="0" err="1">
                <a:solidFill>
                  <a:schemeClr val="tx1"/>
                </a:solidFill>
              </a:rPr>
              <a:t>factors</a:t>
            </a:r>
            <a:r>
              <a:rPr lang="fr-FR" sz="2800" dirty="0">
                <a:solidFill>
                  <a:schemeClr val="tx1"/>
                </a:solidFill>
              </a:rPr>
              <a:t>.</a:t>
            </a:r>
            <a:endParaRPr lang="fr-FR" sz="2800" b="1" dirty="0" smtClean="0">
              <a:solidFill>
                <a:schemeClr val="tx1"/>
              </a:solidFill>
            </a:endParaRPr>
          </a:p>
          <a:p>
            <a:pPr algn="just"/>
            <a:endParaRPr lang="fr-FR" sz="2800" b="1" dirty="0">
              <a:solidFill>
                <a:schemeClr val="tx1"/>
              </a:solidFill>
            </a:endParaRPr>
          </a:p>
        </p:txBody>
      </p:sp>
    </p:spTree>
    <p:extLst>
      <p:ext uri="{BB962C8B-B14F-4D97-AF65-F5344CB8AC3E}">
        <p14:creationId xmlns:p14="http://schemas.microsoft.com/office/powerpoint/2010/main" val="356703393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r>
              <a:rPr lang="en-US" sz="2800" b="1" dirty="0">
                <a:solidFill>
                  <a:srgbClr val="FF0000"/>
                </a:solidFill>
              </a:rPr>
              <a:t>Types 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419735" y="1397669"/>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err="1" smtClean="0">
                <a:solidFill>
                  <a:schemeClr val="tx1"/>
                </a:solidFill>
              </a:rPr>
              <a:t>Contingency</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11" name="Arrondir un rectangle avec un coin diagonal 10"/>
          <p:cNvSpPr/>
          <p:nvPr/>
        </p:nvSpPr>
        <p:spPr>
          <a:xfrm>
            <a:off x="419735" y="2132856"/>
            <a:ext cx="8327262" cy="4536504"/>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The contingency theory is similar to situation theory in that there is an assumption that no simple way is always right. Situation theory, however, focuses more on the behaviors that the leader should use. The contingency theory takes a broader view that includes contingent factors about leader capability and also includes other variables within the situation</a:t>
            </a:r>
            <a:endParaRPr lang="fr-FR" sz="2800" b="1" dirty="0">
              <a:solidFill>
                <a:schemeClr val="tx1"/>
              </a:solidFill>
            </a:endParaRPr>
          </a:p>
        </p:txBody>
      </p:sp>
    </p:spTree>
    <p:extLst>
      <p:ext uri="{BB962C8B-B14F-4D97-AF65-F5344CB8AC3E}">
        <p14:creationId xmlns:p14="http://schemas.microsoft.com/office/powerpoint/2010/main" val="393918303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Year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dirty="0" smtClean="0">
                <a:solidFill>
                  <a:schemeClr val="accent3"/>
                </a:solidFill>
              </a:rPr>
              <a:t>Lecture 5:</a:t>
            </a:r>
          </a:p>
          <a:p>
            <a:pPr algn="ctr"/>
            <a:r>
              <a:rPr lang="en-US" sz="3200" b="1" i="1" dirty="0" smtClean="0">
                <a:solidFill>
                  <a:schemeClr val="accent3"/>
                </a:solidFill>
              </a:rPr>
              <a:t>Modern</a:t>
            </a:r>
            <a:r>
              <a:rPr lang="fr-FR" sz="3200" b="1" i="1" dirty="0" smtClean="0">
                <a:solidFill>
                  <a:schemeClr val="accent3"/>
                </a:solidFill>
              </a:rPr>
              <a:t> </a:t>
            </a:r>
            <a:r>
              <a:rPr lang="fr-FR" sz="3200" b="1" i="1" dirty="0" err="1" smtClean="0">
                <a:solidFill>
                  <a:schemeClr val="accent3"/>
                </a:solidFill>
              </a:rPr>
              <a:t>Schools</a:t>
            </a:r>
            <a:r>
              <a:rPr lang="fr-FR" sz="3200" b="1" i="1" dirty="0" smtClean="0">
                <a:solidFill>
                  <a:schemeClr val="accent3"/>
                </a:solidFill>
              </a:rPr>
              <a:t> of management </a:t>
            </a:r>
            <a:r>
              <a:rPr lang="fr-FR" sz="3200" b="1" i="1" smtClean="0">
                <a:solidFill>
                  <a:schemeClr val="accent3"/>
                </a:solidFill>
              </a:rPr>
              <a:t>thoughts</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r>
              <a:rPr lang="en-US" sz="2800" b="1" dirty="0">
                <a:solidFill>
                  <a:srgbClr val="FF0000"/>
                </a:solidFill>
              </a:rPr>
              <a:t>Types 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419735" y="1397669"/>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err="1" smtClean="0">
                <a:solidFill>
                  <a:schemeClr val="tx1"/>
                </a:solidFill>
              </a:rPr>
              <a:t>Contingency</a:t>
            </a:r>
            <a:r>
              <a:rPr lang="fr-FR" sz="2800" b="1" dirty="0" smtClean="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11" name="Arrondir un rectangle avec un coin diagonal 10"/>
          <p:cNvSpPr/>
          <p:nvPr/>
        </p:nvSpPr>
        <p:spPr>
          <a:xfrm>
            <a:off x="419735" y="2132856"/>
            <a:ext cx="8327262" cy="4536504"/>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rPr>
              <a:t>	Factors </a:t>
            </a:r>
            <a:r>
              <a:rPr lang="en-US" sz="2800" dirty="0">
                <a:solidFill>
                  <a:schemeClr val="tx1"/>
                </a:solidFill>
              </a:rPr>
              <a:t>that influence the contingency theory are numerous. These include the following:</a:t>
            </a:r>
          </a:p>
          <a:p>
            <a:r>
              <a:rPr lang="en-US" sz="2800" dirty="0" smtClean="0">
                <a:solidFill>
                  <a:schemeClr val="tx1"/>
                </a:solidFill>
              </a:rPr>
              <a:t>- The </a:t>
            </a:r>
            <a:r>
              <a:rPr lang="en-US" sz="2800" dirty="0">
                <a:solidFill>
                  <a:schemeClr val="tx1"/>
                </a:solidFill>
              </a:rPr>
              <a:t>size of the organization</a:t>
            </a:r>
          </a:p>
          <a:p>
            <a:r>
              <a:rPr lang="en-US" sz="2800" dirty="0" smtClean="0">
                <a:solidFill>
                  <a:schemeClr val="tx1"/>
                </a:solidFill>
              </a:rPr>
              <a:t>- How </a:t>
            </a:r>
            <a:r>
              <a:rPr lang="en-US" sz="2800" dirty="0">
                <a:solidFill>
                  <a:schemeClr val="tx1"/>
                </a:solidFill>
              </a:rPr>
              <a:t>the firm adapts itself to its environment</a:t>
            </a:r>
          </a:p>
          <a:p>
            <a:r>
              <a:rPr lang="en-US" sz="2800" dirty="0" smtClean="0">
                <a:solidFill>
                  <a:schemeClr val="tx1"/>
                </a:solidFill>
              </a:rPr>
              <a:t>- Differences </a:t>
            </a:r>
            <a:r>
              <a:rPr lang="en-US" sz="2800" dirty="0">
                <a:solidFill>
                  <a:schemeClr val="tx1"/>
                </a:solidFill>
              </a:rPr>
              <a:t>among resources and operations activities</a:t>
            </a:r>
          </a:p>
          <a:p>
            <a:r>
              <a:rPr lang="en-US" sz="2800" dirty="0" smtClean="0">
                <a:solidFill>
                  <a:schemeClr val="tx1"/>
                </a:solidFill>
              </a:rPr>
              <a:t>- Assumption </a:t>
            </a:r>
            <a:r>
              <a:rPr lang="en-US" sz="2800" dirty="0">
                <a:solidFill>
                  <a:schemeClr val="tx1"/>
                </a:solidFill>
              </a:rPr>
              <a:t>of managers about employees</a:t>
            </a:r>
          </a:p>
          <a:p>
            <a:r>
              <a:rPr lang="en-US" sz="2800" smtClean="0">
                <a:solidFill>
                  <a:schemeClr val="tx1"/>
                </a:solidFill>
              </a:rPr>
              <a:t>- Strategies</a:t>
            </a:r>
            <a:endParaRPr lang="en-US" sz="2800" dirty="0">
              <a:solidFill>
                <a:schemeClr val="tx1"/>
              </a:solidFill>
            </a:endParaRPr>
          </a:p>
          <a:p>
            <a:r>
              <a:rPr lang="en-US" sz="2800" dirty="0" smtClean="0">
                <a:solidFill>
                  <a:schemeClr val="tx1"/>
                </a:solidFill>
              </a:rPr>
              <a:t>- Technologies </a:t>
            </a:r>
            <a:r>
              <a:rPr lang="en-US" sz="2800" dirty="0">
                <a:solidFill>
                  <a:schemeClr val="tx1"/>
                </a:solidFill>
              </a:rPr>
              <a:t>being used</a:t>
            </a:r>
          </a:p>
        </p:txBody>
      </p:sp>
    </p:spTree>
    <p:extLst>
      <p:ext uri="{BB962C8B-B14F-4D97-AF65-F5344CB8AC3E}">
        <p14:creationId xmlns:p14="http://schemas.microsoft.com/office/powerpoint/2010/main" val="286360474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381000" y="-27384"/>
            <a:ext cx="8382000" cy="6383610"/>
          </a:xfrm>
        </p:spPr>
        <p:txBody>
          <a:bodyPr lIns="90488" tIns="44450" rIns="90488" bIns="44450" rtlCol="0">
            <a:normAutofit lnSpcReduction="10000"/>
          </a:bodyPr>
          <a:lstStyle/>
          <a:p>
            <a:pPr eaLnBrk="1" fontAlgn="auto" hangingPunct="1">
              <a:lnSpc>
                <a:spcPct val="90000"/>
              </a:lnSpc>
              <a:spcAft>
                <a:spcPts val="0"/>
              </a:spcAft>
              <a:buFont typeface="Arial" panose="020B0604020202020204" pitchFamily="34" charset="0"/>
              <a:buChar char="•"/>
              <a:defRPr/>
            </a:pPr>
            <a:r>
              <a:rPr lang="en-US" altLang="en-US" b="1" dirty="0" smtClean="0"/>
              <a:t>Thanks for your listening</a:t>
            </a:r>
          </a:p>
          <a:p>
            <a:pPr>
              <a:lnSpc>
                <a:spcPct val="90000"/>
              </a:lnSpc>
              <a:buFont typeface="Arial" panose="020B0604020202020204" pitchFamily="34" charset="0"/>
              <a:buChar char="•"/>
              <a:defRPr/>
            </a:pPr>
            <a:r>
              <a:rPr lang="en-US" altLang="en-US" b="1" u="sng" dirty="0">
                <a:hlinkClick r:id="rId3"/>
              </a:rPr>
              <a:t>https://</a:t>
            </a:r>
            <a:r>
              <a:rPr lang="en-US" altLang="en-US" b="1" u="sng" dirty="0" smtClean="0">
                <a:hlinkClick r:id="rId3"/>
              </a:rPr>
              <a:t>www.indeed.com/career-advice/career-development/modern-theory-of-management</a:t>
            </a:r>
            <a:endParaRPr lang="en-US" altLang="en-US" b="1" u="sng" dirty="0" smtClean="0"/>
          </a:p>
          <a:p>
            <a:pPr>
              <a:lnSpc>
                <a:spcPct val="90000"/>
              </a:lnSpc>
              <a:buFont typeface="Arial" panose="020B0604020202020204" pitchFamily="34" charset="0"/>
              <a:buChar char="•"/>
              <a:defRPr/>
            </a:pPr>
            <a:r>
              <a:rPr lang="en-US" altLang="en-US" b="1" u="sng" dirty="0">
                <a:hlinkClick r:id="rId4"/>
              </a:rPr>
              <a:t>https://www.geeksforgeeks.org/systems-approach-to-management</a:t>
            </a:r>
            <a:r>
              <a:rPr lang="en-US" altLang="en-US" b="1" u="sng" dirty="0" smtClean="0">
                <a:hlinkClick r:id="rId4"/>
              </a:rPr>
              <a:t>/</a:t>
            </a:r>
            <a:endParaRPr lang="en-US" altLang="en-US" b="1" u="sng" dirty="0" smtClean="0"/>
          </a:p>
          <a:p>
            <a:pPr>
              <a:lnSpc>
                <a:spcPct val="90000"/>
              </a:lnSpc>
              <a:buFont typeface="Arial" panose="020B0604020202020204" pitchFamily="34" charset="0"/>
              <a:buChar char="•"/>
              <a:defRPr/>
            </a:pPr>
            <a:r>
              <a:rPr lang="en-US" altLang="en-US" b="1" u="sng" dirty="0">
                <a:hlinkClick r:id="rId5"/>
              </a:rPr>
              <a:t>https://</a:t>
            </a:r>
            <a:r>
              <a:rPr lang="en-US" altLang="en-US" b="1" u="sng" dirty="0" smtClean="0">
                <a:hlinkClick r:id="rId5"/>
              </a:rPr>
              <a:t>www.ijbmi.org/papers/Vol(5)5/version-2/C050502014022.pdf</a:t>
            </a:r>
            <a:endParaRPr lang="en-US" altLang="en-US" b="1" u="sng" dirty="0" smtClean="0"/>
          </a:p>
          <a:p>
            <a:pPr>
              <a:lnSpc>
                <a:spcPct val="90000"/>
              </a:lnSpc>
              <a:buFont typeface="Arial" panose="020B0604020202020204" pitchFamily="34" charset="0"/>
              <a:buChar char="•"/>
              <a:defRPr/>
            </a:pPr>
            <a:r>
              <a:rPr lang="en-US" altLang="en-US" b="1" u="sng" dirty="0"/>
              <a:t>https://www.technofunc.com/index.php/leadership-skills-2/leadership-a-management/item/quantitative-theory-of-management</a:t>
            </a:r>
            <a:endParaRPr lang="en-US" altLang="en-US" b="1" u="sng" dirty="0" smtClean="0"/>
          </a:p>
          <a:p>
            <a:pPr>
              <a:lnSpc>
                <a:spcPct val="90000"/>
              </a:lnSpc>
              <a:buFont typeface="Arial" panose="020B0604020202020204" pitchFamily="34" charset="0"/>
              <a:buChar char="•"/>
              <a:defRPr/>
            </a:pPr>
            <a:r>
              <a:rPr lang="en-US" altLang="en-US" b="1" u="sng" dirty="0"/>
              <a:t>https://en.wikipedia.org/wiki/Operations_management</a:t>
            </a:r>
            <a:endParaRPr lang="en-US" altLang="en-US" b="1" u="sng" dirty="0" smtClean="0"/>
          </a:p>
        </p:txBody>
      </p:sp>
    </p:spTree>
    <p:extLst>
      <p:ext uri="{BB962C8B-B14F-4D97-AF65-F5344CB8AC3E}">
        <p14:creationId xmlns:p14="http://schemas.microsoft.com/office/powerpoint/2010/main" val="167150645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196752"/>
            <a:ext cx="9144000" cy="194421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200" dirty="0" smtClean="0">
              <a:solidFill>
                <a:schemeClr val="tx1"/>
              </a:solidFill>
            </a:endParaRPr>
          </a:p>
          <a:p>
            <a:pPr algn="just"/>
            <a:endParaRPr lang="en-US" sz="2200" dirty="0" smtClean="0">
              <a:solidFill>
                <a:schemeClr val="tx1"/>
              </a:solidFill>
            </a:endParaRPr>
          </a:p>
          <a:p>
            <a:pPr algn="just"/>
            <a:r>
              <a:rPr lang="en-US" sz="2200" dirty="0" smtClean="0">
                <a:solidFill>
                  <a:schemeClr val="tx1"/>
                </a:solidFill>
              </a:rPr>
              <a:t>	Modern </a:t>
            </a:r>
            <a:r>
              <a:rPr lang="en-US" sz="2200" dirty="0">
                <a:solidFill>
                  <a:schemeClr val="tx1"/>
                </a:solidFill>
              </a:rPr>
              <a:t>management theory represents one of the numerous theories used by organizations. This theory recognizes that today's organizations face rapid change and added complexities, with technology serving as both a potential cause and solution for these factors.</a:t>
            </a:r>
            <a:endParaRPr lang="fr-FR" sz="2200" dirty="0" smtClean="0">
              <a:solidFill>
                <a:schemeClr val="tx1"/>
              </a:solidFill>
            </a:endParaRPr>
          </a:p>
          <a:p>
            <a:pPr algn="just"/>
            <a:r>
              <a:rPr lang="fr-FR" sz="2200" dirty="0" smtClean="0">
                <a:solidFill>
                  <a:schemeClr val="tx1"/>
                </a:solidFill>
              </a:rPr>
              <a:t> </a:t>
            </a:r>
          </a:p>
          <a:p>
            <a:pPr algn="ctr">
              <a:buFontTx/>
              <a:buChar char="-"/>
            </a:pPr>
            <a:endParaRPr lang="fr-FR" sz="2200" dirty="0">
              <a:solidFill>
                <a:schemeClr val="tx1"/>
              </a:solidFill>
            </a:endParaRPr>
          </a:p>
        </p:txBody>
      </p:sp>
      <p:sp>
        <p:nvSpPr>
          <p:cNvPr id="12" name="Arrondir un rectangle avec un coin diagonal 11"/>
          <p:cNvSpPr/>
          <p:nvPr/>
        </p:nvSpPr>
        <p:spPr>
          <a:xfrm>
            <a:off x="539552" y="188640"/>
            <a:ext cx="8208912" cy="86409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r>
              <a:rPr lang="fr-FR" sz="2800" b="1" dirty="0" smtClean="0">
                <a:solidFill>
                  <a:srgbClr val="FF0000"/>
                </a:solidFill>
              </a:rPr>
              <a:t>Modern </a:t>
            </a:r>
            <a:r>
              <a:rPr lang="fr-FR" sz="2800" b="1" dirty="0">
                <a:solidFill>
                  <a:srgbClr val="FF0000"/>
                </a:solidFill>
              </a:rPr>
              <a:t>Management </a:t>
            </a:r>
            <a:r>
              <a:rPr lang="fr-FR" sz="2800" b="1" dirty="0" err="1" smtClean="0">
                <a:solidFill>
                  <a:srgbClr val="FF0000"/>
                </a:solidFill>
              </a:rPr>
              <a:t>Theories</a:t>
            </a:r>
            <a:endParaRPr lang="fr-FR" sz="2800" b="1" dirty="0">
              <a:solidFill>
                <a:srgbClr val="FF0000"/>
              </a:solidFill>
            </a:endParaRPr>
          </a:p>
          <a:p>
            <a:pPr algn="ctr"/>
            <a:endParaRPr lang="fr-FR" sz="2800" b="1" dirty="0" smtClean="0">
              <a:solidFill>
                <a:srgbClr val="FF0000"/>
              </a:solidFill>
            </a:endParaRPr>
          </a:p>
          <a:p>
            <a:pPr algn="ctr"/>
            <a:endParaRPr lang="fr-FR" sz="2800" b="1" dirty="0">
              <a:solidFill>
                <a:srgbClr val="FF0000"/>
              </a:solidFill>
            </a:endParaRPr>
          </a:p>
        </p:txBody>
      </p:sp>
      <p:sp>
        <p:nvSpPr>
          <p:cNvPr id="5" name="Rectangle à coins arrondis 4"/>
          <p:cNvSpPr/>
          <p:nvPr/>
        </p:nvSpPr>
        <p:spPr>
          <a:xfrm>
            <a:off x="30945" y="3356992"/>
            <a:ext cx="9144000" cy="350100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200" dirty="0" smtClean="0">
              <a:solidFill>
                <a:schemeClr val="tx1"/>
              </a:solidFill>
            </a:endParaRPr>
          </a:p>
          <a:p>
            <a:pPr algn="just"/>
            <a:r>
              <a:rPr lang="en-US" sz="2200" dirty="0">
                <a:solidFill>
                  <a:schemeClr val="tx1"/>
                </a:solidFill>
              </a:rPr>
              <a:t>	</a:t>
            </a:r>
            <a:r>
              <a:rPr lang="en-US" sz="2200" dirty="0" smtClean="0">
                <a:solidFill>
                  <a:schemeClr val="tx1"/>
                </a:solidFill>
              </a:rPr>
              <a:t>When </a:t>
            </a:r>
            <a:r>
              <a:rPr lang="en-US" sz="2200" dirty="0">
                <a:solidFill>
                  <a:schemeClr val="tx1"/>
                </a:solidFill>
              </a:rPr>
              <a:t>implementing this theory, managers use technology and mathematical techniques to analyze their workforce and make decisions. This theory serves as a response to classical management theory, which believes workers solely work for monetary gain. The modern management theory believes that employees work for numerous reasons, including to achieve satisfaction, happiness and desired lifestyles. With this theory, managers understand employees' behaviors and needs and can implement strategies to meet those needs and support their skill development over time.</a:t>
            </a:r>
            <a:r>
              <a:rPr lang="fr-FR" sz="2200" dirty="0" smtClean="0">
                <a:solidFill>
                  <a:schemeClr val="tx1"/>
                </a:solidFill>
              </a:rPr>
              <a:t> </a:t>
            </a:r>
          </a:p>
          <a:p>
            <a:pPr algn="ctr">
              <a:buFontTx/>
              <a:buChar char="-"/>
            </a:pPr>
            <a:endParaRPr lang="fr-FR" sz="2200" dirty="0">
              <a:solidFill>
                <a:schemeClr val="tx1"/>
              </a:solidFill>
            </a:endParaRPr>
          </a:p>
        </p:txBody>
      </p:sp>
    </p:spTree>
    <p:extLst>
      <p:ext uri="{BB962C8B-B14F-4D97-AF65-F5344CB8AC3E}">
        <p14:creationId xmlns:p14="http://schemas.microsoft.com/office/powerpoint/2010/main" val="4281606508"/>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8" name="Rectangle à coins arrondis 7"/>
          <p:cNvSpPr/>
          <p:nvPr/>
        </p:nvSpPr>
        <p:spPr>
          <a:xfrm>
            <a:off x="0" y="989814"/>
            <a:ext cx="9144000" cy="12524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endParaRPr lang="en-US" sz="2400" dirty="0" smtClean="0">
              <a:solidFill>
                <a:schemeClr val="tx1"/>
              </a:solidFill>
            </a:endParaRPr>
          </a:p>
          <a:p>
            <a:pPr algn="just"/>
            <a:r>
              <a:rPr lang="en-US" sz="2400" b="1" dirty="0">
                <a:solidFill>
                  <a:schemeClr val="tx1"/>
                </a:solidFill>
              </a:rPr>
              <a:t>Boosts productivity:</a:t>
            </a:r>
            <a:r>
              <a:rPr lang="en-US" sz="2400" dirty="0">
                <a:solidFill>
                  <a:schemeClr val="tx1"/>
                </a:solidFill>
              </a:rPr>
              <a:t> Modern management theory uses mathematical and statistical methods to assess performance within an organization.</a:t>
            </a:r>
            <a:endParaRPr lang="fr-FR" sz="2400" dirty="0" smtClean="0">
              <a:solidFill>
                <a:schemeClr val="tx1"/>
              </a:solidFill>
            </a:endParaRPr>
          </a:p>
          <a:p>
            <a:pPr algn="just"/>
            <a:r>
              <a:rPr lang="fr-FR" sz="2400" dirty="0" smtClean="0">
                <a:solidFill>
                  <a:schemeClr val="tx1"/>
                </a:solidFill>
              </a:rPr>
              <a:t> </a:t>
            </a:r>
          </a:p>
          <a:p>
            <a:pPr algn="ctr">
              <a:buFontTx/>
              <a:buChar char="-"/>
            </a:pPr>
            <a:endParaRPr lang="fr-FR" sz="2400" dirty="0">
              <a:solidFill>
                <a:schemeClr val="tx1"/>
              </a:solidFill>
            </a:endParaRPr>
          </a:p>
        </p:txBody>
      </p:sp>
      <p:sp>
        <p:nvSpPr>
          <p:cNvPr id="12" name="Arrondir un rectangle avec un coin diagonal 11"/>
          <p:cNvSpPr/>
          <p:nvPr/>
        </p:nvSpPr>
        <p:spPr>
          <a:xfrm>
            <a:off x="539552" y="188640"/>
            <a:ext cx="8208912"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r>
              <a:rPr lang="en-US" sz="2800" b="1" dirty="0">
                <a:solidFill>
                  <a:srgbClr val="FF0000"/>
                </a:solidFill>
              </a:rPr>
              <a:t>Benefits of the modern theory of management</a:t>
            </a:r>
          </a:p>
          <a:p>
            <a:pPr algn="ctr"/>
            <a:endParaRPr lang="fr-FR" sz="2800" b="1" dirty="0" smtClean="0">
              <a:solidFill>
                <a:srgbClr val="FF0000"/>
              </a:solidFill>
            </a:endParaRPr>
          </a:p>
          <a:p>
            <a:pPr algn="ctr"/>
            <a:endParaRPr lang="fr-FR" sz="2800" b="1" dirty="0">
              <a:solidFill>
                <a:srgbClr val="FF0000"/>
              </a:solidFill>
            </a:endParaRPr>
          </a:p>
        </p:txBody>
      </p:sp>
      <p:sp>
        <p:nvSpPr>
          <p:cNvPr id="5" name="Rectangle à coins arrondis 4"/>
          <p:cNvSpPr/>
          <p:nvPr/>
        </p:nvSpPr>
        <p:spPr>
          <a:xfrm>
            <a:off x="30945" y="2337737"/>
            <a:ext cx="9144000" cy="18327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b="1" dirty="0">
                <a:solidFill>
                  <a:schemeClr val="tx1"/>
                </a:solidFill>
              </a:rPr>
              <a:t>Aids decision-making:</a:t>
            </a:r>
            <a:r>
              <a:rPr lang="en-US" sz="2400" dirty="0">
                <a:solidFill>
                  <a:schemeClr val="tx1"/>
                </a:solidFill>
              </a:rPr>
              <a:t> Modern management theories often provide managers insights into the factors they need to examine, which they can use to evaluate their organization or </a:t>
            </a:r>
            <a:r>
              <a:rPr lang="en-US" sz="2400" dirty="0" smtClean="0">
                <a:solidFill>
                  <a:schemeClr val="tx1"/>
                </a:solidFill>
              </a:rPr>
              <a:t>department</a:t>
            </a:r>
          </a:p>
          <a:p>
            <a:pPr algn="just"/>
            <a:r>
              <a:rPr lang="en-US" sz="2400" dirty="0">
                <a:solidFill>
                  <a:schemeClr val="tx1"/>
                </a:solidFill>
              </a:rPr>
              <a:t>The use of mathematical techniques also enables them to use data to support those solutions and final decisions</a:t>
            </a:r>
            <a:r>
              <a:rPr lang="fr-FR" sz="2400" dirty="0" smtClean="0">
                <a:solidFill>
                  <a:schemeClr val="tx1"/>
                </a:solidFill>
              </a:rPr>
              <a:t> </a:t>
            </a:r>
          </a:p>
          <a:p>
            <a:pPr algn="ctr">
              <a:buFontTx/>
              <a:buChar char="-"/>
            </a:pPr>
            <a:endParaRPr lang="fr-FR" sz="2400" dirty="0">
              <a:solidFill>
                <a:schemeClr val="tx1"/>
              </a:solidFill>
            </a:endParaRPr>
          </a:p>
        </p:txBody>
      </p:sp>
      <p:sp>
        <p:nvSpPr>
          <p:cNvPr id="6" name="Rectangle à coins arrondis 5"/>
          <p:cNvSpPr/>
          <p:nvPr/>
        </p:nvSpPr>
        <p:spPr>
          <a:xfrm>
            <a:off x="72008" y="4170438"/>
            <a:ext cx="9144000" cy="249892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smtClean="0">
              <a:solidFill>
                <a:schemeClr val="tx1"/>
              </a:solidFill>
            </a:endParaRPr>
          </a:p>
          <a:p>
            <a:endParaRPr lang="en-US" sz="2200" b="1" dirty="0">
              <a:solidFill>
                <a:schemeClr val="tx1"/>
              </a:solidFill>
            </a:endParaRPr>
          </a:p>
          <a:p>
            <a:r>
              <a:rPr lang="en-US" sz="2200" b="1" dirty="0" smtClean="0">
                <a:solidFill>
                  <a:schemeClr val="tx1"/>
                </a:solidFill>
              </a:rPr>
              <a:t>Improves </a:t>
            </a:r>
            <a:r>
              <a:rPr lang="en-US" sz="2200" b="1" dirty="0">
                <a:solidFill>
                  <a:schemeClr val="tx1"/>
                </a:solidFill>
              </a:rPr>
              <a:t>employee engagement:</a:t>
            </a:r>
            <a:r>
              <a:rPr lang="en-US" sz="2200" dirty="0">
                <a:solidFill>
                  <a:schemeClr val="tx1"/>
                </a:solidFill>
              </a:rPr>
              <a:t> As mentioned, the modern management theory examines employees' motivation for working beyond financial gain. Managers who utilize this theory can then identify and implement processes or procedures that take employees' varying needs into account. If employees feel satisfied at work, it can boost their morale and engagement and make them want to continue working for the organization.</a:t>
            </a:r>
          </a:p>
          <a:p>
            <a:pPr algn="just"/>
            <a:r>
              <a:rPr lang="fr-FR" sz="2200" b="1" dirty="0" smtClean="0">
                <a:solidFill>
                  <a:schemeClr val="tx1"/>
                </a:solidFill>
              </a:rPr>
              <a:t>:</a:t>
            </a:r>
          </a:p>
          <a:p>
            <a:pPr algn="just"/>
            <a:endParaRPr lang="fr-FR" sz="2200" dirty="0">
              <a:solidFill>
                <a:schemeClr val="tx1"/>
              </a:solidFill>
            </a:endParaRPr>
          </a:p>
        </p:txBody>
      </p:sp>
    </p:spTree>
    <p:extLst>
      <p:ext uri="{BB962C8B-B14F-4D97-AF65-F5344CB8AC3E}">
        <p14:creationId xmlns:p14="http://schemas.microsoft.com/office/powerpoint/2010/main" val="3995742583"/>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2" name="Arrondir un rectangle avec un coin diagonal 11"/>
          <p:cNvSpPr/>
          <p:nvPr/>
        </p:nvSpPr>
        <p:spPr>
          <a:xfrm>
            <a:off x="539552" y="188640"/>
            <a:ext cx="8208912" cy="72008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r>
              <a:rPr lang="en-US" sz="2800" b="1" dirty="0">
                <a:solidFill>
                  <a:srgbClr val="FF0000"/>
                </a:solidFill>
              </a:rPr>
              <a:t>Benefits of the modern theory of management</a:t>
            </a:r>
          </a:p>
          <a:p>
            <a:pPr algn="ctr"/>
            <a:endParaRPr lang="fr-FR" sz="2800" b="1" dirty="0" smtClean="0">
              <a:solidFill>
                <a:srgbClr val="FF0000"/>
              </a:solidFill>
            </a:endParaRPr>
          </a:p>
          <a:p>
            <a:pPr algn="ctr"/>
            <a:endParaRPr lang="fr-FR" sz="2800" b="1" dirty="0">
              <a:solidFill>
                <a:srgbClr val="FF0000"/>
              </a:solidFill>
            </a:endParaRPr>
          </a:p>
        </p:txBody>
      </p:sp>
      <p:sp>
        <p:nvSpPr>
          <p:cNvPr id="5" name="Rectangle à coins arrondis 4"/>
          <p:cNvSpPr/>
          <p:nvPr/>
        </p:nvSpPr>
        <p:spPr>
          <a:xfrm>
            <a:off x="30945" y="1168162"/>
            <a:ext cx="9144000" cy="18327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Promotes objectivity:</a:t>
            </a:r>
            <a:r>
              <a:rPr lang="en-US" sz="2400" dirty="0">
                <a:solidFill>
                  <a:schemeClr val="tx1"/>
                </a:solidFill>
              </a:rPr>
              <a:t> The modern management theory emphasizes the use of mathematical techniques. These techniques allow managers to make decisions based on data and evidence rather than personal opinions or feelings.</a:t>
            </a:r>
            <a:endParaRPr lang="fr-FR" sz="2400" dirty="0">
              <a:solidFill>
                <a:schemeClr val="tx1"/>
              </a:solidFill>
            </a:endParaRPr>
          </a:p>
        </p:txBody>
      </p:sp>
      <p:sp>
        <p:nvSpPr>
          <p:cNvPr id="6" name="Rectangle à coins arrondis 5"/>
          <p:cNvSpPr/>
          <p:nvPr/>
        </p:nvSpPr>
        <p:spPr>
          <a:xfrm>
            <a:off x="72008" y="3284984"/>
            <a:ext cx="9144000" cy="33843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smtClean="0">
              <a:solidFill>
                <a:schemeClr val="tx1"/>
              </a:solidFill>
            </a:endParaRPr>
          </a:p>
          <a:p>
            <a:endParaRPr lang="en-US" sz="2200" b="1" dirty="0">
              <a:solidFill>
                <a:schemeClr val="tx1"/>
              </a:solidFill>
            </a:endParaRPr>
          </a:p>
          <a:p>
            <a:r>
              <a:rPr lang="en-US" sz="2400" b="1" dirty="0">
                <a:solidFill>
                  <a:schemeClr val="tx1"/>
                </a:solidFill>
              </a:rPr>
              <a:t>Enables adaptability:</a:t>
            </a:r>
            <a:r>
              <a:rPr lang="en-US" sz="2400" dirty="0">
                <a:solidFill>
                  <a:schemeClr val="tx1"/>
                </a:solidFill>
              </a:rPr>
              <a:t> Modern management theory recognizes that today's organizations often exist within rapidly changing environments. This theory emphasizes the importance of recognizing the influence of internal and external factors on business and encourages managers to use several techniques and approaches to work with them</a:t>
            </a:r>
            <a:r>
              <a:rPr lang="fr-FR" sz="2200" b="1" dirty="0" smtClean="0">
                <a:solidFill>
                  <a:schemeClr val="tx1"/>
                </a:solidFill>
              </a:rPr>
              <a:t>:</a:t>
            </a:r>
          </a:p>
          <a:p>
            <a:pPr algn="just"/>
            <a:endParaRPr lang="fr-FR" sz="2200" dirty="0">
              <a:solidFill>
                <a:schemeClr val="tx1"/>
              </a:solidFill>
            </a:endParaRPr>
          </a:p>
        </p:txBody>
      </p:sp>
    </p:spTree>
    <p:extLst>
      <p:ext uri="{BB962C8B-B14F-4D97-AF65-F5344CB8AC3E}">
        <p14:creationId xmlns:p14="http://schemas.microsoft.com/office/powerpoint/2010/main" val="3413758784"/>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r>
              <a:rPr lang="en-US" sz="2800" b="1" dirty="0">
                <a:solidFill>
                  <a:srgbClr val="FF0000"/>
                </a:solidFill>
              </a:rPr>
              <a:t>Types 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504796" y="4077072"/>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r>
              <a:rPr lang="fr-FR" sz="2800" b="1" dirty="0" err="1">
                <a:solidFill>
                  <a:schemeClr val="tx1"/>
                </a:solidFill>
              </a:rPr>
              <a:t>Contingency</a:t>
            </a:r>
            <a:r>
              <a:rPr lang="fr-FR" sz="2800" b="1" dirty="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5" name="Arrondir un rectangle avec un coin diagonal 4"/>
          <p:cNvSpPr/>
          <p:nvPr/>
        </p:nvSpPr>
        <p:spPr>
          <a:xfrm>
            <a:off x="497022" y="5400676"/>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b="1" dirty="0" err="1">
                <a:solidFill>
                  <a:schemeClr val="tx1"/>
                </a:solidFill>
              </a:rPr>
              <a:t>Systems</a:t>
            </a:r>
            <a:r>
              <a:rPr lang="fr-FR" sz="2800" b="1" dirty="0">
                <a:solidFill>
                  <a:schemeClr val="tx1"/>
                </a:solidFill>
              </a:rPr>
              <a:t>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6" name="Arrondir un rectangle avec un coin diagonal 5"/>
          <p:cNvSpPr/>
          <p:nvPr/>
        </p:nvSpPr>
        <p:spPr>
          <a:xfrm>
            <a:off x="500566" y="1603781"/>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r>
              <a:rPr lang="fr-FR" sz="2800" b="1" dirty="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7" name="Arrondir un rectangle avec un coin diagonal 6"/>
          <p:cNvSpPr/>
          <p:nvPr/>
        </p:nvSpPr>
        <p:spPr>
          <a:xfrm>
            <a:off x="504796" y="2924943"/>
            <a:ext cx="2483028" cy="839077"/>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dirty="0" smtClean="0">
              <a:solidFill>
                <a:srgbClr val="0070C0"/>
              </a:solidFill>
            </a:endParaRPr>
          </a:p>
          <a:p>
            <a:r>
              <a:rPr lang="fr-FR" sz="2000" b="1" dirty="0">
                <a:solidFill>
                  <a:srgbClr val="0070C0"/>
                </a:solidFill>
              </a:rPr>
              <a:t>Management science</a:t>
            </a:r>
            <a:endParaRPr lang="fr-FR" sz="2000" b="1" dirty="0" smtClean="0">
              <a:solidFill>
                <a:srgbClr val="0070C0"/>
              </a:solidFill>
            </a:endParaRPr>
          </a:p>
          <a:p>
            <a:pPr algn="ctr"/>
            <a:endParaRPr lang="fr-FR" sz="2000" b="1" dirty="0">
              <a:solidFill>
                <a:srgbClr val="0070C0"/>
              </a:solidFill>
            </a:endParaRPr>
          </a:p>
        </p:txBody>
      </p:sp>
      <p:sp>
        <p:nvSpPr>
          <p:cNvPr id="9" name="Arrondir un rectangle avec un coin diagonal 8"/>
          <p:cNvSpPr/>
          <p:nvPr/>
        </p:nvSpPr>
        <p:spPr>
          <a:xfrm>
            <a:off x="3275856" y="2924940"/>
            <a:ext cx="2545994" cy="839077"/>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dirty="0" smtClean="0">
              <a:solidFill>
                <a:srgbClr val="0070C0"/>
              </a:solidFill>
            </a:endParaRPr>
          </a:p>
          <a:p>
            <a:r>
              <a:rPr lang="fr-FR" sz="2000" b="1" dirty="0" smtClean="0">
                <a:solidFill>
                  <a:srgbClr val="0070C0"/>
                </a:solidFill>
              </a:rPr>
              <a:t>Operations management</a:t>
            </a:r>
          </a:p>
          <a:p>
            <a:pPr algn="ctr"/>
            <a:endParaRPr lang="fr-FR" sz="2000" b="1" dirty="0">
              <a:solidFill>
                <a:srgbClr val="0070C0"/>
              </a:solidFill>
            </a:endParaRPr>
          </a:p>
        </p:txBody>
      </p:sp>
      <p:sp>
        <p:nvSpPr>
          <p:cNvPr id="10" name="Arrondir un rectangle avec un coin diagonal 9"/>
          <p:cNvSpPr/>
          <p:nvPr/>
        </p:nvSpPr>
        <p:spPr>
          <a:xfrm>
            <a:off x="6372200" y="2924941"/>
            <a:ext cx="2384038" cy="839077"/>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dirty="0" smtClean="0">
              <a:solidFill>
                <a:srgbClr val="0070C0"/>
              </a:solidFill>
            </a:endParaRPr>
          </a:p>
          <a:p>
            <a:r>
              <a:rPr lang="fr-FR" sz="2000" b="1" dirty="0">
                <a:solidFill>
                  <a:srgbClr val="0070C0"/>
                </a:solidFill>
              </a:rPr>
              <a:t>Management </a:t>
            </a:r>
            <a:r>
              <a:rPr lang="fr-FR" sz="2000" dirty="0">
                <a:solidFill>
                  <a:srgbClr val="0070C0"/>
                </a:solidFill>
              </a:rPr>
              <a:t>Information</a:t>
            </a:r>
            <a:r>
              <a:rPr lang="fr-FR" sz="2000" b="1" dirty="0">
                <a:solidFill>
                  <a:srgbClr val="0070C0"/>
                </a:solidFill>
              </a:rPr>
              <a:t> System</a:t>
            </a:r>
            <a:endParaRPr lang="fr-FR" sz="2000" b="1" dirty="0" smtClean="0">
              <a:solidFill>
                <a:srgbClr val="0070C0"/>
              </a:solidFill>
            </a:endParaRPr>
          </a:p>
          <a:p>
            <a:pPr algn="ctr"/>
            <a:endParaRPr lang="fr-FR" sz="2000" b="1" dirty="0">
              <a:solidFill>
                <a:srgbClr val="0070C0"/>
              </a:solidFill>
            </a:endParaRPr>
          </a:p>
        </p:txBody>
      </p:sp>
    </p:spTree>
    <p:extLst>
      <p:ext uri="{BB962C8B-B14F-4D97-AF65-F5344CB8AC3E}">
        <p14:creationId xmlns:p14="http://schemas.microsoft.com/office/powerpoint/2010/main" val="211140977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r>
              <a:rPr lang="en-US" sz="2800" b="1" dirty="0">
                <a:solidFill>
                  <a:srgbClr val="FF0000"/>
                </a:solidFill>
              </a:rPr>
              <a:t>Types 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504796" y="3068960"/>
            <a:ext cx="8208912" cy="32403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This approach is also known own as mathematical approach, Operational research, management science, it is one type scientific investigation of taking decision that focuses the mathematical tools , statistical tools, Quantitative modeling, systematic mathematical techniques to solve the critical management problem ta the decision context .</a:t>
            </a:r>
            <a:endParaRPr lang="fr-FR" sz="2800" b="1" dirty="0">
              <a:solidFill>
                <a:schemeClr val="tx1"/>
              </a:solidFill>
            </a:endParaRPr>
          </a:p>
        </p:txBody>
      </p:sp>
      <p:sp>
        <p:nvSpPr>
          <p:cNvPr id="6" name="Arrondir un rectangle avec un coin diagonal 5"/>
          <p:cNvSpPr/>
          <p:nvPr/>
        </p:nvSpPr>
        <p:spPr>
          <a:xfrm>
            <a:off x="500566" y="1603781"/>
            <a:ext cx="8208912" cy="108012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r>
              <a:rPr lang="fr-FR" sz="2800" b="1" dirty="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Tree>
    <p:extLst>
      <p:ext uri="{BB962C8B-B14F-4D97-AF65-F5344CB8AC3E}">
        <p14:creationId xmlns:p14="http://schemas.microsoft.com/office/powerpoint/2010/main" val="9379734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251520" y="2564904"/>
            <a:ext cx="8640960" cy="429309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The management science approach stresses the use of mathematical models and statistical methods for decision-making.  Various mathematical tools like the waiting-line theory or queering theory, linear programming,  the Program  Evaluation  Review  Technique  (PERT), the critical path method (CPM), the decision theory, the simulation theory, the probability theory, sampling, time series analysis, etc., are used in management science approach to increase the effectiveness of </a:t>
            </a:r>
            <a:r>
              <a:rPr lang="en-US" sz="2400" dirty="0">
                <a:solidFill>
                  <a:schemeClr val="tx1"/>
                </a:solidFill>
                <a:hlinkClick r:id="rId3"/>
              </a:rPr>
              <a:t>managerial decision-making</a:t>
            </a:r>
            <a:r>
              <a:rPr lang="en-US" sz="2400" dirty="0">
                <a:solidFill>
                  <a:schemeClr val="tx1"/>
                </a:solidFill>
              </a:rPr>
              <a:t>.</a:t>
            </a:r>
            <a:endParaRPr lang="fr-FR" sz="2400" b="1" dirty="0" smtClean="0">
              <a:solidFill>
                <a:schemeClr val="tx1"/>
              </a:solidFill>
            </a:endParaRPr>
          </a:p>
          <a:p>
            <a:pPr algn="just"/>
            <a:endParaRPr lang="fr-FR" sz="2400" b="1" dirty="0">
              <a:solidFill>
                <a:schemeClr val="tx1"/>
              </a:solidFill>
            </a:endParaRPr>
          </a:p>
        </p:txBody>
      </p:sp>
      <p:sp>
        <p:nvSpPr>
          <p:cNvPr id="6" name="Arrondir un rectangle avec un coin diagonal 5"/>
          <p:cNvSpPr/>
          <p:nvPr/>
        </p:nvSpPr>
        <p:spPr>
          <a:xfrm>
            <a:off x="500566" y="1072618"/>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smtClean="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7" name="Arrondir un rectangle avec un coin diagonal 6"/>
          <p:cNvSpPr/>
          <p:nvPr/>
        </p:nvSpPr>
        <p:spPr>
          <a:xfrm>
            <a:off x="527678" y="1772817"/>
            <a:ext cx="3468258" cy="64807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dirty="0" smtClean="0">
              <a:solidFill>
                <a:srgbClr val="0070C0"/>
              </a:solidFill>
            </a:endParaRPr>
          </a:p>
          <a:p>
            <a:r>
              <a:rPr lang="fr-FR" sz="2000" b="1" dirty="0">
                <a:solidFill>
                  <a:srgbClr val="0070C0"/>
                </a:solidFill>
              </a:rPr>
              <a:t>Management science</a:t>
            </a:r>
            <a:endParaRPr lang="fr-FR" sz="2000" b="1" dirty="0" smtClean="0">
              <a:solidFill>
                <a:srgbClr val="0070C0"/>
              </a:solidFill>
            </a:endParaRPr>
          </a:p>
          <a:p>
            <a:pPr algn="ctr"/>
            <a:endParaRPr lang="fr-FR" sz="2000" b="1" dirty="0">
              <a:solidFill>
                <a:srgbClr val="0070C0"/>
              </a:solidFill>
            </a:endParaRPr>
          </a:p>
        </p:txBody>
      </p:sp>
    </p:spTree>
    <p:extLst>
      <p:ext uri="{BB962C8B-B14F-4D97-AF65-F5344CB8AC3E}">
        <p14:creationId xmlns:p14="http://schemas.microsoft.com/office/powerpoint/2010/main" val="67247888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ndir un rectangle avec un coin diagonal 2"/>
          <p:cNvSpPr/>
          <p:nvPr/>
        </p:nvSpPr>
        <p:spPr>
          <a:xfrm>
            <a:off x="539552" y="188640"/>
            <a:ext cx="8208912" cy="79208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rgbClr val="FF0000"/>
              </a:solidFill>
            </a:endParaRPr>
          </a:p>
          <a:p>
            <a:pPr algn="ctr"/>
            <a:endParaRPr lang="en-US" sz="2800" b="1" dirty="0" smtClean="0">
              <a:solidFill>
                <a:srgbClr val="FF0000"/>
              </a:solidFill>
            </a:endParaRPr>
          </a:p>
          <a:p>
            <a:pPr algn="ctr"/>
            <a:r>
              <a:rPr lang="en-US" sz="2800" b="1" dirty="0" smtClean="0">
                <a:solidFill>
                  <a:srgbClr val="FF0000"/>
                </a:solidFill>
              </a:rPr>
              <a:t>Types </a:t>
            </a:r>
            <a:r>
              <a:rPr lang="en-US" sz="2800" b="1" dirty="0">
                <a:solidFill>
                  <a:srgbClr val="FF0000"/>
                </a:solidFill>
              </a:rPr>
              <a:t>of modern management theories</a:t>
            </a:r>
          </a:p>
          <a:p>
            <a:pPr algn="ctr"/>
            <a:endParaRPr lang="fr-FR" sz="2800" b="1" dirty="0" smtClean="0">
              <a:solidFill>
                <a:srgbClr val="FF0000"/>
              </a:solidFill>
            </a:endParaRPr>
          </a:p>
          <a:p>
            <a:pPr algn="ctr"/>
            <a:endParaRPr lang="fr-FR" sz="2800" b="1" dirty="0">
              <a:solidFill>
                <a:srgbClr val="FF0000"/>
              </a:solidFill>
            </a:endParaRPr>
          </a:p>
        </p:txBody>
      </p:sp>
      <p:sp>
        <p:nvSpPr>
          <p:cNvPr id="4" name="Arrondir un rectangle avec un coin diagonal 3"/>
          <p:cNvSpPr/>
          <p:nvPr/>
        </p:nvSpPr>
        <p:spPr>
          <a:xfrm>
            <a:off x="251520" y="2564904"/>
            <a:ext cx="8640960" cy="429309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Management science techniques are widely used in the following areas.</a:t>
            </a:r>
          </a:p>
          <a:p>
            <a:r>
              <a:rPr lang="en-US" sz="2400" dirty="0">
                <a:solidFill>
                  <a:schemeClr val="tx1"/>
                </a:solidFill>
              </a:rPr>
              <a:t>Capital budgeting</a:t>
            </a:r>
          </a:p>
          <a:p>
            <a:r>
              <a:rPr lang="en-US" sz="2400" dirty="0">
                <a:solidFill>
                  <a:schemeClr val="tx1"/>
                </a:solidFill>
              </a:rPr>
              <a:t>Cash flow management</a:t>
            </a:r>
          </a:p>
          <a:p>
            <a:r>
              <a:rPr lang="en-US" sz="2400" dirty="0">
                <a:solidFill>
                  <a:schemeClr val="tx1"/>
                </a:solidFill>
              </a:rPr>
              <a:t>Production Scheduling</a:t>
            </a:r>
          </a:p>
          <a:p>
            <a:r>
              <a:rPr lang="en-US" sz="2400" dirty="0">
                <a:solidFill>
                  <a:schemeClr val="tx1"/>
                </a:solidFill>
              </a:rPr>
              <a:t>Developing Product Strategies</a:t>
            </a:r>
          </a:p>
          <a:p>
            <a:r>
              <a:rPr lang="en-US" sz="2400" dirty="0">
                <a:solidFill>
                  <a:schemeClr val="tx1"/>
                </a:solidFill>
              </a:rPr>
              <a:t>Human resource planning</a:t>
            </a:r>
          </a:p>
          <a:p>
            <a:r>
              <a:rPr lang="en-US" sz="2400" dirty="0">
                <a:solidFill>
                  <a:schemeClr val="tx1"/>
                </a:solidFill>
              </a:rPr>
              <a:t>Inventory Optimization</a:t>
            </a:r>
          </a:p>
          <a:p>
            <a:pPr algn="just"/>
            <a:endParaRPr lang="fr-FR" sz="2400" b="1" dirty="0">
              <a:solidFill>
                <a:schemeClr val="tx1"/>
              </a:solidFill>
            </a:endParaRPr>
          </a:p>
        </p:txBody>
      </p:sp>
      <p:sp>
        <p:nvSpPr>
          <p:cNvPr id="6" name="Arrondir un rectangle avec un coin diagonal 5"/>
          <p:cNvSpPr/>
          <p:nvPr/>
        </p:nvSpPr>
        <p:spPr>
          <a:xfrm>
            <a:off x="500566" y="1072618"/>
            <a:ext cx="8208912" cy="540060"/>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tx1"/>
              </a:solidFill>
            </a:endParaRPr>
          </a:p>
          <a:p>
            <a:endParaRPr lang="fr-FR" sz="2800" b="1" dirty="0" smtClean="0">
              <a:solidFill>
                <a:schemeClr val="tx1"/>
              </a:solidFill>
            </a:endParaRPr>
          </a:p>
          <a:p>
            <a:r>
              <a:rPr lang="fr-FR" sz="2800" b="1" dirty="0" smtClean="0">
                <a:solidFill>
                  <a:schemeClr val="tx1"/>
                </a:solidFill>
              </a:rPr>
              <a:t>Quantitative </a:t>
            </a:r>
            <a:r>
              <a:rPr lang="fr-FR" sz="2800" b="1" dirty="0" err="1">
                <a:solidFill>
                  <a:schemeClr val="tx1"/>
                </a:solidFill>
              </a:rPr>
              <a:t>approach</a:t>
            </a:r>
            <a:endParaRPr lang="fr-FR" sz="2800" b="1" dirty="0">
              <a:solidFill>
                <a:schemeClr val="tx1"/>
              </a:solidFill>
            </a:endParaRPr>
          </a:p>
          <a:p>
            <a:pPr algn="ctr"/>
            <a:endParaRPr lang="fr-FR" sz="2800" b="1" dirty="0" smtClean="0">
              <a:solidFill>
                <a:schemeClr val="tx1"/>
              </a:solidFill>
            </a:endParaRPr>
          </a:p>
          <a:p>
            <a:pPr algn="ctr"/>
            <a:endParaRPr lang="fr-FR" sz="2800" b="1" dirty="0">
              <a:solidFill>
                <a:schemeClr val="tx1"/>
              </a:solidFill>
            </a:endParaRPr>
          </a:p>
        </p:txBody>
      </p:sp>
      <p:sp>
        <p:nvSpPr>
          <p:cNvPr id="7" name="Arrondir un rectangle avec un coin diagonal 6"/>
          <p:cNvSpPr/>
          <p:nvPr/>
        </p:nvSpPr>
        <p:spPr>
          <a:xfrm>
            <a:off x="527678" y="1772817"/>
            <a:ext cx="3468258" cy="64807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dirty="0" smtClean="0">
              <a:solidFill>
                <a:srgbClr val="0070C0"/>
              </a:solidFill>
            </a:endParaRPr>
          </a:p>
          <a:p>
            <a:r>
              <a:rPr lang="fr-FR" sz="2000" b="1" dirty="0">
                <a:solidFill>
                  <a:srgbClr val="0070C0"/>
                </a:solidFill>
              </a:rPr>
              <a:t>Management science</a:t>
            </a:r>
            <a:endParaRPr lang="fr-FR" sz="2000" b="1" dirty="0" smtClean="0">
              <a:solidFill>
                <a:srgbClr val="0070C0"/>
              </a:solidFill>
            </a:endParaRPr>
          </a:p>
          <a:p>
            <a:pPr algn="ctr"/>
            <a:endParaRPr lang="fr-FR" sz="2000" b="1" dirty="0">
              <a:solidFill>
                <a:srgbClr val="0070C0"/>
              </a:solidFill>
            </a:endParaRPr>
          </a:p>
        </p:txBody>
      </p:sp>
    </p:spTree>
    <p:extLst>
      <p:ext uri="{BB962C8B-B14F-4D97-AF65-F5344CB8AC3E}">
        <p14:creationId xmlns:p14="http://schemas.microsoft.com/office/powerpoint/2010/main" val="264754940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10035</TotalTime>
  <Words>627</Words>
  <Application>Microsoft Office PowerPoint</Application>
  <PresentationFormat>Affichage à l'écran (4:3)</PresentationFormat>
  <Paragraphs>188</Paragraphs>
  <Slides>21</Slides>
  <Notes>20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1256</cp:revision>
  <dcterms:created xsi:type="dcterms:W3CDTF">2008-12-20T18:29:40Z</dcterms:created>
  <dcterms:modified xsi:type="dcterms:W3CDTF">2023-11-12T21:48:40Z</dcterms:modified>
</cp:coreProperties>
</file>