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72" r:id="rId2"/>
    <p:sldId id="273" r:id="rId3"/>
    <p:sldId id="274" r:id="rId4"/>
    <p:sldId id="275" r:id="rId5"/>
    <p:sldId id="276" r:id="rId6"/>
    <p:sldId id="277" r:id="rId7"/>
    <p:sldId id="279" r:id="rId8"/>
    <p:sldId id="280" r:id="rId9"/>
    <p:sldId id="281" r:id="rId10"/>
    <p:sldId id="282" r:id="rId11"/>
    <p:sldId id="270" r:id="rId1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437F3"/>
    <a:srgbClr val="B038F2"/>
    <a:srgbClr val="6141E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588" autoAdjust="0"/>
    <p:restoredTop sz="94624" autoAdjust="0"/>
  </p:normalViewPr>
  <p:slideViewPr>
    <p:cSldViewPr>
      <p:cViewPr>
        <p:scale>
          <a:sx n="46" d="100"/>
          <a:sy n="46" d="100"/>
        </p:scale>
        <p:origin x="-1992" y="-51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03/02/2021</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03/02/2021</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03/02/2021</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03/02/2021</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03/02/2021</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03/02/2021</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AA309A6D-C09C-4548-B29A-6CF363A7E532}" type="datetimeFigureOut">
              <a:rPr lang="fr-FR" smtClean="0"/>
              <a:pPr/>
              <a:t>03/02/2021</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AA309A6D-C09C-4548-B29A-6CF363A7E532}" type="datetimeFigureOut">
              <a:rPr lang="fr-FR" smtClean="0"/>
              <a:pPr/>
              <a:t>03/02/2021</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03/02/2021</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03/02/2021</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03/02/2021</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309A6D-C09C-4548-B29A-6CF363A7E532}" type="datetimeFigureOut">
              <a:rPr lang="fr-FR" smtClean="0"/>
              <a:pPr/>
              <a:t>03/02/2021</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4437F3"/>
        </a:solid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685800" y="500041"/>
            <a:ext cx="7772400" cy="1214447"/>
          </a:xfrm>
        </p:spPr>
        <p:style>
          <a:lnRef idx="3">
            <a:schemeClr val="lt1"/>
          </a:lnRef>
          <a:fillRef idx="1">
            <a:schemeClr val="accent1"/>
          </a:fillRef>
          <a:effectRef idx="1">
            <a:schemeClr val="accent1"/>
          </a:effectRef>
          <a:fontRef idx="minor">
            <a:schemeClr val="lt1"/>
          </a:fontRef>
        </p:style>
        <p:txBody>
          <a:bodyPr>
            <a:normAutofit/>
          </a:bodyPr>
          <a:lstStyle/>
          <a:p>
            <a:pPr rtl="1"/>
            <a:r>
              <a:rPr lang="ar-DZ" sz="3200" b="1" dirty="0" smtClean="0">
                <a:solidFill>
                  <a:srgbClr val="FFFF00"/>
                </a:solidFill>
              </a:rPr>
              <a:t>المعالجات المحاسبية</a:t>
            </a:r>
            <a:endParaRPr lang="fr-FR" sz="3200" dirty="0">
              <a:solidFill>
                <a:srgbClr val="FFFF00"/>
              </a:solidFill>
            </a:endParaRPr>
          </a:p>
        </p:txBody>
      </p:sp>
      <p:sp>
        <p:nvSpPr>
          <p:cNvPr id="3" name="Sous-titre 2"/>
          <p:cNvSpPr>
            <a:spLocks noGrp="1"/>
          </p:cNvSpPr>
          <p:nvPr>
            <p:ph type="subTitle" idx="1"/>
          </p:nvPr>
        </p:nvSpPr>
        <p:spPr>
          <a:xfrm>
            <a:off x="642910" y="1928802"/>
            <a:ext cx="7858180" cy="4500594"/>
          </a:xfrm>
        </p:spPr>
        <p:txBody>
          <a:bodyPr>
            <a:normAutofit/>
          </a:bodyPr>
          <a:lstStyle/>
          <a:p>
            <a:pPr algn="r" rtl="1"/>
            <a:r>
              <a:rPr lang="ar-DZ" sz="2800" b="1" dirty="0" smtClean="0">
                <a:solidFill>
                  <a:srgbClr val="FFC000"/>
                </a:solidFill>
              </a:rPr>
              <a:t>شراء دفتر الشروط:</a:t>
            </a:r>
          </a:p>
          <a:p>
            <a:pPr algn="r" rtl="1"/>
            <a:r>
              <a:rPr lang="ar-DZ" sz="2800" b="1" dirty="0" smtClean="0">
                <a:solidFill>
                  <a:schemeClr val="bg1"/>
                </a:solidFill>
              </a:rPr>
              <a:t> أن المواصفات التقنية والمالية للمشروع المعروض مفصلة في دفتر شروط يقوم مكتب الدراسات المكلف بالتصميم والمتابعة ببيعه للمؤسسات المعنية وسبب عدم منحه مجانا هو ضمان الحصول عليه من طرف المؤسسات الجادة فقط، ويتم الحصول عليه بعد دفع قيمته وعادة </a:t>
            </a:r>
            <a:r>
              <a:rPr lang="ar-DZ" sz="2800" b="1" dirty="0" err="1" smtClean="0">
                <a:solidFill>
                  <a:schemeClr val="bg1"/>
                </a:solidFill>
              </a:rPr>
              <a:t>مايكون</a:t>
            </a:r>
            <a:r>
              <a:rPr lang="ar-DZ" sz="2800" b="1" dirty="0" smtClean="0">
                <a:solidFill>
                  <a:schemeClr val="bg1"/>
                </a:solidFill>
              </a:rPr>
              <a:t> ذلك نقدا لإثبات ذلك نسجل القيد التالي:</a:t>
            </a:r>
            <a:endParaRPr lang="fr-FR" sz="2800" b="1" dirty="0" smtClean="0">
              <a:solidFill>
                <a:schemeClr val="bg1"/>
              </a:solidFill>
            </a:endParaRPr>
          </a:p>
          <a:p>
            <a:pPr algn="r" rtl="1"/>
            <a:endParaRPr lang="fr-FR" sz="2800" dirty="0">
              <a:solidFill>
                <a:srgbClr val="FFC000"/>
              </a:solidFill>
            </a:endParaRPr>
          </a:p>
        </p:txBody>
      </p:sp>
      <p:sp>
        <p:nvSpPr>
          <p:cNvPr id="11" name="Sous-titre 2"/>
          <p:cNvSpPr txBox="1">
            <a:spLocks/>
          </p:cNvSpPr>
          <p:nvPr/>
        </p:nvSpPr>
        <p:spPr>
          <a:xfrm>
            <a:off x="1357290" y="5715016"/>
            <a:ext cx="6400800" cy="93344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3600" b="1" i="0" u="none" strike="noStrike" kern="1200" cap="none" spc="0" normalizeH="0" baseline="0" noProof="0" dirty="0">
              <a:ln>
                <a:noFill/>
              </a:ln>
              <a:solidFill>
                <a:srgbClr val="FFFF00"/>
              </a:solidFill>
              <a:effectLst/>
              <a:uLnTx/>
              <a:uFillTx/>
              <a:latin typeface="+mn-lt"/>
              <a:ea typeface="+mn-ea"/>
              <a:cs typeface="+mn-cs"/>
            </a:endParaRPr>
          </a:p>
        </p:txBody>
      </p:sp>
      <p:pic>
        <p:nvPicPr>
          <p:cNvPr id="1026" name="Picture 2"/>
          <p:cNvPicPr>
            <a:picLocks noChangeAspect="1" noChangeArrowheads="1"/>
          </p:cNvPicPr>
          <p:nvPr/>
        </p:nvPicPr>
        <p:blipFill>
          <a:blip r:embed="rId2"/>
          <a:srcRect/>
          <a:stretch>
            <a:fillRect/>
          </a:stretch>
        </p:blipFill>
        <p:spPr bwMode="auto">
          <a:xfrm>
            <a:off x="714348" y="4786322"/>
            <a:ext cx="7786742" cy="2071678"/>
          </a:xfrm>
          <a:prstGeom prst="rect">
            <a:avLst/>
          </a:prstGeom>
          <a:noFill/>
          <a:ln w="9525">
            <a:noFill/>
            <a:miter lim="800000"/>
            <a:headEnd/>
            <a:tailEnd/>
          </a:ln>
          <a:effectLst/>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1"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additive="base">
                                        <p:cTn id="1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 calcmode="lin" valueType="num">
                                      <p:cBhvr additive="base">
                                        <p:cTn id="2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8" presetClass="entr" presetSubtype="16" fill="hold" nodeType="clickEffect">
                                  <p:stCondLst>
                                    <p:cond delay="0"/>
                                  </p:stCondLst>
                                  <p:childTnLst>
                                    <p:set>
                                      <p:cBhvr>
                                        <p:cTn id="29" dur="1" fill="hold">
                                          <p:stCondLst>
                                            <p:cond delay="0"/>
                                          </p:stCondLst>
                                        </p:cTn>
                                        <p:tgtEl>
                                          <p:spTgt spid="1026"/>
                                        </p:tgtEl>
                                        <p:attrNameLst>
                                          <p:attrName>style.visibility</p:attrName>
                                        </p:attrNameLst>
                                      </p:cBhvr>
                                      <p:to>
                                        <p:strVal val="visible"/>
                                      </p:to>
                                    </p:set>
                                    <p:animEffect transition="in" filter="diamond(in)">
                                      <p:cBhvr>
                                        <p:cTn id="30"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4437F3"/>
        </a:solid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685800" y="500041"/>
            <a:ext cx="7772400" cy="1214447"/>
          </a:xfrm>
        </p:spPr>
        <p:style>
          <a:lnRef idx="3">
            <a:schemeClr val="lt1"/>
          </a:lnRef>
          <a:fillRef idx="1">
            <a:schemeClr val="accent1"/>
          </a:fillRef>
          <a:effectRef idx="1">
            <a:schemeClr val="accent1"/>
          </a:effectRef>
          <a:fontRef idx="minor">
            <a:schemeClr val="lt1"/>
          </a:fontRef>
        </p:style>
        <p:txBody>
          <a:bodyPr>
            <a:normAutofit/>
          </a:bodyPr>
          <a:lstStyle/>
          <a:p>
            <a:pPr rtl="1"/>
            <a:r>
              <a:rPr lang="ar-DZ" sz="3200" b="1" dirty="0" smtClean="0">
                <a:solidFill>
                  <a:srgbClr val="FFFF00"/>
                </a:solidFill>
              </a:rPr>
              <a:t>المعالجات المحاسبية</a:t>
            </a:r>
            <a:endParaRPr lang="fr-FR" sz="3200" dirty="0">
              <a:solidFill>
                <a:srgbClr val="FFFF00"/>
              </a:solidFill>
            </a:endParaRPr>
          </a:p>
        </p:txBody>
      </p:sp>
      <p:sp>
        <p:nvSpPr>
          <p:cNvPr id="3" name="Sous-titre 2"/>
          <p:cNvSpPr>
            <a:spLocks noGrp="1"/>
          </p:cNvSpPr>
          <p:nvPr>
            <p:ph type="subTitle" idx="1"/>
          </p:nvPr>
        </p:nvSpPr>
        <p:spPr>
          <a:xfrm>
            <a:off x="642910" y="1928802"/>
            <a:ext cx="7858180" cy="4500594"/>
          </a:xfrm>
        </p:spPr>
        <p:txBody>
          <a:bodyPr>
            <a:normAutofit/>
          </a:bodyPr>
          <a:lstStyle/>
          <a:p>
            <a:pPr algn="r" rtl="1"/>
            <a:r>
              <a:rPr lang="ar-DZ" sz="2800" b="1" dirty="0" smtClean="0">
                <a:solidFill>
                  <a:srgbClr val="FFC000"/>
                </a:solidFill>
              </a:rPr>
              <a:t>بدأ الأشغال :</a:t>
            </a:r>
            <a:endParaRPr lang="fr-FR" sz="2800" dirty="0" smtClean="0">
              <a:solidFill>
                <a:srgbClr val="FFC000"/>
              </a:solidFill>
            </a:endParaRPr>
          </a:p>
          <a:p>
            <a:pPr algn="r" rtl="1"/>
            <a:r>
              <a:rPr lang="ar-DZ" sz="2800" b="1" dirty="0" smtClean="0">
                <a:solidFill>
                  <a:schemeClr val="bg1"/>
                </a:solidFill>
              </a:rPr>
              <a:t>في 15/ 07 بدأ </a:t>
            </a:r>
            <a:r>
              <a:rPr lang="ar-DZ" sz="2800" b="1" dirty="0" err="1" smtClean="0">
                <a:solidFill>
                  <a:schemeClr val="bg1"/>
                </a:solidFill>
              </a:rPr>
              <a:t>الاأشغال</a:t>
            </a:r>
            <a:r>
              <a:rPr lang="ar-DZ" sz="2800" b="1" dirty="0" smtClean="0">
                <a:solidFill>
                  <a:schemeClr val="bg1"/>
                </a:solidFill>
              </a:rPr>
              <a:t> / خروج مواد أولية من المخازن</a:t>
            </a:r>
            <a:endParaRPr lang="fr-FR" sz="2800" b="1" dirty="0" smtClean="0">
              <a:solidFill>
                <a:schemeClr val="bg1"/>
              </a:solidFill>
            </a:endParaRPr>
          </a:p>
          <a:p>
            <a:pPr algn="r" rtl="1"/>
            <a:endParaRPr lang="ar-DZ" sz="2800" b="1" dirty="0" smtClean="0">
              <a:solidFill>
                <a:schemeClr val="bg1"/>
              </a:solidFill>
            </a:endParaRPr>
          </a:p>
          <a:p>
            <a:pPr algn="r" rtl="1"/>
            <a:endParaRPr lang="fr-FR" sz="2800" b="1" dirty="0" smtClean="0">
              <a:solidFill>
                <a:schemeClr val="bg1"/>
              </a:solidFill>
            </a:endParaRPr>
          </a:p>
          <a:p>
            <a:pPr algn="r" rtl="1"/>
            <a:endParaRPr lang="fr-FR" sz="2800" dirty="0">
              <a:solidFill>
                <a:srgbClr val="FFC000"/>
              </a:solidFill>
            </a:endParaRPr>
          </a:p>
        </p:txBody>
      </p:sp>
      <p:sp>
        <p:nvSpPr>
          <p:cNvPr id="11" name="Sous-titre 2"/>
          <p:cNvSpPr txBox="1">
            <a:spLocks/>
          </p:cNvSpPr>
          <p:nvPr/>
        </p:nvSpPr>
        <p:spPr>
          <a:xfrm>
            <a:off x="1357290" y="5715016"/>
            <a:ext cx="6400800" cy="93344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3600" b="1" i="0" u="none" strike="noStrike" kern="1200" cap="none" spc="0" normalizeH="0" baseline="0" noProof="0" dirty="0">
              <a:ln>
                <a:noFill/>
              </a:ln>
              <a:solidFill>
                <a:srgbClr val="FFFF00"/>
              </a:solidFill>
              <a:effectLst/>
              <a:uLnTx/>
              <a:uFillTx/>
              <a:latin typeface="+mn-lt"/>
              <a:ea typeface="+mn-ea"/>
              <a:cs typeface="+mn-cs"/>
            </a:endParaRPr>
          </a:p>
        </p:txBody>
      </p:sp>
      <p:pic>
        <p:nvPicPr>
          <p:cNvPr id="5123" name="Picture 3"/>
          <p:cNvPicPr>
            <a:picLocks noChangeAspect="1" noChangeArrowheads="1"/>
          </p:cNvPicPr>
          <p:nvPr/>
        </p:nvPicPr>
        <p:blipFill>
          <a:blip r:embed="rId2"/>
          <a:srcRect/>
          <a:stretch>
            <a:fillRect/>
          </a:stretch>
        </p:blipFill>
        <p:spPr bwMode="auto">
          <a:xfrm>
            <a:off x="785786" y="4000504"/>
            <a:ext cx="8358214" cy="2500330"/>
          </a:xfrm>
          <a:prstGeom prst="rect">
            <a:avLst/>
          </a:prstGeom>
          <a:noFill/>
          <a:ln w="9525">
            <a:noFill/>
            <a:miter lim="800000"/>
            <a:headEnd/>
            <a:tailEnd/>
          </a:ln>
          <a:effectLst/>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4437F3"/>
        </a:solidFill>
        <a:effectLst/>
      </p:bgPr>
    </p:bg>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857224" y="2214554"/>
            <a:ext cx="6915176" cy="4214842"/>
          </a:xfrm>
        </p:spPr>
        <p:txBody>
          <a:bodyPr>
            <a:normAutofit/>
          </a:bodyPr>
          <a:lstStyle/>
          <a:p>
            <a:pPr algn="r" rtl="1"/>
            <a:endParaRPr lang="ar-DZ" sz="3600" b="1" smtClean="0">
              <a:solidFill>
                <a:srgbClr val="FFFF00"/>
              </a:solidFill>
            </a:endParaRPr>
          </a:p>
          <a:p>
            <a:pPr algn="r" rtl="1"/>
            <a:endParaRPr lang="ar-DZ" sz="3600" b="1" smtClean="0">
              <a:solidFill>
                <a:srgbClr val="FFFF00"/>
              </a:solidFill>
            </a:endParaRPr>
          </a:p>
          <a:p>
            <a:pPr algn="r" rtl="1"/>
            <a:endParaRPr lang="ar-DZ" sz="3600" b="1" smtClean="0">
              <a:solidFill>
                <a:schemeClr val="bg1"/>
              </a:solidFill>
            </a:endParaRPr>
          </a:p>
          <a:p>
            <a:pPr algn="r" rtl="1"/>
            <a:endParaRPr lang="ar-DZ" sz="3600" b="1" smtClean="0">
              <a:solidFill>
                <a:schemeClr val="bg1"/>
              </a:solidFill>
            </a:endParaRPr>
          </a:p>
          <a:p>
            <a:pPr algn="r" rtl="1"/>
            <a:endParaRPr lang="ar-DZ" sz="3600" b="1" dirty="0" smtClean="0">
              <a:solidFill>
                <a:schemeClr val="bg1"/>
              </a:solidFill>
            </a:endParaRPr>
          </a:p>
        </p:txBody>
      </p:sp>
      <p:sp>
        <p:nvSpPr>
          <p:cNvPr id="11" name="Sous-titre 2"/>
          <p:cNvSpPr txBox="1">
            <a:spLocks/>
          </p:cNvSpPr>
          <p:nvPr/>
        </p:nvSpPr>
        <p:spPr>
          <a:xfrm>
            <a:off x="1357290" y="5715016"/>
            <a:ext cx="6400800" cy="93344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3600" b="1" i="0" u="none" strike="noStrike" kern="1200" cap="none" spc="0" normalizeH="0" baseline="0" noProof="0" dirty="0">
              <a:ln>
                <a:noFill/>
              </a:ln>
              <a:solidFill>
                <a:srgbClr val="FFFF00"/>
              </a:solidFill>
              <a:effectLst/>
              <a:uLnTx/>
              <a:uFillTx/>
              <a:latin typeface="+mn-lt"/>
              <a:ea typeface="+mn-ea"/>
              <a:cs typeface="+mn-cs"/>
            </a:endParaRPr>
          </a:p>
        </p:txBody>
      </p:sp>
      <p:sp>
        <p:nvSpPr>
          <p:cNvPr id="10" name="ZoneTexte 9"/>
          <p:cNvSpPr txBox="1"/>
          <p:nvPr/>
        </p:nvSpPr>
        <p:spPr>
          <a:xfrm>
            <a:off x="1142976" y="2643182"/>
            <a:ext cx="6929486" cy="369332"/>
          </a:xfrm>
          <a:prstGeom prst="rect">
            <a:avLst/>
          </a:prstGeom>
          <a:noFill/>
        </p:spPr>
        <p:txBody>
          <a:bodyPr wrap="square" rtlCol="0">
            <a:spAutoFit/>
          </a:bodyPr>
          <a:lstStyle/>
          <a:p>
            <a:endParaRPr lang="fr-FR" dirty="0"/>
          </a:p>
        </p:txBody>
      </p:sp>
      <p:sp>
        <p:nvSpPr>
          <p:cNvPr id="13" name="Sous-titre 2"/>
          <p:cNvSpPr txBox="1">
            <a:spLocks/>
          </p:cNvSpPr>
          <p:nvPr/>
        </p:nvSpPr>
        <p:spPr>
          <a:xfrm>
            <a:off x="428596" y="1857364"/>
            <a:ext cx="8072494" cy="4724432"/>
          </a:xfrm>
          <a:prstGeom prst="rect">
            <a:avLst/>
          </a:prstGeom>
        </p:spPr>
        <p:txBody>
          <a:bodyPr vert="horz" lIns="91440" tIns="45720" rIns="91440" bIns="45720" rtlCol="0">
            <a:normAutofit/>
          </a:bodyPr>
          <a:lstStyle/>
          <a:p>
            <a:pPr lvl="0" algn="ctr" rtl="1">
              <a:spcBef>
                <a:spcPct val="20000"/>
              </a:spcBef>
            </a:pPr>
            <a:r>
              <a:rPr lang="ar-DZ" sz="4400" b="1" dirty="0" smtClean="0">
                <a:solidFill>
                  <a:srgbClr val="FFC000"/>
                </a:solidFill>
              </a:rPr>
              <a:t>شكرا على </a:t>
            </a:r>
            <a:r>
              <a:rPr lang="ar-DZ" sz="4400" b="1" dirty="0" err="1" smtClean="0">
                <a:solidFill>
                  <a:srgbClr val="FFC000"/>
                </a:solidFill>
              </a:rPr>
              <a:t>الاصغاء</a:t>
            </a:r>
            <a:r>
              <a:rPr lang="ar-DZ" sz="4400" b="1" dirty="0" smtClean="0">
                <a:solidFill>
                  <a:srgbClr val="FFC000"/>
                </a:solidFill>
              </a:rPr>
              <a:t> </a:t>
            </a:r>
          </a:p>
          <a:p>
            <a:pPr marL="0" marR="0" lvl="0" indent="0" algn="ctr" defTabSz="914400" rtl="1" eaLnBrk="1" fontAlgn="auto" latinLnBrk="0" hangingPunct="1">
              <a:lnSpc>
                <a:spcPct val="100000"/>
              </a:lnSpc>
              <a:spcBef>
                <a:spcPct val="20000"/>
              </a:spcBef>
              <a:spcAft>
                <a:spcPts val="0"/>
              </a:spcAft>
              <a:buClrTx/>
              <a:buSzTx/>
              <a:buFont typeface="Arial" pitchFamily="34" charset="0"/>
              <a:buNone/>
              <a:tabLst/>
              <a:defRPr/>
            </a:pPr>
            <a:endParaRPr kumimoji="0" lang="ar-DZ" sz="3600" b="1" i="0" u="none" strike="noStrike" kern="1200" cap="none" spc="0" normalizeH="0" baseline="0" noProof="0" dirty="0" smtClean="0">
              <a:ln>
                <a:noFill/>
              </a:ln>
              <a:solidFill>
                <a:schemeClr val="bg1"/>
              </a:solidFill>
              <a:effectLst/>
              <a:uLnTx/>
              <a:uFillTx/>
              <a:latin typeface="+mn-lt"/>
              <a:ea typeface="+mn-ea"/>
              <a:cs typeface="+mn-cs"/>
            </a:endParaRPr>
          </a:p>
          <a:p>
            <a:pPr marL="0" marR="0" lvl="0" indent="0" algn="r" defTabSz="914400" rtl="1" eaLnBrk="1" fontAlgn="auto" latinLnBrk="0" hangingPunct="1">
              <a:lnSpc>
                <a:spcPct val="100000"/>
              </a:lnSpc>
              <a:spcBef>
                <a:spcPct val="20000"/>
              </a:spcBef>
              <a:spcAft>
                <a:spcPts val="0"/>
              </a:spcAft>
              <a:buClrTx/>
              <a:buSzTx/>
              <a:buFont typeface="Wingdings" pitchFamily="2" charset="2"/>
              <a:buChar char="ü"/>
              <a:tabLst/>
              <a:defRPr/>
            </a:pPr>
            <a:endParaRPr kumimoji="0" lang="fr-FR" sz="3600" b="1" i="0" u="none" strike="noStrike" kern="1200" cap="none" spc="0" normalizeH="0" baseline="0" noProof="0" dirty="0">
              <a:ln>
                <a:noFill/>
              </a:ln>
              <a:solidFill>
                <a:srgbClr val="FFFF00"/>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linds(horizont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4437F3"/>
        </a:solid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685800" y="500041"/>
            <a:ext cx="7772400" cy="1214447"/>
          </a:xfrm>
        </p:spPr>
        <p:style>
          <a:lnRef idx="3">
            <a:schemeClr val="lt1"/>
          </a:lnRef>
          <a:fillRef idx="1">
            <a:schemeClr val="accent1"/>
          </a:fillRef>
          <a:effectRef idx="1">
            <a:schemeClr val="accent1"/>
          </a:effectRef>
          <a:fontRef idx="minor">
            <a:schemeClr val="lt1"/>
          </a:fontRef>
        </p:style>
        <p:txBody>
          <a:bodyPr>
            <a:normAutofit/>
          </a:bodyPr>
          <a:lstStyle/>
          <a:p>
            <a:pPr rtl="1"/>
            <a:r>
              <a:rPr lang="ar-DZ" sz="3200" b="1" dirty="0" smtClean="0">
                <a:solidFill>
                  <a:srgbClr val="FFFF00"/>
                </a:solidFill>
              </a:rPr>
              <a:t>المعالجات المحاسبية</a:t>
            </a:r>
            <a:endParaRPr lang="fr-FR" sz="3200" dirty="0">
              <a:solidFill>
                <a:srgbClr val="FFFF00"/>
              </a:solidFill>
            </a:endParaRPr>
          </a:p>
        </p:txBody>
      </p:sp>
      <p:sp>
        <p:nvSpPr>
          <p:cNvPr id="3" name="Sous-titre 2"/>
          <p:cNvSpPr>
            <a:spLocks noGrp="1"/>
          </p:cNvSpPr>
          <p:nvPr>
            <p:ph type="subTitle" idx="1"/>
          </p:nvPr>
        </p:nvSpPr>
        <p:spPr>
          <a:xfrm>
            <a:off x="642910" y="1928802"/>
            <a:ext cx="7858180" cy="4500594"/>
          </a:xfrm>
        </p:spPr>
        <p:txBody>
          <a:bodyPr>
            <a:normAutofit/>
          </a:bodyPr>
          <a:lstStyle/>
          <a:p>
            <a:pPr algn="r" rtl="1"/>
            <a:r>
              <a:rPr lang="ar-DZ" sz="2800" b="1" dirty="0" smtClean="0">
                <a:solidFill>
                  <a:srgbClr val="FFC000"/>
                </a:solidFill>
              </a:rPr>
              <a:t>دفع التأمين الابتدائي:</a:t>
            </a:r>
            <a:endParaRPr lang="fr-FR" sz="2800" dirty="0" smtClean="0">
              <a:solidFill>
                <a:srgbClr val="FFC000"/>
              </a:solidFill>
            </a:endParaRPr>
          </a:p>
          <a:p>
            <a:pPr algn="r" rtl="1"/>
            <a:r>
              <a:rPr lang="ar-DZ" sz="2800" b="1" dirty="0" smtClean="0">
                <a:solidFill>
                  <a:schemeClr val="bg1"/>
                </a:solidFill>
              </a:rPr>
              <a:t>في بعض المشاريع يشترط دفع تأمين ابتدائي مقابل المشاركة في المناقصة بتقديم العرض التقني والمالي كضمان لجدية أكثر من طرف المؤسسة المكلفة بالإنجاز:</a:t>
            </a:r>
          </a:p>
          <a:p>
            <a:pPr algn="r" rtl="1"/>
            <a:endParaRPr lang="fr-FR" sz="2800" b="1" dirty="0" smtClean="0">
              <a:solidFill>
                <a:schemeClr val="bg1"/>
              </a:solidFill>
            </a:endParaRPr>
          </a:p>
          <a:p>
            <a:pPr algn="r" rtl="1"/>
            <a:endParaRPr lang="fr-FR" sz="2800" dirty="0">
              <a:solidFill>
                <a:srgbClr val="FFC000"/>
              </a:solidFill>
            </a:endParaRPr>
          </a:p>
        </p:txBody>
      </p:sp>
      <p:sp>
        <p:nvSpPr>
          <p:cNvPr id="11" name="Sous-titre 2"/>
          <p:cNvSpPr txBox="1">
            <a:spLocks/>
          </p:cNvSpPr>
          <p:nvPr/>
        </p:nvSpPr>
        <p:spPr>
          <a:xfrm>
            <a:off x="1357290" y="5715016"/>
            <a:ext cx="6400800" cy="93344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3600" b="1" i="0" u="none" strike="noStrike" kern="1200" cap="none" spc="0" normalizeH="0" baseline="0" noProof="0" dirty="0">
              <a:ln>
                <a:noFill/>
              </a:ln>
              <a:solidFill>
                <a:srgbClr val="FFFF00"/>
              </a:solidFill>
              <a:effectLst/>
              <a:uLnTx/>
              <a:uFillTx/>
              <a:latin typeface="+mn-lt"/>
              <a:ea typeface="+mn-ea"/>
              <a:cs typeface="+mn-cs"/>
            </a:endParaRPr>
          </a:p>
        </p:txBody>
      </p:sp>
      <p:pic>
        <p:nvPicPr>
          <p:cNvPr id="2050" name="Picture 2"/>
          <p:cNvPicPr>
            <a:picLocks noChangeAspect="1" noChangeArrowheads="1"/>
          </p:cNvPicPr>
          <p:nvPr/>
        </p:nvPicPr>
        <p:blipFill>
          <a:blip r:embed="rId2"/>
          <a:srcRect/>
          <a:stretch>
            <a:fillRect/>
          </a:stretch>
        </p:blipFill>
        <p:spPr bwMode="auto">
          <a:xfrm>
            <a:off x="785786" y="4000504"/>
            <a:ext cx="7715304" cy="2143140"/>
          </a:xfrm>
          <a:prstGeom prst="rect">
            <a:avLst/>
          </a:prstGeom>
          <a:noFill/>
          <a:ln w="9525">
            <a:noFill/>
            <a:miter lim="800000"/>
            <a:headEnd/>
            <a:tailEnd/>
          </a:ln>
          <a:effectLst/>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8" presetClass="entr" presetSubtype="16" fill="hold" nodeType="clickEffect">
                                  <p:stCondLst>
                                    <p:cond delay="0"/>
                                  </p:stCondLst>
                                  <p:childTnLst>
                                    <p:set>
                                      <p:cBhvr>
                                        <p:cTn id="23" dur="1" fill="hold">
                                          <p:stCondLst>
                                            <p:cond delay="0"/>
                                          </p:stCondLst>
                                        </p:cTn>
                                        <p:tgtEl>
                                          <p:spTgt spid="2050"/>
                                        </p:tgtEl>
                                        <p:attrNameLst>
                                          <p:attrName>style.visibility</p:attrName>
                                        </p:attrNameLst>
                                      </p:cBhvr>
                                      <p:to>
                                        <p:strVal val="visible"/>
                                      </p:to>
                                    </p:set>
                                    <p:animEffect transition="in" filter="diamond(in)">
                                      <p:cBhvr>
                                        <p:cTn id="24"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4437F3"/>
        </a:solid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685800" y="500041"/>
            <a:ext cx="7772400" cy="1214447"/>
          </a:xfrm>
        </p:spPr>
        <p:style>
          <a:lnRef idx="3">
            <a:schemeClr val="lt1"/>
          </a:lnRef>
          <a:fillRef idx="1">
            <a:schemeClr val="accent1"/>
          </a:fillRef>
          <a:effectRef idx="1">
            <a:schemeClr val="accent1"/>
          </a:effectRef>
          <a:fontRef idx="minor">
            <a:schemeClr val="lt1"/>
          </a:fontRef>
        </p:style>
        <p:txBody>
          <a:bodyPr>
            <a:normAutofit/>
          </a:bodyPr>
          <a:lstStyle/>
          <a:p>
            <a:pPr rtl="1"/>
            <a:r>
              <a:rPr lang="ar-DZ" sz="3200" b="1" dirty="0" smtClean="0">
                <a:solidFill>
                  <a:srgbClr val="FFFF00"/>
                </a:solidFill>
              </a:rPr>
              <a:t>المعالجات المحاسبية</a:t>
            </a:r>
            <a:endParaRPr lang="fr-FR" sz="3200" dirty="0">
              <a:solidFill>
                <a:srgbClr val="FFFF00"/>
              </a:solidFill>
            </a:endParaRPr>
          </a:p>
        </p:txBody>
      </p:sp>
      <p:sp>
        <p:nvSpPr>
          <p:cNvPr id="3" name="Sous-titre 2"/>
          <p:cNvSpPr>
            <a:spLocks noGrp="1"/>
          </p:cNvSpPr>
          <p:nvPr>
            <p:ph type="subTitle" idx="1"/>
          </p:nvPr>
        </p:nvSpPr>
        <p:spPr>
          <a:xfrm>
            <a:off x="642910" y="1928802"/>
            <a:ext cx="7858180" cy="4500594"/>
          </a:xfrm>
        </p:spPr>
        <p:txBody>
          <a:bodyPr>
            <a:normAutofit/>
          </a:bodyPr>
          <a:lstStyle/>
          <a:p>
            <a:pPr algn="r" rtl="1"/>
            <a:r>
              <a:rPr lang="ar-DZ" sz="2800" b="1" dirty="0" smtClean="0">
                <a:solidFill>
                  <a:srgbClr val="FFC000"/>
                </a:solidFill>
              </a:rPr>
              <a:t>الحصول على </a:t>
            </a:r>
            <a:r>
              <a:rPr lang="ar-DZ" sz="2800" b="1" dirty="0" err="1" smtClean="0">
                <a:solidFill>
                  <a:srgbClr val="FFC000"/>
                </a:solidFill>
              </a:rPr>
              <a:t>التسبيقات</a:t>
            </a:r>
            <a:endParaRPr lang="fr-FR" sz="2800" dirty="0" smtClean="0">
              <a:solidFill>
                <a:srgbClr val="FFC000"/>
              </a:solidFill>
            </a:endParaRPr>
          </a:p>
          <a:p>
            <a:pPr algn="r" rtl="1"/>
            <a:r>
              <a:rPr lang="ar-DZ" sz="2800" b="1" dirty="0" smtClean="0">
                <a:solidFill>
                  <a:schemeClr val="bg1"/>
                </a:solidFill>
              </a:rPr>
              <a:t>في بعض المشاريع الحيوية يقوم صاحب المشروع بدفع </a:t>
            </a:r>
            <a:r>
              <a:rPr lang="ar-DZ" sz="2800" b="1" dirty="0" err="1" smtClean="0">
                <a:solidFill>
                  <a:schemeClr val="bg1"/>
                </a:solidFill>
              </a:rPr>
              <a:t>تسبيقات</a:t>
            </a:r>
            <a:r>
              <a:rPr lang="ar-DZ" sz="2800" b="1" dirty="0" smtClean="0">
                <a:solidFill>
                  <a:schemeClr val="bg1"/>
                </a:solidFill>
              </a:rPr>
              <a:t> للمؤسسة الفائزة بالمناقصة بغرض تسهيل تقدم وتيرة الأشغال</a:t>
            </a:r>
          </a:p>
          <a:p>
            <a:pPr algn="r" rtl="1"/>
            <a:endParaRPr lang="ar-DZ" sz="2800" b="1" dirty="0" smtClean="0">
              <a:solidFill>
                <a:schemeClr val="bg1"/>
              </a:solidFill>
            </a:endParaRPr>
          </a:p>
          <a:p>
            <a:pPr algn="r" rtl="1"/>
            <a:endParaRPr lang="fr-FR" sz="2800" b="1" dirty="0" smtClean="0">
              <a:solidFill>
                <a:schemeClr val="bg1"/>
              </a:solidFill>
            </a:endParaRPr>
          </a:p>
          <a:p>
            <a:pPr algn="r" rtl="1"/>
            <a:endParaRPr lang="fr-FR" sz="2800" dirty="0">
              <a:solidFill>
                <a:srgbClr val="FFC000"/>
              </a:solidFill>
            </a:endParaRPr>
          </a:p>
        </p:txBody>
      </p:sp>
      <p:sp>
        <p:nvSpPr>
          <p:cNvPr id="11" name="Sous-titre 2"/>
          <p:cNvSpPr txBox="1">
            <a:spLocks/>
          </p:cNvSpPr>
          <p:nvPr/>
        </p:nvSpPr>
        <p:spPr>
          <a:xfrm>
            <a:off x="1357290" y="5715016"/>
            <a:ext cx="6400800" cy="93344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3600" b="1" i="0" u="none" strike="noStrike" kern="1200" cap="none" spc="0" normalizeH="0" baseline="0" noProof="0" dirty="0">
              <a:ln>
                <a:noFill/>
              </a:ln>
              <a:solidFill>
                <a:srgbClr val="FFFF00"/>
              </a:solidFill>
              <a:effectLst/>
              <a:uLnTx/>
              <a:uFillTx/>
              <a:latin typeface="+mn-lt"/>
              <a:ea typeface="+mn-ea"/>
              <a:cs typeface="+mn-cs"/>
            </a:endParaRPr>
          </a:p>
        </p:txBody>
      </p:sp>
      <p:pic>
        <p:nvPicPr>
          <p:cNvPr id="3074" name="Picture 2"/>
          <p:cNvPicPr>
            <a:picLocks noChangeAspect="1" noChangeArrowheads="1"/>
          </p:cNvPicPr>
          <p:nvPr/>
        </p:nvPicPr>
        <p:blipFill>
          <a:blip r:embed="rId2"/>
          <a:srcRect/>
          <a:stretch>
            <a:fillRect/>
          </a:stretch>
        </p:blipFill>
        <p:spPr bwMode="auto">
          <a:xfrm>
            <a:off x="642910" y="4071942"/>
            <a:ext cx="7429552" cy="2000264"/>
          </a:xfrm>
          <a:prstGeom prst="rect">
            <a:avLst/>
          </a:prstGeom>
          <a:noFill/>
          <a:ln w="9525">
            <a:noFill/>
            <a:miter lim="800000"/>
            <a:headEnd/>
            <a:tailEnd/>
          </a:ln>
          <a:effectLst/>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8" presetClass="entr" presetSubtype="16" fill="hold" nodeType="clickEffect">
                                  <p:stCondLst>
                                    <p:cond delay="0"/>
                                  </p:stCondLst>
                                  <p:childTnLst>
                                    <p:set>
                                      <p:cBhvr>
                                        <p:cTn id="23" dur="1" fill="hold">
                                          <p:stCondLst>
                                            <p:cond delay="0"/>
                                          </p:stCondLst>
                                        </p:cTn>
                                        <p:tgtEl>
                                          <p:spTgt spid="3074"/>
                                        </p:tgtEl>
                                        <p:attrNameLst>
                                          <p:attrName>style.visibility</p:attrName>
                                        </p:attrNameLst>
                                      </p:cBhvr>
                                      <p:to>
                                        <p:strVal val="visible"/>
                                      </p:to>
                                    </p:set>
                                    <p:animEffect transition="in" filter="diamond(in)">
                                      <p:cBhvr>
                                        <p:cTn id="24"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4437F3"/>
        </a:solid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685800" y="500041"/>
            <a:ext cx="7772400" cy="1214447"/>
          </a:xfrm>
        </p:spPr>
        <p:style>
          <a:lnRef idx="3">
            <a:schemeClr val="lt1"/>
          </a:lnRef>
          <a:fillRef idx="1">
            <a:schemeClr val="accent1"/>
          </a:fillRef>
          <a:effectRef idx="1">
            <a:schemeClr val="accent1"/>
          </a:effectRef>
          <a:fontRef idx="minor">
            <a:schemeClr val="lt1"/>
          </a:fontRef>
        </p:style>
        <p:txBody>
          <a:bodyPr>
            <a:normAutofit/>
          </a:bodyPr>
          <a:lstStyle/>
          <a:p>
            <a:pPr rtl="1"/>
            <a:r>
              <a:rPr lang="ar-DZ" sz="3200" b="1" dirty="0" smtClean="0">
                <a:solidFill>
                  <a:srgbClr val="FFFF00"/>
                </a:solidFill>
              </a:rPr>
              <a:t>المعالجات المحاسبية</a:t>
            </a:r>
            <a:endParaRPr lang="fr-FR" sz="3200" dirty="0">
              <a:solidFill>
                <a:srgbClr val="FFFF00"/>
              </a:solidFill>
            </a:endParaRPr>
          </a:p>
        </p:txBody>
      </p:sp>
      <p:sp>
        <p:nvSpPr>
          <p:cNvPr id="3" name="Sous-titre 2"/>
          <p:cNvSpPr>
            <a:spLocks noGrp="1"/>
          </p:cNvSpPr>
          <p:nvPr>
            <p:ph type="subTitle" idx="1"/>
          </p:nvPr>
        </p:nvSpPr>
        <p:spPr>
          <a:xfrm>
            <a:off x="642910" y="1928802"/>
            <a:ext cx="7858180" cy="4500594"/>
          </a:xfrm>
        </p:spPr>
        <p:txBody>
          <a:bodyPr>
            <a:normAutofit/>
          </a:bodyPr>
          <a:lstStyle/>
          <a:p>
            <a:pPr algn="r" rtl="1"/>
            <a:r>
              <a:rPr lang="ar-DZ" sz="2800" b="1" dirty="0" smtClean="0">
                <a:solidFill>
                  <a:srgbClr val="FFC000"/>
                </a:solidFill>
              </a:rPr>
              <a:t>المعالجة المحاسبية للأشغال المنجزة:</a:t>
            </a:r>
            <a:endParaRPr lang="fr-FR" sz="2800" dirty="0" smtClean="0">
              <a:solidFill>
                <a:srgbClr val="FFC000"/>
              </a:solidFill>
            </a:endParaRPr>
          </a:p>
          <a:p>
            <a:pPr algn="r" rtl="1"/>
            <a:r>
              <a:rPr lang="ar-DZ" sz="2800" b="1" dirty="0" smtClean="0">
                <a:solidFill>
                  <a:schemeClr val="bg1"/>
                </a:solidFill>
              </a:rPr>
              <a:t>وفقا لدفتر الشروط ،عندما يصل مستوى الإنجاز إلى إتمام مرحلة معينة كما تم ذكره سابقا يقوم مكتب الدراسات بإعطاء الإذن للمؤسسة المكلفة بالإنجاز بإصدار وضعية الأشغال تتضمن تفاصيل الأشغال المنجزة مقومة ماليا فتكون هذه الوضعية بمثابة فاتورة مستحقة السداد من طرف صاحب المشروع :</a:t>
            </a:r>
          </a:p>
          <a:p>
            <a:pPr algn="r" rtl="1"/>
            <a:endParaRPr lang="ar-DZ" sz="2800" b="1" dirty="0" smtClean="0">
              <a:solidFill>
                <a:schemeClr val="bg1"/>
              </a:solidFill>
            </a:endParaRPr>
          </a:p>
          <a:p>
            <a:pPr algn="r" rtl="1"/>
            <a:endParaRPr lang="fr-FR" sz="2800" b="1" dirty="0" smtClean="0">
              <a:solidFill>
                <a:schemeClr val="bg1"/>
              </a:solidFill>
            </a:endParaRPr>
          </a:p>
          <a:p>
            <a:pPr algn="r" rtl="1"/>
            <a:endParaRPr lang="fr-FR" sz="2800" dirty="0">
              <a:solidFill>
                <a:srgbClr val="FFC000"/>
              </a:solidFill>
            </a:endParaRPr>
          </a:p>
        </p:txBody>
      </p:sp>
      <p:sp>
        <p:nvSpPr>
          <p:cNvPr id="11" name="Sous-titre 2"/>
          <p:cNvSpPr txBox="1">
            <a:spLocks/>
          </p:cNvSpPr>
          <p:nvPr/>
        </p:nvSpPr>
        <p:spPr>
          <a:xfrm>
            <a:off x="1357290" y="5715016"/>
            <a:ext cx="6400800" cy="93344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3600" b="1" i="0" u="none" strike="noStrike" kern="1200" cap="none" spc="0" normalizeH="0" baseline="0" noProof="0" dirty="0">
              <a:ln>
                <a:noFill/>
              </a:ln>
              <a:solidFill>
                <a:srgbClr val="FFFF00"/>
              </a:solidFill>
              <a:effectLst/>
              <a:uLnTx/>
              <a:uFillTx/>
              <a:latin typeface="+mn-lt"/>
              <a:ea typeface="+mn-ea"/>
              <a:cs typeface="+mn-cs"/>
            </a:endParaRPr>
          </a:p>
        </p:txBody>
      </p:sp>
      <p:pic>
        <p:nvPicPr>
          <p:cNvPr id="4098" name="Picture 2"/>
          <p:cNvPicPr>
            <a:picLocks noChangeAspect="1" noChangeArrowheads="1"/>
          </p:cNvPicPr>
          <p:nvPr/>
        </p:nvPicPr>
        <p:blipFill>
          <a:blip r:embed="rId2"/>
          <a:srcRect/>
          <a:stretch>
            <a:fillRect/>
          </a:stretch>
        </p:blipFill>
        <p:spPr bwMode="auto">
          <a:xfrm>
            <a:off x="0" y="4673600"/>
            <a:ext cx="9144000" cy="2541614"/>
          </a:xfrm>
          <a:prstGeom prst="rect">
            <a:avLst/>
          </a:prstGeom>
          <a:noFill/>
          <a:ln w="9525">
            <a:noFill/>
            <a:miter lim="800000"/>
            <a:headEnd/>
            <a:tailEnd/>
          </a:ln>
          <a:effectLst/>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8" presetClass="entr" presetSubtype="16" fill="hold" nodeType="clickEffect">
                                  <p:stCondLst>
                                    <p:cond delay="0"/>
                                  </p:stCondLst>
                                  <p:childTnLst>
                                    <p:set>
                                      <p:cBhvr>
                                        <p:cTn id="23" dur="1" fill="hold">
                                          <p:stCondLst>
                                            <p:cond delay="0"/>
                                          </p:stCondLst>
                                        </p:cTn>
                                        <p:tgtEl>
                                          <p:spTgt spid="4098"/>
                                        </p:tgtEl>
                                        <p:attrNameLst>
                                          <p:attrName>style.visibility</p:attrName>
                                        </p:attrNameLst>
                                      </p:cBhvr>
                                      <p:to>
                                        <p:strVal val="visible"/>
                                      </p:to>
                                    </p:set>
                                    <p:animEffect transition="in" filter="diamond(in)">
                                      <p:cBhvr>
                                        <p:cTn id="24" dur="2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4437F3"/>
        </a:solid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685800" y="500041"/>
            <a:ext cx="7772400" cy="1214447"/>
          </a:xfrm>
        </p:spPr>
        <p:style>
          <a:lnRef idx="3">
            <a:schemeClr val="lt1"/>
          </a:lnRef>
          <a:fillRef idx="1">
            <a:schemeClr val="accent1"/>
          </a:fillRef>
          <a:effectRef idx="1">
            <a:schemeClr val="accent1"/>
          </a:effectRef>
          <a:fontRef idx="minor">
            <a:schemeClr val="lt1"/>
          </a:fontRef>
        </p:style>
        <p:txBody>
          <a:bodyPr>
            <a:normAutofit/>
          </a:bodyPr>
          <a:lstStyle/>
          <a:p>
            <a:pPr rtl="1"/>
            <a:r>
              <a:rPr lang="ar-DZ" sz="3200" b="1" dirty="0" smtClean="0">
                <a:solidFill>
                  <a:srgbClr val="FFFF00"/>
                </a:solidFill>
              </a:rPr>
              <a:t>المعالجات المحاسبية</a:t>
            </a:r>
            <a:endParaRPr lang="fr-FR" sz="3200" dirty="0">
              <a:solidFill>
                <a:srgbClr val="FFFF00"/>
              </a:solidFill>
            </a:endParaRPr>
          </a:p>
        </p:txBody>
      </p:sp>
      <p:sp>
        <p:nvSpPr>
          <p:cNvPr id="3" name="Sous-titre 2"/>
          <p:cNvSpPr>
            <a:spLocks noGrp="1"/>
          </p:cNvSpPr>
          <p:nvPr>
            <p:ph type="subTitle" idx="1"/>
          </p:nvPr>
        </p:nvSpPr>
        <p:spPr>
          <a:xfrm>
            <a:off x="642910" y="1928802"/>
            <a:ext cx="7858180" cy="4500594"/>
          </a:xfrm>
        </p:spPr>
        <p:txBody>
          <a:bodyPr>
            <a:normAutofit/>
          </a:bodyPr>
          <a:lstStyle/>
          <a:p>
            <a:pPr algn="r" rtl="1"/>
            <a:r>
              <a:rPr lang="ar-DZ" sz="2800" b="1" dirty="0" smtClean="0">
                <a:solidFill>
                  <a:srgbClr val="FFC000"/>
                </a:solidFill>
              </a:rPr>
              <a:t>مثال تطبيقي :</a:t>
            </a:r>
            <a:endParaRPr lang="fr-FR" sz="2800" dirty="0" smtClean="0">
              <a:solidFill>
                <a:srgbClr val="FFC000"/>
              </a:solidFill>
            </a:endParaRPr>
          </a:p>
          <a:p>
            <a:pPr algn="r" rtl="1"/>
            <a:r>
              <a:rPr lang="ar-DZ" sz="2800" b="1" dirty="0" smtClean="0">
                <a:solidFill>
                  <a:schemeClr val="bg1"/>
                </a:solidFill>
              </a:rPr>
              <a:t>مؤسسة الأشغال العمومية تقوم بإنجاز </a:t>
            </a:r>
            <a:r>
              <a:rPr lang="ar-DZ" sz="2800" b="1" dirty="0" err="1" smtClean="0">
                <a:solidFill>
                  <a:schemeClr val="bg1"/>
                </a:solidFill>
              </a:rPr>
              <a:t>سكانات</a:t>
            </a:r>
            <a:r>
              <a:rPr lang="ar-DZ" sz="2800" b="1" dirty="0" smtClean="0">
                <a:solidFill>
                  <a:schemeClr val="bg1"/>
                </a:solidFill>
              </a:rPr>
              <a:t> اجتماعية بمبلغ 50 مليون </a:t>
            </a:r>
            <a:r>
              <a:rPr lang="ar-DZ" sz="2800" b="1" dirty="0" err="1" smtClean="0">
                <a:solidFill>
                  <a:schemeClr val="bg1"/>
                </a:solidFill>
              </a:rPr>
              <a:t>دج</a:t>
            </a:r>
            <a:r>
              <a:rPr lang="ar-DZ" sz="2800" b="1" dirty="0" smtClean="0">
                <a:solidFill>
                  <a:schemeClr val="bg1"/>
                </a:solidFill>
              </a:rPr>
              <a:t> </a:t>
            </a:r>
            <a:r>
              <a:rPr lang="fr-FR" sz="2800" b="1" dirty="0" smtClean="0">
                <a:solidFill>
                  <a:schemeClr val="bg1"/>
                </a:solidFill>
              </a:rPr>
              <a:t>TTC</a:t>
            </a:r>
            <a:r>
              <a:rPr lang="ar-DZ" sz="2800" b="1" dirty="0" smtClean="0">
                <a:solidFill>
                  <a:schemeClr val="bg1"/>
                </a:solidFill>
              </a:rPr>
              <a:t> ، كانت بداية الأشغال هي 15/06/2018 وتقدر مدة الانجاز 18 شهر.قسمت </a:t>
            </a:r>
            <a:r>
              <a:rPr lang="ar-DZ" sz="2800" b="1" dirty="0" err="1" smtClean="0">
                <a:solidFill>
                  <a:schemeClr val="bg1"/>
                </a:solidFill>
              </a:rPr>
              <a:t>الى</a:t>
            </a:r>
            <a:r>
              <a:rPr lang="ar-DZ" sz="2800" b="1" dirty="0" smtClean="0">
                <a:solidFill>
                  <a:schemeClr val="bg1"/>
                </a:solidFill>
              </a:rPr>
              <a:t> ثلاث اشطر.</a:t>
            </a:r>
          </a:p>
          <a:p>
            <a:pPr algn="r" rtl="1"/>
            <a:r>
              <a:rPr lang="ar-DZ" sz="2800" b="1" dirty="0" smtClean="0">
                <a:solidFill>
                  <a:schemeClr val="bg1"/>
                </a:solidFill>
              </a:rPr>
              <a:t>خلال نشاط المؤسسة بالعمليات التالية:</a:t>
            </a:r>
          </a:p>
          <a:p>
            <a:pPr algn="r" rtl="1"/>
            <a:r>
              <a:rPr lang="ar-DZ" sz="2800" b="1" dirty="0" smtClean="0">
                <a:solidFill>
                  <a:schemeClr val="bg1"/>
                </a:solidFill>
              </a:rPr>
              <a:t>05/03/2018 شراء دفتر شروط </a:t>
            </a:r>
            <a:r>
              <a:rPr lang="ar-DZ" sz="2800" b="1" dirty="0" err="1" smtClean="0">
                <a:solidFill>
                  <a:schemeClr val="bg1"/>
                </a:solidFill>
              </a:rPr>
              <a:t>بـــ</a:t>
            </a:r>
            <a:r>
              <a:rPr lang="ar-DZ" sz="2800" b="1" dirty="0" smtClean="0">
                <a:solidFill>
                  <a:schemeClr val="bg1"/>
                </a:solidFill>
              </a:rPr>
              <a:t> 50.000 </a:t>
            </a:r>
            <a:r>
              <a:rPr lang="ar-DZ" sz="2800" b="1" dirty="0" err="1" smtClean="0">
                <a:solidFill>
                  <a:schemeClr val="bg1"/>
                </a:solidFill>
              </a:rPr>
              <a:t>دج</a:t>
            </a:r>
            <a:endParaRPr lang="ar-DZ" sz="2800" b="1" dirty="0" smtClean="0">
              <a:solidFill>
                <a:schemeClr val="bg1"/>
              </a:solidFill>
            </a:endParaRPr>
          </a:p>
          <a:p>
            <a:pPr algn="r" rtl="1"/>
            <a:r>
              <a:rPr lang="ar-DZ" sz="2800" b="1" dirty="0" smtClean="0">
                <a:solidFill>
                  <a:schemeClr val="bg1"/>
                </a:solidFill>
              </a:rPr>
              <a:t>                   ضمان  </a:t>
            </a:r>
            <a:r>
              <a:rPr lang="ar-DZ" sz="2800" b="1" dirty="0" err="1" smtClean="0">
                <a:solidFill>
                  <a:schemeClr val="bg1"/>
                </a:solidFill>
              </a:rPr>
              <a:t>بــــــــــ</a:t>
            </a:r>
            <a:r>
              <a:rPr lang="ar-DZ" sz="2800" b="1" dirty="0" smtClean="0">
                <a:solidFill>
                  <a:schemeClr val="bg1"/>
                </a:solidFill>
              </a:rPr>
              <a:t> 20.000 </a:t>
            </a:r>
            <a:r>
              <a:rPr lang="ar-DZ" sz="2800" b="1" dirty="0" err="1" smtClean="0">
                <a:solidFill>
                  <a:schemeClr val="bg1"/>
                </a:solidFill>
              </a:rPr>
              <a:t>دج</a:t>
            </a:r>
            <a:endParaRPr lang="ar-DZ" sz="2800" b="1" dirty="0" smtClean="0">
              <a:solidFill>
                <a:schemeClr val="bg1"/>
              </a:solidFill>
            </a:endParaRPr>
          </a:p>
          <a:p>
            <a:pPr algn="r" rtl="1"/>
            <a:endParaRPr lang="ar-DZ" sz="2800" b="1" dirty="0" smtClean="0">
              <a:solidFill>
                <a:schemeClr val="bg1"/>
              </a:solidFill>
            </a:endParaRPr>
          </a:p>
          <a:p>
            <a:pPr algn="r" rtl="1"/>
            <a:endParaRPr lang="ar-DZ" sz="2800" b="1" dirty="0" smtClean="0">
              <a:solidFill>
                <a:schemeClr val="bg1"/>
              </a:solidFill>
            </a:endParaRPr>
          </a:p>
          <a:p>
            <a:pPr algn="r" rtl="1"/>
            <a:endParaRPr lang="fr-FR" sz="2800" b="1" dirty="0" smtClean="0">
              <a:solidFill>
                <a:schemeClr val="bg1"/>
              </a:solidFill>
            </a:endParaRPr>
          </a:p>
          <a:p>
            <a:pPr algn="r" rtl="1"/>
            <a:endParaRPr lang="fr-FR" sz="2800" dirty="0">
              <a:solidFill>
                <a:srgbClr val="FFC000"/>
              </a:solidFill>
            </a:endParaRPr>
          </a:p>
        </p:txBody>
      </p:sp>
      <p:sp>
        <p:nvSpPr>
          <p:cNvPr id="11" name="Sous-titre 2"/>
          <p:cNvSpPr txBox="1">
            <a:spLocks/>
          </p:cNvSpPr>
          <p:nvPr/>
        </p:nvSpPr>
        <p:spPr>
          <a:xfrm>
            <a:off x="1357290" y="5715016"/>
            <a:ext cx="6400800" cy="93344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3600" b="1" i="0" u="none" strike="noStrike" kern="1200" cap="none" spc="0" normalizeH="0" baseline="0" noProof="0" dirty="0">
              <a:ln>
                <a:noFill/>
              </a:ln>
              <a:solidFill>
                <a:srgbClr val="FFFF00"/>
              </a:solidFill>
              <a:effectLst/>
              <a:uLnTx/>
              <a:uFillTx/>
              <a:latin typeface="+mn-lt"/>
              <a:ea typeface="+mn-ea"/>
              <a:cs typeface="+mn-cs"/>
            </a:endParaRPr>
          </a:p>
        </p:txBody>
      </p:sp>
      <p:pic>
        <p:nvPicPr>
          <p:cNvPr id="1026" name="Picture 2"/>
          <p:cNvPicPr>
            <a:picLocks noChangeAspect="1" noChangeArrowheads="1"/>
          </p:cNvPicPr>
          <p:nvPr/>
        </p:nvPicPr>
        <p:blipFill>
          <a:blip r:embed="rId2"/>
          <a:srcRect/>
          <a:stretch>
            <a:fillRect/>
          </a:stretch>
        </p:blipFill>
        <p:spPr bwMode="auto">
          <a:xfrm>
            <a:off x="285720" y="5291137"/>
            <a:ext cx="8858280" cy="1924077"/>
          </a:xfrm>
          <a:prstGeom prst="rect">
            <a:avLst/>
          </a:prstGeom>
          <a:noFill/>
          <a:ln w="9525">
            <a:noFill/>
            <a:miter lim="800000"/>
            <a:headEnd/>
            <a:tailEnd/>
          </a:ln>
          <a:effectLst/>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4437F3"/>
        </a:solid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685800" y="500041"/>
            <a:ext cx="7772400" cy="1214447"/>
          </a:xfrm>
        </p:spPr>
        <p:style>
          <a:lnRef idx="3">
            <a:schemeClr val="lt1"/>
          </a:lnRef>
          <a:fillRef idx="1">
            <a:schemeClr val="accent1"/>
          </a:fillRef>
          <a:effectRef idx="1">
            <a:schemeClr val="accent1"/>
          </a:effectRef>
          <a:fontRef idx="minor">
            <a:schemeClr val="lt1"/>
          </a:fontRef>
        </p:style>
        <p:txBody>
          <a:bodyPr>
            <a:normAutofit/>
          </a:bodyPr>
          <a:lstStyle/>
          <a:p>
            <a:pPr rtl="1"/>
            <a:r>
              <a:rPr lang="ar-DZ" sz="3200" b="1" dirty="0" smtClean="0">
                <a:solidFill>
                  <a:srgbClr val="FFFF00"/>
                </a:solidFill>
              </a:rPr>
              <a:t>المعالجات المحاسبية</a:t>
            </a:r>
            <a:endParaRPr lang="fr-FR" sz="3200" dirty="0">
              <a:solidFill>
                <a:srgbClr val="FFFF00"/>
              </a:solidFill>
            </a:endParaRPr>
          </a:p>
        </p:txBody>
      </p:sp>
      <p:sp>
        <p:nvSpPr>
          <p:cNvPr id="3" name="Sous-titre 2"/>
          <p:cNvSpPr>
            <a:spLocks noGrp="1"/>
          </p:cNvSpPr>
          <p:nvPr>
            <p:ph type="subTitle" idx="1"/>
          </p:nvPr>
        </p:nvSpPr>
        <p:spPr>
          <a:xfrm>
            <a:off x="642910" y="1928802"/>
            <a:ext cx="7858180" cy="4500594"/>
          </a:xfrm>
        </p:spPr>
        <p:txBody>
          <a:bodyPr>
            <a:normAutofit/>
          </a:bodyPr>
          <a:lstStyle/>
          <a:p>
            <a:pPr algn="r" rtl="1"/>
            <a:endParaRPr lang="ar-DZ" sz="2800" b="1" dirty="0" smtClean="0">
              <a:solidFill>
                <a:schemeClr val="bg1"/>
              </a:solidFill>
            </a:endParaRPr>
          </a:p>
          <a:p>
            <a:pPr algn="r" rtl="1"/>
            <a:endParaRPr lang="ar-DZ" sz="2800" b="1" dirty="0" smtClean="0">
              <a:solidFill>
                <a:schemeClr val="bg1"/>
              </a:solidFill>
            </a:endParaRPr>
          </a:p>
          <a:p>
            <a:pPr algn="r" rtl="1"/>
            <a:endParaRPr lang="fr-FR" sz="2800" b="1" dirty="0" smtClean="0">
              <a:solidFill>
                <a:schemeClr val="bg1"/>
              </a:solidFill>
            </a:endParaRPr>
          </a:p>
          <a:p>
            <a:pPr algn="r" rtl="1"/>
            <a:endParaRPr lang="fr-FR" sz="2800" dirty="0">
              <a:solidFill>
                <a:srgbClr val="FFC000"/>
              </a:solidFill>
            </a:endParaRPr>
          </a:p>
        </p:txBody>
      </p:sp>
      <p:sp>
        <p:nvSpPr>
          <p:cNvPr id="11" name="Sous-titre 2"/>
          <p:cNvSpPr txBox="1">
            <a:spLocks/>
          </p:cNvSpPr>
          <p:nvPr/>
        </p:nvSpPr>
        <p:spPr>
          <a:xfrm>
            <a:off x="1357290" y="5715016"/>
            <a:ext cx="6400800" cy="93344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3600" b="1" i="0" u="none" strike="noStrike" kern="1200" cap="none" spc="0" normalizeH="0" baseline="0" noProof="0" dirty="0">
              <a:ln>
                <a:noFill/>
              </a:ln>
              <a:solidFill>
                <a:srgbClr val="FFFF00"/>
              </a:solidFill>
              <a:effectLst/>
              <a:uLnTx/>
              <a:uFillTx/>
              <a:latin typeface="+mn-lt"/>
              <a:ea typeface="+mn-ea"/>
              <a:cs typeface="+mn-cs"/>
            </a:endParaRPr>
          </a:p>
        </p:txBody>
      </p:sp>
      <p:pic>
        <p:nvPicPr>
          <p:cNvPr id="2050" name="Picture 2"/>
          <p:cNvPicPr>
            <a:picLocks noChangeAspect="1" noChangeArrowheads="1"/>
          </p:cNvPicPr>
          <p:nvPr/>
        </p:nvPicPr>
        <p:blipFill>
          <a:blip r:embed="rId2"/>
          <a:srcRect/>
          <a:stretch>
            <a:fillRect/>
          </a:stretch>
        </p:blipFill>
        <p:spPr bwMode="auto">
          <a:xfrm>
            <a:off x="1071538" y="2644775"/>
            <a:ext cx="7143800" cy="2284423"/>
          </a:xfrm>
          <a:prstGeom prst="rect">
            <a:avLst/>
          </a:prstGeom>
          <a:noFill/>
          <a:ln w="9525">
            <a:noFill/>
            <a:miter lim="800000"/>
            <a:headEnd/>
            <a:tailEnd/>
          </a:ln>
          <a:effectLst/>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4437F3"/>
        </a:solid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685800" y="500041"/>
            <a:ext cx="7772400" cy="1214447"/>
          </a:xfrm>
        </p:spPr>
        <p:style>
          <a:lnRef idx="3">
            <a:schemeClr val="lt1"/>
          </a:lnRef>
          <a:fillRef idx="1">
            <a:schemeClr val="accent1"/>
          </a:fillRef>
          <a:effectRef idx="1">
            <a:schemeClr val="accent1"/>
          </a:effectRef>
          <a:fontRef idx="minor">
            <a:schemeClr val="lt1"/>
          </a:fontRef>
        </p:style>
        <p:txBody>
          <a:bodyPr>
            <a:normAutofit/>
          </a:bodyPr>
          <a:lstStyle/>
          <a:p>
            <a:pPr rtl="1"/>
            <a:r>
              <a:rPr lang="ar-DZ" sz="3200" b="1" dirty="0" smtClean="0">
                <a:solidFill>
                  <a:srgbClr val="FFFF00"/>
                </a:solidFill>
              </a:rPr>
              <a:t>المعالجات المحاسبية</a:t>
            </a:r>
            <a:endParaRPr lang="fr-FR" sz="3200" dirty="0">
              <a:solidFill>
                <a:srgbClr val="FFFF00"/>
              </a:solidFill>
            </a:endParaRPr>
          </a:p>
        </p:txBody>
      </p:sp>
      <p:sp>
        <p:nvSpPr>
          <p:cNvPr id="3" name="Sous-titre 2"/>
          <p:cNvSpPr>
            <a:spLocks noGrp="1"/>
          </p:cNvSpPr>
          <p:nvPr>
            <p:ph type="subTitle" idx="1"/>
          </p:nvPr>
        </p:nvSpPr>
        <p:spPr>
          <a:xfrm>
            <a:off x="642910" y="1928802"/>
            <a:ext cx="7858180" cy="4500594"/>
          </a:xfrm>
        </p:spPr>
        <p:txBody>
          <a:bodyPr>
            <a:normAutofit/>
          </a:bodyPr>
          <a:lstStyle/>
          <a:p>
            <a:pPr algn="r" rtl="1"/>
            <a:r>
              <a:rPr lang="ar-DZ" sz="2800" b="1" dirty="0" smtClean="0">
                <a:solidFill>
                  <a:srgbClr val="FFC000"/>
                </a:solidFill>
              </a:rPr>
              <a:t>الحصول على </a:t>
            </a:r>
            <a:r>
              <a:rPr lang="ar-DZ" sz="2800" b="1" dirty="0" err="1" smtClean="0">
                <a:solidFill>
                  <a:srgbClr val="FFC000"/>
                </a:solidFill>
              </a:rPr>
              <a:t>التسبيقات</a:t>
            </a:r>
            <a:endParaRPr lang="fr-FR" sz="2800" dirty="0" smtClean="0">
              <a:solidFill>
                <a:srgbClr val="FFC000"/>
              </a:solidFill>
            </a:endParaRPr>
          </a:p>
          <a:p>
            <a:pPr algn="r" rtl="1"/>
            <a:r>
              <a:rPr lang="ar-DZ" sz="2800" b="1" dirty="0" smtClean="0">
                <a:solidFill>
                  <a:schemeClr val="bg1"/>
                </a:solidFill>
              </a:rPr>
              <a:t>في 25/05/2018 تحصلت على </a:t>
            </a:r>
            <a:r>
              <a:rPr lang="ar-DZ" sz="2800" b="1" dirty="0" err="1" smtClean="0">
                <a:solidFill>
                  <a:schemeClr val="bg1"/>
                </a:solidFill>
              </a:rPr>
              <a:t>تسبيق</a:t>
            </a:r>
            <a:r>
              <a:rPr lang="ar-DZ" sz="2800" b="1" dirty="0" smtClean="0">
                <a:solidFill>
                  <a:schemeClr val="bg1"/>
                </a:solidFill>
              </a:rPr>
              <a:t> بقيمة 10.000.000 </a:t>
            </a:r>
            <a:r>
              <a:rPr lang="ar-DZ" sz="2800" b="1" dirty="0" err="1" smtClean="0">
                <a:solidFill>
                  <a:schemeClr val="bg1"/>
                </a:solidFill>
              </a:rPr>
              <a:t>دج</a:t>
            </a:r>
            <a:endParaRPr lang="ar-DZ" sz="2800" b="1" dirty="0" smtClean="0">
              <a:solidFill>
                <a:schemeClr val="bg1"/>
              </a:solidFill>
            </a:endParaRPr>
          </a:p>
          <a:p>
            <a:pPr algn="r" rtl="1"/>
            <a:endParaRPr lang="ar-DZ" sz="2800" b="1" dirty="0" smtClean="0">
              <a:solidFill>
                <a:schemeClr val="bg1"/>
              </a:solidFill>
            </a:endParaRPr>
          </a:p>
          <a:p>
            <a:pPr algn="r" rtl="1"/>
            <a:endParaRPr lang="fr-FR" sz="2800" b="1" dirty="0" smtClean="0">
              <a:solidFill>
                <a:schemeClr val="bg1"/>
              </a:solidFill>
            </a:endParaRPr>
          </a:p>
          <a:p>
            <a:pPr algn="r" rtl="1"/>
            <a:endParaRPr lang="fr-FR" sz="2800" dirty="0">
              <a:solidFill>
                <a:srgbClr val="FFC000"/>
              </a:solidFill>
            </a:endParaRPr>
          </a:p>
        </p:txBody>
      </p:sp>
      <p:sp>
        <p:nvSpPr>
          <p:cNvPr id="11" name="Sous-titre 2"/>
          <p:cNvSpPr txBox="1">
            <a:spLocks/>
          </p:cNvSpPr>
          <p:nvPr/>
        </p:nvSpPr>
        <p:spPr>
          <a:xfrm>
            <a:off x="1357290" y="5715016"/>
            <a:ext cx="6400800" cy="93344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3600" b="1" i="0" u="none" strike="noStrike" kern="1200" cap="none" spc="0" normalizeH="0" baseline="0" noProof="0" dirty="0">
              <a:ln>
                <a:noFill/>
              </a:ln>
              <a:solidFill>
                <a:srgbClr val="FFFF00"/>
              </a:solidFill>
              <a:effectLst/>
              <a:uLnTx/>
              <a:uFillTx/>
              <a:latin typeface="+mn-lt"/>
              <a:ea typeface="+mn-ea"/>
              <a:cs typeface="+mn-cs"/>
            </a:endParaRPr>
          </a:p>
        </p:txBody>
      </p:sp>
      <p:pic>
        <p:nvPicPr>
          <p:cNvPr id="4" name="Picture 2"/>
          <p:cNvPicPr>
            <a:picLocks noChangeAspect="1" noChangeArrowheads="1"/>
          </p:cNvPicPr>
          <p:nvPr/>
        </p:nvPicPr>
        <p:blipFill>
          <a:blip r:embed="rId2"/>
          <a:srcRect/>
          <a:stretch>
            <a:fillRect/>
          </a:stretch>
        </p:blipFill>
        <p:spPr bwMode="auto">
          <a:xfrm>
            <a:off x="0" y="3286124"/>
            <a:ext cx="9144000" cy="2209805"/>
          </a:xfrm>
          <a:prstGeom prst="rect">
            <a:avLst/>
          </a:prstGeom>
          <a:noFill/>
          <a:ln w="9525">
            <a:noFill/>
            <a:miter lim="800000"/>
            <a:headEnd/>
            <a:tailEnd/>
          </a:ln>
          <a:effectLst/>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4437F3"/>
        </a:solid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685800" y="500041"/>
            <a:ext cx="7772400" cy="1214447"/>
          </a:xfrm>
        </p:spPr>
        <p:style>
          <a:lnRef idx="3">
            <a:schemeClr val="lt1"/>
          </a:lnRef>
          <a:fillRef idx="1">
            <a:schemeClr val="accent1"/>
          </a:fillRef>
          <a:effectRef idx="1">
            <a:schemeClr val="accent1"/>
          </a:effectRef>
          <a:fontRef idx="minor">
            <a:schemeClr val="lt1"/>
          </a:fontRef>
        </p:style>
        <p:txBody>
          <a:bodyPr>
            <a:normAutofit/>
          </a:bodyPr>
          <a:lstStyle/>
          <a:p>
            <a:pPr rtl="1"/>
            <a:r>
              <a:rPr lang="ar-DZ" sz="3200" b="1" dirty="0" smtClean="0">
                <a:solidFill>
                  <a:srgbClr val="FFFF00"/>
                </a:solidFill>
              </a:rPr>
              <a:t>المعالجات المحاسبية</a:t>
            </a:r>
            <a:endParaRPr lang="fr-FR" sz="3200" dirty="0">
              <a:solidFill>
                <a:srgbClr val="FFFF00"/>
              </a:solidFill>
            </a:endParaRPr>
          </a:p>
        </p:txBody>
      </p:sp>
      <p:sp>
        <p:nvSpPr>
          <p:cNvPr id="3" name="Sous-titre 2"/>
          <p:cNvSpPr>
            <a:spLocks noGrp="1"/>
          </p:cNvSpPr>
          <p:nvPr>
            <p:ph type="subTitle" idx="1"/>
          </p:nvPr>
        </p:nvSpPr>
        <p:spPr>
          <a:xfrm>
            <a:off x="642910" y="1928802"/>
            <a:ext cx="7858180" cy="4500594"/>
          </a:xfrm>
        </p:spPr>
        <p:txBody>
          <a:bodyPr>
            <a:normAutofit/>
          </a:bodyPr>
          <a:lstStyle/>
          <a:p>
            <a:pPr algn="r" rtl="1"/>
            <a:r>
              <a:rPr lang="ar-DZ" sz="2800" b="1" dirty="0" smtClean="0">
                <a:solidFill>
                  <a:srgbClr val="FFC000"/>
                </a:solidFill>
              </a:rPr>
              <a:t>شراء مواد </a:t>
            </a:r>
            <a:r>
              <a:rPr lang="ar-DZ" sz="2800" b="1" dirty="0" smtClean="0">
                <a:solidFill>
                  <a:srgbClr val="FFC000"/>
                </a:solidFill>
              </a:rPr>
              <a:t>بناء</a:t>
            </a:r>
            <a:endParaRPr lang="fr-FR" sz="2800" dirty="0" smtClean="0">
              <a:solidFill>
                <a:srgbClr val="FFC000"/>
              </a:solidFill>
            </a:endParaRPr>
          </a:p>
          <a:p>
            <a:pPr algn="r" rtl="1"/>
            <a:r>
              <a:rPr lang="ar-DZ" sz="2800" b="1" dirty="0" smtClean="0">
                <a:solidFill>
                  <a:schemeClr val="bg1"/>
                </a:solidFill>
              </a:rPr>
              <a:t>في 01/06/2018 شراء مواد بناء بمبلغ 20.000.000 </a:t>
            </a:r>
            <a:r>
              <a:rPr lang="ar-DZ" sz="2800" b="1" dirty="0" err="1" smtClean="0">
                <a:solidFill>
                  <a:schemeClr val="bg1"/>
                </a:solidFill>
              </a:rPr>
              <a:t>دج</a:t>
            </a:r>
            <a:r>
              <a:rPr lang="ar-DZ" sz="2800" b="1" dirty="0" smtClean="0">
                <a:solidFill>
                  <a:schemeClr val="bg1"/>
                </a:solidFill>
              </a:rPr>
              <a:t> </a:t>
            </a:r>
            <a:r>
              <a:rPr lang="fr-FR" sz="2800" b="1" dirty="0" smtClean="0">
                <a:solidFill>
                  <a:schemeClr val="bg1"/>
                </a:solidFill>
              </a:rPr>
              <a:t>HT</a:t>
            </a:r>
            <a:r>
              <a:rPr lang="ar-DZ" sz="2800" b="1" dirty="0" smtClean="0">
                <a:solidFill>
                  <a:schemeClr val="bg1"/>
                </a:solidFill>
              </a:rPr>
              <a:t> </a:t>
            </a:r>
            <a:r>
              <a:rPr lang="ar-DZ" sz="2800" b="1" dirty="0" err="1" smtClean="0">
                <a:solidFill>
                  <a:schemeClr val="bg1"/>
                </a:solidFill>
              </a:rPr>
              <a:t>بـــ</a:t>
            </a:r>
            <a:r>
              <a:rPr lang="ar-DZ" sz="2800" b="1" dirty="0" smtClean="0">
                <a:solidFill>
                  <a:schemeClr val="bg1"/>
                </a:solidFill>
              </a:rPr>
              <a:t> 19</a:t>
            </a:r>
            <a:r>
              <a:rPr lang="fr-FR" sz="2800" b="1" dirty="0" smtClean="0">
                <a:solidFill>
                  <a:schemeClr val="bg1"/>
                </a:solidFill>
              </a:rPr>
              <a:t>%</a:t>
            </a:r>
            <a:r>
              <a:rPr lang="ar-DZ" sz="2800" b="1" dirty="0" smtClean="0">
                <a:solidFill>
                  <a:schemeClr val="bg1"/>
                </a:solidFill>
              </a:rPr>
              <a:t> </a:t>
            </a:r>
            <a:r>
              <a:rPr lang="fr-FR" sz="2800" b="1" dirty="0" smtClean="0">
                <a:solidFill>
                  <a:schemeClr val="bg1"/>
                </a:solidFill>
              </a:rPr>
              <a:t>TVA </a:t>
            </a:r>
            <a:r>
              <a:rPr lang="ar-DZ" sz="2800" b="1" dirty="0" smtClean="0">
                <a:solidFill>
                  <a:schemeClr val="bg1"/>
                </a:solidFill>
              </a:rPr>
              <a:t> . تم التسديد بواسطة شيك . مع العلم أن مصاريف الشحن قدرت </a:t>
            </a:r>
            <a:r>
              <a:rPr lang="ar-DZ" sz="2800" b="1" dirty="0" err="1" smtClean="0">
                <a:solidFill>
                  <a:schemeClr val="bg1"/>
                </a:solidFill>
              </a:rPr>
              <a:t>بـــــــ</a:t>
            </a:r>
            <a:r>
              <a:rPr lang="ar-DZ" sz="2800" b="1" dirty="0" smtClean="0">
                <a:solidFill>
                  <a:schemeClr val="bg1"/>
                </a:solidFill>
              </a:rPr>
              <a:t> 70.000 </a:t>
            </a:r>
            <a:r>
              <a:rPr lang="ar-DZ" sz="2800" b="1" dirty="0" err="1" smtClean="0">
                <a:solidFill>
                  <a:schemeClr val="bg1"/>
                </a:solidFill>
              </a:rPr>
              <a:t>دج</a:t>
            </a:r>
            <a:r>
              <a:rPr lang="ar-DZ" sz="2800" b="1" dirty="0" smtClean="0">
                <a:solidFill>
                  <a:schemeClr val="bg1"/>
                </a:solidFill>
              </a:rPr>
              <a:t> </a:t>
            </a:r>
            <a:endParaRPr lang="ar-DZ" sz="2800" b="1" dirty="0" smtClean="0">
              <a:solidFill>
                <a:schemeClr val="bg1"/>
              </a:solidFill>
            </a:endParaRPr>
          </a:p>
          <a:p>
            <a:pPr algn="r" rtl="1"/>
            <a:endParaRPr lang="fr-FR" sz="2800" b="1" dirty="0" smtClean="0">
              <a:solidFill>
                <a:schemeClr val="bg1"/>
              </a:solidFill>
            </a:endParaRPr>
          </a:p>
          <a:p>
            <a:pPr algn="r" rtl="1"/>
            <a:endParaRPr lang="fr-FR" sz="2800" dirty="0">
              <a:solidFill>
                <a:srgbClr val="FFC000"/>
              </a:solidFill>
            </a:endParaRPr>
          </a:p>
        </p:txBody>
      </p:sp>
      <p:sp>
        <p:nvSpPr>
          <p:cNvPr id="11" name="Sous-titre 2"/>
          <p:cNvSpPr txBox="1">
            <a:spLocks/>
          </p:cNvSpPr>
          <p:nvPr/>
        </p:nvSpPr>
        <p:spPr>
          <a:xfrm>
            <a:off x="1357290" y="5715016"/>
            <a:ext cx="6400800" cy="93344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3600" b="1" i="0" u="none" strike="noStrike" kern="1200" cap="none" spc="0" normalizeH="0" baseline="0" noProof="0" dirty="0">
              <a:ln>
                <a:noFill/>
              </a:ln>
              <a:solidFill>
                <a:srgbClr val="FFFF00"/>
              </a:solidFill>
              <a:effectLst/>
              <a:uLnTx/>
              <a:uFillTx/>
              <a:latin typeface="+mn-lt"/>
              <a:ea typeface="+mn-ea"/>
              <a:cs typeface="+mn-cs"/>
            </a:endParaRPr>
          </a:p>
        </p:txBody>
      </p:sp>
      <p:pic>
        <p:nvPicPr>
          <p:cNvPr id="4098" name="Picture 2"/>
          <p:cNvPicPr>
            <a:picLocks noChangeAspect="1" noChangeArrowheads="1"/>
          </p:cNvPicPr>
          <p:nvPr/>
        </p:nvPicPr>
        <p:blipFill>
          <a:blip r:embed="rId2"/>
          <a:srcRect/>
          <a:stretch>
            <a:fillRect/>
          </a:stretch>
        </p:blipFill>
        <p:spPr bwMode="auto">
          <a:xfrm>
            <a:off x="428596" y="3929066"/>
            <a:ext cx="8715404" cy="3416300"/>
          </a:xfrm>
          <a:prstGeom prst="rect">
            <a:avLst/>
          </a:prstGeom>
          <a:noFill/>
          <a:ln w="9525">
            <a:noFill/>
            <a:miter lim="800000"/>
            <a:headEnd/>
            <a:tailEnd/>
          </a:ln>
          <a:effectLst/>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4437F3"/>
        </a:solid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685800" y="500041"/>
            <a:ext cx="7772400" cy="1214447"/>
          </a:xfrm>
        </p:spPr>
        <p:style>
          <a:lnRef idx="3">
            <a:schemeClr val="lt1"/>
          </a:lnRef>
          <a:fillRef idx="1">
            <a:schemeClr val="accent1"/>
          </a:fillRef>
          <a:effectRef idx="1">
            <a:schemeClr val="accent1"/>
          </a:effectRef>
          <a:fontRef idx="minor">
            <a:schemeClr val="lt1"/>
          </a:fontRef>
        </p:style>
        <p:txBody>
          <a:bodyPr>
            <a:normAutofit/>
          </a:bodyPr>
          <a:lstStyle/>
          <a:p>
            <a:pPr rtl="1"/>
            <a:r>
              <a:rPr lang="ar-DZ" sz="3200" b="1" dirty="0" smtClean="0">
                <a:solidFill>
                  <a:srgbClr val="FFFF00"/>
                </a:solidFill>
              </a:rPr>
              <a:t>المعالجات المحاسبية</a:t>
            </a:r>
            <a:endParaRPr lang="fr-FR" sz="3200" dirty="0">
              <a:solidFill>
                <a:srgbClr val="FFFF00"/>
              </a:solidFill>
            </a:endParaRPr>
          </a:p>
        </p:txBody>
      </p:sp>
      <p:sp>
        <p:nvSpPr>
          <p:cNvPr id="3" name="Sous-titre 2"/>
          <p:cNvSpPr>
            <a:spLocks noGrp="1"/>
          </p:cNvSpPr>
          <p:nvPr>
            <p:ph type="subTitle" idx="1"/>
          </p:nvPr>
        </p:nvSpPr>
        <p:spPr>
          <a:xfrm>
            <a:off x="642910" y="1928802"/>
            <a:ext cx="7858180" cy="4500594"/>
          </a:xfrm>
        </p:spPr>
        <p:txBody>
          <a:bodyPr>
            <a:normAutofit/>
          </a:bodyPr>
          <a:lstStyle/>
          <a:p>
            <a:pPr algn="r" rtl="1"/>
            <a:r>
              <a:rPr lang="ar-DZ" sz="2800" b="1" dirty="0" smtClean="0">
                <a:solidFill>
                  <a:srgbClr val="FFC000"/>
                </a:solidFill>
              </a:rPr>
              <a:t>شراء </a:t>
            </a:r>
            <a:r>
              <a:rPr lang="ar-DZ" sz="2800" b="1" dirty="0" smtClean="0">
                <a:solidFill>
                  <a:srgbClr val="FFC000"/>
                </a:solidFill>
              </a:rPr>
              <a:t>تجهيزات بناء</a:t>
            </a:r>
            <a:endParaRPr lang="fr-FR" sz="2800" dirty="0" smtClean="0">
              <a:solidFill>
                <a:srgbClr val="FFC000"/>
              </a:solidFill>
            </a:endParaRPr>
          </a:p>
          <a:p>
            <a:pPr algn="r" rtl="1"/>
            <a:r>
              <a:rPr lang="ar-DZ" sz="2800" b="1" dirty="0" smtClean="0">
                <a:solidFill>
                  <a:schemeClr val="bg1"/>
                </a:solidFill>
              </a:rPr>
              <a:t>في 10/06/2018 شراء تجهيزات بناء بمبلغ 15 مليون </a:t>
            </a:r>
            <a:r>
              <a:rPr lang="ar-DZ" sz="2800" b="1" dirty="0" err="1" smtClean="0">
                <a:solidFill>
                  <a:schemeClr val="bg1"/>
                </a:solidFill>
              </a:rPr>
              <a:t>دج</a:t>
            </a:r>
            <a:r>
              <a:rPr lang="ar-DZ" sz="2800" b="1" dirty="0" smtClean="0">
                <a:solidFill>
                  <a:schemeClr val="bg1"/>
                </a:solidFill>
              </a:rPr>
              <a:t> /</a:t>
            </a:r>
            <a:r>
              <a:rPr lang="fr-FR" sz="2800" b="1" dirty="0" smtClean="0">
                <a:solidFill>
                  <a:schemeClr val="bg1"/>
                </a:solidFill>
              </a:rPr>
              <a:t>TVA 19%</a:t>
            </a:r>
          </a:p>
          <a:p>
            <a:pPr algn="r" rtl="1"/>
            <a:endParaRPr lang="ar-DZ" sz="2800" b="1" dirty="0" smtClean="0">
              <a:solidFill>
                <a:schemeClr val="bg1"/>
              </a:solidFill>
            </a:endParaRPr>
          </a:p>
          <a:p>
            <a:pPr algn="r" rtl="1"/>
            <a:endParaRPr lang="fr-FR" sz="2800" b="1" dirty="0" smtClean="0">
              <a:solidFill>
                <a:schemeClr val="bg1"/>
              </a:solidFill>
            </a:endParaRPr>
          </a:p>
          <a:p>
            <a:pPr algn="r" rtl="1"/>
            <a:endParaRPr lang="fr-FR" sz="2800" dirty="0">
              <a:solidFill>
                <a:srgbClr val="FFC000"/>
              </a:solidFill>
            </a:endParaRPr>
          </a:p>
        </p:txBody>
      </p:sp>
      <p:sp>
        <p:nvSpPr>
          <p:cNvPr id="11" name="Sous-titre 2"/>
          <p:cNvSpPr txBox="1">
            <a:spLocks/>
          </p:cNvSpPr>
          <p:nvPr/>
        </p:nvSpPr>
        <p:spPr>
          <a:xfrm>
            <a:off x="1357290" y="5715016"/>
            <a:ext cx="6400800" cy="93344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3600" b="1" i="0" u="none" strike="noStrike" kern="1200" cap="none" spc="0" normalizeH="0" baseline="0" noProof="0" dirty="0">
              <a:ln>
                <a:noFill/>
              </a:ln>
              <a:solidFill>
                <a:srgbClr val="FFFF00"/>
              </a:solidFill>
              <a:effectLst/>
              <a:uLnTx/>
              <a:uFillTx/>
              <a:latin typeface="+mn-lt"/>
              <a:ea typeface="+mn-ea"/>
              <a:cs typeface="+mn-cs"/>
            </a:endParaRPr>
          </a:p>
        </p:txBody>
      </p:sp>
      <p:pic>
        <p:nvPicPr>
          <p:cNvPr id="5123" name="Picture 3"/>
          <p:cNvPicPr>
            <a:picLocks noChangeAspect="1" noChangeArrowheads="1"/>
          </p:cNvPicPr>
          <p:nvPr/>
        </p:nvPicPr>
        <p:blipFill>
          <a:blip r:embed="rId2"/>
          <a:srcRect/>
          <a:stretch>
            <a:fillRect/>
          </a:stretch>
        </p:blipFill>
        <p:spPr bwMode="auto">
          <a:xfrm>
            <a:off x="785786" y="4000504"/>
            <a:ext cx="8358214" cy="2500330"/>
          </a:xfrm>
          <a:prstGeom prst="rect">
            <a:avLst/>
          </a:prstGeom>
          <a:noFill/>
          <a:ln w="9525">
            <a:noFill/>
            <a:miter lim="800000"/>
            <a:headEnd/>
            <a:tailEnd/>
          </a:ln>
          <a:effectLst/>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522</TotalTime>
  <Words>296</Words>
  <PresentationFormat>Affichage à l'écran (4:3)</PresentationFormat>
  <Paragraphs>44</Paragraphs>
  <Slides>11</Slides>
  <Notes>0</Notes>
  <HiddenSlides>0</HiddenSlides>
  <MMClips>0</MMClips>
  <ScaleCrop>false</ScaleCrop>
  <HeadingPairs>
    <vt:vector size="4" baseType="variant">
      <vt:variant>
        <vt:lpstr>Thème</vt:lpstr>
      </vt:variant>
      <vt:variant>
        <vt:i4>1</vt:i4>
      </vt:variant>
      <vt:variant>
        <vt:lpstr>Titres des diapositives</vt:lpstr>
      </vt:variant>
      <vt:variant>
        <vt:i4>11</vt:i4>
      </vt:variant>
    </vt:vector>
  </HeadingPairs>
  <TitlesOfParts>
    <vt:vector size="12" baseType="lpstr">
      <vt:lpstr>Thème Office</vt:lpstr>
      <vt:lpstr>المعالجات المحاسبية</vt:lpstr>
      <vt:lpstr>المعالجات المحاسبية</vt:lpstr>
      <vt:lpstr>المعالجات المحاسبية</vt:lpstr>
      <vt:lpstr>المعالجات المحاسبية</vt:lpstr>
      <vt:lpstr>المعالجات المحاسبية</vt:lpstr>
      <vt:lpstr>المعالجات المحاسبية</vt:lpstr>
      <vt:lpstr>المعالجات المحاسبية</vt:lpstr>
      <vt:lpstr>المعالجات المحاسبية</vt:lpstr>
      <vt:lpstr>المعالجات المحاسبية</vt:lpstr>
      <vt:lpstr>المعالجات المحاسبية</vt:lpstr>
      <vt:lpstr>Diapositive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جامعة محمـد خيضر بسكرة كلية العلوم الاقتصادية والتجارية وعلوم التسيير  قسم العلوم التجارية LMD- SEGC- </dc:title>
  <dc:creator>admin</dc:creator>
  <cp:lastModifiedBy>admin</cp:lastModifiedBy>
  <cp:revision>66</cp:revision>
  <dcterms:created xsi:type="dcterms:W3CDTF">2020-12-16T08:43:25Z</dcterms:created>
  <dcterms:modified xsi:type="dcterms:W3CDTF">2021-02-03T22:32:00Z</dcterms:modified>
</cp:coreProperties>
</file>