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72" r:id="rId2"/>
    <p:sldId id="273" r:id="rId3"/>
    <p:sldId id="274" r:id="rId4"/>
    <p:sldId id="275" r:id="rId5"/>
    <p:sldId id="276" r:id="rId6"/>
    <p:sldId id="277" r:id="rId7"/>
    <p:sldId id="279" r:id="rId8"/>
    <p:sldId id="280" r:id="rId9"/>
    <p:sldId id="281" r:id="rId10"/>
    <p:sldId id="282" r:id="rId11"/>
    <p:sldId id="270"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7F3"/>
    <a:srgbClr val="B038F2"/>
    <a:srgbClr val="6141E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46" d="100"/>
          <a:sy n="46" d="100"/>
        </p:scale>
        <p:origin x="-1992"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03/02/2021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شراء دفتر الشروط:</a:t>
            </a:r>
          </a:p>
          <a:p>
            <a:pPr algn="r" rtl="1"/>
            <a:r>
              <a:rPr lang="ar-DZ" sz="2800" b="1" dirty="0" smtClean="0">
                <a:solidFill>
                  <a:schemeClr val="bg1"/>
                </a:solidFill>
              </a:rPr>
              <a:t> أن المواصفات التقنية والمالية للمشروع المعروض مفصلة في دفتر شروط يقوم مكتب الدراسات المكلف بالتصميم والمتابعة ببيعه للمؤسسات المعنية وسبب عدم منحه مجانا هو ضمان الحصول عليه من طرف المؤسسات الجادة فقط، ويتم الحصول عليه بعد دفع قيمته وعادة </a:t>
            </a:r>
            <a:r>
              <a:rPr lang="ar-DZ" sz="2800" b="1" dirty="0" err="1" smtClean="0">
                <a:solidFill>
                  <a:schemeClr val="bg1"/>
                </a:solidFill>
              </a:rPr>
              <a:t>مايكون</a:t>
            </a:r>
            <a:r>
              <a:rPr lang="ar-DZ" sz="2800" b="1" dirty="0" smtClean="0">
                <a:solidFill>
                  <a:schemeClr val="bg1"/>
                </a:solidFill>
              </a:rPr>
              <a:t> ذلك نقدا لإثبات ذلك نسجل القيد التالي:</a:t>
            </a:r>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1026" name="Picture 2"/>
          <p:cNvPicPr>
            <a:picLocks noChangeAspect="1" noChangeArrowheads="1"/>
          </p:cNvPicPr>
          <p:nvPr/>
        </p:nvPicPr>
        <p:blipFill>
          <a:blip r:embed="rId2"/>
          <a:srcRect/>
          <a:stretch>
            <a:fillRect/>
          </a:stretch>
        </p:blipFill>
        <p:spPr bwMode="auto">
          <a:xfrm>
            <a:off x="714348" y="4786322"/>
            <a:ext cx="7786742" cy="2071678"/>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1026"/>
                                        </p:tgtEl>
                                        <p:attrNameLst>
                                          <p:attrName>style.visibility</p:attrName>
                                        </p:attrNameLst>
                                      </p:cBhvr>
                                      <p:to>
                                        <p:strVal val="visible"/>
                                      </p:to>
                                    </p:set>
                                    <p:animEffect transition="in" filter="diamond(in)">
                                      <p:cBhvr>
                                        <p:cTn id="3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بدأ الأشغال :</a:t>
            </a:r>
            <a:endParaRPr lang="fr-FR" sz="2800" dirty="0" smtClean="0">
              <a:solidFill>
                <a:srgbClr val="FFC000"/>
              </a:solidFill>
            </a:endParaRPr>
          </a:p>
          <a:p>
            <a:pPr algn="r" rtl="1"/>
            <a:r>
              <a:rPr lang="ar-DZ" sz="2800" b="1" dirty="0" smtClean="0">
                <a:solidFill>
                  <a:schemeClr val="bg1"/>
                </a:solidFill>
              </a:rPr>
              <a:t>في 15/ 07 بدأ </a:t>
            </a:r>
            <a:r>
              <a:rPr lang="ar-DZ" sz="2800" b="1" dirty="0" err="1" smtClean="0">
                <a:solidFill>
                  <a:schemeClr val="bg1"/>
                </a:solidFill>
              </a:rPr>
              <a:t>الاأشغال</a:t>
            </a:r>
            <a:r>
              <a:rPr lang="ar-DZ" sz="2800" b="1" dirty="0" smtClean="0">
                <a:solidFill>
                  <a:schemeClr val="bg1"/>
                </a:solidFill>
              </a:rPr>
              <a:t> / خروج مواد أولية من المخازن</a:t>
            </a:r>
            <a:endParaRPr lang="fr-FR" sz="2800" b="1" dirty="0" smtClean="0">
              <a:solidFill>
                <a:schemeClr val="bg1"/>
              </a:solidFill>
            </a:endParaRP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5123" name="Picture 3"/>
          <p:cNvPicPr>
            <a:picLocks noChangeAspect="1" noChangeArrowheads="1"/>
          </p:cNvPicPr>
          <p:nvPr/>
        </p:nvPicPr>
        <p:blipFill>
          <a:blip r:embed="rId2"/>
          <a:srcRect/>
          <a:stretch>
            <a:fillRect/>
          </a:stretch>
        </p:blipFill>
        <p:spPr bwMode="auto">
          <a:xfrm>
            <a:off x="785786" y="4000504"/>
            <a:ext cx="8358214" cy="2500330"/>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a:bodyPr>
          <a:lstStyle/>
          <a:p>
            <a:pPr lvl="0" algn="ctr" rtl="1">
              <a:spcBef>
                <a:spcPct val="20000"/>
              </a:spcBef>
            </a:pPr>
            <a:r>
              <a:rPr lang="ar-DZ" sz="4400" b="1" dirty="0" smtClean="0">
                <a:solidFill>
                  <a:srgbClr val="FFC000"/>
                </a:solidFill>
              </a:rPr>
              <a:t>شكرا على </a:t>
            </a:r>
            <a:r>
              <a:rPr lang="ar-DZ" sz="4400" b="1" dirty="0" err="1" smtClean="0">
                <a:solidFill>
                  <a:srgbClr val="FFC000"/>
                </a:solidFill>
              </a:rPr>
              <a:t>الاصغاء</a:t>
            </a:r>
            <a:r>
              <a:rPr lang="ar-DZ" sz="4400" b="1" dirty="0" smtClean="0">
                <a:solidFill>
                  <a:srgbClr val="FFC000"/>
                </a:solidFill>
              </a:rPr>
              <a:t> </a:t>
            </a:r>
          </a:p>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دفع التأمين الابتدائي:</a:t>
            </a:r>
            <a:endParaRPr lang="fr-FR" sz="2800" dirty="0" smtClean="0">
              <a:solidFill>
                <a:srgbClr val="FFC000"/>
              </a:solidFill>
            </a:endParaRPr>
          </a:p>
          <a:p>
            <a:pPr algn="r" rtl="1"/>
            <a:r>
              <a:rPr lang="ar-DZ" sz="2800" b="1" dirty="0" smtClean="0">
                <a:solidFill>
                  <a:schemeClr val="bg1"/>
                </a:solidFill>
              </a:rPr>
              <a:t>في بعض المشاريع يشترط دفع تأمين ابتدائي مقابل المشاركة في المناقصة بتقديم العرض التقني والمالي كضمان لجدية أكثر من طرف المؤسسة المكلفة بالإنجاز:</a:t>
            </a: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2050" name="Picture 2"/>
          <p:cNvPicPr>
            <a:picLocks noChangeAspect="1" noChangeArrowheads="1"/>
          </p:cNvPicPr>
          <p:nvPr/>
        </p:nvPicPr>
        <p:blipFill>
          <a:blip r:embed="rId2"/>
          <a:srcRect/>
          <a:stretch>
            <a:fillRect/>
          </a:stretch>
        </p:blipFill>
        <p:spPr bwMode="auto">
          <a:xfrm>
            <a:off x="785786" y="4000504"/>
            <a:ext cx="7715304" cy="2143140"/>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2050"/>
                                        </p:tgtEl>
                                        <p:attrNameLst>
                                          <p:attrName>style.visibility</p:attrName>
                                        </p:attrNameLst>
                                      </p:cBhvr>
                                      <p:to>
                                        <p:strVal val="visible"/>
                                      </p:to>
                                    </p:set>
                                    <p:animEffect transition="in" filter="diamond(in)">
                                      <p:cBhvr>
                                        <p:cTn id="24"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الحصول على </a:t>
            </a:r>
            <a:r>
              <a:rPr lang="ar-DZ" sz="2800" b="1" dirty="0" err="1" smtClean="0">
                <a:solidFill>
                  <a:srgbClr val="FFC000"/>
                </a:solidFill>
              </a:rPr>
              <a:t>التسبيقات</a:t>
            </a:r>
            <a:endParaRPr lang="fr-FR" sz="2800" dirty="0" smtClean="0">
              <a:solidFill>
                <a:srgbClr val="FFC000"/>
              </a:solidFill>
            </a:endParaRPr>
          </a:p>
          <a:p>
            <a:pPr algn="r" rtl="1"/>
            <a:r>
              <a:rPr lang="ar-DZ" sz="2800" b="1" dirty="0" smtClean="0">
                <a:solidFill>
                  <a:schemeClr val="bg1"/>
                </a:solidFill>
              </a:rPr>
              <a:t>في بعض المشاريع الحيوية يقوم صاحب المشروع بدفع </a:t>
            </a:r>
            <a:r>
              <a:rPr lang="ar-DZ" sz="2800" b="1" dirty="0" err="1" smtClean="0">
                <a:solidFill>
                  <a:schemeClr val="bg1"/>
                </a:solidFill>
              </a:rPr>
              <a:t>تسبيقات</a:t>
            </a:r>
            <a:r>
              <a:rPr lang="ar-DZ" sz="2800" b="1" dirty="0" smtClean="0">
                <a:solidFill>
                  <a:schemeClr val="bg1"/>
                </a:solidFill>
              </a:rPr>
              <a:t> للمؤسسة الفائزة بالمناقصة بغرض تسهيل تقدم وتيرة الأشغال</a:t>
            </a: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3074" name="Picture 2"/>
          <p:cNvPicPr>
            <a:picLocks noChangeAspect="1" noChangeArrowheads="1"/>
          </p:cNvPicPr>
          <p:nvPr/>
        </p:nvPicPr>
        <p:blipFill>
          <a:blip r:embed="rId2"/>
          <a:srcRect/>
          <a:stretch>
            <a:fillRect/>
          </a:stretch>
        </p:blipFill>
        <p:spPr bwMode="auto">
          <a:xfrm>
            <a:off x="642910" y="4071942"/>
            <a:ext cx="7429552" cy="2000264"/>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3074"/>
                                        </p:tgtEl>
                                        <p:attrNameLst>
                                          <p:attrName>style.visibility</p:attrName>
                                        </p:attrNameLst>
                                      </p:cBhvr>
                                      <p:to>
                                        <p:strVal val="visible"/>
                                      </p:to>
                                    </p:set>
                                    <p:animEffect transition="in" filter="diamond(in)">
                                      <p:cBhvr>
                                        <p:cTn id="24"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المعالجة المحاسبية للأشغال المنجزة:</a:t>
            </a:r>
            <a:endParaRPr lang="fr-FR" sz="2800" dirty="0" smtClean="0">
              <a:solidFill>
                <a:srgbClr val="FFC000"/>
              </a:solidFill>
            </a:endParaRPr>
          </a:p>
          <a:p>
            <a:pPr algn="r" rtl="1"/>
            <a:r>
              <a:rPr lang="ar-DZ" sz="2800" b="1" dirty="0" smtClean="0">
                <a:solidFill>
                  <a:schemeClr val="bg1"/>
                </a:solidFill>
              </a:rPr>
              <a:t>وفقا لدفتر الشروط ،عندما يصل مستوى الإنجاز إلى إتمام مرحلة معينة كما تم ذكره سابقا يقوم مكتب الدراسات بإعطاء الإذن للمؤسسة المكلفة بالإنجاز بإصدار وضعية الأشغال تتضمن تفاصيل الأشغال المنجزة مقومة ماليا فتكون هذه الوضعية بمثابة فاتورة مستحقة السداد من طرف صاحب المشروع :</a:t>
            </a: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4098" name="Picture 2"/>
          <p:cNvPicPr>
            <a:picLocks noChangeAspect="1" noChangeArrowheads="1"/>
          </p:cNvPicPr>
          <p:nvPr/>
        </p:nvPicPr>
        <p:blipFill>
          <a:blip r:embed="rId2"/>
          <a:srcRect/>
          <a:stretch>
            <a:fillRect/>
          </a:stretch>
        </p:blipFill>
        <p:spPr bwMode="auto">
          <a:xfrm>
            <a:off x="0" y="4673600"/>
            <a:ext cx="9144000" cy="2541614"/>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4098"/>
                                        </p:tgtEl>
                                        <p:attrNameLst>
                                          <p:attrName>style.visibility</p:attrName>
                                        </p:attrNameLst>
                                      </p:cBhvr>
                                      <p:to>
                                        <p:strVal val="visible"/>
                                      </p:to>
                                    </p:set>
                                    <p:animEffect transition="in" filter="diamond(in)">
                                      <p:cBhvr>
                                        <p:cTn id="24"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مثال تطبيقي :</a:t>
            </a:r>
            <a:endParaRPr lang="fr-FR" sz="2800" dirty="0" smtClean="0">
              <a:solidFill>
                <a:srgbClr val="FFC000"/>
              </a:solidFill>
            </a:endParaRPr>
          </a:p>
          <a:p>
            <a:pPr algn="r" rtl="1"/>
            <a:r>
              <a:rPr lang="ar-DZ" sz="2800" b="1" dirty="0" smtClean="0">
                <a:solidFill>
                  <a:schemeClr val="bg1"/>
                </a:solidFill>
              </a:rPr>
              <a:t>مؤسسة الأشغال العمومية تقوم بإنجاز </a:t>
            </a:r>
            <a:r>
              <a:rPr lang="ar-DZ" sz="2800" b="1" dirty="0" err="1" smtClean="0">
                <a:solidFill>
                  <a:schemeClr val="bg1"/>
                </a:solidFill>
              </a:rPr>
              <a:t>سكانات</a:t>
            </a:r>
            <a:r>
              <a:rPr lang="ar-DZ" sz="2800" b="1" dirty="0" smtClean="0">
                <a:solidFill>
                  <a:schemeClr val="bg1"/>
                </a:solidFill>
              </a:rPr>
              <a:t> اجتماعية بمبلغ 50 مليون </a:t>
            </a:r>
            <a:r>
              <a:rPr lang="ar-DZ" sz="2800" b="1" dirty="0" err="1" smtClean="0">
                <a:solidFill>
                  <a:schemeClr val="bg1"/>
                </a:solidFill>
              </a:rPr>
              <a:t>دج</a:t>
            </a:r>
            <a:r>
              <a:rPr lang="ar-DZ" sz="2800" b="1" dirty="0" smtClean="0">
                <a:solidFill>
                  <a:schemeClr val="bg1"/>
                </a:solidFill>
              </a:rPr>
              <a:t> </a:t>
            </a:r>
            <a:r>
              <a:rPr lang="fr-FR" sz="2800" b="1" dirty="0" smtClean="0">
                <a:solidFill>
                  <a:schemeClr val="bg1"/>
                </a:solidFill>
              </a:rPr>
              <a:t>TTC</a:t>
            </a:r>
            <a:r>
              <a:rPr lang="ar-DZ" sz="2800" b="1" dirty="0" smtClean="0">
                <a:solidFill>
                  <a:schemeClr val="bg1"/>
                </a:solidFill>
              </a:rPr>
              <a:t> ، كانت بداية الأشغال هي 15/06/2018 وتقدر مدة الانجاز 18 شهر.قسمت </a:t>
            </a:r>
            <a:r>
              <a:rPr lang="ar-DZ" sz="2800" b="1" dirty="0" err="1" smtClean="0">
                <a:solidFill>
                  <a:schemeClr val="bg1"/>
                </a:solidFill>
              </a:rPr>
              <a:t>الى</a:t>
            </a:r>
            <a:r>
              <a:rPr lang="ar-DZ" sz="2800" b="1" dirty="0" smtClean="0">
                <a:solidFill>
                  <a:schemeClr val="bg1"/>
                </a:solidFill>
              </a:rPr>
              <a:t> ثلاث اشطر.</a:t>
            </a:r>
          </a:p>
          <a:p>
            <a:pPr algn="r" rtl="1"/>
            <a:r>
              <a:rPr lang="ar-DZ" sz="2800" b="1" dirty="0" smtClean="0">
                <a:solidFill>
                  <a:schemeClr val="bg1"/>
                </a:solidFill>
              </a:rPr>
              <a:t>خلال نشاط المؤسسة بالعمليات التالية:</a:t>
            </a:r>
          </a:p>
          <a:p>
            <a:pPr algn="r" rtl="1"/>
            <a:r>
              <a:rPr lang="ar-DZ" sz="2800" b="1" dirty="0" smtClean="0">
                <a:solidFill>
                  <a:schemeClr val="bg1"/>
                </a:solidFill>
              </a:rPr>
              <a:t>05/03/2018 شراء دفتر شروط </a:t>
            </a:r>
            <a:r>
              <a:rPr lang="ar-DZ" sz="2800" b="1" dirty="0" err="1" smtClean="0">
                <a:solidFill>
                  <a:schemeClr val="bg1"/>
                </a:solidFill>
              </a:rPr>
              <a:t>بـــ</a:t>
            </a:r>
            <a:r>
              <a:rPr lang="ar-DZ" sz="2800" b="1" dirty="0" smtClean="0">
                <a:solidFill>
                  <a:schemeClr val="bg1"/>
                </a:solidFill>
              </a:rPr>
              <a:t> 50.000 </a:t>
            </a:r>
            <a:r>
              <a:rPr lang="ar-DZ" sz="2800" b="1" dirty="0" err="1" smtClean="0">
                <a:solidFill>
                  <a:schemeClr val="bg1"/>
                </a:solidFill>
              </a:rPr>
              <a:t>دج</a:t>
            </a:r>
            <a:endParaRPr lang="ar-DZ" sz="2800" b="1" dirty="0" smtClean="0">
              <a:solidFill>
                <a:schemeClr val="bg1"/>
              </a:solidFill>
            </a:endParaRPr>
          </a:p>
          <a:p>
            <a:pPr algn="r" rtl="1"/>
            <a:r>
              <a:rPr lang="ar-DZ" sz="2800" b="1" dirty="0" smtClean="0">
                <a:solidFill>
                  <a:schemeClr val="bg1"/>
                </a:solidFill>
              </a:rPr>
              <a:t>                   ضمان  </a:t>
            </a:r>
            <a:r>
              <a:rPr lang="ar-DZ" sz="2800" b="1" dirty="0" err="1" smtClean="0">
                <a:solidFill>
                  <a:schemeClr val="bg1"/>
                </a:solidFill>
              </a:rPr>
              <a:t>بــــــــــ</a:t>
            </a:r>
            <a:r>
              <a:rPr lang="ar-DZ" sz="2800" b="1" dirty="0" smtClean="0">
                <a:solidFill>
                  <a:schemeClr val="bg1"/>
                </a:solidFill>
              </a:rPr>
              <a:t> 20.000 </a:t>
            </a:r>
            <a:r>
              <a:rPr lang="ar-DZ" sz="2800" b="1" dirty="0" err="1" smtClean="0">
                <a:solidFill>
                  <a:schemeClr val="bg1"/>
                </a:solidFill>
              </a:rPr>
              <a:t>دج</a:t>
            </a:r>
            <a:endParaRPr lang="ar-DZ" sz="2800" b="1" dirty="0" smtClean="0">
              <a:solidFill>
                <a:schemeClr val="bg1"/>
              </a:solidFill>
            </a:endParaRPr>
          </a:p>
          <a:p>
            <a:pPr algn="r" rtl="1"/>
            <a:endParaRPr lang="ar-DZ" sz="2800" b="1" dirty="0" smtClean="0">
              <a:solidFill>
                <a:schemeClr val="bg1"/>
              </a:solidFill>
            </a:endParaRP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1026" name="Picture 2"/>
          <p:cNvPicPr>
            <a:picLocks noChangeAspect="1" noChangeArrowheads="1"/>
          </p:cNvPicPr>
          <p:nvPr/>
        </p:nvPicPr>
        <p:blipFill>
          <a:blip r:embed="rId2"/>
          <a:srcRect/>
          <a:stretch>
            <a:fillRect/>
          </a:stretch>
        </p:blipFill>
        <p:spPr bwMode="auto">
          <a:xfrm>
            <a:off x="285720" y="5291137"/>
            <a:ext cx="8858280" cy="1924077"/>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endParaRPr lang="ar-DZ" sz="2800" b="1" dirty="0" smtClean="0">
              <a:solidFill>
                <a:schemeClr val="bg1"/>
              </a:solidFill>
            </a:endParaRP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2050" name="Picture 2"/>
          <p:cNvPicPr>
            <a:picLocks noChangeAspect="1" noChangeArrowheads="1"/>
          </p:cNvPicPr>
          <p:nvPr/>
        </p:nvPicPr>
        <p:blipFill>
          <a:blip r:embed="rId2"/>
          <a:srcRect/>
          <a:stretch>
            <a:fillRect/>
          </a:stretch>
        </p:blipFill>
        <p:spPr bwMode="auto">
          <a:xfrm>
            <a:off x="1071538" y="2644775"/>
            <a:ext cx="7143800" cy="2284423"/>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الحصول على </a:t>
            </a:r>
            <a:r>
              <a:rPr lang="ar-DZ" sz="2800" b="1" dirty="0" err="1" smtClean="0">
                <a:solidFill>
                  <a:srgbClr val="FFC000"/>
                </a:solidFill>
              </a:rPr>
              <a:t>التسبيقات</a:t>
            </a:r>
            <a:endParaRPr lang="fr-FR" sz="2800" dirty="0" smtClean="0">
              <a:solidFill>
                <a:srgbClr val="FFC000"/>
              </a:solidFill>
            </a:endParaRPr>
          </a:p>
          <a:p>
            <a:pPr algn="r" rtl="1"/>
            <a:r>
              <a:rPr lang="ar-DZ" sz="2800" b="1" dirty="0" smtClean="0">
                <a:solidFill>
                  <a:schemeClr val="bg1"/>
                </a:solidFill>
              </a:rPr>
              <a:t>في 25/05/2018 تحصلت على </a:t>
            </a:r>
            <a:r>
              <a:rPr lang="ar-DZ" sz="2800" b="1" dirty="0" err="1" smtClean="0">
                <a:solidFill>
                  <a:schemeClr val="bg1"/>
                </a:solidFill>
              </a:rPr>
              <a:t>تسبيق</a:t>
            </a:r>
            <a:r>
              <a:rPr lang="ar-DZ" sz="2800" b="1" dirty="0" smtClean="0">
                <a:solidFill>
                  <a:schemeClr val="bg1"/>
                </a:solidFill>
              </a:rPr>
              <a:t> بقيمة 10.000.000 </a:t>
            </a:r>
            <a:r>
              <a:rPr lang="ar-DZ" sz="2800" b="1" dirty="0" err="1" smtClean="0">
                <a:solidFill>
                  <a:schemeClr val="bg1"/>
                </a:solidFill>
              </a:rPr>
              <a:t>دج</a:t>
            </a:r>
            <a:endParaRPr lang="ar-DZ" sz="2800" b="1" dirty="0" smtClean="0">
              <a:solidFill>
                <a:schemeClr val="bg1"/>
              </a:solidFill>
            </a:endParaRP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4" name="Picture 2"/>
          <p:cNvPicPr>
            <a:picLocks noChangeAspect="1" noChangeArrowheads="1"/>
          </p:cNvPicPr>
          <p:nvPr/>
        </p:nvPicPr>
        <p:blipFill>
          <a:blip r:embed="rId2"/>
          <a:srcRect/>
          <a:stretch>
            <a:fillRect/>
          </a:stretch>
        </p:blipFill>
        <p:spPr bwMode="auto">
          <a:xfrm>
            <a:off x="0" y="3286124"/>
            <a:ext cx="9144000" cy="2209805"/>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شراء مواد </a:t>
            </a:r>
            <a:r>
              <a:rPr lang="ar-DZ" sz="2800" b="1" dirty="0" smtClean="0">
                <a:solidFill>
                  <a:srgbClr val="FFC000"/>
                </a:solidFill>
              </a:rPr>
              <a:t>بناء</a:t>
            </a:r>
            <a:endParaRPr lang="fr-FR" sz="2800" dirty="0" smtClean="0">
              <a:solidFill>
                <a:srgbClr val="FFC000"/>
              </a:solidFill>
            </a:endParaRPr>
          </a:p>
          <a:p>
            <a:pPr algn="r" rtl="1"/>
            <a:r>
              <a:rPr lang="ar-DZ" sz="2800" b="1" dirty="0" smtClean="0">
                <a:solidFill>
                  <a:schemeClr val="bg1"/>
                </a:solidFill>
              </a:rPr>
              <a:t>في 01/06/2018 شراء مواد بناء بمبلغ 20.000.000 </a:t>
            </a:r>
            <a:r>
              <a:rPr lang="ar-DZ" sz="2800" b="1" dirty="0" err="1" smtClean="0">
                <a:solidFill>
                  <a:schemeClr val="bg1"/>
                </a:solidFill>
              </a:rPr>
              <a:t>دج</a:t>
            </a:r>
            <a:r>
              <a:rPr lang="ar-DZ" sz="2800" b="1" dirty="0" smtClean="0">
                <a:solidFill>
                  <a:schemeClr val="bg1"/>
                </a:solidFill>
              </a:rPr>
              <a:t> </a:t>
            </a:r>
            <a:r>
              <a:rPr lang="fr-FR" sz="2800" b="1" dirty="0" smtClean="0">
                <a:solidFill>
                  <a:schemeClr val="bg1"/>
                </a:solidFill>
              </a:rPr>
              <a:t>HT</a:t>
            </a:r>
            <a:r>
              <a:rPr lang="ar-DZ" sz="2800" b="1" dirty="0" smtClean="0">
                <a:solidFill>
                  <a:schemeClr val="bg1"/>
                </a:solidFill>
              </a:rPr>
              <a:t> </a:t>
            </a:r>
            <a:r>
              <a:rPr lang="ar-DZ" sz="2800" b="1" dirty="0" err="1" smtClean="0">
                <a:solidFill>
                  <a:schemeClr val="bg1"/>
                </a:solidFill>
              </a:rPr>
              <a:t>بـــ</a:t>
            </a:r>
            <a:r>
              <a:rPr lang="ar-DZ" sz="2800" b="1" dirty="0" smtClean="0">
                <a:solidFill>
                  <a:schemeClr val="bg1"/>
                </a:solidFill>
              </a:rPr>
              <a:t> 19</a:t>
            </a:r>
            <a:r>
              <a:rPr lang="fr-FR" sz="2800" b="1" dirty="0" smtClean="0">
                <a:solidFill>
                  <a:schemeClr val="bg1"/>
                </a:solidFill>
              </a:rPr>
              <a:t>%</a:t>
            </a:r>
            <a:r>
              <a:rPr lang="ar-DZ" sz="2800" b="1" dirty="0" smtClean="0">
                <a:solidFill>
                  <a:schemeClr val="bg1"/>
                </a:solidFill>
              </a:rPr>
              <a:t> </a:t>
            </a:r>
            <a:r>
              <a:rPr lang="fr-FR" sz="2800" b="1" dirty="0" smtClean="0">
                <a:solidFill>
                  <a:schemeClr val="bg1"/>
                </a:solidFill>
              </a:rPr>
              <a:t>TVA </a:t>
            </a:r>
            <a:r>
              <a:rPr lang="ar-DZ" sz="2800" b="1" dirty="0" smtClean="0">
                <a:solidFill>
                  <a:schemeClr val="bg1"/>
                </a:solidFill>
              </a:rPr>
              <a:t> . تم التسديد بواسطة شيك . مع العلم أن مصاريف الشحن قدرت </a:t>
            </a:r>
            <a:r>
              <a:rPr lang="ar-DZ" sz="2800" b="1" dirty="0" err="1" smtClean="0">
                <a:solidFill>
                  <a:schemeClr val="bg1"/>
                </a:solidFill>
              </a:rPr>
              <a:t>بـــــــ</a:t>
            </a:r>
            <a:r>
              <a:rPr lang="ar-DZ" sz="2800" b="1" dirty="0" smtClean="0">
                <a:solidFill>
                  <a:schemeClr val="bg1"/>
                </a:solidFill>
              </a:rPr>
              <a:t> 70.000 </a:t>
            </a:r>
            <a:r>
              <a:rPr lang="ar-DZ" sz="2800" b="1" dirty="0" err="1" smtClean="0">
                <a:solidFill>
                  <a:schemeClr val="bg1"/>
                </a:solidFill>
              </a:rPr>
              <a:t>دج</a:t>
            </a:r>
            <a:r>
              <a:rPr lang="ar-DZ" sz="2800" b="1" dirty="0" smtClean="0">
                <a:solidFill>
                  <a:schemeClr val="bg1"/>
                </a:solidFill>
              </a:rPr>
              <a:t> </a:t>
            </a:r>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4098" name="Picture 2"/>
          <p:cNvPicPr>
            <a:picLocks noChangeAspect="1" noChangeArrowheads="1"/>
          </p:cNvPicPr>
          <p:nvPr/>
        </p:nvPicPr>
        <p:blipFill>
          <a:blip r:embed="rId2"/>
          <a:srcRect/>
          <a:stretch>
            <a:fillRect/>
          </a:stretch>
        </p:blipFill>
        <p:spPr bwMode="auto">
          <a:xfrm>
            <a:off x="428596" y="3929066"/>
            <a:ext cx="8715404" cy="3416300"/>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شراء </a:t>
            </a:r>
            <a:r>
              <a:rPr lang="ar-DZ" sz="2800" b="1" dirty="0" smtClean="0">
                <a:solidFill>
                  <a:srgbClr val="FFC000"/>
                </a:solidFill>
              </a:rPr>
              <a:t>تجهيزات بناء</a:t>
            </a:r>
            <a:endParaRPr lang="fr-FR" sz="2800" dirty="0" smtClean="0">
              <a:solidFill>
                <a:srgbClr val="FFC000"/>
              </a:solidFill>
            </a:endParaRPr>
          </a:p>
          <a:p>
            <a:pPr algn="r" rtl="1"/>
            <a:r>
              <a:rPr lang="ar-DZ" sz="2800" b="1" dirty="0" smtClean="0">
                <a:solidFill>
                  <a:schemeClr val="bg1"/>
                </a:solidFill>
              </a:rPr>
              <a:t>في 10/06/2018 شراء تجهيزات بناء بمبلغ 15 مليون </a:t>
            </a:r>
            <a:r>
              <a:rPr lang="ar-DZ" sz="2800" b="1" dirty="0" err="1" smtClean="0">
                <a:solidFill>
                  <a:schemeClr val="bg1"/>
                </a:solidFill>
              </a:rPr>
              <a:t>دج</a:t>
            </a:r>
            <a:r>
              <a:rPr lang="ar-DZ" sz="2800" b="1" dirty="0" smtClean="0">
                <a:solidFill>
                  <a:schemeClr val="bg1"/>
                </a:solidFill>
              </a:rPr>
              <a:t> /</a:t>
            </a:r>
            <a:r>
              <a:rPr lang="fr-FR" sz="2800" b="1" dirty="0" smtClean="0">
                <a:solidFill>
                  <a:schemeClr val="bg1"/>
                </a:solidFill>
              </a:rPr>
              <a:t>TVA 19%</a:t>
            </a: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5123" name="Picture 3"/>
          <p:cNvPicPr>
            <a:picLocks noChangeAspect="1" noChangeArrowheads="1"/>
          </p:cNvPicPr>
          <p:nvPr/>
        </p:nvPicPr>
        <p:blipFill>
          <a:blip r:embed="rId2"/>
          <a:srcRect/>
          <a:stretch>
            <a:fillRect/>
          </a:stretch>
        </p:blipFill>
        <p:spPr bwMode="auto">
          <a:xfrm>
            <a:off x="785786" y="4000504"/>
            <a:ext cx="8358214" cy="2500330"/>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522</TotalTime>
  <Words>296</Words>
  <PresentationFormat>Affichage à l'écran (4:3)</PresentationFormat>
  <Paragraphs>44</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المعالجات المحاسبية</vt:lpstr>
      <vt:lpstr>المعالجات المحاسبية</vt:lpstr>
      <vt:lpstr>المعالجات المحاسبية</vt:lpstr>
      <vt:lpstr>المعالجات المحاسبية</vt:lpstr>
      <vt:lpstr>المعالجات المحاسبية</vt:lpstr>
      <vt:lpstr>المعالجات المحاسبية</vt:lpstr>
      <vt:lpstr>المعالجات المحاسبية</vt:lpstr>
      <vt:lpstr>المعالجات المحاسبية</vt:lpstr>
      <vt:lpstr>المعالجات المحاسبية</vt:lpstr>
      <vt:lpstr>المعالجات المحاسبية</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محمـد خيضر بسكرة كلية العلوم الاقتصادية والتجارية وعلوم التسيير  قسم العلوم التجارية LMD- SEGC- </dc:title>
  <dc:creator>admin</dc:creator>
  <cp:lastModifiedBy>admin</cp:lastModifiedBy>
  <cp:revision>66</cp:revision>
  <dcterms:created xsi:type="dcterms:W3CDTF">2020-12-16T08:43:25Z</dcterms:created>
  <dcterms:modified xsi:type="dcterms:W3CDTF">2021-02-03T22:32:00Z</dcterms:modified>
</cp:coreProperties>
</file>