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</p:sldMasterIdLst>
  <p:notesMasterIdLst>
    <p:notesMasterId r:id="rId66"/>
  </p:notesMasterIdLst>
  <p:sldIdLst>
    <p:sldId id="320" r:id="rId2"/>
    <p:sldId id="256" r:id="rId3"/>
    <p:sldId id="257" r:id="rId4"/>
    <p:sldId id="258" r:id="rId5"/>
    <p:sldId id="321" r:id="rId6"/>
    <p:sldId id="322" r:id="rId7"/>
    <p:sldId id="323" r:id="rId8"/>
    <p:sldId id="325" r:id="rId9"/>
    <p:sldId id="324" r:id="rId10"/>
    <p:sldId id="326" r:id="rId11"/>
    <p:sldId id="286" r:id="rId12"/>
    <p:sldId id="287" r:id="rId13"/>
    <p:sldId id="269" r:id="rId14"/>
    <p:sldId id="288" r:id="rId15"/>
    <p:sldId id="270" r:id="rId16"/>
    <p:sldId id="290" r:id="rId17"/>
    <p:sldId id="328" r:id="rId18"/>
    <p:sldId id="289" r:id="rId19"/>
    <p:sldId id="271" r:id="rId20"/>
    <p:sldId id="272" r:id="rId21"/>
    <p:sldId id="329" r:id="rId22"/>
    <p:sldId id="327" r:id="rId23"/>
    <p:sldId id="273" r:id="rId24"/>
    <p:sldId id="291" r:id="rId25"/>
    <p:sldId id="274" r:id="rId26"/>
    <p:sldId id="275" r:id="rId27"/>
    <p:sldId id="305" r:id="rId28"/>
    <p:sldId id="276" r:id="rId29"/>
    <p:sldId id="313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306" r:id="rId38"/>
    <p:sldId id="284" r:id="rId39"/>
    <p:sldId id="292" r:id="rId40"/>
    <p:sldId id="307" r:id="rId41"/>
    <p:sldId id="285" r:id="rId42"/>
    <p:sldId id="293" r:id="rId43"/>
    <p:sldId id="295" r:id="rId44"/>
    <p:sldId id="308" r:id="rId45"/>
    <p:sldId id="309" r:id="rId46"/>
    <p:sldId id="310" r:id="rId47"/>
    <p:sldId id="311" r:id="rId48"/>
    <p:sldId id="296" r:id="rId49"/>
    <p:sldId id="297" r:id="rId50"/>
    <p:sldId id="312" r:id="rId51"/>
    <p:sldId id="314" r:id="rId52"/>
    <p:sldId id="294" r:id="rId53"/>
    <p:sldId id="299" r:id="rId54"/>
    <p:sldId id="300" r:id="rId55"/>
    <p:sldId id="298" r:id="rId56"/>
    <p:sldId id="301" r:id="rId57"/>
    <p:sldId id="316" r:id="rId58"/>
    <p:sldId id="317" r:id="rId59"/>
    <p:sldId id="302" r:id="rId60"/>
    <p:sldId id="303" r:id="rId61"/>
    <p:sldId id="304" r:id="rId62"/>
    <p:sldId id="319" r:id="rId63"/>
    <p:sldId id="318" r:id="rId64"/>
    <p:sldId id="315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70" autoAdjust="0"/>
    <p:restoredTop sz="94724" autoAdjust="0"/>
  </p:normalViewPr>
  <p:slideViewPr>
    <p:cSldViewPr>
      <p:cViewPr>
        <p:scale>
          <a:sx n="63" d="100"/>
          <a:sy n="63" d="100"/>
        </p:scale>
        <p:origin x="-1596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8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0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471BB-9E63-43E2-B84F-86C0B260A481}" type="datetimeFigureOut">
              <a:rPr lang="fr-FR" smtClean="0"/>
              <a:pPr/>
              <a:t>13/02/2022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DB73A-5308-4F11-9E90-4C13A6286FA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502615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DB73A-5308-4F11-9E90-4C13A6286FA3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098303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BDFE-7E3D-4136-9F27-042274E36833}" type="datetimeFigureOut">
              <a:rPr lang="en-US" smtClean="0"/>
              <a:pPr/>
              <a:t>2/13/2022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29D3-74C1-4FA3-A659-AF2E31C53311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BDFE-7E3D-4136-9F27-042274E36833}" type="datetimeFigureOut">
              <a:rPr lang="en-US" smtClean="0"/>
              <a:pPr/>
              <a:t>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29D3-74C1-4FA3-A659-AF2E31C53311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BDFE-7E3D-4136-9F27-042274E36833}" type="datetimeFigureOut">
              <a:rPr lang="en-US" smtClean="0"/>
              <a:pPr/>
              <a:t>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29D3-74C1-4FA3-A659-AF2E31C53311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AB2D4-1464-4EBF-A73B-56EB7C12991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7BBC2-1E96-4341-BBF1-42AE63471CE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BDFE-7E3D-4136-9F27-042274E36833}" type="datetimeFigureOut">
              <a:rPr lang="en-US" smtClean="0"/>
              <a:pPr/>
              <a:t>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29D3-74C1-4FA3-A659-AF2E31C53311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BDFE-7E3D-4136-9F27-042274E36833}" type="datetimeFigureOut">
              <a:rPr lang="en-US" smtClean="0"/>
              <a:pPr/>
              <a:t>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29D3-74C1-4FA3-A659-AF2E31C53311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BDFE-7E3D-4136-9F27-042274E36833}" type="datetimeFigureOut">
              <a:rPr lang="en-US" smtClean="0"/>
              <a:pPr/>
              <a:t>2/13/2022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29D3-74C1-4FA3-A659-AF2E31C53311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BDFE-7E3D-4136-9F27-042274E36833}" type="datetimeFigureOut">
              <a:rPr lang="en-US" smtClean="0"/>
              <a:pPr/>
              <a:t>2/13/2022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29D3-74C1-4FA3-A659-AF2E31C53311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BDFE-7E3D-4136-9F27-042274E36833}" type="datetimeFigureOut">
              <a:rPr lang="en-US" smtClean="0"/>
              <a:pPr/>
              <a:t>2/13/2022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29D3-74C1-4FA3-A659-AF2E31C53311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BDFE-7E3D-4136-9F27-042274E36833}" type="datetimeFigureOut">
              <a:rPr lang="en-US" smtClean="0"/>
              <a:pPr/>
              <a:t>2/13/2022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29D3-74C1-4FA3-A659-AF2E31C53311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BDFE-7E3D-4136-9F27-042274E36833}" type="datetimeFigureOut">
              <a:rPr lang="en-US" smtClean="0"/>
              <a:pPr/>
              <a:t>2/13/2022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29D3-74C1-4FA3-A659-AF2E31C53311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BDFE-7E3D-4136-9F27-042274E36833}" type="datetimeFigureOut">
              <a:rPr lang="en-US" smtClean="0"/>
              <a:pPr/>
              <a:t>2/13/2022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42B29D3-74C1-4FA3-A659-AF2E31C53311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B8BDFE-7E3D-4136-9F27-042274E36833}" type="datetimeFigureOut">
              <a:rPr lang="en-US" smtClean="0"/>
              <a:pPr/>
              <a:t>2/13/2022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42B29D3-74C1-4FA3-A659-AF2E31C53311}" type="slidenum">
              <a:rPr lang="en-US" smtClean="0"/>
              <a:pPr/>
              <a:t>‹N°›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fr/imgres?imgurl=http://www.agora.crosemont.qc.ca/urinesediments/image/d19i004.jpg&amp;imgrefurl=http://www.agora.crosemont.qc.ca/urinesediments/docfr/doc_019.htm&amp;usg=__uZlZHLbElY2KByXTGrWaI1aP788=&amp;h=90&amp;w=155&amp;sz=4&amp;hl=fr&amp;start=14&amp;tbnid=k7w_cBB4nG0h2M:&amp;tbnh=56&amp;tbnw=97&amp;prev=/images?q=cylindres+urinaires&amp;gbv=2&amp;hl=fr" TargetMode="External"/><Relationship Id="rId7" Type="http://schemas.openxmlformats.org/officeDocument/2006/relationships/image" Target="../media/image19.jpe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hyperlink" Target="http://images.google.fr/imgres?imgurl=http://www.ksu.edu/parasitology/625tutorials/FIGhaematobium.jpg&amp;imgrefurl=http://haridy.com/ib/showthread.php?t=27486&amp;usg=__BNa2V-_gvALUIY_G-bEoeQ9jPuI=&amp;h=883&amp;w=624&amp;sz=111&amp;hl=fr&amp;start=1&amp;tbnid=krh3Yf4zR0BdqM:&amp;tbnh=146&amp;tbnw=103&amp;prev=/images?q=schistosoma+hematobium&amp;gbv=2&amp;hl=fr" TargetMode="Externa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ltrop.org/09-diagautre/proteinurie.htm" TargetMode="External"/><Relationship Id="rId2" Type="http://schemas.openxmlformats.org/officeDocument/2006/relationships/hyperlink" Target="http://www.bioltrop.org/09-diagautre/infections-uretrales.htm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fr/imgres?imgurl=http://www.microbes-edu.org/etudiant/imgdiag1/malassez.jpg&amp;imgrefurl=http://www.microbes-edu.org/etudiant/diag1.html&amp;usg=__B1BJdILJhhWnFLyGo-udbJUp5jQ=&amp;h=250&amp;w=279&amp;sz=9&amp;hl=fr&amp;start=1&amp;tbnid=hxcP5nvei7p5lM:&amp;tbnh=102&amp;tbnw=114&amp;prev=/images?q=leucocytes+malassez+microscopique&amp;gbv=2&amp;hl=fr" TargetMode="Externa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39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1.jpeg"/><Relationship Id="rId5" Type="http://schemas.openxmlformats.org/officeDocument/2006/relationships/hyperlink" Target="http://images.google.fr/imgres?imgurl=http://www.germes-online.com/direct/dbimage/10280423/Biological_Microscope.jpg&amp;imgrefurl=http://www.germes-online.com/catalog/51/992/265700/sell_biological_microscope.html&amp;usg=__mQv9_jxliG3eLsjHX8tdfSi7Okg=&amp;h=360&amp;w=360&amp;sz=18&amp;hl=fr&amp;start=78&amp;tbnid=F9nZRI3V1UyXBM:&amp;tbnh=121&amp;tbnw=121&amp;prev=/images?q=microscope&amp;gbv=2&amp;ndsp=20&amp;hl=fr&amp;sa=N&amp;start=60" TargetMode="External"/><Relationship Id="rId4" Type="http://schemas.openxmlformats.org/officeDocument/2006/relationships/image" Target="../media/image40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mtClean="0"/>
              <a:t>	Biochimie appliquée en pathologies animales et végétales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fr-FR" smtClean="0"/>
              <a:t>I-Biochimie  appliquée  en pathologie  animale </a:t>
            </a:r>
          </a:p>
          <a:p>
            <a:endParaRPr lang="fr-FR" smtClean="0"/>
          </a:p>
          <a:p>
            <a:r>
              <a:rPr lang="fr-FR" smtClean="0"/>
              <a:t>B- Analyses des urines</a:t>
            </a:r>
          </a:p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BIOCHIMIE APPLIQUEE EN PATHOLOGIES ANIMALES  ET VEGETALES / Mme YAACOUB.F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</a:t>
            </a:fld>
            <a:endParaRPr lang="fr-BE" dirty="0"/>
          </a:p>
        </p:txBody>
      </p:sp>
    </p:spTree>
    <p:extLst>
      <p:ext uri="{BB962C8B-B14F-4D97-AF65-F5344CB8AC3E}">
        <p14:creationId xmlns="" xmlns:p14="http://schemas.microsoft.com/office/powerpoint/2010/main" val="311225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fr-FR" sz="3600" dirty="0">
                <a:latin typeface="Times New Roman" pitchFamily="18" charset="0"/>
                <a:cs typeface="Times New Roman" pitchFamily="18" charset="0"/>
              </a:rPr>
              <a:t>Vocabulaire relatif au fonctionnement de la fonction rénale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89864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pPr lvl="0"/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L’Anurie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: absence d’urine, pas de production .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Oligurie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: diminution de la qualité d’urine émise sur 24h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Polyurie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: augmentation de la quantité d’urine émise sur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24h.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b="1" dirty="0">
                <a:latin typeface="Times New Roman" pitchFamily="18" charset="0"/>
                <a:cs typeface="Times New Roman" pitchFamily="18" charset="0"/>
              </a:rPr>
              <a:t>Pollakiurie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: augmentation des mictions sans augmentation de la quantité totale sur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24h. </a:t>
            </a:r>
          </a:p>
          <a:p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Dipollakiurie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: augmentation des mictions avec baisse de la quantité sur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24h.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Dysurie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: difficulté à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uriner.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b="1" dirty="0">
                <a:latin typeface="Times New Roman" pitchFamily="18" charset="0"/>
                <a:cs typeface="Times New Roman" pitchFamily="18" charset="0"/>
              </a:rPr>
              <a:t>Rétention urinaire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: fonction rénale bonne mais mictions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impossibles.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28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Etapes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lvl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Prélèvement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traitement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des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échantillons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d’urine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Analyse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physique de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l’urine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macroscopique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Examen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microscopique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sédiment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urinaire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Analyse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chimique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l’urine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Ex.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bacteriologique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68152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Analyses physique de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l’urine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51784"/>
          </a:xfrm>
          <a:solidFill>
            <a:srgbClr val="FFFF00"/>
          </a:solidFill>
        </p:spPr>
        <p:txBody>
          <a:bodyPr>
            <a:noAutofit/>
          </a:bodyPr>
          <a:lstStyle/>
          <a:p>
            <a:pPr lvl="2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Quantité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– VN = 1–2,5 L&lt;500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oligurie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),&gt;3500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polyurie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Limpidité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limpide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 trouble (infection;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lipidurie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cristallurie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2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Couleur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légèrement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jaune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rouge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hématurie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brun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foncé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bilirubine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2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pH, VN = 5,0–6,0, &gt;6,0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acidose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rénale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tubulaire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; infection des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voies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urinaires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60648"/>
            <a:ext cx="8858280" cy="1036302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Analyse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chimique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l’urine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357298"/>
            <a:ext cx="8043890" cy="500066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Une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multitude de substances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anorganiques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organiques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peut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être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décelée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l’urine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bandelettes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-test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peuvent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comprendre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jusqu’à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10 analyses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différentes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capables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déceler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en plus de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paramètres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chimiques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(glucose,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albumine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hémoglobine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cétones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bilirubine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urobilinogène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nitrites),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également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le pH, du sang et des leucocytes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1142984"/>
            <a:ext cx="7772400" cy="4876816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détermination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à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l’aide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bandelettes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-test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semi-quantitative.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le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sens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d’une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automatisation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les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bandelettes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-test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peuvent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aussi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être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évaluées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manière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photométrique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à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l’aide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d’appareils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spéciaux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l’exploitation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demeure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cependant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semi-quantitative</a:t>
            </a:r>
          </a:p>
          <a:p>
            <a:endParaRPr lang="fr-FR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829576" cy="72547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Analyse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chimique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l’urine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0108"/>
            <a:ext cx="9001156" cy="5857892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Glucosurie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décelé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bande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-test à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l’aide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glucoseoxydase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test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spécifique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du glucose. 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Un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résultat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positif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peut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indiquer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un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diabète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sucré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une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glucosurie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rénale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3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faussement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positifs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peuvent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être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provoqués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par des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produits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nettoyage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contenant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des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peroxydes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fortement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oxydants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3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1142984"/>
            <a:ext cx="7772400" cy="5214974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faussement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négatifs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pourraient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être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dus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à de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hautes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doses de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vitamine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bien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plupart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des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bandelettes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-test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disponibles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actuellement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aient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éliminé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l’influence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l’acide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ascorbique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Protéinurie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4422"/>
            <a:ext cx="7772400" cy="5072098"/>
          </a:xfrm>
        </p:spPr>
        <p:txBody>
          <a:bodyPr>
            <a:noAutofit/>
          </a:bodyPr>
          <a:lstStyle/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Il existe une protéinurie physiologique, non décelable par les techniques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classiques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Si de plus grandes quantités sont décelées (plus de 250 mg /24 heures), cela signifie que la membrane glomérulaire est lésée.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La protéinurie est l’une des premières manifestations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des affections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rénales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On peut doser de façon plus spécifique l’albumine urinaire, avec une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sensibilité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&gt;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bandelettes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Dans les conditions normales, le passage d’albumine dans l’urine est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minime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: &lt;30 mg/24h.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737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928670"/>
            <a:ext cx="7772400" cy="5091130"/>
          </a:xfrm>
        </p:spPr>
        <p:txBody>
          <a:bodyPr/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cetonurie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d’acétone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d’acétoacétate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d’acide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β-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hydroxy-butyrique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5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sont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issus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métabolisme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intermédiaire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des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matières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grasses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cétones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trouvent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l’urine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en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cas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de :</a:t>
            </a:r>
          </a:p>
          <a:p>
            <a:pPr lvl="2">
              <a:buFont typeface="Wingdings" pitchFamily="2" charset="2"/>
              <a:buChar char="Ø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cétoacidose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diabétique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alcoolique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d’état de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faim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vomissements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récidivants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43956" cy="796908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Analyse</a:t>
            </a:r>
            <a:r>
              <a:rPr lang="en-US" b="1" dirty="0" smtClean="0"/>
              <a:t> </a:t>
            </a:r>
            <a:r>
              <a:rPr lang="en-US" b="1" dirty="0" err="1" smtClean="0"/>
              <a:t>chimique</a:t>
            </a:r>
            <a:r>
              <a:rPr lang="en-US" b="1" dirty="0" smtClean="0"/>
              <a:t> de </a:t>
            </a:r>
            <a:r>
              <a:rPr lang="en-US" b="1" dirty="0" err="1" smtClean="0"/>
              <a:t>l’urine</a:t>
            </a:r>
            <a:r>
              <a:rPr lang="en-US" b="1" dirty="0" smtClean="0"/>
              <a:t> </a:t>
            </a:r>
            <a:r>
              <a:rPr lang="en-US" dirty="0" smtClean="0"/>
              <a:t>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Protéinurie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14422"/>
            <a:ext cx="8401080" cy="5500726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normalement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l’urine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moins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&lt;150 mg par 24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heures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Evalue l’intégrité du filtre glomérulaire</a:t>
            </a:r>
          </a:p>
          <a:p>
            <a:pPr lvl="1"/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Mimimum &lt; 1 g/24h </a:t>
            </a:r>
          </a:p>
          <a:p>
            <a:pPr lvl="1"/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Néphritique 1-3 g/24 h</a:t>
            </a:r>
          </a:p>
          <a:p>
            <a:pPr lvl="1"/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Néphrotique  &gt; 3.5 g/24 h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Microalbuminurie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 tests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spéciales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peuvent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être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d’une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grande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utilité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détection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précoce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d’une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néphropathie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diabétique</a:t>
            </a: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/>
              <a:t>Exploration de la fonction rénale</a:t>
            </a:r>
            <a:endParaRPr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3168352" cy="3903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16832"/>
            <a:ext cx="3888432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758138" cy="1011222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Analyse</a:t>
            </a:r>
            <a:r>
              <a:rPr lang="en-US" b="1" dirty="0" smtClean="0"/>
              <a:t> </a:t>
            </a:r>
            <a:r>
              <a:rPr lang="en-US" b="1" dirty="0" err="1" smtClean="0"/>
              <a:t>chimique</a:t>
            </a:r>
            <a:r>
              <a:rPr lang="en-US" b="1" dirty="0" smtClean="0"/>
              <a:t> de </a:t>
            </a:r>
            <a:r>
              <a:rPr lang="en-US" b="1" dirty="0" err="1" smtClean="0"/>
              <a:t>l’urine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00174"/>
            <a:ext cx="8501122" cy="4519626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Bilirubine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- normal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négatif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+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jusqu’à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+++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hépatite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cirrhose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ictère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d’occlusion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Urobilinogéne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- normal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faiblement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positif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+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jusqu’à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++++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lésion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des cellules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hépatiques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hémolyse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Nitrite - normal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négatif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positif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(infection des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voies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urinaires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24136"/>
          </a:xfrm>
          <a:solidFill>
            <a:srgbClr val="FFC000"/>
          </a:solidFill>
        </p:spPr>
        <p:txBody>
          <a:bodyPr/>
          <a:lstStyle/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Hématurie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C’est l’émission de sang dans les urines au cours de la miction</a:t>
            </a:r>
          </a:p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Hématurie macroscopique :</a:t>
            </a:r>
          </a:p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• Visible a l’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oeil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nu</a:t>
            </a:r>
          </a:p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• Urines rouge vif ou sombre</a:t>
            </a:r>
          </a:p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Hématurie microscopique :</a:t>
            </a:r>
          </a:p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• Urines claires</a:t>
            </a:r>
          </a:p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Dgc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par examen cytologique:</a:t>
            </a:r>
          </a:p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- numération des hématies : &gt; 5 hématies/mm³</a:t>
            </a:r>
          </a:p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- compte d’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Addis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: &gt; 5000 hématies/min</a:t>
            </a:r>
          </a:p>
        </p:txBody>
      </p:sp>
    </p:spTree>
    <p:extLst>
      <p:ext uri="{BB962C8B-B14F-4D97-AF65-F5344CB8AC3E}">
        <p14:creationId xmlns="" xmlns:p14="http://schemas.microsoft.com/office/powerpoint/2010/main" val="133082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758138" cy="65403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sédiment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urinaire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1000108"/>
            <a:ext cx="7758138" cy="5019692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l’un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des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procédés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les plus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anciens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de la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medecine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laboratoire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qui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n’a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absolument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rien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perdu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de son importance de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nos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jours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L’examen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l’urine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et du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sédiment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urinaire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revêt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également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le cabinet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médical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une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grande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importance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grâce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à la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simplicité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de la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méthode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et à son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potentiel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d’information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diagnostique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41403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500042"/>
            <a:ext cx="8772532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Examen</a:t>
            </a:r>
            <a:r>
              <a:rPr lang="en-US" b="1" dirty="0" smtClean="0"/>
              <a:t> </a:t>
            </a:r>
            <a:r>
              <a:rPr lang="en-US" b="1" dirty="0" err="1" smtClean="0"/>
              <a:t>microscopique</a:t>
            </a:r>
            <a:r>
              <a:rPr lang="en-US" b="1" dirty="0" smtClean="0"/>
              <a:t> du </a:t>
            </a:r>
            <a:r>
              <a:rPr lang="en-US" b="1" dirty="0" err="1" smtClean="0"/>
              <a:t>sédiment</a:t>
            </a:r>
            <a:r>
              <a:rPr lang="en-US" b="1" dirty="0" smtClean="0"/>
              <a:t> </a:t>
            </a:r>
            <a:r>
              <a:rPr lang="en-US" b="1" dirty="0" err="1" smtClean="0"/>
              <a:t>urinaire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447800"/>
            <a:ext cx="8258204" cy="4572000"/>
          </a:xfrm>
        </p:spPr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après centrifugation de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l’urine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L’examen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sédiment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particulièrement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utile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le diagnostic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d’infections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des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voies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urinaires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de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glomérulonéphritides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et de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néphropathies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tubulointerstitielles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Un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sédiment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urinaire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normal ne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contient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d’érythrocytes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(&lt;5/champ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visuel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lvl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leucocytes (&lt;5/champ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visuel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quelques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cellules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épithéliales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plaquettaires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quelques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cylindres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hyalins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Les Leucocytes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57422" y="1643050"/>
            <a:ext cx="6329378" cy="4452950"/>
          </a:xfrm>
        </p:spPr>
        <p:txBody>
          <a:bodyPr>
            <a:normAutofit/>
          </a:bodyPr>
          <a:lstStyle/>
          <a:p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Témoigne d’une inflammation urinaire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VN &lt; 10/mm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Sous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entend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Polynucléaires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Neutrophiles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Les autres lignées sont quasi inexistantes dans l’urine.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Il est à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peuprés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impossible de les identifier sans coloration</a:t>
            </a:r>
          </a:p>
          <a:p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6912"/>
            <a:ext cx="200025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273050"/>
            <a:ext cx="7686700" cy="7984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hématies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8015318" cy="44958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VN &lt; 5/mm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Si les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érythrocytes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sont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eumorphes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ils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sont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plupart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du temps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issus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voies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urinaires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excrétrices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leur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présence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l’urine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peut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signaler des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tumeurs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des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calculs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des infections.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érythrocytes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dysmorphes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évoquent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origine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glomérulaire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42852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/>
              <a:t>Eumorphes</a:t>
            </a:r>
            <a:r>
              <a:rPr lang="fr-FR" smtClean="0"/>
              <a:t>      et          </a:t>
            </a:r>
            <a:r>
              <a:rPr lang="fr-FR" b="1" dirty="0" err="1" smtClean="0"/>
              <a:t>dysmorphes</a:t>
            </a:r>
            <a:endParaRPr lang="fr-FR" b="1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Espace réservé du contenu 4" descr="http://e-learning.studmed.unibe.ch/UroSurf_FR/images/ec_dysmorph.jpg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797425" y="3079750"/>
            <a:ext cx="2667000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http://e-learning.studmed.unibe.ch/UroSurf_FR/images/ec_eumorph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643050"/>
            <a:ext cx="292895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Les Cellules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smtClean="0"/>
              <a:t>La présence de cellules dans le sédiment est le résultat du renouvellement normal de l'épithélium.</a:t>
            </a:r>
          </a:p>
          <a:p>
            <a:r>
              <a:rPr lang="fr-FR" dirty="0" smtClean="0"/>
              <a:t>Peut etre : pavimenteuse , tubullaire (des tubes), vessicale, </a:t>
            </a: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63"/>
            <a:ext cx="12144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786058"/>
            <a:ext cx="10287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3929066"/>
            <a:ext cx="8572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5072074"/>
            <a:ext cx="11525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620713"/>
            <a:ext cx="8002588" cy="55054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sz="3600" b="1" smtClean="0"/>
              <a:t>Autres éléments</a:t>
            </a:r>
            <a:r>
              <a:rPr lang="fr-FR" sz="4000" smtClean="0"/>
              <a:t>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smtClean="0"/>
              <a:t>Résultat semi-quantitatif</a:t>
            </a:r>
          </a:p>
          <a:p>
            <a:pPr eaLnBrk="1" hangingPunct="1">
              <a:lnSpc>
                <a:spcPct val="80000"/>
              </a:lnSpc>
            </a:pPr>
            <a:r>
              <a:rPr lang="fr-FR" smtClean="0"/>
              <a:t>Cellules épithéliales</a:t>
            </a:r>
          </a:p>
          <a:p>
            <a:pPr eaLnBrk="1" hangingPunct="1">
              <a:lnSpc>
                <a:spcPct val="80000"/>
              </a:lnSpc>
            </a:pPr>
            <a:r>
              <a:rPr lang="fr-FR" smtClean="0"/>
              <a:t>cristaux</a:t>
            </a:r>
          </a:p>
          <a:p>
            <a:pPr eaLnBrk="1" hangingPunct="1">
              <a:lnSpc>
                <a:spcPct val="80000"/>
              </a:lnSpc>
            </a:pPr>
            <a:r>
              <a:rPr lang="fr-FR" smtClean="0"/>
              <a:t>Cylindres</a:t>
            </a:r>
          </a:p>
          <a:p>
            <a:pPr eaLnBrk="1" hangingPunct="1">
              <a:lnSpc>
                <a:spcPct val="80000"/>
              </a:lnSpc>
            </a:pPr>
            <a:r>
              <a:rPr lang="fr-FR" smtClean="0"/>
              <a:t>Parasites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sz="400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sz="4000" smtClean="0"/>
              <a:t>         </a:t>
            </a:r>
            <a:r>
              <a:rPr lang="fr-FR" smtClean="0"/>
              <a:t>     </a:t>
            </a:r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702300" y="1931194"/>
            <a:ext cx="1930400" cy="1524000"/>
          </a:xfrm>
          <a:noFill/>
        </p:spPr>
      </p:pic>
      <p:pic>
        <p:nvPicPr>
          <p:cNvPr id="19461" name="Picture 9" descr="d19i004">
            <a:hlinkClick r:id="rId3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3635375" y="4652963"/>
            <a:ext cx="2087563" cy="1482725"/>
          </a:xfrm>
        </p:spPr>
      </p:pic>
      <p:sp>
        <p:nvSpPr>
          <p:cNvPr id="19460" name="AutoShape 7" descr="d19i004"/>
          <p:cNvSpPr>
            <a:spLocks noChangeAspect="1" noChangeArrowheads="1"/>
          </p:cNvSpPr>
          <p:nvPr/>
        </p:nvSpPr>
        <p:spPr bwMode="auto">
          <a:xfrm>
            <a:off x="155575" y="46038"/>
            <a:ext cx="1476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19462" name="Picture 15" descr="FIGhaematobium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87450" y="4581525"/>
            <a:ext cx="1031875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7" descr="E. coli pathotype APEC – association aux cellules pharyngées du poulet – Microscopie optique 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43663" y="1484313"/>
            <a:ext cx="2232025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Line 22"/>
          <p:cNvSpPr>
            <a:spLocks noChangeShapeType="1"/>
          </p:cNvSpPr>
          <p:nvPr/>
        </p:nvSpPr>
        <p:spPr bwMode="auto">
          <a:xfrm>
            <a:off x="4800600" y="19812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9465" name="Line 23"/>
          <p:cNvSpPr>
            <a:spLocks noChangeShapeType="1"/>
          </p:cNvSpPr>
          <p:nvPr/>
        </p:nvSpPr>
        <p:spPr bwMode="auto">
          <a:xfrm>
            <a:off x="2514600" y="2438400"/>
            <a:ext cx="36576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9466" name="Line 24"/>
          <p:cNvSpPr>
            <a:spLocks noChangeShapeType="1"/>
          </p:cNvSpPr>
          <p:nvPr/>
        </p:nvSpPr>
        <p:spPr bwMode="auto">
          <a:xfrm>
            <a:off x="2743200" y="2971800"/>
            <a:ext cx="17526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9467" name="Line 25"/>
          <p:cNvSpPr>
            <a:spLocks noChangeShapeType="1"/>
          </p:cNvSpPr>
          <p:nvPr/>
        </p:nvSpPr>
        <p:spPr bwMode="auto">
          <a:xfrm>
            <a:off x="1676400" y="36576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Rappels anatomiques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0034" y="1628800"/>
            <a:ext cx="4148166" cy="58100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Systême excréteur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4714876" y="1500174"/>
            <a:ext cx="4429124" cy="928694"/>
          </a:xfrm>
          <a:solidFill>
            <a:srgbClr val="FFC000"/>
          </a:solidFill>
        </p:spPr>
        <p:txBody>
          <a:bodyPr>
            <a:normAutofit lnSpcReduction="10000"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Coupe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longitudinale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du rein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96494" y="2514600"/>
            <a:ext cx="2761599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040002" y="2514600"/>
            <a:ext cx="3251821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LES CYLINDRES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8596" y="785794"/>
            <a:ext cx="8258204" cy="5234006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majorité de la fraction uromucoprotéique de l’urine est composéde la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--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Protéine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de Tamm-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Horsfall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--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Cette protéine est sécrétée par la branche ascendante de l’anse de Henlé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Les cylindres sont des éléments issus de la polymérisation de cette protéine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Cette protéine est toujours présente dans l’urine (25-50 mg/24h)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Il existe dans l’urine des facteurs «favorisants»la production de cylindres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présence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d’albumine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stase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urinaire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présence de débris cellulaires</a:t>
            </a:r>
          </a:p>
          <a:p>
            <a:pPr lvl="1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diminution du taux de filtration glomérulaire</a:t>
            </a:r>
          </a:p>
          <a:p>
            <a:endParaRPr lang="fr-FR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447800"/>
            <a:ext cx="8329642" cy="4981596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Si un cylindre a plus du tiers de sa surface couverte par un élément figuré, il prend le nom de cet élément..</a:t>
            </a:r>
          </a:p>
          <a:p>
            <a:pPr>
              <a:buNone/>
            </a:pPr>
            <a:endParaRPr lang="fr-FR" sz="3200" i="1" dirty="0" smtClean="0"/>
          </a:p>
          <a:p>
            <a:pPr>
              <a:buNone/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fr-FR" dirty="0" smtClean="0"/>
              <a:t>Les cylindres hyalins et cireux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643050"/>
            <a:ext cx="23622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43500" y="3251994"/>
            <a:ext cx="30480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929066"/>
            <a:ext cx="280987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4500570"/>
            <a:ext cx="269557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fr-F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Les cylindres érythrocytaires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De grande importance car il signe une hématurie d’origine glomérulaire</a:t>
            </a:r>
          </a:p>
          <a:p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Recouverts d’hématies fantomes ou d’amas d’hématies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19662" y="3442494"/>
            <a:ext cx="349567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071810"/>
            <a:ext cx="166387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4714884"/>
            <a:ext cx="2000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428604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cylindres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leucocytaires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47800"/>
            <a:ext cx="4657732" cy="45720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Cylindres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à membrane hyaline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Inclusions de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polynucléaires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neutrophiles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On les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retrouve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principalement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/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Glomérulonéphrite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aiguë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Néphrite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interstitielle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allergique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médicamenteuse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Glomérulonéphrite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post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streptococcique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681662" y="3571081"/>
            <a:ext cx="197167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3571876"/>
            <a:ext cx="11144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5072074"/>
            <a:ext cx="2219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cristaux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urinaires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2179658"/>
            <a:ext cx="3000396" cy="3108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1934" y="1214422"/>
            <a:ext cx="4611056" cy="535785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dirty="0" smtClean="0"/>
          </a:p>
          <a:p>
            <a:r>
              <a:rPr lang="fr-FR" sz="3300" dirty="0" smtClean="0">
                <a:latin typeface="Times New Roman" pitchFamily="18" charset="0"/>
                <a:cs typeface="Times New Roman" pitchFamily="18" charset="0"/>
              </a:rPr>
              <a:t>Ont dans la majorité des cas peu d’intérêt clinique (cystine exclue)</a:t>
            </a:r>
          </a:p>
          <a:p>
            <a:r>
              <a:rPr lang="fr-FR" sz="3300" dirty="0" smtClean="0">
                <a:latin typeface="Times New Roman" pitchFamily="18" charset="0"/>
                <a:cs typeface="Times New Roman" pitchFamily="18" charset="0"/>
              </a:rPr>
              <a:t>Une multitude de situations bénignes peuvent provoquer la formation de cristaux</a:t>
            </a:r>
          </a:p>
          <a:p>
            <a:r>
              <a:rPr lang="fr-FR" sz="3300" dirty="0" smtClean="0">
                <a:latin typeface="Times New Roman" pitchFamily="18" charset="0"/>
                <a:cs typeface="Times New Roman" pitchFamily="18" charset="0"/>
              </a:rPr>
              <a:t>S’il est tentant de relier la présence de cristaux urinaires àun risque de néphrolithiase, la majoritédes personnes chez qui ont les retrouve n’ont pas et ne feront pas de calculs.</a:t>
            </a:r>
          </a:p>
          <a:p>
            <a:r>
              <a:rPr lang="fr-FR" sz="3300" dirty="0" smtClean="0">
                <a:latin typeface="Times New Roman" pitchFamily="18" charset="0"/>
                <a:cs typeface="Times New Roman" pitchFamily="18" charset="0"/>
              </a:rPr>
              <a:t>La plus part des cristaux retrouvés dans l’urine ne sont pas présents juste au moment de la miction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73050"/>
            <a:ext cx="8186766" cy="72705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cristaux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urinaires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158" y="1285860"/>
            <a:ext cx="4291042" cy="71438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Oxalates de calcium : urine </a:t>
            </a:r>
            <a:r>
              <a:rPr lang="en-US" dirty="0" err="1" smtClean="0"/>
              <a:t>acide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Aide </a:t>
            </a:r>
            <a:r>
              <a:rPr lang="en-US" dirty="0" err="1" smtClean="0"/>
              <a:t>urique</a:t>
            </a:r>
            <a:r>
              <a:rPr lang="en-US" dirty="0" smtClean="0"/>
              <a:t> et </a:t>
            </a:r>
            <a:r>
              <a:rPr lang="en-US" dirty="0" err="1" smtClean="0"/>
              <a:t>urates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071678"/>
            <a:ext cx="3000396" cy="171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4876" y="1714488"/>
            <a:ext cx="4071966" cy="3357586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Urines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acides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Sans grande signification clinique ; augmenté dans la goutte où leur présence peut signaler une néphropathie 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00034" y="3929066"/>
            <a:ext cx="40719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Peu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de signification clinique. Normaux en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quantité modérée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, en particulier après ingestion d'aliments riches en oxalates. 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Ils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sont augmentés au cours de certaines maladies rénales chroniques et au cours de maladies intestinales (maladie de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crohn)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4214818"/>
            <a:ext cx="20955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Aliments riches en oxalates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914400" y="1571612"/>
            <a:ext cx="3733800" cy="4857784"/>
          </a:xfrm>
        </p:spPr>
        <p:txBody>
          <a:bodyPr>
            <a:noAutofit/>
          </a:bodyPr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Boissons, 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Bière brune 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Thé noir 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Lait chocolaté 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Cacao 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Café instantané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Chocolat chaud 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Jus à base de fruits riches en oxalates 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Boissons et yaourts au soja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953000" y="1571612"/>
            <a:ext cx="3733800" cy="4562488"/>
          </a:xfrm>
        </p:spPr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Noix, amandes, noix de cajou, noisettes Graines de sésame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Tahine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(crème de sésame) 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le chocolat.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785918" y="928670"/>
            <a:ext cx="6900882" cy="64294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Cristaux</a:t>
            </a:r>
            <a:r>
              <a:rPr lang="en-US" dirty="0" smtClean="0"/>
              <a:t> de cholesterol </a:t>
            </a:r>
            <a:r>
              <a:rPr lang="en-US" dirty="0" err="1" smtClean="0"/>
              <a:t>ou</a:t>
            </a:r>
            <a:r>
              <a:rPr lang="en-US" dirty="0" smtClean="0"/>
              <a:t> de TG  (</a:t>
            </a:r>
            <a:r>
              <a:rPr lang="en-US" dirty="0" err="1" smtClean="0"/>
              <a:t>chylurie</a:t>
            </a:r>
            <a:r>
              <a:rPr lang="en-US" dirty="0" smtClean="0"/>
              <a:t>)</a:t>
            </a:r>
          </a:p>
        </p:txBody>
      </p:sp>
      <p:pic>
        <p:nvPicPr>
          <p:cNvPr id="11268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3460487"/>
            <a:ext cx="4040188" cy="195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1000100" y="4071942"/>
            <a:ext cx="7715304" cy="2143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observe ces cristaux, ainsi que des gouttelettes lipidiques,en cas de fistules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lympho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-urinaires 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(filariose</a:t>
            </a:r>
            <a:r>
              <a:rPr lang="fr-FR" sz="3200" dirty="0" smtClean="0"/>
              <a:t>  lymphatique :</a:t>
            </a:r>
            <a:r>
              <a:rPr lang="fr-FR" sz="3200" dirty="0" err="1" smtClean="0"/>
              <a:t>Wuchereria</a:t>
            </a:r>
            <a:r>
              <a:rPr lang="fr-FR" sz="3200" dirty="0" smtClean="0"/>
              <a:t> </a:t>
            </a:r>
            <a:r>
              <a:rPr lang="fr-FR" sz="3200" dirty="0" err="1" smtClean="0"/>
              <a:t>bancroft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) . </a:t>
            </a:r>
            <a:endParaRPr lang="fr-FR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14400" y="214290"/>
            <a:ext cx="3733800" cy="1995510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Les phosphates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amorphes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: urine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alcaline</a:t>
            </a:r>
            <a:endPara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58119" y="3571081"/>
            <a:ext cx="20383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ontent Placeholder 4"/>
          <p:cNvSpPr>
            <a:spLocks noGrp="1"/>
          </p:cNvSpPr>
          <p:nvPr>
            <p:ph sz="quarter" idx="4"/>
          </p:nvPr>
        </p:nvSpPr>
        <p:spPr>
          <a:xfrm>
            <a:off x="4953000" y="785794"/>
            <a:ext cx="3733800" cy="5348306"/>
          </a:xfrm>
        </p:spPr>
        <p:txBody>
          <a:bodyPr>
            <a:noAutofit/>
          </a:bodyPr>
          <a:lstStyle/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Favorisés par l’hydrolyse bactérienne de l’urée. Retrouvés en cas d’infection bactérienne.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Peu de signification clinique. Le plus souvent, leur présence témoigne seulement d'une consommation importante	 de fruits 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Rappels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anatomiques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Néphron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03746" y="1935163"/>
            <a:ext cx="5736508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fr-FR" dirty="0" smtClean="0"/>
              <a:t>(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Proteus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Ureaplasma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urealyticum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Staphyloccocus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aureus et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epidermidis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pseudomonas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) peuvent rendre l’urine alcaline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Cristaux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iatrogènes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14400" y="1447800"/>
            <a:ext cx="2300278" cy="45720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Sulfamides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Amoxicilline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Indinavir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Produits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de contrast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1000108"/>
            <a:ext cx="24955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28934"/>
            <a:ext cx="253365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5029200"/>
            <a:ext cx="2543175" cy="147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Straight Arrow Connector 13"/>
          <p:cNvCxnSpPr/>
          <p:nvPr/>
        </p:nvCxnSpPr>
        <p:spPr>
          <a:xfrm flipV="1">
            <a:off x="3143240" y="1928802"/>
            <a:ext cx="3143272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2292" idx="1"/>
          </p:cNvCxnSpPr>
          <p:nvPr/>
        </p:nvCxnSpPr>
        <p:spPr>
          <a:xfrm>
            <a:off x="2786050" y="3143248"/>
            <a:ext cx="1785950" cy="7048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357422" y="3643314"/>
            <a:ext cx="3857652" cy="25003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EXAMEN CYTO-BACTÉRIOLOGIQUE DES URINES </a:t>
            </a:r>
            <a:r>
              <a:rPr lang="fr-FR" b="1" i="1" dirty="0" smtClean="0"/>
              <a:t/>
            </a:r>
            <a:br>
              <a:rPr lang="fr-FR" b="1" i="1" dirty="0" smtClean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5410200"/>
          </a:xfrm>
        </p:spPr>
        <p:txBody>
          <a:bodyPr>
            <a:noAutofit/>
          </a:bodyPr>
          <a:lstStyle/>
          <a:p>
            <a:pPr hangingPunct="0"/>
            <a:r>
              <a:rPr lang="fr-FR" sz="2800" b="1" u="sng" dirty="0" smtClean="0">
                <a:latin typeface="Times New Roman" pitchFamily="18" charset="0"/>
                <a:cs typeface="Times New Roman" pitchFamily="18" charset="0"/>
              </a:rPr>
              <a:t>But :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Affirmer le diagnostic d'infection urinaire et guider le choix d'un traitement antibiotique.</a:t>
            </a:r>
          </a:p>
          <a:p>
            <a:pPr hangingPunct="0"/>
            <a:r>
              <a:rPr lang="fr-FR" sz="2800" b="1" u="sng" dirty="0" smtClean="0">
                <a:latin typeface="Times New Roman" pitchFamily="18" charset="0"/>
                <a:cs typeface="Times New Roman" pitchFamily="18" charset="0"/>
              </a:rPr>
              <a:t>Signes cliniques :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Chez la femme : brûlures mictionnelles et mictions fréquentes (cystite) 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Chez l'homme, mêmes signes mais si l'on exclut les </a:t>
            </a:r>
            <a:r>
              <a:rPr lang="fr-FR" sz="28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urétrites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, les cystites sont rares. 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L'infection urinaire peut se compliquer de </a:t>
            </a:r>
            <a:r>
              <a:rPr lang="fr-FR" sz="2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pyélonéphrite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, généralement avec fièvre.</a:t>
            </a:r>
          </a:p>
          <a:p>
            <a:pPr hangingPunct="0"/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fr-FR" sz="28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250825" y="838200"/>
            <a:ext cx="8207375" cy="5287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Etapes de l’ECBU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eaLnBrk="1" hangingPunct="1"/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Prélèvement, conservation</a:t>
            </a:r>
          </a:p>
          <a:p>
            <a:pPr eaLnBrk="1" hangingPunct="1"/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Examen direct (cellules, bactéries)</a:t>
            </a:r>
          </a:p>
          <a:p>
            <a:pPr eaLnBrk="1" hangingPunct="1"/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Culture, compte de germes</a:t>
            </a:r>
            <a:r>
              <a:rPr lang="fr-FR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514725"/>
          </a:xfrm>
        </p:spPr>
        <p:txBody>
          <a:bodyPr/>
          <a:lstStyle/>
          <a:p>
            <a:pPr eaLnBrk="1" hangingPunct="1"/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Prélèvement, conservation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250825" y="765175"/>
            <a:ext cx="8893175" cy="5360988"/>
          </a:xfrm>
        </p:spPr>
        <p:txBody>
          <a:bodyPr>
            <a:normAutofit/>
          </a:bodyPr>
          <a:lstStyle/>
          <a:p>
            <a:pPr eaLnBrk="1" hangingPunct="1"/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L’urine est normalement </a:t>
            </a: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stérile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Facilement contaminée par la flore commensale.</a:t>
            </a:r>
          </a:p>
          <a:p>
            <a:pPr eaLnBrk="1" hangingPunct="1"/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Toilette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, élimination du 1er jet.</a:t>
            </a:r>
          </a:p>
          <a:p>
            <a:pPr eaLnBrk="1" hangingPunct="1"/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Flacon stérile</a:t>
            </a:r>
          </a:p>
          <a:p>
            <a:pPr eaLnBrk="1" hangingPunct="1"/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Temps de stase ( au moins 4h)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250825" y="260350"/>
            <a:ext cx="8893175" cy="586581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fr-FR" sz="4000" dirty="0" smtClean="0"/>
          </a:p>
          <a:p>
            <a:pPr eaLnBrk="1" hangingPunct="1"/>
            <a:r>
              <a:rPr lang="fr-FR" sz="3600" dirty="0" smtClean="0"/>
              <a:t> 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2h à température ambiante</a:t>
            </a:r>
          </a:p>
          <a:p>
            <a:pPr eaLnBrk="1" hangingPunct="1"/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24h à +4°</a:t>
            </a:r>
          </a:p>
          <a:p>
            <a:pPr eaLnBrk="1" hangingPunct="1"/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Jusqu’à 48h en flacon + borate</a:t>
            </a:r>
          </a:p>
          <a:p>
            <a:pPr eaLnBrk="1" hangingPunct="1">
              <a:buFontTx/>
              <a:buNone/>
            </a:pP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Sinon:</a:t>
            </a:r>
          </a:p>
          <a:p>
            <a:pPr eaLnBrk="1" hangingPunct="1"/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Modification du compte de germe</a:t>
            </a:r>
          </a:p>
          <a:p>
            <a:pPr eaLnBrk="1" hangingPunct="1"/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Altération des cellules</a:t>
            </a:r>
          </a:p>
          <a:p>
            <a:pPr eaLnBrk="1" hangingPunct="1">
              <a:buFontTx/>
              <a:buNone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785794"/>
            <a:ext cx="7772400" cy="5234006"/>
          </a:xfrm>
        </p:spPr>
        <p:txBody>
          <a:bodyPr>
            <a:noAutofit/>
          </a:bodyPr>
          <a:lstStyle/>
          <a:p>
            <a:pPr hangingPunct="0"/>
            <a:r>
              <a:rPr lang="en-US" sz="2000" b="1" u="sng" dirty="0" err="1" smtClean="0">
                <a:latin typeface="Times New Roman" pitchFamily="18" charset="0"/>
                <a:cs typeface="Times New Roman" pitchFamily="18" charset="0"/>
              </a:rPr>
              <a:t>Signes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latin typeface="Times New Roman" pitchFamily="18" charset="0"/>
                <a:cs typeface="Times New Roman" pitchFamily="18" charset="0"/>
              </a:rPr>
              <a:t>biologiques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 :</a:t>
            </a:r>
            <a:endParaRPr lang="fr-FR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* Urine normale :</a:t>
            </a: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A la macroscopie une urine normale est jaune clair et limpide. </a:t>
            </a: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A l’observation microscopique entre lame et lamelle (cytologie) on observe :</a:t>
            </a: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un nombre très faible de GB ou de GR &lt; 10/mm</a:t>
            </a:r>
            <a:r>
              <a:rPr lang="fr-FR" sz="20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(ou à 10</a:t>
            </a:r>
            <a:r>
              <a:rPr lang="fr-FR" sz="2000" baseline="30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/ml), non altérés</a:t>
            </a: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de rares à quelques cellules épithéliales (cellules vésicales), plus nombreuses pendant les menstruations</a:t>
            </a: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la présence ou non de cristaux variables (selon l’alimentation) </a:t>
            </a: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pas de germes à l'examen entre lame et lamelle, l’urine normale est STÉRILE </a:t>
            </a: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* Urine infectée :</a:t>
            </a:r>
            <a:endParaRPr lang="fr-FR" dirty="0" smtClean="0"/>
          </a:p>
          <a:p>
            <a:r>
              <a:rPr lang="fr-FR" dirty="0" smtClean="0"/>
              <a:t>Pour conclure à une infection urinaire le nombre de </a:t>
            </a:r>
            <a:r>
              <a:rPr lang="fr-FR" b="1" dirty="0" smtClean="0"/>
              <a:t>GB doit être supérieur ou égal à 10/mm</a:t>
            </a:r>
            <a:r>
              <a:rPr lang="fr-FR" b="1" baseline="30000" dirty="0" smtClean="0"/>
              <a:t>3 </a:t>
            </a:r>
            <a:r>
              <a:rPr lang="fr-FR" b="1" dirty="0" smtClean="0"/>
              <a:t>(10</a:t>
            </a:r>
            <a:r>
              <a:rPr lang="fr-FR" b="1" baseline="30000" dirty="0" smtClean="0"/>
              <a:t>4</a:t>
            </a:r>
            <a:r>
              <a:rPr lang="fr-FR" b="1" dirty="0" smtClean="0"/>
              <a:t> /</a:t>
            </a:r>
            <a:r>
              <a:rPr lang="fr-FR" b="1" dirty="0" err="1" smtClean="0"/>
              <a:t>mL</a:t>
            </a:r>
            <a:r>
              <a:rPr lang="fr-FR" b="1" dirty="0" smtClean="0"/>
              <a:t>)</a:t>
            </a:r>
            <a:r>
              <a:rPr lang="fr-FR" dirty="0" smtClean="0"/>
              <a:t>. Si le nombre de GB est très élevé, on parle de pyurie.</a:t>
            </a:r>
          </a:p>
          <a:p>
            <a:r>
              <a:rPr lang="fr-FR" dirty="0" smtClean="0"/>
              <a:t>Parallèlement le </a:t>
            </a:r>
            <a:r>
              <a:rPr lang="fr-FR" b="1" dirty="0" smtClean="0"/>
              <a:t>nombre de bactéries est en général égal ou supérieur à 10</a:t>
            </a:r>
            <a:r>
              <a:rPr lang="fr-FR" b="1" baseline="30000" dirty="0" smtClean="0"/>
              <a:t>5</a:t>
            </a:r>
            <a:r>
              <a:rPr lang="fr-FR" b="1" dirty="0" smtClean="0"/>
              <a:t>/</a:t>
            </a:r>
            <a:r>
              <a:rPr lang="fr-FR" b="1" dirty="0" err="1" smtClean="0"/>
              <a:t>mL</a:t>
            </a:r>
            <a:r>
              <a:rPr lang="fr-FR" b="1" dirty="0" smtClean="0"/>
              <a:t> 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075240" cy="1442424"/>
          </a:xfrm>
          <a:solidFill>
            <a:srgbClr val="FFCC00"/>
          </a:solidFill>
        </p:spPr>
        <p:txBody>
          <a:bodyPr>
            <a:normAutofit fontScale="90000"/>
          </a:bodyPr>
          <a:lstStyle/>
          <a:p>
            <a:pPr lvl="0"/>
            <a:r>
              <a:rPr lang="fr-FR" b="1" u="sng" dirty="0">
                <a:latin typeface="Times New Roman" pitchFamily="18" charset="0"/>
                <a:cs typeface="Times New Roman" pitchFamily="18" charset="0"/>
              </a:rPr>
              <a:t>Les Analyses d’urines :</a:t>
            </a:r>
            <a:r>
              <a:rPr lang="fr-FR" u="sng" dirty="0"/>
              <a:t/>
            </a:r>
            <a:br>
              <a:rPr lang="fr-FR" u="sng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b="1" u="sng" dirty="0" smtClean="0">
                <a:latin typeface="Times New Roman" pitchFamily="18" charset="0"/>
                <a:cs typeface="Times New Roman" pitchFamily="18" charset="0"/>
              </a:rPr>
              <a:t>Définition </a:t>
            </a:r>
            <a:r>
              <a:rPr lang="fr-FR" b="1" u="sng" dirty="0">
                <a:latin typeface="Times New Roman" pitchFamily="18" charset="0"/>
                <a:cs typeface="Times New Roman" pitchFamily="18" charset="0"/>
              </a:rPr>
              <a:t>: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b="1" dirty="0">
                <a:latin typeface="Times New Roman" pitchFamily="18" charset="0"/>
                <a:cs typeface="Times New Roman" pitchFamily="18" charset="0"/>
              </a:rPr>
              <a:t>C’est la recherche de présence anormale de protéines, de sucre, d’acétone, de sang, de nitrite dans les urines à l’aide de bandelettes réactives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426915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92150"/>
            <a:ext cx="8002588" cy="54340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FR" sz="3600" b="1" dirty="0" err="1" smtClean="0"/>
              <a:t>Leucocyturie</a:t>
            </a:r>
            <a:r>
              <a:rPr lang="fr-FR" sz="3600" b="1" dirty="0" smtClean="0"/>
              <a:t> et hématurie</a:t>
            </a:r>
            <a:r>
              <a:rPr lang="fr-FR" sz="3600" dirty="0" smtClean="0"/>
              <a:t>:</a:t>
            </a:r>
          </a:p>
          <a:p>
            <a:pPr eaLnBrk="1" hangingPunct="1"/>
            <a:r>
              <a:rPr lang="fr-FR" dirty="0" smtClean="0"/>
              <a:t> mesure microscopique</a:t>
            </a:r>
          </a:p>
          <a:p>
            <a:pPr eaLnBrk="1" hangingPunct="1"/>
            <a:r>
              <a:rPr lang="fr-FR" dirty="0" smtClean="0"/>
              <a:t> ou automatique</a:t>
            </a:r>
            <a:r>
              <a:rPr lang="fr-FR" sz="3600" dirty="0" smtClean="0"/>
              <a:t> </a:t>
            </a:r>
          </a:p>
          <a:p>
            <a:pPr eaLnBrk="1" hangingPunct="1">
              <a:buFontTx/>
              <a:buNone/>
            </a:pPr>
            <a:r>
              <a:rPr lang="fr-FR" sz="4000" dirty="0" smtClean="0"/>
              <a:t>         </a:t>
            </a:r>
            <a:r>
              <a:rPr lang="fr-FR" i="1" dirty="0" smtClean="0"/>
              <a:t>   </a:t>
            </a:r>
          </a:p>
          <a:p>
            <a:pPr eaLnBrk="1" hangingPunct="1">
              <a:buFontTx/>
              <a:buNone/>
            </a:pPr>
            <a:r>
              <a:rPr lang="fr-FR" i="1" dirty="0" smtClean="0"/>
              <a:t>        </a:t>
            </a:r>
            <a:endParaRPr lang="fr-FR" i="1" baseline="30000" dirty="0" smtClean="0"/>
          </a:p>
          <a:p>
            <a:pPr eaLnBrk="1" hangingPunct="1">
              <a:buFontTx/>
              <a:buNone/>
            </a:pPr>
            <a:r>
              <a:rPr lang="fr-FR" dirty="0" smtClean="0"/>
              <a:t>     </a:t>
            </a:r>
          </a:p>
        </p:txBody>
      </p:sp>
      <p:pic>
        <p:nvPicPr>
          <p:cNvPr id="1028" name="Picture 10" descr="malassez">
            <a:hlinkClick r:id="rId3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tretch>
            <a:fillRect/>
          </a:stretch>
        </p:blipFill>
        <p:spPr>
          <a:xfrm>
            <a:off x="6124575" y="2207419"/>
            <a:ext cx="1085850" cy="971550"/>
          </a:xfrm>
        </p:spPr>
      </p:pic>
      <p:graphicFrame>
        <p:nvGraphicFramePr>
          <p:cNvPr id="1026" name="Object 1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476375" y="3716338"/>
          <a:ext cx="3609975" cy="2114550"/>
        </p:xfrm>
        <a:graphic>
          <a:graphicData uri="http://schemas.openxmlformats.org/presentationml/2006/ole">
            <p:oleObj spid="_x0000_s1042" name="Image bitmap" r:id="rId5" imgW="3610479" imgH="2114845" progId="PBrush">
              <p:embed/>
            </p:oleObj>
          </a:graphicData>
        </a:graphic>
      </p:graphicFrame>
      <p:sp>
        <p:nvSpPr>
          <p:cNvPr id="1029" name="Line 17"/>
          <p:cNvSpPr>
            <a:spLocks noChangeShapeType="1"/>
          </p:cNvSpPr>
          <p:nvPr/>
        </p:nvSpPr>
        <p:spPr bwMode="auto">
          <a:xfrm>
            <a:off x="5435600" y="1989138"/>
            <a:ext cx="576263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030" name="Line 18"/>
          <p:cNvSpPr>
            <a:spLocks noChangeShapeType="1"/>
          </p:cNvSpPr>
          <p:nvPr/>
        </p:nvSpPr>
        <p:spPr bwMode="auto">
          <a:xfrm>
            <a:off x="3203575" y="29241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549275"/>
            <a:ext cx="7931150" cy="55768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FR" sz="3600" b="1" smtClean="0"/>
              <a:t>Bactériurie</a:t>
            </a:r>
            <a:r>
              <a:rPr lang="fr-FR" sz="3600" smtClean="0"/>
              <a:t>:</a:t>
            </a:r>
          </a:p>
          <a:p>
            <a:pPr eaLnBrk="1" hangingPunct="1">
              <a:buFontTx/>
              <a:buNone/>
            </a:pPr>
            <a:r>
              <a:rPr lang="fr-FR" sz="3600" smtClean="0"/>
              <a:t> </a:t>
            </a:r>
            <a:r>
              <a:rPr lang="fr-FR" smtClean="0"/>
              <a:t>Résultat semi-quantitatif </a:t>
            </a:r>
            <a:endParaRPr lang="fr-FR" sz="3600" smtClean="0"/>
          </a:p>
          <a:p>
            <a:pPr eaLnBrk="1" hangingPunct="1"/>
            <a:r>
              <a:rPr lang="fr-FR" smtClean="0"/>
              <a:t>Par microscopie (coloration de Gram) </a:t>
            </a:r>
          </a:p>
          <a:p>
            <a:pPr eaLnBrk="1" hangingPunct="1"/>
            <a:r>
              <a:rPr lang="fr-FR" smtClean="0"/>
              <a:t>ou automate + microscopie</a:t>
            </a:r>
          </a:p>
          <a:p>
            <a:pPr eaLnBrk="1" hangingPunct="1">
              <a:buFontTx/>
              <a:buNone/>
            </a:pPr>
            <a:r>
              <a:rPr lang="fr-FR" smtClean="0"/>
              <a:t>      </a:t>
            </a:r>
            <a:endParaRPr lang="fr-FR" sz="4000" smtClean="0"/>
          </a:p>
          <a:p>
            <a:pPr eaLnBrk="1" hangingPunct="1">
              <a:buFontTx/>
              <a:buNone/>
            </a:pPr>
            <a:endParaRPr lang="fr-FR" sz="4000" b="1" smtClean="0"/>
          </a:p>
          <a:p>
            <a:pPr eaLnBrk="1" hangingPunct="1">
              <a:buFontTx/>
              <a:buNone/>
            </a:pPr>
            <a:r>
              <a:rPr lang="fr-FR" sz="2400" smtClean="0"/>
              <a:t>   </a:t>
            </a:r>
            <a:r>
              <a:rPr lang="fr-FR" sz="2400" i="1" smtClean="0"/>
              <a:t>        </a:t>
            </a:r>
            <a:endParaRPr lang="fr-FR" sz="2400" i="1" baseline="30000" smtClean="0"/>
          </a:p>
          <a:p>
            <a:pPr eaLnBrk="1" hangingPunct="1">
              <a:buFontTx/>
              <a:buNone/>
            </a:pPr>
            <a:r>
              <a:rPr lang="fr-FR" sz="2400" smtClean="0"/>
              <a:t> </a:t>
            </a:r>
          </a:p>
        </p:txBody>
      </p:sp>
      <p:graphicFrame>
        <p:nvGraphicFramePr>
          <p:cNvPr id="2050" name="Object 7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84213" y="3500438"/>
          <a:ext cx="3529012" cy="2066925"/>
        </p:xfrm>
        <a:graphic>
          <a:graphicData uri="http://schemas.openxmlformats.org/presentationml/2006/ole">
            <p:oleObj spid="_x0000_s2066" name="Image bitmap" r:id="rId3" imgW="3610479" imgH="2114845" progId="PBrush">
              <p:embed/>
            </p:oleObj>
          </a:graphicData>
        </a:graphic>
      </p:graphicFrame>
      <p:pic>
        <p:nvPicPr>
          <p:cNvPr id="2053" name="Picture 15" descr="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7019925" y="3500438"/>
            <a:ext cx="1562100" cy="2089150"/>
          </a:xfrm>
          <a:noFill/>
        </p:spPr>
      </p:pic>
      <p:pic>
        <p:nvPicPr>
          <p:cNvPr id="2052" name="Picture 13" descr="Biological_Microscope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32363" y="3500438"/>
            <a:ext cx="2087562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- Une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leucocyturie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sans bactérie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visible doit évoquer  une tuberculose urinaire ou une infection urinaire décapitée par une prise d’antibiotiques. 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- Les infections urinaires sont le plus souvent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mono-microbiennes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très rarement di-microbiennes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- Le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prèlèvement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doit être considéré comme contaminé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si :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- présence de germes sans GB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- plus de 2 germes en quantité comparable</a:t>
            </a:r>
          </a:p>
          <a:p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Dans le cas de prélèvement contaminé, obligation de prélever un nouvel échantillon d’urine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- Sans mise en culture, le ou les germes infectieux ne peuvent être identifiés. Cependant, les résultats du Gram et la morphologie de l'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espèce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dominante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sont une indication précieuse pour le praticien.</a:t>
            </a:r>
          </a:p>
          <a:p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0" y="1214422"/>
            <a:ext cx="842965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241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"/>
                <a:cs typeface="Times New Roman" pitchFamily="18" charset="0"/>
              </a:rPr>
              <a:t>   80 % des infections sont dues à </a:t>
            </a:r>
            <a:r>
              <a:rPr kumimoji="0" lang="fr-FR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"/>
                <a:cs typeface="Times New Roman" pitchFamily="18" charset="0"/>
              </a:rPr>
              <a:t>Escherichia coli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"/>
                <a:cs typeface="Times New Roman" pitchFamily="18" charset="0"/>
              </a:rPr>
              <a:t>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"/>
                <a:cs typeface="Times New Roman" pitchFamily="18" charset="0"/>
              </a:rPr>
              <a:t>10 % sont dues à des </a:t>
            </a:r>
            <a:r>
              <a:rPr kumimoji="0" lang="fr-FR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"/>
                <a:cs typeface="Times New Roman" pitchFamily="18" charset="0"/>
              </a:rPr>
              <a:t>Proteus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"/>
                <a:cs typeface="Times New Roman" pitchFamily="18" charset="0"/>
              </a:rPr>
              <a:t> (très mobiles)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"/>
                <a:cs typeface="Times New Roman" pitchFamily="18" charset="0"/>
              </a:rPr>
              <a:t>10 % restant sont dues à des </a:t>
            </a:r>
            <a:r>
              <a:rPr kumimoji="0" lang="fr-FR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"/>
                <a:cs typeface="Times New Roman" pitchFamily="18" charset="0"/>
              </a:rPr>
              <a:t>Klebsiella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"/>
                <a:cs typeface="Times New Roman" pitchFamily="18" charset="0"/>
              </a:rPr>
              <a:t>, entérocoque, staphylocoque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* observation au microscope (objectif x40)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Explorer soigneusement la totalité de la lamelle pour repérer et quantifier 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- les éléments cellulaires : leucocytes, hématies, cellules épithéliales, rénales, ou autres 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- la flore microbienne : bacilles ou coques, éléments mycéliens ou levures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éventuellement si leur nombre est important : 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	- les cristaux, les cylindres granuleux (mieux repérable à l’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obj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x10)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	- les parasites tels œufs de schistosomes, 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Trichomonas </a:t>
            </a:r>
            <a:r>
              <a:rPr lang="fr-FR" i="1" dirty="0" err="1" smtClean="0">
                <a:latin typeface="Times New Roman" pitchFamily="18" charset="0"/>
                <a:cs typeface="Times New Roman" pitchFamily="18" charset="0"/>
              </a:rPr>
              <a:t>vaginalis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  (difficiles à repérer, surtout s'ils sont immobiles)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857232"/>
            <a:ext cx="7772400" cy="5162568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Les critères d’une infection sont : 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	- un nombre de leucocytes supérieur à 10</a:t>
            </a:r>
            <a:r>
              <a:rPr lang="fr-FR" b="1" baseline="30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( 10 / mm</a:t>
            </a:r>
            <a:r>
              <a:rPr lang="fr-FR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ce qui correspond environ à 1 leucocyte tous les 10 à 20 champs microscopiques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fr-FR" sz="2800" b="1" i="1" dirty="0" smtClean="0">
                <a:latin typeface="Times New Roman" pitchFamily="18" charset="0"/>
                <a:cs typeface="Times New Roman" pitchFamily="18" charset="0"/>
              </a:rPr>
              <a:t>Si le comptage est automatisé, normes fabricant:</a:t>
            </a:r>
          </a:p>
          <a:p>
            <a:pPr>
              <a:buNone/>
            </a:pPr>
            <a:r>
              <a:rPr lang="fr-FR" sz="2800" b="1" i="1" dirty="0" smtClean="0">
                <a:latin typeface="Times New Roman" pitchFamily="18" charset="0"/>
                <a:cs typeface="Times New Roman" pitchFamily="18" charset="0"/>
              </a:rPr>
              <a:t> ex: 25/mm</a:t>
            </a:r>
            <a:r>
              <a:rPr lang="fr-FR" sz="2800" b="1" i="1" baseline="30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fr-FR" sz="2800" b="1" i="1" dirty="0" smtClean="0">
                <a:latin typeface="Times New Roman" pitchFamily="18" charset="0"/>
                <a:cs typeface="Times New Roman" pitchFamily="18" charset="0"/>
              </a:rPr>
              <a:t>adulte,</a:t>
            </a:r>
          </a:p>
          <a:p>
            <a:pPr>
              <a:buNone/>
            </a:pPr>
            <a:r>
              <a:rPr lang="fr-FR" sz="2800" b="1" i="1" dirty="0" smtClean="0">
                <a:latin typeface="Times New Roman" pitchFamily="18" charset="0"/>
                <a:cs typeface="Times New Roman" pitchFamily="18" charset="0"/>
              </a:rPr>
              <a:t>         10/mm</a:t>
            </a:r>
            <a:r>
              <a:rPr lang="fr-FR" sz="2800" b="1" i="1" baseline="30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fr-FR" sz="2800" b="1" i="1" dirty="0" smtClean="0">
                <a:latin typeface="Times New Roman" pitchFamily="18" charset="0"/>
                <a:cs typeface="Times New Roman" pitchFamily="18" charset="0"/>
              </a:rPr>
              <a:t>enfant </a:t>
            </a:r>
          </a:p>
          <a:p>
            <a:pPr>
              <a:buNone/>
            </a:pP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	- un nombre de bactéries supérieur à 10</a:t>
            </a:r>
            <a:r>
              <a:rPr lang="fr-FR" b="1" baseline="30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ml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ce qui correspond à environ 1 bactérie  par champ. </a:t>
            </a: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Lors de l’examen de la lame au microscope chaque élément est "coté", c’est-à-dire apprécié semi-quantitativement.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620713"/>
            <a:ext cx="8642350" cy="57610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leucocyturie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peut être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absente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au cours d’authentiques IU:</a:t>
            </a:r>
          </a:p>
          <a:p>
            <a:pPr eaLnBrk="1" hangingPunct="1">
              <a:buFontTx/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- prélèvement très précoce</a:t>
            </a:r>
          </a:p>
          <a:p>
            <a:pPr eaLnBrk="1" hangingPunct="1">
              <a:buFontTx/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- patients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neutropéniques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- enfant de moins de 3 mois</a:t>
            </a:r>
          </a:p>
          <a:p>
            <a:pPr eaLnBrk="1" hangingPunct="1">
              <a:buFontTx/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- lyse des leucocytes (conservation</a:t>
            </a:r>
            <a:r>
              <a:rPr lang="fr-FR" dirty="0" smtClean="0"/>
              <a:t>)</a:t>
            </a:r>
          </a:p>
          <a:p>
            <a:pPr eaLnBrk="1" hangingPunct="1">
              <a:buFontTx/>
              <a:buNone/>
            </a:pPr>
            <a:r>
              <a:rPr lang="fr-FR" sz="4000" dirty="0" smtClean="0"/>
              <a:t>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620713"/>
            <a:ext cx="8642350" cy="57610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Inversement…</a:t>
            </a:r>
          </a:p>
          <a:p>
            <a:pPr eaLnBrk="1" hangingPunct="1">
              <a:buFontTx/>
              <a:buNone/>
            </a:pP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  La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leucocyturie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peut être </a:t>
            </a: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présente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et non spécifique d’IU:</a:t>
            </a:r>
          </a:p>
          <a:p>
            <a:pPr eaLnBrk="1" hangingPunct="1">
              <a:buFontTx/>
              <a:buNone/>
            </a:pP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  ex: urétrite, vulvo-vaginite,  certaines maladies inflammatoires , porteurs de sonde.</a:t>
            </a:r>
          </a:p>
          <a:p>
            <a:pPr eaLnBrk="1" hangingPunct="1">
              <a:buFontTx/>
              <a:buNone/>
            </a:pP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eaLnBrk="1" hangingPunct="1">
              <a:buFontTx/>
              <a:buNone/>
            </a:pPr>
            <a:r>
              <a:rPr lang="fr-FR" sz="4000" dirty="0" smtClean="0"/>
              <a:t>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En pratique l’interprétation du dénombrement des germes urinaires se réalise en corrélation avec le taux de leucocytes 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- Si &lt;</a:t>
            </a:r>
            <a:r>
              <a:rPr lang="fr-FR" b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fr-FR" b="1" baseline="30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CFU/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(avec un taux de GB inférieur à 10</a:t>
            </a:r>
            <a:r>
              <a:rPr lang="fr-FR" baseline="30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) : ne pas poursuivre l’analyse, rendre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 :  pas d’infection urinaire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Si &lt;</a:t>
            </a:r>
            <a:r>
              <a:rPr lang="fr-FR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fr-FR" baseline="30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CFU/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avec un taux de leucocytes élevé penser à une tuberculose rénale (sauf si le patient a reçu récemment des antibiotiques !)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  <a:solidFill>
            <a:srgbClr val="FFFF00"/>
          </a:solidFill>
        </p:spPr>
        <p:txBody>
          <a:bodyPr/>
          <a:lstStyle/>
          <a:p>
            <a:r>
              <a:rPr lang="fr-FR" b="1" u="sng" dirty="0">
                <a:latin typeface="Times New Roman" pitchFamily="18" charset="0"/>
                <a:cs typeface="Times New Roman" pitchFamily="18" charset="0"/>
              </a:rPr>
              <a:t>Technique :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On prévient le patient</a:t>
            </a:r>
          </a:p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On se muni du matériel (pistolet, bocal, urinai, bassin, verre graduée...)</a:t>
            </a:r>
          </a:p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On prend la bandelette (Vérifier date de péremption...)</a:t>
            </a:r>
          </a:p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- Regarder sur la boite le temps nécessaire à la réaction Faire le prélèvement 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vérifie le résultat.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67057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- Si 10</a:t>
            </a:r>
            <a:r>
              <a:rPr lang="fr-FR" b="1" baseline="300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CFU/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pour une urine mono microbienne 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- avec un nombre de GB supérieur à 10</a:t>
            </a:r>
            <a:r>
              <a:rPr lang="fr-FR" baseline="30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par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poursuivre l’identification. 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 pour  un nombre de GB est inférieur à 10</a:t>
            </a:r>
            <a:r>
              <a:rPr lang="fr-FR" baseline="30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par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rendre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« urines contaminées, prélèvement à renouveler»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- Si &gt; ou = 10</a:t>
            </a:r>
            <a:r>
              <a:rPr lang="fr-FR" b="1" baseline="300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CFU/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avec un taux de GB supérieur à 10</a:t>
            </a:r>
            <a:r>
              <a:rPr lang="fr-FR" baseline="30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observer le nombre de type de colonies:</a:t>
            </a:r>
          </a:p>
          <a:p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* Si un type de colonie : poursuivre l’analyse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* Si plusieurs types de colonies 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- 2 types de colonies : poursuivre l’analyse, faire une identification de l’espèce majoritaire ou des deux espèces si elles sont en quantité équivalente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- 3 ou + : rendre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« urines contaminées, renouveler le prélèvement »</a:t>
            </a: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620713"/>
            <a:ext cx="8740775" cy="57610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FR" sz="3600" dirty="0" smtClean="0"/>
              <a:t>   </a:t>
            </a:r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Très souvent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buFontTx/>
              <a:buNone/>
            </a:pP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  Chez une femme: nombreuses cellules épithéliales + bacilles Gram positif (lactobacilles) à l’examen direct + culture </a:t>
            </a:r>
          </a:p>
          <a:p>
            <a:pPr eaLnBrk="1" hangingPunct="1">
              <a:buFontTx/>
              <a:buNone/>
            </a:pP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  (10</a:t>
            </a:r>
            <a:r>
              <a:rPr lang="fr-FR" sz="36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ou 10</a:t>
            </a:r>
            <a:r>
              <a:rPr lang="fr-FR" sz="3600" baseline="30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UFC/ml) flore polymorphe :</a:t>
            </a:r>
          </a:p>
          <a:p>
            <a:pPr eaLnBrk="1" hangingPunct="1">
              <a:buFontTx/>
              <a:buNone/>
            </a:pP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  → </a:t>
            </a:r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contamination vaginale</a:t>
            </a:r>
          </a:p>
          <a:p>
            <a:pPr eaLnBrk="1" hangingPunct="1">
              <a:buFontTx/>
              <a:buNone/>
            </a:pP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260350"/>
            <a:ext cx="8512175" cy="63373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Cas particuliers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buFontTx/>
              <a:buNone/>
            </a:pPr>
            <a:endParaRPr lang="fr-FR" dirty="0" smtClean="0"/>
          </a:p>
          <a:p>
            <a:pPr eaLnBrk="1" hangingPunct="1">
              <a:buFontTx/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Symptômes urinaires + bactériurie à l’examen direct + culture stérile:</a:t>
            </a:r>
          </a:p>
          <a:p>
            <a:pPr eaLnBrk="1" hangingPunct="1"/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→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UI décapitée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( traitement ATB)</a:t>
            </a:r>
          </a:p>
          <a:p>
            <a:pPr eaLnBrk="1" hangingPunct="1">
              <a:buFontTx/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→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bactérie difficile à cultiver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ex:anaérobie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buFontTx/>
              <a:buNone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628658"/>
            <a:ext cx="4038600" cy="3018322"/>
          </a:xfrm>
          <a:noFill/>
        </p:spPr>
      </p:pic>
      <p:pic>
        <p:nvPicPr>
          <p:cNvPr id="21507" name="Picture 7" descr="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628658"/>
            <a:ext cx="4038600" cy="3018322"/>
          </a:xfrm>
          <a:noFill/>
        </p:spPr>
      </p:pic>
      <p:sp>
        <p:nvSpPr>
          <p:cNvPr id="21508" name="Text Box 10"/>
          <p:cNvSpPr txBox="1">
            <a:spLocks noChangeArrowheads="1"/>
          </p:cNvSpPr>
          <p:nvPr/>
        </p:nvSpPr>
        <p:spPr bwMode="auto">
          <a:xfrm>
            <a:off x="323850" y="762000"/>
            <a:ext cx="82819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/>
              <a:t> </a:t>
            </a:r>
            <a:r>
              <a:rPr lang="fr-FR" sz="3200" i="1"/>
              <a:t>Exemples:</a:t>
            </a:r>
          </a:p>
        </p:txBody>
      </p:sp>
      <p:sp>
        <p:nvSpPr>
          <p:cNvPr id="21509" name="Text Box 11"/>
          <p:cNvSpPr txBox="1">
            <a:spLocks noChangeArrowheads="1"/>
          </p:cNvSpPr>
          <p:nvPr/>
        </p:nvSpPr>
        <p:spPr bwMode="auto">
          <a:xfrm>
            <a:off x="611188" y="476250"/>
            <a:ext cx="7705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sz="3600"/>
          </a:p>
        </p:txBody>
      </p:sp>
      <p:sp>
        <p:nvSpPr>
          <p:cNvPr id="21510" name="Text Box 12"/>
          <p:cNvSpPr txBox="1">
            <a:spLocks noChangeArrowheads="1"/>
          </p:cNvSpPr>
          <p:nvPr/>
        </p:nvSpPr>
        <p:spPr bwMode="auto">
          <a:xfrm>
            <a:off x="611188" y="5589588"/>
            <a:ext cx="7848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/>
              <a:t>Bacilles gram négatif           polymicrobien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88632"/>
          </a:xfrm>
          <a:solidFill>
            <a:srgbClr val="FFCC00"/>
          </a:solidFill>
        </p:spPr>
        <p:txBody>
          <a:bodyPr>
            <a:normAutofit fontScale="92500" lnSpcReduction="20000"/>
          </a:bodyPr>
          <a:lstStyle/>
          <a:p>
            <a:pPr lvl="0"/>
            <a:r>
              <a:rPr lang="fr-FR" sz="4500" b="1" u="sng" dirty="0">
                <a:latin typeface="Times New Roman" pitchFamily="18" charset="0"/>
                <a:cs typeface="Times New Roman" pitchFamily="18" charset="0"/>
              </a:rPr>
              <a:t>La Diurèse :</a:t>
            </a:r>
          </a:p>
          <a:p>
            <a:r>
              <a:rPr lang="fr-FR" b="1" dirty="0">
                <a:latin typeface="Times New Roman" pitchFamily="18" charset="0"/>
                <a:cs typeface="Times New Roman" pitchFamily="18" charset="0"/>
              </a:rPr>
              <a:t>La diurèse est le volume d'urine émise ,en un temps donné en général sur 24h.</a:t>
            </a:r>
          </a:p>
          <a:p>
            <a:r>
              <a:rPr lang="fr-FR" b="1" dirty="0">
                <a:latin typeface="Times New Roman" pitchFamily="18" charset="0"/>
                <a:cs typeface="Times New Roman" pitchFamily="18" charset="0"/>
              </a:rPr>
              <a:t>Elle varie en fonction de la transpiration, des boissons ingérées , de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certaines pathologies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et de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certains médicaments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fr-FR" b="1" dirty="0">
                <a:latin typeface="Times New Roman" pitchFamily="18" charset="0"/>
                <a:cs typeface="Times New Roman" pitchFamily="18" charset="0"/>
              </a:rPr>
              <a:t>La diurèse moyenne est de 1,5L.</a:t>
            </a:r>
          </a:p>
          <a:p>
            <a:r>
              <a:rPr lang="fr-FR" b="1" dirty="0">
                <a:latin typeface="Times New Roman" pitchFamily="18" charset="0"/>
                <a:cs typeface="Times New Roman" pitchFamily="18" charset="0"/>
              </a:rPr>
              <a:t>La diurèse permet d'apprécier le fonctionnement rénal, ses anomalies et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de déceler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des pathologies :</a:t>
            </a:r>
          </a:p>
          <a:p>
            <a:r>
              <a:rPr lang="fr-FR" b="1" dirty="0">
                <a:latin typeface="Times New Roman" pitchFamily="18" charset="0"/>
                <a:cs typeface="Times New Roman" pitchFamily="18" charset="0"/>
              </a:rPr>
              <a:t>-de diagnostiquer et suivre l'évolution de certaines maladies.</a:t>
            </a:r>
          </a:p>
          <a:p>
            <a:r>
              <a:rPr lang="fr-FR" b="1" dirty="0">
                <a:latin typeface="Times New Roman" pitchFamily="18" charset="0"/>
                <a:cs typeface="Times New Roman" pitchFamily="18" charset="0"/>
              </a:rPr>
              <a:t>- de suivre l'efficacité de certains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traitements.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b="1" dirty="0">
                <a:latin typeface="Times New Roman" pitchFamily="18" charset="0"/>
                <a:cs typeface="Times New Roman" pitchFamily="18" charset="0"/>
              </a:rPr>
              <a:t>- de dépister les signes d'aggravation.</a:t>
            </a:r>
          </a:p>
          <a:p>
            <a:r>
              <a:rPr lang="fr-FR" b="1" dirty="0">
                <a:latin typeface="Times New Roman" pitchFamily="18" charset="0"/>
                <a:cs typeface="Times New Roman" pitchFamily="18" charset="0"/>
              </a:rPr>
              <a:t>- de faire le bilan « des entrées et des sorties »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436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  <a:solidFill>
            <a:srgbClr val="FFFF00"/>
          </a:solidFill>
        </p:spPr>
        <p:txBody>
          <a:bodyPr/>
          <a:lstStyle/>
          <a:p>
            <a:r>
              <a:rPr lang="fr-FR" b="1" u="sng" dirty="0">
                <a:latin typeface="Times New Roman" pitchFamily="18" charset="0"/>
                <a:cs typeface="Times New Roman" pitchFamily="18" charset="0"/>
              </a:rPr>
              <a:t>Matériel :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un bocal / 24h </a:t>
            </a:r>
            <a:r>
              <a:rPr lang="fr-FR" i="1" u="sng" dirty="0">
                <a:latin typeface="Times New Roman" pitchFamily="18" charset="0"/>
                <a:cs typeface="Times New Roman" pitchFamily="18" charset="0"/>
              </a:rPr>
              <a:t>Technique :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Sur le bocal, inscrire le nom du patient.</a:t>
            </a:r>
          </a:p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On prévient le patient</a:t>
            </a:r>
          </a:p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On jette la première miction (pour commencer à zéro) et on commence alors le prélèvement. On note la date, l’heure de commencement</a:t>
            </a:r>
          </a:p>
        </p:txBody>
      </p:sp>
    </p:spTree>
    <p:extLst>
      <p:ext uri="{BB962C8B-B14F-4D97-AF65-F5344CB8AC3E}">
        <p14:creationId xmlns="" xmlns:p14="http://schemas.microsoft.com/office/powerpoint/2010/main" val="243354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  <a:solidFill>
            <a:srgbClr val="FFCC00"/>
          </a:solidFill>
        </p:spPr>
        <p:txBody>
          <a:bodyPr/>
          <a:lstStyle/>
          <a:p>
            <a:r>
              <a:rPr lang="fr-FR" b="1" dirty="0">
                <a:latin typeface="Times New Roman" pitchFamily="18" charset="0"/>
                <a:cs typeface="Times New Roman" pitchFamily="18" charset="0"/>
              </a:rPr>
              <a:t>Évaluation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Quantité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:Normal : 1,5 – 2 litres. ( oligurie : diminution du volume des urines :</a:t>
            </a:r>
          </a:p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diurèse &lt; 500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. Anurie : absence totale ou quasi-totale d’urine. Polyurie :</a:t>
            </a:r>
          </a:p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augmentation du volume des urines : diurèse &gt; 3 litres.</a:t>
            </a:r>
          </a:p>
          <a:p>
            <a:r>
              <a:rPr lang="fr-FR" b="1" dirty="0">
                <a:latin typeface="Times New Roman" pitchFamily="18" charset="0"/>
                <a:cs typeface="Times New Roman" pitchFamily="18" charset="0"/>
              </a:rPr>
              <a:t>Aspect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: Clair : normal. Dépôt : infection, caillot de sang.</a:t>
            </a:r>
          </a:p>
          <a:p>
            <a:r>
              <a:rPr lang="fr-FR" b="1" dirty="0">
                <a:latin typeface="Times New Roman" pitchFamily="18" charset="0"/>
                <a:cs typeface="Times New Roman" pitchFamily="18" charset="0"/>
              </a:rPr>
              <a:t>Couleur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:Clair : normal. Trouble : infection. jaune foncé : urines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concentrées.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Rouge-orangé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: ictère,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médicaments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.Rouge-brun : hématurie.</a:t>
            </a:r>
          </a:p>
          <a:p>
            <a:r>
              <a:rPr lang="fr-FR" b="1" dirty="0">
                <a:latin typeface="Times New Roman" pitchFamily="18" charset="0"/>
                <a:cs typeface="Times New Roman" pitchFamily="18" charset="0"/>
              </a:rPr>
              <a:t>Odeur :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Nauséabonde : infection.</a:t>
            </a:r>
          </a:p>
        </p:txBody>
      </p:sp>
    </p:spTree>
    <p:extLst>
      <p:ext uri="{BB962C8B-B14F-4D97-AF65-F5344CB8AC3E}">
        <p14:creationId xmlns="" xmlns:p14="http://schemas.microsoft.com/office/powerpoint/2010/main" val="38959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561</TotalTime>
  <Words>2104</Words>
  <Application>Microsoft Office PowerPoint</Application>
  <PresentationFormat>Affichage à l'écran (4:3)</PresentationFormat>
  <Paragraphs>334</Paragraphs>
  <Slides>64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64</vt:i4>
      </vt:variant>
    </vt:vector>
  </HeadingPairs>
  <TitlesOfParts>
    <vt:vector size="66" baseType="lpstr">
      <vt:lpstr>Débit</vt:lpstr>
      <vt:lpstr>Image bitmap</vt:lpstr>
      <vt:lpstr> Biochimie appliquée en pathologies animales et végétales</vt:lpstr>
      <vt:lpstr>Exploration de la fonction rénale</vt:lpstr>
      <vt:lpstr>Rappels anatomiques</vt:lpstr>
      <vt:lpstr>Rappels anatomiques - Néphron</vt:lpstr>
      <vt:lpstr>Les Analyses d’urines : </vt:lpstr>
      <vt:lpstr>Diapositive 6</vt:lpstr>
      <vt:lpstr>Diapositive 7</vt:lpstr>
      <vt:lpstr>Diapositive 8</vt:lpstr>
      <vt:lpstr>Évaluation</vt:lpstr>
      <vt:lpstr>Vocabulaire relatif au fonctionnement de la fonction rénale</vt:lpstr>
      <vt:lpstr>Etapes </vt:lpstr>
      <vt:lpstr>Analyses physique de l’urine </vt:lpstr>
      <vt:lpstr> Analyse chimique de l’urine</vt:lpstr>
      <vt:lpstr>Diapositive 14</vt:lpstr>
      <vt:lpstr>Analyse chimique de l’urine</vt:lpstr>
      <vt:lpstr>Diapositive 16</vt:lpstr>
      <vt:lpstr>Protéinurie </vt:lpstr>
      <vt:lpstr>Diapositive 18</vt:lpstr>
      <vt:lpstr>Analyse chimique de l’urine - Protéinurie</vt:lpstr>
      <vt:lpstr>Analyse chimique de l’urine</vt:lpstr>
      <vt:lpstr>Hématurie</vt:lpstr>
      <vt:lpstr>Le sédiment urinaire</vt:lpstr>
      <vt:lpstr>Examen microscopique du sédiment urinaire</vt:lpstr>
      <vt:lpstr>Diapositive 24</vt:lpstr>
      <vt:lpstr>Les Leucocytes </vt:lpstr>
      <vt:lpstr>  Les hématies</vt:lpstr>
      <vt:lpstr>Eumorphes      et          dysmorphes</vt:lpstr>
      <vt:lpstr>  Les Cellules </vt:lpstr>
      <vt:lpstr>Diapositive 29</vt:lpstr>
      <vt:lpstr>  LES CYLINDRES</vt:lpstr>
      <vt:lpstr>Diapositive 31</vt:lpstr>
      <vt:lpstr>  Les cylindres hyalins et cireux</vt:lpstr>
      <vt:lpstr>  Les cylindres érythrocytaires</vt:lpstr>
      <vt:lpstr>  Les cylindres leucocytaires</vt:lpstr>
      <vt:lpstr>  Les cristaux urinaires</vt:lpstr>
      <vt:lpstr>Les cristaux urinaires</vt:lpstr>
      <vt:lpstr>Aliments riches en oxalates</vt:lpstr>
      <vt:lpstr>Diapositive 38</vt:lpstr>
      <vt:lpstr>Diapositive 39</vt:lpstr>
      <vt:lpstr>Diapositive 40</vt:lpstr>
      <vt:lpstr>  Cristaux iatrogènes</vt:lpstr>
      <vt:lpstr>Diapositive 42</vt:lpstr>
      <vt:lpstr>Diapositive 43</vt:lpstr>
      <vt:lpstr>Diapositive 44</vt:lpstr>
      <vt:lpstr> Prélèvement, conservation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Diapositive 61</vt:lpstr>
      <vt:lpstr>Diapositive 62</vt:lpstr>
      <vt:lpstr>Diapositive 63</vt:lpstr>
      <vt:lpstr>Diapositive 64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iancu</dc:creator>
  <cp:lastModifiedBy>Imène</cp:lastModifiedBy>
  <cp:revision>108</cp:revision>
  <dcterms:created xsi:type="dcterms:W3CDTF">2010-10-30T11:33:17Z</dcterms:created>
  <dcterms:modified xsi:type="dcterms:W3CDTF">2022-02-13T17:52:55Z</dcterms:modified>
</cp:coreProperties>
</file>