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6" r:id="rId3"/>
    <p:sldId id="258" r:id="rId4"/>
    <p:sldId id="260" r:id="rId5"/>
    <p:sldId id="259" r:id="rId6"/>
    <p:sldId id="261" r:id="rId7"/>
    <p:sldId id="262" r:id="rId8"/>
    <p:sldId id="288" r:id="rId9"/>
    <p:sldId id="280" r:id="rId10"/>
    <p:sldId id="281" r:id="rId11"/>
    <p:sldId id="264" r:id="rId12"/>
    <p:sldId id="268" r:id="rId13"/>
    <p:sldId id="292" r:id="rId14"/>
    <p:sldId id="293" r:id="rId15"/>
    <p:sldId id="295" r:id="rId16"/>
    <p:sldId id="294" r:id="rId17"/>
    <p:sldId id="265" r:id="rId18"/>
    <p:sldId id="266" r:id="rId19"/>
    <p:sldId id="267" r:id="rId20"/>
    <p:sldId id="263" r:id="rId21"/>
    <p:sldId id="269" r:id="rId22"/>
    <p:sldId id="270" r:id="rId23"/>
    <p:sldId id="271" r:id="rId24"/>
    <p:sldId id="289" r:id="rId25"/>
    <p:sldId id="272" r:id="rId26"/>
    <p:sldId id="273" r:id="rId27"/>
    <p:sldId id="290" r:id="rId28"/>
    <p:sldId id="274" r:id="rId29"/>
    <p:sldId id="291" r:id="rId30"/>
    <p:sldId id="284" r:id="rId31"/>
    <p:sldId id="283" r:id="rId32"/>
    <p:sldId id="282" r:id="rId33"/>
    <p:sldId id="275" r:id="rId34"/>
    <p:sldId id="286" r:id="rId35"/>
    <p:sldId id="276" r:id="rId36"/>
    <p:sldId id="287" r:id="rId37"/>
    <p:sldId id="277" r:id="rId38"/>
    <p:sldId id="278"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596F6-AB83-4C0F-AFF0-DDC83ECE029B}" type="doc">
      <dgm:prSet loTypeId="urn:microsoft.com/office/officeart/2005/8/layout/process1" loCatId="process" qsTypeId="urn:microsoft.com/office/officeart/2005/8/quickstyle/simple1" qsCatId="simple" csTypeId="urn:microsoft.com/office/officeart/2005/8/colors/accent1_2" csCatId="accent1" phldr="1"/>
      <dgm:spPr/>
    </dgm:pt>
    <dgm:pt modelId="{E1E48663-6481-46D5-8FC0-242B493241A0}">
      <dgm:prSet phldrT="[Text]"/>
      <dgm:spPr/>
      <dgm:t>
        <a:bodyPr/>
        <a:lstStyle/>
        <a:p>
          <a:r>
            <a:rPr lang="en-US" dirty="0"/>
            <a:t>Data collection</a:t>
          </a:r>
        </a:p>
      </dgm:t>
    </dgm:pt>
    <dgm:pt modelId="{F70EB7C7-DDC0-4CED-BE6A-9D89A56BDA1E}" type="parTrans" cxnId="{38E0E69D-111F-4556-851F-1B7097FB18B1}">
      <dgm:prSet/>
      <dgm:spPr/>
      <dgm:t>
        <a:bodyPr/>
        <a:lstStyle/>
        <a:p>
          <a:endParaRPr lang="en-US"/>
        </a:p>
      </dgm:t>
    </dgm:pt>
    <dgm:pt modelId="{D51C5A51-9C05-404E-8968-2F12E988C27A}" type="sibTrans" cxnId="{38E0E69D-111F-4556-851F-1B7097FB18B1}">
      <dgm:prSet/>
      <dgm:spPr/>
      <dgm:t>
        <a:bodyPr/>
        <a:lstStyle/>
        <a:p>
          <a:endParaRPr lang="en-US"/>
        </a:p>
      </dgm:t>
    </dgm:pt>
    <dgm:pt modelId="{BDDDD50E-16BA-46B0-B866-555CE291FE90}">
      <dgm:prSet phldrT="[Text]"/>
      <dgm:spPr/>
      <dgm:t>
        <a:bodyPr/>
        <a:lstStyle/>
        <a:p>
          <a:r>
            <a:rPr lang="en-US" dirty="0"/>
            <a:t>Analysis</a:t>
          </a:r>
        </a:p>
      </dgm:t>
    </dgm:pt>
    <dgm:pt modelId="{BA6AD825-7318-4B34-97AD-F17E6A22B3E3}" type="parTrans" cxnId="{6072BE64-AAC0-4633-A80C-AC5A033BD193}">
      <dgm:prSet/>
      <dgm:spPr/>
      <dgm:t>
        <a:bodyPr/>
        <a:lstStyle/>
        <a:p>
          <a:endParaRPr lang="en-US"/>
        </a:p>
      </dgm:t>
    </dgm:pt>
    <dgm:pt modelId="{C4722076-E962-46CE-AC84-E767DBD1F99C}" type="sibTrans" cxnId="{6072BE64-AAC0-4633-A80C-AC5A033BD193}">
      <dgm:prSet/>
      <dgm:spPr/>
      <dgm:t>
        <a:bodyPr/>
        <a:lstStyle/>
        <a:p>
          <a:endParaRPr lang="en-US"/>
        </a:p>
      </dgm:t>
    </dgm:pt>
    <dgm:pt modelId="{BDD31A75-68FC-4DF1-AE39-3B50E6AFE4D7}">
      <dgm:prSet phldrT="[Text]"/>
      <dgm:spPr/>
      <dgm:t>
        <a:bodyPr/>
        <a:lstStyle/>
        <a:p>
          <a:r>
            <a:rPr lang="en-US" dirty="0"/>
            <a:t>Results</a:t>
          </a:r>
        </a:p>
      </dgm:t>
    </dgm:pt>
    <dgm:pt modelId="{D53D75CF-129F-4438-96B4-E9CF6E74E0EB}" type="parTrans" cxnId="{C84955A9-7040-41B5-BF33-520C7CCB156A}">
      <dgm:prSet/>
      <dgm:spPr/>
      <dgm:t>
        <a:bodyPr/>
        <a:lstStyle/>
        <a:p>
          <a:endParaRPr lang="en-US"/>
        </a:p>
      </dgm:t>
    </dgm:pt>
    <dgm:pt modelId="{7A36EF3E-0D57-4E43-A317-1410FF51A8A5}" type="sibTrans" cxnId="{C84955A9-7040-41B5-BF33-520C7CCB156A}">
      <dgm:prSet/>
      <dgm:spPr/>
      <dgm:t>
        <a:bodyPr/>
        <a:lstStyle/>
        <a:p>
          <a:endParaRPr lang="en-US"/>
        </a:p>
      </dgm:t>
    </dgm:pt>
    <dgm:pt modelId="{97C25174-F4B8-4836-B4AE-B236114E7C85}" type="pres">
      <dgm:prSet presAssocID="{A46596F6-AB83-4C0F-AFF0-DDC83ECE029B}" presName="Name0" presStyleCnt="0">
        <dgm:presLayoutVars>
          <dgm:dir/>
          <dgm:resizeHandles val="exact"/>
        </dgm:presLayoutVars>
      </dgm:prSet>
      <dgm:spPr/>
    </dgm:pt>
    <dgm:pt modelId="{A5B08624-4330-4DEC-88F8-06EAE2A6DCF3}" type="pres">
      <dgm:prSet presAssocID="{E1E48663-6481-46D5-8FC0-242B493241A0}" presName="node" presStyleLbl="node1" presStyleIdx="0" presStyleCnt="3">
        <dgm:presLayoutVars>
          <dgm:bulletEnabled val="1"/>
        </dgm:presLayoutVars>
      </dgm:prSet>
      <dgm:spPr/>
    </dgm:pt>
    <dgm:pt modelId="{2EF99BE5-0411-4882-B747-C9AFD321E8D9}" type="pres">
      <dgm:prSet presAssocID="{D51C5A51-9C05-404E-8968-2F12E988C27A}" presName="sibTrans" presStyleLbl="sibTrans2D1" presStyleIdx="0" presStyleCnt="2"/>
      <dgm:spPr/>
    </dgm:pt>
    <dgm:pt modelId="{751C02A8-D95C-4FE1-A71F-B4DF4FBA65EB}" type="pres">
      <dgm:prSet presAssocID="{D51C5A51-9C05-404E-8968-2F12E988C27A}" presName="connectorText" presStyleLbl="sibTrans2D1" presStyleIdx="0" presStyleCnt="2"/>
      <dgm:spPr/>
    </dgm:pt>
    <dgm:pt modelId="{7B813B26-AC5A-45CF-ACE5-EA6992AF5747}" type="pres">
      <dgm:prSet presAssocID="{BDDDD50E-16BA-46B0-B866-555CE291FE90}" presName="node" presStyleLbl="node1" presStyleIdx="1" presStyleCnt="3">
        <dgm:presLayoutVars>
          <dgm:bulletEnabled val="1"/>
        </dgm:presLayoutVars>
      </dgm:prSet>
      <dgm:spPr/>
    </dgm:pt>
    <dgm:pt modelId="{EFB05220-BF07-4BFB-B32F-DE51471C2FFF}" type="pres">
      <dgm:prSet presAssocID="{C4722076-E962-46CE-AC84-E767DBD1F99C}" presName="sibTrans" presStyleLbl="sibTrans2D1" presStyleIdx="1" presStyleCnt="2"/>
      <dgm:spPr/>
    </dgm:pt>
    <dgm:pt modelId="{F55C65D7-F079-4D79-9417-204A3E9A1547}" type="pres">
      <dgm:prSet presAssocID="{C4722076-E962-46CE-AC84-E767DBD1F99C}" presName="connectorText" presStyleLbl="sibTrans2D1" presStyleIdx="1" presStyleCnt="2"/>
      <dgm:spPr/>
    </dgm:pt>
    <dgm:pt modelId="{A581EC2B-5E15-463E-AA40-3BBCB4CC355A}" type="pres">
      <dgm:prSet presAssocID="{BDD31A75-68FC-4DF1-AE39-3B50E6AFE4D7}" presName="node" presStyleLbl="node1" presStyleIdx="2" presStyleCnt="3">
        <dgm:presLayoutVars>
          <dgm:bulletEnabled val="1"/>
        </dgm:presLayoutVars>
      </dgm:prSet>
      <dgm:spPr/>
    </dgm:pt>
  </dgm:ptLst>
  <dgm:cxnLst>
    <dgm:cxn modelId="{96298105-F0F3-4571-8599-BF57CDCFAB55}" type="presOf" srcId="{D51C5A51-9C05-404E-8968-2F12E988C27A}" destId="{751C02A8-D95C-4FE1-A71F-B4DF4FBA65EB}" srcOrd="1" destOrd="0" presId="urn:microsoft.com/office/officeart/2005/8/layout/process1"/>
    <dgm:cxn modelId="{BC97FF23-8CE4-46A7-95B8-C95F38580C0F}" type="presOf" srcId="{A46596F6-AB83-4C0F-AFF0-DDC83ECE029B}" destId="{97C25174-F4B8-4836-B4AE-B236114E7C85}" srcOrd="0" destOrd="0" presId="urn:microsoft.com/office/officeart/2005/8/layout/process1"/>
    <dgm:cxn modelId="{6072BE64-AAC0-4633-A80C-AC5A033BD193}" srcId="{A46596F6-AB83-4C0F-AFF0-DDC83ECE029B}" destId="{BDDDD50E-16BA-46B0-B866-555CE291FE90}" srcOrd="1" destOrd="0" parTransId="{BA6AD825-7318-4B34-97AD-F17E6A22B3E3}" sibTransId="{C4722076-E962-46CE-AC84-E767DBD1F99C}"/>
    <dgm:cxn modelId="{049D0A4D-A26E-403B-BE7C-5FCE57488915}" type="presOf" srcId="{D51C5A51-9C05-404E-8968-2F12E988C27A}" destId="{2EF99BE5-0411-4882-B747-C9AFD321E8D9}" srcOrd="0" destOrd="0" presId="urn:microsoft.com/office/officeart/2005/8/layout/process1"/>
    <dgm:cxn modelId="{0C8E1B8C-4E1A-4FC5-A721-A42FDD50A6C7}" type="presOf" srcId="{BDD31A75-68FC-4DF1-AE39-3B50E6AFE4D7}" destId="{A581EC2B-5E15-463E-AA40-3BBCB4CC355A}" srcOrd="0" destOrd="0" presId="urn:microsoft.com/office/officeart/2005/8/layout/process1"/>
    <dgm:cxn modelId="{38E0E69D-111F-4556-851F-1B7097FB18B1}" srcId="{A46596F6-AB83-4C0F-AFF0-DDC83ECE029B}" destId="{E1E48663-6481-46D5-8FC0-242B493241A0}" srcOrd="0" destOrd="0" parTransId="{F70EB7C7-DDC0-4CED-BE6A-9D89A56BDA1E}" sibTransId="{D51C5A51-9C05-404E-8968-2F12E988C27A}"/>
    <dgm:cxn modelId="{77231EA0-DE31-41D3-B61E-736388641470}" type="presOf" srcId="{C4722076-E962-46CE-AC84-E767DBD1F99C}" destId="{EFB05220-BF07-4BFB-B32F-DE51471C2FFF}" srcOrd="0" destOrd="0" presId="urn:microsoft.com/office/officeart/2005/8/layout/process1"/>
    <dgm:cxn modelId="{945965A6-C4DD-4612-B4C1-1DDB8610022E}" type="presOf" srcId="{E1E48663-6481-46D5-8FC0-242B493241A0}" destId="{A5B08624-4330-4DEC-88F8-06EAE2A6DCF3}" srcOrd="0" destOrd="0" presId="urn:microsoft.com/office/officeart/2005/8/layout/process1"/>
    <dgm:cxn modelId="{C84955A9-7040-41B5-BF33-520C7CCB156A}" srcId="{A46596F6-AB83-4C0F-AFF0-DDC83ECE029B}" destId="{BDD31A75-68FC-4DF1-AE39-3B50E6AFE4D7}" srcOrd="2" destOrd="0" parTransId="{D53D75CF-129F-4438-96B4-E9CF6E74E0EB}" sibTransId="{7A36EF3E-0D57-4E43-A317-1410FF51A8A5}"/>
    <dgm:cxn modelId="{5D3639B1-3732-41D9-9B24-82EE35380390}" type="presOf" srcId="{BDDDD50E-16BA-46B0-B866-555CE291FE90}" destId="{7B813B26-AC5A-45CF-ACE5-EA6992AF5747}" srcOrd="0" destOrd="0" presId="urn:microsoft.com/office/officeart/2005/8/layout/process1"/>
    <dgm:cxn modelId="{F970E0B7-C202-4536-95F2-802443DED58D}" type="presOf" srcId="{C4722076-E962-46CE-AC84-E767DBD1F99C}" destId="{F55C65D7-F079-4D79-9417-204A3E9A1547}" srcOrd="1" destOrd="0" presId="urn:microsoft.com/office/officeart/2005/8/layout/process1"/>
    <dgm:cxn modelId="{C51AA741-70B2-432C-8B0E-058849658037}" type="presParOf" srcId="{97C25174-F4B8-4836-B4AE-B236114E7C85}" destId="{A5B08624-4330-4DEC-88F8-06EAE2A6DCF3}" srcOrd="0" destOrd="0" presId="urn:microsoft.com/office/officeart/2005/8/layout/process1"/>
    <dgm:cxn modelId="{1F2DD040-FB6A-4793-B488-16668E52C366}" type="presParOf" srcId="{97C25174-F4B8-4836-B4AE-B236114E7C85}" destId="{2EF99BE5-0411-4882-B747-C9AFD321E8D9}" srcOrd="1" destOrd="0" presId="urn:microsoft.com/office/officeart/2005/8/layout/process1"/>
    <dgm:cxn modelId="{7A6EC015-539A-4596-A514-4E8232A54A02}" type="presParOf" srcId="{2EF99BE5-0411-4882-B747-C9AFD321E8D9}" destId="{751C02A8-D95C-4FE1-A71F-B4DF4FBA65EB}" srcOrd="0" destOrd="0" presId="urn:microsoft.com/office/officeart/2005/8/layout/process1"/>
    <dgm:cxn modelId="{ABD38D10-2F1B-40B0-8A0F-35480BE5C349}" type="presParOf" srcId="{97C25174-F4B8-4836-B4AE-B236114E7C85}" destId="{7B813B26-AC5A-45CF-ACE5-EA6992AF5747}" srcOrd="2" destOrd="0" presId="urn:microsoft.com/office/officeart/2005/8/layout/process1"/>
    <dgm:cxn modelId="{E4B1B4CC-020A-46E2-AEEF-A58722081538}" type="presParOf" srcId="{97C25174-F4B8-4836-B4AE-B236114E7C85}" destId="{EFB05220-BF07-4BFB-B32F-DE51471C2FFF}" srcOrd="3" destOrd="0" presId="urn:microsoft.com/office/officeart/2005/8/layout/process1"/>
    <dgm:cxn modelId="{8F5BF725-08A5-48D2-BAB5-91AC86FF16E6}" type="presParOf" srcId="{EFB05220-BF07-4BFB-B32F-DE51471C2FFF}" destId="{F55C65D7-F079-4D79-9417-204A3E9A1547}" srcOrd="0" destOrd="0" presId="urn:microsoft.com/office/officeart/2005/8/layout/process1"/>
    <dgm:cxn modelId="{E38B4429-3369-40DD-B197-F93760CF9046}" type="presParOf" srcId="{97C25174-F4B8-4836-B4AE-B236114E7C85}" destId="{A581EC2B-5E15-463E-AA40-3BBCB4CC35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0935C-DF90-4C1D-8775-3CB796CABA22}"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EEBD77F4-4CC3-43FF-8D66-B81C57F19F11}">
      <dgm:prSet phldrT="[Text]"/>
      <dgm:spPr/>
      <dgm:t>
        <a:bodyPr/>
        <a:lstStyle/>
        <a:p>
          <a:r>
            <a:rPr lang="en-US" b="0" dirty="0"/>
            <a:t>TYPES OF DATA</a:t>
          </a:r>
        </a:p>
      </dgm:t>
    </dgm:pt>
    <dgm:pt modelId="{0EE44E21-672E-4026-AA61-783293029DDD}" type="parTrans" cxnId="{9E81680A-8435-41D6-83C0-A603FC552C61}">
      <dgm:prSet/>
      <dgm:spPr/>
      <dgm:t>
        <a:bodyPr/>
        <a:lstStyle/>
        <a:p>
          <a:endParaRPr lang="en-US"/>
        </a:p>
      </dgm:t>
    </dgm:pt>
    <dgm:pt modelId="{3B5BE504-B4A7-4E01-9500-40612FDCCB25}" type="sibTrans" cxnId="{9E81680A-8435-41D6-83C0-A603FC552C61}">
      <dgm:prSet/>
      <dgm:spPr/>
      <dgm:t>
        <a:bodyPr/>
        <a:lstStyle/>
        <a:p>
          <a:endParaRPr lang="en-US"/>
        </a:p>
      </dgm:t>
    </dgm:pt>
    <dgm:pt modelId="{99EBABB5-583B-4792-8966-B5EC24A7C10D}">
      <dgm:prSet phldrT="[Text]"/>
      <dgm:spPr/>
      <dgm:t>
        <a:bodyPr/>
        <a:lstStyle/>
        <a:p>
          <a:r>
            <a:rPr lang="en-US" dirty="0"/>
            <a:t>Quantitative data</a:t>
          </a:r>
        </a:p>
      </dgm:t>
    </dgm:pt>
    <dgm:pt modelId="{ECF4AC86-64DF-4525-9F2B-DD2D329490CF}" type="parTrans" cxnId="{E05AB354-1DDC-4D5F-A7C2-5C4BEABB57B1}">
      <dgm:prSet/>
      <dgm:spPr/>
      <dgm:t>
        <a:bodyPr/>
        <a:lstStyle/>
        <a:p>
          <a:endParaRPr lang="en-US"/>
        </a:p>
      </dgm:t>
    </dgm:pt>
    <dgm:pt modelId="{904F53DB-3DE9-496B-97D6-8A02C55B1AE5}" type="sibTrans" cxnId="{E05AB354-1DDC-4D5F-A7C2-5C4BEABB57B1}">
      <dgm:prSet/>
      <dgm:spPr/>
      <dgm:t>
        <a:bodyPr/>
        <a:lstStyle/>
        <a:p>
          <a:endParaRPr lang="en-US"/>
        </a:p>
      </dgm:t>
    </dgm:pt>
    <dgm:pt modelId="{B4A33DA2-A28C-4181-9AB0-547D616A14A7}">
      <dgm:prSet phldrT="[Text]"/>
      <dgm:spPr/>
      <dgm:t>
        <a:bodyPr/>
        <a:lstStyle/>
        <a:p>
          <a:r>
            <a:rPr lang="en-US" dirty="0"/>
            <a:t>Qualitative data</a:t>
          </a:r>
        </a:p>
      </dgm:t>
    </dgm:pt>
    <dgm:pt modelId="{AB550940-7926-4A28-A3B5-9549D1F19BE0}" type="parTrans" cxnId="{2DEFBF07-CF27-450B-895F-CA567F7407E2}">
      <dgm:prSet/>
      <dgm:spPr/>
      <dgm:t>
        <a:bodyPr/>
        <a:lstStyle/>
        <a:p>
          <a:endParaRPr lang="en-US"/>
        </a:p>
      </dgm:t>
    </dgm:pt>
    <dgm:pt modelId="{B9814737-D04D-42DC-9194-484E060124EC}" type="sibTrans" cxnId="{2DEFBF07-CF27-450B-895F-CA567F7407E2}">
      <dgm:prSet/>
      <dgm:spPr/>
      <dgm:t>
        <a:bodyPr/>
        <a:lstStyle/>
        <a:p>
          <a:endParaRPr lang="en-US"/>
        </a:p>
      </dgm:t>
    </dgm:pt>
    <dgm:pt modelId="{4F17D0EB-4ED6-4891-BCC4-465BD8F09FD7}" type="pres">
      <dgm:prSet presAssocID="{5FD0935C-DF90-4C1D-8775-3CB796CABA22}" presName="hierChild1" presStyleCnt="0">
        <dgm:presLayoutVars>
          <dgm:orgChart val="1"/>
          <dgm:chPref val="1"/>
          <dgm:dir/>
          <dgm:animOne val="branch"/>
          <dgm:animLvl val="lvl"/>
          <dgm:resizeHandles/>
        </dgm:presLayoutVars>
      </dgm:prSet>
      <dgm:spPr/>
    </dgm:pt>
    <dgm:pt modelId="{01393B82-3576-4A68-8F59-A70446EDD02E}" type="pres">
      <dgm:prSet presAssocID="{EEBD77F4-4CC3-43FF-8D66-B81C57F19F11}" presName="hierRoot1" presStyleCnt="0">
        <dgm:presLayoutVars>
          <dgm:hierBranch val="init"/>
        </dgm:presLayoutVars>
      </dgm:prSet>
      <dgm:spPr/>
    </dgm:pt>
    <dgm:pt modelId="{54E194D7-7E52-4798-AC94-AACDF8F96F56}" type="pres">
      <dgm:prSet presAssocID="{EEBD77F4-4CC3-43FF-8D66-B81C57F19F11}" presName="rootComposite1" presStyleCnt="0"/>
      <dgm:spPr/>
    </dgm:pt>
    <dgm:pt modelId="{D9BA862B-444A-4014-830C-F6C019C3964D}" type="pres">
      <dgm:prSet presAssocID="{EEBD77F4-4CC3-43FF-8D66-B81C57F19F11}" presName="rootText1" presStyleLbl="node0" presStyleIdx="0" presStyleCnt="1" custScaleX="148732" custScaleY="34348">
        <dgm:presLayoutVars>
          <dgm:chPref val="3"/>
        </dgm:presLayoutVars>
      </dgm:prSet>
      <dgm:spPr/>
    </dgm:pt>
    <dgm:pt modelId="{67EA04AA-AB5E-4C01-8B49-82EE2173AFFA}" type="pres">
      <dgm:prSet presAssocID="{EEBD77F4-4CC3-43FF-8D66-B81C57F19F11}" presName="rootConnector1" presStyleLbl="node1" presStyleIdx="0" presStyleCnt="0"/>
      <dgm:spPr/>
    </dgm:pt>
    <dgm:pt modelId="{195ABC3D-CDFC-46F6-A3B4-206C843B54D9}" type="pres">
      <dgm:prSet presAssocID="{EEBD77F4-4CC3-43FF-8D66-B81C57F19F11}" presName="hierChild2" presStyleCnt="0"/>
      <dgm:spPr/>
    </dgm:pt>
    <dgm:pt modelId="{5EF01266-3F49-422A-8F26-D5E66F8EA20C}" type="pres">
      <dgm:prSet presAssocID="{ECF4AC86-64DF-4525-9F2B-DD2D329490CF}" presName="Name37" presStyleLbl="parChTrans1D2" presStyleIdx="0" presStyleCnt="2"/>
      <dgm:spPr/>
    </dgm:pt>
    <dgm:pt modelId="{EDBFD3AE-D85D-4847-B7BF-EC9B76038F7F}" type="pres">
      <dgm:prSet presAssocID="{99EBABB5-583B-4792-8966-B5EC24A7C10D}" presName="hierRoot2" presStyleCnt="0">
        <dgm:presLayoutVars>
          <dgm:hierBranch val="init"/>
        </dgm:presLayoutVars>
      </dgm:prSet>
      <dgm:spPr/>
    </dgm:pt>
    <dgm:pt modelId="{7C6E479D-A47C-469E-B7C4-47CC274250D5}" type="pres">
      <dgm:prSet presAssocID="{99EBABB5-583B-4792-8966-B5EC24A7C10D}" presName="rootComposite" presStyleCnt="0"/>
      <dgm:spPr/>
    </dgm:pt>
    <dgm:pt modelId="{E185B360-E0A3-419C-AC46-A61F1EF6E3F5}" type="pres">
      <dgm:prSet presAssocID="{99EBABB5-583B-4792-8966-B5EC24A7C10D}" presName="rootText" presStyleLbl="node2" presStyleIdx="0" presStyleCnt="2">
        <dgm:presLayoutVars>
          <dgm:chPref val="3"/>
        </dgm:presLayoutVars>
      </dgm:prSet>
      <dgm:spPr/>
    </dgm:pt>
    <dgm:pt modelId="{C8CBA5F6-7813-4B03-A5DC-69A87584E3DC}" type="pres">
      <dgm:prSet presAssocID="{99EBABB5-583B-4792-8966-B5EC24A7C10D}" presName="rootConnector" presStyleLbl="node2" presStyleIdx="0" presStyleCnt="2"/>
      <dgm:spPr/>
    </dgm:pt>
    <dgm:pt modelId="{8E857E2F-6DE6-4C94-A8FD-A57D441F8206}" type="pres">
      <dgm:prSet presAssocID="{99EBABB5-583B-4792-8966-B5EC24A7C10D}" presName="hierChild4" presStyleCnt="0"/>
      <dgm:spPr/>
    </dgm:pt>
    <dgm:pt modelId="{DD64BDC2-C2B8-409B-969D-965E1D3E3188}" type="pres">
      <dgm:prSet presAssocID="{99EBABB5-583B-4792-8966-B5EC24A7C10D}" presName="hierChild5" presStyleCnt="0"/>
      <dgm:spPr/>
    </dgm:pt>
    <dgm:pt modelId="{5EEED51A-2A3E-40D7-8220-2277DE60970A}" type="pres">
      <dgm:prSet presAssocID="{AB550940-7926-4A28-A3B5-9549D1F19BE0}" presName="Name37" presStyleLbl="parChTrans1D2" presStyleIdx="1" presStyleCnt="2"/>
      <dgm:spPr/>
    </dgm:pt>
    <dgm:pt modelId="{1199468E-6E9F-4A50-BA97-79A89BEF3B21}" type="pres">
      <dgm:prSet presAssocID="{B4A33DA2-A28C-4181-9AB0-547D616A14A7}" presName="hierRoot2" presStyleCnt="0">
        <dgm:presLayoutVars>
          <dgm:hierBranch val="init"/>
        </dgm:presLayoutVars>
      </dgm:prSet>
      <dgm:spPr/>
    </dgm:pt>
    <dgm:pt modelId="{DF4524F1-4D39-415C-B9EF-57FAC44E8D8E}" type="pres">
      <dgm:prSet presAssocID="{B4A33DA2-A28C-4181-9AB0-547D616A14A7}" presName="rootComposite" presStyleCnt="0"/>
      <dgm:spPr/>
    </dgm:pt>
    <dgm:pt modelId="{26556C0B-E171-49A8-A84F-19E266F63940}" type="pres">
      <dgm:prSet presAssocID="{B4A33DA2-A28C-4181-9AB0-547D616A14A7}" presName="rootText" presStyleLbl="node2" presStyleIdx="1" presStyleCnt="2">
        <dgm:presLayoutVars>
          <dgm:chPref val="3"/>
        </dgm:presLayoutVars>
      </dgm:prSet>
      <dgm:spPr/>
    </dgm:pt>
    <dgm:pt modelId="{BEEBA5B6-876A-4DD9-BF1C-04C7B721EE35}" type="pres">
      <dgm:prSet presAssocID="{B4A33DA2-A28C-4181-9AB0-547D616A14A7}" presName="rootConnector" presStyleLbl="node2" presStyleIdx="1" presStyleCnt="2"/>
      <dgm:spPr/>
    </dgm:pt>
    <dgm:pt modelId="{C77811DE-C40F-440F-B3BA-891391CD449A}" type="pres">
      <dgm:prSet presAssocID="{B4A33DA2-A28C-4181-9AB0-547D616A14A7}" presName="hierChild4" presStyleCnt="0"/>
      <dgm:spPr/>
    </dgm:pt>
    <dgm:pt modelId="{9E0D1E3A-B955-47EE-BAFD-C091CC7505B6}" type="pres">
      <dgm:prSet presAssocID="{B4A33DA2-A28C-4181-9AB0-547D616A14A7}" presName="hierChild5" presStyleCnt="0"/>
      <dgm:spPr/>
    </dgm:pt>
    <dgm:pt modelId="{AC52DBF9-4642-4DD1-B3F9-BC65978EC8C5}" type="pres">
      <dgm:prSet presAssocID="{EEBD77F4-4CC3-43FF-8D66-B81C57F19F11}" presName="hierChild3" presStyleCnt="0"/>
      <dgm:spPr/>
    </dgm:pt>
  </dgm:ptLst>
  <dgm:cxnLst>
    <dgm:cxn modelId="{64C92704-1767-418F-84B5-7D00AEAA9B2A}" type="presOf" srcId="{EEBD77F4-4CC3-43FF-8D66-B81C57F19F11}" destId="{67EA04AA-AB5E-4C01-8B49-82EE2173AFFA}" srcOrd="1" destOrd="0" presId="urn:microsoft.com/office/officeart/2005/8/layout/orgChart1"/>
    <dgm:cxn modelId="{2DEFBF07-CF27-450B-895F-CA567F7407E2}" srcId="{EEBD77F4-4CC3-43FF-8D66-B81C57F19F11}" destId="{B4A33DA2-A28C-4181-9AB0-547D616A14A7}" srcOrd="1" destOrd="0" parTransId="{AB550940-7926-4A28-A3B5-9549D1F19BE0}" sibTransId="{B9814737-D04D-42DC-9194-484E060124EC}"/>
    <dgm:cxn modelId="{9E81680A-8435-41D6-83C0-A603FC552C61}" srcId="{5FD0935C-DF90-4C1D-8775-3CB796CABA22}" destId="{EEBD77F4-4CC3-43FF-8D66-B81C57F19F11}" srcOrd="0" destOrd="0" parTransId="{0EE44E21-672E-4026-AA61-783293029DDD}" sibTransId="{3B5BE504-B4A7-4E01-9500-40612FDCCB25}"/>
    <dgm:cxn modelId="{9A2A9D11-BD00-4705-B7FC-960607295912}" type="presOf" srcId="{99EBABB5-583B-4792-8966-B5EC24A7C10D}" destId="{C8CBA5F6-7813-4B03-A5DC-69A87584E3DC}" srcOrd="1" destOrd="0" presId="urn:microsoft.com/office/officeart/2005/8/layout/orgChart1"/>
    <dgm:cxn modelId="{FB5FAA29-CF8D-43AB-8100-D8D86C1F9732}" type="presOf" srcId="{B4A33DA2-A28C-4181-9AB0-547D616A14A7}" destId="{BEEBA5B6-876A-4DD9-BF1C-04C7B721EE35}" srcOrd="1" destOrd="0" presId="urn:microsoft.com/office/officeart/2005/8/layout/orgChart1"/>
    <dgm:cxn modelId="{4A7B032D-F198-46B5-AEB7-AC359A5227FB}" type="presOf" srcId="{5FD0935C-DF90-4C1D-8775-3CB796CABA22}" destId="{4F17D0EB-4ED6-4891-BCC4-465BD8F09FD7}" srcOrd="0" destOrd="0" presId="urn:microsoft.com/office/officeart/2005/8/layout/orgChart1"/>
    <dgm:cxn modelId="{58A6E65C-D64E-4568-A08C-499BEF092A74}" type="presOf" srcId="{99EBABB5-583B-4792-8966-B5EC24A7C10D}" destId="{E185B360-E0A3-419C-AC46-A61F1EF6E3F5}" srcOrd="0" destOrd="0" presId="urn:microsoft.com/office/officeart/2005/8/layout/orgChart1"/>
    <dgm:cxn modelId="{E05AB354-1DDC-4D5F-A7C2-5C4BEABB57B1}" srcId="{EEBD77F4-4CC3-43FF-8D66-B81C57F19F11}" destId="{99EBABB5-583B-4792-8966-B5EC24A7C10D}" srcOrd="0" destOrd="0" parTransId="{ECF4AC86-64DF-4525-9F2B-DD2D329490CF}" sibTransId="{904F53DB-3DE9-496B-97D6-8A02C55B1AE5}"/>
    <dgm:cxn modelId="{C40CCF86-74FD-4EF3-AD6A-DC3EE630B7BA}" type="presOf" srcId="{ECF4AC86-64DF-4525-9F2B-DD2D329490CF}" destId="{5EF01266-3F49-422A-8F26-D5E66F8EA20C}" srcOrd="0" destOrd="0" presId="urn:microsoft.com/office/officeart/2005/8/layout/orgChart1"/>
    <dgm:cxn modelId="{4D4ADB99-E60A-4F62-B886-28501AB17225}" type="presOf" srcId="{EEBD77F4-4CC3-43FF-8D66-B81C57F19F11}" destId="{D9BA862B-444A-4014-830C-F6C019C3964D}" srcOrd="0" destOrd="0" presId="urn:microsoft.com/office/officeart/2005/8/layout/orgChart1"/>
    <dgm:cxn modelId="{461F37BE-AE04-4EDE-BEFB-97F5A32F4D88}" type="presOf" srcId="{AB550940-7926-4A28-A3B5-9549D1F19BE0}" destId="{5EEED51A-2A3E-40D7-8220-2277DE60970A}" srcOrd="0" destOrd="0" presId="urn:microsoft.com/office/officeart/2005/8/layout/orgChart1"/>
    <dgm:cxn modelId="{E8B6DCCE-81F4-411F-9018-2D2259F5FADE}" type="presOf" srcId="{B4A33DA2-A28C-4181-9AB0-547D616A14A7}" destId="{26556C0B-E171-49A8-A84F-19E266F63940}" srcOrd="0" destOrd="0" presId="urn:microsoft.com/office/officeart/2005/8/layout/orgChart1"/>
    <dgm:cxn modelId="{5CA7EE0A-6540-400E-BBC4-076E02010718}" type="presParOf" srcId="{4F17D0EB-4ED6-4891-BCC4-465BD8F09FD7}" destId="{01393B82-3576-4A68-8F59-A70446EDD02E}" srcOrd="0" destOrd="0" presId="urn:microsoft.com/office/officeart/2005/8/layout/orgChart1"/>
    <dgm:cxn modelId="{778F8B7F-EFBB-4518-A0C5-242E96C96A44}" type="presParOf" srcId="{01393B82-3576-4A68-8F59-A70446EDD02E}" destId="{54E194D7-7E52-4798-AC94-AACDF8F96F56}" srcOrd="0" destOrd="0" presId="urn:microsoft.com/office/officeart/2005/8/layout/orgChart1"/>
    <dgm:cxn modelId="{447DC26C-CC3A-4FC2-BDCC-18182CA9ABFF}" type="presParOf" srcId="{54E194D7-7E52-4798-AC94-AACDF8F96F56}" destId="{D9BA862B-444A-4014-830C-F6C019C3964D}" srcOrd="0" destOrd="0" presId="urn:microsoft.com/office/officeart/2005/8/layout/orgChart1"/>
    <dgm:cxn modelId="{0847ECA3-6600-4D8F-8BFE-9A9097F8E4FD}" type="presParOf" srcId="{54E194D7-7E52-4798-AC94-AACDF8F96F56}" destId="{67EA04AA-AB5E-4C01-8B49-82EE2173AFFA}" srcOrd="1" destOrd="0" presId="urn:microsoft.com/office/officeart/2005/8/layout/orgChart1"/>
    <dgm:cxn modelId="{FEF8BEBF-5C06-41BD-B2DE-725271AA4E82}" type="presParOf" srcId="{01393B82-3576-4A68-8F59-A70446EDD02E}" destId="{195ABC3D-CDFC-46F6-A3B4-206C843B54D9}" srcOrd="1" destOrd="0" presId="urn:microsoft.com/office/officeart/2005/8/layout/orgChart1"/>
    <dgm:cxn modelId="{2A31F39C-4499-479F-925C-1493D0BC81A4}" type="presParOf" srcId="{195ABC3D-CDFC-46F6-A3B4-206C843B54D9}" destId="{5EF01266-3F49-422A-8F26-D5E66F8EA20C}" srcOrd="0" destOrd="0" presId="urn:microsoft.com/office/officeart/2005/8/layout/orgChart1"/>
    <dgm:cxn modelId="{A8ADF5C9-E16F-4E03-9F0B-F184F7ECDB22}" type="presParOf" srcId="{195ABC3D-CDFC-46F6-A3B4-206C843B54D9}" destId="{EDBFD3AE-D85D-4847-B7BF-EC9B76038F7F}" srcOrd="1" destOrd="0" presId="urn:microsoft.com/office/officeart/2005/8/layout/orgChart1"/>
    <dgm:cxn modelId="{632D609E-997B-4550-B14C-D47C68D70954}" type="presParOf" srcId="{EDBFD3AE-D85D-4847-B7BF-EC9B76038F7F}" destId="{7C6E479D-A47C-469E-B7C4-47CC274250D5}" srcOrd="0" destOrd="0" presId="urn:microsoft.com/office/officeart/2005/8/layout/orgChart1"/>
    <dgm:cxn modelId="{ABB715E2-FEB9-4BF3-ABD3-5E73349AB7F7}" type="presParOf" srcId="{7C6E479D-A47C-469E-B7C4-47CC274250D5}" destId="{E185B360-E0A3-419C-AC46-A61F1EF6E3F5}" srcOrd="0" destOrd="0" presId="urn:microsoft.com/office/officeart/2005/8/layout/orgChart1"/>
    <dgm:cxn modelId="{A2BF0DC0-E767-4F60-B5A3-F88D8208A263}" type="presParOf" srcId="{7C6E479D-A47C-469E-B7C4-47CC274250D5}" destId="{C8CBA5F6-7813-4B03-A5DC-69A87584E3DC}" srcOrd="1" destOrd="0" presId="urn:microsoft.com/office/officeart/2005/8/layout/orgChart1"/>
    <dgm:cxn modelId="{2FB119E1-80DD-439A-8A1A-7E2131855FA0}" type="presParOf" srcId="{EDBFD3AE-D85D-4847-B7BF-EC9B76038F7F}" destId="{8E857E2F-6DE6-4C94-A8FD-A57D441F8206}" srcOrd="1" destOrd="0" presId="urn:microsoft.com/office/officeart/2005/8/layout/orgChart1"/>
    <dgm:cxn modelId="{E0603D00-27EF-4FE2-BB2C-C3E63F0E71D8}" type="presParOf" srcId="{EDBFD3AE-D85D-4847-B7BF-EC9B76038F7F}" destId="{DD64BDC2-C2B8-409B-969D-965E1D3E3188}" srcOrd="2" destOrd="0" presId="urn:microsoft.com/office/officeart/2005/8/layout/orgChart1"/>
    <dgm:cxn modelId="{DAFE4D72-5573-4778-8BC7-759345E2BA5A}" type="presParOf" srcId="{195ABC3D-CDFC-46F6-A3B4-206C843B54D9}" destId="{5EEED51A-2A3E-40D7-8220-2277DE60970A}" srcOrd="2" destOrd="0" presId="urn:microsoft.com/office/officeart/2005/8/layout/orgChart1"/>
    <dgm:cxn modelId="{FEDDFD8E-ADC2-4443-9F1A-398CEB9BD5E4}" type="presParOf" srcId="{195ABC3D-CDFC-46F6-A3B4-206C843B54D9}" destId="{1199468E-6E9F-4A50-BA97-79A89BEF3B21}" srcOrd="3" destOrd="0" presId="urn:microsoft.com/office/officeart/2005/8/layout/orgChart1"/>
    <dgm:cxn modelId="{AF26B73F-86A4-4E49-9E79-9636A15B654A}" type="presParOf" srcId="{1199468E-6E9F-4A50-BA97-79A89BEF3B21}" destId="{DF4524F1-4D39-415C-B9EF-57FAC44E8D8E}" srcOrd="0" destOrd="0" presId="urn:microsoft.com/office/officeart/2005/8/layout/orgChart1"/>
    <dgm:cxn modelId="{3CD976BD-F0B6-4F85-AC9C-E90CE2D8E0F2}" type="presParOf" srcId="{DF4524F1-4D39-415C-B9EF-57FAC44E8D8E}" destId="{26556C0B-E171-49A8-A84F-19E266F63940}" srcOrd="0" destOrd="0" presId="urn:microsoft.com/office/officeart/2005/8/layout/orgChart1"/>
    <dgm:cxn modelId="{F4AF5E21-9369-4CEC-9024-5002E18A066E}" type="presParOf" srcId="{DF4524F1-4D39-415C-B9EF-57FAC44E8D8E}" destId="{BEEBA5B6-876A-4DD9-BF1C-04C7B721EE35}" srcOrd="1" destOrd="0" presId="urn:microsoft.com/office/officeart/2005/8/layout/orgChart1"/>
    <dgm:cxn modelId="{BE0E5085-BE9E-4134-B11E-66FA63EA32E7}" type="presParOf" srcId="{1199468E-6E9F-4A50-BA97-79A89BEF3B21}" destId="{C77811DE-C40F-440F-B3BA-891391CD449A}" srcOrd="1" destOrd="0" presId="urn:microsoft.com/office/officeart/2005/8/layout/orgChart1"/>
    <dgm:cxn modelId="{B834BE61-2BBF-4341-B2F2-E1CD30D359BB}" type="presParOf" srcId="{1199468E-6E9F-4A50-BA97-79A89BEF3B21}" destId="{9E0D1E3A-B955-47EE-BAFD-C091CC7505B6}" srcOrd="2" destOrd="0" presId="urn:microsoft.com/office/officeart/2005/8/layout/orgChart1"/>
    <dgm:cxn modelId="{B78E8F17-224B-4F71-BBE1-A284766D6A37}" type="presParOf" srcId="{01393B82-3576-4A68-8F59-A70446EDD02E}" destId="{AC52DBF9-4642-4DD1-B3F9-BC65978EC8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A9A1D-94AC-434B-B424-BFA5C9109A0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24BD882F-3D32-4501-8CA9-C27AF2122A52}">
      <dgm:prSet phldrT="[Text]" custT="1"/>
      <dgm:spPr/>
      <dgm:t>
        <a:bodyPr/>
        <a:lstStyle/>
        <a:p>
          <a:r>
            <a:rPr lang="en-US" sz="3200" b="1" dirty="0">
              <a:latin typeface="Arial" panose="020B0604020202020204" pitchFamily="34" charset="0"/>
              <a:cs typeface="Arial" panose="020B0604020202020204" pitchFamily="34" charset="0"/>
            </a:rPr>
            <a:t>BRANCHES OF STATISTICS</a:t>
          </a:r>
        </a:p>
      </dgm:t>
    </dgm:pt>
    <dgm:pt modelId="{9C5E9D1E-8B92-4505-A643-BA9D9A08C3E7}" type="parTrans" cxnId="{65B278A0-E393-4847-AA58-2121845B3513}">
      <dgm:prSet/>
      <dgm:spPr/>
      <dgm:t>
        <a:bodyPr/>
        <a:lstStyle/>
        <a:p>
          <a:endParaRPr lang="en-US"/>
        </a:p>
      </dgm:t>
    </dgm:pt>
    <dgm:pt modelId="{DE6DC5F5-FBF8-42FE-BBA7-E6AF6BCE9E38}" type="sibTrans" cxnId="{65B278A0-E393-4847-AA58-2121845B3513}">
      <dgm:prSet/>
      <dgm:spPr/>
      <dgm:t>
        <a:bodyPr/>
        <a:lstStyle/>
        <a:p>
          <a:endParaRPr lang="en-US"/>
        </a:p>
      </dgm:t>
    </dgm:pt>
    <dgm:pt modelId="{14E47DAC-6BD7-4DEA-B2C5-4A9CC37D6C8D}">
      <dgm:prSet phldrT="[Text]" custT="1"/>
      <dgm:spPr/>
      <dgm:t>
        <a:bodyPr/>
        <a:lstStyle/>
        <a:p>
          <a:r>
            <a:rPr lang="en-US" sz="3000" b="1" dirty="0">
              <a:latin typeface="Arial" panose="020B0604020202020204" pitchFamily="34" charset="0"/>
              <a:cs typeface="Arial" panose="020B0604020202020204" pitchFamily="34" charset="0"/>
            </a:rPr>
            <a:t>Descriptive statistics</a:t>
          </a:r>
          <a:endParaRPr lang="en-US" sz="3000" dirty="0">
            <a:latin typeface="Arial" panose="020B0604020202020204" pitchFamily="34" charset="0"/>
            <a:cs typeface="Arial" panose="020B0604020202020204" pitchFamily="34" charset="0"/>
          </a:endParaRPr>
        </a:p>
      </dgm:t>
    </dgm:pt>
    <dgm:pt modelId="{EE903988-96A0-4E25-86EF-6C197599B418}" type="parTrans" cxnId="{483F5ADE-FBD9-4639-99C4-F9EBA1C2E999}">
      <dgm:prSet/>
      <dgm:spPr/>
      <dgm:t>
        <a:bodyPr/>
        <a:lstStyle/>
        <a:p>
          <a:endParaRPr lang="en-US"/>
        </a:p>
      </dgm:t>
    </dgm:pt>
    <dgm:pt modelId="{441DBDBF-AF33-466F-8D93-7AEDCA8A857D}" type="sibTrans" cxnId="{483F5ADE-FBD9-4639-99C4-F9EBA1C2E999}">
      <dgm:prSet/>
      <dgm:spPr/>
      <dgm:t>
        <a:bodyPr/>
        <a:lstStyle/>
        <a:p>
          <a:endParaRPr lang="en-US"/>
        </a:p>
      </dgm:t>
    </dgm:pt>
    <dgm:pt modelId="{EE6148D7-4D76-4DBB-AF75-6CC0BA707B89}">
      <dgm:prSet phldrT="[Text]" custT="1"/>
      <dgm:spPr/>
      <dgm:t>
        <a:bodyPr/>
        <a:lstStyle/>
        <a:p>
          <a:r>
            <a:rPr lang="en-US" sz="3000" b="1" dirty="0">
              <a:latin typeface="Arial" panose="020B0604020202020204" pitchFamily="34" charset="0"/>
              <a:cs typeface="Arial" panose="020B0604020202020204" pitchFamily="34" charset="0"/>
            </a:rPr>
            <a:t>Inferential statistics</a:t>
          </a:r>
          <a:endParaRPr lang="en-US" sz="3000" dirty="0">
            <a:latin typeface="Arial" panose="020B0604020202020204" pitchFamily="34" charset="0"/>
            <a:cs typeface="Arial" panose="020B0604020202020204" pitchFamily="34" charset="0"/>
          </a:endParaRPr>
        </a:p>
      </dgm:t>
    </dgm:pt>
    <dgm:pt modelId="{33210F36-A0C8-4EF3-9C0D-085154512DBC}" type="parTrans" cxnId="{39C71B4A-1D0C-47AF-B9E0-C653327E8DA3}">
      <dgm:prSet/>
      <dgm:spPr/>
      <dgm:t>
        <a:bodyPr/>
        <a:lstStyle/>
        <a:p>
          <a:endParaRPr lang="en-US"/>
        </a:p>
      </dgm:t>
    </dgm:pt>
    <dgm:pt modelId="{AEB05940-CDA9-45B1-ACFB-81501BAE2E3D}" type="sibTrans" cxnId="{39C71B4A-1D0C-47AF-B9E0-C653327E8DA3}">
      <dgm:prSet/>
      <dgm:spPr/>
      <dgm:t>
        <a:bodyPr/>
        <a:lstStyle/>
        <a:p>
          <a:endParaRPr lang="en-US"/>
        </a:p>
      </dgm:t>
    </dgm:pt>
    <dgm:pt modelId="{B761BB9C-62C7-42AC-8AAE-4696384B4CCF}" type="pres">
      <dgm:prSet presAssocID="{C6BA9A1D-94AC-434B-B424-BFA5C9109A00}" presName="hierChild1" presStyleCnt="0">
        <dgm:presLayoutVars>
          <dgm:orgChart val="1"/>
          <dgm:chPref val="1"/>
          <dgm:dir/>
          <dgm:animOne val="branch"/>
          <dgm:animLvl val="lvl"/>
          <dgm:resizeHandles/>
        </dgm:presLayoutVars>
      </dgm:prSet>
      <dgm:spPr/>
    </dgm:pt>
    <dgm:pt modelId="{AAF020FD-DB20-4DAD-9B13-CA64358F587F}" type="pres">
      <dgm:prSet presAssocID="{24BD882F-3D32-4501-8CA9-C27AF2122A52}" presName="hierRoot1" presStyleCnt="0">
        <dgm:presLayoutVars>
          <dgm:hierBranch val="init"/>
        </dgm:presLayoutVars>
      </dgm:prSet>
      <dgm:spPr/>
    </dgm:pt>
    <dgm:pt modelId="{EF6C6017-DC53-4C25-9560-A9AF229EF503}" type="pres">
      <dgm:prSet presAssocID="{24BD882F-3D32-4501-8CA9-C27AF2122A52}" presName="rootComposite1" presStyleCnt="0"/>
      <dgm:spPr/>
    </dgm:pt>
    <dgm:pt modelId="{75B45296-01FE-40D3-B86C-3E2C16B9EFB1}" type="pres">
      <dgm:prSet presAssocID="{24BD882F-3D32-4501-8CA9-C27AF2122A52}" presName="rootText1" presStyleLbl="node0" presStyleIdx="0" presStyleCnt="1" custScaleX="122604" custScaleY="39823">
        <dgm:presLayoutVars>
          <dgm:chPref val="3"/>
        </dgm:presLayoutVars>
      </dgm:prSet>
      <dgm:spPr/>
    </dgm:pt>
    <dgm:pt modelId="{3C3498DD-7DB8-4B6E-92F8-5E2F486E2D48}" type="pres">
      <dgm:prSet presAssocID="{24BD882F-3D32-4501-8CA9-C27AF2122A52}" presName="rootConnector1" presStyleLbl="node1" presStyleIdx="0" presStyleCnt="0"/>
      <dgm:spPr/>
    </dgm:pt>
    <dgm:pt modelId="{698A6459-EA51-4574-9003-E6E67D8E2FE2}" type="pres">
      <dgm:prSet presAssocID="{24BD882F-3D32-4501-8CA9-C27AF2122A52}" presName="hierChild2" presStyleCnt="0"/>
      <dgm:spPr/>
    </dgm:pt>
    <dgm:pt modelId="{88DAB7B1-17E2-495D-99B5-FFEAD244AE47}" type="pres">
      <dgm:prSet presAssocID="{EE903988-96A0-4E25-86EF-6C197599B418}" presName="Name37" presStyleLbl="parChTrans1D2" presStyleIdx="0" presStyleCnt="2"/>
      <dgm:spPr/>
    </dgm:pt>
    <dgm:pt modelId="{8F0373DD-6B14-4715-A51D-068930CD3364}" type="pres">
      <dgm:prSet presAssocID="{14E47DAC-6BD7-4DEA-B2C5-4A9CC37D6C8D}" presName="hierRoot2" presStyleCnt="0">
        <dgm:presLayoutVars>
          <dgm:hierBranch val="init"/>
        </dgm:presLayoutVars>
      </dgm:prSet>
      <dgm:spPr/>
    </dgm:pt>
    <dgm:pt modelId="{E030316E-76B0-4EE7-B785-D38F032A3C4A}" type="pres">
      <dgm:prSet presAssocID="{14E47DAC-6BD7-4DEA-B2C5-4A9CC37D6C8D}" presName="rootComposite" presStyleCnt="0"/>
      <dgm:spPr/>
    </dgm:pt>
    <dgm:pt modelId="{390C773B-3CC6-43DC-8671-52CA140DEC93}" type="pres">
      <dgm:prSet presAssocID="{14E47DAC-6BD7-4DEA-B2C5-4A9CC37D6C8D}" presName="rootText" presStyleLbl="node2" presStyleIdx="0" presStyleCnt="2" custScaleY="44561">
        <dgm:presLayoutVars>
          <dgm:chPref val="3"/>
        </dgm:presLayoutVars>
      </dgm:prSet>
      <dgm:spPr/>
    </dgm:pt>
    <dgm:pt modelId="{A658F20E-D519-4356-BD84-185E1BAC4E05}" type="pres">
      <dgm:prSet presAssocID="{14E47DAC-6BD7-4DEA-B2C5-4A9CC37D6C8D}" presName="rootConnector" presStyleLbl="node2" presStyleIdx="0" presStyleCnt="2"/>
      <dgm:spPr/>
    </dgm:pt>
    <dgm:pt modelId="{3D98A3A2-1B91-4019-AED9-31C6BA324216}" type="pres">
      <dgm:prSet presAssocID="{14E47DAC-6BD7-4DEA-B2C5-4A9CC37D6C8D}" presName="hierChild4" presStyleCnt="0"/>
      <dgm:spPr/>
    </dgm:pt>
    <dgm:pt modelId="{A8427626-9A6A-48F2-BC03-F966AED23413}" type="pres">
      <dgm:prSet presAssocID="{14E47DAC-6BD7-4DEA-B2C5-4A9CC37D6C8D}" presName="hierChild5" presStyleCnt="0"/>
      <dgm:spPr/>
    </dgm:pt>
    <dgm:pt modelId="{26D805A5-5020-4B45-8A18-65E11448D18A}" type="pres">
      <dgm:prSet presAssocID="{33210F36-A0C8-4EF3-9C0D-085154512DBC}" presName="Name37" presStyleLbl="parChTrans1D2" presStyleIdx="1" presStyleCnt="2"/>
      <dgm:spPr/>
    </dgm:pt>
    <dgm:pt modelId="{2918C64E-2AA1-4119-9523-0D1F44BC3922}" type="pres">
      <dgm:prSet presAssocID="{EE6148D7-4D76-4DBB-AF75-6CC0BA707B89}" presName="hierRoot2" presStyleCnt="0">
        <dgm:presLayoutVars>
          <dgm:hierBranch val="init"/>
        </dgm:presLayoutVars>
      </dgm:prSet>
      <dgm:spPr/>
    </dgm:pt>
    <dgm:pt modelId="{B3C132E6-2A12-4C11-AD2F-78248926F1AF}" type="pres">
      <dgm:prSet presAssocID="{EE6148D7-4D76-4DBB-AF75-6CC0BA707B89}" presName="rootComposite" presStyleCnt="0"/>
      <dgm:spPr/>
    </dgm:pt>
    <dgm:pt modelId="{292F2426-77B0-4094-8BF9-492AA995C1F2}" type="pres">
      <dgm:prSet presAssocID="{EE6148D7-4D76-4DBB-AF75-6CC0BA707B89}" presName="rootText" presStyleLbl="node2" presStyleIdx="1" presStyleCnt="2" custScaleY="41438">
        <dgm:presLayoutVars>
          <dgm:chPref val="3"/>
        </dgm:presLayoutVars>
      </dgm:prSet>
      <dgm:spPr/>
    </dgm:pt>
    <dgm:pt modelId="{6C11D2EA-E09E-4588-ABD2-2EFCFD2EC44A}" type="pres">
      <dgm:prSet presAssocID="{EE6148D7-4D76-4DBB-AF75-6CC0BA707B89}" presName="rootConnector" presStyleLbl="node2" presStyleIdx="1" presStyleCnt="2"/>
      <dgm:spPr/>
    </dgm:pt>
    <dgm:pt modelId="{D0720DDE-375C-4D92-A9FA-5CE47EA06EDD}" type="pres">
      <dgm:prSet presAssocID="{EE6148D7-4D76-4DBB-AF75-6CC0BA707B89}" presName="hierChild4" presStyleCnt="0"/>
      <dgm:spPr/>
    </dgm:pt>
    <dgm:pt modelId="{4613ADA5-580D-4286-8310-0037E274EB2F}" type="pres">
      <dgm:prSet presAssocID="{EE6148D7-4D76-4DBB-AF75-6CC0BA707B89}" presName="hierChild5" presStyleCnt="0"/>
      <dgm:spPr/>
    </dgm:pt>
    <dgm:pt modelId="{652A5122-0B01-4DEA-9C4E-A49A9E4854AF}" type="pres">
      <dgm:prSet presAssocID="{24BD882F-3D32-4501-8CA9-C27AF2122A52}" presName="hierChild3" presStyleCnt="0"/>
      <dgm:spPr/>
    </dgm:pt>
  </dgm:ptLst>
  <dgm:cxnLst>
    <dgm:cxn modelId="{BEDEAF05-1246-41C5-8BA6-349B2F1E555F}" type="presOf" srcId="{24BD882F-3D32-4501-8CA9-C27AF2122A52}" destId="{75B45296-01FE-40D3-B86C-3E2C16B9EFB1}" srcOrd="0" destOrd="0" presId="urn:microsoft.com/office/officeart/2005/8/layout/orgChart1"/>
    <dgm:cxn modelId="{BC3D150B-EB01-4FDF-A3E3-0226BA126A40}" type="presOf" srcId="{33210F36-A0C8-4EF3-9C0D-085154512DBC}" destId="{26D805A5-5020-4B45-8A18-65E11448D18A}" srcOrd="0" destOrd="0" presId="urn:microsoft.com/office/officeart/2005/8/layout/orgChart1"/>
    <dgm:cxn modelId="{0D5E1B29-AF04-46EB-ADD7-95520061A726}" type="presOf" srcId="{14E47DAC-6BD7-4DEA-B2C5-4A9CC37D6C8D}" destId="{390C773B-3CC6-43DC-8671-52CA140DEC93}" srcOrd="0" destOrd="0" presId="urn:microsoft.com/office/officeart/2005/8/layout/orgChart1"/>
    <dgm:cxn modelId="{843B8934-D95B-4C63-BAFB-9A401B992882}" type="presOf" srcId="{C6BA9A1D-94AC-434B-B424-BFA5C9109A00}" destId="{B761BB9C-62C7-42AC-8AAE-4696384B4CCF}" srcOrd="0" destOrd="0" presId="urn:microsoft.com/office/officeart/2005/8/layout/orgChart1"/>
    <dgm:cxn modelId="{88D9855C-6299-4386-912F-80B3FD861484}" type="presOf" srcId="{24BD882F-3D32-4501-8CA9-C27AF2122A52}" destId="{3C3498DD-7DB8-4B6E-92F8-5E2F486E2D48}" srcOrd="1" destOrd="0" presId="urn:microsoft.com/office/officeart/2005/8/layout/orgChart1"/>
    <dgm:cxn modelId="{55141962-6207-4B88-BDF1-2A7231E37631}" type="presOf" srcId="{EE903988-96A0-4E25-86EF-6C197599B418}" destId="{88DAB7B1-17E2-495D-99B5-FFEAD244AE47}" srcOrd="0" destOrd="0" presId="urn:microsoft.com/office/officeart/2005/8/layout/orgChart1"/>
    <dgm:cxn modelId="{39C71B4A-1D0C-47AF-B9E0-C653327E8DA3}" srcId="{24BD882F-3D32-4501-8CA9-C27AF2122A52}" destId="{EE6148D7-4D76-4DBB-AF75-6CC0BA707B89}" srcOrd="1" destOrd="0" parTransId="{33210F36-A0C8-4EF3-9C0D-085154512DBC}" sibTransId="{AEB05940-CDA9-45B1-ACFB-81501BAE2E3D}"/>
    <dgm:cxn modelId="{2B88616C-98FF-43FD-8ABD-9B128C66D4E0}" type="presOf" srcId="{EE6148D7-4D76-4DBB-AF75-6CC0BA707B89}" destId="{292F2426-77B0-4094-8BF9-492AA995C1F2}" srcOrd="0" destOrd="0" presId="urn:microsoft.com/office/officeart/2005/8/layout/orgChart1"/>
    <dgm:cxn modelId="{4369F872-E338-4371-90CA-7F872ECB5623}" type="presOf" srcId="{14E47DAC-6BD7-4DEA-B2C5-4A9CC37D6C8D}" destId="{A658F20E-D519-4356-BD84-185E1BAC4E05}" srcOrd="1" destOrd="0" presId="urn:microsoft.com/office/officeart/2005/8/layout/orgChart1"/>
    <dgm:cxn modelId="{FAC29E53-210E-474E-955F-A5B022AC8EBC}" type="presOf" srcId="{EE6148D7-4D76-4DBB-AF75-6CC0BA707B89}" destId="{6C11D2EA-E09E-4588-ABD2-2EFCFD2EC44A}" srcOrd="1" destOrd="0" presId="urn:microsoft.com/office/officeart/2005/8/layout/orgChart1"/>
    <dgm:cxn modelId="{65B278A0-E393-4847-AA58-2121845B3513}" srcId="{C6BA9A1D-94AC-434B-B424-BFA5C9109A00}" destId="{24BD882F-3D32-4501-8CA9-C27AF2122A52}" srcOrd="0" destOrd="0" parTransId="{9C5E9D1E-8B92-4505-A643-BA9D9A08C3E7}" sibTransId="{DE6DC5F5-FBF8-42FE-BBA7-E6AF6BCE9E38}"/>
    <dgm:cxn modelId="{483F5ADE-FBD9-4639-99C4-F9EBA1C2E999}" srcId="{24BD882F-3D32-4501-8CA9-C27AF2122A52}" destId="{14E47DAC-6BD7-4DEA-B2C5-4A9CC37D6C8D}" srcOrd="0" destOrd="0" parTransId="{EE903988-96A0-4E25-86EF-6C197599B418}" sibTransId="{441DBDBF-AF33-466F-8D93-7AEDCA8A857D}"/>
    <dgm:cxn modelId="{DEB8EAEE-CB5B-45BE-AFF9-0970579ADF76}" type="presParOf" srcId="{B761BB9C-62C7-42AC-8AAE-4696384B4CCF}" destId="{AAF020FD-DB20-4DAD-9B13-CA64358F587F}" srcOrd="0" destOrd="0" presId="urn:microsoft.com/office/officeart/2005/8/layout/orgChart1"/>
    <dgm:cxn modelId="{D243D252-125E-4D01-B273-8EFA8C6473B0}" type="presParOf" srcId="{AAF020FD-DB20-4DAD-9B13-CA64358F587F}" destId="{EF6C6017-DC53-4C25-9560-A9AF229EF503}" srcOrd="0" destOrd="0" presId="urn:microsoft.com/office/officeart/2005/8/layout/orgChart1"/>
    <dgm:cxn modelId="{3EED4230-427A-41D6-9A00-C4F2E39317A7}" type="presParOf" srcId="{EF6C6017-DC53-4C25-9560-A9AF229EF503}" destId="{75B45296-01FE-40D3-B86C-3E2C16B9EFB1}" srcOrd="0" destOrd="0" presId="urn:microsoft.com/office/officeart/2005/8/layout/orgChart1"/>
    <dgm:cxn modelId="{9E5D5DE1-9C2D-473A-B11A-7B5C3CD98A6D}" type="presParOf" srcId="{EF6C6017-DC53-4C25-9560-A9AF229EF503}" destId="{3C3498DD-7DB8-4B6E-92F8-5E2F486E2D48}" srcOrd="1" destOrd="0" presId="urn:microsoft.com/office/officeart/2005/8/layout/orgChart1"/>
    <dgm:cxn modelId="{1AB414E5-59E6-4BAE-A170-CB85B722A7C4}" type="presParOf" srcId="{AAF020FD-DB20-4DAD-9B13-CA64358F587F}" destId="{698A6459-EA51-4574-9003-E6E67D8E2FE2}" srcOrd="1" destOrd="0" presId="urn:microsoft.com/office/officeart/2005/8/layout/orgChart1"/>
    <dgm:cxn modelId="{83E0E67B-4297-4FCC-A053-AAFF0C6F8226}" type="presParOf" srcId="{698A6459-EA51-4574-9003-E6E67D8E2FE2}" destId="{88DAB7B1-17E2-495D-99B5-FFEAD244AE47}" srcOrd="0" destOrd="0" presId="urn:microsoft.com/office/officeart/2005/8/layout/orgChart1"/>
    <dgm:cxn modelId="{DCAF4594-773F-4536-9350-9A5275A366B6}" type="presParOf" srcId="{698A6459-EA51-4574-9003-E6E67D8E2FE2}" destId="{8F0373DD-6B14-4715-A51D-068930CD3364}" srcOrd="1" destOrd="0" presId="urn:microsoft.com/office/officeart/2005/8/layout/orgChart1"/>
    <dgm:cxn modelId="{79A52E39-9860-4E5B-9443-B62F50D08974}" type="presParOf" srcId="{8F0373DD-6B14-4715-A51D-068930CD3364}" destId="{E030316E-76B0-4EE7-B785-D38F032A3C4A}" srcOrd="0" destOrd="0" presId="urn:microsoft.com/office/officeart/2005/8/layout/orgChart1"/>
    <dgm:cxn modelId="{A31CDCBB-0CB3-4615-ABC2-E3DF786F44A8}" type="presParOf" srcId="{E030316E-76B0-4EE7-B785-D38F032A3C4A}" destId="{390C773B-3CC6-43DC-8671-52CA140DEC93}" srcOrd="0" destOrd="0" presId="urn:microsoft.com/office/officeart/2005/8/layout/orgChart1"/>
    <dgm:cxn modelId="{F7840E58-58A3-45CE-847D-AF7BBFB7D6C4}" type="presParOf" srcId="{E030316E-76B0-4EE7-B785-D38F032A3C4A}" destId="{A658F20E-D519-4356-BD84-185E1BAC4E05}" srcOrd="1" destOrd="0" presId="urn:microsoft.com/office/officeart/2005/8/layout/orgChart1"/>
    <dgm:cxn modelId="{1234F1BF-653C-4FC0-900F-9DD56E154CED}" type="presParOf" srcId="{8F0373DD-6B14-4715-A51D-068930CD3364}" destId="{3D98A3A2-1B91-4019-AED9-31C6BA324216}" srcOrd="1" destOrd="0" presId="urn:microsoft.com/office/officeart/2005/8/layout/orgChart1"/>
    <dgm:cxn modelId="{7CA8FC92-069C-4D0E-BF4D-EB18CD1412ED}" type="presParOf" srcId="{8F0373DD-6B14-4715-A51D-068930CD3364}" destId="{A8427626-9A6A-48F2-BC03-F966AED23413}" srcOrd="2" destOrd="0" presId="urn:microsoft.com/office/officeart/2005/8/layout/orgChart1"/>
    <dgm:cxn modelId="{66B7CC8B-9418-490E-A02A-E986AA98AD18}" type="presParOf" srcId="{698A6459-EA51-4574-9003-E6E67D8E2FE2}" destId="{26D805A5-5020-4B45-8A18-65E11448D18A}" srcOrd="2" destOrd="0" presId="urn:microsoft.com/office/officeart/2005/8/layout/orgChart1"/>
    <dgm:cxn modelId="{1453B9C4-D06E-4FE4-A2D4-762E6C10E5B7}" type="presParOf" srcId="{698A6459-EA51-4574-9003-E6E67D8E2FE2}" destId="{2918C64E-2AA1-4119-9523-0D1F44BC3922}" srcOrd="3" destOrd="0" presId="urn:microsoft.com/office/officeart/2005/8/layout/orgChart1"/>
    <dgm:cxn modelId="{0D61C0FB-1F58-40BD-8D8F-0E2FEBECD6FD}" type="presParOf" srcId="{2918C64E-2AA1-4119-9523-0D1F44BC3922}" destId="{B3C132E6-2A12-4C11-AD2F-78248926F1AF}" srcOrd="0" destOrd="0" presId="urn:microsoft.com/office/officeart/2005/8/layout/orgChart1"/>
    <dgm:cxn modelId="{EC6D3703-97F0-48A4-8A17-3D332E6D8F95}" type="presParOf" srcId="{B3C132E6-2A12-4C11-AD2F-78248926F1AF}" destId="{292F2426-77B0-4094-8BF9-492AA995C1F2}" srcOrd="0" destOrd="0" presId="urn:microsoft.com/office/officeart/2005/8/layout/orgChart1"/>
    <dgm:cxn modelId="{E3C1B86A-2DB9-4EC0-BA6F-FC2AA8F0B1AC}" type="presParOf" srcId="{B3C132E6-2A12-4C11-AD2F-78248926F1AF}" destId="{6C11D2EA-E09E-4588-ABD2-2EFCFD2EC44A}" srcOrd="1" destOrd="0" presId="urn:microsoft.com/office/officeart/2005/8/layout/orgChart1"/>
    <dgm:cxn modelId="{9331BC70-F833-4EFC-AC2A-3000BD03CDBF}" type="presParOf" srcId="{2918C64E-2AA1-4119-9523-0D1F44BC3922}" destId="{D0720DDE-375C-4D92-A9FA-5CE47EA06EDD}" srcOrd="1" destOrd="0" presId="urn:microsoft.com/office/officeart/2005/8/layout/orgChart1"/>
    <dgm:cxn modelId="{3FC32753-5E44-40D3-AC08-4BC16088B529}" type="presParOf" srcId="{2918C64E-2AA1-4119-9523-0D1F44BC3922}" destId="{4613ADA5-580D-4286-8310-0037E274EB2F}" srcOrd="2" destOrd="0" presId="urn:microsoft.com/office/officeart/2005/8/layout/orgChart1"/>
    <dgm:cxn modelId="{50F74EBC-35D0-407E-8BCB-8B194D5A92B2}" type="presParOf" srcId="{AAF020FD-DB20-4DAD-9B13-CA64358F587F}" destId="{652A5122-0B01-4DEA-9C4E-A49A9E4854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08624-4330-4DEC-88F8-06EAE2A6DCF3}">
      <dsp:nvSpPr>
        <dsp:cNvPr id="0" name=""/>
        <dsp:cNvSpPr/>
      </dsp:nvSpPr>
      <dsp:spPr>
        <a:xfrm>
          <a:off x="9242"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Data collection</a:t>
          </a:r>
        </a:p>
      </dsp:txBody>
      <dsp:txXfrm>
        <a:off x="57787" y="603148"/>
        <a:ext cx="2665308" cy="1560349"/>
      </dsp:txXfrm>
    </dsp:sp>
    <dsp:sp modelId="{2EF99BE5-0411-4882-B747-C9AFD321E8D9}">
      <dsp:nvSpPr>
        <dsp:cNvPr id="0" name=""/>
        <dsp:cNvSpPr/>
      </dsp:nvSpPr>
      <dsp:spPr>
        <a:xfrm>
          <a:off x="3047880" y="104078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47880" y="1177800"/>
        <a:ext cx="409940" cy="411044"/>
      </dsp:txXfrm>
    </dsp:sp>
    <dsp:sp modelId="{7B813B26-AC5A-45CF-ACE5-EA6992AF5747}">
      <dsp:nvSpPr>
        <dsp:cNvPr id="0" name=""/>
        <dsp:cNvSpPr/>
      </dsp:nvSpPr>
      <dsp:spPr>
        <a:xfrm>
          <a:off x="3876600"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Analysis</a:t>
          </a:r>
        </a:p>
      </dsp:txBody>
      <dsp:txXfrm>
        <a:off x="3925145" y="603148"/>
        <a:ext cx="2665308" cy="1560349"/>
      </dsp:txXfrm>
    </dsp:sp>
    <dsp:sp modelId="{EFB05220-BF07-4BFB-B32F-DE51471C2FFF}">
      <dsp:nvSpPr>
        <dsp:cNvPr id="0" name=""/>
        <dsp:cNvSpPr/>
      </dsp:nvSpPr>
      <dsp:spPr>
        <a:xfrm>
          <a:off x="6915239" y="1040785"/>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15239" y="1177800"/>
        <a:ext cx="409940" cy="411044"/>
      </dsp:txXfrm>
    </dsp:sp>
    <dsp:sp modelId="{A581EC2B-5E15-463E-AA40-3BBCB4CC355A}">
      <dsp:nvSpPr>
        <dsp:cNvPr id="0" name=""/>
        <dsp:cNvSpPr/>
      </dsp:nvSpPr>
      <dsp:spPr>
        <a:xfrm>
          <a:off x="7743958" y="554603"/>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Results</a:t>
          </a:r>
        </a:p>
      </dsp:txBody>
      <dsp:txXfrm>
        <a:off x="7792503" y="603148"/>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ED51A-2A3E-40D7-8220-2277DE60970A}">
      <dsp:nvSpPr>
        <dsp:cNvPr id="0" name=""/>
        <dsp:cNvSpPr/>
      </dsp:nvSpPr>
      <dsp:spPr>
        <a:xfrm>
          <a:off x="5257800" y="722020"/>
          <a:ext cx="2539494" cy="881477"/>
        </a:xfrm>
        <a:custGeom>
          <a:avLst/>
          <a:gdLst/>
          <a:ahLst/>
          <a:cxnLst/>
          <a:rect l="0" t="0" r="0" b="0"/>
          <a:pathLst>
            <a:path>
              <a:moveTo>
                <a:pt x="0" y="0"/>
              </a:moveTo>
              <a:lnTo>
                <a:pt x="0" y="440738"/>
              </a:lnTo>
              <a:lnTo>
                <a:pt x="2539494" y="440738"/>
              </a:lnTo>
              <a:lnTo>
                <a:pt x="2539494" y="8814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01266-3F49-422A-8F26-D5E66F8EA20C}">
      <dsp:nvSpPr>
        <dsp:cNvPr id="0" name=""/>
        <dsp:cNvSpPr/>
      </dsp:nvSpPr>
      <dsp:spPr>
        <a:xfrm>
          <a:off x="2718305" y="722020"/>
          <a:ext cx="2539494" cy="881477"/>
        </a:xfrm>
        <a:custGeom>
          <a:avLst/>
          <a:gdLst/>
          <a:ahLst/>
          <a:cxnLst/>
          <a:rect l="0" t="0" r="0" b="0"/>
          <a:pathLst>
            <a:path>
              <a:moveTo>
                <a:pt x="2539494" y="0"/>
              </a:moveTo>
              <a:lnTo>
                <a:pt x="2539494" y="440738"/>
              </a:lnTo>
              <a:lnTo>
                <a:pt x="0" y="440738"/>
              </a:lnTo>
              <a:lnTo>
                <a:pt x="0" y="88147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A862B-444A-4014-830C-F6C019C3964D}">
      <dsp:nvSpPr>
        <dsp:cNvPr id="0" name=""/>
        <dsp:cNvSpPr/>
      </dsp:nvSpPr>
      <dsp:spPr>
        <a:xfrm>
          <a:off x="2136278" y="1140"/>
          <a:ext cx="6243042" cy="72088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0" kern="1200" dirty="0"/>
            <a:t>TYPES OF DATA</a:t>
          </a:r>
        </a:p>
      </dsp:txBody>
      <dsp:txXfrm>
        <a:off x="2136278" y="1140"/>
        <a:ext cx="6243042" cy="720880"/>
      </dsp:txXfrm>
    </dsp:sp>
    <dsp:sp modelId="{E185B360-E0A3-419C-AC46-A61F1EF6E3F5}">
      <dsp:nvSpPr>
        <dsp:cNvPr id="0" name=""/>
        <dsp:cNvSpPr/>
      </dsp:nvSpPr>
      <dsp:spPr>
        <a:xfrm>
          <a:off x="619550" y="1603498"/>
          <a:ext cx="4197511" cy="20987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Quantitative data</a:t>
          </a:r>
        </a:p>
      </dsp:txBody>
      <dsp:txXfrm>
        <a:off x="619550" y="1603498"/>
        <a:ext cx="4197511" cy="2098755"/>
      </dsp:txXfrm>
    </dsp:sp>
    <dsp:sp modelId="{26556C0B-E171-49A8-A84F-19E266F63940}">
      <dsp:nvSpPr>
        <dsp:cNvPr id="0" name=""/>
        <dsp:cNvSpPr/>
      </dsp:nvSpPr>
      <dsp:spPr>
        <a:xfrm>
          <a:off x="5698538" y="1603498"/>
          <a:ext cx="4197511" cy="20987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Qualitative data</a:t>
          </a:r>
        </a:p>
      </dsp:txBody>
      <dsp:txXfrm>
        <a:off x="5698538" y="1603498"/>
        <a:ext cx="4197511" cy="2098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05A5-5020-4B45-8A18-65E11448D18A}">
      <dsp:nvSpPr>
        <dsp:cNvPr id="0" name=""/>
        <dsp:cNvSpPr/>
      </dsp:nvSpPr>
      <dsp:spPr>
        <a:xfrm>
          <a:off x="5524500" y="1591778"/>
          <a:ext cx="3023267" cy="1049398"/>
        </a:xfrm>
        <a:custGeom>
          <a:avLst/>
          <a:gdLst/>
          <a:ahLst/>
          <a:cxnLst/>
          <a:rect l="0" t="0" r="0" b="0"/>
          <a:pathLst>
            <a:path>
              <a:moveTo>
                <a:pt x="0" y="0"/>
              </a:moveTo>
              <a:lnTo>
                <a:pt x="0" y="524699"/>
              </a:lnTo>
              <a:lnTo>
                <a:pt x="3023267" y="524699"/>
              </a:lnTo>
              <a:lnTo>
                <a:pt x="3023267" y="10493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AB7B1-17E2-495D-99B5-FFEAD244AE47}">
      <dsp:nvSpPr>
        <dsp:cNvPr id="0" name=""/>
        <dsp:cNvSpPr/>
      </dsp:nvSpPr>
      <dsp:spPr>
        <a:xfrm>
          <a:off x="2501232" y="1591778"/>
          <a:ext cx="3023267" cy="1049398"/>
        </a:xfrm>
        <a:custGeom>
          <a:avLst/>
          <a:gdLst/>
          <a:ahLst/>
          <a:cxnLst/>
          <a:rect l="0" t="0" r="0" b="0"/>
          <a:pathLst>
            <a:path>
              <a:moveTo>
                <a:pt x="3023267" y="0"/>
              </a:moveTo>
              <a:lnTo>
                <a:pt x="3023267" y="524699"/>
              </a:lnTo>
              <a:lnTo>
                <a:pt x="0" y="524699"/>
              </a:lnTo>
              <a:lnTo>
                <a:pt x="0" y="104939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B45296-01FE-40D3-B86C-3E2C16B9EFB1}">
      <dsp:nvSpPr>
        <dsp:cNvPr id="0" name=""/>
        <dsp:cNvSpPr/>
      </dsp:nvSpPr>
      <dsp:spPr>
        <a:xfrm>
          <a:off x="2461155" y="596773"/>
          <a:ext cx="6126689" cy="99500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Arial" panose="020B0604020202020204" pitchFamily="34" charset="0"/>
              <a:cs typeface="Arial" panose="020B0604020202020204" pitchFamily="34" charset="0"/>
            </a:rPr>
            <a:t>BRANCHES OF STATISTICS</a:t>
          </a:r>
        </a:p>
      </dsp:txBody>
      <dsp:txXfrm>
        <a:off x="2461155" y="596773"/>
        <a:ext cx="6126689" cy="995004"/>
      </dsp:txXfrm>
    </dsp:sp>
    <dsp:sp modelId="{390C773B-3CC6-43DC-8671-52CA140DEC93}">
      <dsp:nvSpPr>
        <dsp:cNvPr id="0" name=""/>
        <dsp:cNvSpPr/>
      </dsp:nvSpPr>
      <dsp:spPr>
        <a:xfrm>
          <a:off x="2663" y="2641177"/>
          <a:ext cx="4997136" cy="11133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Descriptive statistics</a:t>
          </a:r>
          <a:endParaRPr lang="en-US" sz="3000" kern="1200" dirty="0">
            <a:latin typeface="Arial" panose="020B0604020202020204" pitchFamily="34" charset="0"/>
            <a:cs typeface="Arial" panose="020B0604020202020204" pitchFamily="34" charset="0"/>
          </a:endParaRPr>
        </a:p>
      </dsp:txBody>
      <dsp:txXfrm>
        <a:off x="2663" y="2641177"/>
        <a:ext cx="4997136" cy="1113387"/>
      </dsp:txXfrm>
    </dsp:sp>
    <dsp:sp modelId="{292F2426-77B0-4094-8BF9-492AA995C1F2}">
      <dsp:nvSpPr>
        <dsp:cNvPr id="0" name=""/>
        <dsp:cNvSpPr/>
      </dsp:nvSpPr>
      <dsp:spPr>
        <a:xfrm>
          <a:off x="6049199" y="2641177"/>
          <a:ext cx="4997136" cy="103535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Arial" panose="020B0604020202020204" pitchFamily="34" charset="0"/>
              <a:cs typeface="Arial" panose="020B0604020202020204" pitchFamily="34" charset="0"/>
            </a:rPr>
            <a:t>Inferential statistics</a:t>
          </a:r>
          <a:endParaRPr lang="en-US" sz="3000" kern="1200" dirty="0">
            <a:latin typeface="Arial" panose="020B0604020202020204" pitchFamily="34" charset="0"/>
            <a:cs typeface="Arial" panose="020B0604020202020204" pitchFamily="34" charset="0"/>
          </a:endParaRPr>
        </a:p>
      </dsp:txBody>
      <dsp:txXfrm>
        <a:off x="6049199" y="2641177"/>
        <a:ext cx="4997136" cy="10353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10/5/2023</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10/5/2023</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42C8-F50B-1BE4-077B-B9D066396856}"/>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74C67866-FA40-7608-1B50-B167437AC76E}"/>
              </a:ext>
            </a:extLst>
          </p:cNvPr>
          <p:cNvSpPr>
            <a:spLocks noGrp="1"/>
          </p:cNvSpPr>
          <p:nvPr>
            <p:ph idx="1"/>
          </p:nvPr>
        </p:nvSpPr>
        <p:spPr>
          <a:xfrm>
            <a:off x="838200" y="1825624"/>
            <a:ext cx="10515600" cy="5032375"/>
          </a:xfrm>
        </p:spPr>
        <p:txBody>
          <a:bodyPr>
            <a:normAutofit/>
          </a:bodyPr>
          <a:lstStyle/>
          <a:p>
            <a:r>
              <a:rPr lang="en-US" dirty="0"/>
              <a:t>The notion of data and types of data</a:t>
            </a:r>
          </a:p>
          <a:p>
            <a:r>
              <a:rPr lang="en-US" dirty="0"/>
              <a:t>Introduction to statistics</a:t>
            </a:r>
          </a:p>
          <a:p>
            <a:r>
              <a:rPr lang="en-US" dirty="0"/>
              <a:t>Branches of statistics</a:t>
            </a:r>
          </a:p>
          <a:p>
            <a:r>
              <a:rPr lang="en-US" dirty="0"/>
              <a:t>A population vs. a sample </a:t>
            </a:r>
          </a:p>
          <a:p>
            <a:r>
              <a:rPr lang="en-US" dirty="0"/>
              <a:t>Variables</a:t>
            </a:r>
          </a:p>
          <a:p>
            <a:r>
              <a:rPr lang="en-US" dirty="0"/>
              <a:t>Hypotheses</a:t>
            </a:r>
          </a:p>
          <a:p>
            <a:r>
              <a:rPr lang="en-US" dirty="0"/>
              <a:t>Probability</a:t>
            </a:r>
          </a:p>
          <a:p>
            <a:r>
              <a:rPr lang="en-US" dirty="0"/>
              <a:t>Causation vs. correlation</a:t>
            </a:r>
          </a:p>
          <a:p>
            <a:r>
              <a:rPr lang="en-US" dirty="0"/>
              <a:t>Bias</a:t>
            </a:r>
          </a:p>
          <a:p>
            <a:endParaRPr lang="en-US" dirty="0"/>
          </a:p>
          <a:p>
            <a:endParaRPr lang="en-US" dirty="0"/>
          </a:p>
        </p:txBody>
      </p:sp>
      <p:pic>
        <p:nvPicPr>
          <p:cNvPr id="4" name="Picture 3">
            <a:extLst>
              <a:ext uri="{FF2B5EF4-FFF2-40B4-BE49-F238E27FC236}">
                <a16:creationId xmlns:a16="http://schemas.microsoft.com/office/drawing/2014/main" id="{1D2E8EA6-6F99-69B7-8419-BFBF21152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6926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7C6F-3FF4-D1F3-3503-D3E0DA7396B4}"/>
              </a:ext>
            </a:extLst>
          </p:cNvPr>
          <p:cNvSpPr>
            <a:spLocks noGrp="1"/>
          </p:cNvSpPr>
          <p:nvPr>
            <p:ph type="title"/>
          </p:nvPr>
        </p:nvSpPr>
        <p:spPr/>
        <p:txBody>
          <a:bodyPr/>
          <a:lstStyle/>
          <a:p>
            <a:r>
              <a:rPr lang="en-US" b="1" dirty="0"/>
              <a:t>Data</a:t>
            </a:r>
          </a:p>
        </p:txBody>
      </p:sp>
      <p:sp>
        <p:nvSpPr>
          <p:cNvPr id="3" name="Content Placeholder 2">
            <a:extLst>
              <a:ext uri="{FF2B5EF4-FFF2-40B4-BE49-F238E27FC236}">
                <a16:creationId xmlns:a16="http://schemas.microsoft.com/office/drawing/2014/main" id="{1C9C02E5-E41B-31AC-122A-85AD2CA783EE}"/>
              </a:ext>
            </a:extLst>
          </p:cNvPr>
          <p:cNvSpPr>
            <a:spLocks noGrp="1"/>
          </p:cNvSpPr>
          <p:nvPr>
            <p:ph idx="1"/>
          </p:nvPr>
        </p:nvSpPr>
        <p:spPr/>
        <p:txBody>
          <a:bodyPr/>
          <a:lstStyle/>
          <a:p>
            <a:pPr marL="0" indent="0">
              <a:buNone/>
            </a:pPr>
            <a:r>
              <a:rPr lang="en-US" dirty="0"/>
              <a:t>The term data (plural for datum) refers to facts, information, and observations about an object (or objects), a phenomenon (or phenomena), a person (or a group of people). Data can take either a qualitative or a quantitative form.</a:t>
            </a:r>
          </a:p>
        </p:txBody>
      </p:sp>
      <p:pic>
        <p:nvPicPr>
          <p:cNvPr id="4" name="Picture 3">
            <a:extLst>
              <a:ext uri="{FF2B5EF4-FFF2-40B4-BE49-F238E27FC236}">
                <a16:creationId xmlns:a16="http://schemas.microsoft.com/office/drawing/2014/main" id="{7BF6102A-537E-132F-ABD5-F5D20291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68118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6E1EDB-050A-8534-A4FC-4E66AF0D2905}"/>
              </a:ext>
            </a:extLst>
          </p:cNvPr>
          <p:cNvGraphicFramePr>
            <a:graphicFrameLocks noGrp="1"/>
          </p:cNvGraphicFramePr>
          <p:nvPr>
            <p:ph idx="1"/>
            <p:extLst>
              <p:ext uri="{D42A27DB-BD31-4B8C-83A1-F6EECF244321}">
                <p14:modId xmlns:p14="http://schemas.microsoft.com/office/powerpoint/2010/main" val="2380605016"/>
              </p:ext>
            </p:extLst>
          </p:nvPr>
        </p:nvGraphicFramePr>
        <p:xfrm>
          <a:off x="838200" y="1711569"/>
          <a:ext cx="10515600" cy="276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0CA62688-3EFD-C3A3-BBC2-FE47D0884BFF}"/>
              </a:ext>
            </a:extLst>
          </p:cNvPr>
          <p:cNvSpPr/>
          <p:nvPr/>
        </p:nvSpPr>
        <p:spPr>
          <a:xfrm>
            <a:off x="4278923" y="1365738"/>
            <a:ext cx="3669323" cy="345830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D67CC4-7209-EAB9-074A-AF02874098BD}"/>
              </a:ext>
            </a:extLst>
          </p:cNvPr>
          <p:cNvSpPr txBox="1"/>
          <p:nvPr/>
        </p:nvSpPr>
        <p:spPr>
          <a:xfrm>
            <a:off x="4126522" y="130994"/>
            <a:ext cx="3821724" cy="707886"/>
          </a:xfrm>
          <a:prstGeom prst="rect">
            <a:avLst/>
          </a:prstGeom>
          <a:noFill/>
        </p:spPr>
        <p:txBody>
          <a:bodyPr wrap="square" rtlCol="0">
            <a:spAutoFit/>
          </a:bodyPr>
          <a:lstStyle/>
          <a:p>
            <a:pPr algn="ctr"/>
            <a:r>
              <a:rPr lang="en-US" sz="4000" dirty="0">
                <a:solidFill>
                  <a:srgbClr val="FF0000"/>
                </a:solidFill>
              </a:rPr>
              <a:t>STATISTICS</a:t>
            </a:r>
          </a:p>
        </p:txBody>
      </p:sp>
      <p:cxnSp>
        <p:nvCxnSpPr>
          <p:cNvPr id="7" name="Straight Arrow Connector 6">
            <a:extLst>
              <a:ext uri="{FF2B5EF4-FFF2-40B4-BE49-F238E27FC236}">
                <a16:creationId xmlns:a16="http://schemas.microsoft.com/office/drawing/2014/main" id="{3CFA87BC-0BB6-CA0C-7B1F-1ED962FCD7B6}"/>
              </a:ext>
            </a:extLst>
          </p:cNvPr>
          <p:cNvCxnSpPr>
            <a:cxnSpLocks/>
          </p:cNvCxnSpPr>
          <p:nvPr/>
        </p:nvCxnSpPr>
        <p:spPr>
          <a:xfrm>
            <a:off x="6096000" y="745096"/>
            <a:ext cx="0" cy="526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094936C-A163-E227-B93F-19C9EE161E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13" name="Picture 12">
            <a:extLst>
              <a:ext uri="{FF2B5EF4-FFF2-40B4-BE49-F238E27FC236}">
                <a16:creationId xmlns:a16="http://schemas.microsoft.com/office/drawing/2014/main" id="{CBBAD64E-368C-B3C8-3631-0DEA23521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7120" y="3986992"/>
            <a:ext cx="1634568" cy="1634568"/>
          </a:xfrm>
          <a:prstGeom prst="rect">
            <a:avLst/>
          </a:prstGeom>
        </p:spPr>
      </p:pic>
      <p:sp>
        <p:nvSpPr>
          <p:cNvPr id="16" name="TextBox 15">
            <a:extLst>
              <a:ext uri="{FF2B5EF4-FFF2-40B4-BE49-F238E27FC236}">
                <a16:creationId xmlns:a16="http://schemas.microsoft.com/office/drawing/2014/main" id="{872DA6A0-28B7-642D-61EE-D3B664BB4035}"/>
              </a:ext>
            </a:extLst>
          </p:cNvPr>
          <p:cNvSpPr txBox="1"/>
          <p:nvPr/>
        </p:nvSpPr>
        <p:spPr>
          <a:xfrm>
            <a:off x="810016" y="1526903"/>
            <a:ext cx="2895599" cy="369332"/>
          </a:xfrm>
          <a:prstGeom prst="rect">
            <a:avLst/>
          </a:prstGeom>
          <a:noFill/>
        </p:spPr>
        <p:txBody>
          <a:bodyPr wrap="square" rtlCol="0">
            <a:spAutoFit/>
          </a:bodyPr>
          <a:lstStyle/>
          <a:p>
            <a:r>
              <a:rPr lang="en-US" b="1" dirty="0"/>
              <a:t>RESEARCH METHODOLOGY</a:t>
            </a:r>
          </a:p>
        </p:txBody>
      </p:sp>
      <p:sp>
        <p:nvSpPr>
          <p:cNvPr id="17" name="TextBox 16">
            <a:extLst>
              <a:ext uri="{FF2B5EF4-FFF2-40B4-BE49-F238E27FC236}">
                <a16:creationId xmlns:a16="http://schemas.microsoft.com/office/drawing/2014/main" id="{D09F450A-5661-1032-1EC9-858275B488E0}"/>
              </a:ext>
            </a:extLst>
          </p:cNvPr>
          <p:cNvSpPr txBox="1"/>
          <p:nvPr/>
        </p:nvSpPr>
        <p:spPr>
          <a:xfrm>
            <a:off x="8638589" y="1526903"/>
            <a:ext cx="2895599" cy="646331"/>
          </a:xfrm>
          <a:prstGeom prst="rect">
            <a:avLst/>
          </a:prstGeom>
          <a:noFill/>
        </p:spPr>
        <p:txBody>
          <a:bodyPr wrap="square" rtlCol="0">
            <a:spAutoFit/>
          </a:bodyPr>
          <a:lstStyle/>
          <a:p>
            <a:r>
              <a:rPr lang="en-US" b="1" dirty="0"/>
              <a:t>RESEARCH METHODOLOGY</a:t>
            </a:r>
          </a:p>
          <a:p>
            <a:r>
              <a:rPr lang="en-US" b="1" dirty="0"/>
              <a:t>+ ACADEMIC WRITING</a:t>
            </a:r>
          </a:p>
        </p:txBody>
      </p:sp>
      <p:sp>
        <p:nvSpPr>
          <p:cNvPr id="2" name="TextBox 1">
            <a:extLst>
              <a:ext uri="{FF2B5EF4-FFF2-40B4-BE49-F238E27FC236}">
                <a16:creationId xmlns:a16="http://schemas.microsoft.com/office/drawing/2014/main" id="{53CEDF8B-0363-B43C-E4E0-F64F2C7A3435}"/>
              </a:ext>
            </a:extLst>
          </p:cNvPr>
          <p:cNvSpPr txBox="1"/>
          <p:nvPr/>
        </p:nvSpPr>
        <p:spPr>
          <a:xfrm>
            <a:off x="1304772" y="5735113"/>
            <a:ext cx="2391508" cy="923330"/>
          </a:xfrm>
          <a:prstGeom prst="rect">
            <a:avLst/>
          </a:prstGeom>
          <a:noFill/>
        </p:spPr>
        <p:txBody>
          <a:bodyPr wrap="square" rtlCol="0">
            <a:spAutoFit/>
          </a:bodyPr>
          <a:lstStyle/>
          <a:p>
            <a:r>
              <a:rPr lang="en-US" dirty="0"/>
              <a:t>Experiments</a:t>
            </a:r>
          </a:p>
          <a:p>
            <a:r>
              <a:rPr lang="en-US" dirty="0"/>
              <a:t>Questionnaires</a:t>
            </a:r>
          </a:p>
          <a:p>
            <a:r>
              <a:rPr lang="en-US" dirty="0"/>
              <a:t>Interviews …</a:t>
            </a:r>
          </a:p>
        </p:txBody>
      </p:sp>
      <p:cxnSp>
        <p:nvCxnSpPr>
          <p:cNvPr id="8" name="Straight Connector 7">
            <a:extLst>
              <a:ext uri="{FF2B5EF4-FFF2-40B4-BE49-F238E27FC236}">
                <a16:creationId xmlns:a16="http://schemas.microsoft.com/office/drawing/2014/main" id="{EB565FE2-718F-5EE6-4570-03101591D7E0}"/>
              </a:ext>
            </a:extLst>
          </p:cNvPr>
          <p:cNvCxnSpPr/>
          <p:nvPr/>
        </p:nvCxnSpPr>
        <p:spPr>
          <a:xfrm>
            <a:off x="3751385" y="209713"/>
            <a:ext cx="0" cy="623797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30B553E-441F-A0F7-579C-7B5FACA3D680}"/>
              </a:ext>
            </a:extLst>
          </p:cNvPr>
          <p:cNvCxnSpPr/>
          <p:nvPr/>
        </p:nvCxnSpPr>
        <p:spPr>
          <a:xfrm>
            <a:off x="8440619" y="233160"/>
            <a:ext cx="0" cy="6237979"/>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0D73784A-21C5-6042-A478-09639FCF78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2776" y="3984108"/>
            <a:ext cx="1637452" cy="1637452"/>
          </a:xfrm>
          <a:prstGeom prst="rect">
            <a:avLst/>
          </a:prstGeom>
        </p:spPr>
      </p:pic>
      <p:pic>
        <p:nvPicPr>
          <p:cNvPr id="18" name="Picture 17">
            <a:extLst>
              <a:ext uri="{FF2B5EF4-FFF2-40B4-BE49-F238E27FC236}">
                <a16:creationId xmlns:a16="http://schemas.microsoft.com/office/drawing/2014/main" id="{BF0F6FDC-8FC2-9DC7-8212-5E90B2DF7A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6522" y="4840720"/>
            <a:ext cx="1193944" cy="1109995"/>
          </a:xfrm>
          <a:prstGeom prst="rect">
            <a:avLst/>
          </a:prstGeom>
        </p:spPr>
      </p:pic>
      <p:pic>
        <p:nvPicPr>
          <p:cNvPr id="20" name="Picture 19">
            <a:extLst>
              <a:ext uri="{FF2B5EF4-FFF2-40B4-BE49-F238E27FC236}">
                <a16:creationId xmlns:a16="http://schemas.microsoft.com/office/drawing/2014/main" id="{11F21D2D-3994-DEC3-7F34-3A1F8B72C8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5354" y="5277713"/>
            <a:ext cx="1286181" cy="1346004"/>
          </a:xfrm>
          <a:prstGeom prst="rect">
            <a:avLst/>
          </a:prstGeom>
        </p:spPr>
      </p:pic>
      <p:pic>
        <p:nvPicPr>
          <p:cNvPr id="22" name="Picture 21">
            <a:extLst>
              <a:ext uri="{FF2B5EF4-FFF2-40B4-BE49-F238E27FC236}">
                <a16:creationId xmlns:a16="http://schemas.microsoft.com/office/drawing/2014/main" id="{DA86FA7A-D6FE-8933-5F23-03AA7A6A89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16175" y="4762305"/>
            <a:ext cx="1804986" cy="633412"/>
          </a:xfrm>
          <a:prstGeom prst="rect">
            <a:avLst/>
          </a:prstGeom>
        </p:spPr>
      </p:pic>
    </p:spTree>
    <p:extLst>
      <p:ext uri="{BB962C8B-B14F-4D97-AF65-F5344CB8AC3E}">
        <p14:creationId xmlns:p14="http://schemas.microsoft.com/office/powerpoint/2010/main" val="22716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73E27C-3523-D171-177B-E88CCF46877F}"/>
              </a:ext>
            </a:extLst>
          </p:cNvPr>
          <p:cNvPicPr>
            <a:picLocks noChangeAspect="1"/>
          </p:cNvPicPr>
          <p:nvPr/>
        </p:nvPicPr>
        <p:blipFill rotWithShape="1">
          <a:blip r:embed="rId2">
            <a:extLst>
              <a:ext uri="{28A0092B-C50C-407E-A947-70E740481C1C}">
                <a14:useLocalDpi xmlns:a14="http://schemas.microsoft.com/office/drawing/2010/main" val="0"/>
              </a:ext>
            </a:extLst>
          </a:blip>
          <a:srcRect b="7534"/>
          <a:stretch/>
        </p:blipFill>
        <p:spPr>
          <a:xfrm>
            <a:off x="2995714" y="0"/>
            <a:ext cx="7082141" cy="6858000"/>
          </a:xfrm>
          <a:prstGeom prst="rect">
            <a:avLst/>
          </a:prstGeom>
        </p:spPr>
      </p:pic>
      <p:pic>
        <p:nvPicPr>
          <p:cNvPr id="10" name="Picture 9">
            <a:extLst>
              <a:ext uri="{FF2B5EF4-FFF2-40B4-BE49-F238E27FC236}">
                <a16:creationId xmlns:a16="http://schemas.microsoft.com/office/drawing/2014/main" id="{9C6534B0-1B69-F43A-4237-500ACBC6A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45" y="396502"/>
            <a:ext cx="1828800" cy="1700213"/>
          </a:xfrm>
          <a:prstGeom prst="rect">
            <a:avLst/>
          </a:prstGeom>
        </p:spPr>
      </p:pic>
    </p:spTree>
    <p:extLst>
      <p:ext uri="{BB962C8B-B14F-4D97-AF65-F5344CB8AC3E}">
        <p14:creationId xmlns:p14="http://schemas.microsoft.com/office/powerpoint/2010/main" val="318946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4A5D85-AAEA-F875-2DC3-BDE62A976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56" y="933855"/>
            <a:ext cx="11668288" cy="3678170"/>
          </a:xfrm>
        </p:spPr>
      </p:pic>
      <p:pic>
        <p:nvPicPr>
          <p:cNvPr id="7" name="Picture 6">
            <a:extLst>
              <a:ext uri="{FF2B5EF4-FFF2-40B4-BE49-F238E27FC236}">
                <a16:creationId xmlns:a16="http://schemas.microsoft.com/office/drawing/2014/main" id="{31B6BB4B-5049-9E5A-0EBE-C64B462B1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338" y="4999226"/>
            <a:ext cx="1655323" cy="1732315"/>
          </a:xfrm>
          <a:prstGeom prst="rect">
            <a:avLst/>
          </a:prstGeom>
        </p:spPr>
      </p:pic>
    </p:spTree>
    <p:extLst>
      <p:ext uri="{BB962C8B-B14F-4D97-AF65-F5344CB8AC3E}">
        <p14:creationId xmlns:p14="http://schemas.microsoft.com/office/powerpoint/2010/main" val="82781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F2712A-76A9-9BEF-B5DB-5C6F377B4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01" y="1001138"/>
            <a:ext cx="10154998" cy="4855723"/>
          </a:xfrm>
          <a:prstGeom prst="rect">
            <a:avLst/>
          </a:prstGeom>
        </p:spPr>
      </p:pic>
    </p:spTree>
    <p:extLst>
      <p:ext uri="{BB962C8B-B14F-4D97-AF65-F5344CB8AC3E}">
        <p14:creationId xmlns:p14="http://schemas.microsoft.com/office/powerpoint/2010/main" val="90506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17539D-3513-F114-05DE-929C3055D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872" y="780915"/>
            <a:ext cx="7944255" cy="5296170"/>
          </a:xfrm>
          <a:prstGeom prst="rect">
            <a:avLst/>
          </a:prstGeom>
        </p:spPr>
      </p:pic>
    </p:spTree>
    <p:extLst>
      <p:ext uri="{BB962C8B-B14F-4D97-AF65-F5344CB8AC3E}">
        <p14:creationId xmlns:p14="http://schemas.microsoft.com/office/powerpoint/2010/main" val="270011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F931F0-A88C-7CE5-E430-6699E14C0535}"/>
              </a:ext>
            </a:extLst>
          </p:cNvPr>
          <p:cNvGraphicFramePr>
            <a:graphicFrameLocks noGrp="1"/>
          </p:cNvGraphicFramePr>
          <p:nvPr>
            <p:ph idx="1"/>
            <p:extLst>
              <p:ext uri="{D42A27DB-BD31-4B8C-83A1-F6EECF244321}">
                <p14:modId xmlns:p14="http://schemas.microsoft.com/office/powerpoint/2010/main" val="3109100570"/>
              </p:ext>
            </p:extLst>
          </p:nvPr>
        </p:nvGraphicFramePr>
        <p:xfrm>
          <a:off x="838200" y="1664677"/>
          <a:ext cx="10515600" cy="3703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B11AA8DE-EB6C-F434-1639-54F557E13B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2722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2D52-F1BB-AF24-72BB-02B9E2C3913D}"/>
              </a:ext>
            </a:extLst>
          </p:cNvPr>
          <p:cNvSpPr>
            <a:spLocks noGrp="1"/>
          </p:cNvSpPr>
          <p:nvPr>
            <p:ph type="title"/>
          </p:nvPr>
        </p:nvSpPr>
        <p:spPr/>
        <p:txBody>
          <a:bodyPr/>
          <a:lstStyle/>
          <a:p>
            <a:r>
              <a:rPr lang="en-US" b="1" dirty="0"/>
              <a:t>Qualitative data</a:t>
            </a:r>
          </a:p>
        </p:txBody>
      </p:sp>
      <p:sp>
        <p:nvSpPr>
          <p:cNvPr id="3" name="Content Placeholder 2">
            <a:extLst>
              <a:ext uri="{FF2B5EF4-FFF2-40B4-BE49-F238E27FC236}">
                <a16:creationId xmlns:a16="http://schemas.microsoft.com/office/drawing/2014/main" id="{E47AE891-89FA-7DD0-B4A2-CD2DF57F6B22}"/>
              </a:ext>
            </a:extLst>
          </p:cNvPr>
          <p:cNvSpPr>
            <a:spLocks noGrp="1"/>
          </p:cNvSpPr>
          <p:nvPr>
            <p:ph idx="1"/>
          </p:nvPr>
        </p:nvSpPr>
        <p:spPr/>
        <p:txBody>
          <a:bodyPr/>
          <a:lstStyle/>
          <a:p>
            <a:pPr marL="0" indent="0">
              <a:buNone/>
            </a:pPr>
            <a:r>
              <a:rPr lang="en-US" dirty="0"/>
              <a:t>Qualitative data refer to the type of descriptive information that does not make use of statistical procedures (Mackey &amp; </a:t>
            </a:r>
            <a:r>
              <a:rPr lang="en-US" dirty="0" err="1"/>
              <a:t>Gass</a:t>
            </a:r>
            <a:r>
              <a:rPr lang="en-US" dirty="0"/>
              <a:t>, 2015, pp. 250-251). </a:t>
            </a:r>
          </a:p>
          <a:p>
            <a:r>
              <a:rPr lang="en-US" dirty="0"/>
              <a:t>Instead of quantification, the collection and analysis of qualitative data involves careful and detailed </a:t>
            </a:r>
            <a:r>
              <a:rPr lang="en-US" b="1" dirty="0"/>
              <a:t>descriptions</a:t>
            </a:r>
            <a:r>
              <a:rPr lang="en-US" dirty="0"/>
              <a:t> of objects, phenomena, or people’s </a:t>
            </a:r>
            <a:r>
              <a:rPr lang="en-US" b="1" dirty="0"/>
              <a:t>narratives</a:t>
            </a:r>
            <a:r>
              <a:rPr lang="en-US" dirty="0"/>
              <a:t>, </a:t>
            </a:r>
            <a:r>
              <a:rPr lang="en-US" b="1" dirty="0"/>
              <a:t>perceptions</a:t>
            </a:r>
            <a:r>
              <a:rPr lang="en-US" dirty="0"/>
              <a:t>, and </a:t>
            </a:r>
            <a:r>
              <a:rPr lang="en-US" b="1" dirty="0"/>
              <a:t>beliefs</a:t>
            </a:r>
            <a:r>
              <a:rPr lang="en-US" dirty="0"/>
              <a:t> about objects or phenomena.</a:t>
            </a:r>
          </a:p>
          <a:p>
            <a:r>
              <a:rPr lang="en-US" dirty="0"/>
              <a:t>Such data are often collected using </a:t>
            </a:r>
            <a:r>
              <a:rPr lang="en-US" b="1" dirty="0"/>
              <a:t>observations</a:t>
            </a:r>
            <a:r>
              <a:rPr lang="en-US" dirty="0"/>
              <a:t>, semi-structured and unstructured </a:t>
            </a:r>
            <a:r>
              <a:rPr lang="en-US" b="1" dirty="0"/>
              <a:t>questionnaires</a:t>
            </a:r>
            <a:r>
              <a:rPr lang="en-US" dirty="0"/>
              <a:t>, or </a:t>
            </a:r>
            <a:r>
              <a:rPr lang="en-US" b="1" dirty="0"/>
              <a:t>interviews</a:t>
            </a:r>
            <a:r>
              <a:rPr lang="en-US" dirty="0"/>
              <a:t>. </a:t>
            </a:r>
          </a:p>
          <a:p>
            <a:pPr marL="0" indent="0">
              <a:buNone/>
            </a:pPr>
            <a:endParaRPr lang="en-US" dirty="0"/>
          </a:p>
        </p:txBody>
      </p:sp>
      <p:pic>
        <p:nvPicPr>
          <p:cNvPr id="4" name="Picture 3">
            <a:extLst>
              <a:ext uri="{FF2B5EF4-FFF2-40B4-BE49-F238E27FC236}">
                <a16:creationId xmlns:a16="http://schemas.microsoft.com/office/drawing/2014/main" id="{B3790514-2132-5418-97ED-48EF40140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6351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D755-C7CC-4EAC-43DD-570F2F3DDD08}"/>
              </a:ext>
            </a:extLst>
          </p:cNvPr>
          <p:cNvSpPr>
            <a:spLocks noGrp="1"/>
          </p:cNvSpPr>
          <p:nvPr>
            <p:ph type="title"/>
          </p:nvPr>
        </p:nvSpPr>
        <p:spPr/>
        <p:txBody>
          <a:bodyPr/>
          <a:lstStyle/>
          <a:p>
            <a:r>
              <a:rPr lang="en-US" b="1" dirty="0"/>
              <a:t>Quantitative data</a:t>
            </a:r>
          </a:p>
        </p:txBody>
      </p:sp>
      <p:sp>
        <p:nvSpPr>
          <p:cNvPr id="3" name="Content Placeholder 2">
            <a:extLst>
              <a:ext uri="{FF2B5EF4-FFF2-40B4-BE49-F238E27FC236}">
                <a16:creationId xmlns:a16="http://schemas.microsoft.com/office/drawing/2014/main" id="{42AC69B3-0E9F-5E07-E05D-B2921964CE1D}"/>
              </a:ext>
            </a:extLst>
          </p:cNvPr>
          <p:cNvSpPr>
            <a:spLocks noGrp="1"/>
          </p:cNvSpPr>
          <p:nvPr>
            <p:ph idx="1"/>
          </p:nvPr>
        </p:nvSpPr>
        <p:spPr/>
        <p:txBody>
          <a:bodyPr/>
          <a:lstStyle/>
          <a:p>
            <a:pPr marL="0" indent="0">
              <a:buNone/>
            </a:pPr>
            <a:r>
              <a:rPr lang="en-US" dirty="0"/>
              <a:t>Quantitative data consists of information that is, in some way or the other, </a:t>
            </a:r>
            <a:r>
              <a:rPr lang="en-US" b="1" dirty="0"/>
              <a:t>quantifiable</a:t>
            </a:r>
            <a:r>
              <a:rPr lang="en-US" dirty="0"/>
              <a:t>. In other words, we can put quantitative data into numbers, figures, and graphs, and process it using statistical procedures. </a:t>
            </a:r>
          </a:p>
          <a:p>
            <a:pPr marL="0" indent="0">
              <a:buNone/>
            </a:pPr>
            <a:endParaRPr lang="en-US" dirty="0"/>
          </a:p>
          <a:p>
            <a:pPr marL="0" indent="0">
              <a:buNone/>
            </a:pPr>
            <a:r>
              <a:rPr lang="en-US" dirty="0"/>
              <a:t>When using quantitative analysis, we are usually interested in </a:t>
            </a:r>
            <a:r>
              <a:rPr lang="en-US" b="1" dirty="0"/>
              <a:t>how much</a:t>
            </a:r>
            <a:r>
              <a:rPr lang="en-US" dirty="0"/>
              <a:t> and </a:t>
            </a:r>
            <a:r>
              <a:rPr lang="en-US" b="1" dirty="0"/>
              <a:t>how many</a:t>
            </a:r>
            <a:r>
              <a:rPr lang="en-US" dirty="0"/>
              <a:t> there is/are of whatever we are interested in. </a:t>
            </a:r>
          </a:p>
        </p:txBody>
      </p:sp>
      <p:pic>
        <p:nvPicPr>
          <p:cNvPr id="4" name="Picture 3">
            <a:extLst>
              <a:ext uri="{FF2B5EF4-FFF2-40B4-BE49-F238E27FC236}">
                <a16:creationId xmlns:a16="http://schemas.microsoft.com/office/drawing/2014/main" id="{DB1470BF-9B51-9277-AA0D-23FEF3023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3069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2016246"/>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082685"/>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106131"/>
            <a:ext cx="1071114" cy="1330569"/>
          </a:xfrm>
          <a:prstGeom prst="rect">
            <a:avLst/>
          </a:prstGeom>
        </p:spPr>
      </p:pic>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584-6715-1305-D578-406AE27D8F82}"/>
              </a:ext>
            </a:extLst>
          </p:cNvPr>
          <p:cNvSpPr>
            <a:spLocks noGrp="1"/>
          </p:cNvSpPr>
          <p:nvPr>
            <p:ph type="title"/>
          </p:nvPr>
        </p:nvSpPr>
        <p:spPr/>
        <p:txBody>
          <a:bodyPr/>
          <a:lstStyle/>
          <a:p>
            <a:r>
              <a:rPr lang="en-US" b="1" dirty="0"/>
              <a:t>What is statistics? </a:t>
            </a:r>
          </a:p>
        </p:txBody>
      </p:sp>
      <p:sp>
        <p:nvSpPr>
          <p:cNvPr id="3" name="Content Placeholder 2">
            <a:extLst>
              <a:ext uri="{FF2B5EF4-FFF2-40B4-BE49-F238E27FC236}">
                <a16:creationId xmlns:a16="http://schemas.microsoft.com/office/drawing/2014/main" id="{2281D213-26AF-3486-637D-A4DCD4D09F15}"/>
              </a:ext>
            </a:extLst>
          </p:cNvPr>
          <p:cNvSpPr>
            <a:spLocks noGrp="1"/>
          </p:cNvSpPr>
          <p:nvPr>
            <p:ph idx="1"/>
          </p:nvPr>
        </p:nvSpPr>
        <p:spPr/>
        <p:txBody>
          <a:bodyPr/>
          <a:lstStyle/>
          <a:p>
            <a:pPr marL="0" indent="0">
              <a:buNone/>
            </a:pPr>
            <a:endParaRPr lang="en-US" dirty="0"/>
          </a:p>
          <a:p>
            <a:pPr marL="0" indent="0">
              <a:buNone/>
            </a:pPr>
            <a:r>
              <a:rPr lang="en-US" dirty="0"/>
              <a:t>Statistics is the discipline that concerns the </a:t>
            </a:r>
            <a:r>
              <a:rPr lang="en-US" b="1" dirty="0"/>
              <a:t>collection</a:t>
            </a:r>
            <a:r>
              <a:rPr lang="en-US" dirty="0"/>
              <a:t>, </a:t>
            </a:r>
            <a:r>
              <a:rPr lang="en-US" b="1" dirty="0"/>
              <a:t>organization</a:t>
            </a:r>
            <a:r>
              <a:rPr lang="en-US" dirty="0"/>
              <a:t>, </a:t>
            </a:r>
            <a:r>
              <a:rPr lang="en-US" b="1" dirty="0">
                <a:solidFill>
                  <a:srgbClr val="FF0000"/>
                </a:solidFill>
              </a:rPr>
              <a:t>analysis</a:t>
            </a:r>
            <a:r>
              <a:rPr lang="en-US" dirty="0"/>
              <a:t>, </a:t>
            </a:r>
            <a:r>
              <a:rPr lang="en-US" b="1" dirty="0"/>
              <a:t>interpretation</a:t>
            </a:r>
            <a:r>
              <a:rPr lang="en-US" dirty="0"/>
              <a:t>, and </a:t>
            </a:r>
            <a:r>
              <a:rPr lang="en-US" b="1" dirty="0"/>
              <a:t>presentation</a:t>
            </a:r>
            <a:r>
              <a:rPr lang="en-US" dirty="0"/>
              <a:t> of data (</a:t>
            </a:r>
            <a:r>
              <a:rPr lang="en-US" dirty="0" err="1"/>
              <a:t>Romeijn</a:t>
            </a:r>
            <a:r>
              <a:rPr lang="en-US" dirty="0"/>
              <a:t>, 2014). </a:t>
            </a:r>
          </a:p>
          <a:p>
            <a:pPr marL="0" indent="0">
              <a:buNone/>
            </a:pPr>
            <a:endParaRPr lang="en-US" dirty="0"/>
          </a:p>
          <a:p>
            <a:pPr marL="0" indent="0">
              <a:buNone/>
            </a:pPr>
            <a:r>
              <a:rPr lang="en-US" dirty="0"/>
              <a:t>In Statistics, the phenomena being studied should be </a:t>
            </a:r>
            <a:r>
              <a:rPr lang="en-US" b="1" dirty="0"/>
              <a:t>quantified</a:t>
            </a:r>
            <a:r>
              <a:rPr lang="en-US" dirty="0"/>
              <a:t> and therefore are </a:t>
            </a:r>
            <a:r>
              <a:rPr lang="en-US" b="1" dirty="0"/>
              <a:t>reduced to numbers</a:t>
            </a:r>
            <a:r>
              <a:rPr lang="en-US" dirty="0"/>
              <a:t>. </a:t>
            </a:r>
          </a:p>
        </p:txBody>
      </p:sp>
      <p:pic>
        <p:nvPicPr>
          <p:cNvPr id="4" name="Picture 3">
            <a:extLst>
              <a:ext uri="{FF2B5EF4-FFF2-40B4-BE49-F238E27FC236}">
                <a16:creationId xmlns:a16="http://schemas.microsoft.com/office/drawing/2014/main" id="{36EFA644-2EB0-9E72-3122-52D2108A2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5492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A294D41-E66E-3C5F-4BA0-0F33D9BA41C5}"/>
              </a:ext>
            </a:extLst>
          </p:cNvPr>
          <p:cNvGraphicFramePr>
            <a:graphicFrameLocks noGrp="1"/>
          </p:cNvGraphicFramePr>
          <p:nvPr>
            <p:ph idx="1"/>
            <p:extLst>
              <p:ext uri="{D42A27DB-BD31-4B8C-83A1-F6EECF244321}">
                <p14:modId xmlns:p14="http://schemas.microsoft.com/office/powerpoint/2010/main" val="856572555"/>
              </p:ext>
            </p:extLst>
          </p:nvPr>
        </p:nvGraphicFramePr>
        <p:xfrm>
          <a:off x="838200" y="1825625"/>
          <a:ext cx="11049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9EA169E-D427-E93C-84FB-563603D88F70}"/>
              </a:ext>
            </a:extLst>
          </p:cNvPr>
          <p:cNvSpPr txBox="1"/>
          <p:nvPr/>
        </p:nvSpPr>
        <p:spPr>
          <a:xfrm>
            <a:off x="1213338" y="681037"/>
            <a:ext cx="10298723" cy="954107"/>
          </a:xfrm>
          <a:prstGeom prst="rect">
            <a:avLst/>
          </a:prstGeom>
          <a:noFill/>
        </p:spPr>
        <p:txBody>
          <a:bodyPr wrap="square" rtlCol="0">
            <a:spAutoFit/>
          </a:bodyPr>
          <a:lstStyle/>
          <a:p>
            <a:r>
              <a:rPr lang="en-US" sz="2800" dirty="0"/>
              <a:t>Statistics is comprised of two main branches, a) descriptive statistics and b) inferential statistics.</a:t>
            </a:r>
          </a:p>
        </p:txBody>
      </p:sp>
      <p:pic>
        <p:nvPicPr>
          <p:cNvPr id="3" name="Picture 2">
            <a:extLst>
              <a:ext uri="{FF2B5EF4-FFF2-40B4-BE49-F238E27FC236}">
                <a16:creationId xmlns:a16="http://schemas.microsoft.com/office/drawing/2014/main" id="{F0BC4834-0BD1-4EEA-2238-CF097564B3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9141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C672-C07A-72DB-3DB4-6A08A70FEC0B}"/>
              </a:ext>
            </a:extLst>
          </p:cNvPr>
          <p:cNvSpPr>
            <a:spLocks noGrp="1"/>
          </p:cNvSpPr>
          <p:nvPr>
            <p:ph type="title"/>
          </p:nvPr>
        </p:nvSpPr>
        <p:spPr/>
        <p:txBody>
          <a:bodyPr/>
          <a:lstStyle/>
          <a:p>
            <a:r>
              <a:rPr lang="en-US" b="1" dirty="0"/>
              <a:t>Descriptive statistics</a:t>
            </a:r>
          </a:p>
        </p:txBody>
      </p:sp>
      <p:sp>
        <p:nvSpPr>
          <p:cNvPr id="3" name="Content Placeholder 2">
            <a:extLst>
              <a:ext uri="{FF2B5EF4-FFF2-40B4-BE49-F238E27FC236}">
                <a16:creationId xmlns:a16="http://schemas.microsoft.com/office/drawing/2014/main" id="{B2165DCE-8F5A-78FA-EC96-0F8588399613}"/>
              </a:ext>
            </a:extLst>
          </p:cNvPr>
          <p:cNvSpPr>
            <a:spLocks noGrp="1"/>
          </p:cNvSpPr>
          <p:nvPr>
            <p:ph idx="1"/>
          </p:nvPr>
        </p:nvSpPr>
        <p:spPr/>
        <p:txBody>
          <a:bodyPr/>
          <a:lstStyle/>
          <a:p>
            <a:pPr marL="0" indent="0">
              <a:buNone/>
            </a:pPr>
            <a:r>
              <a:rPr lang="en-US" dirty="0"/>
              <a:t>“Descriptive statistics can help to provide a simple summary or overview of the data, thus allowing researchers to gain a better overall understanding of the data” (Mackey &amp; </a:t>
            </a:r>
            <a:r>
              <a:rPr lang="en-US" dirty="0" err="1"/>
              <a:t>Gass</a:t>
            </a:r>
            <a:r>
              <a:rPr lang="en-US" dirty="0"/>
              <a:t>, 2015, pp. 250-251). </a:t>
            </a:r>
          </a:p>
          <a:p>
            <a:pPr marL="0" indent="0">
              <a:buNone/>
            </a:pPr>
            <a:r>
              <a:rPr lang="en-US" dirty="0"/>
              <a:t>This summary of the data is done through measures of frequency, measures of central tendency (i.e., the </a:t>
            </a:r>
            <a:r>
              <a:rPr lang="en-US" b="1" dirty="0"/>
              <a:t>mode</a:t>
            </a:r>
            <a:r>
              <a:rPr lang="en-US" dirty="0"/>
              <a:t>, </a:t>
            </a:r>
            <a:r>
              <a:rPr lang="en-US" b="1" dirty="0"/>
              <a:t>median</a:t>
            </a:r>
            <a:r>
              <a:rPr lang="en-US" dirty="0"/>
              <a:t>, and </a:t>
            </a:r>
            <a:r>
              <a:rPr lang="en-US" b="1" dirty="0"/>
              <a:t>mean</a:t>
            </a:r>
            <a:r>
              <a:rPr lang="en-US" dirty="0"/>
              <a:t>), and measures of spread (i.e., </a:t>
            </a:r>
            <a:r>
              <a:rPr lang="en-US" b="1" dirty="0"/>
              <a:t>variance</a:t>
            </a:r>
            <a:r>
              <a:rPr lang="en-US" dirty="0"/>
              <a:t> and </a:t>
            </a:r>
            <a:r>
              <a:rPr lang="en-US" b="1" dirty="0"/>
              <a:t>standard deviation</a:t>
            </a:r>
            <a:r>
              <a:rPr lang="en-US" dirty="0"/>
              <a:t>).</a:t>
            </a:r>
          </a:p>
        </p:txBody>
      </p:sp>
      <p:pic>
        <p:nvPicPr>
          <p:cNvPr id="4" name="Picture 3">
            <a:extLst>
              <a:ext uri="{FF2B5EF4-FFF2-40B4-BE49-F238E27FC236}">
                <a16:creationId xmlns:a16="http://schemas.microsoft.com/office/drawing/2014/main" id="{E37216F5-9C36-2D5E-61AE-C9A7D0582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42057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597E-C2D7-7858-4086-B9D2E49BC63C}"/>
              </a:ext>
            </a:extLst>
          </p:cNvPr>
          <p:cNvSpPr>
            <a:spLocks noGrp="1"/>
          </p:cNvSpPr>
          <p:nvPr>
            <p:ph type="title"/>
          </p:nvPr>
        </p:nvSpPr>
        <p:spPr/>
        <p:txBody>
          <a:bodyPr/>
          <a:lstStyle/>
          <a:p>
            <a:r>
              <a:rPr lang="en-US" b="1" dirty="0"/>
              <a:t>Inferential statistics</a:t>
            </a:r>
          </a:p>
        </p:txBody>
      </p:sp>
      <p:sp>
        <p:nvSpPr>
          <p:cNvPr id="3" name="Content Placeholder 2">
            <a:extLst>
              <a:ext uri="{FF2B5EF4-FFF2-40B4-BE49-F238E27FC236}">
                <a16:creationId xmlns:a16="http://schemas.microsoft.com/office/drawing/2014/main" id="{BE21A4F9-A59A-FC69-D967-4E92604E2FDE}"/>
              </a:ext>
            </a:extLst>
          </p:cNvPr>
          <p:cNvSpPr>
            <a:spLocks noGrp="1"/>
          </p:cNvSpPr>
          <p:nvPr>
            <p:ph idx="1"/>
          </p:nvPr>
        </p:nvSpPr>
        <p:spPr/>
        <p:txBody>
          <a:bodyPr/>
          <a:lstStyle/>
          <a:p>
            <a:pPr marL="0" indent="0">
              <a:buNone/>
            </a:pPr>
            <a:r>
              <a:rPr lang="en-US" dirty="0"/>
              <a:t>Inferential statistics refer to statistical tests that allow the researchers to </a:t>
            </a:r>
            <a:r>
              <a:rPr lang="en-US" b="1" dirty="0"/>
              <a:t>infer</a:t>
            </a:r>
            <a:r>
              <a:rPr lang="en-US" dirty="0"/>
              <a:t> the results obtained with a sample to the general population (hence the name inferential). </a:t>
            </a:r>
          </a:p>
          <a:p>
            <a:pPr marL="0" indent="0">
              <a:buNone/>
            </a:pPr>
            <a:endParaRPr lang="en-US" dirty="0"/>
          </a:p>
          <a:p>
            <a:pPr marL="0" indent="0">
              <a:buNone/>
            </a:pPr>
            <a:r>
              <a:rPr lang="en-US" dirty="0"/>
              <a:t>Such tests are very important as they ensure the researcher that the difference found between tests or groups is not due to chance but rather to a real relationship (causal or correlational) between the variables being studied.</a:t>
            </a:r>
          </a:p>
        </p:txBody>
      </p:sp>
      <p:pic>
        <p:nvPicPr>
          <p:cNvPr id="4" name="Picture 3">
            <a:extLst>
              <a:ext uri="{FF2B5EF4-FFF2-40B4-BE49-F238E27FC236}">
                <a16:creationId xmlns:a16="http://schemas.microsoft.com/office/drawing/2014/main" id="{1D4463BC-FF1E-5792-7E3D-5A96DC2DD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42456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3262578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5"/>
            <a:ext cx="10515600" cy="1691298"/>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6" name="Picture 5">
            <a:extLst>
              <a:ext uri="{FF2B5EF4-FFF2-40B4-BE49-F238E27FC236}">
                <a16:creationId xmlns:a16="http://schemas.microsoft.com/office/drawing/2014/main" id="{4C4528F2-8F88-8345-C8C8-0FDB701B57E3}"/>
              </a:ext>
            </a:extLst>
          </p:cNvPr>
          <p:cNvPicPr>
            <a:picLocks noChangeAspect="1"/>
          </p:cNvPicPr>
          <p:nvPr/>
        </p:nvPicPr>
        <p:blipFill>
          <a:blip r:embed="rId2"/>
          <a:stretch>
            <a:fillRect/>
          </a:stretch>
        </p:blipFill>
        <p:spPr>
          <a:xfrm>
            <a:off x="3060242" y="3772421"/>
            <a:ext cx="6071516" cy="2591500"/>
          </a:xfrm>
          <a:prstGeom prst="rect">
            <a:avLst/>
          </a:prstGeom>
        </p:spPr>
      </p:pic>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68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5474-C2EE-6A01-6039-2745A247ABA3}"/>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EB3DCE40-9429-0EFE-4984-502E740A98EA}"/>
              </a:ext>
            </a:extLst>
          </p:cNvPr>
          <p:cNvSpPr>
            <a:spLocks noGrp="1"/>
          </p:cNvSpPr>
          <p:nvPr>
            <p:ph idx="1"/>
          </p:nvPr>
        </p:nvSpPr>
        <p:spPr/>
        <p:txBody>
          <a:bodyPr/>
          <a:lstStyle/>
          <a:p>
            <a:pPr marL="0" indent="0">
              <a:buNone/>
            </a:pPr>
            <a:r>
              <a:rPr lang="en-US" dirty="0"/>
              <a:t>In research, variables refer to the population, objects, or phenomena that the researcher is trying to measure.</a:t>
            </a:r>
          </a:p>
          <a:p>
            <a:pPr marL="514350" indent="-514350">
              <a:buFont typeface="+mj-lt"/>
              <a:buAutoNum type="arabicPeriod"/>
            </a:pPr>
            <a:r>
              <a:rPr lang="en-US" b="1" dirty="0"/>
              <a:t>Dependent variable: </a:t>
            </a:r>
            <a:r>
              <a:rPr lang="en-US" dirty="0"/>
              <a:t>The variable that is influenced by the independent variable.</a:t>
            </a:r>
          </a:p>
          <a:p>
            <a:pPr marL="514350" indent="-514350">
              <a:buFont typeface="+mj-lt"/>
              <a:buAutoNum type="arabicPeriod"/>
            </a:pPr>
            <a:r>
              <a:rPr lang="en-US" b="1" dirty="0"/>
              <a:t>Independent variable: </a:t>
            </a:r>
            <a:r>
              <a:rPr lang="en-US" dirty="0"/>
              <a:t>The factor that causes the dependent variable to change.</a:t>
            </a:r>
          </a:p>
          <a:p>
            <a:pPr marL="0" indent="0">
              <a:buNone/>
            </a:pPr>
            <a:r>
              <a:rPr lang="en-US" b="1" dirty="0"/>
              <a:t>Example: </a:t>
            </a:r>
          </a:p>
          <a:p>
            <a:pPr marL="0" indent="0">
              <a:buNone/>
            </a:pPr>
            <a:r>
              <a:rPr lang="en-US" dirty="0"/>
              <a:t>The influence of English media on EFL learners’ listening comprehension.</a:t>
            </a:r>
          </a:p>
          <a:p>
            <a:pPr marL="0" indent="0">
              <a:buNone/>
            </a:pPr>
            <a:endParaRPr lang="en-US" dirty="0"/>
          </a:p>
        </p:txBody>
      </p:sp>
      <p:pic>
        <p:nvPicPr>
          <p:cNvPr id="4" name="Picture 3">
            <a:extLst>
              <a:ext uri="{FF2B5EF4-FFF2-40B4-BE49-F238E27FC236}">
                <a16:creationId xmlns:a16="http://schemas.microsoft.com/office/drawing/2014/main" id="{66FAAAE9-EBF2-7BB4-428D-3B8BB58F5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14240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5474-C2EE-6A01-6039-2745A247ABA3}"/>
              </a:ext>
            </a:extLst>
          </p:cNvPr>
          <p:cNvSpPr>
            <a:spLocks noGrp="1"/>
          </p:cNvSpPr>
          <p:nvPr>
            <p:ph type="title"/>
          </p:nvPr>
        </p:nvSpPr>
        <p:spPr/>
        <p:txBody>
          <a:bodyPr/>
          <a:lstStyle/>
          <a:p>
            <a:r>
              <a:rPr lang="en-US" b="1" dirty="0"/>
              <a:t>Variables</a:t>
            </a:r>
          </a:p>
        </p:txBody>
      </p:sp>
      <p:sp>
        <p:nvSpPr>
          <p:cNvPr id="3" name="Content Placeholder 2">
            <a:extLst>
              <a:ext uri="{FF2B5EF4-FFF2-40B4-BE49-F238E27FC236}">
                <a16:creationId xmlns:a16="http://schemas.microsoft.com/office/drawing/2014/main" id="{EB3DCE40-9429-0EFE-4984-502E740A98EA}"/>
              </a:ext>
            </a:extLst>
          </p:cNvPr>
          <p:cNvSpPr>
            <a:spLocks noGrp="1"/>
          </p:cNvSpPr>
          <p:nvPr>
            <p:ph idx="1"/>
          </p:nvPr>
        </p:nvSpPr>
        <p:spPr/>
        <p:txBody>
          <a:bodyPr/>
          <a:lstStyle/>
          <a:p>
            <a:pPr marL="0" indent="0">
              <a:buNone/>
            </a:pPr>
            <a:r>
              <a:rPr lang="en-US" dirty="0"/>
              <a:t>In research, variables refer to the population, objects, or phenomena that the researcher is trying to measure.</a:t>
            </a:r>
          </a:p>
          <a:p>
            <a:pPr marL="514350" indent="-514350">
              <a:buFont typeface="+mj-lt"/>
              <a:buAutoNum type="arabicPeriod"/>
            </a:pPr>
            <a:r>
              <a:rPr lang="en-US" b="1" dirty="0"/>
              <a:t>Dependent variable: </a:t>
            </a:r>
            <a:r>
              <a:rPr lang="en-US" dirty="0"/>
              <a:t>The variable that is influenced by the independent variable.</a:t>
            </a:r>
          </a:p>
          <a:p>
            <a:pPr marL="514350" indent="-514350">
              <a:buFont typeface="+mj-lt"/>
              <a:buAutoNum type="arabicPeriod"/>
            </a:pPr>
            <a:r>
              <a:rPr lang="en-US" b="1" dirty="0"/>
              <a:t>Independent variable: </a:t>
            </a:r>
            <a:r>
              <a:rPr lang="en-US" dirty="0"/>
              <a:t>The factor that causes the dependent variable to change.</a:t>
            </a:r>
          </a:p>
          <a:p>
            <a:pPr marL="0" indent="0">
              <a:buNone/>
            </a:pPr>
            <a:r>
              <a:rPr lang="en-US" b="1" dirty="0"/>
              <a:t>Example: </a:t>
            </a:r>
          </a:p>
          <a:p>
            <a:pPr marL="0" indent="0">
              <a:buNone/>
            </a:pPr>
            <a:r>
              <a:rPr lang="en-US" dirty="0"/>
              <a:t>The influence of </a:t>
            </a:r>
            <a:r>
              <a:rPr lang="en-US" b="1" u="sng" dirty="0"/>
              <a:t>English media </a:t>
            </a:r>
            <a:r>
              <a:rPr lang="en-US" dirty="0"/>
              <a:t>on </a:t>
            </a:r>
            <a:r>
              <a:rPr lang="en-US" b="1" dirty="0"/>
              <a:t>EFL learners’ listening comprehension.</a:t>
            </a:r>
          </a:p>
          <a:p>
            <a:pPr marL="0" indent="0">
              <a:buNone/>
            </a:pPr>
            <a:endParaRPr lang="en-US" dirty="0"/>
          </a:p>
        </p:txBody>
      </p:sp>
      <p:pic>
        <p:nvPicPr>
          <p:cNvPr id="4" name="Picture 3">
            <a:extLst>
              <a:ext uri="{FF2B5EF4-FFF2-40B4-BE49-F238E27FC236}">
                <a16:creationId xmlns:a16="http://schemas.microsoft.com/office/drawing/2014/main" id="{66FAAAE9-EBF2-7BB4-428D-3B8BB58F5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76112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a:t>
            </a:r>
            <a:r>
              <a:rPr lang="en-US" dirty="0" err="1"/>
              <a:t>Gass</a:t>
            </a:r>
            <a:r>
              <a:rPr lang="en-US" dirty="0"/>
              <a:t>, 2005: 19). </a:t>
            </a:r>
          </a:p>
          <a:p>
            <a:pPr marL="0" indent="0">
              <a:buNone/>
            </a:pPr>
            <a:r>
              <a:rPr lang="en-US" dirty="0"/>
              <a:t>In research, we have three main types of hypotheses: </a:t>
            </a:r>
          </a:p>
          <a:p>
            <a:pPr marL="0" indent="0">
              <a:buNone/>
            </a:pPr>
            <a:r>
              <a:rPr lang="en-US" dirty="0"/>
              <a:t>1)</a:t>
            </a:r>
          </a:p>
          <a:p>
            <a:pPr marL="0" indent="0">
              <a:buNone/>
            </a:pPr>
            <a:r>
              <a:rPr lang="en-US" dirty="0"/>
              <a:t>2)</a:t>
            </a:r>
          </a:p>
          <a:p>
            <a:pPr marL="0" indent="0">
              <a:buNone/>
            </a:pPr>
            <a:r>
              <a:rPr lang="en-US" dirty="0"/>
              <a:t>3)</a:t>
            </a:r>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4057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Hypotheses</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dirty="0"/>
              <a:t>Research hypotheses can be used to express what the researcher expects the results of the investigation to be. The hypotheses are based on observations or on what the literature suggests the answers might be (Mackey &amp; </a:t>
            </a:r>
            <a:r>
              <a:rPr lang="en-US" dirty="0" err="1"/>
              <a:t>Gass</a:t>
            </a:r>
            <a:r>
              <a:rPr lang="en-US" dirty="0"/>
              <a:t>, 2005: 19). </a:t>
            </a:r>
          </a:p>
          <a:p>
            <a:pPr marL="0" indent="0">
              <a:buNone/>
            </a:pPr>
            <a:r>
              <a:rPr lang="en-US" dirty="0"/>
              <a:t>In research, we have three main types of hypotheses: </a:t>
            </a:r>
          </a:p>
          <a:p>
            <a:pPr marL="514350" indent="-514350">
              <a:buAutoNum type="arabicParenR"/>
            </a:pPr>
            <a:r>
              <a:rPr lang="en-US" dirty="0"/>
              <a:t>Null hypothesis (H0), </a:t>
            </a:r>
          </a:p>
          <a:p>
            <a:pPr marL="514350" indent="-514350">
              <a:buAutoNum type="arabicParenR"/>
            </a:pPr>
            <a:r>
              <a:rPr lang="en-US" dirty="0"/>
              <a:t>Non-directional hypothesis (two-tailed/ two-way hypothesis),</a:t>
            </a:r>
          </a:p>
          <a:p>
            <a:pPr marL="514350" indent="-514350">
              <a:buAutoNum type="arabicParenR"/>
            </a:pPr>
            <a:r>
              <a:rPr lang="en-US" dirty="0"/>
              <a:t>Directional hypothesis (one-tailed). </a:t>
            </a:r>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9380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9E73-C302-0A5E-D4F9-5486C19E3657}"/>
              </a:ext>
            </a:extLst>
          </p:cNvPr>
          <p:cNvSpPr>
            <a:spLocks noGrp="1"/>
          </p:cNvSpPr>
          <p:nvPr>
            <p:ph type="title"/>
          </p:nvPr>
        </p:nvSpPr>
        <p:spPr/>
        <p:txBody>
          <a:bodyPr/>
          <a:lstStyle/>
          <a:p>
            <a:r>
              <a:rPr lang="en-US" b="1" dirty="0"/>
              <a:t>Course description</a:t>
            </a:r>
          </a:p>
        </p:txBody>
      </p:sp>
      <p:sp>
        <p:nvSpPr>
          <p:cNvPr id="3" name="Content Placeholder 2">
            <a:extLst>
              <a:ext uri="{FF2B5EF4-FFF2-40B4-BE49-F238E27FC236}">
                <a16:creationId xmlns:a16="http://schemas.microsoft.com/office/drawing/2014/main" id="{1E21BD04-013F-BE35-FED4-E2F1A1E113A7}"/>
              </a:ext>
            </a:extLst>
          </p:cNvPr>
          <p:cNvSpPr>
            <a:spLocks noGrp="1"/>
          </p:cNvSpPr>
          <p:nvPr>
            <p:ph idx="1"/>
          </p:nvPr>
        </p:nvSpPr>
        <p:spPr/>
        <p:txBody>
          <a:bodyPr>
            <a:normAutofit/>
          </a:bodyPr>
          <a:lstStyle/>
          <a:p>
            <a:pPr marL="0" indent="0">
              <a:buNone/>
            </a:pPr>
            <a:endParaRPr lang="en-US" dirty="0"/>
          </a:p>
          <a:p>
            <a:pPr marL="0" indent="0">
              <a:buNone/>
            </a:pPr>
            <a:r>
              <a:rPr lang="en-US" dirty="0"/>
              <a:t>This course focuses on the analysis of quantitative data in the fields of Applied Linguistics and TEFL. </a:t>
            </a:r>
          </a:p>
          <a:p>
            <a:pPr marL="0" indent="0">
              <a:buNone/>
            </a:pPr>
            <a:endParaRPr lang="en-US" dirty="0"/>
          </a:p>
          <a:p>
            <a:pPr marL="0" indent="0">
              <a:buNone/>
            </a:pPr>
            <a:r>
              <a:rPr lang="en-US" dirty="0"/>
              <a:t>The course introduce the main statistical tests used to determine the existence and strength of a relationship between two or more variables. </a:t>
            </a:r>
          </a:p>
        </p:txBody>
      </p:sp>
      <p:pic>
        <p:nvPicPr>
          <p:cNvPr id="4" name="Picture 3">
            <a:extLst>
              <a:ext uri="{FF2B5EF4-FFF2-40B4-BE49-F238E27FC236}">
                <a16:creationId xmlns:a16="http://schemas.microsoft.com/office/drawing/2014/main" id="{550215C4-329A-5E80-B794-804846F5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5752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A</a:t>
            </a:r>
            <a:r>
              <a:rPr lang="en-US" sz="4400" b="1" dirty="0"/>
              <a:t>) Null hypothesis (H0):</a:t>
            </a:r>
            <a:endParaRPr lang="en-US" b="1" dirty="0"/>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lnSpcReduction="10000"/>
          </a:bodyPr>
          <a:lstStyle/>
          <a:p>
            <a:pPr marL="0" indent="0">
              <a:buNone/>
            </a:pPr>
            <a:r>
              <a:rPr lang="en-US" dirty="0"/>
              <a:t>The null hypothesis is a neutral statement used as a basis for testing. The null hypothesis states that there is no relationship between items under investigation. </a:t>
            </a:r>
          </a:p>
          <a:p>
            <a:pPr marL="0" indent="0">
              <a:buNone/>
            </a:pPr>
            <a:r>
              <a:rPr lang="en-US" dirty="0"/>
              <a:t>In advanced inferential statistical tests, the objective is often to reject the null hypothesis by providing a proof that there is a relationship between variables X and Y. </a:t>
            </a:r>
          </a:p>
          <a:p>
            <a:pPr marL="0" indent="0">
              <a:buNone/>
            </a:pPr>
            <a:r>
              <a:rPr lang="en-US" sz="2800" i="1" dirty="0"/>
              <a:t>Examples: </a:t>
            </a:r>
          </a:p>
          <a:p>
            <a:pPr marL="0" indent="0">
              <a:buNone/>
            </a:pPr>
            <a:r>
              <a:rPr lang="en-US" sz="2800" dirty="0"/>
              <a:t>•Text-to-speech technologies will </a:t>
            </a:r>
            <a:r>
              <a:rPr lang="en-US" sz="2800" b="1" dirty="0"/>
              <a:t>not</a:t>
            </a:r>
            <a:r>
              <a:rPr lang="en-US" sz="2800" dirty="0"/>
              <a:t> affect Algerian EFL learners’ pronunciation awareness. </a:t>
            </a:r>
          </a:p>
          <a:p>
            <a:r>
              <a:rPr lang="en-US" sz="2800" dirty="0"/>
              <a:t>There will be </a:t>
            </a:r>
            <a:r>
              <a:rPr lang="en-US" b="1" dirty="0"/>
              <a:t>no</a:t>
            </a:r>
            <a:r>
              <a:rPr lang="en-US" dirty="0"/>
              <a:t> </a:t>
            </a:r>
            <a:r>
              <a:rPr lang="en-US" sz="2800" dirty="0"/>
              <a:t>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5741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B) Non-directional hypothesis (two-tailed/ two-way hypothesis):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a difference between variables under investigation is predicted, but the researcher is not interested in the direction of the difference/ relationship., but its direction is not specified.</a:t>
            </a:r>
          </a:p>
          <a:p>
            <a:pPr marL="0" indent="0">
              <a:buNone/>
            </a:pPr>
            <a:r>
              <a:rPr lang="en-US" sz="3000" i="1" dirty="0"/>
              <a:t>Examples: </a:t>
            </a:r>
          </a:p>
          <a:p>
            <a:pPr marL="0" indent="0">
              <a:buNone/>
            </a:pPr>
            <a:r>
              <a:rPr lang="en-US" sz="3000" dirty="0"/>
              <a:t>•Text-to-speech technologies will affect Algerian EFL learners’ pronunciation awareness. </a:t>
            </a:r>
          </a:p>
          <a:p>
            <a:pPr marL="0" indent="0">
              <a:buNone/>
            </a:pPr>
            <a:r>
              <a:rPr lang="en-US" sz="3000" dirty="0"/>
              <a:t>•There will be a relationship between family income and students’ academic performance.</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5560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32D9D-5614-56B7-CF52-B4F1E827C2CE}"/>
              </a:ext>
            </a:extLst>
          </p:cNvPr>
          <p:cNvSpPr>
            <a:spLocks noGrp="1"/>
          </p:cNvSpPr>
          <p:nvPr>
            <p:ph type="title"/>
          </p:nvPr>
        </p:nvSpPr>
        <p:spPr/>
        <p:txBody>
          <a:bodyPr/>
          <a:lstStyle/>
          <a:p>
            <a:r>
              <a:rPr lang="en-US" b="1" dirty="0"/>
              <a:t>C) Directional hypothesis (one-tailed): </a:t>
            </a:r>
          </a:p>
        </p:txBody>
      </p:sp>
      <p:sp>
        <p:nvSpPr>
          <p:cNvPr id="3" name="Content Placeholder 2">
            <a:extLst>
              <a:ext uri="{FF2B5EF4-FFF2-40B4-BE49-F238E27FC236}">
                <a16:creationId xmlns:a16="http://schemas.microsoft.com/office/drawing/2014/main" id="{5DC3D937-C88E-CE29-FDDF-9A8E6DBAA0BE}"/>
              </a:ext>
            </a:extLst>
          </p:cNvPr>
          <p:cNvSpPr>
            <a:spLocks noGrp="1"/>
          </p:cNvSpPr>
          <p:nvPr>
            <p:ph idx="1"/>
          </p:nvPr>
        </p:nvSpPr>
        <p:spPr>
          <a:xfrm>
            <a:off x="838200" y="1825624"/>
            <a:ext cx="10515600" cy="4493113"/>
          </a:xfrm>
        </p:spPr>
        <p:txBody>
          <a:bodyPr>
            <a:normAutofit/>
          </a:bodyPr>
          <a:lstStyle/>
          <a:p>
            <a:pPr marL="0" indent="0">
              <a:buNone/>
            </a:pPr>
            <a:r>
              <a:rPr lang="en-US" sz="3000" dirty="0"/>
              <a:t>In these types of hypotheses, the researcher indicates the predicted direction of the relationship between two or more variables. </a:t>
            </a:r>
          </a:p>
          <a:p>
            <a:pPr marL="0" indent="0">
              <a:buNone/>
            </a:pPr>
            <a:r>
              <a:rPr lang="en-US" sz="3000" i="1" dirty="0"/>
              <a:t>Examples:</a:t>
            </a:r>
          </a:p>
          <a:p>
            <a:pPr marL="0" indent="0">
              <a:buNone/>
            </a:pPr>
            <a:r>
              <a:rPr lang="en-US" sz="3000" dirty="0"/>
              <a:t>•Older learners will prefer speaking more than younger learners.</a:t>
            </a:r>
          </a:p>
          <a:p>
            <a:pPr marL="0" indent="0">
              <a:buNone/>
            </a:pPr>
            <a:r>
              <a:rPr lang="en-US" sz="3000" dirty="0"/>
              <a:t>•Novice teachers will give less instructions in the target language than experienced teachers. </a:t>
            </a:r>
          </a:p>
          <a:p>
            <a:pPr marL="0" indent="0">
              <a:buNone/>
            </a:pPr>
            <a:endParaRPr lang="en-US" dirty="0"/>
          </a:p>
        </p:txBody>
      </p:sp>
      <p:pic>
        <p:nvPicPr>
          <p:cNvPr id="4" name="Picture 3">
            <a:extLst>
              <a:ext uri="{FF2B5EF4-FFF2-40B4-BE49-F238E27FC236}">
                <a16:creationId xmlns:a16="http://schemas.microsoft.com/office/drawing/2014/main" id="{F5A03068-E046-6598-F622-7B6FB3C0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64334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42A1-3E55-2F76-ACE9-56AB02649005}"/>
              </a:ext>
            </a:extLst>
          </p:cNvPr>
          <p:cNvSpPr>
            <a:spLocks noGrp="1"/>
          </p:cNvSpPr>
          <p:nvPr>
            <p:ph type="title"/>
          </p:nvPr>
        </p:nvSpPr>
        <p:spPr/>
        <p:txBody>
          <a:bodyPr/>
          <a:lstStyle/>
          <a:p>
            <a:r>
              <a:rPr lang="en-US" b="1" dirty="0"/>
              <a:t>Probability</a:t>
            </a:r>
            <a:r>
              <a:rPr lang="en-US" dirty="0"/>
              <a:t> </a:t>
            </a:r>
          </a:p>
        </p:txBody>
      </p:sp>
      <p:sp>
        <p:nvSpPr>
          <p:cNvPr id="3" name="Content Placeholder 2">
            <a:extLst>
              <a:ext uri="{FF2B5EF4-FFF2-40B4-BE49-F238E27FC236}">
                <a16:creationId xmlns:a16="http://schemas.microsoft.com/office/drawing/2014/main" id="{6F410F88-461A-D20D-DAA3-8A3511C6B28C}"/>
              </a:ext>
            </a:extLst>
          </p:cNvPr>
          <p:cNvSpPr>
            <a:spLocks noGrp="1"/>
          </p:cNvSpPr>
          <p:nvPr>
            <p:ph idx="1"/>
          </p:nvPr>
        </p:nvSpPr>
        <p:spPr>
          <a:xfrm>
            <a:off x="838200" y="2168519"/>
            <a:ext cx="4296508" cy="3977298"/>
          </a:xfrm>
        </p:spPr>
        <p:txBody>
          <a:bodyPr>
            <a:normAutofit/>
          </a:bodyPr>
          <a:lstStyle/>
          <a:p>
            <a:pPr marL="0" indent="0">
              <a:buNone/>
            </a:pPr>
            <a:r>
              <a:rPr lang="en-US" dirty="0"/>
              <a:t>In statistics, probability refers to the likelihood of an event taking place.</a:t>
            </a:r>
          </a:p>
          <a:p>
            <a:pPr marL="0" indent="0">
              <a:buNone/>
            </a:pPr>
            <a:r>
              <a:rPr lang="en-US" dirty="0"/>
              <a:t>For example, the probability of getting heads or tails when tossing a coin is 50%. </a:t>
            </a:r>
          </a:p>
        </p:txBody>
      </p:sp>
      <p:pic>
        <p:nvPicPr>
          <p:cNvPr id="4" name="Picture 3">
            <a:extLst>
              <a:ext uri="{FF2B5EF4-FFF2-40B4-BE49-F238E27FC236}">
                <a16:creationId xmlns:a16="http://schemas.microsoft.com/office/drawing/2014/main" id="{89714376-C87C-247A-5E43-DD0F1AB46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977514AC-BD71-2EF7-D718-4F7DA57E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785" y="1690688"/>
            <a:ext cx="4207462" cy="4063834"/>
          </a:xfrm>
          <a:prstGeom prst="rect">
            <a:avLst/>
          </a:prstGeom>
        </p:spPr>
      </p:pic>
    </p:spTree>
    <p:extLst>
      <p:ext uri="{BB962C8B-B14F-4D97-AF65-F5344CB8AC3E}">
        <p14:creationId xmlns:p14="http://schemas.microsoft.com/office/powerpoint/2010/main" val="2567348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42A1-3E55-2F76-ACE9-56AB02649005}"/>
              </a:ext>
            </a:extLst>
          </p:cNvPr>
          <p:cNvSpPr>
            <a:spLocks noGrp="1"/>
          </p:cNvSpPr>
          <p:nvPr>
            <p:ph type="title"/>
          </p:nvPr>
        </p:nvSpPr>
        <p:spPr/>
        <p:txBody>
          <a:bodyPr/>
          <a:lstStyle/>
          <a:p>
            <a:r>
              <a:rPr lang="en-US" b="1" dirty="0"/>
              <a:t>Probability</a:t>
            </a:r>
            <a:r>
              <a:rPr lang="en-US" dirty="0"/>
              <a:t> </a:t>
            </a:r>
          </a:p>
        </p:txBody>
      </p:sp>
      <p:sp>
        <p:nvSpPr>
          <p:cNvPr id="3" name="Content Placeholder 2">
            <a:extLst>
              <a:ext uri="{FF2B5EF4-FFF2-40B4-BE49-F238E27FC236}">
                <a16:creationId xmlns:a16="http://schemas.microsoft.com/office/drawing/2014/main" id="{6F410F88-461A-D20D-DAA3-8A3511C6B28C}"/>
              </a:ext>
            </a:extLst>
          </p:cNvPr>
          <p:cNvSpPr>
            <a:spLocks noGrp="1"/>
          </p:cNvSpPr>
          <p:nvPr>
            <p:ph idx="1"/>
          </p:nvPr>
        </p:nvSpPr>
        <p:spPr/>
        <p:txBody>
          <a:bodyPr/>
          <a:lstStyle/>
          <a:p>
            <a:pPr marL="0" indent="0">
              <a:buNone/>
            </a:pPr>
            <a:r>
              <a:rPr lang="en-US" dirty="0"/>
              <a:t>In statistical tests, the </a:t>
            </a:r>
            <a:r>
              <a:rPr lang="en-US" dirty="0">
                <a:solidFill>
                  <a:srgbClr val="FF0000"/>
                </a:solidFill>
              </a:rPr>
              <a:t>probability value (or p-value) </a:t>
            </a:r>
            <a:r>
              <a:rPr lang="en-US" dirty="0"/>
              <a:t>measures the probability that an observed relationship/ difference could have occurred due to random chance. </a:t>
            </a:r>
          </a:p>
          <a:p>
            <a:pPr marL="0" indent="0">
              <a:buNone/>
            </a:pPr>
            <a:endParaRPr lang="en-US" dirty="0"/>
          </a:p>
          <a:p>
            <a:r>
              <a:rPr lang="en-US" dirty="0"/>
              <a:t>Low p-values (p &lt; 0.05) indicate a great chance of real statistical significance (i.e., rejecting the null hypothesis); </a:t>
            </a:r>
          </a:p>
          <a:p>
            <a:r>
              <a:rPr lang="en-US" dirty="0"/>
              <a:t>meanwhile, high p-values (p &gt; 0.051) indicate a low chance of statistical significance (i.e., accepting the null hypothesis). </a:t>
            </a:r>
          </a:p>
        </p:txBody>
      </p:sp>
      <p:pic>
        <p:nvPicPr>
          <p:cNvPr id="4" name="Picture 3">
            <a:extLst>
              <a:ext uri="{FF2B5EF4-FFF2-40B4-BE49-F238E27FC236}">
                <a16:creationId xmlns:a16="http://schemas.microsoft.com/office/drawing/2014/main" id="{89714376-C87C-247A-5E43-DD0F1AB46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77999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517-2F5B-5D48-DDCE-46BBFCA66F8D}"/>
              </a:ext>
            </a:extLst>
          </p:cNvPr>
          <p:cNvSpPr>
            <a:spLocks noGrp="1"/>
          </p:cNvSpPr>
          <p:nvPr>
            <p:ph type="title"/>
          </p:nvPr>
        </p:nvSpPr>
        <p:spPr/>
        <p:txBody>
          <a:bodyPr/>
          <a:lstStyle/>
          <a:p>
            <a:r>
              <a:rPr lang="en-US" b="1" dirty="0"/>
              <a:t>Causation vs. correlation</a:t>
            </a:r>
          </a:p>
        </p:txBody>
      </p:sp>
      <p:sp>
        <p:nvSpPr>
          <p:cNvPr id="3" name="Content Placeholder 2">
            <a:extLst>
              <a:ext uri="{FF2B5EF4-FFF2-40B4-BE49-F238E27FC236}">
                <a16:creationId xmlns:a16="http://schemas.microsoft.com/office/drawing/2014/main" id="{FBA1A1C9-23B5-9054-2282-27229EE2C9A5}"/>
              </a:ext>
            </a:extLst>
          </p:cNvPr>
          <p:cNvSpPr>
            <a:spLocks noGrp="1"/>
          </p:cNvSpPr>
          <p:nvPr>
            <p:ph idx="1"/>
          </p:nvPr>
        </p:nvSpPr>
        <p:spPr>
          <a:xfrm>
            <a:off x="838200" y="1825624"/>
            <a:ext cx="10515600" cy="3367699"/>
          </a:xfrm>
        </p:spPr>
        <p:txBody>
          <a:bodyPr>
            <a:normAutofit lnSpcReduction="10000"/>
          </a:bodyPr>
          <a:lstStyle/>
          <a:p>
            <a:pPr marL="0" indent="0">
              <a:buNone/>
            </a:pPr>
            <a:r>
              <a:rPr lang="en-US" dirty="0"/>
              <a:t>Causal relationships are unveiled by determining the causes and effects of a particular phenomenon. Causation is usually determined through </a:t>
            </a:r>
            <a:r>
              <a:rPr lang="en-US" b="1" dirty="0"/>
              <a:t>experiments</a:t>
            </a:r>
            <a:r>
              <a:rPr lang="en-US" dirty="0"/>
              <a:t>. </a:t>
            </a:r>
          </a:p>
          <a:p>
            <a:pPr marL="0" indent="0">
              <a:buNone/>
            </a:pPr>
            <a:endParaRPr lang="en-US" dirty="0"/>
          </a:p>
          <a:p>
            <a:pPr marL="0" indent="0">
              <a:buNone/>
            </a:pPr>
            <a:r>
              <a:rPr lang="en-US" dirty="0"/>
              <a:t>On the other hand, “Correlational research attempts to determine the relationship between or among variables”. Correlation is usually determined through </a:t>
            </a:r>
            <a:r>
              <a:rPr lang="en-US" b="1" dirty="0"/>
              <a:t>correlational studies</a:t>
            </a:r>
            <a:r>
              <a:rPr lang="en-US" dirty="0"/>
              <a:t>. </a:t>
            </a:r>
          </a:p>
          <a:p>
            <a:pPr marL="0" indent="0" algn="r">
              <a:buNone/>
            </a:pPr>
            <a:r>
              <a:rPr lang="en-US" dirty="0"/>
              <a:t>(Mackey &amp; </a:t>
            </a:r>
            <a:r>
              <a:rPr lang="en-US" dirty="0" err="1"/>
              <a:t>Gass</a:t>
            </a:r>
            <a:r>
              <a:rPr lang="en-US" dirty="0"/>
              <a:t>, 2005, p. 284). </a:t>
            </a:r>
          </a:p>
          <a:p>
            <a:pPr marL="0" indent="0">
              <a:buNone/>
            </a:pPr>
            <a:endParaRPr lang="en-US" dirty="0"/>
          </a:p>
        </p:txBody>
      </p:sp>
      <p:pic>
        <p:nvPicPr>
          <p:cNvPr id="4" name="Picture 3">
            <a:extLst>
              <a:ext uri="{FF2B5EF4-FFF2-40B4-BE49-F238E27FC236}">
                <a16:creationId xmlns:a16="http://schemas.microsoft.com/office/drawing/2014/main" id="{6D62617E-3EB1-8C2E-BE33-E5A9D4C9A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992108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9517-2F5B-5D48-DDCE-46BBFCA66F8D}"/>
              </a:ext>
            </a:extLst>
          </p:cNvPr>
          <p:cNvSpPr>
            <a:spLocks noGrp="1"/>
          </p:cNvSpPr>
          <p:nvPr>
            <p:ph type="title"/>
          </p:nvPr>
        </p:nvSpPr>
        <p:spPr/>
        <p:txBody>
          <a:bodyPr/>
          <a:lstStyle/>
          <a:p>
            <a:r>
              <a:rPr lang="en-US" b="1" dirty="0"/>
              <a:t>Causation vs. correlation</a:t>
            </a:r>
          </a:p>
        </p:txBody>
      </p:sp>
      <p:sp>
        <p:nvSpPr>
          <p:cNvPr id="3" name="Content Placeholder 2">
            <a:extLst>
              <a:ext uri="{FF2B5EF4-FFF2-40B4-BE49-F238E27FC236}">
                <a16:creationId xmlns:a16="http://schemas.microsoft.com/office/drawing/2014/main" id="{FBA1A1C9-23B5-9054-2282-27229EE2C9A5}"/>
              </a:ext>
            </a:extLst>
          </p:cNvPr>
          <p:cNvSpPr>
            <a:spLocks noGrp="1"/>
          </p:cNvSpPr>
          <p:nvPr>
            <p:ph idx="1"/>
          </p:nvPr>
        </p:nvSpPr>
        <p:spPr>
          <a:xfrm>
            <a:off x="838200" y="1825624"/>
            <a:ext cx="10515600" cy="3367699"/>
          </a:xfrm>
        </p:spPr>
        <p:txBody>
          <a:bodyPr>
            <a:normAutofit/>
          </a:bodyPr>
          <a:lstStyle/>
          <a:p>
            <a:pPr marL="0" indent="0">
              <a:buNone/>
            </a:pPr>
            <a:r>
              <a:rPr lang="en-US" dirty="0"/>
              <a:t>In research, there is a general consensus that correlation does not equal causation. In other words, just because there a relationship between two variables, it does not mean they cause each other.</a:t>
            </a:r>
          </a:p>
          <a:p>
            <a:pPr marL="0" indent="0">
              <a:buNone/>
            </a:pPr>
            <a:endParaRPr lang="en-US" dirty="0"/>
          </a:p>
        </p:txBody>
      </p:sp>
      <p:pic>
        <p:nvPicPr>
          <p:cNvPr id="4" name="Picture 3">
            <a:extLst>
              <a:ext uri="{FF2B5EF4-FFF2-40B4-BE49-F238E27FC236}">
                <a16:creationId xmlns:a16="http://schemas.microsoft.com/office/drawing/2014/main" id="{6D62617E-3EB1-8C2E-BE33-E5A9D4C9A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599549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61A1-B41A-DFDF-72A8-A7445EBD7367}"/>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a16="http://schemas.microsoft.com/office/drawing/2014/main" id="{22FAA26D-8A94-4AA9-4A2D-23E635883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861" y="1323116"/>
            <a:ext cx="9894277" cy="5169759"/>
          </a:xfrm>
          <a:prstGeom prst="rect">
            <a:avLst/>
          </a:prstGeom>
        </p:spPr>
      </p:pic>
      <p:pic>
        <p:nvPicPr>
          <p:cNvPr id="3" name="Picture 2">
            <a:extLst>
              <a:ext uri="{FF2B5EF4-FFF2-40B4-BE49-F238E27FC236}">
                <a16:creationId xmlns:a16="http://schemas.microsoft.com/office/drawing/2014/main" id="{502680D7-D1D7-EECC-ED67-A202044C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53369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2C71-220B-090B-F140-BFB923D5B315}"/>
              </a:ext>
            </a:extLst>
          </p:cNvPr>
          <p:cNvSpPr>
            <a:spLocks noGrp="1"/>
          </p:cNvSpPr>
          <p:nvPr>
            <p:ph type="title"/>
          </p:nvPr>
        </p:nvSpPr>
        <p:spPr/>
        <p:txBody>
          <a:bodyPr/>
          <a:lstStyle/>
          <a:p>
            <a:r>
              <a:rPr lang="en-US" b="1" dirty="0"/>
              <a:t>Bias</a:t>
            </a:r>
          </a:p>
        </p:txBody>
      </p:sp>
      <p:sp>
        <p:nvSpPr>
          <p:cNvPr id="3" name="Content Placeholder 2">
            <a:extLst>
              <a:ext uri="{FF2B5EF4-FFF2-40B4-BE49-F238E27FC236}">
                <a16:creationId xmlns:a16="http://schemas.microsoft.com/office/drawing/2014/main" id="{2CE6AA36-FF54-F73E-068C-D6E3B6D874A6}"/>
              </a:ext>
            </a:extLst>
          </p:cNvPr>
          <p:cNvSpPr>
            <a:spLocks noGrp="1"/>
          </p:cNvSpPr>
          <p:nvPr>
            <p:ph idx="1"/>
          </p:nvPr>
        </p:nvSpPr>
        <p:spPr/>
        <p:txBody>
          <a:bodyPr/>
          <a:lstStyle/>
          <a:p>
            <a:pPr marL="0" indent="0">
              <a:buNone/>
            </a:pPr>
            <a:r>
              <a:rPr lang="en-US" dirty="0"/>
              <a:t>“Bias takes place when a statistical model/ test over or underestimates a relationship between two or more variables. </a:t>
            </a:r>
          </a:p>
          <a:p>
            <a:pPr marL="0" indent="0">
              <a:buNone/>
            </a:pPr>
            <a:r>
              <a:rPr lang="en-US" dirty="0"/>
              <a:t>There are two main types of bias, </a:t>
            </a:r>
          </a:p>
          <a:p>
            <a:pPr marL="0" indent="0">
              <a:buNone/>
            </a:pPr>
            <a:r>
              <a:rPr lang="en-US" dirty="0"/>
              <a:t>a) </a:t>
            </a:r>
            <a:r>
              <a:rPr lang="en-US" b="1" dirty="0"/>
              <a:t>Selection bias: </a:t>
            </a:r>
            <a:r>
              <a:rPr lang="en-US" dirty="0"/>
              <a:t>Happens when a researcher tries to generalize findings that were collected in a non-random way. </a:t>
            </a:r>
          </a:p>
          <a:p>
            <a:pPr marL="0" indent="0">
              <a:buNone/>
            </a:pPr>
            <a:endParaRPr lang="en-US" dirty="0"/>
          </a:p>
          <a:p>
            <a:pPr marL="0" indent="0">
              <a:buNone/>
            </a:pPr>
            <a:r>
              <a:rPr lang="en-US" dirty="0"/>
              <a:t>b) </a:t>
            </a:r>
            <a:r>
              <a:rPr lang="en-US" b="1" dirty="0"/>
              <a:t>Confirmation bias: </a:t>
            </a:r>
            <a:r>
              <a:rPr lang="en-US" dirty="0"/>
              <a:t>Takes place when the researcher starts the data collection/ analysis with a predetermined assumption” (Vickery, 2021). </a:t>
            </a:r>
          </a:p>
          <a:p>
            <a:pPr marL="0" indent="0">
              <a:buNone/>
            </a:pPr>
            <a:endParaRPr lang="en-US" dirty="0"/>
          </a:p>
        </p:txBody>
      </p:sp>
      <p:pic>
        <p:nvPicPr>
          <p:cNvPr id="4" name="Picture 3">
            <a:extLst>
              <a:ext uri="{FF2B5EF4-FFF2-40B4-BE49-F238E27FC236}">
                <a16:creationId xmlns:a16="http://schemas.microsoft.com/office/drawing/2014/main" id="{32C5F072-B07B-9285-C129-C37409A7D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29431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A6183-11A1-9E7B-40DC-45B60D5FEBC6}"/>
              </a:ext>
            </a:extLst>
          </p:cNvPr>
          <p:cNvSpPr>
            <a:spLocks noGrp="1"/>
          </p:cNvSpPr>
          <p:nvPr>
            <p:ph type="title"/>
          </p:nvPr>
        </p:nvSpPr>
        <p:spPr/>
        <p:txBody>
          <a:bodyPr/>
          <a:lstStyle/>
          <a:p>
            <a:r>
              <a:rPr lang="en-US" b="1" dirty="0"/>
              <a:t>Course objectives </a:t>
            </a:r>
          </a:p>
        </p:txBody>
      </p:sp>
      <p:sp>
        <p:nvSpPr>
          <p:cNvPr id="3" name="Content Placeholder 2">
            <a:extLst>
              <a:ext uri="{FF2B5EF4-FFF2-40B4-BE49-F238E27FC236}">
                <a16:creationId xmlns:a16="http://schemas.microsoft.com/office/drawing/2014/main" id="{383B8344-1017-E929-0D6F-FDCDDD66B686}"/>
              </a:ext>
            </a:extLst>
          </p:cNvPr>
          <p:cNvSpPr>
            <a:spLocks noGrp="1"/>
          </p:cNvSpPr>
          <p:nvPr>
            <p:ph idx="1"/>
          </p:nvPr>
        </p:nvSpPr>
        <p:spPr>
          <a:xfrm>
            <a:off x="419100" y="1825625"/>
            <a:ext cx="11353800" cy="4667250"/>
          </a:xfrm>
        </p:spPr>
        <p:txBody>
          <a:bodyPr/>
          <a:lstStyle/>
          <a:p>
            <a:pPr marL="0" indent="0">
              <a:buNone/>
            </a:pPr>
            <a:r>
              <a:rPr lang="en-US" sz="2800" b="0" i="0" u="none" strike="noStrike" baseline="0" dirty="0">
                <a:solidFill>
                  <a:srgbClr val="000000"/>
                </a:solidFill>
                <a:latin typeface="Calibri" panose="020F0502020204030204" pitchFamily="34" charset="0"/>
              </a:rPr>
              <a:t>By the end of this course, you will be able to: </a:t>
            </a:r>
          </a:p>
          <a:p>
            <a:pPr marL="0" indent="0">
              <a:buNone/>
            </a:pPr>
            <a:endParaRPr lang="en-US" sz="2800" b="0" i="0" u="none" strike="noStrike" baseline="0" dirty="0">
              <a:solidFill>
                <a:srgbClr val="000000"/>
              </a:solidFill>
              <a:latin typeface="Calibri" panose="020F0502020204030204" pitchFamily="34" charset="0"/>
            </a:endParaRPr>
          </a:p>
          <a:p>
            <a:pPr marL="514350" indent="-514350">
              <a:buAutoNum type="arabicPeriod"/>
            </a:pPr>
            <a:r>
              <a:rPr lang="en-US" sz="2800" b="0" i="0" u="none" strike="noStrike" baseline="0" dirty="0">
                <a:solidFill>
                  <a:srgbClr val="000000"/>
                </a:solidFill>
                <a:latin typeface="Calibri" panose="020F0502020204030204" pitchFamily="34" charset="0"/>
              </a:rPr>
              <a:t>Choose the appropriate statistical test for your Master’s research project. </a:t>
            </a:r>
          </a:p>
          <a:p>
            <a:pPr marL="514350" indent="-514350">
              <a:buAutoNum type="arabicPeriod"/>
            </a:pPr>
            <a:endParaRPr lang="en-US" sz="2800" b="0" i="0" u="none" strike="noStrike" baseline="0" dirty="0">
              <a:solidFill>
                <a:srgbClr val="000000"/>
              </a:solidFill>
              <a:latin typeface="Calibri" panose="020F0502020204030204" pitchFamily="34" charset="0"/>
            </a:endParaRPr>
          </a:p>
          <a:p>
            <a:pPr marL="0" indent="0">
              <a:buNone/>
            </a:pPr>
            <a:r>
              <a:rPr lang="en-US" sz="2800" b="0" i="0" u="none" strike="noStrike" baseline="0" dirty="0">
                <a:solidFill>
                  <a:srgbClr val="000000"/>
                </a:solidFill>
                <a:latin typeface="Calibri" panose="020F0502020204030204" pitchFamily="34" charset="0"/>
              </a:rPr>
              <a:t>2. Use the relevant statistical test for your research manually or by using Excel, SPSS, and R studio. </a:t>
            </a:r>
          </a:p>
          <a:p>
            <a:pPr marL="0" indent="0">
              <a:buNone/>
            </a:pPr>
            <a:endParaRPr lang="en-US" sz="2800" b="0" i="0" u="none" strike="noStrike" baseline="0" dirty="0">
              <a:solidFill>
                <a:srgbClr val="000000"/>
              </a:solidFill>
              <a:latin typeface="Arial" panose="020B0604020202020204" pitchFamily="34" charset="0"/>
            </a:endParaRPr>
          </a:p>
          <a:p>
            <a:pPr marL="0" indent="0">
              <a:buNone/>
            </a:pPr>
            <a:r>
              <a:rPr lang="en-US" sz="2800" b="0" i="0" u="none" strike="noStrike" baseline="0" dirty="0">
                <a:solidFill>
                  <a:srgbClr val="000000"/>
                </a:solidFill>
                <a:latin typeface="Calibri" panose="020F0502020204030204" pitchFamily="34" charset="0"/>
              </a:rPr>
              <a:t>3. Interpret the results generated through the different statistical tests. </a:t>
            </a:r>
            <a:endParaRPr lang="en-US" dirty="0"/>
          </a:p>
          <a:p>
            <a:endParaRPr lang="en-US" dirty="0"/>
          </a:p>
        </p:txBody>
      </p:sp>
      <p:pic>
        <p:nvPicPr>
          <p:cNvPr id="4" name="Picture 3">
            <a:extLst>
              <a:ext uri="{FF2B5EF4-FFF2-40B4-BE49-F238E27FC236}">
                <a16:creationId xmlns:a16="http://schemas.microsoft.com/office/drawing/2014/main" id="{2E094F68-9EF2-4ED9-CDE6-5F821F632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73204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F3D50-AC6F-DFEE-AFE3-2840CE750310}"/>
              </a:ext>
            </a:extLst>
          </p:cNvPr>
          <p:cNvSpPr>
            <a:spLocks noGrp="1"/>
          </p:cNvSpPr>
          <p:nvPr>
            <p:ph type="title"/>
          </p:nvPr>
        </p:nvSpPr>
        <p:spPr/>
        <p:txBody>
          <a:bodyPr/>
          <a:lstStyle/>
          <a:p>
            <a:r>
              <a:rPr lang="en-US" b="1" dirty="0"/>
              <a:t>Prerequisites </a:t>
            </a:r>
          </a:p>
        </p:txBody>
      </p:sp>
      <p:sp>
        <p:nvSpPr>
          <p:cNvPr id="3" name="Content Placeholder 2">
            <a:extLst>
              <a:ext uri="{FF2B5EF4-FFF2-40B4-BE49-F238E27FC236}">
                <a16:creationId xmlns:a16="http://schemas.microsoft.com/office/drawing/2014/main" id="{253C3DB4-10B5-F071-677A-DBBA9E45F954}"/>
              </a:ext>
            </a:extLst>
          </p:cNvPr>
          <p:cNvSpPr>
            <a:spLocks noGrp="1"/>
          </p:cNvSpPr>
          <p:nvPr>
            <p:ph idx="1"/>
          </p:nvPr>
        </p:nvSpPr>
        <p:spPr/>
        <p:txBody>
          <a:bodyPr>
            <a:normAutofit/>
          </a:bodyPr>
          <a:lstStyle/>
          <a:p>
            <a:pPr marL="0" indent="0">
              <a:buNone/>
            </a:pPr>
            <a:r>
              <a:rPr lang="en-US" b="0" i="0" u="none" strike="noStrike" baseline="0" dirty="0">
                <a:solidFill>
                  <a:srgbClr val="000000"/>
                </a:solidFill>
                <a:latin typeface="Calibri" panose="020F0502020204030204" pitchFamily="34" charset="0"/>
              </a:rPr>
              <a:t>Before enrolling in this course, you should have: </a:t>
            </a:r>
          </a:p>
          <a:p>
            <a:pPr marL="0" indent="0">
              <a:buNone/>
            </a:pPr>
            <a:endParaRPr lang="en-US" b="0" i="0" u="none" strike="noStrike" baseline="0" dirty="0">
              <a:solidFill>
                <a:srgbClr val="000000"/>
              </a:solidFill>
              <a:latin typeface="Calibri" panose="020F0502020204030204" pitchFamily="34" charset="0"/>
            </a:endParaRPr>
          </a:p>
          <a:p>
            <a:r>
              <a:rPr lang="en-US" b="0" i="0" u="none" strike="noStrike" baseline="0" dirty="0">
                <a:solidFill>
                  <a:srgbClr val="000000"/>
                </a:solidFill>
                <a:latin typeface="Calibri" panose="020F0502020204030204" pitchFamily="34" charset="0"/>
              </a:rPr>
              <a:t>A basic level in arithmetic. </a:t>
            </a:r>
          </a:p>
          <a:p>
            <a:r>
              <a:rPr lang="en-US" b="0" i="0" u="none" strike="noStrike" baseline="0" dirty="0">
                <a:solidFill>
                  <a:srgbClr val="000000"/>
                </a:solidFill>
                <a:latin typeface="Calibri" panose="020F0502020204030204" pitchFamily="34" charset="0"/>
              </a:rPr>
              <a:t>A knowledge of basic concepts in Research Methods in Applied Linguistics. </a:t>
            </a:r>
          </a:p>
        </p:txBody>
      </p:sp>
      <p:pic>
        <p:nvPicPr>
          <p:cNvPr id="4" name="Picture 3">
            <a:extLst>
              <a:ext uri="{FF2B5EF4-FFF2-40B4-BE49-F238E27FC236}">
                <a16:creationId xmlns:a16="http://schemas.microsoft.com/office/drawing/2014/main" id="{F4533FCA-6D5F-45BD-7549-5F230629A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5494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66B0-07FB-88F4-D812-138971A692CC}"/>
              </a:ext>
            </a:extLst>
          </p:cNvPr>
          <p:cNvSpPr>
            <a:spLocks noGrp="1"/>
          </p:cNvSpPr>
          <p:nvPr>
            <p:ph type="title"/>
          </p:nvPr>
        </p:nvSpPr>
        <p:spPr/>
        <p:txBody>
          <a:bodyPr/>
          <a:lstStyle/>
          <a:p>
            <a:r>
              <a:rPr lang="en-US" b="1" dirty="0"/>
              <a:t>Course outline</a:t>
            </a:r>
          </a:p>
        </p:txBody>
      </p:sp>
      <p:sp>
        <p:nvSpPr>
          <p:cNvPr id="3" name="Content Placeholder 2">
            <a:extLst>
              <a:ext uri="{FF2B5EF4-FFF2-40B4-BE49-F238E27FC236}">
                <a16:creationId xmlns:a16="http://schemas.microsoft.com/office/drawing/2014/main" id="{4D3D0885-93A6-6A25-F4D4-8716B1B9181C}"/>
              </a:ext>
            </a:extLst>
          </p:cNvPr>
          <p:cNvSpPr>
            <a:spLocks noGrp="1"/>
          </p:cNvSpPr>
          <p:nvPr>
            <p:ph idx="1"/>
          </p:nvPr>
        </p:nvSpPr>
        <p:spPr/>
        <p:txBody>
          <a:bodyPr>
            <a:normAutofit fontScale="77500" lnSpcReduction="20000"/>
          </a:bodyPr>
          <a:lstStyle/>
          <a:p>
            <a:pPr marL="0" indent="0">
              <a:buNone/>
            </a:pPr>
            <a:r>
              <a:rPr lang="en-US" b="1" dirty="0"/>
              <a:t>Lecture	1</a:t>
            </a:r>
            <a:r>
              <a:rPr lang="en-US" dirty="0"/>
              <a:t>	Introduction to basic concepts in statistics</a:t>
            </a:r>
          </a:p>
          <a:p>
            <a:pPr marL="0" indent="0">
              <a:buNone/>
            </a:pPr>
            <a:r>
              <a:rPr lang="en-US" b="1" dirty="0"/>
              <a:t>Lecture	2</a:t>
            </a:r>
            <a:r>
              <a:rPr lang="en-US" dirty="0"/>
              <a:t>	Population and sampling</a:t>
            </a:r>
          </a:p>
          <a:p>
            <a:pPr marL="0" indent="0">
              <a:buNone/>
            </a:pPr>
            <a:r>
              <a:rPr lang="en-US" b="1" dirty="0"/>
              <a:t>Lecture	3</a:t>
            </a:r>
            <a:r>
              <a:rPr lang="en-US" dirty="0"/>
              <a:t>	Levels of measurement</a:t>
            </a:r>
          </a:p>
          <a:p>
            <a:pPr marL="0" indent="0">
              <a:buNone/>
            </a:pPr>
            <a:r>
              <a:rPr lang="en-US" b="1" dirty="0"/>
              <a:t>Lecture	4</a:t>
            </a:r>
            <a:r>
              <a:rPr lang="en-US" dirty="0"/>
              <a:t>	Introduction to descriptive statistics</a:t>
            </a:r>
          </a:p>
          <a:p>
            <a:pPr marL="0" indent="0">
              <a:buNone/>
            </a:pPr>
            <a:r>
              <a:rPr lang="en-US" b="1" dirty="0"/>
              <a:t>Lecture	5</a:t>
            </a:r>
            <a:r>
              <a:rPr lang="en-US" dirty="0"/>
              <a:t>	Applications of descriptive statistics</a:t>
            </a:r>
          </a:p>
          <a:p>
            <a:pPr marL="0" indent="0">
              <a:buNone/>
            </a:pPr>
            <a:r>
              <a:rPr lang="en-US" b="1" dirty="0"/>
              <a:t>Lecture	6</a:t>
            </a:r>
            <a:r>
              <a:rPr lang="en-US" dirty="0"/>
              <a:t>	Practice</a:t>
            </a:r>
          </a:p>
          <a:p>
            <a:pPr marL="0" indent="0">
              <a:buNone/>
            </a:pPr>
            <a:r>
              <a:rPr lang="en-US" b="1" dirty="0"/>
              <a:t>Lecture	7</a:t>
            </a:r>
            <a:r>
              <a:rPr lang="en-US" dirty="0"/>
              <a:t>	Introduction to inferential statistics and hypothesis testing</a:t>
            </a:r>
          </a:p>
          <a:p>
            <a:pPr marL="0" indent="0">
              <a:buNone/>
            </a:pPr>
            <a:r>
              <a:rPr lang="en-US" b="1" dirty="0"/>
              <a:t>Lecture	8</a:t>
            </a:r>
            <a:r>
              <a:rPr lang="en-US" dirty="0"/>
              <a:t>	Choosing advanced statistical tests (Practice)</a:t>
            </a:r>
          </a:p>
          <a:p>
            <a:pPr marL="0" indent="0">
              <a:buNone/>
            </a:pPr>
            <a:r>
              <a:rPr lang="en-US" b="1" dirty="0"/>
              <a:t>Lecture	9</a:t>
            </a:r>
            <a:r>
              <a:rPr lang="en-US" dirty="0"/>
              <a:t>	Correlation: Introduction </a:t>
            </a:r>
          </a:p>
          <a:p>
            <a:pPr marL="0" indent="0">
              <a:buNone/>
            </a:pPr>
            <a:r>
              <a:rPr lang="en-US" b="1" dirty="0"/>
              <a:t>Lecture	10</a:t>
            </a:r>
            <a:r>
              <a:rPr lang="en-US" dirty="0"/>
              <a:t>	Multiple regression</a:t>
            </a:r>
          </a:p>
          <a:p>
            <a:pPr marL="0" indent="0">
              <a:buNone/>
            </a:pPr>
            <a:r>
              <a:rPr lang="en-US" b="1" dirty="0"/>
              <a:t>Lecture	11</a:t>
            </a:r>
            <a:r>
              <a:rPr lang="en-US" dirty="0"/>
              <a:t>	Reporting results and data visualization</a:t>
            </a:r>
          </a:p>
          <a:p>
            <a:pPr marL="0" indent="0">
              <a:buNone/>
            </a:pPr>
            <a:r>
              <a:rPr lang="en-US" b="1" dirty="0"/>
              <a:t>Lecture	12</a:t>
            </a:r>
            <a:r>
              <a:rPr lang="en-US" dirty="0"/>
              <a:t>	Revision and Practice</a:t>
            </a:r>
          </a:p>
          <a:p>
            <a:endParaRPr lang="en-US" dirty="0"/>
          </a:p>
        </p:txBody>
      </p:sp>
      <p:pic>
        <p:nvPicPr>
          <p:cNvPr id="4" name="Picture 3">
            <a:extLst>
              <a:ext uri="{FF2B5EF4-FFF2-40B4-BE49-F238E27FC236}">
                <a16:creationId xmlns:a16="http://schemas.microsoft.com/office/drawing/2014/main" id="{896F9B0A-ADFD-4C25-37AE-3BAB7D746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27280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8B21-1195-DFBF-58A3-36CA2B119965}"/>
              </a:ext>
            </a:extLst>
          </p:cNvPr>
          <p:cNvSpPr>
            <a:spLocks noGrp="1"/>
          </p:cNvSpPr>
          <p:nvPr>
            <p:ph type="title"/>
          </p:nvPr>
        </p:nvSpPr>
        <p:spPr/>
        <p:txBody>
          <a:bodyPr/>
          <a:lstStyle/>
          <a:p>
            <a:r>
              <a:rPr lang="en-US" dirty="0"/>
              <a:t>Course card </a:t>
            </a:r>
          </a:p>
        </p:txBody>
      </p:sp>
      <p:graphicFrame>
        <p:nvGraphicFramePr>
          <p:cNvPr id="4" name="Content Placeholder 3">
            <a:extLst>
              <a:ext uri="{FF2B5EF4-FFF2-40B4-BE49-F238E27FC236}">
                <a16:creationId xmlns:a16="http://schemas.microsoft.com/office/drawing/2014/main" id="{9390F6BE-3537-ACDE-BDA6-CED2D4CB6547}"/>
              </a:ext>
            </a:extLst>
          </p:cNvPr>
          <p:cNvGraphicFramePr>
            <a:graphicFrameLocks noGrp="1"/>
          </p:cNvGraphicFramePr>
          <p:nvPr>
            <p:ph idx="1"/>
            <p:extLst>
              <p:ext uri="{D42A27DB-BD31-4B8C-83A1-F6EECF244321}">
                <p14:modId xmlns:p14="http://schemas.microsoft.com/office/powerpoint/2010/main" val="1029972357"/>
              </p:ext>
            </p:extLst>
          </p:nvPr>
        </p:nvGraphicFramePr>
        <p:xfrm>
          <a:off x="1811873" y="1690688"/>
          <a:ext cx="8568253" cy="3665200"/>
        </p:xfrm>
        <a:graphic>
          <a:graphicData uri="http://schemas.openxmlformats.org/drawingml/2006/table">
            <a:tbl>
              <a:tblPr firstRow="1" firstCol="1" bandRow="1">
                <a:tableStyleId>{2D5ABB26-0587-4C30-8999-92F81FD0307C}</a:tableStyleId>
              </a:tblPr>
              <a:tblGrid>
                <a:gridCol w="2012619">
                  <a:extLst>
                    <a:ext uri="{9D8B030D-6E8A-4147-A177-3AD203B41FA5}">
                      <a16:colId xmlns:a16="http://schemas.microsoft.com/office/drawing/2014/main" val="2882999969"/>
                    </a:ext>
                  </a:extLst>
                </a:gridCol>
                <a:gridCol w="6555634">
                  <a:extLst>
                    <a:ext uri="{9D8B030D-6E8A-4147-A177-3AD203B41FA5}">
                      <a16:colId xmlns:a16="http://schemas.microsoft.com/office/drawing/2014/main" val="1467206218"/>
                    </a:ext>
                  </a:extLst>
                </a:gridCol>
              </a:tblGrid>
              <a:tr h="333200">
                <a:tc>
                  <a:txBody>
                    <a:bodyPr/>
                    <a:lstStyle/>
                    <a:p>
                      <a:pPr marL="0" marR="0" algn="r">
                        <a:lnSpc>
                          <a:spcPct val="150000"/>
                        </a:lnSpc>
                        <a:spcBef>
                          <a:spcPts val="0"/>
                        </a:spcBef>
                        <a:spcAft>
                          <a:spcPts val="0"/>
                        </a:spcAft>
                      </a:pPr>
                      <a:r>
                        <a:rPr lang="en-US" sz="1600" b="1" dirty="0">
                          <a:effectLst/>
                        </a:rPr>
                        <a:t>Module</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Statistics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966330058"/>
                  </a:ext>
                </a:extLst>
              </a:tr>
              <a:tr h="333200">
                <a:tc>
                  <a:txBody>
                    <a:bodyPr/>
                    <a:lstStyle/>
                    <a:p>
                      <a:pPr marL="0" marR="0" algn="r">
                        <a:lnSpc>
                          <a:spcPct val="150000"/>
                        </a:lnSpc>
                        <a:spcBef>
                          <a:spcPts val="0"/>
                        </a:spcBef>
                        <a:spcAft>
                          <a:spcPts val="0"/>
                        </a:spcAft>
                      </a:pPr>
                      <a:r>
                        <a:rPr lang="en-US" sz="1600" b="1" dirty="0">
                          <a:effectLst/>
                        </a:rPr>
                        <a:t>Level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Master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686709907"/>
                  </a:ext>
                </a:extLst>
              </a:tr>
              <a:tr h="333200">
                <a:tc>
                  <a:txBody>
                    <a:bodyPr/>
                    <a:lstStyle/>
                    <a:p>
                      <a:pPr marL="0" marR="0" algn="r">
                        <a:lnSpc>
                          <a:spcPct val="150000"/>
                        </a:lnSpc>
                        <a:spcBef>
                          <a:spcPts val="0"/>
                        </a:spcBef>
                        <a:spcAft>
                          <a:spcPts val="0"/>
                        </a:spcAft>
                      </a:pPr>
                      <a:r>
                        <a:rPr lang="en-US" sz="1600" b="1" dirty="0">
                          <a:effectLst/>
                        </a:rPr>
                        <a:t>Year of study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2</a:t>
                      </a:r>
                      <a:r>
                        <a:rPr lang="en-US" sz="1600" baseline="30000">
                          <a:effectLst/>
                        </a:rPr>
                        <a:t>nd</a:t>
                      </a:r>
                      <a:r>
                        <a:rPr lang="en-US" sz="1600">
                          <a:effectLst/>
                        </a:rPr>
                        <a:t> year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390377505"/>
                  </a:ext>
                </a:extLst>
              </a:tr>
              <a:tr h="333200">
                <a:tc>
                  <a:txBody>
                    <a:bodyPr/>
                    <a:lstStyle/>
                    <a:p>
                      <a:pPr marL="0" marR="0" algn="r">
                        <a:lnSpc>
                          <a:spcPct val="150000"/>
                        </a:lnSpc>
                        <a:spcBef>
                          <a:spcPts val="0"/>
                        </a:spcBef>
                        <a:spcAft>
                          <a:spcPts val="0"/>
                        </a:spcAft>
                      </a:pPr>
                      <a:r>
                        <a:rPr lang="en-US" sz="1600" b="1" dirty="0">
                          <a:effectLst/>
                        </a:rPr>
                        <a:t>Term/ semester</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3</a:t>
                      </a:r>
                      <a:r>
                        <a:rPr lang="en-US" sz="1600" baseline="30000">
                          <a:effectLst/>
                        </a:rPr>
                        <a:t>rd</a:t>
                      </a:r>
                      <a:r>
                        <a:rPr lang="en-US" sz="1600">
                          <a:effectLst/>
                        </a:rPr>
                        <a:t> semester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604102758"/>
                  </a:ext>
                </a:extLst>
              </a:tr>
              <a:tr h="333200">
                <a:tc>
                  <a:txBody>
                    <a:bodyPr/>
                    <a:lstStyle/>
                    <a:p>
                      <a:pPr marL="0" marR="0" algn="r">
                        <a:lnSpc>
                          <a:spcPct val="150000"/>
                        </a:lnSpc>
                        <a:spcBef>
                          <a:spcPts val="0"/>
                        </a:spcBef>
                        <a:spcAft>
                          <a:spcPts val="0"/>
                        </a:spcAft>
                      </a:pPr>
                      <a:r>
                        <a:rPr lang="en-US" sz="1600" b="1" dirty="0">
                          <a:effectLst/>
                        </a:rPr>
                        <a:t>Unit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Discovery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1253460921"/>
                  </a:ext>
                </a:extLst>
              </a:tr>
              <a:tr h="333200">
                <a:tc>
                  <a:txBody>
                    <a:bodyPr/>
                    <a:lstStyle/>
                    <a:p>
                      <a:pPr marL="0" marR="0" algn="r">
                        <a:lnSpc>
                          <a:spcPct val="150000"/>
                        </a:lnSpc>
                        <a:spcBef>
                          <a:spcPts val="0"/>
                        </a:spcBef>
                        <a:spcAft>
                          <a:spcPts val="0"/>
                        </a:spcAft>
                      </a:pPr>
                      <a:r>
                        <a:rPr lang="en-US" sz="1600" b="1" dirty="0">
                          <a:effectLst/>
                        </a:rPr>
                        <a:t>Credit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4130569339"/>
                  </a:ext>
                </a:extLst>
              </a:tr>
              <a:tr h="333200">
                <a:tc>
                  <a:txBody>
                    <a:bodyPr/>
                    <a:lstStyle/>
                    <a:p>
                      <a:pPr marL="0" marR="0" algn="r">
                        <a:lnSpc>
                          <a:spcPct val="150000"/>
                        </a:lnSpc>
                        <a:spcBef>
                          <a:spcPts val="0"/>
                        </a:spcBef>
                        <a:spcAft>
                          <a:spcPts val="0"/>
                        </a:spcAft>
                      </a:pPr>
                      <a:r>
                        <a:rPr lang="en-US" sz="1600" b="1" dirty="0">
                          <a:effectLst/>
                        </a:rPr>
                        <a:t>Coefficient</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1</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3792121188"/>
                  </a:ext>
                </a:extLst>
              </a:tr>
              <a:tr h="333200">
                <a:tc>
                  <a:txBody>
                    <a:bodyPr/>
                    <a:lstStyle/>
                    <a:p>
                      <a:pPr marL="0" marR="0" algn="r">
                        <a:lnSpc>
                          <a:spcPct val="150000"/>
                        </a:lnSpc>
                        <a:spcBef>
                          <a:spcPts val="0"/>
                        </a:spcBef>
                        <a:spcAft>
                          <a:spcPts val="0"/>
                        </a:spcAft>
                      </a:pPr>
                      <a:r>
                        <a:rPr lang="en-US" sz="1600" b="1" dirty="0">
                          <a:effectLst/>
                        </a:rPr>
                        <a:t>Format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dirty="0">
                          <a:effectLst/>
                        </a:rPr>
                        <a:t>Lectures (</a:t>
                      </a:r>
                      <a:r>
                        <a:rPr lang="en-US" sz="1600" b="1" dirty="0">
                          <a:effectLst/>
                        </a:rPr>
                        <a:t>ONLINE LECTURES</a:t>
                      </a:r>
                      <a:r>
                        <a:rPr lang="en-US" sz="1600" dirty="0">
                          <a:effectLst/>
                        </a:rPr>
                        <a: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271720160"/>
                  </a:ext>
                </a:extLst>
              </a:tr>
              <a:tr h="333200">
                <a:tc>
                  <a:txBody>
                    <a:bodyPr/>
                    <a:lstStyle/>
                    <a:p>
                      <a:pPr marL="0" marR="0" algn="r">
                        <a:lnSpc>
                          <a:spcPct val="150000"/>
                        </a:lnSpc>
                        <a:spcBef>
                          <a:spcPts val="0"/>
                        </a:spcBef>
                        <a:spcAft>
                          <a:spcPts val="0"/>
                        </a:spcAft>
                      </a:pPr>
                      <a:r>
                        <a:rPr lang="en-US" sz="1600" b="1" dirty="0">
                          <a:effectLst/>
                        </a:rPr>
                        <a:t>Evaluation Format</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End of term exam (100%)</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76513867"/>
                  </a:ext>
                </a:extLst>
              </a:tr>
              <a:tr h="333200">
                <a:tc>
                  <a:txBody>
                    <a:bodyPr/>
                    <a:lstStyle/>
                    <a:p>
                      <a:pPr marL="0" marR="0" algn="r">
                        <a:lnSpc>
                          <a:spcPct val="150000"/>
                        </a:lnSpc>
                        <a:spcBef>
                          <a:spcPts val="0"/>
                        </a:spcBef>
                        <a:spcAft>
                          <a:spcPts val="0"/>
                        </a:spcAft>
                      </a:pPr>
                      <a:r>
                        <a:rPr lang="en-US" sz="1600" b="1" dirty="0">
                          <a:effectLst/>
                        </a:rPr>
                        <a:t>Lecturer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a:effectLst/>
                        </a:rPr>
                        <a:t>Moustafa Amrate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2558261445"/>
                  </a:ext>
                </a:extLst>
              </a:tr>
              <a:tr h="333200">
                <a:tc>
                  <a:txBody>
                    <a:bodyPr/>
                    <a:lstStyle/>
                    <a:p>
                      <a:pPr marL="0" marR="0" algn="r">
                        <a:lnSpc>
                          <a:spcPct val="150000"/>
                        </a:lnSpc>
                        <a:spcBef>
                          <a:spcPts val="0"/>
                        </a:spcBef>
                        <a:spcAft>
                          <a:spcPts val="0"/>
                        </a:spcAft>
                      </a:pPr>
                      <a:r>
                        <a:rPr lang="en-US" sz="1600" b="1" dirty="0">
                          <a:effectLst/>
                        </a:rPr>
                        <a:t>Email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tc>
                  <a:txBody>
                    <a:bodyPr/>
                    <a:lstStyle/>
                    <a:p>
                      <a:pPr marL="0" marR="0">
                        <a:lnSpc>
                          <a:spcPct val="150000"/>
                        </a:lnSpc>
                        <a:spcBef>
                          <a:spcPts val="0"/>
                        </a:spcBef>
                        <a:spcAft>
                          <a:spcPts val="0"/>
                        </a:spcAft>
                      </a:pPr>
                      <a:r>
                        <a:rPr lang="en-US" sz="1600" dirty="0">
                          <a:effectLst/>
                        </a:rPr>
                        <a:t>moustafa.amrate@univ-biskra.dz</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92890" marR="92890" marT="0" marB="0"/>
                </a:tc>
                <a:extLst>
                  <a:ext uri="{0D108BD9-81ED-4DB2-BD59-A6C34878D82A}">
                    <a16:rowId xmlns:a16="http://schemas.microsoft.com/office/drawing/2014/main" val="3586928499"/>
                  </a:ext>
                </a:extLst>
              </a:tr>
            </a:tbl>
          </a:graphicData>
        </a:graphic>
      </p:graphicFrame>
      <p:pic>
        <p:nvPicPr>
          <p:cNvPr id="3" name="Picture 2">
            <a:extLst>
              <a:ext uri="{FF2B5EF4-FFF2-40B4-BE49-F238E27FC236}">
                <a16:creationId xmlns:a16="http://schemas.microsoft.com/office/drawing/2014/main" id="{01F91089-4FC6-08EE-776B-21C78A78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68963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9C0F2-CDB0-5780-6122-33B96A8EF241}"/>
              </a:ext>
            </a:extLst>
          </p:cNvPr>
          <p:cNvSpPr txBox="1"/>
          <p:nvPr/>
        </p:nvSpPr>
        <p:spPr>
          <a:xfrm>
            <a:off x="0" y="2274277"/>
            <a:ext cx="12192000" cy="1323439"/>
          </a:xfrm>
          <a:prstGeom prst="rect">
            <a:avLst/>
          </a:prstGeom>
          <a:noFill/>
        </p:spPr>
        <p:txBody>
          <a:bodyPr wrap="square" rtlCol="0">
            <a:spAutoFit/>
          </a:bodyPr>
          <a:lstStyle/>
          <a:p>
            <a:pPr algn="ctr"/>
            <a:r>
              <a:rPr lang="en-US" sz="4000" i="0" u="none" strike="noStrike" baseline="0" dirty="0">
                <a:solidFill>
                  <a:srgbClr val="000000"/>
                </a:solidFill>
                <a:latin typeface="Calibri" panose="020F0502020204030204" pitchFamily="34" charset="0"/>
              </a:rPr>
              <a:t>LECTURE 1: </a:t>
            </a:r>
          </a:p>
          <a:p>
            <a:pPr algn="ctr"/>
            <a:r>
              <a:rPr lang="en-US" sz="4000" b="1" i="0" u="none" strike="noStrike" baseline="0" dirty="0">
                <a:solidFill>
                  <a:srgbClr val="000000"/>
                </a:solidFill>
                <a:latin typeface="Calibri" panose="020F0502020204030204" pitchFamily="34" charset="0"/>
              </a:rPr>
              <a:t>INTRODUCTION TO BASIC CONCEPTS IN STATISTICS</a:t>
            </a:r>
          </a:p>
        </p:txBody>
      </p:sp>
      <p:pic>
        <p:nvPicPr>
          <p:cNvPr id="11" name="Picture 10">
            <a:extLst>
              <a:ext uri="{FF2B5EF4-FFF2-40B4-BE49-F238E27FC236}">
                <a16:creationId xmlns:a16="http://schemas.microsoft.com/office/drawing/2014/main" id="{6F369BB3-67A9-A59B-184A-FF369A2EE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2706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1635</Words>
  <Application>Microsoft Office PowerPoint</Application>
  <PresentationFormat>Widescreen</PresentationFormat>
  <Paragraphs>178</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Google Sans</vt:lpstr>
      <vt:lpstr>Office Theme</vt:lpstr>
      <vt:lpstr>Lecture starting soon</vt:lpstr>
      <vt:lpstr>STATISTICS Quantitative Data Analysis in Applied Linguistics</vt:lpstr>
      <vt:lpstr>Course description</vt:lpstr>
      <vt:lpstr>Course objectives </vt:lpstr>
      <vt:lpstr>Prerequisites </vt:lpstr>
      <vt:lpstr>Course outline</vt:lpstr>
      <vt:lpstr>Course card </vt:lpstr>
      <vt:lpstr>ANY QUESTIONS?</vt:lpstr>
      <vt:lpstr>PowerPoint Presentation</vt:lpstr>
      <vt:lpstr>Outline</vt:lpstr>
      <vt:lpstr>Data</vt:lpstr>
      <vt:lpstr>PowerPoint Presentation</vt:lpstr>
      <vt:lpstr>PowerPoint Presentation</vt:lpstr>
      <vt:lpstr>PowerPoint Presentation</vt:lpstr>
      <vt:lpstr>PowerPoint Presentation</vt:lpstr>
      <vt:lpstr>PowerPoint Presentation</vt:lpstr>
      <vt:lpstr>PowerPoint Presentation</vt:lpstr>
      <vt:lpstr>Qualitative data</vt:lpstr>
      <vt:lpstr>Quantitative data</vt:lpstr>
      <vt:lpstr>What is statistics? </vt:lpstr>
      <vt:lpstr>PowerPoint Presentation</vt:lpstr>
      <vt:lpstr>Descriptive statistics</vt:lpstr>
      <vt:lpstr>Inferential statistics</vt:lpstr>
      <vt:lpstr>ANY QUESTIONS?</vt:lpstr>
      <vt:lpstr>A population vs. a sample </vt:lpstr>
      <vt:lpstr>Variables</vt:lpstr>
      <vt:lpstr>Variables</vt:lpstr>
      <vt:lpstr>Hypotheses</vt:lpstr>
      <vt:lpstr>Hypotheses</vt:lpstr>
      <vt:lpstr>A) Null hypothesis (H0):</vt:lpstr>
      <vt:lpstr>B) Non-directional hypothesis (two-tailed/ two-way hypothesis): </vt:lpstr>
      <vt:lpstr>C) Directional hypothesis (one-tailed): </vt:lpstr>
      <vt:lpstr>Probability </vt:lpstr>
      <vt:lpstr>Probability </vt:lpstr>
      <vt:lpstr>Causation vs. correlation</vt:lpstr>
      <vt:lpstr>Causation vs. correlation</vt:lpstr>
      <vt:lpstr>Example</vt:lpstr>
      <vt:lpstr>Bias</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16</cp:revision>
  <dcterms:created xsi:type="dcterms:W3CDTF">2023-10-01T23:04:03Z</dcterms:created>
  <dcterms:modified xsi:type="dcterms:W3CDTF">2023-10-05T13:11:20Z</dcterms:modified>
</cp:coreProperties>
</file>