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7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085" autoAdjust="0"/>
  </p:normalViewPr>
  <p:slideViewPr>
    <p:cSldViewPr snapToGrid="0">
      <p:cViewPr varScale="1">
        <p:scale>
          <a:sx n="56" d="100"/>
          <a:sy n="56" d="100"/>
        </p:scale>
        <p:origin x="12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67C12-85FB-4A3C-8373-44F4E8DAA2BA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75E38-8FE3-4375-B846-E22DCAE71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264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275E38-8FE3-4375-B846-E22DCAE719F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980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021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83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9304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4250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5317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1961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40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22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1970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85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76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174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96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08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896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815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47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1873E06-4AD3-4AF0-A2B9-F96AB6000C16}" type="datetimeFigureOut">
              <a:rPr lang="fr-FR" smtClean="0"/>
              <a:t>24/02/2024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52113DF-2373-4209-9F08-02032B9BAF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82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  <p:sldLayoutId id="214748370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426F9E-9568-4495-8187-5FCC8B5465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>
                <a:effectLst>
                  <a:outerShdw dist="38100" dir="2700000" algn="bl">
                    <a:schemeClr val="accent5"/>
                  </a:outerShdw>
                </a:effectLst>
              </a:rPr>
              <a:t>استراتيجية شركات الطاقة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9439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178B1B-1EA5-4D9E-BCC0-B3473095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753" y="0"/>
            <a:ext cx="10364451" cy="1596177"/>
          </a:xfrm>
        </p:spPr>
        <p:txBody>
          <a:bodyPr>
            <a:normAutofit/>
          </a:bodyPr>
          <a:lstStyle/>
          <a:p>
            <a:r>
              <a:rPr lang="ar-DZ" sz="4800" b="1" dirty="0"/>
              <a:t>الاعمال الموجهة </a:t>
            </a:r>
            <a:endParaRPr lang="fr-FR" sz="48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86501D-1C81-4674-9BAC-CF35D26B1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14733"/>
            <a:ext cx="12192000" cy="5443268"/>
          </a:xfrm>
        </p:spPr>
        <p:txBody>
          <a:bodyPr>
            <a:normAutofit/>
          </a:bodyPr>
          <a:lstStyle/>
          <a:p>
            <a:pPr algn="r" rtl="1"/>
            <a:r>
              <a:rPr lang="ar-DZ" sz="3600" dirty="0"/>
              <a:t>اهم الشركات الرائدة في قطاع الطاقة (الطبيعة القانونية والبيئية)</a:t>
            </a:r>
          </a:p>
          <a:p>
            <a:pPr algn="r" rtl="1"/>
            <a:r>
              <a:rPr lang="ar-DZ" sz="3600" dirty="0" err="1"/>
              <a:t>استرتيجية</a:t>
            </a:r>
            <a:r>
              <a:rPr lang="ar-DZ" sz="3600" dirty="0"/>
              <a:t> منظمة الأوبك في مواجهة تقلبات أسعار النفط </a:t>
            </a:r>
          </a:p>
          <a:p>
            <a:pPr algn="r" rtl="1"/>
            <a:r>
              <a:rPr lang="ar-DZ" sz="3600" dirty="0"/>
              <a:t>استراتيجية الدول في مواجهة تقلبات أسعار الطاقة </a:t>
            </a:r>
          </a:p>
          <a:p>
            <a:pPr algn="r" rtl="1"/>
            <a:r>
              <a:rPr lang="ar-DZ" sz="3600" dirty="0"/>
              <a:t>التحليل(التشخيص) الداخلي لشركات الطاقة</a:t>
            </a:r>
            <a:r>
              <a:rPr lang="fr-FR" sz="3600" dirty="0"/>
              <a:t> </a:t>
            </a:r>
            <a:r>
              <a:rPr lang="ar-DZ" sz="3600" dirty="0"/>
              <a:t>( دراسة حالة) </a:t>
            </a:r>
          </a:p>
          <a:p>
            <a:pPr algn="r" rtl="1"/>
            <a:r>
              <a:rPr lang="ar-DZ" sz="3600" dirty="0"/>
              <a:t>التحليل  (التشخيص ) الخارجي لشركات الطاقة ( دراسة حالة) </a:t>
            </a:r>
          </a:p>
          <a:p>
            <a:pPr algn="r" rtl="1"/>
            <a:r>
              <a:rPr lang="ar-DZ" sz="3600" dirty="0"/>
              <a:t>التحليل الداخلي والخارجي </a:t>
            </a:r>
            <a:r>
              <a:rPr lang="en-US" sz="3600" dirty="0"/>
              <a:t>s</a:t>
            </a:r>
            <a:r>
              <a:rPr lang="fr-FR" sz="3600" dirty="0" err="1"/>
              <a:t>wot</a:t>
            </a:r>
            <a:r>
              <a:rPr lang="fr-FR" sz="3600" dirty="0"/>
              <a:t>  </a:t>
            </a:r>
            <a:r>
              <a:rPr lang="ar-DZ" sz="3600" dirty="0"/>
              <a:t> لشركات الطاقة ( دراسة حالة) </a:t>
            </a:r>
          </a:p>
        </p:txBody>
      </p:sp>
    </p:spTree>
    <p:extLst>
      <p:ext uri="{BB962C8B-B14F-4D97-AF65-F5344CB8AC3E}">
        <p14:creationId xmlns:p14="http://schemas.microsoft.com/office/powerpoint/2010/main" val="190009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1B846E-137F-40C0-991C-B19E8E27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080" y="790782"/>
            <a:ext cx="11708920" cy="4919905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3200" b="1" dirty="0"/>
              <a:t>تشهد صناعة الطاقة تحولًا كبيرًا مع ظهور تقنيات جديدة والتحول إلى مصادر طاقة أكثر استدامة</a:t>
            </a:r>
            <a:r>
              <a:rPr lang="fr-FR" sz="3200" b="1" dirty="0"/>
              <a:t>.</a:t>
            </a:r>
            <a:endParaRPr lang="fr-FR" sz="3200" dirty="0"/>
          </a:p>
          <a:p>
            <a:pPr marL="0" indent="0" algn="r" rtl="1">
              <a:buNone/>
            </a:pPr>
            <a:r>
              <a:rPr lang="ar-SA" sz="3200" b="1" dirty="0"/>
              <a:t>تواجه شركات الطاقة العديد من التحديات، مثل تقليل انبعاثات غازات الاحتباس الحراري وتنويع مصادر إمداداتها والتكيف مع تغيرات الطلب</a:t>
            </a:r>
            <a:r>
              <a:rPr lang="fr-FR" sz="3200" b="1" dirty="0"/>
              <a:t>.</a:t>
            </a:r>
            <a:endParaRPr lang="fr-FR" sz="3200" dirty="0"/>
          </a:p>
          <a:p>
            <a:pPr marL="0" indent="0" algn="r" rtl="1">
              <a:buNone/>
            </a:pPr>
            <a:r>
              <a:rPr lang="ar-DZ" sz="3200" b="1" dirty="0"/>
              <a:t>وحتى </a:t>
            </a:r>
            <a:r>
              <a:rPr lang="ar-SA" sz="3200" b="1" dirty="0"/>
              <a:t>تتمكن </a:t>
            </a:r>
            <a:r>
              <a:rPr lang="ar-DZ" sz="3200" b="1" dirty="0"/>
              <a:t>شركات الطاقة </a:t>
            </a:r>
            <a:r>
              <a:rPr lang="ar-SA" sz="3200" b="1" dirty="0"/>
              <a:t>التكيف مع هذه التحديات واغتنام الفرص التي يوفرها التحول في مجال الطاقة</a:t>
            </a:r>
            <a:r>
              <a:rPr lang="ar-DZ" sz="3200" b="1" dirty="0"/>
              <a:t> يستلزم عليها تبني </a:t>
            </a:r>
            <a:r>
              <a:rPr lang="ar-DZ" sz="3200" b="1" dirty="0" err="1"/>
              <a:t>الاسترتيجية</a:t>
            </a:r>
            <a:r>
              <a:rPr lang="ar-DZ" sz="3200" b="1" dirty="0"/>
              <a:t> الملائمة والتي تساعدها لبلوغ اهدافها</a:t>
            </a:r>
            <a:r>
              <a:rPr lang="fr-FR" sz="3200" b="1" dirty="0"/>
              <a:t>.</a:t>
            </a:r>
            <a:endParaRPr lang="fr-FR" sz="3200" dirty="0"/>
          </a:p>
          <a:p>
            <a:pPr marL="0" indent="0" algn="r" rtl="1">
              <a:buNone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676558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584ECE-BBB1-468F-8867-B6C4C17D7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EA5AA33D-185A-416F-BA35-6C736461DF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721886"/>
              </p:ext>
            </p:extLst>
          </p:nvPr>
        </p:nvGraphicFramePr>
        <p:xfrm>
          <a:off x="-120770" y="43638"/>
          <a:ext cx="12312770" cy="6814364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2312770">
                  <a:extLst>
                    <a:ext uri="{9D8B030D-6E8A-4147-A177-3AD203B41FA5}">
                      <a16:colId xmlns:a16="http://schemas.microsoft.com/office/drawing/2014/main" val="878713010"/>
                    </a:ext>
                  </a:extLst>
                </a:gridCol>
              </a:tblGrid>
              <a:tr h="58537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210050" algn="l"/>
                        </a:tabLst>
                      </a:pPr>
                      <a:r>
                        <a:rPr lang="ar-SA" sz="3600" dirty="0">
                          <a:effectLst/>
                        </a:rPr>
                        <a:t>المحاضرة الاولى:</a:t>
                      </a:r>
                      <a:r>
                        <a:rPr lang="ar-DZ" sz="3600" dirty="0">
                          <a:effectLst/>
                        </a:rPr>
                        <a:t> </a:t>
                      </a:r>
                      <a:r>
                        <a:rPr lang="ar-SA" sz="3600" dirty="0">
                          <a:effectLst/>
                        </a:rPr>
                        <a:t>المؤسسة  -مفاهيم أساسية -</a:t>
                      </a:r>
                      <a:endParaRPr lang="fr-F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0164660"/>
                  </a:ext>
                </a:extLst>
              </a:tr>
              <a:tr h="58537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210050" algn="l"/>
                        </a:tabLst>
                      </a:pPr>
                      <a:r>
                        <a:rPr lang="ar-SA" sz="3600" dirty="0">
                          <a:effectLst/>
                        </a:rPr>
                        <a:t>المحاضرة الثانية: المؤسسة</a:t>
                      </a:r>
                      <a:r>
                        <a:rPr lang="en-US" sz="3600" dirty="0">
                          <a:effectLst/>
                        </a:rPr>
                        <a:t> </a:t>
                      </a:r>
                      <a:r>
                        <a:rPr lang="ar-DZ" sz="3600" dirty="0">
                          <a:effectLst/>
                        </a:rPr>
                        <a:t>الاقتصادية</a:t>
                      </a:r>
                      <a:r>
                        <a:rPr lang="ar-SA" sz="3600" dirty="0">
                          <a:effectLst/>
                        </a:rPr>
                        <a:t> والمحيط </a:t>
                      </a:r>
                      <a:endParaRPr lang="fr-F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8969608"/>
                  </a:ext>
                </a:extLst>
              </a:tr>
              <a:tr h="72190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210050" algn="l"/>
                        </a:tabLst>
                      </a:pPr>
                      <a:r>
                        <a:rPr lang="ar-SA" sz="3600" dirty="0">
                          <a:effectLst/>
                        </a:rPr>
                        <a:t>المحاضرة الثالثة: الاستراتيجية -مفاهيم أساسية-</a:t>
                      </a:r>
                      <a:endParaRPr lang="fr-F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9056588"/>
                  </a:ext>
                </a:extLst>
              </a:tr>
              <a:tr h="6703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210050" algn="l"/>
                        </a:tabLst>
                      </a:pPr>
                      <a:r>
                        <a:rPr lang="ar-SA" sz="3600" dirty="0">
                          <a:effectLst/>
                        </a:rPr>
                        <a:t>المحاضرة الرابعة: التطور التاريخي للفكر الاستراتيجي</a:t>
                      </a:r>
                      <a:endParaRPr lang="fr-F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8474541"/>
                  </a:ext>
                </a:extLst>
              </a:tr>
              <a:tr h="66674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210050" algn="l"/>
                        </a:tabLst>
                      </a:pPr>
                      <a:r>
                        <a:rPr lang="ar-SA" sz="3600" dirty="0">
                          <a:effectLst/>
                        </a:rPr>
                        <a:t>المحاضر الخامسة: التوجه الاستراتيجي للشركات </a:t>
                      </a:r>
                      <a:endParaRPr lang="fr-F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8434665"/>
                  </a:ext>
                </a:extLst>
              </a:tr>
              <a:tr h="58537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210050" algn="l"/>
                        </a:tabLst>
                      </a:pPr>
                      <a:r>
                        <a:rPr lang="ar-SA" sz="3600" dirty="0">
                          <a:effectLst/>
                        </a:rPr>
                        <a:t>المحاضرة السادسة: أنواع الاستراتيجيات</a:t>
                      </a:r>
                      <a:endParaRPr lang="fr-F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5869494"/>
                  </a:ext>
                </a:extLst>
              </a:tr>
              <a:tr h="58537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210050" algn="l"/>
                        </a:tabLst>
                      </a:pPr>
                      <a:r>
                        <a:rPr lang="ar-SA" sz="3600" dirty="0">
                          <a:effectLst/>
                        </a:rPr>
                        <a:t>المحاضرة السابعة: التحليل (التشخيص) الاستراتيجي-مفاهيم أساسية-</a:t>
                      </a:r>
                      <a:endParaRPr lang="fr-F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6344032"/>
                  </a:ext>
                </a:extLst>
              </a:tr>
              <a:tr h="58537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210050" algn="l"/>
                        </a:tabLst>
                      </a:pPr>
                      <a:r>
                        <a:rPr lang="ar-SA" sz="3600" dirty="0">
                          <a:effectLst/>
                        </a:rPr>
                        <a:t>المحاضرة الثامنة: التحليل الداخلي </a:t>
                      </a:r>
                      <a:endParaRPr lang="fr-F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1805533"/>
                  </a:ext>
                </a:extLst>
              </a:tr>
              <a:tr h="65775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210050" algn="l"/>
                        </a:tabLst>
                      </a:pPr>
                      <a:r>
                        <a:rPr lang="ar-SA" sz="3600" dirty="0">
                          <a:effectLst/>
                        </a:rPr>
                        <a:t>المحاضرة التاسعة: التحليل الخارجي</a:t>
                      </a:r>
                      <a:endParaRPr lang="fr-F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9808341"/>
                  </a:ext>
                </a:extLst>
              </a:tr>
              <a:tr h="58537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210050" algn="l"/>
                        </a:tabLst>
                      </a:pPr>
                      <a:r>
                        <a:rPr lang="ar-SA" sz="3600" dirty="0">
                          <a:effectLst/>
                        </a:rPr>
                        <a:t>المحاضرة العاشرة: استراتيجي</a:t>
                      </a:r>
                      <a:r>
                        <a:rPr lang="ar-DZ" sz="3600" dirty="0">
                          <a:effectLst/>
                        </a:rPr>
                        <a:t>ة الجزائر في إدارة </a:t>
                      </a:r>
                      <a:r>
                        <a:rPr lang="ar-SA" sz="3600" dirty="0">
                          <a:effectLst/>
                        </a:rPr>
                        <a:t> شركات الطاقة </a:t>
                      </a:r>
                      <a:endParaRPr lang="fr-F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9739575"/>
                  </a:ext>
                </a:extLst>
              </a:tr>
              <a:tr h="58537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210050" algn="l"/>
                        </a:tabLst>
                      </a:pPr>
                      <a:r>
                        <a:rPr lang="ar-DZ" sz="3600" dirty="0">
                          <a:effectLst/>
                        </a:rPr>
                        <a:t>المحاضرة الحادي عشر : دراسة بعض شركات الطاقة  </a:t>
                      </a:r>
                      <a:endParaRPr lang="fr-FR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4197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7245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1BE2EE-D3B0-4BFB-9310-6F0721638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98739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3600" b="1" dirty="0"/>
              <a:t>بعض الشركات الرائدة في مجال الطاقة</a:t>
            </a:r>
            <a:r>
              <a:rPr lang="fr-FR" sz="3600" b="1" dirty="0"/>
              <a:t>:</a:t>
            </a:r>
          </a:p>
          <a:p>
            <a:pPr marL="0" lvl="0" indent="0" algn="ctr" rtl="1">
              <a:buNone/>
            </a:pPr>
            <a:r>
              <a:rPr lang="ar-DZ" sz="3600" b="1" dirty="0"/>
              <a:t> </a:t>
            </a:r>
            <a:r>
              <a:rPr lang="fr-FR" sz="3600" b="1" dirty="0"/>
              <a:t>EDF</a:t>
            </a:r>
            <a:r>
              <a:rPr lang="ar-DZ" sz="3600" b="1" dirty="0"/>
              <a:t> </a:t>
            </a:r>
          </a:p>
          <a:p>
            <a:pPr marL="0" lvl="0" indent="0" algn="r" rtl="1">
              <a:buNone/>
            </a:pPr>
            <a:r>
              <a:rPr lang="ar-SA" sz="3600" b="1" dirty="0"/>
              <a:t>أكبر منتج ومورد للكهرباء في فرنسا، وفاعل رئيسي في الطاقة النووية</a:t>
            </a:r>
            <a:r>
              <a:rPr lang="fr-FR" sz="3600" b="1" dirty="0"/>
              <a:t>.</a:t>
            </a:r>
          </a:p>
          <a:p>
            <a:pPr marL="0" lvl="0" indent="0" algn="ctr" rtl="1">
              <a:buNone/>
            </a:pPr>
            <a:r>
              <a:rPr lang="fr-FR" sz="3600" b="1" dirty="0"/>
              <a:t>Engie </a:t>
            </a:r>
            <a:r>
              <a:rPr lang="ar-DZ" sz="3600" b="1" dirty="0"/>
              <a:t> </a:t>
            </a:r>
          </a:p>
          <a:p>
            <a:pPr marL="0" lvl="0" indent="0" algn="r" rtl="1">
              <a:buNone/>
            </a:pPr>
            <a:r>
              <a:rPr lang="ar-SA" sz="3600" b="1" dirty="0"/>
              <a:t>ثاني أكبر منتج ومورد للكهرباء في فرنسا، وفاعل مهم في مجال الطاقة المتجددة والغاز</a:t>
            </a:r>
            <a:r>
              <a:rPr lang="fr-FR" sz="3600" b="1" dirty="0"/>
              <a:t>.</a:t>
            </a:r>
            <a:endParaRPr lang="ar-DZ" sz="3600" b="1" dirty="0"/>
          </a:p>
          <a:p>
            <a:pPr marL="0" indent="0" algn="ctr" rtl="1">
              <a:buNone/>
            </a:pPr>
            <a:r>
              <a:rPr lang="ar-DZ" sz="3600" b="1" dirty="0"/>
              <a:t> </a:t>
            </a:r>
            <a:r>
              <a:rPr lang="fr-FR" sz="3600" b="1" dirty="0" err="1"/>
              <a:t>TotalEnergies</a:t>
            </a:r>
            <a:r>
              <a:rPr lang="fr-FR" sz="3600" dirty="0"/>
              <a:t> </a:t>
            </a:r>
            <a:r>
              <a:rPr lang="ar-DZ" sz="3600" dirty="0"/>
              <a:t> </a:t>
            </a:r>
          </a:p>
          <a:p>
            <a:pPr marL="0" indent="0" algn="r" rtl="1">
              <a:buNone/>
            </a:pPr>
            <a:r>
              <a:rPr lang="ar-SA" sz="3600" b="1" dirty="0"/>
              <a:t>شركة نفط وغاز فرنسية، وفاعل رئيسي في مجال تكرير وتوزيع المنتجات البترولية</a:t>
            </a:r>
            <a:r>
              <a:rPr lang="fr-FR" sz="3600" b="1" dirty="0"/>
              <a:t>.</a:t>
            </a:r>
          </a:p>
          <a:p>
            <a:pPr marL="0" lvl="0" indent="0" algn="r" rtl="1">
              <a:buNone/>
            </a:pPr>
            <a:endParaRPr lang="fr-FR" sz="3600" b="1" dirty="0"/>
          </a:p>
          <a:p>
            <a:pPr marL="0" indent="0" algn="r" rtl="1">
              <a:buNone/>
            </a:pP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3590519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7F85E6-CB8E-4F45-97DE-9CFBE398C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83079"/>
            <a:ext cx="12059728" cy="637492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DZ" sz="3600" b="1" dirty="0"/>
          </a:p>
          <a:p>
            <a:pPr marL="0" indent="0" algn="ctr" rtl="1">
              <a:buNone/>
            </a:pPr>
            <a:r>
              <a:rPr lang="fr-FR" sz="3600" b="1" dirty="0"/>
              <a:t>Enel</a:t>
            </a:r>
            <a:r>
              <a:rPr lang="fr-FR" sz="3600" dirty="0"/>
              <a:t> </a:t>
            </a:r>
            <a:r>
              <a:rPr lang="ar-DZ" sz="3600" dirty="0"/>
              <a:t> </a:t>
            </a:r>
          </a:p>
          <a:p>
            <a:pPr marL="0" indent="0" algn="r" rtl="1">
              <a:buNone/>
            </a:pPr>
            <a:r>
              <a:rPr lang="ar-SA" sz="3600" dirty="0"/>
              <a:t>شركة إيطالية للكهرباء، موجودة في فرنسا والعالم كله</a:t>
            </a:r>
            <a:r>
              <a:rPr lang="fr-FR" sz="3600" dirty="0"/>
              <a:t>.</a:t>
            </a:r>
          </a:p>
          <a:p>
            <a:pPr marL="0" indent="0" algn="ctr" rtl="1">
              <a:buNone/>
            </a:pPr>
            <a:r>
              <a:rPr lang="fr-FR" sz="3600" b="1" dirty="0"/>
              <a:t>Iberdrola</a:t>
            </a:r>
            <a:r>
              <a:rPr lang="fr-FR" sz="3600" dirty="0"/>
              <a:t> </a:t>
            </a:r>
            <a:r>
              <a:rPr lang="ar-DZ" sz="3600" dirty="0"/>
              <a:t> </a:t>
            </a:r>
          </a:p>
          <a:p>
            <a:pPr marL="0" indent="0" algn="r" rtl="1">
              <a:buNone/>
            </a:pPr>
            <a:r>
              <a:rPr lang="ar-SA" sz="3600" dirty="0"/>
              <a:t>شركة إسبانية للكهرباء، موجودة في فرنسا والعالم كله</a:t>
            </a:r>
            <a:r>
              <a:rPr lang="fr-FR" sz="3600" dirty="0"/>
              <a:t>.</a:t>
            </a:r>
          </a:p>
          <a:p>
            <a:pPr marL="0" indent="0" algn="r" rtl="1">
              <a:buNone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950963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14AACA-82D3-4F06-8FFC-7B8A44D0B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lvl="0" indent="0" algn="ctr" rtl="1">
              <a:buNone/>
            </a:pPr>
            <a:r>
              <a:rPr lang="ar-DZ" sz="2800" b="1" dirty="0"/>
              <a:t> </a:t>
            </a:r>
            <a:r>
              <a:rPr lang="fr-FR" sz="2800" b="1" dirty="0"/>
              <a:t>ExxonMobil</a:t>
            </a:r>
            <a:r>
              <a:rPr lang="fr-FR" sz="2800" dirty="0"/>
              <a:t> </a:t>
            </a:r>
            <a:r>
              <a:rPr lang="ar-DZ" sz="2800" dirty="0"/>
              <a:t> </a:t>
            </a:r>
          </a:p>
          <a:p>
            <a:pPr marL="0" lvl="0" indent="0" algn="r" rtl="1">
              <a:buNone/>
            </a:pPr>
            <a:r>
              <a:rPr lang="ar-SA" sz="2800" dirty="0"/>
              <a:t>شركة نفط وغاز أمريكية، واحدة من أكبر الشركات في العالم</a:t>
            </a:r>
            <a:r>
              <a:rPr lang="fr-FR" sz="2800" dirty="0"/>
              <a:t>.</a:t>
            </a:r>
          </a:p>
          <a:p>
            <a:pPr marL="0" indent="0" algn="ctr" rtl="1">
              <a:buNone/>
            </a:pPr>
            <a:r>
              <a:rPr lang="fr-FR" sz="2800" b="1" dirty="0"/>
              <a:t>Shell</a:t>
            </a:r>
            <a:r>
              <a:rPr lang="ar-DZ" sz="2800" b="1" dirty="0"/>
              <a:t> </a:t>
            </a:r>
          </a:p>
          <a:p>
            <a:pPr marL="0" indent="0" algn="r" rtl="1">
              <a:buNone/>
            </a:pPr>
            <a:r>
              <a:rPr lang="ar-SA" sz="2800" dirty="0"/>
              <a:t>شركة نفط وغاز إنجليزية هولندية، واحدة من أكبر الشركات في العالم</a:t>
            </a:r>
            <a:r>
              <a:rPr lang="fr-FR" sz="2800" dirty="0"/>
              <a:t>.</a:t>
            </a:r>
            <a:endParaRPr lang="ar-DZ" sz="2800" dirty="0"/>
          </a:p>
          <a:p>
            <a:pPr marL="0" indent="0" algn="ctr" rtl="1">
              <a:buNone/>
            </a:pPr>
            <a:r>
              <a:rPr lang="ar-DZ" sz="2800" b="1" dirty="0"/>
              <a:t>  </a:t>
            </a:r>
            <a:r>
              <a:rPr lang="fr-FR" sz="2800" b="1" dirty="0"/>
              <a:t>BP</a:t>
            </a:r>
            <a:r>
              <a:rPr lang="fr-FR" sz="2800" dirty="0"/>
              <a:t> </a:t>
            </a:r>
            <a:r>
              <a:rPr lang="ar-DZ" sz="2800" dirty="0"/>
              <a:t> </a:t>
            </a:r>
          </a:p>
          <a:p>
            <a:pPr marL="0" indent="0" algn="r" rtl="1">
              <a:buNone/>
            </a:pPr>
            <a:r>
              <a:rPr lang="ar-SA" sz="2800" dirty="0"/>
              <a:t>شركة نفط وغاز بريطانية، واحدة من أكبر الشركات في العالم</a:t>
            </a:r>
            <a:r>
              <a:rPr lang="fr-FR" sz="2800" dirty="0"/>
              <a:t>.</a:t>
            </a:r>
          </a:p>
          <a:p>
            <a:pPr marL="0" indent="0" algn="ctr" rtl="1">
              <a:buNone/>
            </a:pPr>
            <a:r>
              <a:rPr lang="fr-FR" sz="2800" dirty="0"/>
              <a:t> </a:t>
            </a:r>
            <a:r>
              <a:rPr lang="ar-DZ" sz="2800" dirty="0"/>
              <a:t> </a:t>
            </a:r>
            <a:r>
              <a:rPr lang="fr-FR" sz="2800" b="1" dirty="0"/>
              <a:t>Chevron</a:t>
            </a:r>
            <a:r>
              <a:rPr lang="fr-FR" sz="2800" dirty="0"/>
              <a:t> </a:t>
            </a:r>
            <a:r>
              <a:rPr lang="ar-DZ" sz="2800" dirty="0"/>
              <a:t> </a:t>
            </a:r>
          </a:p>
          <a:p>
            <a:pPr marL="0" indent="0" algn="r" rtl="1">
              <a:buNone/>
            </a:pPr>
            <a:r>
              <a:rPr lang="ar-SA" sz="2800" dirty="0"/>
              <a:t>شركة نفط وغاز أمريكية، واحدة من أكبر الشركات في العالم</a:t>
            </a:r>
            <a:r>
              <a:rPr lang="fr-FR" sz="2800" dirty="0"/>
              <a:t>.</a:t>
            </a:r>
          </a:p>
          <a:p>
            <a:pPr marL="0" indent="0" algn="ctr" rtl="1">
              <a:buNone/>
            </a:pPr>
            <a:r>
              <a:rPr lang="fr-FR" sz="2800" b="1" dirty="0" err="1"/>
              <a:t>ConocoPhillips</a:t>
            </a:r>
            <a:r>
              <a:rPr lang="fr-FR" sz="2800" dirty="0"/>
              <a:t> </a:t>
            </a:r>
            <a:r>
              <a:rPr lang="ar-DZ" sz="2800" dirty="0"/>
              <a:t> </a:t>
            </a:r>
          </a:p>
          <a:p>
            <a:pPr marL="0" indent="0" algn="r" rtl="1">
              <a:buNone/>
            </a:pPr>
            <a:r>
              <a:rPr lang="ar-SA" sz="2800" dirty="0"/>
              <a:t>شركة نفط وغاز أمريكية، واحدة من أكبر الشركات في العالم</a:t>
            </a:r>
            <a:r>
              <a:rPr lang="fr-FR" sz="2800" dirty="0"/>
              <a:t>.</a:t>
            </a:r>
          </a:p>
          <a:p>
            <a:pPr marL="0" indent="0" algn="r" rtl="1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568595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11F2C2-64E2-405C-B8C8-87F296D88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55275"/>
            <a:ext cx="10364452" cy="6702725"/>
          </a:xfrm>
        </p:spPr>
        <p:txBody>
          <a:bodyPr>
            <a:normAutofit/>
          </a:bodyPr>
          <a:lstStyle/>
          <a:p>
            <a:pPr algn="r" rtl="1"/>
            <a:r>
              <a:rPr lang="ar-SA" sz="3200" b="1" dirty="0"/>
              <a:t>تعمل هذه الشركات في مجالات مختلفة من صناعة الطاقة، بما في ذلك</a:t>
            </a:r>
            <a:r>
              <a:rPr lang="fr-FR" sz="3200" b="1" dirty="0"/>
              <a:t>:</a:t>
            </a:r>
            <a:endParaRPr lang="fr-FR" sz="3200" dirty="0"/>
          </a:p>
          <a:p>
            <a:pPr lvl="0" algn="r" rtl="1"/>
            <a:r>
              <a:rPr lang="ar-SA" sz="3200" b="1" dirty="0"/>
              <a:t>إنتاج الكهرباء</a:t>
            </a:r>
            <a:r>
              <a:rPr lang="fr-FR" sz="3200" b="1" dirty="0"/>
              <a:t>:</a:t>
            </a:r>
            <a:r>
              <a:rPr lang="fr-FR" sz="3200" dirty="0"/>
              <a:t> </a:t>
            </a:r>
            <a:r>
              <a:rPr lang="ar-SA" sz="3200" dirty="0"/>
              <a:t>إنتاج الكهرباء من مصادر مختلفة مثل الطاقة النووية والفحم والغاز الطبيعي والطاقة المتجددة</a:t>
            </a:r>
            <a:r>
              <a:rPr lang="fr-FR" sz="3200" dirty="0"/>
              <a:t>.</a:t>
            </a:r>
          </a:p>
          <a:p>
            <a:pPr lvl="0" algn="r" rtl="1"/>
            <a:r>
              <a:rPr lang="ar-SA" sz="3200" b="1" dirty="0"/>
              <a:t>توزيع الكهرباء</a:t>
            </a:r>
            <a:r>
              <a:rPr lang="fr-FR" sz="3200" b="1" dirty="0"/>
              <a:t>:</a:t>
            </a:r>
            <a:r>
              <a:rPr lang="fr-FR" sz="3200" dirty="0"/>
              <a:t> </a:t>
            </a:r>
            <a:r>
              <a:rPr lang="ar-SA" sz="3200" dirty="0"/>
              <a:t>نقل الكهرباء من المنتجين إلى المستهلكين</a:t>
            </a:r>
            <a:r>
              <a:rPr lang="fr-FR" sz="3200" dirty="0"/>
              <a:t>.</a:t>
            </a:r>
          </a:p>
          <a:p>
            <a:pPr lvl="0" algn="r" rtl="1"/>
            <a:r>
              <a:rPr lang="ar-SA" sz="3200" b="1" dirty="0"/>
              <a:t>توفير الكهرباء</a:t>
            </a:r>
            <a:r>
              <a:rPr lang="fr-FR" sz="3200" b="1" dirty="0"/>
              <a:t>:</a:t>
            </a:r>
            <a:r>
              <a:rPr lang="fr-FR" sz="3200" dirty="0"/>
              <a:t> </a:t>
            </a:r>
            <a:r>
              <a:rPr lang="ar-SA" sz="3200" dirty="0"/>
              <a:t>بيع الكهرباء للمستهلكين</a:t>
            </a:r>
            <a:r>
              <a:rPr lang="fr-FR" sz="3200" dirty="0"/>
              <a:t>.</a:t>
            </a:r>
          </a:p>
          <a:p>
            <a:pPr lvl="0" algn="r" rtl="1"/>
            <a:r>
              <a:rPr lang="ar-SA" sz="3200" b="1" dirty="0"/>
              <a:t>استكشاف وإنتاج النفط والغاز</a:t>
            </a:r>
            <a:r>
              <a:rPr lang="fr-FR" sz="3200" b="1" dirty="0"/>
              <a:t>:</a:t>
            </a:r>
            <a:r>
              <a:rPr lang="fr-FR" sz="3200" dirty="0"/>
              <a:t> </a:t>
            </a:r>
            <a:r>
              <a:rPr lang="ar-SA" sz="3200" dirty="0"/>
              <a:t>البحث عن واستخراج النفط والغاز الطبيعي</a:t>
            </a:r>
            <a:r>
              <a:rPr lang="fr-FR" sz="3200" dirty="0"/>
              <a:t>.</a:t>
            </a:r>
          </a:p>
          <a:p>
            <a:pPr lvl="0" algn="r" rtl="1"/>
            <a:r>
              <a:rPr lang="ar-SA" sz="3200" b="1" dirty="0"/>
              <a:t>تكرير وتوزيع المنتجات البترولية</a:t>
            </a:r>
            <a:r>
              <a:rPr lang="fr-FR" sz="3200" b="1" dirty="0"/>
              <a:t>:</a:t>
            </a:r>
            <a:r>
              <a:rPr lang="fr-FR" sz="3200" dirty="0"/>
              <a:t> </a:t>
            </a:r>
            <a:r>
              <a:rPr lang="ar-SA" sz="3200" dirty="0"/>
              <a:t>تحويل النفط الخام إلى منتجات نهائية مثل البنزين والديزل</a:t>
            </a:r>
            <a:r>
              <a:rPr lang="fr-FR" sz="3200" dirty="0"/>
              <a:t>.</a:t>
            </a:r>
          </a:p>
          <a:p>
            <a:pPr marL="0" indent="0" algn="r" rtl="1">
              <a:buNone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197124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05F48A-28A7-47A5-BDB2-A4949ABB5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1999" cy="6857999"/>
          </a:xfrm>
        </p:spPr>
        <p:txBody>
          <a:bodyPr>
            <a:normAutofit/>
          </a:bodyPr>
          <a:lstStyle/>
          <a:p>
            <a:pPr algn="r" rtl="1"/>
            <a:r>
              <a:rPr lang="ar-SA" sz="2300" b="1" dirty="0"/>
              <a:t>يهيمن على قطاع الطاقة في الجزائر الهيدروكربونات (النفط والغاز الطبيعي)</a:t>
            </a:r>
            <a:r>
              <a:rPr lang="ar-DZ" sz="2300" b="1" dirty="0"/>
              <a:t>، </a:t>
            </a:r>
            <a:r>
              <a:rPr lang="ar-SA" sz="2300" b="1" dirty="0"/>
              <a:t>فيما يلي بعض شركات الطاقة الرئيسية في الجزائر:</a:t>
            </a:r>
            <a:endParaRPr lang="fr-FR" sz="2300" dirty="0"/>
          </a:p>
          <a:p>
            <a:pPr lvl="0" algn="r" rtl="1"/>
            <a:r>
              <a:rPr lang="ar-SA" sz="2300" b="1" dirty="0"/>
              <a:t>سوناطراك:</a:t>
            </a:r>
            <a:r>
              <a:rPr lang="ar-SA" sz="2300" dirty="0"/>
              <a:t> الشركة الوطنية للمحروقات، هي شركة النفط والغاز الوطنية في الجزائر. وهي واحدة من أكبر الشركات في إفريقيا.</a:t>
            </a:r>
            <a:endParaRPr lang="ar-DZ" sz="2300" dirty="0"/>
          </a:p>
          <a:p>
            <a:pPr algn="r" rtl="1"/>
            <a:r>
              <a:rPr lang="ar-SA" sz="2300" b="1" dirty="0"/>
              <a:t>سونلغاز:</a:t>
            </a:r>
            <a:r>
              <a:rPr lang="ar-SA" sz="2300" dirty="0"/>
              <a:t> الشركة الوطنية للكهرباء والغاز، هي شركة الكهرباء والغاز الوطنية في الجزائر. وهي مسؤولة عن إنتاج ونقل وتوزيع الكهرباء والغاز في الجزائر.</a:t>
            </a:r>
            <a:endParaRPr lang="fr-FR" sz="2300" dirty="0"/>
          </a:p>
          <a:p>
            <a:pPr algn="r" rtl="1"/>
            <a:r>
              <a:rPr lang="ar-SA" sz="2300" b="1" dirty="0" err="1"/>
              <a:t>نفتال</a:t>
            </a:r>
            <a:r>
              <a:rPr lang="ar-SA" sz="2300" b="1" dirty="0"/>
              <a:t>:</a:t>
            </a:r>
            <a:r>
              <a:rPr lang="ar-SA" sz="2300" dirty="0"/>
              <a:t> الشركة الوطنية لتسويق وتوزيع المنتجات البترولية، هي شركة توزيع المنتجات البترولية الوطنية في الجزائر. وهي مسؤولة عن توزيع البنزين والديزل والغاز البروبان ومنتجات نفطية أخرى في الجزائر.</a:t>
            </a:r>
            <a:endParaRPr lang="ar-DZ" sz="2300" dirty="0"/>
          </a:p>
          <a:p>
            <a:pPr algn="r" rtl="1"/>
            <a:r>
              <a:rPr lang="ar-SA" sz="2300" b="1" dirty="0" err="1"/>
              <a:t>هيدروك</a:t>
            </a:r>
            <a:r>
              <a:rPr lang="ar-SA" sz="2300" b="1" dirty="0"/>
              <a:t>:</a:t>
            </a:r>
            <a:r>
              <a:rPr lang="ar-SA" sz="2300" dirty="0"/>
              <a:t> الشركة الوطنية للمحروقات للبحث والإنتاج والنقل والتسويق عبر خطوط الأنابيب، هي شركة تابعة لسوناطراك متخصصة في البحث وإنتاج الهيدروكربونات.</a:t>
            </a:r>
            <a:endParaRPr lang="fr-FR" sz="2300" dirty="0"/>
          </a:p>
          <a:p>
            <a:pPr lvl="0" algn="r" rtl="1"/>
            <a:r>
              <a:rPr lang="ar-SA" sz="2300" b="1" dirty="0"/>
              <a:t>إيني الجزائر:</a:t>
            </a:r>
            <a:r>
              <a:rPr lang="ar-SA" sz="2300" dirty="0"/>
              <a:t> وهي شركة تابعة لشركة النفط والغاز الإيطالية إيني، وهي أحد أهم اللاعبين الأجانب في قطاع الطاقة في الجزائر.</a:t>
            </a:r>
            <a:endParaRPr lang="fr-FR" sz="2300" dirty="0"/>
          </a:p>
          <a:p>
            <a:pPr lvl="0" algn="r" rtl="1"/>
            <a:r>
              <a:rPr lang="ar-SA" sz="2300" b="1" dirty="0" err="1"/>
              <a:t>ريبسول</a:t>
            </a:r>
            <a:r>
              <a:rPr lang="ar-SA" sz="2300" b="1" dirty="0"/>
              <a:t> الجزائر:</a:t>
            </a:r>
            <a:r>
              <a:rPr lang="ar-SA" sz="2300" dirty="0"/>
              <a:t> وهي شركة تابعة لشركة النفط والغاز الإسبانية </a:t>
            </a:r>
            <a:r>
              <a:rPr lang="ar-SA" sz="2300" dirty="0" err="1"/>
              <a:t>ريبسول</a:t>
            </a:r>
            <a:r>
              <a:rPr lang="ar-SA" sz="2300" dirty="0"/>
              <a:t>، وهي لاعب آخر مهم في قطاع الطاقة في الجزائر.</a:t>
            </a:r>
            <a:endParaRPr lang="fr-FR" sz="2300" dirty="0"/>
          </a:p>
          <a:p>
            <a:pPr algn="r" rtl="1"/>
            <a:r>
              <a:rPr lang="ar-SA" sz="2300" b="1" dirty="0"/>
              <a:t>بالإضافة إلى هذه الشركات، هناك عدد من الشركات الخاصة والعامة الأخرى التي تعمل في قطاع الطاقة في الجزائر.</a:t>
            </a:r>
            <a:endParaRPr lang="fr-FR" sz="2300" dirty="0"/>
          </a:p>
          <a:p>
            <a:pPr lvl="0" algn="r" rtl="1"/>
            <a:endParaRPr lang="fr-FR" sz="2300" dirty="0"/>
          </a:p>
          <a:p>
            <a:pPr algn="r" rtl="1"/>
            <a:endParaRPr lang="fr-FR" sz="2300" dirty="0"/>
          </a:p>
        </p:txBody>
      </p:sp>
    </p:spTree>
    <p:extLst>
      <p:ext uri="{BB962C8B-B14F-4D97-AF65-F5344CB8AC3E}">
        <p14:creationId xmlns:p14="http://schemas.microsoft.com/office/powerpoint/2010/main" val="2626793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12C57A-01BA-4118-BA91-A79879ABD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12192000" cy="6642340"/>
          </a:xfrm>
        </p:spPr>
        <p:txBody>
          <a:bodyPr>
            <a:normAutofit/>
          </a:bodyPr>
          <a:lstStyle/>
          <a:p>
            <a:pPr algn="ctr" rtl="1"/>
            <a:r>
              <a:rPr lang="ar-DZ" sz="3600" b="1" dirty="0"/>
              <a:t>بالرغم </a:t>
            </a:r>
            <a:r>
              <a:rPr lang="ar-SA" sz="3600" b="1" dirty="0"/>
              <a:t>من </a:t>
            </a:r>
            <a:r>
              <a:rPr lang="ar-DZ" sz="3600" b="1" dirty="0"/>
              <a:t>كل </a:t>
            </a:r>
            <a:r>
              <a:rPr lang="ar-SA" sz="3600" b="1" dirty="0"/>
              <a:t>التحديات، فإن قطاع الطاقة في الجزائر لديه إمكانات كبيرة للنمو.</a:t>
            </a:r>
            <a:endParaRPr lang="fr-FR" sz="3600" dirty="0"/>
          </a:p>
          <a:p>
            <a:pPr algn="ctr" rtl="1"/>
            <a:r>
              <a:rPr lang="ar-SA" sz="3600" b="1" dirty="0"/>
              <a:t>مع التخطيط والاستثمار المناسبين، يمكن لقطاع الطاقة في الجزائر أن يلعب دورًا رئيسيًا في تنمية الاقتصاد الجزائري.</a:t>
            </a:r>
            <a:endParaRPr lang="en-US" sz="3600" b="1" dirty="0"/>
          </a:p>
          <a:p>
            <a:pPr marL="0" indent="0" algn="ctr" rtl="1">
              <a:buNone/>
            </a:pPr>
            <a:r>
              <a:rPr lang="ar-DZ" sz="3600" b="1" dirty="0"/>
              <a:t>الجزائر شريك </a:t>
            </a:r>
            <a:r>
              <a:rPr lang="ar-DZ" sz="3600" b="1" dirty="0" err="1"/>
              <a:t>طاقوي</a:t>
            </a:r>
            <a:r>
              <a:rPr lang="ar-DZ" sz="3600" b="1" dirty="0"/>
              <a:t> موثوق به فهي:</a:t>
            </a:r>
          </a:p>
          <a:p>
            <a:pPr marL="0" indent="0" algn="ctr" rtl="1">
              <a:buNone/>
            </a:pPr>
            <a:r>
              <a:rPr lang="ar-DZ" sz="4400" b="1" dirty="0">
                <a:solidFill>
                  <a:srgbClr val="C00000"/>
                </a:solidFill>
              </a:rPr>
              <a:t>تبحث عن استثمارات قوية في المنطقة</a:t>
            </a:r>
          </a:p>
          <a:p>
            <a:pPr marL="0" indent="0" algn="ctr" rtl="1">
              <a:buNone/>
            </a:pPr>
            <a:r>
              <a:rPr lang="ar-DZ" sz="4400" b="1" dirty="0">
                <a:solidFill>
                  <a:srgbClr val="C00000"/>
                </a:solidFill>
              </a:rPr>
              <a:t>تبحث في قانون جديد للمحروقات والاستثمارات </a:t>
            </a:r>
          </a:p>
          <a:p>
            <a:pPr marL="0" indent="0" algn="ctr" rtl="1">
              <a:buNone/>
            </a:pPr>
            <a:r>
              <a:rPr lang="ar-DZ" sz="4400" b="1" dirty="0">
                <a:solidFill>
                  <a:srgbClr val="C00000"/>
                </a:solidFill>
              </a:rPr>
              <a:t>تبحث عن مشاريع ذات طابع استراتيجي-تغيير الرؤية الاستراتيجية-</a:t>
            </a:r>
            <a:endParaRPr lang="fr-FR" sz="4400" dirty="0">
              <a:solidFill>
                <a:srgbClr val="C00000"/>
              </a:solidFill>
            </a:endParaRPr>
          </a:p>
          <a:p>
            <a:pPr marL="0" indent="0" algn="ctr" rtl="1">
              <a:buNone/>
            </a:pP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134303833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63</TotalTime>
  <Words>678</Words>
  <Application>Microsoft Office PowerPoint</Application>
  <PresentationFormat>Grand écran</PresentationFormat>
  <Paragraphs>66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Tw Cen MT</vt:lpstr>
      <vt:lpstr>Ronds dans l’eau</vt:lpstr>
      <vt:lpstr>استراتيجية شركات الطاقة</vt:lpstr>
      <vt:lpstr>Présentation PowerPoint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الاعمال الموجهة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استراتيجية شركات الطاقة</dc:title>
  <dc:creator>MICRO</dc:creator>
  <cp:lastModifiedBy>MICRO</cp:lastModifiedBy>
  <cp:revision>10</cp:revision>
  <dcterms:created xsi:type="dcterms:W3CDTF">2024-02-10T21:52:20Z</dcterms:created>
  <dcterms:modified xsi:type="dcterms:W3CDTF">2024-02-24T22:02:20Z</dcterms:modified>
</cp:coreProperties>
</file>