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41658D0C-B038-4DBC-8629-392CC9A5CEDE}" type="datetimeFigureOut">
              <a:rPr lang="fr-FR" smtClean="0"/>
              <a:t>26/04/2024</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650662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1658D0C-B038-4DBC-8629-392CC9A5CEDE}" type="datetimeFigureOut">
              <a:rPr lang="fr-FR" smtClean="0"/>
              <a:t>26/04/2024</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747112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1658D0C-B038-4DBC-8629-392CC9A5CEDE}" type="datetimeFigureOut">
              <a:rPr lang="fr-FR" smtClean="0"/>
              <a:t>26/04/2024</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E8F334F-A319-470B-89FC-CFB4E792EAEE}"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639125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1658D0C-B038-4DBC-8629-392CC9A5CEDE}" type="datetimeFigureOut">
              <a:rPr lang="fr-FR" smtClean="0"/>
              <a:t>26/04/2024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39625981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1658D0C-B038-4DBC-8629-392CC9A5CEDE}" type="datetimeFigureOut">
              <a:rPr lang="fr-FR" smtClean="0"/>
              <a:t>26/04/2024</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8F334F-A319-470B-89FC-CFB4E792EAEE}"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925095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1658D0C-B038-4DBC-8629-392CC9A5CEDE}" type="datetimeFigureOut">
              <a:rPr lang="fr-FR" smtClean="0"/>
              <a:t>26/04/2024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37312528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1658D0C-B038-4DBC-8629-392CC9A5CEDE}" type="datetimeFigureOut">
              <a:rPr lang="fr-FR" smtClean="0"/>
              <a:t>26/04/2024</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18911896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1658D0C-B038-4DBC-8629-392CC9A5CEDE}" type="datetimeFigureOut">
              <a:rPr lang="fr-FR" smtClean="0"/>
              <a:t>26/04/2024</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3086409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1658D0C-B038-4DBC-8629-392CC9A5CEDE}" type="datetimeFigureOut">
              <a:rPr lang="fr-FR" smtClean="0"/>
              <a:t>26/04/2024</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12794887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1658D0C-B038-4DBC-8629-392CC9A5CEDE}" type="datetimeFigureOut">
              <a:rPr lang="fr-FR" smtClean="0"/>
              <a:t>26/04/2024</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4217553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1658D0C-B038-4DBC-8629-392CC9A5CEDE}" type="datetimeFigureOut">
              <a:rPr lang="fr-FR" smtClean="0"/>
              <a:t>26/04/2024</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3119912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1658D0C-B038-4DBC-8629-392CC9A5CEDE}" type="datetimeFigureOut">
              <a:rPr lang="fr-FR" smtClean="0"/>
              <a:t>26/04/2024</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2428892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41658D0C-B038-4DBC-8629-392CC9A5CEDE}" type="datetimeFigureOut">
              <a:rPr lang="fr-FR" smtClean="0"/>
              <a:t>26/04/2024</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1606865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658D0C-B038-4DBC-8629-392CC9A5CEDE}" type="datetimeFigureOut">
              <a:rPr lang="fr-FR" smtClean="0"/>
              <a:t>26/04/2024</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1936317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1658D0C-B038-4DBC-8629-392CC9A5CEDE}" type="datetimeFigureOut">
              <a:rPr lang="fr-FR" smtClean="0"/>
              <a:t>26/04/2024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3395035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1658D0C-B038-4DBC-8629-392CC9A5CEDE}" type="datetimeFigureOut">
              <a:rPr lang="fr-FR" smtClean="0"/>
              <a:t>26/04/2024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2841273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1658D0C-B038-4DBC-8629-392CC9A5CEDE}" type="datetimeFigureOut">
              <a:rPr lang="fr-FR" smtClean="0"/>
              <a:t>26/04/2024</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E8F334F-A319-470B-89FC-CFB4E792EAEE}" type="slidenum">
              <a:rPr lang="fr-FR" smtClean="0"/>
              <a:t>‹N°›</a:t>
            </a:fld>
            <a:endParaRPr lang="fr-FR"/>
          </a:p>
        </p:txBody>
      </p:sp>
    </p:spTree>
    <p:extLst>
      <p:ext uri="{BB962C8B-B14F-4D97-AF65-F5344CB8AC3E}">
        <p14:creationId xmlns:p14="http://schemas.microsoft.com/office/powerpoint/2010/main" val="29922984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ctrTitle"/>
          </p:nvPr>
        </p:nvSpPr>
        <p:spPr>
          <a:xfrm>
            <a:off x="4908081" y="44624"/>
            <a:ext cx="5857916" cy="877206"/>
          </a:xfrm>
        </p:spPr>
        <p:txBody>
          <a:bodyPr>
            <a:normAutofit/>
          </a:bodyPr>
          <a:lstStyle/>
          <a:p>
            <a:pPr algn="r" rtl="1"/>
            <a:r>
              <a:rPr lang="ar-DZ" sz="3200" dirty="0" smtClean="0">
                <a:latin typeface="Sakkal Majalla" pitchFamily="2" charset="-78"/>
                <a:cs typeface="Sakkal Majalla" pitchFamily="2" charset="-78"/>
              </a:rPr>
              <a:t>مقياس ريادة الأعمال__________</a:t>
            </a:r>
            <a:endParaRPr lang="fr-FR" sz="3200" dirty="0">
              <a:latin typeface="Sakkal Majalla" pitchFamily="2" charset="-78"/>
              <a:cs typeface="Sakkal Majalla" pitchFamily="2" charset="-78"/>
            </a:endParaRPr>
          </a:p>
        </p:txBody>
      </p:sp>
      <p:sp>
        <p:nvSpPr>
          <p:cNvPr id="5" name="Sous-titre 2"/>
          <p:cNvSpPr>
            <a:spLocks noGrp="1"/>
          </p:cNvSpPr>
          <p:nvPr>
            <p:ph type="subTitle" idx="1"/>
          </p:nvPr>
        </p:nvSpPr>
        <p:spPr>
          <a:xfrm>
            <a:off x="2372981" y="5144094"/>
            <a:ext cx="8286808" cy="1499616"/>
          </a:xfrm>
        </p:spPr>
        <p:txBody>
          <a:bodyPr>
            <a:normAutofit/>
          </a:bodyPr>
          <a:lstStyle/>
          <a:p>
            <a:pPr algn="r" rtl="1"/>
            <a:r>
              <a:rPr lang="ar-DZ" sz="2400" b="1" dirty="0" smtClean="0">
                <a:latin typeface="Sakkal Majalla" pitchFamily="2" charset="-78"/>
                <a:cs typeface="Sakkal Majalla" pitchFamily="2" charset="-78"/>
              </a:rPr>
              <a:t>طلبة السنة الثانية ليسانس_ علوم تجارية			الأستاذة : جوامع لبيـــــبـة</a:t>
            </a:r>
            <a:endParaRPr lang="fr-FR" sz="2400" b="1" dirty="0">
              <a:latin typeface="Sakkal Majalla" pitchFamily="2" charset="-78"/>
              <a:cs typeface="Sakkal Majalla" pitchFamily="2" charset="-78"/>
            </a:endParaRPr>
          </a:p>
        </p:txBody>
      </p:sp>
      <p:sp>
        <p:nvSpPr>
          <p:cNvPr id="6" name="Titre 1"/>
          <p:cNvSpPr txBox="1">
            <a:spLocks/>
          </p:cNvSpPr>
          <p:nvPr/>
        </p:nvSpPr>
        <p:spPr>
          <a:xfrm>
            <a:off x="3421181" y="2492896"/>
            <a:ext cx="5832648" cy="786388"/>
          </a:xfrm>
          <a:prstGeom prst="rect">
            <a:avLst/>
          </a:prstGeom>
        </p:spPr>
        <p:txBody>
          <a:bodyPr vert="horz" lIns="91440" tIns="0" rIns="45720" bIns="0" rtlCol="0" anchor="t">
            <a:noAutofit/>
            <a:scene3d>
              <a:camera prst="orthographicFront"/>
              <a:lightRig rig="threePt" dir="t">
                <a:rot lat="0" lon="0" rev="4800000"/>
              </a:lightRig>
            </a:scene3d>
            <a:sp3d prstMaterial="matte">
              <a:bevelT w="50800" h="10160"/>
            </a:sp3d>
          </a:bodyPr>
          <a:lstStyle/>
          <a:p>
            <a:pPr marR="0" lvl="0" algn="r" defTabSz="914400" rtl="1" eaLnBrk="1" fontAlgn="auto" latinLnBrk="0" hangingPunct="1">
              <a:lnSpc>
                <a:spcPct val="100000"/>
              </a:lnSpc>
              <a:spcBef>
                <a:spcPct val="0"/>
              </a:spcBef>
              <a:spcAft>
                <a:spcPts val="0"/>
              </a:spcAft>
              <a:buClrTx/>
              <a:buSzTx/>
              <a:tabLst/>
              <a:defRPr/>
            </a:pPr>
            <a:r>
              <a:rPr lang="ar-DZ" sz="3600" b="1" dirty="0" smtClean="0">
                <a:solidFill>
                  <a:schemeClr val="accent1">
                    <a:satMod val="150000"/>
                  </a:schemeClr>
                </a:solidFill>
                <a:latin typeface="Sakkal Majalla" pitchFamily="2" charset="-78"/>
                <a:ea typeface="+mj-ea"/>
                <a:cs typeface="Sakkal Majalla" pitchFamily="2" charset="-78"/>
              </a:rPr>
              <a:t>تحديد رأس المال و مصادر التمويل</a:t>
            </a:r>
            <a:endParaRPr kumimoji="0" lang="ar-DZ" sz="3600" b="1" i="0" u="none" strike="noStrike" kern="1200" cap="none" spc="0" normalizeH="0" baseline="0" noProof="0" dirty="0" smtClean="0">
              <a:ln>
                <a:noFill/>
              </a:ln>
              <a:solidFill>
                <a:schemeClr val="accent1">
                  <a:satMod val="150000"/>
                </a:schemeClr>
              </a:solidFill>
              <a:effectLst/>
              <a:uLnTx/>
              <a:uFillTx/>
              <a:latin typeface="Sakkal Majalla" pitchFamily="2" charset="-78"/>
              <a:ea typeface="+mj-ea"/>
              <a:cs typeface="Sakkal Majalla" pitchFamily="2" charset="-78"/>
            </a:endParaRPr>
          </a:p>
        </p:txBody>
      </p:sp>
    </p:spTree>
    <p:extLst>
      <p:ext uri="{BB962C8B-B14F-4D97-AF65-F5344CB8AC3E}">
        <p14:creationId xmlns:p14="http://schemas.microsoft.com/office/powerpoint/2010/main" val="28911159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800299" y="351150"/>
            <a:ext cx="5704313" cy="576898"/>
          </a:xfrm>
        </p:spPr>
        <p:txBody>
          <a:bodyPr>
            <a:normAutofit fontScale="90000"/>
          </a:bodyPr>
          <a:lstStyle/>
          <a:p>
            <a:pPr lvl="0" algn="r" rtl="1"/>
            <a:r>
              <a:rPr lang="ar-DZ" b="1" dirty="0" smtClean="0">
                <a:latin typeface="Arial" panose="020B0604020202020204" pitchFamily="34" charset="0"/>
                <a:cs typeface="Arial" panose="020B0604020202020204" pitchFamily="34" charset="0"/>
              </a:rPr>
              <a:t>أ- الاحتياجات </a:t>
            </a:r>
            <a:r>
              <a:rPr lang="ar-DZ" b="1" dirty="0">
                <a:latin typeface="Arial" panose="020B0604020202020204" pitchFamily="34" charset="0"/>
                <a:cs typeface="Arial" panose="020B0604020202020204" pitchFamily="34" charset="0"/>
              </a:rPr>
              <a:t>من الأموال </a:t>
            </a:r>
            <a:r>
              <a:rPr lang="ar-DZ" b="1" dirty="0" smtClean="0">
                <a:latin typeface="Arial" panose="020B0604020202020204" pitchFamily="34" charset="0"/>
                <a:cs typeface="Arial" panose="020B0604020202020204" pitchFamily="34" charset="0"/>
              </a:rPr>
              <a:t>الدائمة:</a:t>
            </a:r>
            <a:r>
              <a:rPr lang="fr-FR" dirty="0">
                <a:latin typeface="Arial" panose="020B0604020202020204" pitchFamily="34" charset="0"/>
                <a:cs typeface="Arial" panose="020B0604020202020204" pitchFamily="34" charset="0"/>
              </a:rPr>
              <a:t/>
            </a:r>
            <a:br>
              <a:rPr lang="fr-FR" dirty="0">
                <a:latin typeface="Arial" panose="020B0604020202020204" pitchFamily="34" charset="0"/>
                <a:cs typeface="Arial" panose="020B0604020202020204" pitchFamily="34" charset="0"/>
              </a:rPr>
            </a:br>
            <a:endParaRPr lang="fr-FR" dirty="0">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791570" y="1150965"/>
            <a:ext cx="10713042" cy="5522791"/>
          </a:xfrm>
        </p:spPr>
        <p:txBody>
          <a:bodyPr>
            <a:noAutofit/>
          </a:bodyPr>
          <a:lstStyle/>
          <a:p>
            <a:pPr marL="0" indent="0" algn="just" rtl="1">
              <a:buNone/>
            </a:pPr>
            <a:r>
              <a:rPr lang="ar-DZ" sz="2000" b="1" dirty="0" smtClean="0">
                <a:latin typeface="Arial" panose="020B0604020202020204" pitchFamily="34" charset="0"/>
                <a:cs typeface="Arial" panose="020B0604020202020204" pitchFamily="34" charset="0"/>
              </a:rPr>
              <a:t>	</a:t>
            </a:r>
            <a:r>
              <a:rPr lang="ar-DZ" sz="2000" dirty="0" smtClean="0">
                <a:latin typeface="Arial" panose="020B0604020202020204" pitchFamily="34" charset="0"/>
                <a:cs typeface="Arial" panose="020B0604020202020204" pitchFamily="34" charset="0"/>
              </a:rPr>
              <a:t>وفقاً </a:t>
            </a:r>
            <a:r>
              <a:rPr lang="ar-DZ" sz="2000" dirty="0">
                <a:latin typeface="Arial" panose="020B0604020202020204" pitchFamily="34" charset="0"/>
                <a:cs typeface="Arial" panose="020B0604020202020204" pitchFamily="34" charset="0"/>
              </a:rPr>
              <a:t>للإحصائيات فإن المقاولين الشباب يتبنون في غالب الأمر التمويل الذاتي أو العائلي </a:t>
            </a:r>
            <a:r>
              <a:rPr lang="ar-DZ" sz="2000" dirty="0" smtClean="0">
                <a:latin typeface="Arial" panose="020B0604020202020204" pitchFamily="34" charset="0"/>
                <a:cs typeface="Arial" panose="020B0604020202020204" pitchFamily="34" charset="0"/>
              </a:rPr>
              <a:t>كاستراتيجية </a:t>
            </a:r>
            <a:r>
              <a:rPr lang="ar-DZ" sz="2000" dirty="0">
                <a:latin typeface="Arial" panose="020B0604020202020204" pitchFamily="34" charset="0"/>
                <a:cs typeface="Arial" panose="020B0604020202020204" pitchFamily="34" charset="0"/>
              </a:rPr>
              <a:t>لتفادي التمويل الخارجي لحماية استقلالية مؤسساتهم خاصة فيما يتعلق بجانب اتخاذ القرار. وتأتي القروض البنكية كثاني مصدر للتمويل، ثم الإعانات الحكومية ثم قروض الأصدقاء.</a:t>
            </a:r>
            <a:endParaRPr lang="fr-FR" sz="2000" dirty="0">
              <a:latin typeface="Arial" panose="020B0604020202020204" pitchFamily="34" charset="0"/>
              <a:cs typeface="Arial" panose="020B0604020202020204" pitchFamily="34" charset="0"/>
            </a:endParaRPr>
          </a:p>
          <a:p>
            <a:pPr marL="0" indent="0" algn="just" rtl="1">
              <a:buNone/>
            </a:pPr>
            <a:r>
              <a:rPr lang="ar-DZ" sz="2000" dirty="0" smtClean="0">
                <a:latin typeface="Arial" panose="020B0604020202020204" pitchFamily="34" charset="0"/>
                <a:cs typeface="Arial" panose="020B0604020202020204" pitchFamily="34" charset="0"/>
              </a:rPr>
              <a:t>	وبصفة </a:t>
            </a:r>
            <a:r>
              <a:rPr lang="ar-DZ" sz="2000" dirty="0">
                <a:latin typeface="Arial" panose="020B0604020202020204" pitchFamily="34" charset="0"/>
                <a:cs typeface="Arial" panose="020B0604020202020204" pitchFamily="34" charset="0"/>
              </a:rPr>
              <a:t>عامة يتطلب أمر إنشاء مقاولة قدراً معينا من المال الذي يجب أن ينفق قبل أن يُدر النشاط إيرادات مقابل المبيعات أو الخدمات المقدمة وغالباً ما يسيء أصحاب المشاريع المحتملين تقدير المبلغ الضروري لأنهم لا يأخذون بعين الاعتبار إلا التكاليف الاستثمارية كالآلات والمعدات أو السيارات وما إلى ذلك، لعدم وعيهم بأن الأسابيع الأولى من سير النشاط لا تغطي إيرادات المبيعات فيها جميع النفقات الأولية مما قد يؤدي إلى مشكلة سيولة، وبالتالي عدم القدرة على دفع الأجور أو مستحقات الموردين. ويجب الأخذ بعين الاعتبار جميع النفقات الأولية اللازمة من المبنى إلى الكهرباء وخط الهاتف إلى السيارات ومواقف الركن، المواد الأولية، آلات الإنتاج، أجور الموظفين.. كل هذا يدخل في دراسات جدوى </a:t>
            </a:r>
            <a:r>
              <a:rPr lang="ar-DZ" sz="2000" dirty="0" smtClean="0">
                <a:latin typeface="Arial" panose="020B0604020202020204" pitchFamily="34" charset="0"/>
                <a:cs typeface="Arial" panose="020B0604020202020204" pitchFamily="34" charset="0"/>
              </a:rPr>
              <a:t>المشاريع.</a:t>
            </a:r>
          </a:p>
          <a:p>
            <a:pPr marL="0" indent="0" algn="just" rtl="1">
              <a:buNone/>
            </a:pPr>
            <a:r>
              <a:rPr lang="ar-DZ" sz="2000" dirty="0" smtClean="0">
                <a:latin typeface="Arial" panose="020B0604020202020204" pitchFamily="34" charset="0"/>
                <a:cs typeface="Arial" panose="020B0604020202020204" pitchFamily="34" charset="0"/>
              </a:rPr>
              <a:t>وعليه </a:t>
            </a:r>
            <a:r>
              <a:rPr lang="ar-DZ" sz="2000" dirty="0">
                <a:latin typeface="Arial" panose="020B0604020202020204" pitchFamily="34" charset="0"/>
                <a:cs typeface="Arial" panose="020B0604020202020204" pitchFamily="34" charset="0"/>
              </a:rPr>
              <a:t>يجب تحديد حجم رأس المال اللازم للإنشاء والتشغيل مسبقا ويكون ذلك من خلال معرفة حاجات المؤسسة من الأموال الدائمة. </a:t>
            </a:r>
            <a:r>
              <a:rPr lang="ar-DZ" sz="2000" dirty="0">
                <a:latin typeface="Arial" panose="020B0604020202020204" pitchFamily="34" charset="0"/>
                <a:cs typeface="Arial" panose="020B0604020202020204" pitchFamily="34" charset="0"/>
              </a:rPr>
              <a:t>والتي بدورها تتكون من:</a:t>
            </a:r>
            <a:endParaRPr lang="fr-FR" sz="2000" dirty="0">
              <a:latin typeface="Arial" panose="020B0604020202020204" pitchFamily="34" charset="0"/>
              <a:cs typeface="Arial" panose="020B0604020202020204" pitchFamily="34" charset="0"/>
            </a:endParaRPr>
          </a:p>
          <a:p>
            <a:pPr lvl="0" algn="just" rtl="1"/>
            <a:r>
              <a:rPr lang="ar-DZ" sz="2000" b="1" dirty="0">
                <a:latin typeface="Arial" panose="020B0604020202020204" pitchFamily="34" charset="0"/>
                <a:cs typeface="Arial" panose="020B0604020202020204" pitchFamily="34" charset="0"/>
              </a:rPr>
              <a:t>مصاريف الإنشاء الممثلة في المصاريف الأولية..</a:t>
            </a:r>
            <a:endParaRPr lang="fr-FR" sz="2000" b="1" dirty="0">
              <a:latin typeface="Arial" panose="020B0604020202020204" pitchFamily="34" charset="0"/>
              <a:cs typeface="Arial" panose="020B0604020202020204" pitchFamily="34" charset="0"/>
            </a:endParaRPr>
          </a:p>
          <a:p>
            <a:pPr lvl="0" algn="just" rtl="1"/>
            <a:r>
              <a:rPr lang="ar-DZ" sz="2000" b="1" dirty="0">
                <a:latin typeface="Arial" panose="020B0604020202020204" pitchFamily="34" charset="0"/>
                <a:cs typeface="Arial" panose="020B0604020202020204" pitchFamily="34" charset="0"/>
              </a:rPr>
              <a:t>الاستثمارات مثل البناء والتجهيز..</a:t>
            </a:r>
            <a:endParaRPr lang="fr-FR" sz="2000" b="1" dirty="0">
              <a:latin typeface="Arial" panose="020B0604020202020204" pitchFamily="34" charset="0"/>
              <a:cs typeface="Arial" panose="020B0604020202020204" pitchFamily="34" charset="0"/>
            </a:endParaRPr>
          </a:p>
          <a:p>
            <a:pPr lvl="0" algn="just" rtl="1"/>
            <a:r>
              <a:rPr lang="fr-FR" sz="2000" b="1" dirty="0">
                <a:latin typeface="Arial" panose="020B0604020202020204" pitchFamily="34" charset="0"/>
                <a:cs typeface="Arial" panose="020B0604020202020204" pitchFamily="34" charset="0"/>
              </a:rPr>
              <a:t> </a:t>
            </a:r>
            <a:r>
              <a:rPr lang="ar-DZ" sz="2000" b="1" dirty="0">
                <a:latin typeface="Arial" panose="020B0604020202020204" pitchFamily="34" charset="0"/>
                <a:cs typeface="Arial" panose="020B0604020202020204" pitchFamily="34" charset="0"/>
              </a:rPr>
              <a:t>الودائع والكفالات المدفوعة كالإيجار  والضمانات</a:t>
            </a:r>
            <a:endParaRPr lang="fr-FR" sz="2000" b="1" dirty="0">
              <a:latin typeface="Arial" panose="020B0604020202020204" pitchFamily="34" charset="0"/>
              <a:cs typeface="Arial" panose="020B0604020202020204" pitchFamily="34" charset="0"/>
            </a:endParaRPr>
          </a:p>
          <a:p>
            <a:pPr lvl="0" algn="just" rtl="1"/>
            <a:r>
              <a:rPr lang="ar-DZ" sz="2000" b="1" dirty="0">
                <a:latin typeface="Arial" panose="020B0604020202020204" pitchFamily="34" charset="0"/>
                <a:cs typeface="Arial" panose="020B0604020202020204" pitchFamily="34" charset="0"/>
              </a:rPr>
              <a:t>الاحتياجات من رأس المال العامل الممثلة في المصاريف اللازمة بصفة دائمة لتغطية المخزون والأجور..</a:t>
            </a:r>
            <a:endParaRPr lang="fr-FR" sz="2000" b="1" dirty="0">
              <a:latin typeface="Arial" panose="020B0604020202020204" pitchFamily="34" charset="0"/>
              <a:cs typeface="Arial" panose="020B0604020202020204" pitchFamily="34" charset="0"/>
            </a:endParaRPr>
          </a:p>
          <a:p>
            <a:pPr algn="r" rtl="1"/>
            <a:endParaRPr lang="fr-FR" sz="2000" dirty="0">
              <a:latin typeface="Sakkal Majalla" panose="02000000000000000000" pitchFamily="2" charset="-78"/>
              <a:cs typeface="Sakkal Majalla" panose="02000000000000000000" pitchFamily="2" charset="-78"/>
            </a:endParaRPr>
          </a:p>
          <a:p>
            <a:pPr algn="r" rtl="1"/>
            <a:endParaRPr lang="fr-FR" sz="20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1123013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800299" y="160078"/>
            <a:ext cx="5704313" cy="576898"/>
          </a:xfrm>
        </p:spPr>
        <p:txBody>
          <a:bodyPr>
            <a:normAutofit fontScale="90000"/>
          </a:bodyPr>
          <a:lstStyle/>
          <a:p>
            <a:pPr lvl="0" algn="r" rtl="1"/>
            <a:r>
              <a:rPr lang="ar-DZ" b="1" dirty="0" smtClean="0">
                <a:latin typeface="Arial" panose="020B0604020202020204" pitchFamily="34" charset="0"/>
                <a:cs typeface="Arial" panose="020B0604020202020204" pitchFamily="34" charset="0"/>
              </a:rPr>
              <a:t>ب- مصادر التمويل:</a:t>
            </a:r>
            <a:r>
              <a:rPr lang="fr-FR" dirty="0">
                <a:latin typeface="Arial" panose="020B0604020202020204" pitchFamily="34" charset="0"/>
                <a:cs typeface="Arial" panose="020B0604020202020204" pitchFamily="34" charset="0"/>
              </a:rPr>
              <a:t/>
            </a:r>
            <a:br>
              <a:rPr lang="fr-FR" dirty="0">
                <a:latin typeface="Arial" panose="020B0604020202020204" pitchFamily="34" charset="0"/>
                <a:cs typeface="Arial" panose="020B0604020202020204" pitchFamily="34" charset="0"/>
              </a:rPr>
            </a:br>
            <a:endParaRPr lang="fr-FR" dirty="0">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791570" y="1014485"/>
            <a:ext cx="10713042" cy="5843515"/>
          </a:xfrm>
        </p:spPr>
        <p:txBody>
          <a:bodyPr>
            <a:noAutofit/>
          </a:bodyPr>
          <a:lstStyle/>
          <a:p>
            <a:pPr marL="0" indent="0" algn="just" rtl="1">
              <a:buNone/>
            </a:pPr>
            <a:r>
              <a:rPr lang="ar-DZ" sz="2000" dirty="0">
                <a:latin typeface="Arial" panose="020B0604020202020204" pitchFamily="34" charset="0"/>
                <a:cs typeface="Arial" panose="020B0604020202020204" pitchFamily="34" charset="0"/>
              </a:rPr>
              <a:t>يمكننا تصنيفها حسب المصدر  إلى نوعين:</a:t>
            </a:r>
            <a:endParaRPr lang="fr-FR" sz="2000" b="1" dirty="0">
              <a:latin typeface="Arial" panose="020B0604020202020204" pitchFamily="34" charset="0"/>
              <a:cs typeface="Arial" panose="020B0604020202020204" pitchFamily="34" charset="0"/>
            </a:endParaRPr>
          </a:p>
          <a:p>
            <a:pPr lvl="0" algn="just" rtl="1"/>
            <a:r>
              <a:rPr lang="ar-DZ" sz="2000" b="1" dirty="0">
                <a:latin typeface="Arial" panose="020B0604020202020204" pitchFamily="34" charset="0"/>
                <a:cs typeface="Arial" panose="020B0604020202020204" pitchFamily="34" charset="0"/>
              </a:rPr>
              <a:t>الأموال الخاصة ( التمويل غير الرسمي)</a:t>
            </a:r>
            <a:r>
              <a:rPr lang="ar-DZ" sz="2000" dirty="0">
                <a:latin typeface="Arial" panose="020B0604020202020204" pitchFamily="34" charset="0"/>
                <a:cs typeface="Arial" panose="020B0604020202020204" pitchFamily="34" charset="0"/>
              </a:rPr>
              <a:t>:  تنقسم إلى:</a:t>
            </a:r>
            <a:endParaRPr lang="fr-FR" sz="2000" b="1" dirty="0">
              <a:latin typeface="Arial" panose="020B0604020202020204" pitchFamily="34" charset="0"/>
              <a:cs typeface="Arial" panose="020B0604020202020204" pitchFamily="34" charset="0"/>
            </a:endParaRPr>
          </a:p>
          <a:p>
            <a:pPr lvl="1" algn="just" rtl="1">
              <a:buFont typeface="Wingdings" panose="05000000000000000000" pitchFamily="2" charset="2"/>
              <a:buChar char="§"/>
            </a:pPr>
            <a:r>
              <a:rPr lang="ar-DZ" sz="2000" dirty="0">
                <a:latin typeface="Arial" panose="020B0604020202020204" pitchFamily="34" charset="0"/>
                <a:cs typeface="Arial" panose="020B0604020202020204" pitchFamily="34" charset="0"/>
              </a:rPr>
              <a:t>الأموال الشخصية المتحصل عليها من المحيط كالعائلة والأصدقاء</a:t>
            </a:r>
            <a:endParaRPr lang="fr-FR" sz="2000" b="1" dirty="0">
              <a:latin typeface="Arial" panose="020B0604020202020204" pitchFamily="34" charset="0"/>
              <a:cs typeface="Arial" panose="020B0604020202020204" pitchFamily="34" charset="0"/>
            </a:endParaRPr>
          </a:p>
          <a:p>
            <a:pPr lvl="1" algn="just" rtl="1">
              <a:buFont typeface="Wingdings" panose="05000000000000000000" pitchFamily="2" charset="2"/>
              <a:buChar char="§"/>
            </a:pPr>
            <a:r>
              <a:rPr lang="ar-DZ" sz="2000" dirty="0">
                <a:latin typeface="Arial" panose="020B0604020202020204" pitchFamily="34" charset="0"/>
                <a:cs typeface="Arial" panose="020B0604020202020204" pitchFamily="34" charset="0"/>
              </a:rPr>
              <a:t>مساهمة الشركاء</a:t>
            </a:r>
            <a:endParaRPr lang="fr-FR" sz="2000" b="1" dirty="0">
              <a:latin typeface="Arial" panose="020B0604020202020204" pitchFamily="34" charset="0"/>
              <a:cs typeface="Arial" panose="020B0604020202020204" pitchFamily="34" charset="0"/>
            </a:endParaRPr>
          </a:p>
          <a:p>
            <a:pPr lvl="0" algn="just" rtl="1"/>
            <a:r>
              <a:rPr lang="ar-DZ" sz="2000" b="1" dirty="0">
                <a:latin typeface="Arial" panose="020B0604020202020204" pitchFamily="34" charset="0"/>
                <a:cs typeface="Arial" panose="020B0604020202020204" pitchFamily="34" charset="0"/>
              </a:rPr>
              <a:t>التمويل الخارجي( التمويل الرسمي والشبه رسمي)</a:t>
            </a:r>
            <a:r>
              <a:rPr lang="ar-DZ" sz="2000" dirty="0">
                <a:latin typeface="Arial" panose="020B0604020202020204" pitchFamily="34" charset="0"/>
                <a:cs typeface="Arial" panose="020B0604020202020204" pitchFamily="34" charset="0"/>
              </a:rPr>
              <a:t>:</a:t>
            </a:r>
            <a:endParaRPr lang="fr-FR" sz="2000" b="1" dirty="0">
              <a:latin typeface="Arial" panose="020B0604020202020204" pitchFamily="34" charset="0"/>
              <a:cs typeface="Arial" panose="020B0604020202020204" pitchFamily="34" charset="0"/>
            </a:endParaRPr>
          </a:p>
          <a:p>
            <a:pPr marL="0" indent="0" algn="just" rtl="1">
              <a:buNone/>
            </a:pPr>
            <a:r>
              <a:rPr lang="ar-DZ" sz="2000" dirty="0" smtClean="0">
                <a:latin typeface="Arial" panose="020B0604020202020204" pitchFamily="34" charset="0"/>
                <a:cs typeface="Arial" panose="020B0604020202020204" pitchFamily="34" charset="0"/>
              </a:rPr>
              <a:t>	مهما </a:t>
            </a:r>
            <a:r>
              <a:rPr lang="ar-DZ" sz="2000" dirty="0">
                <a:latin typeface="Arial" panose="020B0604020202020204" pitchFamily="34" charset="0"/>
                <a:cs typeface="Arial" panose="020B0604020202020204" pitchFamily="34" charset="0"/>
              </a:rPr>
              <a:t>كانت أهمية الأموال الخاصة بالنسبة للمقاول ومدى قدرتها على إثبات ثقته بنفسه وفي تحكمه في مشروعه، إلا أنها لن تكفيه إلا لتوفير الانطلاقة السليمة الأولية وسيبقى في حاجة إلى تمويل أوسع لكي يتحرك بأريحية أكثر للحصول على السلع والمواد وتسديد الأجور، ومواجهة المخاطر المحتملة..</a:t>
            </a:r>
            <a:endParaRPr lang="fr-FR" sz="2000" b="1" dirty="0">
              <a:latin typeface="Arial" panose="020B0604020202020204" pitchFamily="34" charset="0"/>
              <a:cs typeface="Arial" panose="020B0604020202020204" pitchFamily="34" charset="0"/>
            </a:endParaRPr>
          </a:p>
          <a:p>
            <a:pPr marL="0" indent="0" algn="just" rtl="1">
              <a:buNone/>
            </a:pPr>
            <a:r>
              <a:rPr lang="ar-DZ" sz="2000" dirty="0" smtClean="0">
                <a:latin typeface="Arial" panose="020B0604020202020204" pitchFamily="34" charset="0"/>
                <a:cs typeface="Arial" panose="020B0604020202020204" pitchFamily="34" charset="0"/>
              </a:rPr>
              <a:t>	لذلك </a:t>
            </a:r>
            <a:r>
              <a:rPr lang="ar-DZ" sz="2000" dirty="0">
                <a:latin typeface="Arial" panose="020B0604020202020204" pitchFamily="34" charset="0"/>
                <a:cs typeface="Arial" panose="020B0604020202020204" pitchFamily="34" charset="0"/>
              </a:rPr>
              <a:t>يمكنه التوجه للحصول على التمويل من مصادر خارجية إذا توفر على شروط معينة أهمها القدرة على التسديد و مردودية مشروعه، وحجم الأموال المطلوبة مقارنة بما سبق. نذكر  بعضا من هذه المصادر فيما يلي:</a:t>
            </a:r>
            <a:endParaRPr lang="fr-FR" sz="2000" b="1" dirty="0">
              <a:latin typeface="Arial" panose="020B0604020202020204" pitchFamily="34" charset="0"/>
              <a:cs typeface="Arial" panose="020B0604020202020204" pitchFamily="34" charset="0"/>
            </a:endParaRPr>
          </a:p>
          <a:p>
            <a:pPr algn="just" rtl="1">
              <a:buFont typeface="Wingdings" panose="05000000000000000000" pitchFamily="2" charset="2"/>
              <a:buChar char="§"/>
            </a:pPr>
            <a:r>
              <a:rPr lang="ar-DZ" sz="2000" dirty="0" smtClean="0">
                <a:latin typeface="Arial" panose="020B0604020202020204" pitchFamily="34" charset="0"/>
                <a:cs typeface="Arial" panose="020B0604020202020204" pitchFamily="34" charset="0"/>
              </a:rPr>
              <a:t>المساعدات </a:t>
            </a:r>
            <a:r>
              <a:rPr lang="ar-DZ" sz="2000" dirty="0">
                <a:latin typeface="Arial" panose="020B0604020202020204" pitchFamily="34" charset="0"/>
                <a:cs typeface="Arial" panose="020B0604020202020204" pitchFamily="34" charset="0"/>
              </a:rPr>
              <a:t>من الدولة والهيئات المحلية</a:t>
            </a:r>
            <a:endParaRPr lang="fr-FR" sz="2000" b="1" dirty="0">
              <a:latin typeface="Arial" panose="020B0604020202020204" pitchFamily="34" charset="0"/>
              <a:cs typeface="Arial" panose="020B0604020202020204" pitchFamily="34" charset="0"/>
            </a:endParaRPr>
          </a:p>
          <a:p>
            <a:pPr algn="just" rtl="1">
              <a:buFont typeface="Wingdings" panose="05000000000000000000" pitchFamily="2" charset="2"/>
              <a:buChar char="§"/>
            </a:pPr>
            <a:r>
              <a:rPr lang="ar-DZ" sz="2000" dirty="0" smtClean="0">
                <a:latin typeface="Arial" panose="020B0604020202020204" pitchFamily="34" charset="0"/>
                <a:cs typeface="Arial" panose="020B0604020202020204" pitchFamily="34" charset="0"/>
              </a:rPr>
              <a:t>القروض </a:t>
            </a:r>
            <a:r>
              <a:rPr lang="ar-DZ" sz="2000" dirty="0">
                <a:latin typeface="Arial" panose="020B0604020202020204" pitchFamily="34" charset="0"/>
                <a:cs typeface="Arial" panose="020B0604020202020204" pitchFamily="34" charset="0"/>
              </a:rPr>
              <a:t>التضامنية الممنوحة من الهيئات المحلية وشبكات المقاولة وصناديق التقاعد...</a:t>
            </a:r>
            <a:endParaRPr lang="fr-FR" sz="2000" b="1" dirty="0">
              <a:latin typeface="Arial" panose="020B0604020202020204" pitchFamily="34" charset="0"/>
              <a:cs typeface="Arial" panose="020B0604020202020204" pitchFamily="34" charset="0"/>
            </a:endParaRPr>
          </a:p>
          <a:p>
            <a:pPr algn="just" rtl="1">
              <a:buFont typeface="Wingdings" panose="05000000000000000000" pitchFamily="2" charset="2"/>
              <a:buChar char="§"/>
            </a:pPr>
            <a:r>
              <a:rPr lang="ar-DZ" sz="2000" dirty="0" smtClean="0">
                <a:latin typeface="Arial" panose="020B0604020202020204" pitchFamily="34" charset="0"/>
                <a:cs typeface="Arial" panose="020B0604020202020204" pitchFamily="34" charset="0"/>
              </a:rPr>
              <a:t>القروض </a:t>
            </a:r>
            <a:r>
              <a:rPr lang="ar-DZ" sz="2000" dirty="0">
                <a:latin typeface="Arial" panose="020B0604020202020204" pitchFamily="34" charset="0"/>
                <a:cs typeface="Arial" panose="020B0604020202020204" pitchFamily="34" charset="0"/>
              </a:rPr>
              <a:t>البنكية</a:t>
            </a:r>
            <a:endParaRPr lang="fr-FR" sz="2000" b="1" dirty="0">
              <a:latin typeface="Arial" panose="020B0604020202020204" pitchFamily="34" charset="0"/>
              <a:cs typeface="Arial" panose="020B0604020202020204" pitchFamily="34" charset="0"/>
            </a:endParaRPr>
          </a:p>
          <a:p>
            <a:pPr algn="just" rtl="1">
              <a:buFont typeface="Wingdings" panose="05000000000000000000" pitchFamily="2" charset="2"/>
              <a:buChar char="§"/>
            </a:pPr>
            <a:r>
              <a:rPr lang="ar-DZ" sz="2000" dirty="0" smtClean="0">
                <a:latin typeface="Arial" panose="020B0604020202020204" pitchFamily="34" charset="0"/>
                <a:cs typeface="Arial" panose="020B0604020202020204" pitchFamily="34" charset="0"/>
              </a:rPr>
              <a:t>المساهمة </a:t>
            </a:r>
            <a:r>
              <a:rPr lang="ar-DZ" sz="2000" dirty="0">
                <a:latin typeface="Arial" panose="020B0604020202020204" pitchFamily="34" charset="0"/>
                <a:cs typeface="Arial" panose="020B0604020202020204" pitchFamily="34" charset="0"/>
              </a:rPr>
              <a:t>في رأس المال من خلال رأس المال المخاطر</a:t>
            </a:r>
            <a:endParaRPr lang="fr-FR" sz="2000" b="1" dirty="0">
              <a:latin typeface="Arial" panose="020B0604020202020204" pitchFamily="34" charset="0"/>
              <a:cs typeface="Arial" panose="020B0604020202020204" pitchFamily="34" charset="0"/>
            </a:endParaRPr>
          </a:p>
          <a:p>
            <a:pPr marL="0" indent="0" algn="just" rtl="1">
              <a:buNone/>
            </a:pPr>
            <a:r>
              <a:rPr lang="ar-DZ" sz="2000" b="1" dirty="0" smtClean="0">
                <a:latin typeface="Arial" panose="020B0604020202020204" pitchFamily="34" charset="0"/>
                <a:cs typeface="Arial" panose="020B0604020202020204" pitchFamily="34" charset="0"/>
              </a:rPr>
              <a:t>	</a:t>
            </a:r>
          </a:p>
          <a:p>
            <a:pPr marL="0" indent="0" algn="r" rtl="1">
              <a:buNone/>
            </a:pPr>
            <a:endParaRPr lang="fr-FR" sz="2000" dirty="0">
              <a:latin typeface="Sakkal Majalla" panose="02000000000000000000" pitchFamily="2" charset="-78"/>
              <a:cs typeface="Sakkal Majalla" panose="02000000000000000000" pitchFamily="2" charset="-78"/>
            </a:endParaRPr>
          </a:p>
          <a:p>
            <a:pPr algn="r" rtl="1"/>
            <a:endParaRPr lang="fr-FR" sz="20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736090200"/>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TotalTime>
  <Words>62</Words>
  <Application>Microsoft Office PowerPoint</Application>
  <PresentationFormat>Grand écran</PresentationFormat>
  <Paragraphs>24</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Century Gothic</vt:lpstr>
      <vt:lpstr>Sakkal Majalla</vt:lpstr>
      <vt:lpstr>Wingdings</vt:lpstr>
      <vt:lpstr>Wingdings 3</vt:lpstr>
      <vt:lpstr>Brin</vt:lpstr>
      <vt:lpstr>مقياس ريادة الأعمال__________</vt:lpstr>
      <vt:lpstr>أ- الاحتياجات من الأموال الدائمة: </vt:lpstr>
      <vt:lpstr>ب- مصادر التمويل: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مقياس ريادة الأعمال__________</dc:title>
  <dc:creator>MICRO</dc:creator>
  <cp:lastModifiedBy>MICRO</cp:lastModifiedBy>
  <cp:revision>2</cp:revision>
  <dcterms:created xsi:type="dcterms:W3CDTF">2024-04-26T13:26:35Z</dcterms:created>
  <dcterms:modified xsi:type="dcterms:W3CDTF">2024-04-26T13:37:26Z</dcterms:modified>
</cp:coreProperties>
</file>