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1" r:id="rId2"/>
    <p:sldId id="289" r:id="rId3"/>
    <p:sldId id="259" r:id="rId4"/>
    <p:sldId id="290" r:id="rId5"/>
    <p:sldId id="291" r:id="rId6"/>
    <p:sldId id="292" r:id="rId7"/>
    <p:sldId id="258" r:id="rId8"/>
    <p:sldId id="268" r:id="rId9"/>
    <p:sldId id="276" r:id="rId10"/>
    <p:sldId id="275" r:id="rId11"/>
    <p:sldId id="274" r:id="rId12"/>
    <p:sldId id="277" r:id="rId13"/>
    <p:sldId id="278" r:id="rId14"/>
    <p:sldId id="283" r:id="rId15"/>
    <p:sldId id="284" r:id="rId16"/>
    <p:sldId id="285" r:id="rId17"/>
    <p:sldId id="286" r:id="rId18"/>
    <p:sldId id="287" r:id="rId19"/>
    <p:sldId id="288"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16" name="Espace réservé du numéro de diapositive 15"/>
          <p:cNvSpPr>
            <a:spLocks noGrp="1"/>
          </p:cNvSpPr>
          <p:nvPr>
            <p:ph type="sldNum" sz="quarter" idx="11"/>
          </p:nvPr>
        </p:nvSpPr>
        <p:spPr/>
        <p:txBody>
          <a:bodyPr/>
          <a:lstStyle/>
          <a:p>
            <a:fld id="{BBE78B3C-FAED-4541-BE68-DC5EC2FBF2BF}"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E78B3C-FAED-4541-BE68-DC5EC2FBF2B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E78B3C-FAED-4541-BE68-DC5EC2FBF2B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BCEE68EF-C93B-47B0-8FD8-A225E464B821}" type="datetimeFigureOut">
              <a:rPr lang="fr-FR" smtClean="0"/>
              <a:pPr/>
              <a:t>07/02/2018</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BBE78B3C-FAED-4541-BE68-DC5EC2FBF2BF}"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E78B3C-FAED-4541-BE68-DC5EC2FBF2BF}"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E78B3C-FAED-4541-BE68-DC5EC2FBF2BF}"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BBE78B3C-FAED-4541-BE68-DC5EC2FBF2BF}"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BE78B3C-FAED-4541-BE68-DC5EC2FBF2BF}"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BE78B3C-FAED-4541-BE68-DC5EC2FBF2B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BCEE68EF-C93B-47B0-8FD8-A225E464B821}" type="datetimeFigureOut">
              <a:rPr lang="fr-FR" smtClean="0"/>
              <a:pPr/>
              <a:t>07/02/2018</a:t>
            </a:fld>
            <a:endParaRPr lang="fr-FR"/>
          </a:p>
        </p:txBody>
      </p:sp>
      <p:sp>
        <p:nvSpPr>
          <p:cNvPr id="9" name="Espace réservé du numéro de diapositive 8"/>
          <p:cNvSpPr>
            <a:spLocks noGrp="1"/>
          </p:cNvSpPr>
          <p:nvPr>
            <p:ph type="sldNum" sz="quarter" idx="15"/>
          </p:nvPr>
        </p:nvSpPr>
        <p:spPr/>
        <p:txBody>
          <a:bodyPr/>
          <a:lstStyle/>
          <a:p>
            <a:fld id="{BBE78B3C-FAED-4541-BE68-DC5EC2FBF2BF}"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BCEE68EF-C93B-47B0-8FD8-A225E464B821}" type="datetimeFigureOut">
              <a:rPr lang="fr-FR" smtClean="0"/>
              <a:pPr/>
              <a:t>07/02/2018</a:t>
            </a:fld>
            <a:endParaRPr lang="fr-FR"/>
          </a:p>
        </p:txBody>
      </p:sp>
      <p:sp>
        <p:nvSpPr>
          <p:cNvPr id="9" name="Espace réservé du numéro de diapositive 8"/>
          <p:cNvSpPr>
            <a:spLocks noGrp="1"/>
          </p:cNvSpPr>
          <p:nvPr>
            <p:ph type="sldNum" sz="quarter" idx="11"/>
          </p:nvPr>
        </p:nvSpPr>
        <p:spPr/>
        <p:txBody>
          <a:bodyPr/>
          <a:lstStyle/>
          <a:p>
            <a:fld id="{BBE78B3C-FAED-4541-BE68-DC5EC2FBF2BF}"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CEE68EF-C93B-47B0-8FD8-A225E464B821}" type="datetimeFigureOut">
              <a:rPr lang="fr-FR" smtClean="0"/>
              <a:pPr/>
              <a:t>07/02/2018</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BE78B3C-FAED-4541-BE68-DC5EC2FBF2BF}"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rtl="1"/>
            <a:endParaRPr lang="ar-DZ" sz="9600" b="1" dirty="0" smtClean="0"/>
          </a:p>
          <a:p>
            <a:pPr rtl="1"/>
            <a:r>
              <a:rPr lang="ar-SA" sz="9600" b="1" dirty="0" smtClean="0"/>
              <a:t>دوافع</a:t>
            </a:r>
            <a:r>
              <a:rPr lang="ar-DZ" sz="9600" b="1" dirty="0" smtClean="0"/>
              <a:t> وآثار</a:t>
            </a:r>
            <a:r>
              <a:rPr lang="ar-SA" sz="9600" b="1" dirty="0" smtClean="0"/>
              <a:t> </a:t>
            </a:r>
            <a:r>
              <a:rPr lang="ar-SA" sz="9600" b="1"/>
              <a:t>الفساد </a:t>
            </a:r>
            <a:r>
              <a:rPr lang="ar-SA" sz="9600" b="1" smtClean="0"/>
              <a:t>الإداري</a:t>
            </a:r>
            <a:endParaRPr lang="fr-FR" sz="9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algn="r" rtl="1"/>
            <a:r>
              <a:rPr lang="ar-SA" b="1" u="sng" dirty="0"/>
              <a:t>ثانيا</a:t>
            </a:r>
            <a:r>
              <a:rPr lang="fr-FR" b="1" u="sng" dirty="0"/>
              <a:t>: </a:t>
            </a:r>
            <a:r>
              <a:rPr lang="ar-SA" b="1" u="sng" dirty="0"/>
              <a:t>العوامل الاقتصادية للفساد الإداري</a:t>
            </a:r>
            <a:r>
              <a:rPr lang="fr-FR" b="1" u="sng" dirty="0"/>
              <a:t>:</a:t>
            </a:r>
            <a:endParaRPr lang="fr-FR" dirty="0"/>
          </a:p>
          <a:p>
            <a:pPr algn="r" rtl="1"/>
            <a:r>
              <a:rPr lang="ar-SA" b="1" dirty="0"/>
              <a:t>معادلة الفساد </a:t>
            </a:r>
            <a:r>
              <a:rPr lang="ar-SA" b="1" dirty="0" err="1"/>
              <a:t>ل</a:t>
            </a:r>
            <a:r>
              <a:rPr lang="fr-FR" b="1" dirty="0"/>
              <a:t>: (</a:t>
            </a:r>
            <a:r>
              <a:rPr lang="fr-FR" b="1" dirty="0" err="1"/>
              <a:t>Klitgard</a:t>
            </a:r>
            <a:r>
              <a:rPr lang="fr-FR" b="1" dirty="0"/>
              <a:t>)</a:t>
            </a:r>
            <a:endParaRPr lang="fr-FR" dirty="0"/>
          </a:p>
          <a:p>
            <a:pPr algn="r" rtl="1"/>
            <a:r>
              <a:rPr lang="ar-SA" b="1" dirty="0">
                <a:solidFill>
                  <a:srgbClr val="FF0000"/>
                </a:solidFill>
              </a:rPr>
              <a:t>الفساد</a:t>
            </a:r>
            <a:r>
              <a:rPr lang="fr-FR" b="1" dirty="0">
                <a:solidFill>
                  <a:srgbClr val="FF0000"/>
                </a:solidFill>
              </a:rPr>
              <a:t>= </a:t>
            </a:r>
            <a:r>
              <a:rPr lang="ar-SA" b="1" dirty="0">
                <a:solidFill>
                  <a:srgbClr val="FF0000"/>
                </a:solidFill>
              </a:rPr>
              <a:t>الاحتكار</a:t>
            </a:r>
            <a:r>
              <a:rPr lang="fr-FR" b="1" dirty="0">
                <a:solidFill>
                  <a:srgbClr val="FF0000"/>
                </a:solidFill>
              </a:rPr>
              <a:t> + </a:t>
            </a:r>
            <a:r>
              <a:rPr lang="ar-SA" b="1" dirty="0">
                <a:solidFill>
                  <a:srgbClr val="FF0000"/>
                </a:solidFill>
              </a:rPr>
              <a:t>القدرة على التصرف </a:t>
            </a:r>
            <a:r>
              <a:rPr lang="fr-FR" b="1" dirty="0">
                <a:solidFill>
                  <a:srgbClr val="FF0000"/>
                </a:solidFill>
              </a:rPr>
              <a:t>– </a:t>
            </a:r>
            <a:r>
              <a:rPr lang="ar-SA" b="1" dirty="0">
                <a:solidFill>
                  <a:srgbClr val="FF0000"/>
                </a:solidFill>
              </a:rPr>
              <a:t>المساءلة</a:t>
            </a:r>
            <a:r>
              <a:rPr lang="fr-FR" b="1" dirty="0">
                <a:solidFill>
                  <a:srgbClr val="FF0000"/>
                </a:solidFill>
              </a:rPr>
              <a:t>.</a:t>
            </a:r>
            <a:endParaRPr lang="fr-FR" dirty="0">
              <a:solidFill>
                <a:srgbClr val="FF0000"/>
              </a:solidFill>
            </a:endParaRPr>
          </a:p>
          <a:p>
            <a:pPr algn="r" rtl="1"/>
            <a:r>
              <a:rPr lang="ar-SA" b="1" dirty="0"/>
              <a:t>ويرى </a:t>
            </a:r>
            <a:r>
              <a:rPr lang="fr-FR" b="1" dirty="0" err="1"/>
              <a:t>petter</a:t>
            </a:r>
            <a:r>
              <a:rPr lang="fr-FR" b="1" dirty="0"/>
              <a:t> </a:t>
            </a:r>
            <a:r>
              <a:rPr lang="fr-FR" b="1" dirty="0" err="1"/>
              <a:t>Eegen</a:t>
            </a:r>
            <a:r>
              <a:rPr lang="fr-FR" b="1" dirty="0"/>
              <a:t> </a:t>
            </a:r>
            <a:r>
              <a:rPr lang="ar-SA" b="1" dirty="0"/>
              <a:t>مؤسس منظمة الشفافية الدولية أن الثراء النفطي هو الأرض الخصبة للفساد فأغلب الدول الغنية نفطيا هي أكثر الدول فسادا</a:t>
            </a:r>
            <a:r>
              <a:rPr lang="fr-FR" b="1" dirty="0"/>
              <a:t>. </a:t>
            </a:r>
            <a:endParaRPr lang="fr-FR" dirty="0"/>
          </a:p>
          <a:p>
            <a:pPr algn="r" rtl="1"/>
            <a:r>
              <a:rPr lang="ar-SA" b="1" dirty="0"/>
              <a:t>ويمكن إجمال أسباب الفساد الاقتصادي فيما يلي :</a:t>
            </a:r>
            <a:endParaRPr lang="fr-FR" dirty="0"/>
          </a:p>
          <a:p>
            <a:pPr algn="r" rtl="1"/>
            <a:r>
              <a:rPr lang="fr-FR" b="1" dirty="0"/>
              <a:t>-1 </a:t>
            </a:r>
            <a:r>
              <a:rPr lang="ar-SA" b="1" dirty="0"/>
              <a:t>سوء توزيع الثروة والموارد الاقتصادية على السكان.</a:t>
            </a:r>
            <a:endParaRPr lang="fr-FR" dirty="0"/>
          </a:p>
          <a:p>
            <a:pPr algn="r" rtl="1"/>
            <a:r>
              <a:rPr lang="ar-DZ" b="1" dirty="0" smtClean="0"/>
              <a:t>2</a:t>
            </a:r>
            <a:r>
              <a:rPr lang="fr-FR" b="1" dirty="0" smtClean="0"/>
              <a:t> </a:t>
            </a:r>
            <a:r>
              <a:rPr lang="ar-DZ" b="1" dirty="0" smtClean="0"/>
              <a:t>- </a:t>
            </a:r>
            <a:r>
              <a:rPr lang="ar-SA" b="1" dirty="0" smtClean="0"/>
              <a:t>البطالة </a:t>
            </a:r>
            <a:r>
              <a:rPr lang="ar-SA" b="1" dirty="0"/>
              <a:t>والفقر وتدني القدرة </a:t>
            </a:r>
            <a:r>
              <a:rPr lang="ar-SA" b="1" dirty="0" smtClean="0"/>
              <a:t>الشرائية</a:t>
            </a:r>
            <a:r>
              <a:rPr lang="ar-DZ" b="1" dirty="0" smtClean="0"/>
              <a:t>.</a:t>
            </a:r>
            <a:endParaRPr lang="fr-FR" dirty="0"/>
          </a:p>
          <a:p>
            <a:pPr algn="r" rtl="1"/>
            <a:r>
              <a:rPr lang="ar-DZ" b="1" dirty="0" smtClean="0"/>
              <a:t>3-</a:t>
            </a:r>
            <a:r>
              <a:rPr lang="fr-FR" b="1" dirty="0" smtClean="0"/>
              <a:t> </a:t>
            </a:r>
            <a:r>
              <a:rPr lang="ar-SA" b="1" dirty="0"/>
              <a:t>الشركات المتعددة الجنسيات  ...</a:t>
            </a:r>
            <a:endParaRPr lang="fr-FR" dirty="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algn="r" rtl="1"/>
            <a:r>
              <a:rPr lang="ar-SA" sz="2800" b="1" u="sng" dirty="0"/>
              <a:t>ثالثا</a:t>
            </a:r>
            <a:r>
              <a:rPr lang="fr-FR" sz="2800" b="1" u="sng" dirty="0"/>
              <a:t>: </a:t>
            </a:r>
            <a:r>
              <a:rPr lang="ar-SA" sz="2800" b="1" u="sng" dirty="0"/>
              <a:t>الأسباب السياسية للفساد الإداري</a:t>
            </a:r>
            <a:r>
              <a:rPr lang="fr-FR" sz="2800" b="1" u="sng" dirty="0"/>
              <a:t>:</a:t>
            </a:r>
            <a:endParaRPr lang="fr-FR" sz="2800" dirty="0"/>
          </a:p>
          <a:p>
            <a:pPr algn="r" rtl="1"/>
            <a:r>
              <a:rPr lang="ar-SA" sz="2800" b="1" dirty="0"/>
              <a:t>لا نبالغ إذا قلنا أن المنافذ السياسية لتفشي الفساد الإداري تعد من أخطرها على الإطلاق. </a:t>
            </a:r>
            <a:r>
              <a:rPr lang="ar-SA" sz="2800" b="1" dirty="0" smtClean="0"/>
              <a:t>وفيما </a:t>
            </a:r>
            <a:r>
              <a:rPr lang="ar-SA" sz="2800" b="1" dirty="0"/>
              <a:t>يلي تفصيل العوامل والأسباب السياسية المؤدية إلى ظهور وانتشار الفساد الإداري</a:t>
            </a:r>
            <a:r>
              <a:rPr lang="fr-FR" sz="2800" b="1" dirty="0"/>
              <a:t>.</a:t>
            </a:r>
            <a:endParaRPr lang="fr-FR" sz="2800" dirty="0"/>
          </a:p>
          <a:p>
            <a:pPr algn="r" rtl="1"/>
            <a:r>
              <a:rPr lang="fr-FR" sz="2800" b="1" dirty="0"/>
              <a:t>-1 </a:t>
            </a:r>
            <a:r>
              <a:rPr lang="ar-SA" sz="2800" b="1" dirty="0"/>
              <a:t>تأثير طبيعة النظام السياسي السائد على انتشار الفساد الإداري</a:t>
            </a:r>
            <a:r>
              <a:rPr lang="fr-FR" sz="2800" b="1" dirty="0"/>
              <a:t>:</a:t>
            </a:r>
            <a:endParaRPr lang="fr-FR" sz="2800" dirty="0"/>
          </a:p>
          <a:p>
            <a:pPr algn="r" rtl="1"/>
            <a:r>
              <a:rPr lang="fr-FR" sz="2800" b="1" dirty="0"/>
              <a:t>-2 </a:t>
            </a:r>
            <a:r>
              <a:rPr lang="ar-SA" sz="2800" b="1" dirty="0"/>
              <a:t>تأثير عدم الاستقرار السياسي على الأجهزة الإدارية</a:t>
            </a:r>
            <a:r>
              <a:rPr lang="fr-FR" sz="2800" b="1" dirty="0"/>
              <a:t>:</a:t>
            </a:r>
            <a:endParaRPr lang="fr-FR" sz="2800" dirty="0"/>
          </a:p>
          <a:p>
            <a:pPr algn="r" rtl="1"/>
            <a:r>
              <a:rPr lang="ar-SA" sz="2800" b="1" dirty="0"/>
              <a:t>الانقلابات العسكرية والاغتيالات والحروب الأهلية والحركات الانفصالية </a:t>
            </a:r>
            <a:r>
              <a:rPr lang="ar-SA" sz="2800" b="1" dirty="0" smtClean="0"/>
              <a:t>والاضطرابات</a:t>
            </a:r>
            <a:r>
              <a:rPr lang="ar-DZ" sz="2800" b="1" dirty="0" smtClean="0"/>
              <a:t> </a:t>
            </a:r>
            <a:r>
              <a:rPr lang="ar-SA" sz="2800" b="1" dirty="0" smtClean="0"/>
              <a:t>المتكررة </a:t>
            </a:r>
            <a:r>
              <a:rPr lang="ar-SA" sz="2800" b="1" dirty="0"/>
              <a:t>التي تتعرض لها هذه الدول، هذا بالإضافة إلى الانقسامات الداخلية الحادة لأسباب عرقية ، قبلية، دينية، </a:t>
            </a:r>
            <a:r>
              <a:rPr lang="ar-SA" sz="2800" b="1" dirty="0" smtClean="0"/>
              <a:t>لغوية</a:t>
            </a:r>
            <a:r>
              <a:rPr lang="ar-DZ" sz="2800" b="1" dirty="0" smtClean="0"/>
              <a:t>...</a:t>
            </a:r>
            <a:endParaRPr lang="fr-FR" sz="2800" dirty="0"/>
          </a:p>
          <a:p>
            <a:pPr algn="r" rtl="1"/>
            <a:r>
              <a:rPr lang="fr-FR" sz="2800" b="1" dirty="0"/>
              <a:t>-3 </a:t>
            </a:r>
            <a:r>
              <a:rPr lang="ar-SA" sz="2800" b="1" dirty="0" smtClean="0"/>
              <a:t>ا</a:t>
            </a:r>
            <a:r>
              <a:rPr lang="ar-DZ" sz="2800" b="1" dirty="0" smtClean="0"/>
              <a:t>لتلاعب </a:t>
            </a:r>
            <a:r>
              <a:rPr lang="ar-DZ" sz="2800" b="1" dirty="0" err="1" smtClean="0"/>
              <a:t>با</a:t>
            </a:r>
            <a:r>
              <a:rPr lang="ar-SA" sz="2800" b="1" dirty="0" smtClean="0"/>
              <a:t>لانتخابات</a:t>
            </a:r>
            <a:r>
              <a:rPr lang="ar-DZ" sz="2800" b="1" dirty="0" smtClean="0"/>
              <a:t>... </a:t>
            </a:r>
            <a:r>
              <a:rPr lang="ar-SA" sz="2800" b="1" dirty="0" smtClean="0"/>
              <a:t> </a:t>
            </a:r>
            <a:endParaRPr lang="fr-FR" sz="2800" dirty="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lstStyle/>
          <a:p>
            <a:endParaRPr lang="fr-FR" b="1" u="sng" dirty="0" smtClean="0"/>
          </a:p>
          <a:p>
            <a:endParaRPr lang="fr-FR" b="1" u="sng" dirty="0"/>
          </a:p>
          <a:p>
            <a:endParaRPr lang="fr-FR" b="1" u="sng" dirty="0" smtClean="0"/>
          </a:p>
          <a:p>
            <a:endParaRPr lang="fr-FR" b="1" u="sng" dirty="0"/>
          </a:p>
          <a:p>
            <a:r>
              <a:rPr lang="ar-SA" sz="8800" b="1" u="sng" dirty="0" smtClean="0"/>
              <a:t>آثار </a:t>
            </a:r>
            <a:r>
              <a:rPr lang="ar-SA" sz="8800" b="1" u="sng" dirty="0"/>
              <a:t>الفساد </a:t>
            </a:r>
            <a:r>
              <a:rPr lang="ar-SA" sz="8800" b="1" u="sng" dirty="0" smtClean="0"/>
              <a:t>الإداري</a:t>
            </a:r>
            <a:endParaRPr lang="fr-FR" sz="8800" b="1" u="sng" dirty="0" smtClean="0"/>
          </a:p>
          <a:p>
            <a:endParaRPr lang="fr-FR" b="1" u="sng" dirty="0"/>
          </a:p>
          <a:p>
            <a:endParaRPr lang="fr-FR" b="1" u="sng" dirty="0" smtClean="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a:bodyPr>
          <a:lstStyle/>
          <a:p>
            <a:pPr algn="r" rtl="1"/>
            <a:r>
              <a:rPr lang="ar-DZ" sz="4800" b="1" dirty="0" smtClean="0"/>
              <a:t>هناك من يرى أن للفساد آثارا ايجابية </a:t>
            </a:r>
            <a:r>
              <a:rPr lang="fr-FR" sz="4800" b="1" dirty="0" smtClean="0"/>
              <a:t>!!!</a:t>
            </a:r>
            <a:r>
              <a:rPr lang="ar-DZ" sz="4800" b="1" dirty="0" smtClean="0"/>
              <a:t> </a:t>
            </a:r>
          </a:p>
          <a:p>
            <a:pPr algn="r" rtl="1"/>
            <a:r>
              <a:rPr lang="ar-SA" sz="4800" b="1" dirty="0" smtClean="0"/>
              <a:t>رغم اعتراض</a:t>
            </a:r>
            <a:r>
              <a:rPr lang="ar-DZ" sz="4800" b="1" dirty="0" smtClean="0"/>
              <a:t>ي</a:t>
            </a:r>
            <a:r>
              <a:rPr lang="ar-SA" sz="4800" b="1" dirty="0" smtClean="0"/>
              <a:t> </a:t>
            </a:r>
            <a:r>
              <a:rPr lang="ar-SA" sz="4800" b="1" dirty="0"/>
              <a:t>على هذا الاتجاه وأفكاره والمبررات التي ساقها لتبرير الفساد، إلا أنه ينبغي </a:t>
            </a:r>
            <a:r>
              <a:rPr lang="ar-SA" sz="4800" b="1" dirty="0" smtClean="0"/>
              <a:t>أن</a:t>
            </a:r>
            <a:r>
              <a:rPr lang="ar-DZ" sz="4800" b="1" dirty="0" smtClean="0"/>
              <a:t> </a:t>
            </a:r>
            <a:r>
              <a:rPr lang="ar-SA" sz="4800" b="1" dirty="0" smtClean="0"/>
              <a:t>ذكر إيجابيات </a:t>
            </a:r>
            <a:r>
              <a:rPr lang="ar-SA" sz="4800" b="1" dirty="0"/>
              <a:t>الفساد وفوائده التي ساقها أنصار المدرسة </a:t>
            </a:r>
            <a:r>
              <a:rPr lang="ar-SA" sz="4800" b="1" dirty="0" smtClean="0"/>
              <a:t>الوظيفية</a:t>
            </a:r>
            <a:r>
              <a:rPr lang="ar-DZ" sz="4800" b="1" dirty="0" smtClean="0"/>
              <a:t> ومن ثم نقدها</a:t>
            </a:r>
            <a:r>
              <a:rPr lang="fr-FR" sz="4800" b="1" dirty="0" smtClean="0"/>
              <a:t>.</a:t>
            </a:r>
            <a:endParaRPr lang="fr-FR" sz="4800" dirty="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a:bodyPr>
          <a:lstStyle/>
          <a:p>
            <a:pPr algn="r" rtl="1"/>
            <a:r>
              <a:rPr lang="ar-DZ" dirty="0" smtClean="0"/>
              <a:t>تعقيب....</a:t>
            </a:r>
          </a:p>
          <a:p>
            <a:pPr algn="r" rtl="1"/>
            <a:endParaRPr lang="ar-DZ" dirty="0"/>
          </a:p>
          <a:p>
            <a:pPr algn="r" rtl="1"/>
            <a:r>
              <a:rPr lang="ar-DZ" sz="6000" b="1" u="sng" dirty="0" smtClean="0">
                <a:solidFill>
                  <a:srgbClr val="FF0000"/>
                </a:solidFill>
              </a:rPr>
              <a:t>بحجة صيد </a:t>
            </a:r>
            <a:r>
              <a:rPr lang="ar-DZ" sz="6000" b="1" u="sng" dirty="0" err="1" smtClean="0">
                <a:solidFill>
                  <a:srgbClr val="FF0000"/>
                </a:solidFill>
              </a:rPr>
              <a:t>الورشان</a:t>
            </a:r>
            <a:r>
              <a:rPr lang="ar-DZ" sz="6000" b="1" u="sng" dirty="0" smtClean="0">
                <a:solidFill>
                  <a:srgbClr val="FF0000"/>
                </a:solidFill>
              </a:rPr>
              <a:t> يسقط الرطب</a:t>
            </a:r>
          </a:p>
          <a:p>
            <a:pPr rtl="1"/>
            <a:r>
              <a:rPr lang="ar-DZ" sz="6000" b="1" u="sng" dirty="0" smtClean="0">
                <a:solidFill>
                  <a:srgbClr val="FF0000"/>
                </a:solidFill>
              </a:rPr>
              <a:t>رب عذر أقبح من ذنب</a:t>
            </a:r>
            <a:endParaRPr lang="fr-FR" sz="6000" dirty="0" smtClean="0">
              <a:solidFill>
                <a:srgbClr val="FF0000"/>
              </a:solidFill>
            </a:endParaRPr>
          </a:p>
          <a:p>
            <a:pPr rtl="1"/>
            <a:r>
              <a:rPr lang="ar-DZ" dirty="0" smtClean="0"/>
              <a:t>أو المنهج التبريري للفساد</a:t>
            </a:r>
            <a:endParaRPr lang="fr-FR" dirty="0" smtClean="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fontScale="55000" lnSpcReduction="20000"/>
          </a:bodyPr>
          <a:lstStyle/>
          <a:p>
            <a:pPr algn="r" rtl="1"/>
            <a:r>
              <a:rPr lang="ar-SA" sz="5500" b="1" u="sng" dirty="0"/>
              <a:t>الفرع الثاني</a:t>
            </a:r>
            <a:r>
              <a:rPr lang="fr-FR" sz="5500" b="1" u="sng" dirty="0"/>
              <a:t>: </a:t>
            </a:r>
            <a:r>
              <a:rPr lang="ar-SA" sz="5500" b="1" u="sng" dirty="0"/>
              <a:t>الآثار السلبية للفساد الإداري</a:t>
            </a:r>
            <a:endParaRPr lang="fr-FR" sz="5500" dirty="0"/>
          </a:p>
          <a:p>
            <a:pPr algn="r" rtl="1"/>
            <a:r>
              <a:rPr lang="ar-SA" sz="5500" b="1" dirty="0"/>
              <a:t> </a:t>
            </a:r>
            <a:r>
              <a:rPr lang="ar-SA" sz="5500" b="1" dirty="0" smtClean="0"/>
              <a:t>أنصار </a:t>
            </a:r>
            <a:r>
              <a:rPr lang="ar-SA" sz="5500" b="1" dirty="0"/>
              <a:t>المدرسة </a:t>
            </a:r>
            <a:r>
              <a:rPr lang="ar-SA" sz="5500" b="1" dirty="0" err="1"/>
              <a:t>القيمية</a:t>
            </a:r>
            <a:r>
              <a:rPr lang="ar-SA" sz="5500" b="1" dirty="0"/>
              <a:t> وما بعد </a:t>
            </a:r>
            <a:r>
              <a:rPr lang="ar-SA" sz="5500" b="1" dirty="0" smtClean="0"/>
              <a:t>الوظيفة</a:t>
            </a:r>
            <a:endParaRPr lang="fr-FR" sz="5500" dirty="0"/>
          </a:p>
          <a:p>
            <a:pPr algn="r" rtl="1"/>
            <a:r>
              <a:rPr lang="ar-SA" sz="5500" b="1" u="sng" dirty="0"/>
              <a:t>أولا</a:t>
            </a:r>
            <a:r>
              <a:rPr lang="fr-FR" sz="5500" b="1" u="sng" dirty="0"/>
              <a:t>:</a:t>
            </a:r>
            <a:r>
              <a:rPr lang="ar-SA" sz="5500" b="1" u="sng" dirty="0"/>
              <a:t>الآثار الاقتصادية </a:t>
            </a:r>
            <a:r>
              <a:rPr lang="fr-FR" sz="5500" b="1" u="sng" dirty="0" smtClean="0"/>
              <a:t>:</a:t>
            </a:r>
            <a:endParaRPr lang="fr-FR" sz="5500" dirty="0"/>
          </a:p>
          <a:p>
            <a:pPr algn="r" rtl="1"/>
            <a:r>
              <a:rPr lang="fr-FR" sz="5500" b="1" dirty="0"/>
              <a:t>-1 </a:t>
            </a:r>
            <a:r>
              <a:rPr lang="ar-SA" sz="5500" b="1" dirty="0" smtClean="0"/>
              <a:t> على </a:t>
            </a:r>
            <a:r>
              <a:rPr lang="ar-SA" sz="5500" b="1" dirty="0"/>
              <a:t>النمو الاقتصادي</a:t>
            </a:r>
            <a:r>
              <a:rPr lang="fr-FR" sz="5500" b="1" dirty="0"/>
              <a:t>:</a:t>
            </a:r>
            <a:endParaRPr lang="fr-FR" sz="5500" dirty="0"/>
          </a:p>
          <a:p>
            <a:pPr algn="r" rtl="1"/>
            <a:r>
              <a:rPr lang="ar-SA" sz="5500" b="1" dirty="0"/>
              <a:t>يضعف الاستثمار </a:t>
            </a:r>
            <a:r>
              <a:rPr lang="ar-SA" sz="5500" b="1" dirty="0" smtClean="0"/>
              <a:t>المحلي </a:t>
            </a:r>
            <a:r>
              <a:rPr lang="ar-SA" sz="5500" b="1" dirty="0"/>
              <a:t>والأجنبي عن طريق زيادة فرص السعي للحصول على </a:t>
            </a:r>
            <a:r>
              <a:rPr lang="ar-SA" sz="5500" b="1" dirty="0" smtClean="0"/>
              <a:t>مزايا</a:t>
            </a:r>
            <a:r>
              <a:rPr lang="ar-DZ" sz="5500" b="1" dirty="0" smtClean="0"/>
              <a:t> </a:t>
            </a:r>
            <a:r>
              <a:rPr lang="ar-SA" sz="5500" b="1" dirty="0" smtClean="0"/>
              <a:t>اقتصادية </a:t>
            </a:r>
            <a:r>
              <a:rPr lang="ar-SA" sz="5500" b="1" dirty="0"/>
              <a:t>دون مراعاة مصلحة </a:t>
            </a:r>
            <a:r>
              <a:rPr lang="ar-SA" sz="5500" b="1" dirty="0" smtClean="0"/>
              <a:t>المجتمع</a:t>
            </a:r>
            <a:r>
              <a:rPr lang="ar-DZ" sz="5500" b="1" dirty="0" smtClean="0"/>
              <a:t> </a:t>
            </a:r>
            <a:r>
              <a:rPr lang="fr-FR" sz="5500" b="1" dirty="0" smtClean="0"/>
              <a:t> </a:t>
            </a:r>
            <a:r>
              <a:rPr lang="ar-SA" sz="5500" b="1" dirty="0"/>
              <a:t>فكلما زادت درجة الفساد قل حجم </a:t>
            </a:r>
            <a:r>
              <a:rPr lang="ar-SA" sz="5500" b="1" dirty="0" smtClean="0"/>
              <a:t>الاستثمار</a:t>
            </a:r>
            <a:r>
              <a:rPr lang="ar-DZ" sz="5500" b="1" dirty="0" smtClean="0"/>
              <a:t> و</a:t>
            </a:r>
            <a:r>
              <a:rPr lang="ar-SA" sz="6000" b="1" dirty="0" smtClean="0"/>
              <a:t>يؤدي إلى هروب رؤوس الأموال المحلية إلى الخارج </a:t>
            </a:r>
            <a:endParaRPr lang="fr-FR" sz="5500" dirty="0"/>
          </a:p>
          <a:p>
            <a:pPr algn="r" rtl="1"/>
            <a:r>
              <a:rPr lang="fr-FR" sz="5500" b="1" dirty="0" smtClean="0"/>
              <a:t>-2 </a:t>
            </a:r>
            <a:r>
              <a:rPr lang="ar-DZ" sz="5500" b="1" dirty="0" smtClean="0"/>
              <a:t>على </a:t>
            </a:r>
            <a:r>
              <a:rPr lang="ar-SA" sz="5500" b="1" dirty="0" smtClean="0"/>
              <a:t>الإيرادات </a:t>
            </a:r>
            <a:r>
              <a:rPr lang="ar-SA" sz="5500" b="1" dirty="0"/>
              <a:t>العامة</a:t>
            </a:r>
            <a:r>
              <a:rPr lang="fr-FR" sz="5500" b="1" dirty="0"/>
              <a:t>:</a:t>
            </a:r>
            <a:endParaRPr lang="fr-FR" sz="5500" dirty="0"/>
          </a:p>
          <a:p>
            <a:pPr algn="r" rtl="1"/>
            <a:r>
              <a:rPr lang="ar-DZ" sz="5500" b="1" dirty="0" smtClean="0"/>
              <a:t>انخفاض </a:t>
            </a:r>
            <a:r>
              <a:rPr lang="ar-SA" sz="5500" b="1" dirty="0" smtClean="0"/>
              <a:t>الإيرادات </a:t>
            </a:r>
            <a:r>
              <a:rPr lang="ar-SA" sz="5500" b="1" dirty="0"/>
              <a:t>العامة، خاصة الضرائب والرسوم الجمركية، </a:t>
            </a:r>
            <a:r>
              <a:rPr lang="ar-SA" sz="5500" b="1" dirty="0" smtClean="0"/>
              <a:t>حيث</a:t>
            </a:r>
            <a:r>
              <a:rPr lang="ar-DZ" sz="5500" b="1" dirty="0" smtClean="0"/>
              <a:t> </a:t>
            </a:r>
            <a:r>
              <a:rPr lang="ar-SA" sz="5500" b="1" dirty="0" smtClean="0"/>
              <a:t>يلجأ </a:t>
            </a:r>
            <a:r>
              <a:rPr lang="ar-SA" sz="5500" b="1" dirty="0"/>
              <a:t>الكثير من المتعاملين الاقتصاديين إلى دفع الرشاوى والعمولات لمفتشي الضرائب </a:t>
            </a:r>
            <a:r>
              <a:rPr lang="ar-SA" sz="5500" b="1" dirty="0" smtClean="0"/>
              <a:t>والجمارك</a:t>
            </a:r>
            <a:r>
              <a:rPr lang="ar-DZ" sz="5500" b="1" dirty="0" smtClean="0"/>
              <a:t> </a:t>
            </a:r>
            <a:r>
              <a:rPr lang="ar-SA" sz="5500" b="1" dirty="0" smtClean="0"/>
              <a:t>حتى </a:t>
            </a:r>
            <a:r>
              <a:rPr lang="ar-SA" sz="5500" b="1" dirty="0"/>
              <a:t>يستفيدوا من معاملة خاصة، تصل إلى حد </a:t>
            </a:r>
            <a:r>
              <a:rPr lang="ar-SA" sz="5500" b="1" dirty="0" smtClean="0"/>
              <a:t>التهرب</a:t>
            </a:r>
            <a:r>
              <a:rPr lang="ar-DZ" sz="5500" b="1" dirty="0" smtClean="0"/>
              <a:t> </a:t>
            </a:r>
            <a:r>
              <a:rPr lang="ar-SA" sz="5500" b="1" dirty="0" smtClean="0"/>
              <a:t>الكامل </a:t>
            </a:r>
            <a:endParaRPr lang="fr-FR" sz="55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a:bodyPr>
          <a:lstStyle/>
          <a:p>
            <a:pPr algn="r" rtl="1"/>
            <a:r>
              <a:rPr lang="fr-FR" sz="3600" b="1" dirty="0" smtClean="0"/>
              <a:t>-3 </a:t>
            </a:r>
            <a:r>
              <a:rPr lang="ar-SA" sz="3600" b="1" dirty="0" smtClean="0"/>
              <a:t>على الإنفاق العام</a:t>
            </a:r>
            <a:r>
              <a:rPr lang="fr-FR" sz="3600" b="1" dirty="0" smtClean="0"/>
              <a:t>:</a:t>
            </a:r>
            <a:r>
              <a:rPr lang="ar-DZ" sz="3600" b="1" dirty="0" smtClean="0"/>
              <a:t> حرمان عديد القطاعات من موازنات محترمة</a:t>
            </a:r>
            <a:r>
              <a:rPr lang="ar-SA" sz="3600" b="1" dirty="0" smtClean="0"/>
              <a:t>.</a:t>
            </a:r>
            <a:endParaRPr lang="fr-FR" sz="3600" dirty="0" smtClean="0"/>
          </a:p>
          <a:p>
            <a:pPr algn="r" rtl="1"/>
            <a:r>
              <a:rPr lang="fr-FR" sz="3600" b="1" dirty="0" smtClean="0"/>
              <a:t>-</a:t>
            </a:r>
            <a:r>
              <a:rPr lang="ar-DZ" sz="3600" b="1" dirty="0" smtClean="0"/>
              <a:t>4</a:t>
            </a:r>
            <a:r>
              <a:rPr lang="fr-FR" sz="3600" b="1" dirty="0" smtClean="0"/>
              <a:t> </a:t>
            </a:r>
            <a:r>
              <a:rPr lang="ar-SA" sz="3600" b="1" dirty="0" smtClean="0"/>
              <a:t>على الأسعار</a:t>
            </a:r>
            <a:r>
              <a:rPr lang="fr-FR" sz="3600" b="1" dirty="0" smtClean="0"/>
              <a:t>:</a:t>
            </a:r>
            <a:r>
              <a:rPr lang="ar-DZ" sz="3600" b="1" dirty="0" smtClean="0"/>
              <a:t> </a:t>
            </a:r>
            <a:r>
              <a:rPr lang="ar-SA" sz="3600" b="1" dirty="0" smtClean="0"/>
              <a:t>الرشاوى والعمولات التي يدفعها أصحاب المشاريع للموظفين الإداريين</a:t>
            </a:r>
            <a:r>
              <a:rPr lang="ar-DZ" sz="3600" b="1" dirty="0" smtClean="0"/>
              <a:t> تتحول </a:t>
            </a:r>
            <a:r>
              <a:rPr lang="ar-DZ" sz="3600" b="1" dirty="0" err="1" smtClean="0"/>
              <a:t>الى</a:t>
            </a:r>
            <a:r>
              <a:rPr lang="ar-DZ" sz="3600" b="1" dirty="0" smtClean="0"/>
              <a:t> </a:t>
            </a:r>
            <a:r>
              <a:rPr lang="ar-SA" sz="3600" b="1" dirty="0" smtClean="0"/>
              <a:t>تكلفة</a:t>
            </a:r>
            <a:r>
              <a:rPr lang="ar-DZ" sz="3600" b="1" dirty="0" smtClean="0"/>
              <a:t> </a:t>
            </a:r>
            <a:r>
              <a:rPr lang="ar-DZ" sz="3600" b="1" dirty="0" err="1" smtClean="0"/>
              <a:t>يت</a:t>
            </a:r>
            <a:r>
              <a:rPr lang="ar-SA" sz="3600" b="1" dirty="0" smtClean="0"/>
              <a:t>حملها المستهلك </a:t>
            </a:r>
            <a:r>
              <a:rPr lang="ar-DZ" sz="3600" b="1" dirty="0" smtClean="0"/>
              <a:t>أ</a:t>
            </a:r>
            <a:r>
              <a:rPr lang="ar-SA" sz="3600" b="1" dirty="0" smtClean="0"/>
              <a:t>سعار العقارات.</a:t>
            </a:r>
            <a:endParaRPr lang="fr-FR" sz="3600" dirty="0" smtClean="0"/>
          </a:p>
          <a:p>
            <a:pPr algn="r" rtl="1"/>
            <a:r>
              <a:rPr lang="ar-SA" sz="3600" b="1" dirty="0" smtClean="0"/>
              <a:t> </a:t>
            </a:r>
            <a:r>
              <a:rPr lang="ar-DZ" sz="3600" b="1" dirty="0" smtClean="0"/>
              <a:t>5</a:t>
            </a:r>
            <a:r>
              <a:rPr lang="ar-SA" sz="3600" b="1" dirty="0" smtClean="0"/>
              <a:t>- </a:t>
            </a:r>
            <a:r>
              <a:rPr lang="ar-DZ" sz="3600" b="1" dirty="0" smtClean="0"/>
              <a:t>على تبديد </a:t>
            </a:r>
            <a:r>
              <a:rPr lang="ar-SA" sz="3600" b="1" dirty="0" smtClean="0"/>
              <a:t>المال العام</a:t>
            </a:r>
            <a:r>
              <a:rPr lang="ar-DZ" sz="3600" b="1" dirty="0" smtClean="0"/>
              <a:t> :</a:t>
            </a:r>
            <a:endParaRPr lang="fr-FR" sz="3600" dirty="0" smtClean="0"/>
          </a:p>
          <a:p>
            <a:pPr algn="r" rtl="1"/>
            <a:r>
              <a:rPr lang="ar-SA" sz="3600" b="1" dirty="0" smtClean="0"/>
              <a:t>مثال ذلك ما صرفته مؤسسة </a:t>
            </a:r>
            <a:r>
              <a:rPr lang="ar-SA" sz="3600" b="1" dirty="0" err="1" smtClean="0"/>
              <a:t>سونطراك</a:t>
            </a:r>
            <a:r>
              <a:rPr lang="ar-SA" sz="3600" b="1" dirty="0" smtClean="0"/>
              <a:t> على تنظيم ملتقى الدول المصدرة للبترول والغاز</a:t>
            </a:r>
            <a:r>
              <a:rPr lang="ar-DZ" sz="3600" b="1" dirty="0" smtClean="0"/>
              <a:t> </a:t>
            </a:r>
            <a:r>
              <a:rPr lang="ar-SA" sz="3600" b="1" dirty="0" smtClean="0"/>
              <a:t>والذي تم عقده بمدينة وهران وقدرت تكاليفه </a:t>
            </a:r>
            <a:r>
              <a:rPr lang="ar-SA" sz="3600" b="1" dirty="0" err="1" smtClean="0"/>
              <a:t>ب</a:t>
            </a:r>
            <a:r>
              <a:rPr lang="fr-FR" sz="3600" b="1" dirty="0" smtClean="0"/>
              <a:t> 800 </a:t>
            </a:r>
            <a:r>
              <a:rPr lang="ar-SA" sz="3600" b="1" dirty="0" smtClean="0"/>
              <a:t>مليون دولار</a:t>
            </a:r>
            <a:endParaRPr lang="fr-FR" sz="36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lstStyle/>
          <a:p>
            <a:pPr algn="r" rtl="1"/>
            <a:r>
              <a:rPr lang="ar-SA" sz="4400" b="1" dirty="0"/>
              <a:t>ثانيا</a:t>
            </a:r>
            <a:r>
              <a:rPr lang="fr-FR" sz="4400" b="1" dirty="0"/>
              <a:t>:</a:t>
            </a:r>
            <a:r>
              <a:rPr lang="ar-SA" sz="4400" b="1" dirty="0"/>
              <a:t>الآثار السياسية </a:t>
            </a:r>
            <a:r>
              <a:rPr lang="fr-FR" sz="4400" b="1" dirty="0" smtClean="0"/>
              <a:t>:</a:t>
            </a:r>
            <a:endParaRPr lang="fr-FR" sz="4400" dirty="0"/>
          </a:p>
          <a:p>
            <a:pPr algn="r" rtl="1"/>
            <a:r>
              <a:rPr lang="fr-FR" sz="4400" b="1" dirty="0"/>
              <a:t>-1 </a:t>
            </a:r>
            <a:r>
              <a:rPr lang="ar-SA" sz="4400" b="1" dirty="0"/>
              <a:t>فقدان الشرعية السياسية للأنظمة </a:t>
            </a:r>
            <a:r>
              <a:rPr lang="ar-SA" sz="4400" b="1" dirty="0" smtClean="0"/>
              <a:t>الحاكمة</a:t>
            </a:r>
            <a:endParaRPr lang="fr-FR" sz="4400" dirty="0"/>
          </a:p>
          <a:p>
            <a:pPr algn="r" rtl="1"/>
            <a:r>
              <a:rPr lang="fr-FR" sz="4400" b="1" dirty="0"/>
              <a:t>-2 </a:t>
            </a:r>
            <a:r>
              <a:rPr lang="ar-SA" sz="4400" b="1" dirty="0"/>
              <a:t>ضعف المشاركة </a:t>
            </a:r>
            <a:r>
              <a:rPr lang="ar-SA" sz="4400" b="1" dirty="0" smtClean="0"/>
              <a:t>السياسية</a:t>
            </a:r>
            <a:endParaRPr lang="fr-FR" sz="4400" dirty="0"/>
          </a:p>
          <a:p>
            <a:pPr algn="r" rtl="1"/>
            <a:r>
              <a:rPr lang="fr-FR" sz="4400" b="1" dirty="0"/>
              <a:t>-3 </a:t>
            </a:r>
            <a:r>
              <a:rPr lang="ar-SA" sz="4400" b="1" dirty="0"/>
              <a:t>زعزعة وإضعاف المناخ الديمقراطي في </a:t>
            </a:r>
            <a:r>
              <a:rPr lang="ar-SA" sz="4400" b="1" dirty="0" smtClean="0"/>
              <a:t>الدولة</a:t>
            </a:r>
            <a:endParaRPr lang="fr-FR" sz="4400" dirty="0"/>
          </a:p>
          <a:p>
            <a:pPr algn="r" rtl="1"/>
            <a:r>
              <a:rPr lang="fr-FR" sz="4400" b="1" dirty="0"/>
              <a:t>-4 </a:t>
            </a:r>
            <a:r>
              <a:rPr lang="ar-SA" sz="4400" b="1" dirty="0"/>
              <a:t>شيوع الفوضى وعدم الاستقرار </a:t>
            </a:r>
            <a:r>
              <a:rPr lang="ar-SA" sz="4400" b="1" dirty="0" smtClean="0"/>
              <a:t>السياسي</a:t>
            </a:r>
            <a:endParaRPr lang="ar-DZ" sz="4400" b="1" dirty="0" smtClean="0"/>
          </a:p>
          <a:p>
            <a:pPr algn="r" rtl="1"/>
            <a:r>
              <a:rPr lang="ar-DZ" sz="4400" b="1" dirty="0" smtClean="0"/>
              <a:t>5- فقدان الثقة بين الحاكم والمحكوم</a:t>
            </a:r>
            <a:endParaRPr lang="fr-FR" sz="44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fontScale="92500" lnSpcReduction="10000"/>
          </a:bodyPr>
          <a:lstStyle/>
          <a:p>
            <a:pPr algn="r" rtl="1"/>
            <a:r>
              <a:rPr lang="ar-SA" sz="3600" b="1" dirty="0"/>
              <a:t>ثالثا</a:t>
            </a:r>
            <a:r>
              <a:rPr lang="fr-FR" sz="3600" b="1" dirty="0"/>
              <a:t>: </a:t>
            </a:r>
            <a:r>
              <a:rPr lang="ar-SA" sz="3600" b="1" dirty="0"/>
              <a:t>الآثار الإدارية </a:t>
            </a:r>
            <a:r>
              <a:rPr lang="fr-FR" sz="3600" b="1" dirty="0" smtClean="0"/>
              <a:t>:</a:t>
            </a:r>
            <a:endParaRPr lang="fr-FR" sz="3600" dirty="0"/>
          </a:p>
          <a:p>
            <a:pPr algn="r" rtl="1"/>
            <a:r>
              <a:rPr lang="ar-DZ" sz="3600" b="1" dirty="0" smtClean="0"/>
              <a:t>1- </a:t>
            </a:r>
            <a:r>
              <a:rPr lang="fr-FR" sz="3600" b="1" dirty="0" smtClean="0"/>
              <a:t> </a:t>
            </a:r>
            <a:r>
              <a:rPr lang="ar-SA" sz="3600" b="1" dirty="0"/>
              <a:t>تدني أخلاقيات الوظيفة وانتشار القيم العامة </a:t>
            </a:r>
            <a:r>
              <a:rPr lang="ar-SA" sz="3600" b="1" dirty="0" smtClean="0"/>
              <a:t>السلبية</a:t>
            </a:r>
            <a:r>
              <a:rPr lang="ar-DZ" sz="3600" b="1" dirty="0" smtClean="0"/>
              <a:t> في </a:t>
            </a:r>
            <a:r>
              <a:rPr lang="ar-DZ" sz="3600" b="1" dirty="0" err="1" smtClean="0"/>
              <a:t>الادارة</a:t>
            </a:r>
            <a:r>
              <a:rPr lang="ar-DZ" sz="3600" b="1" dirty="0" smtClean="0"/>
              <a:t>.</a:t>
            </a:r>
            <a:endParaRPr lang="fr-FR" sz="3600" dirty="0"/>
          </a:p>
          <a:p>
            <a:pPr algn="r" rtl="1"/>
            <a:r>
              <a:rPr lang="ar-DZ" sz="3600" b="1" dirty="0" smtClean="0"/>
              <a:t>2- </a:t>
            </a:r>
            <a:r>
              <a:rPr lang="fr-FR" sz="3600" b="1" dirty="0" smtClean="0"/>
              <a:t> </a:t>
            </a:r>
            <a:r>
              <a:rPr lang="ar-SA" sz="3600" b="1" dirty="0"/>
              <a:t>انتشار الانتهازية ومحاولات توريث الوظائف العامة في مختلف المستويات الإدارية</a:t>
            </a:r>
            <a:r>
              <a:rPr lang="fr-FR" sz="3600" b="1" dirty="0"/>
              <a:t>.</a:t>
            </a:r>
            <a:endParaRPr lang="fr-FR" sz="3600" dirty="0"/>
          </a:p>
          <a:p>
            <a:pPr algn="r" rtl="1"/>
            <a:r>
              <a:rPr lang="ar-DZ" sz="3600" b="1" dirty="0" smtClean="0"/>
              <a:t>3- </a:t>
            </a:r>
            <a:r>
              <a:rPr lang="ar-SA" sz="3600" b="1" dirty="0" smtClean="0"/>
              <a:t>تدني </a:t>
            </a:r>
            <a:r>
              <a:rPr lang="ar-SA" sz="3600" b="1" dirty="0"/>
              <a:t>مستوى </a:t>
            </a:r>
            <a:r>
              <a:rPr lang="ar-SA" sz="3600" b="1" dirty="0" smtClean="0"/>
              <a:t>ولاء </a:t>
            </a:r>
            <a:r>
              <a:rPr lang="ar-SA" sz="3600" b="1" dirty="0"/>
              <a:t>وإخلاص الموظفين العموميين للجهاز الحكومي، </a:t>
            </a:r>
            <a:r>
              <a:rPr lang="ar-DZ" sz="3600" b="1" dirty="0" smtClean="0"/>
              <a:t>وبالتالي </a:t>
            </a:r>
            <a:r>
              <a:rPr lang="ar-SA" sz="3600" b="1" dirty="0" smtClean="0"/>
              <a:t>تدني </a:t>
            </a:r>
            <a:r>
              <a:rPr lang="ar-SA" sz="3600" b="1" dirty="0"/>
              <a:t>نوعية وجودة المنتج أو الخدمة التي يقدمها الجهاز للمستفيدين </a:t>
            </a:r>
            <a:r>
              <a:rPr lang="ar-SA" sz="3600" b="1" dirty="0" smtClean="0"/>
              <a:t>منه</a:t>
            </a:r>
            <a:endParaRPr lang="fr-FR" sz="3600" dirty="0"/>
          </a:p>
          <a:p>
            <a:pPr algn="r" rtl="1"/>
            <a:r>
              <a:rPr lang="ar-SA" sz="3600" b="1" dirty="0"/>
              <a:t>د</a:t>
            </a:r>
            <a:r>
              <a:rPr lang="fr-FR" sz="3600" b="1" dirty="0" smtClean="0"/>
              <a:t>-</a:t>
            </a:r>
            <a:r>
              <a:rPr lang="ar-SA" sz="3600" b="1" dirty="0" smtClean="0"/>
              <a:t>فساد </a:t>
            </a:r>
            <a:r>
              <a:rPr lang="ar-SA" sz="3600" b="1" dirty="0"/>
              <a:t>العلاقة بين الرؤساء </a:t>
            </a:r>
            <a:r>
              <a:rPr lang="ar-SA" sz="3600" b="1" dirty="0" smtClean="0"/>
              <a:t>والمرؤوسين</a:t>
            </a:r>
            <a:r>
              <a:rPr lang="ar-DZ" sz="3600" b="1" dirty="0" smtClean="0"/>
              <a:t> </a:t>
            </a:r>
            <a:endParaRPr lang="fr-FR" sz="3600" dirty="0"/>
          </a:p>
          <a:p>
            <a:pPr algn="r" rtl="1"/>
            <a:r>
              <a:rPr lang="ar-SA" sz="3600" b="1" dirty="0"/>
              <a:t>ه</a:t>
            </a:r>
            <a:r>
              <a:rPr lang="fr-FR" sz="3600" b="1" dirty="0"/>
              <a:t>- </a:t>
            </a:r>
            <a:r>
              <a:rPr lang="ar-SA" sz="3600" b="1" dirty="0" smtClean="0"/>
              <a:t>هجر</a:t>
            </a:r>
            <a:r>
              <a:rPr lang="ar-DZ" sz="3600" b="1" dirty="0" smtClean="0"/>
              <a:t>ة</a:t>
            </a:r>
            <a:r>
              <a:rPr lang="ar-SA" sz="3600" b="1" dirty="0" smtClean="0"/>
              <a:t> </a:t>
            </a:r>
            <a:r>
              <a:rPr lang="ar-SA" sz="3600" b="1" dirty="0"/>
              <a:t>الكفاءات وأصحاب الخبرات والمؤهلات </a:t>
            </a:r>
            <a:r>
              <a:rPr lang="ar-DZ" sz="3600" b="1" dirty="0" err="1" smtClean="0"/>
              <a:t>الادارية</a:t>
            </a:r>
            <a:r>
              <a:rPr lang="ar-DZ" sz="3600" b="1" dirty="0" smtClean="0"/>
              <a:t> </a:t>
            </a:r>
            <a:r>
              <a:rPr lang="ar-SA" sz="3600" b="1" dirty="0" smtClean="0"/>
              <a:t>العليا </a:t>
            </a:r>
            <a:r>
              <a:rPr lang="ar-SA" sz="3600" b="1" dirty="0"/>
              <a:t>من الدول </a:t>
            </a:r>
            <a:r>
              <a:rPr lang="ar-SA" sz="3600" b="1" dirty="0" err="1" smtClean="0"/>
              <a:t>ال</a:t>
            </a:r>
            <a:r>
              <a:rPr lang="ar-DZ" sz="3600" b="1" dirty="0" smtClean="0"/>
              <a:t>متخلفة </a:t>
            </a:r>
            <a:r>
              <a:rPr lang="ar-SA" sz="3600" b="1" dirty="0" smtClean="0"/>
              <a:t>إلى </a:t>
            </a:r>
            <a:r>
              <a:rPr lang="ar-SA" sz="3600" b="1" dirty="0"/>
              <a:t>الدول </a:t>
            </a:r>
            <a:r>
              <a:rPr lang="ar-SA" sz="3600" b="1" dirty="0" smtClean="0"/>
              <a:t>المتقدمة</a:t>
            </a:r>
            <a:r>
              <a:rPr lang="fr-FR" sz="3600" b="1" dirty="0" smtClean="0"/>
              <a:t>.</a:t>
            </a:r>
            <a:endParaRPr lang="fr-FR" sz="3600" dirty="0"/>
          </a:p>
          <a:p>
            <a:pPr rtl="1"/>
            <a:r>
              <a:rPr lang="ar-SA" b="1" dirty="0"/>
              <a:t> </a:t>
            </a:r>
            <a:endParaRPr lang="fr-FR"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lnSpcReduction="10000"/>
          </a:bodyPr>
          <a:lstStyle/>
          <a:p>
            <a:pPr algn="r" rtl="1"/>
            <a:r>
              <a:rPr lang="ar-SA" sz="3200" b="1" dirty="0"/>
              <a:t>رابعا</a:t>
            </a:r>
            <a:r>
              <a:rPr lang="fr-FR" sz="3200" b="1" dirty="0"/>
              <a:t>:</a:t>
            </a:r>
            <a:r>
              <a:rPr lang="ar-SA" sz="3200" b="1" dirty="0"/>
              <a:t>الآثار الاجتماعية </a:t>
            </a:r>
            <a:r>
              <a:rPr lang="fr-FR" sz="3200" b="1" dirty="0" smtClean="0"/>
              <a:t>:</a:t>
            </a:r>
            <a:endParaRPr lang="fr-FR" sz="3200" dirty="0"/>
          </a:p>
          <a:p>
            <a:pPr algn="r" rtl="1"/>
            <a:r>
              <a:rPr lang="ar-SA" sz="3200" b="1" dirty="0"/>
              <a:t> </a:t>
            </a:r>
            <a:r>
              <a:rPr lang="fr-FR" sz="3200" b="1" dirty="0" smtClean="0"/>
              <a:t>-</a:t>
            </a:r>
            <a:r>
              <a:rPr lang="fr-FR" sz="3200" b="1" dirty="0"/>
              <a:t>1 </a:t>
            </a:r>
            <a:r>
              <a:rPr lang="ar-SA" sz="3200" b="1" dirty="0"/>
              <a:t>الإخلال بمبدأ العدالة الاجتماعية </a:t>
            </a:r>
            <a:r>
              <a:rPr lang="ar-SA" sz="3200" b="1" dirty="0" smtClean="0"/>
              <a:t>وانحساره</a:t>
            </a:r>
            <a:endParaRPr lang="fr-FR" sz="3200" dirty="0"/>
          </a:p>
          <a:p>
            <a:pPr algn="r" rtl="1"/>
            <a:r>
              <a:rPr lang="fr-FR" sz="3200" b="1" dirty="0"/>
              <a:t>-2 </a:t>
            </a:r>
            <a:r>
              <a:rPr lang="ar-SA" sz="3200" b="1" dirty="0"/>
              <a:t>انهيار منظومة القيم </a:t>
            </a:r>
            <a:r>
              <a:rPr lang="ar-SA" sz="3200" b="1" dirty="0" smtClean="0"/>
              <a:t>الأخلاقية</a:t>
            </a:r>
            <a:r>
              <a:rPr lang="ar-DZ" sz="3200" b="1" dirty="0" smtClean="0"/>
              <a:t> في المجتمع</a:t>
            </a:r>
            <a:endParaRPr lang="fr-FR" sz="3200" dirty="0"/>
          </a:p>
          <a:p>
            <a:pPr algn="r" rtl="1"/>
            <a:r>
              <a:rPr lang="fr-FR" sz="3200" b="1" dirty="0"/>
              <a:t>"</a:t>
            </a:r>
            <a:r>
              <a:rPr lang="ar-SA" sz="3200" b="1" dirty="0"/>
              <a:t>إنما الأمم بالأخلاق ما بقيت، فإن هموا ذهبت أخلاقهم ذهبوا</a:t>
            </a:r>
            <a:r>
              <a:rPr lang="fr-FR" sz="3200" b="1" dirty="0"/>
              <a:t>"</a:t>
            </a:r>
            <a:endParaRPr lang="fr-FR" sz="3200" dirty="0"/>
          </a:p>
          <a:p>
            <a:pPr rtl="1"/>
            <a:r>
              <a:rPr lang="ar-SA" sz="3200" b="1" dirty="0">
                <a:solidFill>
                  <a:srgbClr val="FF0000"/>
                </a:solidFill>
              </a:rPr>
              <a:t>لكن لماذا لم </a:t>
            </a:r>
            <a:r>
              <a:rPr lang="ar-SA" sz="3200" b="1" dirty="0" err="1" smtClean="0">
                <a:solidFill>
                  <a:srgbClr val="FF0000"/>
                </a:solidFill>
              </a:rPr>
              <a:t>ت</a:t>
            </a:r>
            <a:r>
              <a:rPr lang="ar-DZ" sz="3200" b="1" dirty="0" smtClean="0">
                <a:solidFill>
                  <a:srgbClr val="FF0000"/>
                </a:solidFill>
              </a:rPr>
              <a:t>ذهب </a:t>
            </a:r>
            <a:r>
              <a:rPr lang="ar-SA" sz="3200" b="1" dirty="0" smtClean="0">
                <a:solidFill>
                  <a:srgbClr val="FF0000"/>
                </a:solidFill>
              </a:rPr>
              <a:t>أوروبا</a:t>
            </a:r>
            <a:r>
              <a:rPr lang="ar-DZ" sz="3200" b="1" dirty="0" smtClean="0">
                <a:solidFill>
                  <a:srgbClr val="FF0000"/>
                </a:solidFill>
              </a:rPr>
              <a:t> </a:t>
            </a:r>
            <a:r>
              <a:rPr lang="ar-DZ" sz="3200" b="1" dirty="0" err="1" smtClean="0">
                <a:solidFill>
                  <a:srgbClr val="FF0000"/>
                </a:solidFill>
              </a:rPr>
              <a:t>وامريكا</a:t>
            </a:r>
            <a:r>
              <a:rPr lang="ar-SA" sz="3200" b="1" dirty="0" smtClean="0">
                <a:solidFill>
                  <a:srgbClr val="FF0000"/>
                </a:solidFill>
              </a:rPr>
              <a:t>؟؟؟؟</a:t>
            </a:r>
            <a:endParaRPr lang="fr-FR" sz="3200" dirty="0">
              <a:solidFill>
                <a:srgbClr val="FF0000"/>
              </a:solidFill>
            </a:endParaRPr>
          </a:p>
          <a:p>
            <a:pPr algn="r" rtl="1"/>
            <a:r>
              <a:rPr lang="fr-FR" sz="3200" b="1" dirty="0"/>
              <a:t>-3 </a:t>
            </a:r>
            <a:r>
              <a:rPr lang="ar-SA" sz="3200" b="1" dirty="0"/>
              <a:t>تأثير الفساد الإداري على الاستقرار الاجتماعي</a:t>
            </a:r>
            <a:r>
              <a:rPr lang="fr-FR" sz="3200" b="1" dirty="0"/>
              <a:t>:</a:t>
            </a:r>
            <a:endParaRPr lang="fr-FR" sz="3200" dirty="0"/>
          </a:p>
          <a:p>
            <a:pPr algn="r" rtl="1"/>
            <a:r>
              <a:rPr lang="ar-SA" sz="3200" b="1" dirty="0"/>
              <a:t>تصعد فئة جديدة إلى قمة الهرم الاجتماعي، نتيجة ما حصلت عليه من دخول غير مشروعة، وفي المقابل توجد فئة فقيرة في أسفل السلم الاجتماعي يتم استغلالها استغلالا فاحشا من الطبقة الغنية، مما يولد لدى هؤلاء الفقراء الرغبة في الانتقام والثورة، وبالتالي حدوث صراع طبقي قد يؤدي إلى عنف اجتماعي ضد الأغنياء</a:t>
            </a:r>
            <a:r>
              <a:rPr lang="fr-FR" sz="3200" b="1" dirty="0"/>
              <a:t>. </a:t>
            </a:r>
            <a:endParaRPr lang="fr-FR" sz="32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rtl="1"/>
            <a:endParaRPr lang="ar-DZ" sz="9600" b="1" dirty="0" smtClean="0"/>
          </a:p>
          <a:p>
            <a:pPr rtl="1"/>
            <a:r>
              <a:rPr lang="ar-SA" sz="9600" b="1" dirty="0" smtClean="0"/>
              <a:t>دوافع </a:t>
            </a:r>
            <a:r>
              <a:rPr lang="ar-SA" sz="9600" b="1" dirty="0"/>
              <a:t>الفساد </a:t>
            </a:r>
            <a:r>
              <a:rPr lang="ar-SA" sz="9600" b="1" dirty="0" smtClean="0"/>
              <a:t>الإداري</a:t>
            </a:r>
            <a:endParaRPr lang="fr-FR" sz="9600" dirty="0"/>
          </a:p>
        </p:txBody>
      </p:sp>
      <p:pic>
        <p:nvPicPr>
          <p:cNvPr id="1026" name="Picture 2" descr="C:\Documents and Settings\Administrateur\Bureau\index.jpg"/>
          <p:cNvPicPr>
            <a:picLocks noChangeAspect="1" noChangeArrowheads="1"/>
          </p:cNvPicPr>
          <p:nvPr/>
        </p:nvPicPr>
        <p:blipFill>
          <a:blip r:embed="rId2"/>
          <a:srcRect/>
          <a:stretch>
            <a:fillRect/>
          </a:stretch>
        </p:blipFill>
        <p:spPr bwMode="auto">
          <a:xfrm>
            <a:off x="214282" y="4929198"/>
            <a:ext cx="8786874" cy="151447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algn="r" rtl="1"/>
            <a:r>
              <a:rPr lang="ar-DZ" sz="2800" b="1" u="sng" dirty="0" smtClean="0"/>
              <a:t>الفرع الأول: </a:t>
            </a:r>
            <a:r>
              <a:rPr lang="fr-FR" sz="2800" b="1" u="sng" dirty="0" smtClean="0"/>
              <a:t> </a:t>
            </a:r>
            <a:r>
              <a:rPr lang="ar-SA" sz="2800" b="1" u="sng" dirty="0" smtClean="0"/>
              <a:t>الأسباب</a:t>
            </a:r>
            <a:r>
              <a:rPr lang="ar-DZ" sz="2800" b="1" u="sng" dirty="0" smtClean="0"/>
              <a:t> الداخلية للفساد </a:t>
            </a:r>
            <a:r>
              <a:rPr lang="ar-DZ" sz="2800" b="1" u="sng" dirty="0" err="1" smtClean="0"/>
              <a:t>الاداري</a:t>
            </a:r>
            <a:r>
              <a:rPr lang="ar-DZ" sz="2800" b="1" u="sng" dirty="0" smtClean="0"/>
              <a:t> :</a:t>
            </a:r>
            <a:endParaRPr lang="fr-FR" sz="2800" u="sng" dirty="0"/>
          </a:p>
          <a:p>
            <a:pPr algn="r" rtl="1"/>
            <a:r>
              <a:rPr lang="ar-SA" sz="2800" b="1" dirty="0"/>
              <a:t>هناك العديد من العوامل والأسباب </a:t>
            </a:r>
            <a:r>
              <a:rPr lang="ar-SA" sz="2800" b="1" dirty="0" smtClean="0"/>
              <a:t>المتعلقة بالوظيفة العامة </a:t>
            </a:r>
            <a:r>
              <a:rPr lang="ar-DZ" sz="2800" b="1" dirty="0" smtClean="0"/>
              <a:t>و</a:t>
            </a:r>
            <a:r>
              <a:rPr lang="ar-SA" sz="2800" b="1" dirty="0" smtClean="0"/>
              <a:t>التي </a:t>
            </a:r>
            <a:r>
              <a:rPr lang="ar-SA" sz="2800" b="1" dirty="0"/>
              <a:t>تتداخل في خلق بيئة عمل تساعد على انتشار </a:t>
            </a:r>
            <a:r>
              <a:rPr lang="ar-SA" sz="2800" b="1" dirty="0" smtClean="0"/>
              <a:t>الفساد</a:t>
            </a:r>
            <a:r>
              <a:rPr lang="ar-DZ" sz="2800" b="1" dirty="0" smtClean="0"/>
              <a:t> </a:t>
            </a:r>
            <a:r>
              <a:rPr lang="ar-SA" sz="2800" b="1" dirty="0" smtClean="0"/>
              <a:t>الإداري </a:t>
            </a:r>
            <a:r>
              <a:rPr lang="ar-SA" sz="2800" b="1" dirty="0"/>
              <a:t>داخل المرافق العامة نذكر منها ما يلي</a:t>
            </a:r>
            <a:r>
              <a:rPr lang="fr-FR" sz="2800" b="1" dirty="0"/>
              <a:t>:</a:t>
            </a:r>
            <a:endParaRPr lang="fr-FR" sz="2800" dirty="0"/>
          </a:p>
          <a:p>
            <a:pPr algn="r" rtl="1"/>
            <a:r>
              <a:rPr lang="fr-FR" sz="2800" b="1" dirty="0"/>
              <a:t>-1 </a:t>
            </a:r>
            <a:r>
              <a:rPr lang="ar-SA" sz="2800" b="1" dirty="0"/>
              <a:t>الأسباب الإدارية للفساد الإداري</a:t>
            </a:r>
            <a:r>
              <a:rPr lang="fr-FR" sz="2800" b="1" dirty="0" smtClean="0"/>
              <a:t>::</a:t>
            </a:r>
            <a:endParaRPr lang="fr-FR" sz="2800" dirty="0"/>
          </a:p>
          <a:p>
            <a:pPr algn="r" rtl="1"/>
            <a:r>
              <a:rPr lang="ar-SA" sz="2800" b="1" dirty="0"/>
              <a:t>أ</a:t>
            </a:r>
            <a:r>
              <a:rPr lang="fr-FR" sz="2800" b="1" dirty="0"/>
              <a:t>-</a:t>
            </a:r>
            <a:r>
              <a:rPr lang="ar-SA" sz="2800" b="1" dirty="0"/>
              <a:t>تضخم الجهاز الإداري</a:t>
            </a:r>
            <a:r>
              <a:rPr lang="fr-FR" sz="2800" b="1" dirty="0"/>
              <a:t>:</a:t>
            </a:r>
            <a:endParaRPr lang="fr-FR" sz="2800" dirty="0"/>
          </a:p>
          <a:p>
            <a:pPr algn="r" rtl="1"/>
            <a:r>
              <a:rPr lang="ar-SA" sz="2800" b="1" dirty="0"/>
              <a:t>توسع ملحوظ في القطاع الحكومي استجابة للزيادة المفرطة في حجم الطلب على الخدمات العامة، لكنه  توسع تجاوز حدود المعقول، الأمر الذي أدى إلى الزيادة الكبيرة </a:t>
            </a:r>
            <a:r>
              <a:rPr lang="ar-SA" sz="2800" b="1" dirty="0" smtClean="0"/>
              <a:t>في</a:t>
            </a:r>
            <a:r>
              <a:rPr lang="ar-DZ" sz="2800" b="1" dirty="0" smtClean="0"/>
              <a:t> </a:t>
            </a:r>
            <a:r>
              <a:rPr lang="ar-SA" sz="2800" b="1" dirty="0" smtClean="0"/>
              <a:t>عدد </a:t>
            </a:r>
            <a:r>
              <a:rPr lang="ar-SA" sz="2800" b="1" dirty="0"/>
              <a:t>الموظفين العموميين مع الثبات النسبي لحجم النشاط </a:t>
            </a:r>
            <a:r>
              <a:rPr lang="ar-DZ" sz="2800" b="1" dirty="0" smtClean="0"/>
              <a:t> </a:t>
            </a:r>
            <a:r>
              <a:rPr lang="ar-SA" sz="2800" b="1" dirty="0" smtClean="0"/>
              <a:t>ولظاهرة </a:t>
            </a:r>
            <a:r>
              <a:rPr lang="ar-SA" sz="2800" b="1" dirty="0"/>
              <a:t>تضخم الجهاز الإداري آثار سلبية على سير العمل </a:t>
            </a:r>
            <a:r>
              <a:rPr lang="ar-SA" sz="2800" b="1" dirty="0" smtClean="0"/>
              <a:t>الإداري</a:t>
            </a:r>
            <a:r>
              <a:rPr lang="ar-DZ" sz="2800" b="1" dirty="0" smtClean="0"/>
              <a:t>. </a:t>
            </a:r>
            <a:r>
              <a:rPr lang="ar-DZ" sz="2800" b="1" dirty="0" smtClean="0">
                <a:solidFill>
                  <a:schemeClr val="tx1"/>
                </a:solidFill>
              </a:rPr>
              <a:t>(</a:t>
            </a:r>
            <a:r>
              <a:rPr lang="fr-FR" sz="2800" b="1" dirty="0" smtClean="0"/>
              <a:t>Fusion des communes en ,</a:t>
            </a:r>
            <a:r>
              <a:rPr lang="fr-FR" sz="2800" b="1" dirty="0" err="1" smtClean="0"/>
              <a:t>suede,Allemagne,Belgique</a:t>
            </a:r>
            <a:endParaRPr lang="fr-FR" sz="2800" b="1" dirty="0" smtClean="0"/>
          </a:p>
          <a:p>
            <a:pPr algn="r" rtl="1"/>
            <a:endParaRPr lang="ar-DZ" sz="28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2"/>
          <p:cNvSpPr>
            <a:spLocks noGrp="1"/>
          </p:cNvSpPr>
          <p:nvPr>
            <p:ph idx="1"/>
          </p:nvPr>
        </p:nvSpPr>
        <p:spPr>
          <a:xfrm>
            <a:off x="457200" y="357188"/>
            <a:ext cx="8229600" cy="5738812"/>
          </a:xfrm>
        </p:spPr>
        <p:txBody>
          <a:bodyPr>
            <a:normAutofit/>
          </a:bodyPr>
          <a:lstStyle/>
          <a:p>
            <a:r>
              <a:rPr lang="fr-FR" b="1" u="sng" dirty="0" smtClean="0"/>
              <a:t>1960'-1970' : Fusion des communes en Allemagne.</a:t>
            </a:r>
            <a:endParaRPr lang="fr-FR" dirty="0" smtClean="0"/>
          </a:p>
          <a:p>
            <a:r>
              <a:rPr lang="fr-FR" dirty="0" smtClean="0"/>
              <a:t>⇒ En trente ans, l'Allemagne réunifiée passe de plus de 30.000 à 12.196 communes pour 82 millions d'habitants.</a:t>
            </a:r>
          </a:p>
          <a:p>
            <a:r>
              <a:rPr lang="fr-FR" b="1" u="sng" dirty="0" smtClean="0"/>
              <a:t>1974 : Fusion des communes en Suède.</a:t>
            </a:r>
            <a:endParaRPr lang="fr-FR" dirty="0" smtClean="0"/>
          </a:p>
          <a:p>
            <a:r>
              <a:rPr lang="fr-FR" dirty="0" smtClean="0"/>
              <a:t>⇒ À son maximum, la Suède comptait 2.532 communes dont la fusion, achevée en 1974, aboutit à 290 communes pour 9,5 millions d'habitants.</a:t>
            </a:r>
          </a:p>
          <a:p>
            <a:r>
              <a:rPr lang="fr-FR" b="1" u="sng" dirty="0" smtClean="0"/>
              <a:t>1975 : Fusion des communes en Belgique.</a:t>
            </a:r>
            <a:endParaRPr lang="fr-FR" dirty="0" smtClean="0"/>
          </a:p>
          <a:p>
            <a:r>
              <a:rPr lang="fr-FR" dirty="0" smtClean="0"/>
              <a:t>⇒ Une réforme trentenaire pour la Belgique qui passe de 2.739 à 589 communes, pour 11,1 millions d'habitants</a:t>
            </a:r>
          </a:p>
          <a:p>
            <a:r>
              <a:rPr lang="fr-FR" b="1" u="sng" dirty="0" smtClean="0"/>
              <a:t>France………</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2"/>
          <p:cNvSpPr>
            <a:spLocks noGrp="1"/>
          </p:cNvSpPr>
          <p:nvPr>
            <p:ph idx="1"/>
          </p:nvPr>
        </p:nvSpPr>
        <p:spPr>
          <a:xfrm>
            <a:off x="457200" y="357188"/>
            <a:ext cx="8229600" cy="5738812"/>
          </a:xfrm>
        </p:spPr>
        <p:txBody>
          <a:bodyPr/>
          <a:lstStyle/>
          <a:p>
            <a:pPr algn="r"/>
            <a:r>
              <a:rPr lang="ar-DZ" dirty="0" smtClean="0"/>
              <a:t>وتم </a:t>
            </a:r>
            <a:r>
              <a:rPr lang="ar-DZ" dirty="0" err="1" smtClean="0"/>
              <a:t>الاعلان</a:t>
            </a:r>
            <a:r>
              <a:rPr lang="ar-DZ" dirty="0" smtClean="0"/>
              <a:t> رسميا سنة 2015  عن المقاطعات الإدارية الجديدة ، وهي  </a:t>
            </a:r>
            <a:r>
              <a:rPr lang="ar-DZ" dirty="0" err="1" smtClean="0"/>
              <a:t>تيميمون</a:t>
            </a:r>
            <a:r>
              <a:rPr lang="ar-DZ" dirty="0" smtClean="0"/>
              <a:t>،   وبرج </a:t>
            </a:r>
            <a:r>
              <a:rPr lang="ar-DZ" dirty="0" err="1" smtClean="0"/>
              <a:t>باجي</a:t>
            </a:r>
            <a:r>
              <a:rPr lang="ar-DZ" dirty="0" smtClean="0"/>
              <a:t>  مختار ، أولاد جلال ، وبني عباس ، عين صالح ، وعين </a:t>
            </a:r>
            <a:r>
              <a:rPr lang="ar-DZ" dirty="0" err="1" smtClean="0"/>
              <a:t>قزام</a:t>
            </a:r>
            <a:r>
              <a:rPr lang="ar-DZ" dirty="0" smtClean="0"/>
              <a:t> ، </a:t>
            </a:r>
            <a:r>
              <a:rPr lang="ar-DZ" dirty="0" err="1" smtClean="0"/>
              <a:t>وتوقرت</a:t>
            </a:r>
            <a:r>
              <a:rPr lang="ar-DZ" dirty="0" smtClean="0"/>
              <a:t> و كذا </a:t>
            </a:r>
            <a:r>
              <a:rPr lang="ar-DZ" dirty="0" err="1" smtClean="0"/>
              <a:t>جانت</a:t>
            </a:r>
            <a:r>
              <a:rPr lang="ar-DZ" dirty="0" smtClean="0"/>
              <a:t> ، المنيعة والمغير</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Administrateur\Bureau\Algeria_provinces_numbered2.png"/>
          <p:cNvPicPr>
            <a:picLocks noGrp="1" noChangeAspect="1" noChangeArrowheads="1"/>
          </p:cNvPicPr>
          <p:nvPr>
            <p:ph idx="1"/>
          </p:nvPr>
        </p:nvPicPr>
        <p:blipFill>
          <a:blip r:embed="rId2"/>
          <a:srcRect/>
          <a:stretch>
            <a:fillRect/>
          </a:stretch>
        </p:blipFill>
        <p:spPr bwMode="auto">
          <a:xfrm>
            <a:off x="357158" y="479763"/>
            <a:ext cx="8572560" cy="637823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lstStyle/>
          <a:p>
            <a:pPr algn="r" rtl="1"/>
            <a:endParaRPr lang="fr-FR" dirty="0" smtClean="0"/>
          </a:p>
          <a:p>
            <a:pPr algn="r" rtl="1"/>
            <a:r>
              <a:rPr lang="ar-SA" sz="3600" b="1" dirty="0" smtClean="0"/>
              <a:t>ب</a:t>
            </a:r>
            <a:r>
              <a:rPr lang="fr-FR" sz="3600" b="1" dirty="0" smtClean="0"/>
              <a:t>-</a:t>
            </a:r>
            <a:r>
              <a:rPr lang="ar-SA" sz="3600" b="1" dirty="0" smtClean="0"/>
              <a:t>سوء التنظيم الإداري</a:t>
            </a:r>
            <a:r>
              <a:rPr lang="fr-FR" sz="3600" b="1" dirty="0" smtClean="0"/>
              <a:t>:</a:t>
            </a:r>
            <a:endParaRPr lang="fr-FR" sz="3600" dirty="0" smtClean="0"/>
          </a:p>
          <a:p>
            <a:pPr algn="r" rtl="1"/>
            <a:r>
              <a:rPr lang="ar-SA" sz="3600" b="1" dirty="0" smtClean="0"/>
              <a:t>عدم تحديد الاختصاصات وتوزيعها بدقة بين الموظفين يسبب  الانحراف الإداري</a:t>
            </a:r>
            <a:r>
              <a:rPr lang="fr-FR" sz="3600" b="1" dirty="0" smtClean="0"/>
              <a:t>. </a:t>
            </a:r>
            <a:endParaRPr lang="fr-FR" sz="3600" dirty="0" smtClean="0"/>
          </a:p>
          <a:p>
            <a:pPr algn="r" rtl="1"/>
            <a:r>
              <a:rPr lang="ar-SA" sz="3600" b="1" dirty="0" smtClean="0"/>
              <a:t>ج</a:t>
            </a:r>
            <a:r>
              <a:rPr lang="fr-FR" sz="3600" b="1" dirty="0" smtClean="0"/>
              <a:t>- </a:t>
            </a:r>
            <a:r>
              <a:rPr lang="ar-SA" sz="3600" b="1" dirty="0" smtClean="0"/>
              <a:t>تعقد الإجراءات الإدارية وغلبة الطابع البيروقراطي في الإدارة .</a:t>
            </a:r>
            <a:endParaRPr lang="fr-FR" sz="3600" dirty="0" smtClean="0"/>
          </a:p>
          <a:p>
            <a:pPr algn="r" rtl="1"/>
            <a:r>
              <a:rPr lang="ar-SA" sz="3600" b="1" dirty="0" smtClean="0"/>
              <a:t>د</a:t>
            </a:r>
            <a:r>
              <a:rPr lang="fr-FR" sz="3600" b="1" dirty="0" smtClean="0"/>
              <a:t>- </a:t>
            </a:r>
            <a:r>
              <a:rPr lang="ar-SA" sz="3600" b="1" dirty="0" smtClean="0"/>
              <a:t>ضعف الرقابة والمساءلة الإدارية.</a:t>
            </a:r>
            <a:endParaRPr lang="fr-FR" sz="3600" dirty="0" smtClean="0"/>
          </a:p>
          <a:p>
            <a:pPr algn="r" rtl="1"/>
            <a:r>
              <a:rPr lang="ar-DZ" sz="3600" b="1" dirty="0" smtClean="0"/>
              <a:t>ه </a:t>
            </a:r>
            <a:r>
              <a:rPr lang="fr-FR" sz="3600" b="1" dirty="0" smtClean="0"/>
              <a:t>-</a:t>
            </a:r>
            <a:r>
              <a:rPr lang="ar-SA" sz="3600" b="1" dirty="0" smtClean="0"/>
              <a:t>عدم مواكبة سياسة الأجور للظروف الاقتصادية ومتطلبات المعيشة</a:t>
            </a:r>
            <a:r>
              <a:rPr lang="fr-FR" sz="3600" b="1" dirty="0" smtClean="0"/>
              <a:t> </a:t>
            </a:r>
            <a:r>
              <a:rPr lang="fr-FR" b="1" dirty="0" smtClean="0"/>
              <a:t>SMIG</a:t>
            </a:r>
            <a:endParaRPr lang="fr-FR" dirty="0" smtClean="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rtl="1"/>
            <a:r>
              <a:rPr lang="fr-FR" b="1" dirty="0"/>
              <a:t> </a:t>
            </a:r>
            <a:endParaRPr lang="fr-FR" dirty="0"/>
          </a:p>
          <a:p>
            <a:pPr algn="r" rtl="1"/>
            <a:r>
              <a:rPr lang="fr-FR" sz="2800" b="1" dirty="0"/>
              <a:t>-2 </a:t>
            </a:r>
            <a:r>
              <a:rPr lang="ar-SA" sz="2800" b="1" dirty="0"/>
              <a:t>الأسباب القانونية والقضائية للفساد الإداري</a:t>
            </a:r>
            <a:r>
              <a:rPr lang="fr-FR" sz="2800" b="1" dirty="0"/>
              <a:t>:</a:t>
            </a:r>
            <a:endParaRPr lang="fr-FR" sz="2800" dirty="0"/>
          </a:p>
          <a:p>
            <a:pPr algn="r" rtl="1"/>
            <a:r>
              <a:rPr lang="ar-SA" sz="2800" b="1" dirty="0" smtClean="0"/>
              <a:t>أ</a:t>
            </a:r>
            <a:r>
              <a:rPr lang="fr-FR" sz="2800" b="1" dirty="0"/>
              <a:t>-</a:t>
            </a:r>
            <a:r>
              <a:rPr lang="ar-SA" sz="2800" b="1" dirty="0"/>
              <a:t>التسرع في إصدار تشريعات كثيرة خاصة بالإدارة العامة</a:t>
            </a:r>
            <a:r>
              <a:rPr lang="ar-DZ" sz="2800" b="1" dirty="0"/>
              <a:t> وهو ما </a:t>
            </a:r>
            <a:r>
              <a:rPr lang="ar-DZ" sz="2800" b="1" dirty="0" err="1"/>
              <a:t>ي</a:t>
            </a:r>
            <a:r>
              <a:rPr lang="ar-SA" sz="2800" b="1" dirty="0"/>
              <a:t>سميه البعض بالتلوث القانوني، حيث تنطوي على عيوب الصياغة القانونية الشكلية والموضوعية كالتناقض والغموض والنقص والتعارض بين القوانين، وكذا كثرة التعديلات على هذه </a:t>
            </a:r>
            <a:r>
              <a:rPr lang="ar-SA" sz="2800" b="1" dirty="0" smtClean="0"/>
              <a:t>التشريعات</a:t>
            </a:r>
            <a:r>
              <a:rPr lang="ar-DZ" sz="2800" b="1" dirty="0" smtClean="0"/>
              <a:t> </a:t>
            </a:r>
            <a:r>
              <a:rPr lang="ar-SA" sz="2800" b="1" dirty="0" smtClean="0"/>
              <a:t>رغم </a:t>
            </a:r>
            <a:r>
              <a:rPr lang="ar-SA" sz="2800" b="1" dirty="0"/>
              <a:t>حداثتها</a:t>
            </a:r>
            <a:r>
              <a:rPr lang="ar-SA" sz="2800" b="1" dirty="0" smtClean="0"/>
              <a:t>.</a:t>
            </a:r>
            <a:r>
              <a:rPr lang="ar-DZ" sz="2800" b="1" dirty="0" smtClean="0"/>
              <a:t>..</a:t>
            </a:r>
            <a:endParaRPr lang="fr-FR" sz="2800" dirty="0"/>
          </a:p>
          <a:p>
            <a:pPr algn="r" rtl="1"/>
            <a:r>
              <a:rPr lang="ar-SA" sz="2800" b="1" dirty="0"/>
              <a:t>ب</a:t>
            </a:r>
            <a:r>
              <a:rPr lang="fr-FR" sz="2800" b="1" dirty="0"/>
              <a:t>-</a:t>
            </a:r>
            <a:r>
              <a:rPr lang="ar-SA" sz="2800" b="1" dirty="0"/>
              <a:t>تعطيل وعدم تطبيق الكثير من القوانين كقانون مكافحة الفساد نفسه .</a:t>
            </a:r>
            <a:endParaRPr lang="fr-FR" sz="2800" dirty="0"/>
          </a:p>
          <a:p>
            <a:pPr algn="r" rtl="1"/>
            <a:r>
              <a:rPr lang="ar-SA" sz="2800" b="1" dirty="0"/>
              <a:t>ج- عدم استقلالية وحياد جهاز العدالة مما يجعل المؤسسة القضائية تتسم بالضعف والقصور في قيامها بمهامها </a:t>
            </a:r>
            <a:r>
              <a:rPr lang="ar-SA" sz="2800" b="1" dirty="0" smtClean="0"/>
              <a:t>( </a:t>
            </a:r>
            <a:r>
              <a:rPr lang="ar-SA" sz="2800" b="1" dirty="0"/>
              <a:t>مبدأ الفصل بين السلطات </a:t>
            </a:r>
            <a:r>
              <a:rPr lang="ar-SA" sz="2800" b="1" dirty="0" err="1"/>
              <a:t>مونتيسكيو</a:t>
            </a:r>
            <a:r>
              <a:rPr lang="ar-SA" sz="2800" b="1" dirty="0"/>
              <a:t> ...النبي (ص)حديث الظلم وفاطمة، عمر ابن الخطاب وولده </a:t>
            </a:r>
            <a:r>
              <a:rPr lang="ar-SA" sz="2800" b="1" dirty="0" smtClean="0"/>
              <a:t>المجلود).</a:t>
            </a:r>
            <a:endParaRPr lang="fr-FR" sz="2800" dirty="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85728"/>
            <a:ext cx="8429684" cy="6286544"/>
          </a:xfrm>
        </p:spPr>
        <p:txBody>
          <a:bodyPr>
            <a:normAutofit/>
          </a:bodyPr>
          <a:lstStyle/>
          <a:p>
            <a:pPr algn="r" rtl="1"/>
            <a:r>
              <a:rPr lang="ar-SA" b="1" u="sng" dirty="0"/>
              <a:t>الفرع الثاني</a:t>
            </a:r>
            <a:r>
              <a:rPr lang="fr-FR" b="1" u="sng" dirty="0"/>
              <a:t>: </a:t>
            </a:r>
            <a:r>
              <a:rPr lang="ar-SA" b="1" u="sng" dirty="0" err="1" smtClean="0"/>
              <a:t>ال</a:t>
            </a:r>
            <a:r>
              <a:rPr lang="ar-DZ" b="1" u="sng" dirty="0" smtClean="0"/>
              <a:t>أسباب </a:t>
            </a:r>
            <a:r>
              <a:rPr lang="ar-SA" b="1" u="sng" dirty="0" smtClean="0"/>
              <a:t>الخارجية </a:t>
            </a:r>
            <a:r>
              <a:rPr lang="ar-SA" b="1" u="sng" dirty="0"/>
              <a:t>للفساد الإداري</a:t>
            </a:r>
            <a:r>
              <a:rPr lang="fr-FR" b="1" u="sng" dirty="0"/>
              <a:t>:</a:t>
            </a:r>
            <a:endParaRPr lang="fr-FR" dirty="0"/>
          </a:p>
          <a:p>
            <a:pPr algn="r" rtl="1"/>
            <a:r>
              <a:rPr lang="ar-SA" b="1" dirty="0"/>
              <a:t>أولا</a:t>
            </a:r>
            <a:r>
              <a:rPr lang="fr-FR" b="1" dirty="0"/>
              <a:t>: </a:t>
            </a:r>
            <a:r>
              <a:rPr lang="ar-SA" b="1" dirty="0"/>
              <a:t>العوامل الاجتماعية</a:t>
            </a:r>
            <a:r>
              <a:rPr lang="fr-FR" b="1" dirty="0"/>
              <a:t>:</a:t>
            </a:r>
            <a:endParaRPr lang="fr-FR" dirty="0"/>
          </a:p>
          <a:p>
            <a:pPr algn="r" rtl="1"/>
            <a:r>
              <a:rPr lang="ar-SA" b="1" dirty="0" err="1"/>
              <a:t>ان</a:t>
            </a:r>
            <a:r>
              <a:rPr lang="ar-SA" b="1" dirty="0"/>
              <a:t> للتركيبة الاجتماعية وللتنشئة الأسرية لدى أغلبية المواطنين وأخلاقهم وقيمهم الفطرية والدينية علاقة وثيقة بانتشار الفساد والمفسدين.و </a:t>
            </a:r>
            <a:r>
              <a:rPr lang="ar-SA" b="1" dirty="0" err="1"/>
              <a:t>اهم</a:t>
            </a:r>
            <a:r>
              <a:rPr lang="ar-SA" b="1" dirty="0"/>
              <a:t> </a:t>
            </a:r>
            <a:r>
              <a:rPr lang="ar-SA" b="1" dirty="0" smtClean="0"/>
              <a:t>الأسباب </a:t>
            </a:r>
            <a:r>
              <a:rPr lang="ar-SA" b="1" dirty="0"/>
              <a:t>هي</a:t>
            </a:r>
            <a:r>
              <a:rPr lang="fr-FR" b="1" dirty="0"/>
              <a:t>:</a:t>
            </a:r>
            <a:endParaRPr lang="fr-FR" dirty="0"/>
          </a:p>
          <a:p>
            <a:pPr algn="r" rtl="1"/>
            <a:r>
              <a:rPr lang="fr-FR" b="1" dirty="0"/>
              <a:t>-1 </a:t>
            </a:r>
            <a:r>
              <a:rPr lang="ar-SA" b="1" dirty="0"/>
              <a:t>انتشار الجهل </a:t>
            </a:r>
            <a:r>
              <a:rPr lang="ar-SA" b="1" dirty="0" err="1"/>
              <a:t>و</a:t>
            </a:r>
            <a:r>
              <a:rPr lang="ar-SA" b="1" dirty="0"/>
              <a:t> تدني المستوى التعليمي والثقافي للأفراد</a:t>
            </a:r>
            <a:r>
              <a:rPr lang="fr-FR" b="1" dirty="0"/>
              <a:t>:</a:t>
            </a:r>
            <a:endParaRPr lang="fr-FR" dirty="0"/>
          </a:p>
          <a:p>
            <a:pPr algn="r" rtl="1"/>
            <a:r>
              <a:rPr lang="fr-FR" b="1" dirty="0"/>
              <a:t>-2 </a:t>
            </a:r>
            <a:r>
              <a:rPr lang="ar-SA" b="1" dirty="0"/>
              <a:t>توظيف الانتماءات الأسرية والقبلية </a:t>
            </a:r>
            <a:r>
              <a:rPr lang="ar-SA" b="1" dirty="0" err="1"/>
              <a:t>و</a:t>
            </a:r>
            <a:r>
              <a:rPr lang="ar-SA" b="1" dirty="0"/>
              <a:t> الطائفية في المعاملات الرسمية</a:t>
            </a:r>
            <a:r>
              <a:rPr lang="fr-FR" b="1" dirty="0" smtClean="0"/>
              <a:t>:</a:t>
            </a:r>
            <a:r>
              <a:rPr lang="ar-DZ" b="1" dirty="0" smtClean="0"/>
              <a:t>.</a:t>
            </a:r>
          </a:p>
          <a:p>
            <a:pPr algn="r" rtl="1"/>
            <a:r>
              <a:rPr lang="fr-FR" dirty="0" smtClean="0"/>
              <a:t> </a:t>
            </a:r>
            <a:r>
              <a:rPr lang="ar-SA" b="1" dirty="0" smtClean="0"/>
              <a:t>3- </a:t>
            </a:r>
            <a:r>
              <a:rPr lang="ar-SA" b="1" dirty="0"/>
              <a:t>أثر العادات والتقاليد السائدة على تفشي الفساد الإداري</a:t>
            </a:r>
            <a:r>
              <a:rPr lang="fr-FR" b="1" dirty="0"/>
              <a:t>: </a:t>
            </a:r>
            <a:r>
              <a:rPr lang="ar-SA" b="1" dirty="0"/>
              <a:t>كضعف الوعي بأهمية الوقت، عدم الالتزام بالمواعيد،...</a:t>
            </a:r>
            <a:endParaRPr lang="fr-FR" dirty="0"/>
          </a:p>
          <a:p>
            <a:pPr algn="r" rtl="1"/>
            <a:r>
              <a:rPr lang="ar-SA" b="1" dirty="0"/>
              <a:t>4-  ضعف الانتماءات والحس </a:t>
            </a:r>
            <a:r>
              <a:rPr lang="ar-SA" b="1" dirty="0" smtClean="0"/>
              <a:t>الوظيفي</a:t>
            </a:r>
            <a:r>
              <a:rPr lang="fr-FR" b="1" dirty="0" smtClean="0"/>
              <a:t>...</a:t>
            </a:r>
            <a:endParaRPr lang="fr-FR" dirty="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314</TotalTime>
  <Words>730</Words>
  <Application>Microsoft Office PowerPoint</Application>
  <PresentationFormat>Affichage à l'écran (4:3)</PresentationFormat>
  <Paragraphs>93</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Papier</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home</dc:creator>
  <cp:lastModifiedBy>silicon</cp:lastModifiedBy>
  <cp:revision>50</cp:revision>
  <dcterms:created xsi:type="dcterms:W3CDTF">2015-02-21T08:34:34Z</dcterms:created>
  <dcterms:modified xsi:type="dcterms:W3CDTF">2018-02-07T19:59:18Z</dcterms:modified>
</cp:coreProperties>
</file>