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1" r:id="rId5"/>
    <p:sldId id="257" r:id="rId6"/>
    <p:sldId id="268" r:id="rId7"/>
    <p:sldId id="265" r:id="rId8"/>
    <p:sldId id="259" r:id="rId9"/>
    <p:sldId id="290" r:id="rId10"/>
    <p:sldId id="266" r:id="rId11"/>
    <p:sldId id="267" r:id="rId12"/>
    <p:sldId id="278" r:id="rId13"/>
    <p:sldId id="279" r:id="rId14"/>
    <p:sldId id="258" r:id="rId15"/>
    <p:sldId id="262" r:id="rId16"/>
    <p:sldId id="277" r:id="rId17"/>
    <p:sldId id="285" r:id="rId18"/>
    <p:sldId id="286" r:id="rId19"/>
    <p:sldId id="293" r:id="rId20"/>
    <p:sldId id="263" r:id="rId21"/>
    <p:sldId id="291" r:id="rId22"/>
    <p:sldId id="287" r:id="rId23"/>
    <p:sldId id="26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6069-7592-48D4-9C11-37D03387794C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5A85-E5C2-43D2-AA72-9F2CAB697D8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221860114_Clear_Genetic_Distinctiveness_between_Human-_and_Pig-Derived_Trichuris_Based_on_Analyses_of_Mitochondrial_Datasets/figures?lo=1" TargetMode="External"/><Relationship Id="rId5" Type="http://schemas.openxmlformats.org/officeDocument/2006/relationships/hyperlink" Target="https://www.slideshare.net/rntunjung/rnt-lecture-2012-worms-of-large-intestine" TargetMode="External"/><Relationship Id="rId4" Type="http://schemas.openxmlformats.org/officeDocument/2006/relationships/hyperlink" Target="http://41.188.65.217/UNF3Smiroir/campusnumeriques/parasitologie/enseignement/trichocephalose/site/html/2.html" TargetMode="External"/><Relationship Id="rId3" Type="http://schemas.openxmlformats.org/officeDocument/2006/relationships/hyperlink" Target="http://disciplines.ac-montpellier.fr/biotechnologies/media-gallery/detail/55/192" TargetMode="External"/><Relationship Id="rId2" Type="http://schemas.openxmlformats.org/officeDocument/2006/relationships/hyperlink" Target="https://web.stanford.edu/group/parasites/ParaSites2005/Trichuris/Untitled-12.htm" TargetMode="External"/><Relationship Id="rId1" Type="http://schemas.openxmlformats.org/officeDocument/2006/relationships/hyperlink" Target="https://www.sciencedirect.com/topics/immunology-and-microbiology/trichuris-trichiur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fr.wikipedia.org/w/index.php?title=Trichuris_ovis&amp;action=edit&amp;redlink=1" TargetMode="Externa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06215" y="0"/>
            <a:ext cx="101794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Trichoc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phalose</a:t>
            </a:r>
            <a:b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8947" y="1502427"/>
            <a:ext cx="6591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Sommaire </a:t>
            </a:r>
            <a:endParaRPr lang="fr-FR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1. Introduction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2. Historique 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3. Agent pathogène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4. Classification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sz="3200" b="1" dirty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pidémiologie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 Cycle évolutif 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 Diagnostic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39"/>
    </mc:Choice>
    <mc:Fallback>
      <p:transition spd="slow" advTm="342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Localisation (habitat)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7653" y="2417236"/>
            <a:ext cx="3772437" cy="243728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vers adultes :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Gros intestin , </a:t>
            </a: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Caecum</a:t>
            </a:r>
            <a:r>
              <a:rPr lang="fr-FR" dirty="0" smtClean="0"/>
              <a:t>,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appendice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Appendicite, vous dites ? | Les Quatre Saison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/>
          <a:stretch>
            <a:fillRect/>
          </a:stretch>
        </p:blipFill>
        <p:spPr bwMode="auto">
          <a:xfrm>
            <a:off x="5980090" y="1184855"/>
            <a:ext cx="5471989" cy="44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36"/>
    </mc:Choice>
    <mc:Fallback>
      <p:transition spd="slow" advTm="383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303655" y="1906270"/>
            <a:ext cx="982599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fr-FR" altLang="en-US" sz="3200"/>
              <a:t>Le trichocéphale est un parasite </a:t>
            </a:r>
            <a:endParaRPr lang="fr-FR" altLang="en-US" sz="32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fr-FR" altLang="en-US" sz="3200"/>
              <a:t>du côlon (cæcum).</a:t>
            </a:r>
            <a:endParaRPr lang="fr-FR" altLang="en-US" sz="32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fr-FR" altLang="en-US" sz="3200"/>
              <a:t>Il se fixe sur la muqueuse colique dans laquelle il s’implante par sa partie  filiforme.</a:t>
            </a:r>
            <a:endParaRPr lang="fr-FR" altLang="en-US" sz="32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fr-FR" altLang="en-US" sz="3200"/>
              <a:t>hématophage et la spoliation sanguine journalière est de 5 microlitres de sang par parasite.</a:t>
            </a:r>
            <a:endParaRPr lang="fr-FR" altLang="en-US" sz="32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fr-FR" altLang="en-US" sz="3200"/>
              <a:t>Les trichocéphales vivent 5 à 10 ans.</a:t>
            </a:r>
            <a:endParaRPr lang="fr-FR" altLang="en-US" sz="3200"/>
          </a:p>
        </p:txBody>
      </p:sp>
      <p:sp>
        <p:nvSpPr>
          <p:cNvPr id="5" name="Zone de texte 4"/>
          <p:cNvSpPr txBox="1"/>
          <p:nvPr/>
        </p:nvSpPr>
        <p:spPr>
          <a:xfrm>
            <a:off x="3030220" y="854075"/>
            <a:ext cx="661987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fr-FR" altLang="en-US" sz="4000" b="1">
                <a:sym typeface="+mn-ea"/>
              </a:rPr>
              <a:t>Habitat, Nutrition et Longévité</a:t>
            </a:r>
            <a:endParaRPr lang="fr-FR" altLang="en-US" sz="4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6873875" y="3647440"/>
            <a:ext cx="5002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 indirecte : eau et aliments souillés.</a:t>
            </a:r>
            <a:endParaRPr lang="fr-FR" altLang="en-US"/>
          </a:p>
          <a:p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725170" y="2800985"/>
            <a:ext cx="41573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 sz="3200">
                <a:sym typeface="+mn-ea"/>
              </a:rPr>
              <a:t>Mode de contamination</a:t>
            </a:r>
            <a:endParaRPr lang="fr-FR" altLang="en-US" sz="3200"/>
          </a:p>
        </p:txBody>
      </p:sp>
      <p:sp>
        <p:nvSpPr>
          <p:cNvPr id="6" name="Zone de texte 5"/>
          <p:cNvSpPr txBox="1"/>
          <p:nvPr/>
        </p:nvSpPr>
        <p:spPr>
          <a:xfrm>
            <a:off x="4059555" y="5776595"/>
            <a:ext cx="7816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>
                <a:sym typeface="+mn-ea"/>
              </a:rPr>
              <a:t>La femelle pond des œufs qui sont éliminés dans le milieu extérieur avec les selles.</a:t>
            </a:r>
            <a:endParaRPr lang="fr-FR" altLang="en-US"/>
          </a:p>
        </p:txBody>
      </p:sp>
      <p:sp>
        <p:nvSpPr>
          <p:cNvPr id="7" name="Flèche droite 6"/>
          <p:cNvSpPr/>
          <p:nvPr/>
        </p:nvSpPr>
        <p:spPr>
          <a:xfrm rot="19440000">
            <a:off x="4885055" y="2055495"/>
            <a:ext cx="1699895" cy="4051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8" name="Zone de texte 7"/>
          <p:cNvSpPr txBox="1"/>
          <p:nvPr/>
        </p:nvSpPr>
        <p:spPr>
          <a:xfrm>
            <a:off x="6773545" y="1388745"/>
            <a:ext cx="33413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>
                <a:sym typeface="+mn-ea"/>
              </a:rPr>
              <a:t>  directe : mains sales, géophagie ;</a:t>
            </a:r>
            <a:endParaRPr lang="fr-FR" altLang="en-US"/>
          </a:p>
        </p:txBody>
      </p:sp>
      <p:sp>
        <p:nvSpPr>
          <p:cNvPr id="9" name="Flèche droite 8"/>
          <p:cNvSpPr/>
          <p:nvPr/>
        </p:nvSpPr>
        <p:spPr>
          <a:xfrm rot="1440000">
            <a:off x="5011420" y="3390900"/>
            <a:ext cx="1633220" cy="3733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10" name="Zone de texte 9"/>
          <p:cNvSpPr txBox="1"/>
          <p:nvPr/>
        </p:nvSpPr>
        <p:spPr>
          <a:xfrm>
            <a:off x="210185" y="5668645"/>
            <a:ext cx="2705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 sz="3200">
                <a:sym typeface="+mn-ea"/>
              </a:rPr>
              <a:t>Mode de sortie</a:t>
            </a:r>
            <a:endParaRPr lang="fr-FR" altLang="en-US" sz="3200"/>
          </a:p>
        </p:txBody>
      </p:sp>
      <p:sp>
        <p:nvSpPr>
          <p:cNvPr id="11" name="Flèche droite 10"/>
          <p:cNvSpPr/>
          <p:nvPr/>
        </p:nvSpPr>
        <p:spPr>
          <a:xfrm>
            <a:off x="3127375" y="5713095"/>
            <a:ext cx="932180" cy="495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pic>
        <p:nvPicPr>
          <p:cNvPr id="101" name="Espace réservé du contenu 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43830" y="4081145"/>
            <a:ext cx="2438400" cy="161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Espace réservé du contenu 10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68385" y="4053205"/>
            <a:ext cx="2871470" cy="161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Imag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8327390" y="1864360"/>
            <a:ext cx="272415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Image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9872345" y="154940"/>
            <a:ext cx="2004060" cy="1233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5</a:t>
            </a:r>
            <a:r>
              <a:rPr lang="fr-FR" b="1" dirty="0" smtClean="0"/>
              <a:t>. Epidémiologie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09925" y="1365161"/>
            <a:ext cx="99795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800 million de personnes touchées dans le monde.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Les enfants pauvres vivent  dans la région tropical et subtropicales sont plus touchés.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La consommation des aliments ou des eaux souillées représentes une sources de contamination.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Certaines personnes (25%) sont plus exposés au </a:t>
            </a:r>
            <a:r>
              <a:rPr lang="fr-FR" sz="2000" i="1" dirty="0" err="1" smtClean="0"/>
              <a:t>T.trichuris</a:t>
            </a:r>
            <a:r>
              <a:rPr lang="fr-FR" sz="2000" dirty="0" smtClean="0"/>
              <a:t> liés aux facteurs génétiques,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6" name="Picture 8" descr="Worldwide distribution of T. trichiura4 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3" r="1207" b="20161"/>
          <a:stretch>
            <a:fillRect/>
          </a:stretch>
        </p:blipFill>
        <p:spPr bwMode="auto">
          <a:xfrm>
            <a:off x="4598787" y="3673485"/>
            <a:ext cx="6850532" cy="2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rldwide distribution of T. trichiura4 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2" t="79405"/>
          <a:stretch>
            <a:fillRect/>
          </a:stretch>
        </p:blipFill>
        <p:spPr bwMode="auto">
          <a:xfrm>
            <a:off x="1326526" y="3673485"/>
            <a:ext cx="3084444" cy="26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75"/>
    </mc:Choice>
    <mc:Fallback>
      <p:transition spd="slow" advTm="3627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7076" y="0"/>
            <a:ext cx="3463344" cy="874802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002060"/>
                </a:solidFill>
              </a:rPr>
              <a:t>6</a:t>
            </a:r>
            <a:r>
              <a:rPr lang="fr-FR" b="1" u="sng" dirty="0" smtClean="0">
                <a:solidFill>
                  <a:srgbClr val="002060"/>
                </a:solidFill>
              </a:rPr>
              <a:t>. Cycle évolutif </a:t>
            </a:r>
            <a:endParaRPr lang="fr-FR" b="1" u="sng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upload.wikimedia.org/wikipedia/commons/9/92/Trichuriasis_lifecycl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6" y="695373"/>
            <a:ext cx="5522308" cy="65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579"/>
    </mc:Choice>
    <mc:Fallback>
      <p:transition spd="slow" advTm="1625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4730" y="278765"/>
            <a:ext cx="6947535" cy="6366510"/>
          </a:xfrm>
          <a:prstGeom prst="rect">
            <a:avLst/>
          </a:prstGeom>
        </p:spPr>
      </p:pic>
      <p:sp>
        <p:nvSpPr>
          <p:cNvPr id="6" name="Zone de texte 5"/>
          <p:cNvSpPr txBox="1"/>
          <p:nvPr/>
        </p:nvSpPr>
        <p:spPr>
          <a:xfrm>
            <a:off x="9465310" y="375094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Source : Société Africaine de Parasitologie (SoAP)</a:t>
            </a:r>
            <a:endParaRPr lang="fr-F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461135" y="1499870"/>
            <a:ext cx="79946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fr-FR" altLang="en-US" sz="2400"/>
              <a:t>les conditions climatiques favorables : chaleur et humidité </a:t>
            </a:r>
            <a:endParaRPr lang="fr-FR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fr-FR" altLang="en-US" sz="2400"/>
              <a:t>dispersion des excrétas dans la nature, </a:t>
            </a:r>
            <a:endParaRPr lang="fr-FR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fr-FR" altLang="en-US" sz="2400"/>
              <a:t>utilisation de l’engrais humain. </a:t>
            </a:r>
            <a:endParaRPr lang="fr-FR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fr-FR" altLang="en-US" sz="2400"/>
              <a:t>promiscuité, concentration de  population, etc.</a:t>
            </a:r>
            <a:endParaRPr lang="fr-FR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fr-FR" altLang="en-US" sz="2400"/>
              <a:t>Le comportement : la géophagie chez l’enfant. </a:t>
            </a:r>
            <a:endParaRPr lang="fr-FR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fr-FR" altLang="en-US" sz="2400"/>
              <a:t>La profession: les agriculteurs.</a:t>
            </a:r>
            <a:endParaRPr lang="fr-FR" altLang="en-US" sz="2400"/>
          </a:p>
        </p:txBody>
      </p:sp>
      <p:sp>
        <p:nvSpPr>
          <p:cNvPr id="5" name="Zone de texte 4"/>
          <p:cNvSpPr txBox="1"/>
          <p:nvPr/>
        </p:nvSpPr>
        <p:spPr>
          <a:xfrm>
            <a:off x="3217545" y="457835"/>
            <a:ext cx="38563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Facteurs favorisants</a:t>
            </a:r>
            <a:endParaRPr lang="fr-FR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934210" y="1533525"/>
            <a:ext cx="952436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une action mécanique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irritation des terminaisons nerveuses présentes dans la sous muqueuse intestinale.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une accélération du péristaltisme donc du transit intestinal et un prolapsus rectal ;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une action inflammatoire par pénétration du parasite dans la muqueuse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hyperéosinophilie ;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une action spoliatrice surtout en cas d’infestation massive. d’une anémie.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Des troubles digestifs avec diarrhée et douleurs abdominales</a:t>
            </a:r>
            <a:endParaRPr lang="fr-FR" altLang="en-US" sz="2800"/>
          </a:p>
        </p:txBody>
      </p:sp>
      <p:sp>
        <p:nvSpPr>
          <p:cNvPr id="5" name="Zone de texte 4"/>
          <p:cNvSpPr txBox="1"/>
          <p:nvPr/>
        </p:nvSpPr>
        <p:spPr>
          <a:xfrm>
            <a:off x="3990975" y="557530"/>
            <a:ext cx="29178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 sz="4800" b="1" i="1">
                <a:solidFill>
                  <a:srgbClr val="FF0000"/>
                </a:solidFill>
                <a:sym typeface="+mn-ea"/>
              </a:rPr>
              <a:t>Pathologie</a:t>
            </a:r>
            <a:endParaRPr lang="fr-FR" altLang="en-US" sz="4800" b="1" i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32710" y="864870"/>
            <a:ext cx="7261860" cy="4826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986" y="0"/>
            <a:ext cx="5073203" cy="1325563"/>
          </a:xfrm>
        </p:spPr>
        <p:txBody>
          <a:bodyPr/>
          <a:lstStyle/>
          <a:p>
            <a:pPr algn="ctr"/>
            <a:r>
              <a:rPr lang="fr-FR" b="1" u="sng" dirty="0"/>
              <a:t>7</a:t>
            </a:r>
            <a:r>
              <a:rPr lang="fr-FR" b="1" u="sng" dirty="0" smtClean="0"/>
              <a:t>.Diagnostic</a:t>
            </a:r>
            <a:r>
              <a:rPr lang="fr-FR" b="1" u="sng" dirty="0"/>
              <a:t> 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015" y="1237638"/>
            <a:ext cx="6270938" cy="40275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b="1" dirty="0" smtClean="0"/>
              <a:t>A. Biologique</a:t>
            </a:r>
            <a:endParaRPr lang="fr-FR" b="1" dirty="0" smtClean="0"/>
          </a:p>
          <a:p>
            <a:pPr lvl="0"/>
            <a:r>
              <a:rPr lang="fr-FR" dirty="0" smtClean="0"/>
              <a:t>recherche </a:t>
            </a:r>
            <a:r>
              <a:rPr lang="fr-FR" dirty="0"/>
              <a:t>des œufs à l’examen </a:t>
            </a:r>
            <a:r>
              <a:rPr lang="fr-FR" dirty="0" err="1"/>
              <a:t>parasitologique</a:t>
            </a:r>
            <a:r>
              <a:rPr lang="fr-FR" dirty="0"/>
              <a:t> des selles. </a:t>
            </a:r>
            <a:endParaRPr lang="fr-FR" dirty="0"/>
          </a:p>
          <a:p>
            <a:r>
              <a:rPr lang="fr-FR" dirty="0"/>
              <a:t>les techniques de concentrations = oeufs dans le culot et matière organique au surnageant (</a:t>
            </a:r>
            <a:r>
              <a:rPr lang="fr-FR" dirty="0" err="1"/>
              <a:t>Kato</a:t>
            </a:r>
            <a:r>
              <a:rPr lang="fr-FR" dirty="0"/>
              <a:t>, Ritchie). </a:t>
            </a:r>
            <a:endParaRPr lang="fr-FR" dirty="0"/>
          </a:p>
          <a:p>
            <a:r>
              <a:rPr lang="fr-FR" dirty="0"/>
              <a:t>Moléculaire </a:t>
            </a:r>
            <a:endParaRPr lang="fr-FR" dirty="0"/>
          </a:p>
          <a:p>
            <a:r>
              <a:rPr lang="fr-FR" dirty="0"/>
              <a:t>HES</a:t>
            </a:r>
            <a:endParaRPr lang="fr-FR" dirty="0"/>
          </a:p>
          <a:p>
            <a:r>
              <a:rPr lang="fr-FR" dirty="0"/>
              <a:t>Anémie férriprives (rare</a:t>
            </a:r>
            <a:r>
              <a:rPr lang="fr-FR" dirty="0" smtClean="0"/>
              <a:t>)</a:t>
            </a:r>
            <a:endParaRPr lang="fr-FR" dirty="0" smtClean="0"/>
          </a:p>
          <a:p>
            <a:pPr lvl="0"/>
            <a:r>
              <a:rPr lang="fr-FR" b="1" dirty="0" smtClean="0"/>
              <a:t>B. Médical</a:t>
            </a:r>
            <a:endParaRPr lang="fr-FR" b="1" dirty="0" smtClean="0"/>
          </a:p>
          <a:p>
            <a:pPr lvl="0"/>
            <a:r>
              <a:rPr lang="fr-FR" dirty="0" smtClean="0"/>
              <a:t>Exceptionnellement </a:t>
            </a:r>
            <a:r>
              <a:rPr lang="fr-FR" dirty="0"/>
              <a:t>les vers adultes sont découverts sur un prolapsus rectal ou à l’examen anatomo-pathologie de la pièce opératoire d’appendice. </a:t>
            </a:r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oloscopie 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Picture 2" descr="https://player.slideplayer.fr/65/11820100/slides/slide_30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2" t="55674" r="14651" b="7464"/>
          <a:stretch>
            <a:fillRect/>
          </a:stretch>
        </p:blipFill>
        <p:spPr bwMode="auto">
          <a:xfrm>
            <a:off x="8447717" y="2026836"/>
            <a:ext cx="2595352" cy="24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ment se déroule une coloscopie ? C'est douloureux ? - Top San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15" y="4546830"/>
            <a:ext cx="2675467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es techniques Coprologiques en parasitologie - BIOLOGIE MEDIC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17" y="203141"/>
            <a:ext cx="2745738" cy="15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researchgate.net/profile/Peter_Nejsum/publication/221860114/figure/fig9/AS:340539615531012@1458202379327/Sequences-of-primers-for-amplifying-short-PCR-fragments-from-human-Trichuris-and_W6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7" b="51651"/>
          <a:stretch>
            <a:fillRect/>
          </a:stretch>
        </p:blipFill>
        <p:spPr bwMode="auto">
          <a:xfrm>
            <a:off x="5344733" y="4685607"/>
            <a:ext cx="2526347" cy="17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ppendicites parasitaires - ScienceDir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07" y="4716435"/>
            <a:ext cx="2214891" cy="16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29"/>
    </mc:Choice>
    <mc:Fallback>
      <p:transition spd="slow" advTm="595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1059160" cy="38906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Trichocéphalose ou trichocéphale</a:t>
            </a:r>
            <a:endParaRPr lang="fr-FR" sz="22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Parasitose intestinale</a:t>
            </a:r>
            <a:endParaRPr lang="fr-FR" sz="22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habituellement bénigne</a:t>
            </a:r>
            <a:endParaRPr lang="fr-FR" sz="22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Cosmopolite</a:t>
            </a:r>
            <a:endParaRPr lang="fr-FR" sz="22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 </a:t>
            </a:r>
            <a:r>
              <a:rPr lang="fr-FR" sz="2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souvent asymptomatique sauf en cas d’infestation massive. </a:t>
            </a:r>
            <a:endParaRPr lang="fr-FR" sz="22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70C0"/>
                </a:solidFill>
              </a:rPr>
              <a:t>Causé par un nématode (</a:t>
            </a:r>
            <a:r>
              <a:rPr lang="fr-FR" sz="2200" b="1" dirty="0" err="1" smtClean="0">
                <a:solidFill>
                  <a:srgbClr val="0070C0"/>
                </a:solidFill>
              </a:rPr>
              <a:t>Trichuris</a:t>
            </a:r>
            <a:r>
              <a:rPr lang="fr-FR" sz="2200" b="1" dirty="0" smtClean="0">
                <a:solidFill>
                  <a:srgbClr val="0070C0"/>
                </a:solidFill>
              </a:rPr>
              <a:t> ).</a:t>
            </a:r>
            <a:endParaRPr lang="fr-FR" sz="22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70C0"/>
                </a:solidFill>
              </a:rPr>
              <a:t>grave</a:t>
            </a:r>
            <a:r>
              <a:rPr lang="fr-FR" sz="2200" b="1" dirty="0">
                <a:solidFill>
                  <a:srgbClr val="0070C0"/>
                </a:solidFill>
              </a:rPr>
              <a:t>, notamment chez l'enfant.</a:t>
            </a:r>
            <a:endParaRPr lang="fr-FR" sz="22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rgbClr val="0070C0"/>
                </a:solidFill>
              </a:rPr>
              <a:t> due à l’utilisation d’engrais humain </a:t>
            </a:r>
            <a:endParaRPr lang="fr-FR" sz="22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rgbClr val="0070C0"/>
                </a:solidFill>
              </a:rPr>
              <a:t>Le diagnostic coprologique est facile à cause de la morphologie  typique de l’œuf en forme de citron.</a:t>
            </a:r>
            <a:br>
              <a:rPr lang="fr-FR" sz="2200" b="1" dirty="0">
                <a:solidFill>
                  <a:srgbClr val="0070C0"/>
                </a:solidFill>
              </a:rPr>
            </a:br>
            <a:endParaRPr lang="fr-FR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16"/>
    </mc:Choice>
    <mc:Fallback>
      <p:transition spd="slow" advTm="5811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8455" y="1825625"/>
            <a:ext cx="6307455" cy="435165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1985" y="3129915"/>
            <a:ext cx="5100955" cy="26854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4104640" y="3377565"/>
            <a:ext cx="641985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- Lutte contre le péril fécal : usage de latrines étanches.</a:t>
            </a:r>
            <a:endParaRPr lang="fr-FR" altLang="en-US"/>
          </a:p>
          <a:p>
            <a:r>
              <a:rPr lang="fr-FR" altLang="en-US"/>
              <a:t>- Traitement de l’engrais humain avant son utilisation.</a:t>
            </a:r>
            <a:endParaRPr lang="fr-FR" altLang="en-US"/>
          </a:p>
          <a:p>
            <a:r>
              <a:rPr lang="fr-FR" altLang="en-US"/>
              <a:t>- Approvisionnement en eau potable des collectivités.</a:t>
            </a:r>
            <a:endParaRPr lang="fr-FR" altLang="en-US"/>
          </a:p>
          <a:p>
            <a:r>
              <a:rPr lang="fr-FR" altLang="en-US"/>
              <a:t>- Hygiène corporelle et alimentaire (hygiène des mains surtout).</a:t>
            </a:r>
            <a:endParaRPr lang="fr-FR" altLang="en-US"/>
          </a:p>
          <a:p>
            <a:r>
              <a:rPr lang="fr-FR" altLang="en-US"/>
              <a:t>- Dépistage et traitement des porteurs.</a:t>
            </a:r>
            <a:endParaRPr lang="fr-FR" altLang="en-US"/>
          </a:p>
          <a:p>
            <a:r>
              <a:rPr lang="fr-FR" altLang="en-US"/>
              <a:t>- Traitement de masse dans le cadre du programme mondial de contrôle et d’élimination des géohelminthiases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5107940" y="142875"/>
            <a:ext cx="22891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</a:t>
            </a:r>
            <a:r>
              <a:rPr lang="fr-FR" altLang="en-US" sz="3600" b="1" i="1">
                <a:solidFill>
                  <a:srgbClr val="FF0000"/>
                </a:solidFill>
                <a:sym typeface="+mn-ea"/>
              </a:rPr>
              <a:t>Prévention</a:t>
            </a:r>
            <a:endParaRPr lang="fr-FR" altLang="en-US" sz="3600" b="1" i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667385" y="3966210"/>
            <a:ext cx="20377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</a:t>
            </a:r>
            <a:r>
              <a:rPr lang="fr-FR" altLang="en-US" sz="3200" b="1">
                <a:sym typeface="+mn-ea"/>
              </a:rPr>
              <a:t>Collectives</a:t>
            </a:r>
            <a:endParaRPr lang="fr-FR" altLang="en-US" sz="3200" b="1"/>
          </a:p>
        </p:txBody>
      </p:sp>
      <p:sp>
        <p:nvSpPr>
          <p:cNvPr id="7" name="Zone de texte 6"/>
          <p:cNvSpPr txBox="1"/>
          <p:nvPr/>
        </p:nvSpPr>
        <p:spPr>
          <a:xfrm>
            <a:off x="4104640" y="1096645"/>
            <a:ext cx="742886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- Rompre la chaîne épidémiologique de la maladie.</a:t>
            </a:r>
            <a:endParaRPr lang="fr-FR" altLang="en-US"/>
          </a:p>
          <a:p>
            <a:pPr algn="l"/>
            <a:r>
              <a:rPr lang="fr-FR" altLang="en-US">
                <a:sym typeface="+mn-ea"/>
              </a:rPr>
              <a:t>- Eviter la contamination de l’homme sain.</a:t>
            </a:r>
            <a:endParaRPr lang="fr-FR" altLang="en-US"/>
          </a:p>
          <a:p>
            <a:pPr algn="l"/>
            <a:r>
              <a:rPr lang="fr-FR" altLang="en-US">
                <a:sym typeface="+mn-ea"/>
              </a:rPr>
              <a:t>- Une bonne hygiène corporelle notamment le lavage des mains avant chaque </a:t>
            </a:r>
            <a:endParaRPr lang="fr-FR" altLang="en-US"/>
          </a:p>
          <a:p>
            <a:pPr algn="l"/>
            <a:r>
              <a:rPr lang="fr-FR" altLang="en-US">
                <a:sym typeface="+mn-ea"/>
              </a:rPr>
              <a:t>repas, </a:t>
            </a:r>
            <a:endParaRPr lang="fr-FR" altLang="en-US"/>
          </a:p>
          <a:p>
            <a:pPr algn="l"/>
            <a:r>
              <a:rPr lang="fr-FR" altLang="en-US">
                <a:sym typeface="+mn-ea"/>
              </a:rPr>
              <a:t>- Une bonne hygiène alimentaire.</a:t>
            </a:r>
            <a:endParaRPr lang="fr-FR" altLang="en-US"/>
          </a:p>
        </p:txBody>
      </p:sp>
      <p:sp>
        <p:nvSpPr>
          <p:cNvPr id="8" name="Zone de texte 7"/>
          <p:cNvSpPr txBox="1"/>
          <p:nvPr/>
        </p:nvSpPr>
        <p:spPr>
          <a:xfrm>
            <a:off x="667385" y="1945640"/>
            <a:ext cx="24593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</a:t>
            </a:r>
            <a:r>
              <a:rPr lang="fr-FR" altLang="en-US" sz="3200" b="1">
                <a:sym typeface="+mn-ea"/>
              </a:rPr>
              <a:t>individuelles </a:t>
            </a:r>
            <a:endParaRPr lang="fr-FR" altLang="en-US" sz="3200" b="1"/>
          </a:p>
        </p:txBody>
      </p:sp>
      <p:sp>
        <p:nvSpPr>
          <p:cNvPr id="9" name="Zone de texte 8"/>
          <p:cNvSpPr txBox="1"/>
          <p:nvPr/>
        </p:nvSpPr>
        <p:spPr>
          <a:xfrm>
            <a:off x="667385" y="5829300"/>
            <a:ext cx="9015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</a:t>
            </a:r>
            <a:r>
              <a:rPr lang="fr-FR" altLang="en-US" sz="2800" b="1">
                <a:sym typeface="+mn-ea"/>
              </a:rPr>
              <a:t>Usage des antiparasiatires:</a:t>
            </a:r>
            <a:r>
              <a:rPr lang="fr-FR" altLang="en-US">
                <a:sym typeface="+mn-ea"/>
              </a:rPr>
              <a:t> albendazole, Flubendazol ( fluvermal) , Mebendazol</a:t>
            </a:r>
            <a:endParaRPr lang="fr-F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références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470" y="1690688"/>
            <a:ext cx="11512639" cy="4021383"/>
          </a:xfrm>
        </p:spPr>
        <p:txBody>
          <a:bodyPr>
            <a:normAutofit/>
          </a:bodyPr>
          <a:lstStyle/>
          <a:p>
            <a:r>
              <a:rPr lang="fr-FR" sz="2000" dirty="0" smtClean="0">
                <a:hlinkClick r:id="rId1"/>
              </a:rPr>
              <a:t>https://www.sciencedirect.com/topics/immunology-and-microbiology/trichuris-trichiura</a:t>
            </a:r>
            <a:endParaRPr lang="fr-FR" sz="2000" dirty="0">
              <a:hlinkClick r:id="rId1"/>
            </a:endParaRPr>
          </a:p>
          <a:p>
            <a:r>
              <a:rPr lang="fr-FR" sz="2000" dirty="0" smtClean="0">
                <a:hlinkClick r:id="rId2"/>
              </a:rPr>
              <a:t>https://web.stanford.edu/group/parasites/ParaSites2005/Trichuris/Untitled-12.htm</a:t>
            </a:r>
            <a:endParaRPr lang="fr-FR" sz="2000" dirty="0" smtClean="0"/>
          </a:p>
          <a:p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disciplines.ac-montpellier.fr/biotechnologies/media-gallery/detail/55/192</a:t>
            </a:r>
            <a:endParaRPr lang="fr-FR" sz="2000" dirty="0" smtClean="0"/>
          </a:p>
          <a:p>
            <a:r>
              <a:rPr lang="fr-FR" sz="2000" dirty="0">
                <a:hlinkClick r:id="rId4"/>
              </a:rPr>
              <a:t>http://</a:t>
            </a:r>
            <a:r>
              <a:rPr lang="fr-FR" sz="2000" dirty="0" smtClean="0">
                <a:hlinkClick r:id="rId4"/>
              </a:rPr>
              <a:t>41.188.65.217/UNF3Smiroir/campusnumeriques/parasitologie/enseignement/trichocephalose/site/html/2.html</a:t>
            </a:r>
            <a:endParaRPr lang="fr-FR" sz="2000" dirty="0" smtClean="0"/>
          </a:p>
          <a:p>
            <a:r>
              <a:rPr lang="fr-FR" sz="2000" dirty="0">
                <a:hlinkClick r:id="rId5"/>
              </a:rPr>
              <a:t>https://</a:t>
            </a:r>
            <a:r>
              <a:rPr lang="fr-FR" sz="2000" dirty="0" smtClean="0">
                <a:hlinkClick r:id="rId5"/>
              </a:rPr>
              <a:t>www.slideshare.net/rntunjung/rnt-lecture-2012-worms-of-large-intestine</a:t>
            </a:r>
            <a:endParaRPr lang="fr-FR" sz="2000" dirty="0" smtClean="0"/>
          </a:p>
          <a:p>
            <a:r>
              <a:rPr lang="fr-FR" sz="2000">
                <a:hlinkClick r:id="rId6"/>
              </a:rPr>
              <a:t>https://www.researchgate.net/publication/221860114_Clear_Genetic_Distinctiveness_between_Human-_and_Pig-Derived_Trichuris_Based_on_Analyses_of_Mitochondrial_Datasets/figures?lo=1</a:t>
            </a:r>
            <a:endParaRPr lang="fr-FR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11"/>
    </mc:Choice>
    <mc:Fallback>
      <p:transition spd="slow" advTm="149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2. Historique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390" y="1516380"/>
            <a:ext cx="7961630" cy="435165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1740 découvert des vers adultes de </a:t>
            </a:r>
            <a:r>
              <a:rPr lang="fr-FR" i="1" dirty="0" smtClean="0"/>
              <a:t>T. </a:t>
            </a:r>
            <a:r>
              <a:rPr lang="fr-FR" i="1" dirty="0" err="1" smtClean="0"/>
              <a:t>trichiura</a:t>
            </a:r>
            <a:r>
              <a:rPr lang="fr-FR" i="1" dirty="0" smtClean="0"/>
              <a:t> </a:t>
            </a:r>
            <a:r>
              <a:rPr lang="fr-FR" dirty="0" smtClean="0"/>
              <a:t>dans le côlon par Morgani par autopsie. </a:t>
            </a:r>
            <a:endParaRPr lang="fr-FR" dirty="0" smtClean="0"/>
          </a:p>
          <a:p>
            <a:pPr algn="just"/>
            <a:r>
              <a:rPr lang="fr-FR" dirty="0" smtClean="0"/>
              <a:t>En 1761, Roederer, un médecin allemand, description morphologique précis du parasite. </a:t>
            </a:r>
            <a:endParaRPr lang="fr-FR" dirty="0" smtClean="0"/>
          </a:p>
          <a:p>
            <a:pPr algn="just"/>
            <a:r>
              <a:rPr lang="fr-FR" dirty="0" smtClean="0"/>
              <a:t>la description et la  classification taxinomique en 1771 par Linné, ce dernier propose le nom </a:t>
            </a:r>
            <a:r>
              <a:rPr lang="fr-FR" i="1" dirty="0" err="1" smtClean="0"/>
              <a:t>Trichocephalus</a:t>
            </a:r>
            <a:r>
              <a:rPr lang="fr-FR" dirty="0" smtClean="0"/>
              <a:t> </a:t>
            </a:r>
            <a:r>
              <a:rPr lang="fr-FR" i="1" dirty="0" err="1" smtClean="0"/>
              <a:t>hominis</a:t>
            </a:r>
            <a:r>
              <a:rPr lang="fr-FR" dirty="0" smtClean="0"/>
              <a:t>, puis </a:t>
            </a:r>
            <a:r>
              <a:rPr lang="fr-FR" i="1" dirty="0" smtClean="0"/>
              <a:t>Ascaris</a:t>
            </a:r>
            <a:r>
              <a:rPr lang="fr-FR" dirty="0" smtClean="0"/>
              <a:t> </a:t>
            </a:r>
            <a:r>
              <a:rPr lang="fr-FR" i="1" dirty="0" err="1" smtClean="0"/>
              <a:t>trichuris</a:t>
            </a:r>
            <a:r>
              <a:rPr lang="fr-FR" i="1" dirty="0" smtClean="0"/>
              <a:t>; </a:t>
            </a:r>
            <a:r>
              <a:rPr lang="fr-FR" dirty="0" smtClean="0"/>
              <a:t>et</a:t>
            </a:r>
            <a:r>
              <a:rPr lang="fr-FR" i="1" dirty="0" smtClean="0"/>
              <a:t> </a:t>
            </a:r>
            <a:r>
              <a:rPr lang="fr-FR" dirty="0" smtClean="0"/>
              <a:t>la</a:t>
            </a:r>
            <a:r>
              <a:rPr lang="fr-FR" i="1" dirty="0" smtClean="0"/>
              <a:t> dénomination définitive ne sera fixé qu’en 1941 </a:t>
            </a:r>
            <a:r>
              <a:rPr lang="fr-FR" i="1" dirty="0" err="1" smtClean="0"/>
              <a:t>T.trichiura</a:t>
            </a:r>
            <a:r>
              <a:rPr lang="fr-FR" i="1" dirty="0"/>
              <a:t>.</a:t>
            </a:r>
            <a:r>
              <a:rPr lang="fr-FR" i="1" dirty="0" smtClean="0"/>
              <a:t>  </a:t>
            </a:r>
            <a:endParaRPr lang="fr-FR" i="1" dirty="0" smtClean="0"/>
          </a:p>
          <a:p>
            <a:pPr algn="just"/>
            <a:r>
              <a:rPr lang="fr-FR" dirty="0"/>
              <a:t>son cycle évolutif a été étudié par Grassi en 1887 puis par Fülleborn en 1923. </a:t>
            </a:r>
            <a:endParaRPr lang="fr-FR" dirty="0"/>
          </a:p>
          <a:p>
            <a:pPr algn="just"/>
            <a:endParaRPr lang="fr-FR" dirty="0"/>
          </a:p>
        </p:txBody>
      </p:sp>
      <p:pic>
        <p:nvPicPr>
          <p:cNvPr id="2050" name="Picture 2" descr="upload.wikimedia.org/wikipedia/commons/thumb/e/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10" y="1176726"/>
            <a:ext cx="1802578" cy="22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72550" y="3493770"/>
            <a:ext cx="3990975" cy="1659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fr-FR" dirty="0" smtClean="0"/>
              <a:t>Morgani (médecin italien </a:t>
            </a:r>
            <a:endParaRPr lang="fr-FR" dirty="0" smtClean="0"/>
          </a:p>
          <a:p>
            <a:r>
              <a:rPr lang="fr-FR" dirty="0" smtClean="0"/>
              <a:t>Anata-path) 1740-</a:t>
            </a:r>
            <a:endParaRPr lang="fr-FR" dirty="0"/>
          </a:p>
        </p:txBody>
      </p:sp>
      <p:pic>
        <p:nvPicPr>
          <p:cNvPr id="2052" name="Picture 4" descr="Carl von Linné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35" y="4252128"/>
            <a:ext cx="1952338" cy="1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91435" y="625223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4D5156"/>
                </a:solidFill>
                <a:latin typeface="Arial" panose="020B0604020202020204" pitchFamily="34" charset="0"/>
              </a:rPr>
              <a:t>Carl Von Linné </a:t>
            </a:r>
            <a:endParaRPr lang="fr-FR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4D5156"/>
                </a:solidFill>
                <a:latin typeface="Arial" panose="020B0604020202020204" pitchFamily="34" charset="0"/>
              </a:rPr>
              <a:t>(</a:t>
            </a:r>
            <a:r>
              <a:rPr lang="fr-FR" dirty="0" smtClean="0">
                <a:solidFill>
                  <a:srgbClr val="4D5156"/>
                </a:solidFill>
                <a:latin typeface="Arial" panose="020B0604020202020204" pitchFamily="34" charset="0"/>
              </a:rPr>
              <a:t>naturaliste suédois)</a:t>
            </a:r>
            <a:r>
              <a:rPr lang="fr-FR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75"/>
    </mc:Choice>
    <mc:Fallback>
      <p:transition spd="slow" advTm="764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4752" y="228600"/>
            <a:ext cx="3294842" cy="724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Agent pathogène 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2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2300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2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6253" y="400365"/>
            <a:ext cx="2045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fr-FR" sz="2400" dirty="0" smtClean="0"/>
              <a:t>&gt;</a:t>
            </a:r>
            <a:r>
              <a:rPr lang="fr-FR" dirty="0" smtClean="0"/>
              <a:t> de 20 espèces </a:t>
            </a:r>
            <a:endParaRPr lang="fr-FR" dirty="0"/>
          </a:p>
        </p:txBody>
      </p:sp>
      <p:pic>
        <p:nvPicPr>
          <p:cNvPr id="2050" name="Picture 2" descr="Guy De Dessin Animé Ou Homme De Vêtements Décontractés Vue De Face ..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16" y="106404"/>
            <a:ext cx="1642357" cy="21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524" y="815863"/>
            <a:ext cx="3584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trichiura</a:t>
            </a:r>
            <a:endParaRPr lang="fr-FR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602312" y="1170451"/>
            <a:ext cx="1864013" cy="523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04524" y="1795230"/>
            <a:ext cx="4401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suis 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000" dirty="0" err="1" smtClean="0"/>
              <a:t>Schrank</a:t>
            </a:r>
            <a:r>
              <a:rPr lang="fr-FR" sz="2000" dirty="0"/>
              <a:t>, </a:t>
            </a:r>
            <a:r>
              <a:rPr lang="fr-FR" sz="2000" dirty="0" smtClean="0"/>
              <a:t>1788)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368" y="3009234"/>
            <a:ext cx="5605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vulpis</a:t>
            </a:r>
            <a:r>
              <a:rPr lang="fr-FR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Frolich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1789)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5491869" y="2083058"/>
            <a:ext cx="1887725" cy="537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491867" y="3343250"/>
            <a:ext cx="1887725" cy="546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72351" y="1240865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</a:rPr>
              <a:t>(</a:t>
            </a:r>
            <a:r>
              <a:rPr lang="fr-FR" sz="2000" dirty="0" smtClean="0">
                <a:latin typeface="Arial" panose="020B0604020202020204" pitchFamily="34" charset="0"/>
              </a:rPr>
              <a:t>Linée</a:t>
            </a:r>
            <a:r>
              <a:rPr lang="fr-FR" u="sng" dirty="0" smtClean="0">
                <a:latin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</a:rPr>
              <a:t>,</a:t>
            </a:r>
            <a:r>
              <a:rPr lang="fr-FR" dirty="0">
                <a:latin typeface="Arial" panose="020B0604020202020204" pitchFamily="34" charset="0"/>
              </a:rPr>
              <a:t> </a:t>
            </a:r>
            <a:r>
              <a:rPr lang="fr-FR" sz="2000" dirty="0" smtClean="0">
                <a:latin typeface="Arial" panose="020B0604020202020204" pitchFamily="34" charset="0"/>
              </a:rPr>
              <a:t>1771</a:t>
            </a:r>
            <a:r>
              <a:rPr lang="fr-FR" dirty="0" smtClean="0">
                <a:latin typeface="Arial" panose="020B0604020202020204" pitchFamily="34" charset="0"/>
              </a:rPr>
              <a:t>)</a:t>
            </a:r>
            <a:endParaRPr lang="fr-FR" dirty="0"/>
          </a:p>
        </p:txBody>
      </p:sp>
      <p:pic>
        <p:nvPicPr>
          <p:cNvPr id="2054" name="Picture 6" descr="Coloriage Chien à colorier - Dessin à imprimer | Chien a colori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23" y="3303835"/>
            <a:ext cx="1672681" cy="151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ssin porc e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85" y="2043090"/>
            <a:ext cx="1866655" cy="11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4524" y="4437554"/>
            <a:ext cx="4715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muris 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000" dirty="0" err="1"/>
              <a:t>Schrank</a:t>
            </a:r>
            <a:r>
              <a:rPr lang="fr-FR" sz="2000" dirty="0"/>
              <a:t>, </a:t>
            </a:r>
            <a:r>
              <a:rPr lang="fr-FR" sz="2000" dirty="0" smtClean="0"/>
              <a:t>1788)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ouris #4 (Animaux) – Coloriages à impri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11" y="4760045"/>
            <a:ext cx="1506829" cy="12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>
            <a:off x="5491867" y="4657743"/>
            <a:ext cx="1887725" cy="54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5577769" y="5998933"/>
            <a:ext cx="1887725" cy="546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3548" y="6022309"/>
            <a:ext cx="519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richuris ovis (page inexistante)"/>
              </a:rPr>
              <a:t>Trichuris</a:t>
            </a:r>
            <a:r>
              <a:rPr lang="fr-FR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richuris ovis (page inexistante)"/>
              </a:rPr>
              <a:t> </a:t>
            </a:r>
            <a:r>
              <a:rPr lang="fr-FR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richuris ovis (page inexistante)"/>
              </a:rPr>
              <a:t>ovis</a:t>
            </a:r>
            <a:r>
              <a:rPr lang="fr-FR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Abildgaard</a:t>
            </a:r>
            <a:r>
              <a:rPr lang="fr-F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1795)</a:t>
            </a:r>
            <a:endParaRPr lang="fr-FR" b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oloriage Brebis - Les beaux dessins de Animaux à imprimer et colori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2" y="5626639"/>
            <a:ext cx="1434538" cy="12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35"/>
    </mc:Choice>
    <mc:Fallback>
      <p:transition spd="slow" advTm="519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1"/>
          <a:srcRect t="5578"/>
          <a:stretch>
            <a:fillRect/>
          </a:stretch>
        </p:blipFill>
        <p:spPr bwMode="auto">
          <a:xfrm>
            <a:off x="1481070" y="837127"/>
            <a:ext cx="8036417" cy="5731099"/>
          </a:xfrm>
          <a:prstGeom prst="rect">
            <a:avLst/>
          </a:prstGeom>
          <a:ln>
            <a:noFill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084752" y="228600"/>
            <a:ext cx="4415304" cy="724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espèces de </a:t>
            </a:r>
            <a:r>
              <a:rPr kumimoji="0" lang="fr-FR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fr-F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2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2300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2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6767" y="0"/>
            <a:ext cx="4250028" cy="1325563"/>
          </a:xfrm>
        </p:spPr>
        <p:txBody>
          <a:bodyPr/>
          <a:lstStyle/>
          <a:p>
            <a:r>
              <a:rPr lang="fr-FR" b="1" dirty="0" smtClean="0"/>
              <a:t>Morphologie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456" y="843966"/>
            <a:ext cx="7379594" cy="5696876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dirty="0">
                <a:latin typeface="Calibri" panose="020F0502020204030204" pitchFamily="34" charset="0"/>
                <a:cs typeface="Arial" panose="020B0604020202020204" pitchFamily="34" charset="0"/>
              </a:rPr>
              <a:t>Trois stades : Adulte,  Larve et œuf</a:t>
            </a:r>
            <a:endParaRPr lang="fr-FR" sz="7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Adulte: </a:t>
            </a:r>
            <a:endParaRPr lang="fr-FR" sz="72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petit ver rond, de 3 à 5 cm, 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blanc rosé, 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corps est divisé en 2 parties 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 partie antérieure filiforme, elle représente 2/3 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 partie postérieure, caudale renflée, elle contient le reste du tube digestif et appareil reproducteur.</a:t>
            </a:r>
            <a:endParaRPr lang="fr-FR" sz="7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mâle mesure 3 à 3.5cm de long, son extrémité postérieure est enroulée en spirale (figure b),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femelle mesure 3.5 à 5.5cm de long, son extrémité postérieure est renflée (figure a).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adultes des 2 sexes vivent la partie antérieure enfoncée dans la muqueuse colique.</a:t>
            </a: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Ils se nourrissent surtout de sang (hématophage+).</a:t>
            </a:r>
            <a:endParaRPr lang="fr-FR" sz="7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- La durée de vie des adultes est de plusieurs années (5 à </a:t>
            </a:r>
            <a:r>
              <a:rPr lang="fr-FR" sz="7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10ans).</a:t>
            </a:r>
            <a:endParaRPr lang="fr-FR" sz="7200" dirty="0"/>
          </a:p>
          <a:p>
            <a:endParaRPr lang="fr-FR" dirty="0"/>
          </a:p>
        </p:txBody>
      </p:sp>
      <p:pic>
        <p:nvPicPr>
          <p:cNvPr id="4" name="Picture 12" descr="https://ars.els-cdn.com/content/image/3-s2.0-B9780124159150000169-f16-01-9780124159150.gif?_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96" y="601280"/>
            <a:ext cx="3892594" cy="59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129"/>
    </mc:Choice>
    <mc:Fallback>
      <p:transition spd="slow" advTm="18712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5947" y="235742"/>
            <a:ext cx="5465309" cy="1325563"/>
          </a:xfrm>
        </p:spPr>
        <p:txBody>
          <a:bodyPr/>
          <a:lstStyle/>
          <a:p>
            <a:pPr marL="0" indent="0" algn="ctr"/>
            <a:r>
              <a:rPr lang="fr-FR" b="1" i="1" dirty="0" smtClean="0"/>
              <a:t>Les œufs </a:t>
            </a:r>
            <a:endParaRPr lang="fr-FR" b="1" i="1" dirty="0" smtClean="0"/>
          </a:p>
        </p:txBody>
      </p:sp>
      <p:pic>
        <p:nvPicPr>
          <p:cNvPr id="2052" name="Picture 4" descr="http://disciplines.ac-montpellier.fr/biotechnologies/sites/sti3/files/styles/media_gallery_large/public/trichocephales.jpg?itok=YewV_jkV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32" y="1120463"/>
            <a:ext cx="4402803" cy="23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6771" y="1561305"/>
            <a:ext cx="66497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ovalaire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citron » couleur </a:t>
            </a:r>
            <a:r>
              <a:rPr lang="fr-F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maron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forme d'un ballon de rugby </a:t>
            </a:r>
            <a:endParaRPr lang="fr-FR" sz="2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55x20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µm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chaque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pôle par un bouchon muqueux. </a:t>
            </a:r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n’est pas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embryonné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(stade 1 du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cycle)</a:t>
            </a:r>
            <a:endParaRPr lang="fr-FR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Résistante en milieu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extérieur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plusieurs mois (stade 2 du cycle).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9210" y="4176538"/>
            <a:ext cx="2584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/>
              <a:t>Les larves </a:t>
            </a:r>
            <a:endParaRPr lang="fr-FR" sz="4400" dirty="0"/>
          </a:p>
        </p:txBody>
      </p:sp>
      <p:pic>
        <p:nvPicPr>
          <p:cNvPr id="2054" name="Picture 6" descr="http://parasite.org.au/para-site/images/trichuris-si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21028" r="60899" b="22686"/>
          <a:stretch>
            <a:fillRect/>
          </a:stretch>
        </p:blipFill>
        <p:spPr bwMode="auto">
          <a:xfrm>
            <a:off x="9697792" y="3747752"/>
            <a:ext cx="914400" cy="23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6771" y="5006901"/>
            <a:ext cx="8553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larve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se fixe après cinq mues dans la muqueuse cæcale, devenant adulte en un mois.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39"/>
    </mc:Choice>
    <mc:Fallback>
      <p:transition spd="slow" advTm="874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28265" y="608965"/>
            <a:ext cx="4975225" cy="1325880"/>
          </a:xfrm>
        </p:spPr>
        <p:txBody>
          <a:bodyPr/>
          <a:p>
            <a:r>
              <a:rPr lang="fr-FR" altLang="en-US"/>
              <a:t>Morphologie interne </a:t>
            </a:r>
            <a:endParaRPr lang="fr-FR" altLang="en-US"/>
          </a:p>
        </p:txBody>
      </p:sp>
      <p:pic>
        <p:nvPicPr>
          <p:cNvPr id="4" name="Espace réservé du contenu 3"/>
          <p:cNvPicPr>
            <a:picLocks noChangeAspect="1"/>
          </p:cNvPicPr>
          <p:nvPr>
            <p:ph sz="half" idx="1"/>
          </p:nvPr>
        </p:nvPicPr>
        <p:blipFill>
          <a:blip r:embed="rId1"/>
          <a:srcRect l="41406"/>
          <a:stretch>
            <a:fillRect/>
          </a:stretch>
        </p:blipFill>
        <p:spPr>
          <a:xfrm>
            <a:off x="3128645" y="2257425"/>
            <a:ext cx="5181600" cy="3585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4</a:t>
            </a:r>
            <a:r>
              <a:rPr lang="fr-FR" b="1" dirty="0" smtClean="0"/>
              <a:t>. Classification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61985"/>
            <a:ext cx="10515600" cy="4351338"/>
          </a:xfrm>
        </p:spPr>
        <p:txBody>
          <a:bodyPr/>
          <a:lstStyle/>
          <a:p>
            <a:r>
              <a:rPr lang="fr-FR" dirty="0" smtClean="0"/>
              <a:t>Règne: </a:t>
            </a:r>
            <a:r>
              <a:rPr lang="fr-FR" dirty="0" err="1"/>
              <a:t>A</a:t>
            </a:r>
            <a:r>
              <a:rPr lang="fr-FR" dirty="0" err="1" smtClean="0"/>
              <a:t>nimalia</a:t>
            </a:r>
            <a:endParaRPr lang="fr-FR" dirty="0" smtClean="0"/>
          </a:p>
          <a:p>
            <a:r>
              <a:rPr lang="fr-FR" dirty="0" smtClean="0"/>
              <a:t>Embranchement: Nématode</a:t>
            </a:r>
            <a:endParaRPr lang="fr-FR" dirty="0" smtClean="0"/>
          </a:p>
          <a:p>
            <a:r>
              <a:rPr lang="fr-FR" dirty="0" smtClean="0"/>
              <a:t>Classe: </a:t>
            </a:r>
            <a:r>
              <a:rPr lang="fr-FR" dirty="0" err="1" smtClean="0"/>
              <a:t>Enoplea</a:t>
            </a:r>
            <a:endParaRPr lang="fr-FR" dirty="0" smtClean="0"/>
          </a:p>
          <a:p>
            <a:r>
              <a:rPr lang="fr-FR" dirty="0" smtClean="0"/>
              <a:t>Sous classe: </a:t>
            </a:r>
            <a:r>
              <a:rPr lang="fr-FR" dirty="0" err="1" smtClean="0"/>
              <a:t>Enoplia</a:t>
            </a:r>
            <a:endParaRPr lang="fr-FR" dirty="0" smtClean="0"/>
          </a:p>
          <a:p>
            <a:r>
              <a:rPr lang="fr-FR" dirty="0" smtClean="0"/>
              <a:t>Ordre : </a:t>
            </a:r>
            <a:r>
              <a:rPr lang="fr-FR" dirty="0" err="1" smtClean="0"/>
              <a:t>Trichocephalida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Famille: </a:t>
            </a:r>
            <a:r>
              <a:rPr lang="fr-FR" dirty="0" err="1" smtClean="0"/>
              <a:t>Trichuridae</a:t>
            </a:r>
            <a:endParaRPr lang="fr-FR" dirty="0" smtClean="0"/>
          </a:p>
          <a:p>
            <a:r>
              <a:rPr lang="fr-FR" dirty="0" smtClean="0"/>
              <a:t>Genre: </a:t>
            </a:r>
            <a:r>
              <a:rPr lang="fr-FR" dirty="0" err="1" smtClean="0"/>
              <a:t>Trichirus</a:t>
            </a:r>
            <a:endParaRPr lang="fr-FR" dirty="0" smtClean="0"/>
          </a:p>
          <a:p>
            <a:r>
              <a:rPr lang="fr-FR" dirty="0" smtClean="0"/>
              <a:t>Espèce: </a:t>
            </a:r>
            <a:r>
              <a:rPr lang="fr-FR" i="1" dirty="0" err="1" smtClean="0"/>
              <a:t>Trichirus</a:t>
            </a:r>
            <a:r>
              <a:rPr lang="fr-FR" dirty="0"/>
              <a:t> </a:t>
            </a:r>
            <a:r>
              <a:rPr lang="fr-FR" i="1" dirty="0" err="1" smtClean="0"/>
              <a:t>trichiura</a:t>
            </a:r>
            <a:r>
              <a:rPr lang="fr-FR" dirty="0" smtClean="0"/>
              <a:t> (Linné,1771).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80"/>
    </mc:Choice>
    <mc:Fallback>
      <p:transition spd="slow" advTm="254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5925</Words>
  <Application>WPS Presentation</Application>
  <PresentationFormat>Grand écran</PresentationFormat>
  <Paragraphs>219</Paragraphs>
  <Slides>22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Wingdings</vt:lpstr>
      <vt:lpstr>Calibri Light</vt:lpstr>
      <vt:lpstr>Thème Office</vt:lpstr>
      <vt:lpstr> la Trichocéphalose </vt:lpstr>
      <vt:lpstr>1. Introduction</vt:lpstr>
      <vt:lpstr>2. Historique </vt:lpstr>
      <vt:lpstr>PowerPoint 演示文稿</vt:lpstr>
      <vt:lpstr>PowerPoint 演示文稿</vt:lpstr>
      <vt:lpstr>Morphologie </vt:lpstr>
      <vt:lpstr>Les œufs </vt:lpstr>
      <vt:lpstr>Morphologie interne </vt:lpstr>
      <vt:lpstr>4. Classification </vt:lpstr>
      <vt:lpstr>Localisation (habitat)</vt:lpstr>
      <vt:lpstr>PowerPoint 演示文稿</vt:lpstr>
      <vt:lpstr>PowerPoint 演示文稿</vt:lpstr>
      <vt:lpstr>5. Epidémiologie </vt:lpstr>
      <vt:lpstr>6. Cycle évolutif </vt:lpstr>
      <vt:lpstr>PowerPoint 演示文稿</vt:lpstr>
      <vt:lpstr>PowerPoint 演示文稿</vt:lpstr>
      <vt:lpstr>PowerPoint 演示文稿</vt:lpstr>
      <vt:lpstr>PowerPoint 演示文稿</vt:lpstr>
      <vt:lpstr>7.Diagnostic </vt:lpstr>
      <vt:lpstr>PowerPoint 演示文稿</vt:lpstr>
      <vt:lpstr>PowerPoint 演示文稿</vt:lpstr>
      <vt:lpstr>Les références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Trichocéphalose Définition   parasitose intestinale  cosmopolite,  spécifique de l’homme,  elle est souvent asymptomatique sauf en cas d’infestation massive.</dc:title>
  <dc:creator>Admin</dc:creator>
  <cp:lastModifiedBy>Admin</cp:lastModifiedBy>
  <cp:revision>73</cp:revision>
  <dcterms:created xsi:type="dcterms:W3CDTF">2020-04-14T17:55:00Z</dcterms:created>
  <dcterms:modified xsi:type="dcterms:W3CDTF">2024-04-21T19:42:34Z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4F97AB8E4F1242DA80CCE6F302392B31</vt:lpwstr>
  </property>
  <property fmtid="{D5CDD505-2E9C-101B-9397-08002B2CF9AE}" pid="3" name="KSOProductBuildVer">
    <vt:lpwstr>1036-12.2.0.16731</vt:lpwstr>
  </property>
</Properties>
</file>