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59" r:id="rId4"/>
    <p:sldId id="257"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8" r:id="rId20"/>
    <p:sldId id="275" r:id="rId21"/>
    <p:sldId id="276" r:id="rId22"/>
    <p:sldId id="279" r:id="rId23"/>
    <p:sldId id="277" r:id="rId24"/>
    <p:sldId id="281" r:id="rId25"/>
    <p:sldId id="280" r:id="rId26"/>
    <p:sldId id="284" r:id="rId27"/>
    <p:sldId id="282"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2EA2E-E62E-4B77-8E33-771FB9965F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13FD63-52AE-48B0-B097-FD565AA75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52FF8B9-20D5-47E6-874B-ED6CD838B322}"/>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2B31C245-8667-4631-9CA7-0B0572B0E2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714C56-3DFA-49A2-AFC5-CA5851141985}"/>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67747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D3871-C9AD-4B80-9D53-1625CCD3BEA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6C24B07-B618-4820-9516-E8BDB37FF89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93F122-6628-4E6E-AC31-686D7556CEEB}"/>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2CD264D8-4E87-40B2-9736-0F100AFABC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9992B3-E6A7-4F63-BBAA-93C513ABB621}"/>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238145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BC0D0D-9077-4CD2-BA29-8D977481AC0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3603B30-88FA-4095-B696-6F78EA33CDC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42DFB8-F9C6-44D0-AFDF-AC7D42D2E6ED}"/>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0C39D280-3E84-49A8-9923-B41AB2FDD6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FD1D8E-863E-4BC1-99F9-7105C7BA99A1}"/>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189166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99559-655B-4867-894E-5E7B958F4F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74358F-A961-498F-9398-E9C62E4C132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5B89F4-43F0-40AB-8EC5-F6232DFD03B8}"/>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683FB682-252E-4000-BF2B-A01CEE1E6C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DB7461-0064-4A04-BEAD-EC5CC91A9A73}"/>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93279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C9C12-CC85-4505-B8B7-6DC086A2A23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6B8A53D-19EB-42D9-8F23-8BBD000A08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77EDD6C-7DC1-4A61-A847-0BEF156BF2CD}"/>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044DC060-685C-4B2F-98D7-BC27BEAE90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1E3891-4DCB-42DA-8692-870FBD3AABE8}"/>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304205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45DBF-5A77-4C4F-A66C-A5FD8BFB007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175B18-1900-4868-BFD9-142F5588677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75332BB-5782-4CFB-BB30-395FBEBB8E5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99B7B56-E21B-4912-8838-8F6FCC06A8A8}"/>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D3882C28-FDD7-49D8-96EA-3EB26E8EB5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F895C9-D7FF-4D09-8968-990AE52F2E85}"/>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266431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2FCEF-CD61-4F45-9802-488B78C94EF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901DC0B-57D1-478F-B49C-F53CA74BA5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5A4FC9C-1FD0-4381-BB65-40E0E5EC9C2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982328-61DC-4957-A343-50CF8968E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E910234-DD0C-4F63-A593-5BE06BFFF0E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434A4F1-8D38-46A5-831C-10DC62A5D5A6}"/>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8" name="Espace réservé du pied de page 7">
            <a:extLst>
              <a:ext uri="{FF2B5EF4-FFF2-40B4-BE49-F238E27FC236}">
                <a16:creationId xmlns:a16="http://schemas.microsoft.com/office/drawing/2014/main" id="{AD37BCF7-E94E-4CA0-80E9-E637994857A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E252E23-EA00-44CB-BD48-AF99B05F9C6F}"/>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276271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254D4-A7A1-4959-886C-5A7B44103F4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A03666-79DA-4339-A6BD-D86464BAE813}"/>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4" name="Espace réservé du pied de page 3">
            <a:extLst>
              <a:ext uri="{FF2B5EF4-FFF2-40B4-BE49-F238E27FC236}">
                <a16:creationId xmlns:a16="http://schemas.microsoft.com/office/drawing/2014/main" id="{BB45EA51-780D-497B-8C46-333E6D5EA8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6E6AD23-123F-442A-97A0-D06FFB81FDCE}"/>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251159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1F24F67-F50F-4BEC-A4C4-BBEA40C279AF}"/>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3" name="Espace réservé du pied de page 2">
            <a:extLst>
              <a:ext uri="{FF2B5EF4-FFF2-40B4-BE49-F238E27FC236}">
                <a16:creationId xmlns:a16="http://schemas.microsoft.com/office/drawing/2014/main" id="{241298E0-A61D-49B2-978E-A57E96F3DC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195951A-EED7-46F8-9215-40D1C98F306C}"/>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251554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CB585-585C-434B-848C-93A7D28F74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7D1B6FF-8290-4583-A68B-ABFBA6F98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DE0C307-C205-46AE-A20D-4B6D20B1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80EEFE-5E28-4E81-BF72-C4B5ABD5CEA5}"/>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9DE53E93-DA94-49BB-8197-EB5FE848E7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40579C-CDEB-46DE-B395-7D79A3153E3A}"/>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373509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587E7-739F-472F-AEE8-EDFA941C17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9AB8EC3-7359-4B4A-826F-498F0DA2B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01B22BE-B7EE-44E7-8ECD-C1A3AEA53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981D3A4-7AA9-4D99-8F66-9E32E683A4E5}"/>
              </a:ext>
            </a:extLst>
          </p:cNvPr>
          <p:cNvSpPr>
            <a:spLocks noGrp="1"/>
          </p:cNvSpPr>
          <p:nvPr>
            <p:ph type="dt" sz="half" idx="10"/>
          </p:nvPr>
        </p:nvSpPr>
        <p:spPr/>
        <p:txBody>
          <a:bodyPr/>
          <a:lstStyle/>
          <a:p>
            <a:fld id="{9C3D437B-2160-42CA-9ECD-B694DDF5D0B9}" type="datetimeFigureOut">
              <a:rPr lang="fr-FR" smtClean="0"/>
              <a:t>06/04/2024</a:t>
            </a:fld>
            <a:endParaRPr lang="fr-FR"/>
          </a:p>
        </p:txBody>
      </p:sp>
      <p:sp>
        <p:nvSpPr>
          <p:cNvPr id="6" name="Espace réservé du pied de page 5">
            <a:extLst>
              <a:ext uri="{FF2B5EF4-FFF2-40B4-BE49-F238E27FC236}">
                <a16:creationId xmlns:a16="http://schemas.microsoft.com/office/drawing/2014/main" id="{6CE11AD9-2C93-4F4D-8150-27B5AD8C3C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F78BC3-3B0C-49AF-9FC2-EE1ECB67F77C}"/>
              </a:ext>
            </a:extLst>
          </p:cNvPr>
          <p:cNvSpPr>
            <a:spLocks noGrp="1"/>
          </p:cNvSpPr>
          <p:nvPr>
            <p:ph type="sldNum" sz="quarter" idx="12"/>
          </p:nvPr>
        </p:nvSpPr>
        <p:spPr/>
        <p:txBody>
          <a:bodyPr/>
          <a:lstStyle/>
          <a:p>
            <a:fld id="{245CE0DE-0307-4447-88C1-F4E3825A5C1F}" type="slidenum">
              <a:rPr lang="fr-FR" smtClean="0"/>
              <a:t>‹N°›</a:t>
            </a:fld>
            <a:endParaRPr lang="fr-FR"/>
          </a:p>
        </p:txBody>
      </p:sp>
    </p:spTree>
    <p:extLst>
      <p:ext uri="{BB962C8B-B14F-4D97-AF65-F5344CB8AC3E}">
        <p14:creationId xmlns:p14="http://schemas.microsoft.com/office/powerpoint/2010/main" val="143833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EDFC36B-F32E-422B-AD83-075BE22B4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2F88038-7F76-40A8-B008-AF6E910A64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1FDF93-239F-4FC9-B877-3BC6E48DF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D437B-2160-42CA-9ECD-B694DDF5D0B9}" type="datetimeFigureOut">
              <a:rPr lang="fr-FR" smtClean="0"/>
              <a:t>06/04/2024</a:t>
            </a:fld>
            <a:endParaRPr lang="fr-FR"/>
          </a:p>
        </p:txBody>
      </p:sp>
      <p:sp>
        <p:nvSpPr>
          <p:cNvPr id="5" name="Espace réservé du pied de page 4">
            <a:extLst>
              <a:ext uri="{FF2B5EF4-FFF2-40B4-BE49-F238E27FC236}">
                <a16:creationId xmlns:a16="http://schemas.microsoft.com/office/drawing/2014/main" id="{5C575727-1042-4843-9000-6575986D5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07151DB-E34F-48EF-ACEE-A94EE7E5F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CE0DE-0307-4447-88C1-F4E3825A5C1F}" type="slidenum">
              <a:rPr lang="fr-FR" smtClean="0"/>
              <a:t>‹N°›</a:t>
            </a:fld>
            <a:endParaRPr lang="fr-FR"/>
          </a:p>
        </p:txBody>
      </p:sp>
    </p:spTree>
    <p:extLst>
      <p:ext uri="{BB962C8B-B14F-4D97-AF65-F5344CB8AC3E}">
        <p14:creationId xmlns:p14="http://schemas.microsoft.com/office/powerpoint/2010/main" val="251658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56487DD-9586-464F-9722-09D85A051223}"/>
              </a:ext>
            </a:extLst>
          </p:cNvPr>
          <p:cNvPicPr>
            <a:picLocks noGrp="1" noChangeAspect="1"/>
          </p:cNvPicPr>
          <p:nvPr>
            <p:ph idx="1"/>
          </p:nvPr>
        </p:nvPicPr>
        <p:blipFill>
          <a:blip r:embed="rId2"/>
          <a:stretch>
            <a:fillRect/>
          </a:stretch>
        </p:blipFill>
        <p:spPr>
          <a:xfrm>
            <a:off x="146755" y="0"/>
            <a:ext cx="11898489" cy="6699956"/>
          </a:xfrm>
          <a:prstGeom prst="rect">
            <a:avLst/>
          </a:prstGeom>
        </p:spPr>
      </p:pic>
      <p:sp>
        <p:nvSpPr>
          <p:cNvPr id="6" name="Rectangle 5">
            <a:extLst>
              <a:ext uri="{FF2B5EF4-FFF2-40B4-BE49-F238E27FC236}">
                <a16:creationId xmlns:a16="http://schemas.microsoft.com/office/drawing/2014/main" id="{26A5A847-8153-4DC4-8B42-DA9D76EEE7AB}"/>
              </a:ext>
            </a:extLst>
          </p:cNvPr>
          <p:cNvSpPr/>
          <p:nvPr/>
        </p:nvSpPr>
        <p:spPr>
          <a:xfrm>
            <a:off x="2844800" y="866828"/>
            <a:ext cx="6096000" cy="3598101"/>
          </a:xfrm>
          <a:prstGeom prst="rect">
            <a:avLst/>
          </a:prstGeom>
        </p:spPr>
        <p:txBody>
          <a:bodyPr>
            <a:spAutoFit/>
          </a:bodyPr>
          <a:lstStyle/>
          <a:p>
            <a:pPr algn="ctr">
              <a:lnSpc>
                <a:spcPct val="200000"/>
              </a:lnSpc>
            </a:pPr>
            <a:r>
              <a:rPr lang="fr-FR" sz="4000" b="1" dirty="0">
                <a:solidFill>
                  <a:srgbClr val="FFFF00"/>
                </a:solidFill>
                <a:latin typeface="Times New Roman" panose="02020603050405020304" pitchFamily="18" charset="0"/>
                <a:cs typeface="Times New Roman" panose="02020603050405020304" pitchFamily="18" charset="0"/>
              </a:rPr>
              <a:t>Module Botanique </a:t>
            </a:r>
          </a:p>
          <a:p>
            <a:pPr algn="ctr">
              <a:lnSpc>
                <a:spcPct val="200000"/>
              </a:lnSpc>
            </a:pPr>
            <a:r>
              <a:rPr lang="fr-FR" sz="4000" b="1" dirty="0">
                <a:solidFill>
                  <a:srgbClr val="FFFF00"/>
                </a:solidFill>
                <a:latin typeface="Times New Roman" panose="02020603050405020304" pitchFamily="18" charset="0"/>
                <a:cs typeface="Times New Roman" panose="02020603050405020304" pitchFamily="18" charset="0"/>
              </a:rPr>
              <a:t>Chapitre XV</a:t>
            </a:r>
          </a:p>
          <a:p>
            <a:pPr algn="ctr">
              <a:lnSpc>
                <a:spcPct val="200000"/>
              </a:lnSpc>
            </a:pPr>
            <a:r>
              <a:rPr lang="fr-FR" sz="4000" b="1" dirty="0">
                <a:solidFill>
                  <a:srgbClr val="FFFF00"/>
                </a:solidFill>
                <a:latin typeface="Times New Roman" panose="02020603050405020304" pitchFamily="18" charset="0"/>
                <a:cs typeface="Times New Roman" panose="02020603050405020304" pitchFamily="18" charset="0"/>
              </a:rPr>
              <a:t>Les    Coniferophytes </a:t>
            </a:r>
            <a:endParaRPr lang="fr-FR" sz="4000" dirty="0">
              <a:solidFill>
                <a:srgbClr val="FFFF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77FCF46-3DDB-4475-B727-F18E5F05BDF6}"/>
              </a:ext>
            </a:extLst>
          </p:cNvPr>
          <p:cNvSpPr/>
          <p:nvPr/>
        </p:nvSpPr>
        <p:spPr>
          <a:xfrm>
            <a:off x="7655452" y="5806506"/>
            <a:ext cx="3564117" cy="369332"/>
          </a:xfrm>
          <a:prstGeom prst="rect">
            <a:avLst/>
          </a:prstGeom>
        </p:spPr>
        <p:txBody>
          <a:bodyPr wrap="none">
            <a:spAutoFit/>
          </a:bodyPr>
          <a:lstStyle/>
          <a:p>
            <a:r>
              <a:rPr lang="fr-FR"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réaliser par Mr    </a:t>
            </a:r>
            <a:r>
              <a:rPr lang="fr-FR"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Fateh</a:t>
            </a:r>
            <a:endParaRPr lang="fr-FR" dirty="0">
              <a:solidFill>
                <a:srgbClr val="FFFF00"/>
              </a:solidFill>
            </a:endParaRPr>
          </a:p>
        </p:txBody>
      </p:sp>
    </p:spTree>
    <p:extLst>
      <p:ext uri="{BB962C8B-B14F-4D97-AF65-F5344CB8AC3E}">
        <p14:creationId xmlns:p14="http://schemas.microsoft.com/office/powerpoint/2010/main" val="55060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60AC91-3A7E-4A11-8CBD-6818594D0ECA}"/>
              </a:ext>
            </a:extLst>
          </p:cNvPr>
          <p:cNvSpPr>
            <a:spLocks noGrp="1"/>
          </p:cNvSpPr>
          <p:nvPr>
            <p:ph idx="1"/>
          </p:nvPr>
        </p:nvSpPr>
        <p:spPr>
          <a:xfrm>
            <a:off x="377190" y="537211"/>
            <a:ext cx="11464290" cy="2537459"/>
          </a:xfrm>
        </p:spPr>
        <p:txBody>
          <a:bodyPr>
            <a:normAutofit lnSpcReduction="10000"/>
          </a:bodyPr>
          <a:lstStyle/>
          <a:p>
            <a:pPr algn="just">
              <a:lnSpc>
                <a:spcPct val="150000"/>
              </a:lnSpc>
            </a:pPr>
            <a:r>
              <a:rPr lang="fr-FR" sz="1800" dirty="0">
                <a:latin typeface="Times New Roman" panose="02020603050405020304" pitchFamily="18" charset="0"/>
                <a:cs typeface="Times New Roman" panose="02020603050405020304" pitchFamily="18" charset="0"/>
              </a:rPr>
              <a:t>La pollinisation s'effectue par l'intermédiaire du vent (anémophilie). Certains conifères comme les genévriers ne possèdent pas de cônes typiques, mais leurs graines peuvent être entourées d'arilles, c'est-à-dire une enveloppe charnue plus ou moins développée.</a:t>
            </a:r>
          </a:p>
          <a:p>
            <a:pPr algn="just">
              <a:lnSpc>
                <a:spcPct val="150000"/>
              </a:lnSpc>
            </a:pPr>
            <a:r>
              <a:rPr lang="fr-FR" sz="1800" dirty="0">
                <a:latin typeface="Times New Roman" panose="02020603050405020304" pitchFamily="18" charset="0"/>
                <a:cs typeface="Times New Roman" panose="02020603050405020304" pitchFamily="18" charset="0"/>
              </a:rPr>
              <a:t>Les adaptations des feuilles, la forme des cônes et le mode de pollinisation anémophile des conifères leur permettent de coloniser avec succès des environnements variés, des régions froides et arides aux forêts tempérées. Leur morphologie illustre leur grande plasticité évolutive au sein des Spermatophytes.</a:t>
            </a:r>
          </a:p>
          <a:p>
            <a:endParaRPr lang="fr-FR" dirty="0"/>
          </a:p>
        </p:txBody>
      </p:sp>
      <p:pic>
        <p:nvPicPr>
          <p:cNvPr id="4" name="Image 3">
            <a:extLst>
              <a:ext uri="{FF2B5EF4-FFF2-40B4-BE49-F238E27FC236}">
                <a16:creationId xmlns:a16="http://schemas.microsoft.com/office/drawing/2014/main" id="{66CD5425-AA09-4968-A340-5EA46542647A}"/>
              </a:ext>
            </a:extLst>
          </p:cNvPr>
          <p:cNvPicPr>
            <a:picLocks noChangeAspect="1"/>
          </p:cNvPicPr>
          <p:nvPr/>
        </p:nvPicPr>
        <p:blipFill>
          <a:blip r:embed="rId2"/>
          <a:stretch>
            <a:fillRect/>
          </a:stretch>
        </p:blipFill>
        <p:spPr>
          <a:xfrm>
            <a:off x="582931" y="3188971"/>
            <a:ext cx="10595610" cy="2743200"/>
          </a:xfrm>
          <a:prstGeom prst="rect">
            <a:avLst/>
          </a:prstGeom>
        </p:spPr>
      </p:pic>
      <p:pic>
        <p:nvPicPr>
          <p:cNvPr id="5" name="Image 4">
            <a:extLst>
              <a:ext uri="{FF2B5EF4-FFF2-40B4-BE49-F238E27FC236}">
                <a16:creationId xmlns:a16="http://schemas.microsoft.com/office/drawing/2014/main" id="{AD81B5E5-7F82-4059-A342-68FBCF1D07F1}"/>
              </a:ext>
            </a:extLst>
          </p:cNvPr>
          <p:cNvPicPr>
            <a:picLocks noChangeAspect="1"/>
          </p:cNvPicPr>
          <p:nvPr/>
        </p:nvPicPr>
        <p:blipFill>
          <a:blip r:embed="rId3"/>
          <a:stretch>
            <a:fillRect/>
          </a:stretch>
        </p:blipFill>
        <p:spPr>
          <a:xfrm>
            <a:off x="3924456" y="6162000"/>
            <a:ext cx="4369758" cy="317578"/>
          </a:xfrm>
          <a:prstGeom prst="rect">
            <a:avLst/>
          </a:prstGeom>
        </p:spPr>
      </p:pic>
    </p:spTree>
    <p:extLst>
      <p:ext uri="{BB962C8B-B14F-4D97-AF65-F5344CB8AC3E}">
        <p14:creationId xmlns:p14="http://schemas.microsoft.com/office/powerpoint/2010/main" val="39232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200F61-69F2-43B2-95CB-09CCC8D1FE12}"/>
              </a:ext>
            </a:extLst>
          </p:cNvPr>
          <p:cNvSpPr>
            <a:spLocks noGrp="1"/>
          </p:cNvSpPr>
          <p:nvPr>
            <p:ph idx="1"/>
          </p:nvPr>
        </p:nvSpPr>
        <p:spPr>
          <a:xfrm>
            <a:off x="838200" y="228600"/>
            <a:ext cx="3996690" cy="6423660"/>
          </a:xfrm>
        </p:spPr>
        <p:txBody>
          <a:bodyPr>
            <a:normAutofit/>
          </a:bodyPr>
          <a:lstStyle/>
          <a:p>
            <a:pPr marL="0" indent="0">
              <a:lnSpc>
                <a:spcPct val="120000"/>
              </a:lnSpc>
              <a:buNone/>
            </a:pPr>
            <a:r>
              <a:rPr lang="fr-FR" b="1" dirty="0"/>
              <a:t>3.Pinacées (</a:t>
            </a:r>
            <a:r>
              <a:rPr lang="fr-FR" b="1" dirty="0" err="1"/>
              <a:t>Pinaceae</a:t>
            </a:r>
            <a:r>
              <a:rPr lang="fr-FR" b="1" dirty="0"/>
              <a:t>)</a:t>
            </a:r>
            <a:endParaRPr lang="fr-FR" sz="1800" dirty="0">
              <a:latin typeface="Times New Roman" panose="02020603050405020304" pitchFamily="18" charset="0"/>
              <a:cs typeface="Times New Roman" panose="02020603050405020304" pitchFamily="18" charset="0"/>
            </a:endParaRPr>
          </a:p>
          <a:p>
            <a:pPr marL="0" indent="0">
              <a:lnSpc>
                <a:spcPct val="120000"/>
              </a:lnSpc>
              <a:buNone/>
            </a:pPr>
            <a:r>
              <a:rPr lang="fr-FR" sz="1800" dirty="0">
                <a:latin typeface="Times New Roman" panose="02020603050405020304" pitchFamily="18" charset="0"/>
                <a:cs typeface="Times New Roman" panose="02020603050405020304" pitchFamily="18" charset="0"/>
              </a:rPr>
              <a:t>Cette famille végétale rassemble environ 230 espèces réparties en 9 genres botaniques. Il s'agit majoritairement de grands arbres, bien que certaines formes soient des arbustes ou buissons.</a:t>
            </a:r>
          </a:p>
          <a:p>
            <a:pPr>
              <a:lnSpc>
                <a:spcPct val="12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genres qui la composent sont :</a:t>
            </a:r>
          </a:p>
          <a:p>
            <a:pPr>
              <a:lnSpc>
                <a:spcPct val="12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pins (Pinus)</a:t>
            </a:r>
          </a:p>
          <a:p>
            <a:pPr>
              <a:lnSpc>
                <a:spcPct val="12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cèdres (</a:t>
            </a:r>
            <a:r>
              <a:rPr lang="fr-FR" sz="1800" dirty="0" err="1">
                <a:latin typeface="Times New Roman" panose="02020603050405020304" pitchFamily="18" charset="0"/>
                <a:cs typeface="Times New Roman" panose="02020603050405020304" pitchFamily="18" charset="0"/>
              </a:rPr>
              <a:t>Cedrus</a:t>
            </a:r>
            <a:r>
              <a:rPr lang="fr-FR" sz="1800" dirty="0">
                <a:latin typeface="Times New Roman" panose="02020603050405020304" pitchFamily="18" charset="0"/>
                <a:cs typeface="Times New Roman" panose="02020603050405020304" pitchFamily="18" charset="0"/>
              </a:rPr>
              <a:t>)</a:t>
            </a:r>
          </a:p>
          <a:p>
            <a:pPr>
              <a:lnSpc>
                <a:spcPct val="12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mélèzes (Larix)</a:t>
            </a:r>
          </a:p>
          <a:p>
            <a:pPr>
              <a:lnSpc>
                <a:spcPct val="12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sapins (Abies)</a:t>
            </a:r>
          </a:p>
          <a:p>
            <a:pPr marL="0" indent="0">
              <a:buNone/>
            </a:pPr>
            <a:endParaRPr lang="fr-FR" dirty="0"/>
          </a:p>
        </p:txBody>
      </p:sp>
      <p:pic>
        <p:nvPicPr>
          <p:cNvPr id="4" name="Image 3">
            <a:extLst>
              <a:ext uri="{FF2B5EF4-FFF2-40B4-BE49-F238E27FC236}">
                <a16:creationId xmlns:a16="http://schemas.microsoft.com/office/drawing/2014/main" id="{99D96676-91BD-43CB-8138-26CA1256A815}"/>
              </a:ext>
            </a:extLst>
          </p:cNvPr>
          <p:cNvPicPr>
            <a:picLocks noChangeAspect="1"/>
          </p:cNvPicPr>
          <p:nvPr/>
        </p:nvPicPr>
        <p:blipFill>
          <a:blip r:embed="rId2"/>
          <a:stretch>
            <a:fillRect/>
          </a:stretch>
        </p:blipFill>
        <p:spPr>
          <a:xfrm>
            <a:off x="5281612" y="415781"/>
            <a:ext cx="2895600" cy="2734388"/>
          </a:xfrm>
          <a:prstGeom prst="rect">
            <a:avLst/>
          </a:prstGeom>
        </p:spPr>
      </p:pic>
      <p:sp>
        <p:nvSpPr>
          <p:cNvPr id="5" name="Rectangle 4">
            <a:extLst>
              <a:ext uri="{FF2B5EF4-FFF2-40B4-BE49-F238E27FC236}">
                <a16:creationId xmlns:a16="http://schemas.microsoft.com/office/drawing/2014/main" id="{086D5564-1285-4E4B-86FA-A21FABBD6D9D}"/>
              </a:ext>
            </a:extLst>
          </p:cNvPr>
          <p:cNvSpPr/>
          <p:nvPr/>
        </p:nvSpPr>
        <p:spPr>
          <a:xfrm>
            <a:off x="5798290" y="3262354"/>
            <a:ext cx="1505540" cy="424732"/>
          </a:xfrm>
          <a:prstGeom prst="rect">
            <a:avLst/>
          </a:prstGeom>
        </p:spPr>
        <p:txBody>
          <a:bodyPr wrap="none">
            <a:spAutoFit/>
          </a:bodyPr>
          <a:lstStyle/>
          <a:p>
            <a:pPr>
              <a:lnSpc>
                <a:spcPct val="120000"/>
              </a:lnSpc>
            </a:pPr>
            <a:r>
              <a:rPr lang="fr-FR" dirty="0">
                <a:latin typeface="Times New Roman" panose="02020603050405020304" pitchFamily="18" charset="0"/>
                <a:cs typeface="Times New Roman" panose="02020603050405020304" pitchFamily="18" charset="0"/>
              </a:rPr>
              <a:t>Le pin (Pinus)</a:t>
            </a:r>
          </a:p>
        </p:txBody>
      </p:sp>
      <p:pic>
        <p:nvPicPr>
          <p:cNvPr id="6" name="Image 5">
            <a:extLst>
              <a:ext uri="{FF2B5EF4-FFF2-40B4-BE49-F238E27FC236}">
                <a16:creationId xmlns:a16="http://schemas.microsoft.com/office/drawing/2014/main" id="{D8C66EB3-9A47-4F26-862F-7795E5BE8FA1}"/>
              </a:ext>
            </a:extLst>
          </p:cNvPr>
          <p:cNvPicPr>
            <a:picLocks noChangeAspect="1"/>
          </p:cNvPicPr>
          <p:nvPr/>
        </p:nvPicPr>
        <p:blipFill>
          <a:blip r:embed="rId3"/>
          <a:stretch>
            <a:fillRect/>
          </a:stretch>
        </p:blipFill>
        <p:spPr>
          <a:xfrm>
            <a:off x="8248649" y="415780"/>
            <a:ext cx="3444240" cy="2734389"/>
          </a:xfrm>
          <a:prstGeom prst="rect">
            <a:avLst/>
          </a:prstGeom>
        </p:spPr>
      </p:pic>
      <p:sp>
        <p:nvSpPr>
          <p:cNvPr id="7" name="Rectangle 6">
            <a:extLst>
              <a:ext uri="{FF2B5EF4-FFF2-40B4-BE49-F238E27FC236}">
                <a16:creationId xmlns:a16="http://schemas.microsoft.com/office/drawing/2014/main" id="{90418571-7804-490B-81B2-E59EA18CC9A7}"/>
              </a:ext>
            </a:extLst>
          </p:cNvPr>
          <p:cNvSpPr/>
          <p:nvPr/>
        </p:nvSpPr>
        <p:spPr>
          <a:xfrm>
            <a:off x="8999990" y="3222799"/>
            <a:ext cx="1851789" cy="424732"/>
          </a:xfrm>
          <a:prstGeom prst="rect">
            <a:avLst/>
          </a:prstGeom>
        </p:spPr>
        <p:txBody>
          <a:bodyPr wrap="none">
            <a:spAutoFit/>
          </a:bodyPr>
          <a:lstStyle/>
          <a:p>
            <a:pPr>
              <a:lnSpc>
                <a:spcPct val="120000"/>
              </a:lnSpc>
            </a:pPr>
            <a:r>
              <a:rPr lang="fr-FR" dirty="0">
                <a:latin typeface="Times New Roman" panose="02020603050405020304" pitchFamily="18" charset="0"/>
                <a:cs typeface="Times New Roman" panose="02020603050405020304" pitchFamily="18" charset="0"/>
              </a:rPr>
              <a:t>Le cèdre (</a:t>
            </a:r>
            <a:r>
              <a:rPr lang="fr-FR" dirty="0" err="1">
                <a:latin typeface="Times New Roman" panose="02020603050405020304" pitchFamily="18" charset="0"/>
                <a:cs typeface="Times New Roman" panose="02020603050405020304" pitchFamily="18" charset="0"/>
              </a:rPr>
              <a:t>Cedrus</a:t>
            </a:r>
            <a:r>
              <a:rPr lang="fr-FR" dirty="0">
                <a:latin typeface="Times New Roman" panose="02020603050405020304" pitchFamily="18" charset="0"/>
                <a:cs typeface="Times New Roman" panose="02020603050405020304" pitchFamily="18" charset="0"/>
              </a:rPr>
              <a:t>)</a:t>
            </a:r>
          </a:p>
        </p:txBody>
      </p:sp>
      <p:pic>
        <p:nvPicPr>
          <p:cNvPr id="8" name="Image 7">
            <a:extLst>
              <a:ext uri="{FF2B5EF4-FFF2-40B4-BE49-F238E27FC236}">
                <a16:creationId xmlns:a16="http://schemas.microsoft.com/office/drawing/2014/main" id="{DE783D14-8435-4F93-8902-29CD16455BC6}"/>
              </a:ext>
            </a:extLst>
          </p:cNvPr>
          <p:cNvPicPr>
            <a:picLocks noChangeAspect="1"/>
          </p:cNvPicPr>
          <p:nvPr/>
        </p:nvPicPr>
        <p:blipFill>
          <a:blip r:embed="rId4"/>
          <a:stretch>
            <a:fillRect/>
          </a:stretch>
        </p:blipFill>
        <p:spPr>
          <a:xfrm>
            <a:off x="5438774" y="3707832"/>
            <a:ext cx="2581275" cy="2571750"/>
          </a:xfrm>
          <a:prstGeom prst="rect">
            <a:avLst/>
          </a:prstGeom>
        </p:spPr>
      </p:pic>
      <p:sp>
        <p:nvSpPr>
          <p:cNvPr id="9" name="Rectangle 8">
            <a:extLst>
              <a:ext uri="{FF2B5EF4-FFF2-40B4-BE49-F238E27FC236}">
                <a16:creationId xmlns:a16="http://schemas.microsoft.com/office/drawing/2014/main" id="{08171E40-0467-4676-AC28-8EDE7D18E502}"/>
              </a:ext>
            </a:extLst>
          </p:cNvPr>
          <p:cNvSpPr/>
          <p:nvPr/>
        </p:nvSpPr>
        <p:spPr>
          <a:xfrm>
            <a:off x="5798290" y="6300328"/>
            <a:ext cx="1851789" cy="395749"/>
          </a:xfrm>
          <a:prstGeom prst="rect">
            <a:avLst/>
          </a:prstGeom>
        </p:spPr>
        <p:txBody>
          <a:bodyPr wrap="none">
            <a:spAutoFit/>
          </a:bodyPr>
          <a:lstStyle/>
          <a:p>
            <a:pPr>
              <a:lnSpc>
                <a:spcPct val="120000"/>
              </a:lnSpc>
            </a:pPr>
            <a:r>
              <a:rPr lang="fr-FR" dirty="0">
                <a:latin typeface="Times New Roman" panose="02020603050405020304" pitchFamily="18" charset="0"/>
                <a:cs typeface="Times New Roman" panose="02020603050405020304" pitchFamily="18" charset="0"/>
              </a:rPr>
              <a:t>Le mélèze (Larix)</a:t>
            </a:r>
          </a:p>
        </p:txBody>
      </p:sp>
      <p:pic>
        <p:nvPicPr>
          <p:cNvPr id="11" name="Image 10">
            <a:extLst>
              <a:ext uri="{FF2B5EF4-FFF2-40B4-BE49-F238E27FC236}">
                <a16:creationId xmlns:a16="http://schemas.microsoft.com/office/drawing/2014/main" id="{EAA800A5-9701-4030-B2B2-188FD96FC224}"/>
              </a:ext>
            </a:extLst>
          </p:cNvPr>
          <p:cNvPicPr>
            <a:picLocks noChangeAspect="1"/>
          </p:cNvPicPr>
          <p:nvPr/>
        </p:nvPicPr>
        <p:blipFill>
          <a:blip r:embed="rId5"/>
          <a:stretch>
            <a:fillRect/>
          </a:stretch>
        </p:blipFill>
        <p:spPr>
          <a:xfrm>
            <a:off x="8248648" y="3720161"/>
            <a:ext cx="3444239" cy="2559421"/>
          </a:xfrm>
          <a:prstGeom prst="rect">
            <a:avLst/>
          </a:prstGeom>
        </p:spPr>
      </p:pic>
      <p:sp>
        <p:nvSpPr>
          <p:cNvPr id="12" name="Rectangle 11">
            <a:extLst>
              <a:ext uri="{FF2B5EF4-FFF2-40B4-BE49-F238E27FC236}">
                <a16:creationId xmlns:a16="http://schemas.microsoft.com/office/drawing/2014/main" id="{88462B8D-2EEC-42FB-9623-E057B437A34A}"/>
              </a:ext>
            </a:extLst>
          </p:cNvPr>
          <p:cNvSpPr/>
          <p:nvPr/>
        </p:nvSpPr>
        <p:spPr>
          <a:xfrm>
            <a:off x="8999990" y="6279582"/>
            <a:ext cx="1723549" cy="424732"/>
          </a:xfrm>
          <a:prstGeom prst="rect">
            <a:avLst/>
          </a:prstGeom>
        </p:spPr>
        <p:txBody>
          <a:bodyPr wrap="none">
            <a:spAutoFit/>
          </a:bodyPr>
          <a:lstStyle/>
          <a:p>
            <a:pPr>
              <a:lnSpc>
                <a:spcPct val="120000"/>
              </a:lnSpc>
            </a:pPr>
            <a:r>
              <a:rPr lang="fr-FR" dirty="0">
                <a:latin typeface="Times New Roman" panose="02020603050405020304" pitchFamily="18" charset="0"/>
                <a:cs typeface="Times New Roman" panose="02020603050405020304" pitchFamily="18" charset="0"/>
              </a:rPr>
              <a:t>Le sapin (Abies)</a:t>
            </a:r>
          </a:p>
        </p:txBody>
      </p:sp>
    </p:spTree>
    <p:extLst>
      <p:ext uri="{BB962C8B-B14F-4D97-AF65-F5344CB8AC3E}">
        <p14:creationId xmlns:p14="http://schemas.microsoft.com/office/powerpoint/2010/main" val="334527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294B94-0C6F-4298-BEDD-8966A49D1193}"/>
              </a:ext>
            </a:extLst>
          </p:cNvPr>
          <p:cNvSpPr>
            <a:spLocks noGrp="1"/>
          </p:cNvSpPr>
          <p:nvPr>
            <p:ph idx="1"/>
          </p:nvPr>
        </p:nvSpPr>
        <p:spPr>
          <a:xfrm>
            <a:off x="838200" y="297181"/>
            <a:ext cx="4579620" cy="2640330"/>
          </a:xfrm>
        </p:spPr>
        <p:txBody>
          <a:bodyPr>
            <a:normAutofit/>
          </a:bodyPr>
          <a:lstStyle/>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épicéas (</a:t>
            </a:r>
            <a:r>
              <a:rPr lang="fr-FR" sz="1800" dirty="0" err="1">
                <a:latin typeface="Times New Roman" panose="02020603050405020304" pitchFamily="18" charset="0"/>
                <a:cs typeface="Times New Roman" panose="02020603050405020304" pitchFamily="18" charset="0"/>
              </a:rPr>
              <a:t>Picea</a:t>
            </a:r>
            <a:r>
              <a:rPr lang="fr-FR" sz="1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 pin d'Oregon (</a:t>
            </a:r>
            <a:r>
              <a:rPr lang="fr-FR" sz="1800" dirty="0" err="1">
                <a:latin typeface="Times New Roman" panose="02020603050405020304" pitchFamily="18" charset="0"/>
                <a:cs typeface="Times New Roman" panose="02020603050405020304" pitchFamily="18" charset="0"/>
              </a:rPr>
              <a:t>Pseudotsuga</a:t>
            </a:r>
            <a:r>
              <a:rPr lang="fr-FR" sz="1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La pruche du Canada (Tsuga)</a:t>
            </a:r>
          </a:p>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Keteleria</a:t>
            </a:r>
          </a:p>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Pseudolarix</a:t>
            </a:r>
          </a:p>
        </p:txBody>
      </p:sp>
      <p:pic>
        <p:nvPicPr>
          <p:cNvPr id="6" name="Image 5">
            <a:extLst>
              <a:ext uri="{FF2B5EF4-FFF2-40B4-BE49-F238E27FC236}">
                <a16:creationId xmlns:a16="http://schemas.microsoft.com/office/drawing/2014/main" id="{CA65A34A-055C-4F3B-B28F-09113B213807}"/>
              </a:ext>
            </a:extLst>
          </p:cNvPr>
          <p:cNvPicPr>
            <a:picLocks noChangeAspect="1"/>
          </p:cNvPicPr>
          <p:nvPr/>
        </p:nvPicPr>
        <p:blipFill>
          <a:blip r:embed="rId2"/>
          <a:stretch>
            <a:fillRect/>
          </a:stretch>
        </p:blipFill>
        <p:spPr>
          <a:xfrm>
            <a:off x="5554029" y="377190"/>
            <a:ext cx="2828925" cy="2640330"/>
          </a:xfrm>
          <a:prstGeom prst="rect">
            <a:avLst/>
          </a:prstGeom>
        </p:spPr>
      </p:pic>
      <p:sp>
        <p:nvSpPr>
          <p:cNvPr id="7" name="Rectangle 6">
            <a:extLst>
              <a:ext uri="{FF2B5EF4-FFF2-40B4-BE49-F238E27FC236}">
                <a16:creationId xmlns:a16="http://schemas.microsoft.com/office/drawing/2014/main" id="{9BD7A6A0-E83D-45B2-BE60-A17CF3583E29}"/>
              </a:ext>
            </a:extLst>
          </p:cNvPr>
          <p:cNvSpPr/>
          <p:nvPr/>
        </p:nvSpPr>
        <p:spPr>
          <a:xfrm>
            <a:off x="6096000" y="3024705"/>
            <a:ext cx="1683153" cy="424732"/>
          </a:xfrm>
          <a:prstGeom prst="rect">
            <a:avLst/>
          </a:prstGeom>
        </p:spPr>
        <p:txBody>
          <a:bodyPr wrap="none">
            <a:spAutoFit/>
          </a:bodyPr>
          <a:lstStyle/>
          <a:p>
            <a:pPr>
              <a:lnSpc>
                <a:spcPct val="120000"/>
              </a:lnSpc>
            </a:pPr>
            <a:r>
              <a:rPr lang="fr-FR" dirty="0">
                <a:latin typeface="Times New Roman" panose="02020603050405020304" pitchFamily="18" charset="0"/>
                <a:cs typeface="Times New Roman" panose="02020603050405020304" pitchFamily="18" charset="0"/>
              </a:rPr>
              <a:t>L’épicéa (</a:t>
            </a:r>
            <a:r>
              <a:rPr lang="fr-FR" dirty="0" err="1">
                <a:latin typeface="Times New Roman" panose="02020603050405020304" pitchFamily="18" charset="0"/>
                <a:cs typeface="Times New Roman" panose="02020603050405020304" pitchFamily="18" charset="0"/>
              </a:rPr>
              <a:t>Picea</a:t>
            </a:r>
            <a:r>
              <a:rPr lang="fr-FR" dirty="0">
                <a:latin typeface="Times New Roman" panose="02020603050405020304" pitchFamily="18" charset="0"/>
                <a:cs typeface="Times New Roman" panose="02020603050405020304" pitchFamily="18" charset="0"/>
              </a:rPr>
              <a:t>)</a:t>
            </a:r>
          </a:p>
        </p:txBody>
      </p:sp>
      <p:pic>
        <p:nvPicPr>
          <p:cNvPr id="8" name="Image 7">
            <a:extLst>
              <a:ext uri="{FF2B5EF4-FFF2-40B4-BE49-F238E27FC236}">
                <a16:creationId xmlns:a16="http://schemas.microsoft.com/office/drawing/2014/main" id="{4E6E448A-6B59-49A6-9554-A9FCE358F7BF}"/>
              </a:ext>
            </a:extLst>
          </p:cNvPr>
          <p:cNvPicPr>
            <a:picLocks noChangeAspect="1"/>
          </p:cNvPicPr>
          <p:nvPr/>
        </p:nvPicPr>
        <p:blipFill>
          <a:blip r:embed="rId3"/>
          <a:stretch>
            <a:fillRect/>
          </a:stretch>
        </p:blipFill>
        <p:spPr>
          <a:xfrm>
            <a:off x="8477253" y="377191"/>
            <a:ext cx="3019425" cy="2640330"/>
          </a:xfrm>
          <a:prstGeom prst="rect">
            <a:avLst/>
          </a:prstGeom>
        </p:spPr>
      </p:pic>
      <p:sp>
        <p:nvSpPr>
          <p:cNvPr id="9" name="Rectangle 8">
            <a:extLst>
              <a:ext uri="{FF2B5EF4-FFF2-40B4-BE49-F238E27FC236}">
                <a16:creationId xmlns:a16="http://schemas.microsoft.com/office/drawing/2014/main" id="{03517EEB-D5A8-4EAD-8997-CFA2EC6C405C}"/>
              </a:ext>
            </a:extLst>
          </p:cNvPr>
          <p:cNvSpPr/>
          <p:nvPr/>
        </p:nvSpPr>
        <p:spPr>
          <a:xfrm>
            <a:off x="8477253" y="2991363"/>
            <a:ext cx="3054041" cy="458074"/>
          </a:xfrm>
          <a:prstGeom prst="rect">
            <a:avLst/>
          </a:prstGeom>
        </p:spPr>
        <p:txBody>
          <a:bodyPr wrap="none">
            <a:spAutoFit/>
          </a:bodyPr>
          <a:lstStyle/>
          <a:p>
            <a:pPr>
              <a:lnSpc>
                <a:spcPct val="150000"/>
              </a:lnSpc>
            </a:pPr>
            <a:r>
              <a:rPr lang="fr-FR" dirty="0">
                <a:latin typeface="Times New Roman" panose="02020603050405020304" pitchFamily="18" charset="0"/>
                <a:cs typeface="Times New Roman" panose="02020603050405020304" pitchFamily="18" charset="0"/>
              </a:rPr>
              <a:t>Le pin d'Oregon (</a:t>
            </a:r>
            <a:r>
              <a:rPr lang="fr-FR" dirty="0" err="1">
                <a:latin typeface="Times New Roman" panose="02020603050405020304" pitchFamily="18" charset="0"/>
                <a:cs typeface="Times New Roman" panose="02020603050405020304" pitchFamily="18" charset="0"/>
              </a:rPr>
              <a:t>Pseudotsuga</a:t>
            </a:r>
            <a:r>
              <a:rPr lang="fr-FR" dirty="0">
                <a:latin typeface="Times New Roman" panose="02020603050405020304" pitchFamily="18" charset="0"/>
                <a:cs typeface="Times New Roman" panose="02020603050405020304" pitchFamily="18" charset="0"/>
              </a:rPr>
              <a:t>)</a:t>
            </a:r>
          </a:p>
        </p:txBody>
      </p:sp>
      <p:pic>
        <p:nvPicPr>
          <p:cNvPr id="10" name="Image 9">
            <a:extLst>
              <a:ext uri="{FF2B5EF4-FFF2-40B4-BE49-F238E27FC236}">
                <a16:creationId xmlns:a16="http://schemas.microsoft.com/office/drawing/2014/main" id="{31D4D30B-4354-4E4C-9106-77DD6C455BE5}"/>
              </a:ext>
            </a:extLst>
          </p:cNvPr>
          <p:cNvPicPr>
            <a:picLocks noChangeAspect="1"/>
          </p:cNvPicPr>
          <p:nvPr/>
        </p:nvPicPr>
        <p:blipFill>
          <a:blip r:embed="rId4"/>
          <a:stretch>
            <a:fillRect/>
          </a:stretch>
        </p:blipFill>
        <p:spPr>
          <a:xfrm>
            <a:off x="5565108" y="3475594"/>
            <a:ext cx="2828924" cy="2533650"/>
          </a:xfrm>
          <a:prstGeom prst="rect">
            <a:avLst/>
          </a:prstGeom>
        </p:spPr>
      </p:pic>
      <p:sp>
        <p:nvSpPr>
          <p:cNvPr id="11" name="Rectangle 10">
            <a:extLst>
              <a:ext uri="{FF2B5EF4-FFF2-40B4-BE49-F238E27FC236}">
                <a16:creationId xmlns:a16="http://schemas.microsoft.com/office/drawing/2014/main" id="{C8836F2B-360C-4B6C-A17F-DF148F70B55F}"/>
              </a:ext>
            </a:extLst>
          </p:cNvPr>
          <p:cNvSpPr/>
          <p:nvPr/>
        </p:nvSpPr>
        <p:spPr>
          <a:xfrm>
            <a:off x="5481119" y="6108077"/>
            <a:ext cx="2912913" cy="458074"/>
          </a:xfrm>
          <a:prstGeom prst="rect">
            <a:avLst/>
          </a:prstGeom>
        </p:spPr>
        <p:txBody>
          <a:bodyPr wrap="none">
            <a:spAutoFit/>
          </a:bodyPr>
          <a:lstStyle/>
          <a:p>
            <a:pPr>
              <a:lnSpc>
                <a:spcPct val="150000"/>
              </a:lnSpc>
            </a:pPr>
            <a:r>
              <a:rPr lang="fr-FR" dirty="0">
                <a:latin typeface="Times New Roman" panose="02020603050405020304" pitchFamily="18" charset="0"/>
                <a:cs typeface="Times New Roman" panose="02020603050405020304" pitchFamily="18" charset="0"/>
              </a:rPr>
              <a:t>La pruche du Canada (Tsuga)</a:t>
            </a:r>
          </a:p>
        </p:txBody>
      </p:sp>
      <p:pic>
        <p:nvPicPr>
          <p:cNvPr id="12" name="Image 11">
            <a:extLst>
              <a:ext uri="{FF2B5EF4-FFF2-40B4-BE49-F238E27FC236}">
                <a16:creationId xmlns:a16="http://schemas.microsoft.com/office/drawing/2014/main" id="{5086F8AB-954E-4893-B8AF-8F97840B7B05}"/>
              </a:ext>
            </a:extLst>
          </p:cNvPr>
          <p:cNvPicPr>
            <a:picLocks noChangeAspect="1"/>
          </p:cNvPicPr>
          <p:nvPr/>
        </p:nvPicPr>
        <p:blipFill>
          <a:blip r:embed="rId5"/>
          <a:stretch>
            <a:fillRect/>
          </a:stretch>
        </p:blipFill>
        <p:spPr>
          <a:xfrm>
            <a:off x="8488331" y="3452297"/>
            <a:ext cx="3008347" cy="2580244"/>
          </a:xfrm>
          <a:prstGeom prst="rect">
            <a:avLst/>
          </a:prstGeom>
        </p:spPr>
      </p:pic>
      <p:sp>
        <p:nvSpPr>
          <p:cNvPr id="13" name="Rectangle 12">
            <a:extLst>
              <a:ext uri="{FF2B5EF4-FFF2-40B4-BE49-F238E27FC236}">
                <a16:creationId xmlns:a16="http://schemas.microsoft.com/office/drawing/2014/main" id="{EC861395-E150-4A13-84F6-5088E71D8B30}"/>
              </a:ext>
            </a:extLst>
          </p:cNvPr>
          <p:cNvSpPr/>
          <p:nvPr/>
        </p:nvSpPr>
        <p:spPr>
          <a:xfrm>
            <a:off x="9345195" y="6063609"/>
            <a:ext cx="1031051" cy="458074"/>
          </a:xfrm>
          <a:prstGeom prst="rect">
            <a:avLst/>
          </a:prstGeom>
        </p:spPr>
        <p:txBody>
          <a:bodyPr wrap="none">
            <a:spAutoFit/>
          </a:bodyPr>
          <a:lstStyle/>
          <a:p>
            <a:pPr>
              <a:lnSpc>
                <a:spcPct val="150000"/>
              </a:lnSpc>
            </a:pPr>
            <a:r>
              <a:rPr lang="fr-FR" dirty="0">
                <a:latin typeface="Times New Roman" panose="02020603050405020304" pitchFamily="18" charset="0"/>
                <a:cs typeface="Times New Roman" panose="02020603050405020304" pitchFamily="18" charset="0"/>
              </a:rPr>
              <a:t>Keteleria</a:t>
            </a:r>
          </a:p>
        </p:txBody>
      </p:sp>
      <p:pic>
        <p:nvPicPr>
          <p:cNvPr id="14" name="Image 13">
            <a:extLst>
              <a:ext uri="{FF2B5EF4-FFF2-40B4-BE49-F238E27FC236}">
                <a16:creationId xmlns:a16="http://schemas.microsoft.com/office/drawing/2014/main" id="{ACC666F1-B9ED-4217-8EA6-49CC54196065}"/>
              </a:ext>
            </a:extLst>
          </p:cNvPr>
          <p:cNvPicPr>
            <a:picLocks noChangeAspect="1"/>
          </p:cNvPicPr>
          <p:nvPr/>
        </p:nvPicPr>
        <p:blipFill>
          <a:blip r:embed="rId6"/>
          <a:stretch>
            <a:fillRect/>
          </a:stretch>
        </p:blipFill>
        <p:spPr>
          <a:xfrm>
            <a:off x="1060719" y="3503803"/>
            <a:ext cx="4028808" cy="2505442"/>
          </a:xfrm>
          <a:prstGeom prst="rect">
            <a:avLst/>
          </a:prstGeom>
        </p:spPr>
      </p:pic>
      <p:sp>
        <p:nvSpPr>
          <p:cNvPr id="15" name="Rectangle 14">
            <a:extLst>
              <a:ext uri="{FF2B5EF4-FFF2-40B4-BE49-F238E27FC236}">
                <a16:creationId xmlns:a16="http://schemas.microsoft.com/office/drawing/2014/main" id="{A2D8AA26-4BE5-4FF4-B4DC-1E00320CCB59}"/>
              </a:ext>
            </a:extLst>
          </p:cNvPr>
          <p:cNvSpPr/>
          <p:nvPr/>
        </p:nvSpPr>
        <p:spPr>
          <a:xfrm>
            <a:off x="2437769" y="6102745"/>
            <a:ext cx="1274708" cy="458074"/>
          </a:xfrm>
          <a:prstGeom prst="rect">
            <a:avLst/>
          </a:prstGeom>
        </p:spPr>
        <p:txBody>
          <a:bodyPr wrap="none">
            <a:spAutoFit/>
          </a:bodyPr>
          <a:lstStyle/>
          <a:p>
            <a:pPr>
              <a:lnSpc>
                <a:spcPct val="150000"/>
              </a:lnSpc>
            </a:pPr>
            <a:r>
              <a:rPr lang="fr-FR" dirty="0">
                <a:latin typeface="Times New Roman" panose="02020603050405020304" pitchFamily="18" charset="0"/>
                <a:cs typeface="Times New Roman" panose="02020603050405020304" pitchFamily="18" charset="0"/>
              </a:rPr>
              <a:t>Pseudolarix</a:t>
            </a:r>
          </a:p>
        </p:txBody>
      </p:sp>
    </p:spTree>
    <p:extLst>
      <p:ext uri="{BB962C8B-B14F-4D97-AF65-F5344CB8AC3E}">
        <p14:creationId xmlns:p14="http://schemas.microsoft.com/office/powerpoint/2010/main" val="380584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068C80-15A0-40C1-B9C9-F20DB2A603D4}"/>
              </a:ext>
            </a:extLst>
          </p:cNvPr>
          <p:cNvSpPr>
            <a:spLocks noGrp="1"/>
          </p:cNvSpPr>
          <p:nvPr>
            <p:ph idx="1"/>
          </p:nvPr>
        </p:nvSpPr>
        <p:spPr>
          <a:xfrm>
            <a:off x="838200" y="1825625"/>
            <a:ext cx="10515600" cy="2380615"/>
          </a:xfrm>
        </p:spPr>
        <p:txBody>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Ces conifères poussent naturellement dans les zones tempérées et boréales de l'hémisphère Nord. Plusieurs espèces ont une importance économique majeure, étant exploitées pour leur bois d'œuvre et industriel.</a:t>
            </a:r>
          </a:p>
          <a:p>
            <a:pPr marL="0" indent="0">
              <a:lnSpc>
                <a:spcPct val="150000"/>
              </a:lnSpc>
              <a:buNone/>
            </a:pPr>
            <a:r>
              <a:rPr lang="fr-FR" sz="1800" b="1" dirty="0">
                <a:latin typeface="Times New Roman" panose="02020603050405020304" pitchFamily="18" charset="0"/>
                <a:cs typeface="Times New Roman" panose="02020603050405020304" pitchFamily="18" charset="0"/>
              </a:rPr>
              <a:t>En résumé, les Pinacées forment une famille botanique typique des résineux de grande taille des régions froides et tempérées septentrionales</a:t>
            </a:r>
            <a:endParaRPr lang="fr-FR" sz="1800"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86226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E11E56-3FAD-46DB-B5C3-FC29D85EF0DC}"/>
              </a:ext>
            </a:extLst>
          </p:cNvPr>
          <p:cNvSpPr>
            <a:spLocks noGrp="1"/>
          </p:cNvSpPr>
          <p:nvPr>
            <p:ph idx="1"/>
          </p:nvPr>
        </p:nvSpPr>
        <p:spPr>
          <a:xfrm>
            <a:off x="483870" y="354330"/>
            <a:ext cx="5082540" cy="6149340"/>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3.1.Appareil végétatif</a:t>
            </a:r>
            <a:endParaRPr lang="fr-FR" sz="2000" dirty="0">
              <a:latin typeface="Times New Roman" panose="02020603050405020304" pitchFamily="18" charset="0"/>
              <a:cs typeface="Times New Roman" panose="02020603050405020304" pitchFamily="18" charset="0"/>
            </a:endParaRPr>
          </a:p>
          <a:p>
            <a:pPr marL="0" indent="0">
              <a:lnSpc>
                <a:spcPct val="150000"/>
              </a:lnSpc>
              <a:buNone/>
            </a:pPr>
            <a:r>
              <a:rPr lang="fr-FR" sz="1800" b="1" dirty="0">
                <a:latin typeface="Times New Roman" panose="02020603050405020304" pitchFamily="18" charset="0"/>
                <a:cs typeface="Times New Roman" panose="02020603050405020304" pitchFamily="18" charset="0"/>
              </a:rPr>
              <a:t>Rameaux</a:t>
            </a:r>
            <a:r>
              <a:rPr lang="fr-FR" sz="1800" dirty="0">
                <a:latin typeface="Times New Roman" panose="02020603050405020304" pitchFamily="18" charset="0"/>
                <a:cs typeface="Times New Roman" panose="02020603050405020304" pitchFamily="18" charset="0"/>
              </a:rPr>
              <a:t> : Ces plantes présentent trois types de rameaux de longueurs différentes - les longs auxiblastes, les moyens mésoblastes et les courts </a:t>
            </a:r>
            <a:r>
              <a:rPr lang="fr-FR" sz="1800" dirty="0" err="1">
                <a:latin typeface="Times New Roman" panose="02020603050405020304" pitchFamily="18" charset="0"/>
                <a:cs typeface="Times New Roman" panose="02020603050405020304" pitchFamily="18" charset="0"/>
              </a:rPr>
              <a:t>brachyblastes</a:t>
            </a:r>
            <a:r>
              <a:rPr lang="fr-FR" sz="1800" dirty="0">
                <a:latin typeface="Times New Roman" panose="02020603050405020304" pitchFamily="18" charset="0"/>
                <a:cs typeface="Times New Roman" panose="02020603050405020304" pitchFamily="18" charset="0"/>
              </a:rPr>
              <a:t>. Seuls les rameaux principaux aux feuilles juvéniles sans chlorophylle peuvent se ramifier davantage.</a:t>
            </a:r>
          </a:p>
          <a:p>
            <a:pPr marL="0" indent="0">
              <a:lnSpc>
                <a:spcPct val="150000"/>
              </a:lnSpc>
              <a:buNone/>
            </a:pPr>
            <a:r>
              <a:rPr lang="fr-FR" sz="1800" b="1" dirty="0">
                <a:latin typeface="Times New Roman" panose="02020603050405020304" pitchFamily="18" charset="0"/>
                <a:cs typeface="Times New Roman" panose="02020603050405020304" pitchFamily="18" charset="0"/>
              </a:rPr>
              <a:t>Ecorce</a:t>
            </a:r>
            <a:r>
              <a:rPr lang="fr-FR" sz="1800" dirty="0">
                <a:latin typeface="Times New Roman" panose="02020603050405020304" pitchFamily="18" charset="0"/>
                <a:cs typeface="Times New Roman" panose="02020603050405020304" pitchFamily="18" charset="0"/>
              </a:rPr>
              <a:t> : Le tronc peut avoir une écorce lisse ou très écailleuse selon l'espèce.</a:t>
            </a:r>
          </a:p>
          <a:p>
            <a:pPr marL="0" indent="0">
              <a:lnSpc>
                <a:spcPct val="150000"/>
              </a:lnSpc>
              <a:buNone/>
            </a:pPr>
            <a:r>
              <a:rPr lang="fr-FR" sz="1800" b="1" dirty="0">
                <a:latin typeface="Times New Roman" panose="02020603050405020304" pitchFamily="18" charset="0"/>
                <a:cs typeface="Times New Roman" panose="02020603050405020304" pitchFamily="18" charset="0"/>
              </a:rPr>
              <a:t>Racines</a:t>
            </a:r>
            <a:r>
              <a:rPr lang="fr-FR" sz="1800" dirty="0">
                <a:latin typeface="Times New Roman" panose="02020603050405020304" pitchFamily="18" charset="0"/>
                <a:cs typeface="Times New Roman" panose="02020603050405020304" pitchFamily="18" charset="0"/>
              </a:rPr>
              <a:t> : Le système racinaire est fibreux ou ligneux.</a:t>
            </a:r>
          </a:p>
          <a:p>
            <a:pPr marL="0" indent="0">
              <a:buNone/>
            </a:pPr>
            <a:endParaRPr lang="fr-FR"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4E25E298-FC7D-4223-BE22-4D6162E0BBC2}"/>
              </a:ext>
            </a:extLst>
          </p:cNvPr>
          <p:cNvPicPr>
            <a:picLocks noChangeAspect="1"/>
          </p:cNvPicPr>
          <p:nvPr/>
        </p:nvPicPr>
        <p:blipFill>
          <a:blip r:embed="rId2"/>
          <a:stretch>
            <a:fillRect/>
          </a:stretch>
        </p:blipFill>
        <p:spPr>
          <a:xfrm>
            <a:off x="6096000" y="194312"/>
            <a:ext cx="3421382" cy="2673066"/>
          </a:xfrm>
          <a:prstGeom prst="rect">
            <a:avLst/>
          </a:prstGeom>
        </p:spPr>
      </p:pic>
      <p:pic>
        <p:nvPicPr>
          <p:cNvPr id="6" name="Image 5">
            <a:extLst>
              <a:ext uri="{FF2B5EF4-FFF2-40B4-BE49-F238E27FC236}">
                <a16:creationId xmlns:a16="http://schemas.microsoft.com/office/drawing/2014/main" id="{11474AA4-C24B-40CD-8421-885085CAF55A}"/>
              </a:ext>
            </a:extLst>
          </p:cNvPr>
          <p:cNvPicPr>
            <a:picLocks noChangeAspect="1"/>
          </p:cNvPicPr>
          <p:nvPr/>
        </p:nvPicPr>
        <p:blipFill>
          <a:blip r:embed="rId3"/>
          <a:stretch>
            <a:fillRect/>
          </a:stretch>
        </p:blipFill>
        <p:spPr>
          <a:xfrm>
            <a:off x="9517382" y="194311"/>
            <a:ext cx="2446020" cy="2580733"/>
          </a:xfrm>
          <a:prstGeom prst="rect">
            <a:avLst/>
          </a:prstGeom>
        </p:spPr>
      </p:pic>
      <p:pic>
        <p:nvPicPr>
          <p:cNvPr id="7" name="Image 6">
            <a:extLst>
              <a:ext uri="{FF2B5EF4-FFF2-40B4-BE49-F238E27FC236}">
                <a16:creationId xmlns:a16="http://schemas.microsoft.com/office/drawing/2014/main" id="{B9FD8EE5-EBA5-4916-8C6D-5CD4C6ECFE94}"/>
              </a:ext>
            </a:extLst>
          </p:cNvPr>
          <p:cNvPicPr>
            <a:picLocks noChangeAspect="1"/>
          </p:cNvPicPr>
          <p:nvPr/>
        </p:nvPicPr>
        <p:blipFill>
          <a:blip r:embed="rId4"/>
          <a:stretch>
            <a:fillRect/>
          </a:stretch>
        </p:blipFill>
        <p:spPr>
          <a:xfrm>
            <a:off x="6096000" y="3294184"/>
            <a:ext cx="3153382" cy="2673066"/>
          </a:xfrm>
          <a:prstGeom prst="rect">
            <a:avLst/>
          </a:prstGeom>
        </p:spPr>
      </p:pic>
      <p:sp>
        <p:nvSpPr>
          <p:cNvPr id="8" name="Rectangle 7">
            <a:extLst>
              <a:ext uri="{FF2B5EF4-FFF2-40B4-BE49-F238E27FC236}">
                <a16:creationId xmlns:a16="http://schemas.microsoft.com/office/drawing/2014/main" id="{E934B20D-66EF-40A8-BD86-C4CA4F2CA02D}"/>
              </a:ext>
            </a:extLst>
          </p:cNvPr>
          <p:cNvSpPr/>
          <p:nvPr/>
        </p:nvSpPr>
        <p:spPr>
          <a:xfrm>
            <a:off x="7094664" y="6087179"/>
            <a:ext cx="860172"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Ecorce</a:t>
            </a:r>
            <a:endParaRPr lang="fr-FR" dirty="0"/>
          </a:p>
        </p:txBody>
      </p:sp>
      <p:sp>
        <p:nvSpPr>
          <p:cNvPr id="9" name="Rectangle 8">
            <a:extLst>
              <a:ext uri="{FF2B5EF4-FFF2-40B4-BE49-F238E27FC236}">
                <a16:creationId xmlns:a16="http://schemas.microsoft.com/office/drawing/2014/main" id="{E0001466-7550-4A28-8801-B0B623FA7DC6}"/>
              </a:ext>
            </a:extLst>
          </p:cNvPr>
          <p:cNvSpPr/>
          <p:nvPr/>
        </p:nvSpPr>
        <p:spPr>
          <a:xfrm>
            <a:off x="6271262" y="2775045"/>
            <a:ext cx="5692140"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                                      Rameaux</a:t>
            </a:r>
            <a:r>
              <a:rPr lang="fr-FR" dirty="0">
                <a:latin typeface="Times New Roman" panose="02020603050405020304" pitchFamily="18" charset="0"/>
                <a:cs typeface="Times New Roman" panose="02020603050405020304" pitchFamily="18" charset="0"/>
              </a:rPr>
              <a:t> </a:t>
            </a:r>
            <a:endParaRPr lang="fr-FR" dirty="0"/>
          </a:p>
        </p:txBody>
      </p:sp>
      <p:pic>
        <p:nvPicPr>
          <p:cNvPr id="10" name="Image 9">
            <a:extLst>
              <a:ext uri="{FF2B5EF4-FFF2-40B4-BE49-F238E27FC236}">
                <a16:creationId xmlns:a16="http://schemas.microsoft.com/office/drawing/2014/main" id="{7467E822-0951-4057-BFF4-D13638B74CA2}"/>
              </a:ext>
            </a:extLst>
          </p:cNvPr>
          <p:cNvPicPr>
            <a:picLocks noChangeAspect="1"/>
          </p:cNvPicPr>
          <p:nvPr/>
        </p:nvPicPr>
        <p:blipFill>
          <a:blip r:embed="rId5"/>
          <a:stretch>
            <a:fillRect/>
          </a:stretch>
        </p:blipFill>
        <p:spPr>
          <a:xfrm>
            <a:off x="9357784" y="3294184"/>
            <a:ext cx="2698726" cy="2673066"/>
          </a:xfrm>
          <a:prstGeom prst="rect">
            <a:avLst/>
          </a:prstGeom>
        </p:spPr>
      </p:pic>
      <p:sp>
        <p:nvSpPr>
          <p:cNvPr id="12" name="Rectangle 11">
            <a:extLst>
              <a:ext uri="{FF2B5EF4-FFF2-40B4-BE49-F238E27FC236}">
                <a16:creationId xmlns:a16="http://schemas.microsoft.com/office/drawing/2014/main" id="{28EACCC0-ECF3-466F-8735-92C0C1FC9570}"/>
              </a:ext>
            </a:extLst>
          </p:cNvPr>
          <p:cNvSpPr/>
          <p:nvPr/>
        </p:nvSpPr>
        <p:spPr>
          <a:xfrm>
            <a:off x="10082399" y="5988441"/>
            <a:ext cx="954107"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Racines</a:t>
            </a:r>
            <a:endParaRPr lang="fr-FR" dirty="0"/>
          </a:p>
        </p:txBody>
      </p:sp>
    </p:spTree>
    <p:extLst>
      <p:ext uri="{BB962C8B-B14F-4D97-AF65-F5344CB8AC3E}">
        <p14:creationId xmlns:p14="http://schemas.microsoft.com/office/powerpoint/2010/main" val="349956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FB7917C-873A-4E47-BE81-7F43F69D891E}"/>
              </a:ext>
            </a:extLst>
          </p:cNvPr>
          <p:cNvSpPr>
            <a:spLocks noGrp="1"/>
          </p:cNvSpPr>
          <p:nvPr>
            <p:ph idx="1"/>
          </p:nvPr>
        </p:nvSpPr>
        <p:spPr>
          <a:xfrm>
            <a:off x="838200" y="262890"/>
            <a:ext cx="6289431" cy="6229350"/>
          </a:xfrm>
        </p:spPr>
        <p:txBody>
          <a:bodyPr>
            <a:normAutofit fontScale="92500" lnSpcReduction="20000"/>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Feuilles </a:t>
            </a:r>
            <a:r>
              <a:rPr lang="fr-FR" sz="2000" dirty="0">
                <a:latin typeface="Times New Roman" panose="02020603050405020304" pitchFamily="18" charset="0"/>
                <a:cs typeface="Times New Roman" panose="02020603050405020304" pitchFamily="18" charset="0"/>
              </a:rPr>
              <a:t>: Les vraies feuilles poussent sur les rameaux courts. Leur limbe contient un canal résinifère. La forme de leur base et des cicatrices laissées permet d'identifier le genre et l'espèce.</a:t>
            </a:r>
            <a:endParaRPr lang="fr-FR" sz="1900" b="1" dirty="0">
              <a:latin typeface="Times New Roman" panose="02020603050405020304" pitchFamily="18" charset="0"/>
              <a:cs typeface="Times New Roman" panose="02020603050405020304" pitchFamily="18" charset="0"/>
            </a:endParaRPr>
          </a:p>
          <a:p>
            <a:pPr marL="0" indent="0">
              <a:lnSpc>
                <a:spcPct val="150000"/>
              </a:lnSpc>
              <a:buNone/>
            </a:pPr>
            <a:r>
              <a:rPr lang="fr-FR" sz="1900" b="1" dirty="0">
                <a:latin typeface="Times New Roman" panose="02020603050405020304" pitchFamily="18" charset="0"/>
                <a:cs typeface="Times New Roman" panose="02020603050405020304" pitchFamily="18" charset="0"/>
              </a:rPr>
              <a:t>Forme et aspect :</a:t>
            </a:r>
          </a:p>
          <a:p>
            <a:pPr>
              <a:lnSpc>
                <a:spcPct val="150000"/>
              </a:lnSpc>
            </a:pPr>
            <a:r>
              <a:rPr lang="fr-FR" sz="1900" dirty="0">
                <a:latin typeface="Times New Roman" panose="02020603050405020304" pitchFamily="18" charset="0"/>
                <a:cs typeface="Times New Roman" panose="02020603050405020304" pitchFamily="18" charset="0"/>
              </a:rPr>
              <a:t>Feuilles souvent en aiguilles allongées et plus ou moins aplaties</a:t>
            </a:r>
          </a:p>
          <a:p>
            <a:pPr>
              <a:lnSpc>
                <a:spcPct val="150000"/>
              </a:lnSpc>
            </a:pPr>
            <a:r>
              <a:rPr lang="fr-FR" sz="1900" dirty="0">
                <a:latin typeface="Times New Roman" panose="02020603050405020304" pitchFamily="18" charset="0"/>
                <a:cs typeface="Times New Roman" panose="02020603050405020304" pitchFamily="18" charset="0"/>
              </a:rPr>
              <a:t>Cuticule épaisse, stomates enfoncées pour réduire les pertes d'eau</a:t>
            </a:r>
          </a:p>
          <a:p>
            <a:pPr marL="0" indent="0">
              <a:lnSpc>
                <a:spcPct val="150000"/>
              </a:lnSpc>
              <a:buNone/>
            </a:pPr>
            <a:r>
              <a:rPr lang="fr-FR" sz="1900" b="1" dirty="0">
                <a:latin typeface="Times New Roman" panose="02020603050405020304" pitchFamily="18" charset="0"/>
                <a:cs typeface="Times New Roman" panose="02020603050405020304" pitchFamily="18" charset="0"/>
              </a:rPr>
              <a:t>Disposition :</a:t>
            </a:r>
          </a:p>
          <a:p>
            <a:pPr marL="0" indent="0">
              <a:lnSpc>
                <a:spcPct val="150000"/>
              </a:lnSpc>
              <a:buNone/>
            </a:pPr>
            <a:r>
              <a:rPr lang="fr-FR" sz="1900" dirty="0">
                <a:latin typeface="Times New Roman" panose="02020603050405020304" pitchFamily="18" charset="0"/>
                <a:cs typeface="Times New Roman" panose="02020603050405020304" pitchFamily="18" charset="0"/>
              </a:rPr>
              <a:t>Insérées en spirale, alternes ou en touffes ,Chez les pins (Pinus), fasciculées par groupes de 2 à 5 Sessiles ou courtement pétiolées Souvent des tordues pour apparaître distiques Sur rameaux longs, ou longs et courts, ou longs puis courts</a:t>
            </a:r>
          </a:p>
          <a:p>
            <a:pPr marL="0" indent="0">
              <a:lnSpc>
                <a:spcPct val="150000"/>
              </a:lnSpc>
              <a:buNone/>
            </a:pPr>
            <a:r>
              <a:rPr lang="fr-FR" sz="1900" b="1" dirty="0">
                <a:latin typeface="Times New Roman" panose="02020603050405020304" pitchFamily="18" charset="0"/>
                <a:cs typeface="Times New Roman" panose="02020603050405020304" pitchFamily="18" charset="0"/>
              </a:rPr>
              <a:t>Persistance </a:t>
            </a:r>
            <a:r>
              <a:rPr lang="fr-FR" sz="1900" dirty="0">
                <a:latin typeface="Times New Roman" panose="02020603050405020304" pitchFamily="18" charset="0"/>
                <a:cs typeface="Times New Roman" panose="02020603050405020304" pitchFamily="18" charset="0"/>
              </a:rPr>
              <a:t>:La plupart sont persistantes Sauf caduques chez les mélèzes (Larix) et Pseudolarix</a:t>
            </a:r>
          </a:p>
          <a:p>
            <a:pPr>
              <a:lnSpc>
                <a:spcPct val="150000"/>
              </a:lnSpc>
            </a:pPr>
            <a:endParaRPr lang="fr-FR" sz="1900" dirty="0">
              <a:latin typeface="Times New Roman" panose="02020603050405020304" pitchFamily="18" charset="0"/>
              <a:cs typeface="Times New Roman" panose="02020603050405020304" pitchFamily="18" charset="0"/>
            </a:endParaRPr>
          </a:p>
          <a:p>
            <a:endParaRPr lang="fr-FR" dirty="0"/>
          </a:p>
          <a:p>
            <a:endParaRPr lang="fr-FR" dirty="0"/>
          </a:p>
        </p:txBody>
      </p:sp>
      <p:pic>
        <p:nvPicPr>
          <p:cNvPr id="4" name="Image 3">
            <a:extLst>
              <a:ext uri="{FF2B5EF4-FFF2-40B4-BE49-F238E27FC236}">
                <a16:creationId xmlns:a16="http://schemas.microsoft.com/office/drawing/2014/main" id="{A36A3D5B-AA49-4D66-BEF3-ACAAFCD52E82}"/>
              </a:ext>
            </a:extLst>
          </p:cNvPr>
          <p:cNvPicPr>
            <a:picLocks noChangeAspect="1"/>
          </p:cNvPicPr>
          <p:nvPr/>
        </p:nvPicPr>
        <p:blipFill>
          <a:blip r:embed="rId2"/>
          <a:stretch>
            <a:fillRect/>
          </a:stretch>
        </p:blipFill>
        <p:spPr>
          <a:xfrm>
            <a:off x="7221414" y="492369"/>
            <a:ext cx="4795803" cy="2637693"/>
          </a:xfrm>
          <a:prstGeom prst="rect">
            <a:avLst/>
          </a:prstGeom>
        </p:spPr>
      </p:pic>
      <p:pic>
        <p:nvPicPr>
          <p:cNvPr id="5" name="Image 4">
            <a:extLst>
              <a:ext uri="{FF2B5EF4-FFF2-40B4-BE49-F238E27FC236}">
                <a16:creationId xmlns:a16="http://schemas.microsoft.com/office/drawing/2014/main" id="{A5C2B255-1AF1-4E4B-9FE5-B7555209C90F}"/>
              </a:ext>
            </a:extLst>
          </p:cNvPr>
          <p:cNvPicPr>
            <a:picLocks noChangeAspect="1"/>
          </p:cNvPicPr>
          <p:nvPr/>
        </p:nvPicPr>
        <p:blipFill>
          <a:blip r:embed="rId3"/>
          <a:stretch>
            <a:fillRect/>
          </a:stretch>
        </p:blipFill>
        <p:spPr>
          <a:xfrm>
            <a:off x="7221414" y="3260481"/>
            <a:ext cx="4795802" cy="2959697"/>
          </a:xfrm>
          <a:prstGeom prst="rect">
            <a:avLst/>
          </a:prstGeom>
        </p:spPr>
      </p:pic>
      <p:sp>
        <p:nvSpPr>
          <p:cNvPr id="2" name="Rectangle 1">
            <a:extLst>
              <a:ext uri="{FF2B5EF4-FFF2-40B4-BE49-F238E27FC236}">
                <a16:creationId xmlns:a16="http://schemas.microsoft.com/office/drawing/2014/main" id="{45D3F990-B5E5-4480-9F21-52F2B415B2DF}"/>
              </a:ext>
            </a:extLst>
          </p:cNvPr>
          <p:cNvSpPr/>
          <p:nvPr/>
        </p:nvSpPr>
        <p:spPr>
          <a:xfrm>
            <a:off x="8808824" y="6365631"/>
            <a:ext cx="941283"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Feuilles</a:t>
            </a:r>
            <a:endParaRPr lang="fr-FR" dirty="0"/>
          </a:p>
        </p:txBody>
      </p:sp>
    </p:spTree>
    <p:extLst>
      <p:ext uri="{BB962C8B-B14F-4D97-AF65-F5344CB8AC3E}">
        <p14:creationId xmlns:p14="http://schemas.microsoft.com/office/powerpoint/2010/main" val="268139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72B3D3-ACB8-453B-8A4E-B73171DE887C}"/>
              </a:ext>
            </a:extLst>
          </p:cNvPr>
          <p:cNvSpPr>
            <a:spLocks noGrp="1"/>
          </p:cNvSpPr>
          <p:nvPr>
            <p:ph idx="1"/>
          </p:nvPr>
        </p:nvSpPr>
        <p:spPr>
          <a:xfrm>
            <a:off x="838200" y="468923"/>
            <a:ext cx="5667741" cy="5708040"/>
          </a:xfrm>
        </p:spPr>
        <p:txBody>
          <a:bodyPr>
            <a:normAutofit/>
          </a:bodyPr>
          <a:lstStyle/>
          <a:p>
            <a:pPr marL="0" indent="0">
              <a:buNone/>
            </a:pPr>
            <a:r>
              <a:rPr lang="fr-FR" sz="1800" b="1" dirty="0">
                <a:latin typeface="Times New Roman" panose="02020603050405020304" pitchFamily="18" charset="0"/>
                <a:cs typeface="Times New Roman" panose="02020603050405020304" pitchFamily="18" charset="0"/>
              </a:rPr>
              <a:t>3.2.Mode de reproduction </a:t>
            </a:r>
            <a:r>
              <a:rPr lang="fr-FR" sz="1800" dirty="0">
                <a:latin typeface="Times New Roman" panose="02020603050405020304" pitchFamily="18" charset="0"/>
                <a:cs typeface="Times New Roman" panose="02020603050405020304" pitchFamily="18" charset="0"/>
              </a:rPr>
              <a:t>: Les Pinacées sont des plantes monoïques</a:t>
            </a:r>
          </a:p>
          <a:p>
            <a:pPr marL="0" indent="0">
              <a:buNone/>
            </a:pPr>
            <a:endParaRPr lang="fr-FR" sz="1800" dirty="0">
              <a:latin typeface="Times New Roman" panose="02020603050405020304" pitchFamily="18" charset="0"/>
              <a:cs typeface="Times New Roman" panose="02020603050405020304" pitchFamily="18" charset="0"/>
            </a:endParaRPr>
          </a:p>
          <a:p>
            <a:pPr marL="0" indent="0">
              <a:lnSpc>
                <a:spcPct val="150000"/>
              </a:lnSpc>
              <a:buNone/>
            </a:pPr>
            <a:r>
              <a:rPr lang="fr-FR" sz="1800" b="1" dirty="0" err="1">
                <a:latin typeface="Times New Roman" panose="02020603050405020304" pitchFamily="18" charset="0"/>
                <a:cs typeface="Times New Roman" panose="02020603050405020304" pitchFamily="18" charset="0"/>
              </a:rPr>
              <a:t>Resumé</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Ces conifères arborés ont une ramification différenciée, une écorce lisse/écailleuse et un enracinement fibreux/ligneux. Leur caractéristique principale réside dans leurs feuilles persistantes en aiguilles aplaties, disposées de façon variée, souvent distiques. Fasciculées par 2 à 5 chez les pins, leur cuticule épaisse et stomates enfoncées les adaptent à la sécheresse. Leur emplacement sur les rameaux varie selon les genres. Reproduction monoïque.</a:t>
            </a:r>
          </a:p>
        </p:txBody>
      </p:sp>
      <p:pic>
        <p:nvPicPr>
          <p:cNvPr id="2" name="Image 1">
            <a:extLst>
              <a:ext uri="{FF2B5EF4-FFF2-40B4-BE49-F238E27FC236}">
                <a16:creationId xmlns:a16="http://schemas.microsoft.com/office/drawing/2014/main" id="{3FB442CC-7E7B-4F3A-AD6B-DD88B0FD8035}"/>
              </a:ext>
            </a:extLst>
          </p:cNvPr>
          <p:cNvPicPr>
            <a:picLocks noChangeAspect="1"/>
          </p:cNvPicPr>
          <p:nvPr/>
        </p:nvPicPr>
        <p:blipFill>
          <a:blip r:embed="rId2"/>
          <a:stretch>
            <a:fillRect/>
          </a:stretch>
        </p:blipFill>
        <p:spPr>
          <a:xfrm>
            <a:off x="6505941" y="468923"/>
            <a:ext cx="5229225" cy="5826369"/>
          </a:xfrm>
          <a:prstGeom prst="rect">
            <a:avLst/>
          </a:prstGeom>
        </p:spPr>
      </p:pic>
    </p:spTree>
    <p:extLst>
      <p:ext uri="{BB962C8B-B14F-4D97-AF65-F5344CB8AC3E}">
        <p14:creationId xmlns:p14="http://schemas.microsoft.com/office/powerpoint/2010/main" val="195456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9759217-E32E-4805-980E-983AE10DAD6C}"/>
              </a:ext>
            </a:extLst>
          </p:cNvPr>
          <p:cNvSpPr>
            <a:spLocks noGrp="1"/>
          </p:cNvSpPr>
          <p:nvPr>
            <p:ph idx="1"/>
          </p:nvPr>
        </p:nvSpPr>
        <p:spPr>
          <a:xfrm>
            <a:off x="838200" y="550985"/>
            <a:ext cx="5372100" cy="5625978"/>
          </a:xfrm>
        </p:spPr>
        <p:txBody>
          <a:bodyPr/>
          <a:lstStyle/>
          <a:p>
            <a:pPr marL="0" indent="0">
              <a:lnSpc>
                <a:spcPct val="150000"/>
              </a:lnSpc>
              <a:buNone/>
            </a:pPr>
            <a:r>
              <a:rPr lang="fr-FR" sz="1800" b="1" dirty="0">
                <a:latin typeface="Times New Roman" panose="02020603050405020304" pitchFamily="18" charset="0"/>
                <a:cs typeface="Times New Roman" panose="02020603050405020304" pitchFamily="18" charset="0"/>
              </a:rPr>
              <a:t>3.2.1.Appareil reproducteur</a:t>
            </a:r>
            <a:endParaRPr lang="fr-FR" sz="2000" b="1" dirty="0">
              <a:latin typeface="Times New Roman" panose="02020603050405020304" pitchFamily="18" charset="0"/>
              <a:cs typeface="Times New Roman" panose="02020603050405020304" pitchFamily="18" charset="0"/>
            </a:endParaRPr>
          </a:p>
          <a:p>
            <a:pPr>
              <a:lnSpc>
                <a:spcPct val="150000"/>
              </a:lnSpc>
            </a:pPr>
            <a:r>
              <a:rPr lang="fr-FR" sz="1800" dirty="0">
                <a:latin typeface="Times New Roman" panose="02020603050405020304" pitchFamily="18" charset="0"/>
                <a:cs typeface="Times New Roman" panose="02020603050405020304" pitchFamily="18" charset="0"/>
              </a:rPr>
              <a:t>Ces plantes ont un système de reproduction monoïque, c'est-à-dire que les organes reproducteurs mâles (étamines) et femelles (ovules) sont portés sur des cônes unisexes distincts mais présents sur le même individu végétal.</a:t>
            </a:r>
          </a:p>
          <a:p>
            <a:pPr>
              <a:lnSpc>
                <a:spcPct val="150000"/>
              </a:lnSpc>
            </a:pPr>
            <a:r>
              <a:rPr lang="fr-FR" sz="1800" dirty="0">
                <a:latin typeface="Times New Roman" panose="02020603050405020304" pitchFamily="18" charset="0"/>
                <a:cs typeface="Times New Roman" panose="02020603050405020304" pitchFamily="18" charset="0"/>
              </a:rPr>
              <a:t>Les cônes mâles et femelles cohabitent donc sur un seul et même pied de conifère. Ce terme "monoïque" vient du grec "mono" (un) et "</a:t>
            </a:r>
            <a:r>
              <a:rPr lang="fr-FR" sz="1800" dirty="0" err="1">
                <a:latin typeface="Times New Roman" panose="02020603050405020304" pitchFamily="18" charset="0"/>
                <a:cs typeface="Times New Roman" panose="02020603050405020304" pitchFamily="18" charset="0"/>
              </a:rPr>
              <a:t>oikos</a:t>
            </a:r>
            <a:r>
              <a:rPr lang="fr-FR" sz="1800" dirty="0">
                <a:latin typeface="Times New Roman" panose="02020603050405020304" pitchFamily="18" charset="0"/>
                <a:cs typeface="Times New Roman" panose="02020603050405020304" pitchFamily="18" charset="0"/>
              </a:rPr>
              <a:t>" (habitation).</a:t>
            </a:r>
          </a:p>
          <a:p>
            <a:endParaRPr lang="fr-FR" dirty="0"/>
          </a:p>
        </p:txBody>
      </p:sp>
      <p:pic>
        <p:nvPicPr>
          <p:cNvPr id="4" name="Image 3">
            <a:extLst>
              <a:ext uri="{FF2B5EF4-FFF2-40B4-BE49-F238E27FC236}">
                <a16:creationId xmlns:a16="http://schemas.microsoft.com/office/drawing/2014/main" id="{24F604F5-9714-42CC-861F-84325EE3F898}"/>
              </a:ext>
            </a:extLst>
          </p:cNvPr>
          <p:cNvPicPr>
            <a:picLocks noChangeAspect="1"/>
          </p:cNvPicPr>
          <p:nvPr/>
        </p:nvPicPr>
        <p:blipFill>
          <a:blip r:embed="rId2"/>
          <a:stretch>
            <a:fillRect/>
          </a:stretch>
        </p:blipFill>
        <p:spPr>
          <a:xfrm>
            <a:off x="6575181" y="726831"/>
            <a:ext cx="5372100" cy="5450132"/>
          </a:xfrm>
          <a:prstGeom prst="rect">
            <a:avLst/>
          </a:prstGeom>
        </p:spPr>
      </p:pic>
    </p:spTree>
    <p:extLst>
      <p:ext uri="{BB962C8B-B14F-4D97-AF65-F5344CB8AC3E}">
        <p14:creationId xmlns:p14="http://schemas.microsoft.com/office/powerpoint/2010/main" val="368730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C0F587-D3D5-4239-91A6-0B3452CDBDE0}"/>
              </a:ext>
            </a:extLst>
          </p:cNvPr>
          <p:cNvSpPr>
            <a:spLocks noGrp="1"/>
          </p:cNvSpPr>
          <p:nvPr>
            <p:ph idx="1"/>
          </p:nvPr>
        </p:nvSpPr>
        <p:spPr>
          <a:xfrm>
            <a:off x="838200" y="269630"/>
            <a:ext cx="7332785" cy="2767081"/>
          </a:xfrm>
        </p:spPr>
        <p:txBody>
          <a:bodyPr>
            <a:normAutofit fontScale="92500"/>
          </a:bodyPr>
          <a:lstStyle/>
          <a:p>
            <a:pPr>
              <a:lnSpc>
                <a:spcPct val="150000"/>
              </a:lnSpc>
            </a:pPr>
            <a:r>
              <a:rPr lang="fr-FR" sz="1900" b="1" dirty="0">
                <a:latin typeface="Times New Roman" panose="02020603050405020304" pitchFamily="18" charset="0"/>
                <a:cs typeface="Times New Roman" panose="02020603050405020304" pitchFamily="18" charset="0"/>
              </a:rPr>
              <a:t>Les cônes mâles</a:t>
            </a:r>
            <a:r>
              <a:rPr lang="fr-FR" sz="1900" dirty="0">
                <a:latin typeface="Times New Roman" panose="02020603050405020304" pitchFamily="18" charset="0"/>
                <a:cs typeface="Times New Roman" panose="02020603050405020304" pitchFamily="18" charset="0"/>
              </a:rPr>
              <a:t>, groupés en épis appelés chatons, sont de petits cônes composés de nombreuses écailles staminales disposées en spirale autour d'un axe central. Chacune de ces écailles fertiles porte sur sa face Inférieure 2 à 20 microsporanges ou sacs polliniques. A la base de l'axe se trouvent quelques écailles stériles brunes formant une enveloppe florale externe.</a:t>
            </a:r>
          </a:p>
          <a:p>
            <a:pPr marL="0" indent="0">
              <a:lnSpc>
                <a:spcPct val="150000"/>
              </a:lnSpc>
              <a:buNone/>
            </a:pPr>
            <a:r>
              <a:rPr lang="fr-FR" sz="1900" dirty="0">
                <a:latin typeface="Times New Roman" panose="02020603050405020304" pitchFamily="18" charset="0"/>
                <a:cs typeface="Times New Roman" panose="02020603050405020304" pitchFamily="18" charset="0"/>
              </a:rPr>
              <a:t>.</a:t>
            </a:r>
          </a:p>
          <a:p>
            <a:pPr marL="0" indent="0">
              <a:buNone/>
            </a:pPr>
            <a:endParaRPr lang="fr-FR" dirty="0"/>
          </a:p>
        </p:txBody>
      </p:sp>
      <p:pic>
        <p:nvPicPr>
          <p:cNvPr id="4" name="Image 3">
            <a:extLst>
              <a:ext uri="{FF2B5EF4-FFF2-40B4-BE49-F238E27FC236}">
                <a16:creationId xmlns:a16="http://schemas.microsoft.com/office/drawing/2014/main" id="{1F1A1E66-585C-4D77-B865-E69FDFAC15AF}"/>
              </a:ext>
            </a:extLst>
          </p:cNvPr>
          <p:cNvPicPr>
            <a:picLocks noChangeAspect="1"/>
          </p:cNvPicPr>
          <p:nvPr/>
        </p:nvPicPr>
        <p:blipFill>
          <a:blip r:embed="rId2"/>
          <a:stretch>
            <a:fillRect/>
          </a:stretch>
        </p:blipFill>
        <p:spPr>
          <a:xfrm>
            <a:off x="8335107" y="222739"/>
            <a:ext cx="3657601" cy="3106615"/>
          </a:xfrm>
          <a:prstGeom prst="rect">
            <a:avLst/>
          </a:prstGeom>
        </p:spPr>
      </p:pic>
      <p:pic>
        <p:nvPicPr>
          <p:cNvPr id="5" name="Image 4">
            <a:extLst>
              <a:ext uri="{FF2B5EF4-FFF2-40B4-BE49-F238E27FC236}">
                <a16:creationId xmlns:a16="http://schemas.microsoft.com/office/drawing/2014/main" id="{B6263167-4F76-4AEC-A259-7271127653DC}"/>
              </a:ext>
            </a:extLst>
          </p:cNvPr>
          <p:cNvPicPr>
            <a:picLocks noChangeAspect="1"/>
          </p:cNvPicPr>
          <p:nvPr/>
        </p:nvPicPr>
        <p:blipFill>
          <a:blip r:embed="rId3"/>
          <a:stretch>
            <a:fillRect/>
          </a:stretch>
        </p:blipFill>
        <p:spPr>
          <a:xfrm>
            <a:off x="8335107" y="3376245"/>
            <a:ext cx="3657601" cy="3065584"/>
          </a:xfrm>
          <a:prstGeom prst="rect">
            <a:avLst/>
          </a:prstGeom>
        </p:spPr>
      </p:pic>
      <p:pic>
        <p:nvPicPr>
          <p:cNvPr id="6" name="Image 5">
            <a:extLst>
              <a:ext uri="{FF2B5EF4-FFF2-40B4-BE49-F238E27FC236}">
                <a16:creationId xmlns:a16="http://schemas.microsoft.com/office/drawing/2014/main" id="{BD17C729-38D0-4E02-8335-A979A5B9A291}"/>
              </a:ext>
            </a:extLst>
          </p:cNvPr>
          <p:cNvPicPr>
            <a:picLocks noChangeAspect="1"/>
          </p:cNvPicPr>
          <p:nvPr/>
        </p:nvPicPr>
        <p:blipFill>
          <a:blip r:embed="rId4"/>
          <a:stretch>
            <a:fillRect/>
          </a:stretch>
        </p:blipFill>
        <p:spPr>
          <a:xfrm>
            <a:off x="838201" y="2720623"/>
            <a:ext cx="4648200" cy="3867748"/>
          </a:xfrm>
          <a:prstGeom prst="rect">
            <a:avLst/>
          </a:prstGeom>
        </p:spPr>
      </p:pic>
      <p:pic>
        <p:nvPicPr>
          <p:cNvPr id="7" name="Image 6">
            <a:extLst>
              <a:ext uri="{FF2B5EF4-FFF2-40B4-BE49-F238E27FC236}">
                <a16:creationId xmlns:a16="http://schemas.microsoft.com/office/drawing/2014/main" id="{FDDB505A-E6A4-4487-9D94-6B5FB3F61B3B}"/>
              </a:ext>
            </a:extLst>
          </p:cNvPr>
          <p:cNvPicPr>
            <a:picLocks noChangeAspect="1"/>
          </p:cNvPicPr>
          <p:nvPr/>
        </p:nvPicPr>
        <p:blipFill>
          <a:blip r:embed="rId5"/>
          <a:stretch>
            <a:fillRect/>
          </a:stretch>
        </p:blipFill>
        <p:spPr>
          <a:xfrm>
            <a:off x="5556739" y="2720623"/>
            <a:ext cx="2708030" cy="3721206"/>
          </a:xfrm>
          <a:prstGeom prst="rect">
            <a:avLst/>
          </a:prstGeom>
        </p:spPr>
      </p:pic>
    </p:spTree>
    <p:extLst>
      <p:ext uri="{BB962C8B-B14F-4D97-AF65-F5344CB8AC3E}">
        <p14:creationId xmlns:p14="http://schemas.microsoft.com/office/powerpoint/2010/main" val="288344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5A330801-AA30-4F11-AC6F-CA06151E9BFD}"/>
              </a:ext>
            </a:extLst>
          </p:cNvPr>
          <p:cNvPicPr>
            <a:picLocks noGrp="1" noChangeAspect="1"/>
          </p:cNvPicPr>
          <p:nvPr>
            <p:ph idx="1"/>
          </p:nvPr>
        </p:nvPicPr>
        <p:blipFill>
          <a:blip r:embed="rId2"/>
          <a:stretch>
            <a:fillRect/>
          </a:stretch>
        </p:blipFill>
        <p:spPr>
          <a:xfrm>
            <a:off x="982134" y="2472267"/>
            <a:ext cx="10442221" cy="3909924"/>
          </a:xfrm>
          <a:prstGeom prst="rect">
            <a:avLst/>
          </a:prstGeom>
        </p:spPr>
      </p:pic>
      <p:sp>
        <p:nvSpPr>
          <p:cNvPr id="5" name="Rectangle 4">
            <a:extLst>
              <a:ext uri="{FF2B5EF4-FFF2-40B4-BE49-F238E27FC236}">
                <a16:creationId xmlns:a16="http://schemas.microsoft.com/office/drawing/2014/main" id="{4EF84F06-0B8C-4D19-AD0C-1B9BDD691E98}"/>
              </a:ext>
            </a:extLst>
          </p:cNvPr>
          <p:cNvSpPr/>
          <p:nvPr/>
        </p:nvSpPr>
        <p:spPr>
          <a:xfrm>
            <a:off x="982133" y="635758"/>
            <a:ext cx="10442221" cy="1756058"/>
          </a:xfrm>
          <a:prstGeom prst="rect">
            <a:avLst/>
          </a:prstGeom>
        </p:spPr>
        <p:txBody>
          <a:bodyPr wrap="square">
            <a:spAutoFit/>
          </a:bodyPr>
          <a:lstStyle/>
          <a:p>
            <a:pPr>
              <a:lnSpc>
                <a:spcPct val="150000"/>
              </a:lnSpc>
            </a:pPr>
            <a:r>
              <a:rPr lang="fr-FR" sz="2000" b="1" dirty="0">
                <a:latin typeface="Times New Roman" panose="02020603050405020304" pitchFamily="18" charset="0"/>
                <a:cs typeface="Times New Roman" panose="02020603050405020304" pitchFamily="18" charset="0"/>
              </a:rPr>
              <a:t>Comment se forme les grains du pollen </a:t>
            </a:r>
          </a:p>
          <a:p>
            <a:pPr>
              <a:lnSpc>
                <a:spcPct val="150000"/>
              </a:lnSpc>
            </a:pPr>
            <a:r>
              <a:rPr lang="fr-FR" dirty="0">
                <a:latin typeface="Times New Roman" panose="02020603050405020304" pitchFamily="18" charset="0"/>
                <a:cs typeface="Times New Roman" panose="02020603050405020304" pitchFamily="18" charset="0"/>
              </a:rPr>
              <a:t>Dans les jeunes sacs polliniques, des cellules mères diploïdes subissent la méiose pour produire quatre microspores haploïdes, chacune donnant naissance à un grain de pollen. Ces grains de pollen sont ensuite libérés en grande quantité et disséminés par le vent, assurant ainsi une pollinisation anémophile</a:t>
            </a:r>
            <a:endParaRPr lang="fr-FR" dirty="0"/>
          </a:p>
        </p:txBody>
      </p:sp>
    </p:spTree>
    <p:extLst>
      <p:ext uri="{BB962C8B-B14F-4D97-AF65-F5344CB8AC3E}">
        <p14:creationId xmlns:p14="http://schemas.microsoft.com/office/powerpoint/2010/main" val="35246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70F089-7347-4220-8791-FD6E5AFDAD1C}"/>
              </a:ext>
            </a:extLst>
          </p:cNvPr>
          <p:cNvSpPr>
            <a:spLocks noGrp="1"/>
          </p:cNvSpPr>
          <p:nvPr>
            <p:ph type="subTitle" idx="1"/>
          </p:nvPr>
        </p:nvSpPr>
        <p:spPr>
          <a:xfrm>
            <a:off x="237068" y="251460"/>
            <a:ext cx="8105422" cy="6275070"/>
          </a:xfrm>
        </p:spPr>
        <p:txBody>
          <a:bodyPr>
            <a:normAutofit fontScale="85000" lnSpcReduction="10000"/>
          </a:bodyPr>
          <a:lstStyle/>
          <a:p>
            <a:pPr algn="just">
              <a:lnSpc>
                <a:spcPct val="150000"/>
              </a:lnSpc>
            </a:pPr>
            <a:r>
              <a:rPr lang="fr-FR" sz="2000" b="1" dirty="0">
                <a:latin typeface="Times New Roman" panose="02020603050405020304" pitchFamily="18" charset="0"/>
                <a:cs typeface="Times New Roman" panose="02020603050405020304" pitchFamily="18" charset="0"/>
              </a:rPr>
              <a:t>1.Les Coniférophytes (Conifères)</a:t>
            </a:r>
            <a:endParaRPr lang="fr-FR" sz="2000" dirty="0">
              <a:latin typeface="Times New Roman" panose="02020603050405020304" pitchFamily="18" charset="0"/>
              <a:cs typeface="Times New Roman" panose="02020603050405020304" pitchFamily="18" charset="0"/>
            </a:endParaRPr>
          </a:p>
          <a:p>
            <a:pPr>
              <a:lnSpc>
                <a:spcPct val="170000"/>
              </a:lnSpc>
            </a:pPr>
            <a:r>
              <a:rPr lang="fr-FR" sz="2300" dirty="0">
                <a:latin typeface="Times New Roman" panose="02020603050405020304" pitchFamily="18" charset="0"/>
                <a:cs typeface="Times New Roman" panose="02020603050405020304" pitchFamily="18" charset="0"/>
              </a:rPr>
              <a:t>Les conifères, aussi nommés </a:t>
            </a:r>
            <a:r>
              <a:rPr lang="fr-FR" sz="2300" dirty="0" err="1">
                <a:latin typeface="Times New Roman" panose="02020603050405020304" pitchFamily="18" charset="0"/>
                <a:cs typeface="Times New Roman" panose="02020603050405020304" pitchFamily="18" charset="0"/>
              </a:rPr>
              <a:t>Coniférophytes</a:t>
            </a:r>
            <a:r>
              <a:rPr lang="fr-FR" sz="2300" dirty="0">
                <a:latin typeface="Times New Roman" panose="02020603050405020304" pitchFamily="18" charset="0"/>
                <a:cs typeface="Times New Roman" panose="02020603050405020304" pitchFamily="18" charset="0"/>
              </a:rPr>
              <a:t> ou </a:t>
            </a:r>
            <a:r>
              <a:rPr lang="fr-FR" sz="2300" dirty="0" err="1">
                <a:latin typeface="Times New Roman" panose="02020603050405020304" pitchFamily="18" charset="0"/>
                <a:cs typeface="Times New Roman" panose="02020603050405020304" pitchFamily="18" charset="0"/>
              </a:rPr>
              <a:t>Pinophytes</a:t>
            </a:r>
            <a:r>
              <a:rPr lang="fr-FR" sz="2300" dirty="0">
                <a:latin typeface="Times New Roman" panose="02020603050405020304" pitchFamily="18" charset="0"/>
                <a:cs typeface="Times New Roman" panose="02020603050405020304" pitchFamily="18" charset="0"/>
              </a:rPr>
              <a:t>, constituent un vaste et important groupe végétal au sein des gymnospermes, c'est-à-dire des plantes à graines nues. On recense aujourd'hui 7 familles botaniques distinctes de conifères.</a:t>
            </a:r>
          </a:p>
          <a:p>
            <a:pPr>
              <a:lnSpc>
                <a:spcPct val="170000"/>
              </a:lnSpc>
            </a:pPr>
            <a:r>
              <a:rPr lang="fr-FR" sz="2300" dirty="0">
                <a:latin typeface="Times New Roman" panose="02020603050405020304" pitchFamily="18" charset="0"/>
                <a:cs typeface="Times New Roman" panose="02020603050405020304" pitchFamily="18" charset="0"/>
              </a:rPr>
              <a:t>Parmi celles-ci, la famille des Pinacées (</a:t>
            </a:r>
            <a:r>
              <a:rPr lang="fr-FR" sz="2300" dirty="0" err="1">
                <a:latin typeface="Times New Roman" panose="02020603050405020304" pitchFamily="18" charset="0"/>
                <a:cs typeface="Times New Roman" panose="02020603050405020304" pitchFamily="18" charset="0"/>
              </a:rPr>
              <a:t>Pinaceae</a:t>
            </a:r>
            <a:r>
              <a:rPr lang="fr-FR" sz="2300" dirty="0">
                <a:latin typeface="Times New Roman" panose="02020603050405020304" pitchFamily="18" charset="0"/>
                <a:cs typeface="Times New Roman" panose="02020603050405020304" pitchFamily="18" charset="0"/>
              </a:rPr>
              <a:t>) est considérée comme la souche la plus ancienne, à la base de l'arbre évolutif des conifères actuels.</a:t>
            </a:r>
          </a:p>
          <a:p>
            <a:pPr>
              <a:lnSpc>
                <a:spcPct val="170000"/>
              </a:lnSpc>
            </a:pPr>
            <a:r>
              <a:rPr lang="fr-FR" sz="2300" dirty="0">
                <a:latin typeface="Times New Roman" panose="02020603050405020304" pitchFamily="18" charset="0"/>
                <a:cs typeface="Times New Roman" panose="02020603050405020304" pitchFamily="18" charset="0"/>
              </a:rPr>
              <a:t>Ce groupe diversifié regroupe d'innombrables espèces d'arbres largement répartis dans le monde et ayant une grande valeur, tant sur les plans économique qu'écologique. Font notamment partie des conifères les pins, les épicéas, les sapins, les pruches, les cèdres, les cyprès, ainsi que les deux espèces emblématiques de séquoias géants de Californie</a:t>
            </a:r>
          </a:p>
        </p:txBody>
      </p:sp>
      <p:pic>
        <p:nvPicPr>
          <p:cNvPr id="2" name="Image 1">
            <a:extLst>
              <a:ext uri="{FF2B5EF4-FFF2-40B4-BE49-F238E27FC236}">
                <a16:creationId xmlns:a16="http://schemas.microsoft.com/office/drawing/2014/main" id="{43227579-323F-4A81-B561-F660E2036AEC}"/>
              </a:ext>
            </a:extLst>
          </p:cNvPr>
          <p:cNvPicPr>
            <a:picLocks noChangeAspect="1"/>
          </p:cNvPicPr>
          <p:nvPr/>
        </p:nvPicPr>
        <p:blipFill>
          <a:blip r:embed="rId2"/>
          <a:stretch>
            <a:fillRect/>
          </a:stretch>
        </p:blipFill>
        <p:spPr>
          <a:xfrm>
            <a:off x="8636000" y="634294"/>
            <a:ext cx="3090509" cy="5892235"/>
          </a:xfrm>
          <a:prstGeom prst="rect">
            <a:avLst/>
          </a:prstGeom>
        </p:spPr>
      </p:pic>
    </p:spTree>
    <p:extLst>
      <p:ext uri="{BB962C8B-B14F-4D97-AF65-F5344CB8AC3E}">
        <p14:creationId xmlns:p14="http://schemas.microsoft.com/office/powerpoint/2010/main" val="358417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2EEA62-FFEE-4544-878D-7573299D6B69}"/>
              </a:ext>
            </a:extLst>
          </p:cNvPr>
          <p:cNvSpPr>
            <a:spLocks noGrp="1"/>
          </p:cNvSpPr>
          <p:nvPr>
            <p:ph idx="1"/>
          </p:nvPr>
        </p:nvSpPr>
        <p:spPr>
          <a:xfrm>
            <a:off x="838199" y="293510"/>
            <a:ext cx="11082867" cy="2348089"/>
          </a:xfrm>
        </p:spPr>
        <p:txBody>
          <a:bodyPr>
            <a:noAutofit/>
          </a:bodyPr>
          <a:lstStyle/>
          <a:p>
            <a:r>
              <a:rPr lang="fr-FR" sz="2000" b="1" dirty="0">
                <a:latin typeface="Times New Roman" panose="02020603050405020304" pitchFamily="18" charset="0"/>
                <a:cs typeface="Times New Roman" panose="02020603050405020304" pitchFamily="18" charset="0"/>
              </a:rPr>
              <a:t>Les cônes femelles</a:t>
            </a:r>
          </a:p>
          <a:p>
            <a:pPr marL="0" indent="0">
              <a:lnSpc>
                <a:spcPct val="150000"/>
              </a:lnSpc>
              <a:buNone/>
            </a:pPr>
            <a:r>
              <a:rPr lang="fr-FR" sz="1800" dirty="0">
                <a:latin typeface="Times New Roman" panose="02020603050405020304" pitchFamily="18" charset="0"/>
                <a:cs typeface="Times New Roman" panose="02020603050405020304" pitchFamily="18" charset="0"/>
              </a:rPr>
              <a:t>Sur la face supérieure de chacune de ces écailles ovulifères, on retrouve deux ovules nus. Une écaille ovulifère peut être considérée comme l'équivalent d'un carpelle, qui est la partie fertile de la fleur chez les plantes à fleurs. Ainsi, chaque écaille fertile correspond à une petite fleur femelle individuelle. L'ensemble du cône femelle forme donc une inflorescence regroupant de multiples fleurs femelles.</a:t>
            </a:r>
          </a:p>
          <a:p>
            <a:pPr marL="0" indent="0">
              <a:lnSpc>
                <a:spcPct val="150000"/>
              </a:lnSpc>
              <a:buNone/>
            </a:pPr>
            <a:r>
              <a:rPr lang="fr-FR" sz="1800" dirty="0">
                <a:latin typeface="Times New Roman" panose="02020603050405020304" pitchFamily="18" charset="0"/>
                <a:cs typeface="Times New Roman" panose="02020603050405020304" pitchFamily="18" charset="0"/>
              </a:rPr>
              <a:t>.</a:t>
            </a:r>
          </a:p>
          <a:p>
            <a:pPr marL="0" indent="0">
              <a:buNone/>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30F48546-0992-40D5-83C0-59FCEE8E103D}"/>
              </a:ext>
            </a:extLst>
          </p:cNvPr>
          <p:cNvPicPr>
            <a:picLocks noChangeAspect="1"/>
          </p:cNvPicPr>
          <p:nvPr/>
        </p:nvPicPr>
        <p:blipFill>
          <a:blip r:embed="rId2"/>
          <a:stretch>
            <a:fillRect/>
          </a:stretch>
        </p:blipFill>
        <p:spPr>
          <a:xfrm>
            <a:off x="1027289" y="2912533"/>
            <a:ext cx="10814755" cy="3691465"/>
          </a:xfrm>
          <a:prstGeom prst="rect">
            <a:avLst/>
          </a:prstGeom>
        </p:spPr>
      </p:pic>
    </p:spTree>
    <p:extLst>
      <p:ext uri="{BB962C8B-B14F-4D97-AF65-F5344CB8AC3E}">
        <p14:creationId xmlns:p14="http://schemas.microsoft.com/office/powerpoint/2010/main" val="392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1D7702-82BF-410F-8CED-FB5157FA6812}"/>
              </a:ext>
            </a:extLst>
          </p:cNvPr>
          <p:cNvSpPr>
            <a:spLocks noGrp="1"/>
          </p:cNvSpPr>
          <p:nvPr>
            <p:ph idx="1"/>
          </p:nvPr>
        </p:nvSpPr>
        <p:spPr>
          <a:xfrm>
            <a:off x="838200" y="406401"/>
            <a:ext cx="10515600" cy="2494844"/>
          </a:xfrm>
        </p:spPr>
        <p:txBody>
          <a:bodyPr>
            <a:norm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Ces ovules nus sont constitués d'une enveloppe externe diploïde (le tégument) percée d'une ouverture (le micropyle), d'un tissu nourricier diploïde (le nucelle), et d'un tissu reproducteur haploïde appelé l'endosperme.</a:t>
            </a:r>
          </a:p>
        </p:txBody>
      </p:sp>
      <p:pic>
        <p:nvPicPr>
          <p:cNvPr id="4" name="Image 3">
            <a:extLst>
              <a:ext uri="{FF2B5EF4-FFF2-40B4-BE49-F238E27FC236}">
                <a16:creationId xmlns:a16="http://schemas.microsoft.com/office/drawing/2014/main" id="{01234F87-C208-4515-AC6F-016684A4644B}"/>
              </a:ext>
            </a:extLst>
          </p:cNvPr>
          <p:cNvPicPr>
            <a:picLocks noChangeAspect="1"/>
          </p:cNvPicPr>
          <p:nvPr/>
        </p:nvPicPr>
        <p:blipFill>
          <a:blip r:embed="rId2"/>
          <a:stretch>
            <a:fillRect/>
          </a:stretch>
        </p:blipFill>
        <p:spPr>
          <a:xfrm>
            <a:off x="838200" y="2980267"/>
            <a:ext cx="10987615" cy="3471332"/>
          </a:xfrm>
          <a:prstGeom prst="rect">
            <a:avLst/>
          </a:prstGeom>
        </p:spPr>
      </p:pic>
    </p:spTree>
    <p:extLst>
      <p:ext uri="{BB962C8B-B14F-4D97-AF65-F5344CB8AC3E}">
        <p14:creationId xmlns:p14="http://schemas.microsoft.com/office/powerpoint/2010/main" val="422650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FDFE811-3EA6-4281-A8AC-2FD7A715BDD4}"/>
              </a:ext>
            </a:extLst>
          </p:cNvPr>
          <p:cNvSpPr>
            <a:spLocks noGrp="1"/>
          </p:cNvSpPr>
          <p:nvPr>
            <p:ph idx="1"/>
          </p:nvPr>
        </p:nvSpPr>
        <p:spPr>
          <a:xfrm>
            <a:off x="838200" y="425803"/>
            <a:ext cx="10515600" cy="2102908"/>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Comment se forme l’endosperme </a:t>
            </a:r>
            <a:r>
              <a:rPr lang="fr-FR" sz="1800" b="1" dirty="0">
                <a:latin typeface="Times New Roman" panose="02020603050405020304" pitchFamily="18" charset="0"/>
                <a:cs typeface="Times New Roman" panose="02020603050405020304" pitchFamily="18" charset="0"/>
              </a:rPr>
              <a:t>:</a:t>
            </a:r>
          </a:p>
          <a:p>
            <a:pPr marL="0" indent="0">
              <a:lnSpc>
                <a:spcPct val="150000"/>
              </a:lnSpc>
              <a:buNone/>
            </a:pPr>
            <a:r>
              <a:rPr lang="fr-FR" sz="1800" dirty="0">
                <a:latin typeface="Times New Roman" panose="02020603050405020304" pitchFamily="18" charset="0"/>
                <a:cs typeface="Times New Roman" panose="02020603050405020304" pitchFamily="18" charset="0"/>
              </a:rPr>
              <a:t>L'endosperme se développe à partir d'une unique cellule reproductrice femelle haploïde par méiose  initialement présente dans la nucelle, les 3 autres ayant dégénéré. C'est l'endosperme qui forme le gamétophyte femelle, contenant les gamétanges femelles ou archégones renfermant chacun une oosphère</a:t>
            </a:r>
          </a:p>
          <a:p>
            <a:endParaRPr lang="fr-FR" dirty="0"/>
          </a:p>
        </p:txBody>
      </p:sp>
      <p:pic>
        <p:nvPicPr>
          <p:cNvPr id="4" name="Image 3">
            <a:extLst>
              <a:ext uri="{FF2B5EF4-FFF2-40B4-BE49-F238E27FC236}">
                <a16:creationId xmlns:a16="http://schemas.microsoft.com/office/drawing/2014/main" id="{1BD8E860-1D4F-4189-84BF-C35705F5FBF9}"/>
              </a:ext>
            </a:extLst>
          </p:cNvPr>
          <p:cNvPicPr>
            <a:picLocks noChangeAspect="1"/>
          </p:cNvPicPr>
          <p:nvPr/>
        </p:nvPicPr>
        <p:blipFill>
          <a:blip r:embed="rId2"/>
          <a:stretch>
            <a:fillRect/>
          </a:stretch>
        </p:blipFill>
        <p:spPr>
          <a:xfrm>
            <a:off x="745068" y="2757487"/>
            <a:ext cx="10408354" cy="3507846"/>
          </a:xfrm>
          <a:prstGeom prst="rect">
            <a:avLst/>
          </a:prstGeom>
        </p:spPr>
      </p:pic>
    </p:spTree>
    <p:extLst>
      <p:ext uri="{BB962C8B-B14F-4D97-AF65-F5344CB8AC3E}">
        <p14:creationId xmlns:p14="http://schemas.microsoft.com/office/powerpoint/2010/main" val="29352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F19AA0-F5DE-4A48-B466-65718CBD7075}"/>
              </a:ext>
            </a:extLst>
          </p:cNvPr>
          <p:cNvSpPr>
            <a:spLocks noGrp="1"/>
          </p:cNvSpPr>
          <p:nvPr>
            <p:ph idx="1"/>
          </p:nvPr>
        </p:nvSpPr>
        <p:spPr>
          <a:xfrm>
            <a:off x="79023" y="149578"/>
            <a:ext cx="12112977" cy="6558844"/>
          </a:xfrm>
        </p:spPr>
        <p:txBody>
          <a:bodyPr>
            <a:normAutofit fontScale="25000" lnSpcReduction="20000"/>
          </a:bodyPr>
          <a:lstStyle/>
          <a:p>
            <a:pPr marL="0" indent="0">
              <a:lnSpc>
                <a:spcPct val="150000"/>
              </a:lnSpc>
              <a:buNone/>
            </a:pPr>
            <a:r>
              <a:rPr lang="fr-FR" sz="7200" b="1" dirty="0">
                <a:latin typeface="Times New Roman" panose="02020603050405020304" pitchFamily="18" charset="0"/>
                <a:cs typeface="Times New Roman" panose="02020603050405020304" pitchFamily="18" charset="0"/>
              </a:rPr>
              <a:t>3.2.2. Cycle de reproduction </a:t>
            </a:r>
          </a:p>
          <a:p>
            <a:pPr marL="0" indent="0">
              <a:lnSpc>
                <a:spcPct val="150000"/>
              </a:lnSpc>
              <a:buNone/>
            </a:pPr>
            <a:r>
              <a:rPr lang="fr-FR" sz="7200" dirty="0">
                <a:latin typeface="Times New Roman" panose="02020603050405020304" pitchFamily="18" charset="0"/>
                <a:cs typeface="Times New Roman" panose="02020603050405020304" pitchFamily="18" charset="0"/>
              </a:rPr>
              <a:t>La pollinisation se fait toujours par le vent et la fécondation par </a:t>
            </a:r>
            <a:r>
              <a:rPr lang="fr-FR" sz="7200" b="1" dirty="0">
                <a:latin typeface="Times New Roman" panose="02020603050405020304" pitchFamily="18" charset="0"/>
                <a:cs typeface="Times New Roman" panose="02020603050405020304" pitchFamily="18" charset="0"/>
              </a:rPr>
              <a:t>siphonogamie</a:t>
            </a:r>
            <a:r>
              <a:rPr lang="fr-FR" sz="7200" dirty="0">
                <a:latin typeface="Times New Roman" panose="02020603050405020304" pitchFamily="18" charset="0"/>
                <a:cs typeface="Times New Roman" panose="02020603050405020304" pitchFamily="18" charset="0"/>
              </a:rPr>
              <a:t>. Il n’y a pas de double fécondation et donc pas d’</a:t>
            </a:r>
            <a:r>
              <a:rPr lang="fr-FR" sz="7200" dirty="0" err="1">
                <a:latin typeface="Times New Roman" panose="02020603050405020304" pitchFamily="18" charset="0"/>
                <a:cs typeface="Times New Roman" panose="02020603050405020304" pitchFamily="18" charset="0"/>
              </a:rPr>
              <a:t>oeuf</a:t>
            </a:r>
            <a:r>
              <a:rPr lang="fr-FR" sz="7200" dirty="0">
                <a:latin typeface="Times New Roman" panose="02020603050405020304" pitchFamily="18" charset="0"/>
                <a:cs typeface="Times New Roman" panose="02020603050405020304" pitchFamily="18" charset="0"/>
              </a:rPr>
              <a:t> albumen; c’est le prothalle haploïde ou endosperme qui se charge de réserves Chez les pins, le processus de fécondation est très long et s'étale sur près de 3 années complètes :</a:t>
            </a:r>
          </a:p>
          <a:p>
            <a:pPr>
              <a:lnSpc>
                <a:spcPct val="170000"/>
              </a:lnSpc>
            </a:pPr>
            <a:r>
              <a:rPr lang="fr-FR" sz="7200" dirty="0">
                <a:latin typeface="Times New Roman" panose="02020603050405020304" pitchFamily="18" charset="0"/>
                <a:cs typeface="Times New Roman" panose="02020603050405020304" pitchFamily="18" charset="0"/>
              </a:rPr>
              <a:t>1ère année : Au printemps (mai), la pollinisation à lieu. Un grain de pollen germé pénètre dans le micropyle de l'ovule nu. Cependant, à ce stade, ni les gamètes mâles du grain de pollen ni les gamètes femelles (oosphères) dans l'endosperme ne sont encore formés.</a:t>
            </a:r>
          </a:p>
          <a:p>
            <a:pPr>
              <a:lnSpc>
                <a:spcPct val="170000"/>
              </a:lnSpc>
            </a:pPr>
            <a:r>
              <a:rPr lang="fr-FR" sz="7200" dirty="0">
                <a:latin typeface="Times New Roman" panose="02020603050405020304" pitchFamily="18" charset="0"/>
                <a:cs typeface="Times New Roman" panose="02020603050405020304" pitchFamily="18" charset="0"/>
              </a:rPr>
              <a:t>2ème année : Ce n'est qu'au printemps suivant que le grain de pollen différenciera ses deux cellules spermatiques (gamètes mâles immobiles) et que l'endosperme aura développé ses archégones contenant les oosphères immobiles. La fécondation pourra alors avoir lieu entre une oosphère et un unique gamète mâle acheminé par le tube pollinique.</a:t>
            </a:r>
          </a:p>
          <a:p>
            <a:pPr>
              <a:lnSpc>
                <a:spcPct val="170000"/>
              </a:lnSpc>
            </a:pPr>
            <a:r>
              <a:rPr lang="fr-FR" sz="7200" dirty="0">
                <a:latin typeface="Times New Roman" panose="02020603050405020304" pitchFamily="18" charset="0"/>
                <a:cs typeface="Times New Roman" panose="02020603050405020304" pitchFamily="18" charset="0"/>
              </a:rPr>
              <a:t>3ème année : L'été suivant la fécondation, les cônes verts contenant les graines se développeront. Ce n'est que lors de cette troisième année que les cônes, devenus bruns et desséchés, libéreront les graines ailées mûres qui seront disséminées par le vent.</a:t>
            </a:r>
          </a:p>
          <a:p>
            <a:pPr marL="0" indent="0">
              <a:lnSpc>
                <a:spcPct val="170000"/>
              </a:lnSpc>
              <a:buNone/>
            </a:pPr>
            <a:r>
              <a:rPr lang="fr-FR" sz="7200" dirty="0">
                <a:latin typeface="Times New Roman" panose="02020603050405020304" pitchFamily="18" charset="0"/>
                <a:cs typeface="Times New Roman" panose="02020603050405020304" pitchFamily="18" charset="0"/>
              </a:rPr>
              <a:t>Ainsi, chez les pins, il s'écoule environ une année complète entre la pollinisation initiale et la fécondation, puis encore une autre année avant la dissémination des graines, témoignant du caractère très lent de leur cycle reproducteur</a:t>
            </a:r>
            <a:r>
              <a:rPr lang="fr-FR" sz="5500" dirty="0">
                <a:latin typeface="Times New Roman" panose="02020603050405020304" pitchFamily="18" charset="0"/>
                <a:cs typeface="Times New Roman" panose="02020603050405020304" pitchFamily="18" charset="0"/>
              </a:rPr>
              <a:t>.</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990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160FD0D-C659-4FA9-AE44-C9B8F0F56B04}"/>
              </a:ext>
            </a:extLst>
          </p:cNvPr>
          <p:cNvPicPr>
            <a:picLocks noGrp="1" noChangeAspect="1"/>
          </p:cNvPicPr>
          <p:nvPr>
            <p:ph idx="1"/>
          </p:nvPr>
        </p:nvPicPr>
        <p:blipFill>
          <a:blip r:embed="rId2"/>
          <a:stretch>
            <a:fillRect/>
          </a:stretch>
        </p:blipFill>
        <p:spPr>
          <a:xfrm>
            <a:off x="90311" y="0"/>
            <a:ext cx="11988800" cy="6176963"/>
          </a:xfrm>
          <a:prstGeom prst="rect">
            <a:avLst/>
          </a:prstGeom>
        </p:spPr>
      </p:pic>
      <p:sp>
        <p:nvSpPr>
          <p:cNvPr id="5" name="Rectangle 4">
            <a:extLst>
              <a:ext uri="{FF2B5EF4-FFF2-40B4-BE49-F238E27FC236}">
                <a16:creationId xmlns:a16="http://schemas.microsoft.com/office/drawing/2014/main" id="{B7183341-4FB3-4A86-9E98-9E2537E42628}"/>
              </a:ext>
            </a:extLst>
          </p:cNvPr>
          <p:cNvSpPr/>
          <p:nvPr/>
        </p:nvSpPr>
        <p:spPr>
          <a:xfrm>
            <a:off x="4728671" y="6269757"/>
            <a:ext cx="3685945"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Cycle de reproduction des conifères</a:t>
            </a:r>
          </a:p>
        </p:txBody>
      </p:sp>
    </p:spTree>
    <p:extLst>
      <p:ext uri="{BB962C8B-B14F-4D97-AF65-F5344CB8AC3E}">
        <p14:creationId xmlns:p14="http://schemas.microsoft.com/office/powerpoint/2010/main" val="3053939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50E2BC-2A04-4B5E-B41D-1AB39B321443}"/>
              </a:ext>
            </a:extLst>
          </p:cNvPr>
          <p:cNvSpPr>
            <a:spLocks noGrp="1"/>
          </p:cNvSpPr>
          <p:nvPr>
            <p:ph idx="1"/>
          </p:nvPr>
        </p:nvSpPr>
        <p:spPr>
          <a:xfrm>
            <a:off x="270933" y="259644"/>
            <a:ext cx="11571111" cy="6400800"/>
          </a:xfrm>
        </p:spPr>
        <p:txBody>
          <a:bodyPr>
            <a:normAutofit fontScale="32500" lnSpcReduction="20000"/>
          </a:bodyPr>
          <a:lstStyle/>
          <a:p>
            <a:pPr marL="0" indent="0">
              <a:lnSpc>
                <a:spcPct val="170000"/>
              </a:lnSpc>
              <a:buNone/>
            </a:pPr>
            <a:r>
              <a:rPr lang="fr-FR" sz="4500" dirty="0">
                <a:latin typeface="Times New Roman" panose="02020603050405020304" pitchFamily="18" charset="0"/>
                <a:cs typeface="Times New Roman" panose="02020603050405020304" pitchFamily="18" charset="0"/>
              </a:rPr>
              <a:t>Les </a:t>
            </a:r>
            <a:r>
              <a:rPr lang="fr-FR" sz="4500" dirty="0" err="1">
                <a:latin typeface="Times New Roman" panose="02020603050405020304" pitchFamily="18" charset="0"/>
                <a:cs typeface="Times New Roman" panose="02020603050405020304" pitchFamily="18" charset="0"/>
              </a:rPr>
              <a:t>Pinaceae</a:t>
            </a:r>
            <a:r>
              <a:rPr lang="fr-FR" sz="4500" dirty="0">
                <a:latin typeface="Times New Roman" panose="02020603050405020304" pitchFamily="18" charset="0"/>
                <a:cs typeface="Times New Roman" panose="02020603050405020304" pitchFamily="18" charset="0"/>
              </a:rPr>
              <a:t> (pins, épicéas, etc.) possèdent un cycle de vie alternant entre deux générations multicellulaires distinctes :</a:t>
            </a:r>
          </a:p>
          <a:p>
            <a:pPr marL="0" indent="0">
              <a:lnSpc>
                <a:spcPct val="170000"/>
              </a:lnSpc>
              <a:buNone/>
            </a:pPr>
            <a:r>
              <a:rPr lang="fr-FR" sz="4500" b="1" dirty="0">
                <a:latin typeface="Times New Roman" panose="02020603050405020304" pitchFamily="18" charset="0"/>
                <a:cs typeface="Times New Roman" panose="02020603050405020304" pitchFamily="18" charset="0"/>
              </a:rPr>
              <a:t>La génération sporophytique diploïde et pérenne: </a:t>
            </a:r>
            <a:r>
              <a:rPr lang="fr-FR" sz="4500" dirty="0">
                <a:latin typeface="Times New Roman" panose="02020603050405020304" pitchFamily="18" charset="0"/>
                <a:cs typeface="Times New Roman" panose="02020603050405020304" pitchFamily="18" charset="0"/>
              </a:rPr>
              <a:t>C'est l'arbre lui-même constitué de cellules diploïdes. Cette génération produit deux types de spores </a:t>
            </a:r>
          </a:p>
          <a:p>
            <a:pPr lvl="1">
              <a:lnSpc>
                <a:spcPct val="170000"/>
              </a:lnSpc>
            </a:pPr>
            <a:r>
              <a:rPr lang="fr-FR" sz="4500" dirty="0">
                <a:latin typeface="Times New Roman" panose="02020603050405020304" pitchFamily="18" charset="0"/>
                <a:cs typeface="Times New Roman" panose="02020603050405020304" pitchFamily="18" charset="0"/>
              </a:rPr>
              <a:t>Les microspores qui donnent les gamétophytes mâles (grains de pollen)</a:t>
            </a:r>
          </a:p>
          <a:p>
            <a:pPr lvl="1">
              <a:lnSpc>
                <a:spcPct val="170000"/>
              </a:lnSpc>
            </a:pPr>
            <a:r>
              <a:rPr lang="fr-FR" sz="4500" dirty="0">
                <a:latin typeface="Times New Roman" panose="02020603050405020304" pitchFamily="18" charset="0"/>
                <a:cs typeface="Times New Roman" panose="02020603050405020304" pitchFamily="18" charset="0"/>
              </a:rPr>
              <a:t>Les macrospores qui donnent les gamétophytes femelles (endospermes)</a:t>
            </a:r>
          </a:p>
          <a:p>
            <a:pPr marL="0" indent="0">
              <a:lnSpc>
                <a:spcPct val="170000"/>
              </a:lnSpc>
              <a:buNone/>
            </a:pPr>
            <a:r>
              <a:rPr lang="fr-FR" sz="4500" b="1" dirty="0">
                <a:latin typeface="Times New Roman" panose="02020603050405020304" pitchFamily="18" charset="0"/>
                <a:cs typeface="Times New Roman" panose="02020603050405020304" pitchFamily="18" charset="0"/>
              </a:rPr>
              <a:t>La génération gamétophytique haploïde et éphémère:</a:t>
            </a:r>
          </a:p>
          <a:p>
            <a:pPr lvl="1">
              <a:lnSpc>
                <a:spcPct val="170000"/>
              </a:lnSpc>
            </a:pPr>
            <a:r>
              <a:rPr lang="fr-FR" sz="4500" dirty="0">
                <a:latin typeface="Times New Roman" panose="02020603050405020304" pitchFamily="18" charset="0"/>
                <a:cs typeface="Times New Roman" panose="02020603050405020304" pitchFamily="18" charset="0"/>
              </a:rPr>
              <a:t>Le gamétophyte mâle haploïde est le grain de pollen</a:t>
            </a:r>
          </a:p>
          <a:p>
            <a:pPr lvl="1">
              <a:lnSpc>
                <a:spcPct val="170000"/>
              </a:lnSpc>
            </a:pPr>
            <a:r>
              <a:rPr lang="fr-FR" sz="4500" dirty="0">
                <a:latin typeface="Times New Roman" panose="02020603050405020304" pitchFamily="18" charset="0"/>
                <a:cs typeface="Times New Roman" panose="02020603050405020304" pitchFamily="18" charset="0"/>
              </a:rPr>
              <a:t>Le gamétophyte femelle haploïde est l'endosperme contenant les archégones</a:t>
            </a:r>
          </a:p>
          <a:p>
            <a:pPr marL="0" indent="0">
              <a:lnSpc>
                <a:spcPct val="170000"/>
              </a:lnSpc>
              <a:buNone/>
            </a:pPr>
            <a:r>
              <a:rPr lang="fr-FR" sz="4500" dirty="0">
                <a:latin typeface="Times New Roman" panose="02020603050405020304" pitchFamily="18" charset="0"/>
                <a:cs typeface="Times New Roman" panose="02020603050405020304" pitchFamily="18" charset="0"/>
              </a:rPr>
              <a:t>C'est au sein des gamétophytes haploïdes que se formeront les gamètes par mitose, avec fécondation entre une gamète mâle et une oosphère femelle.</a:t>
            </a:r>
          </a:p>
          <a:p>
            <a:pPr marL="0" indent="0">
              <a:lnSpc>
                <a:spcPct val="170000"/>
              </a:lnSpc>
              <a:buNone/>
            </a:pPr>
            <a:r>
              <a:rPr lang="fr-FR" sz="4500" dirty="0">
                <a:latin typeface="Times New Roman" panose="02020603050405020304" pitchFamily="18" charset="0"/>
                <a:cs typeface="Times New Roman" panose="02020603050405020304" pitchFamily="18" charset="0"/>
              </a:rPr>
              <a:t>On parle donc d'un cycle digénétique haplodiplophasique hétéromorphe :</a:t>
            </a:r>
          </a:p>
          <a:p>
            <a:pPr>
              <a:lnSpc>
                <a:spcPct val="170000"/>
              </a:lnSpc>
              <a:buFont typeface="Wingdings" panose="05000000000000000000" pitchFamily="2" charset="2"/>
              <a:buChar char="Ø"/>
            </a:pPr>
            <a:r>
              <a:rPr lang="fr-FR" sz="4500" dirty="0">
                <a:latin typeface="Times New Roman" panose="02020603050405020304" pitchFamily="18" charset="0"/>
                <a:cs typeface="Times New Roman" panose="02020603050405020304" pitchFamily="18" charset="0"/>
              </a:rPr>
              <a:t>Digénétique car deux générations multicellulaires</a:t>
            </a:r>
          </a:p>
          <a:p>
            <a:pPr>
              <a:lnSpc>
                <a:spcPct val="170000"/>
              </a:lnSpc>
              <a:buFont typeface="Wingdings" panose="05000000000000000000" pitchFamily="2" charset="2"/>
              <a:buChar char="Ø"/>
            </a:pPr>
            <a:r>
              <a:rPr lang="fr-FR" sz="4500" dirty="0">
                <a:latin typeface="Times New Roman" panose="02020603050405020304" pitchFamily="18" charset="0"/>
                <a:cs typeface="Times New Roman" panose="02020603050405020304" pitchFamily="18" charset="0"/>
              </a:rPr>
              <a:t>Haplodiplophasique avec une alternance haploïde/diploïde</a:t>
            </a:r>
          </a:p>
          <a:p>
            <a:pPr>
              <a:lnSpc>
                <a:spcPct val="170000"/>
              </a:lnSpc>
              <a:buFont typeface="Wingdings" panose="05000000000000000000" pitchFamily="2" charset="2"/>
              <a:buChar char="Ø"/>
            </a:pPr>
            <a:r>
              <a:rPr lang="fr-FR" sz="4500" dirty="0">
                <a:latin typeface="Times New Roman" panose="02020603050405020304" pitchFamily="18" charset="0"/>
                <a:cs typeface="Times New Roman" panose="02020603050405020304" pitchFamily="18" charset="0"/>
              </a:rPr>
              <a:t>Hétéromorphe car les 2 générations ont des formes différentes Et avec </a:t>
            </a:r>
            <a:r>
              <a:rPr lang="fr-FR" sz="4500" dirty="0" err="1">
                <a:latin typeface="Times New Roman" panose="02020603050405020304" pitchFamily="18" charset="0"/>
                <a:cs typeface="Times New Roman" panose="02020603050405020304" pitchFamily="18" charset="0"/>
              </a:rPr>
              <a:t>hétérosporie</a:t>
            </a:r>
            <a:r>
              <a:rPr lang="fr-FR" sz="4500" dirty="0">
                <a:latin typeface="Times New Roman" panose="02020603050405020304" pitchFamily="18" charset="0"/>
                <a:cs typeface="Times New Roman" panose="02020603050405020304" pitchFamily="18" charset="0"/>
              </a:rPr>
              <a:t> (2 types de spores) et </a:t>
            </a:r>
            <a:r>
              <a:rPr lang="fr-FR" sz="4500" dirty="0" err="1">
                <a:latin typeface="Times New Roman" panose="02020603050405020304" pitchFamily="18" charset="0"/>
                <a:cs typeface="Times New Roman" panose="02020603050405020304" pitchFamily="18" charset="0"/>
              </a:rPr>
              <a:t>hétéroprothallie</a:t>
            </a:r>
            <a:r>
              <a:rPr lang="fr-FR" sz="4500" dirty="0">
                <a:latin typeface="Times New Roman" panose="02020603050405020304" pitchFamily="18" charset="0"/>
                <a:cs typeface="Times New Roman" panose="02020603050405020304" pitchFamily="18" charset="0"/>
              </a:rPr>
              <a:t> (gamétophytes mâle/femelle différenciés).</a:t>
            </a:r>
          </a:p>
          <a:p>
            <a:endParaRPr lang="fr-FR" dirty="0"/>
          </a:p>
        </p:txBody>
      </p:sp>
    </p:spTree>
    <p:extLst>
      <p:ext uri="{BB962C8B-B14F-4D97-AF65-F5344CB8AC3E}">
        <p14:creationId xmlns:p14="http://schemas.microsoft.com/office/powerpoint/2010/main" val="348343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D6C9072D-07F3-45CD-BC91-ACD2ED2384E9}"/>
              </a:ext>
            </a:extLst>
          </p:cNvPr>
          <p:cNvPicPr>
            <a:picLocks noGrp="1" noChangeAspect="1"/>
          </p:cNvPicPr>
          <p:nvPr>
            <p:ph idx="1"/>
          </p:nvPr>
        </p:nvPicPr>
        <p:blipFill>
          <a:blip r:embed="rId2"/>
          <a:stretch>
            <a:fillRect/>
          </a:stretch>
        </p:blipFill>
        <p:spPr>
          <a:xfrm>
            <a:off x="163689" y="229230"/>
            <a:ext cx="11864621" cy="6030207"/>
          </a:xfrm>
          <a:prstGeom prst="rect">
            <a:avLst/>
          </a:prstGeom>
        </p:spPr>
      </p:pic>
      <p:sp>
        <p:nvSpPr>
          <p:cNvPr id="8" name="Rectangle 7">
            <a:extLst>
              <a:ext uri="{FF2B5EF4-FFF2-40B4-BE49-F238E27FC236}">
                <a16:creationId xmlns:a16="http://schemas.microsoft.com/office/drawing/2014/main" id="{BC90E7F6-8A39-4693-9B45-E70BCDB0E7B0}"/>
              </a:ext>
            </a:extLst>
          </p:cNvPr>
          <p:cNvSpPr/>
          <p:nvPr/>
        </p:nvSpPr>
        <p:spPr>
          <a:xfrm>
            <a:off x="4134564" y="6259437"/>
            <a:ext cx="3922869" cy="400110"/>
          </a:xfrm>
          <a:prstGeom prst="rect">
            <a:avLst/>
          </a:prstGeom>
        </p:spPr>
        <p:txBody>
          <a:bodyPr wrap="none">
            <a:spAutoFit/>
          </a:bodyPr>
          <a:lstStyle/>
          <a:p>
            <a:r>
              <a:rPr lang="fr-FR" sz="2000" b="1" dirty="0">
                <a:solidFill>
                  <a:srgbClr val="000000"/>
                </a:solidFill>
                <a:latin typeface="Times New Roman" panose="02020603050405020304" pitchFamily="18" charset="0"/>
                <a:cs typeface="Times New Roman" panose="02020603050405020304" pitchFamily="18" charset="0"/>
              </a:rPr>
              <a:t>Cycle de développement du </a:t>
            </a:r>
            <a:r>
              <a:rPr lang="fr-FR" sz="2000" b="1" i="1" dirty="0">
                <a:solidFill>
                  <a:srgbClr val="000000"/>
                </a:solidFill>
                <a:latin typeface="Times New Roman" panose="02020603050405020304" pitchFamily="18" charset="0"/>
                <a:cs typeface="Times New Roman" panose="02020603050405020304" pitchFamily="18" charset="0"/>
              </a:rPr>
              <a:t>Pinus </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6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9437E19-FEFA-4199-A0B2-07CE658BDE0B}"/>
              </a:ext>
            </a:extLst>
          </p:cNvPr>
          <p:cNvSpPr>
            <a:spLocks noGrp="1"/>
          </p:cNvSpPr>
          <p:nvPr>
            <p:ph idx="1"/>
          </p:nvPr>
        </p:nvSpPr>
        <p:spPr>
          <a:xfrm>
            <a:off x="838200" y="496711"/>
            <a:ext cx="10515600" cy="5680252"/>
          </a:xfrm>
        </p:spPr>
        <p:txBody>
          <a:bodyPr>
            <a:normAutofit/>
          </a:bodyPr>
          <a:lstStyle/>
          <a:p>
            <a:pPr marL="0" indent="0" algn="ctr">
              <a:lnSpc>
                <a:spcPct val="150000"/>
              </a:lnSpc>
              <a:buNone/>
            </a:pPr>
            <a:r>
              <a:rPr lang="fr-FR" sz="1800" b="1" dirty="0">
                <a:latin typeface="Times New Roman" panose="02020603050405020304" pitchFamily="18" charset="0"/>
                <a:cs typeface="Times New Roman" panose="02020603050405020304" pitchFamily="18" charset="0"/>
              </a:rPr>
              <a:t>Références</a:t>
            </a:r>
          </a:p>
          <a:p>
            <a:pPr>
              <a:lnSpc>
                <a:spcPct val="150000"/>
              </a:lnSpc>
            </a:pPr>
            <a:r>
              <a:rPr lang="fr-FR" sz="1800" dirty="0">
                <a:latin typeface="Times New Roman" panose="02020603050405020304" pitchFamily="18" charset="0"/>
                <a:cs typeface="Times New Roman" panose="02020603050405020304" pitchFamily="18" charset="0"/>
              </a:rPr>
              <a:t> Roland, J.-C., Roland, F., El </a:t>
            </a:r>
            <a:r>
              <a:rPr lang="fr-FR" sz="1800" dirty="0" err="1">
                <a:latin typeface="Times New Roman" panose="02020603050405020304" pitchFamily="18" charset="0"/>
                <a:cs typeface="Times New Roman" panose="02020603050405020304" pitchFamily="18" charset="0"/>
              </a:rPr>
              <a:t>Maarouf</a:t>
            </a:r>
            <a:r>
              <a:rPr lang="fr-FR" sz="1800" dirty="0">
                <a:latin typeface="Times New Roman" panose="02020603050405020304" pitchFamily="18" charset="0"/>
                <a:cs typeface="Times New Roman" panose="02020603050405020304" pitchFamily="18" charset="0"/>
              </a:rPr>
              <a:t>-Bouteau, H. et Bouteau, F. (2001). Atlas Biologie Végétale 2. Organisation des plantes à fleurs (9e éd.). Dunod.</a:t>
            </a:r>
          </a:p>
          <a:p>
            <a:pPr>
              <a:lnSpc>
                <a:spcPct val="150000"/>
              </a:lnSpc>
            </a:pPr>
            <a:r>
              <a:rPr lang="fr-FR" sz="1800" dirty="0" err="1">
                <a:latin typeface="Times New Roman" panose="02020603050405020304" pitchFamily="18" charset="0"/>
                <a:cs typeface="Times New Roman" panose="02020603050405020304" pitchFamily="18" charset="0"/>
              </a:rPr>
              <a:t>Judd</a:t>
            </a:r>
            <a:r>
              <a:rPr lang="fr-FR" sz="1800" dirty="0">
                <a:latin typeface="Times New Roman" panose="02020603050405020304" pitchFamily="18" charset="0"/>
                <a:cs typeface="Times New Roman" panose="02020603050405020304" pitchFamily="18" charset="0"/>
              </a:rPr>
              <a:t>, WS, Campbell, CS, Kellogg, EA et Stevens, PF (2002). Botanique Systématique, Une Perspective Phylogénétique (1re éd.). Université De Boeck.</a:t>
            </a:r>
          </a:p>
          <a:p>
            <a:pPr>
              <a:lnSpc>
                <a:spcPct val="150000"/>
              </a:lnSpc>
            </a:pPr>
            <a:r>
              <a:rPr lang="fr-FR" sz="1800" dirty="0">
                <a:latin typeface="Times New Roman" panose="02020603050405020304" pitchFamily="18" charset="0"/>
                <a:cs typeface="Times New Roman" panose="02020603050405020304" pitchFamily="18" charset="0"/>
              </a:rPr>
              <a:t>Ourari, M. (</a:t>
            </a:r>
            <a:r>
              <a:rPr lang="fr-FR" sz="1800" dirty="0" err="1">
                <a:latin typeface="Times New Roman" panose="02020603050405020304" pitchFamily="18" charset="0"/>
                <a:cs typeface="Times New Roman" panose="02020603050405020304" pitchFamily="18" charset="0"/>
              </a:rPr>
              <a:t>sd</a:t>
            </a:r>
            <a:r>
              <a:rPr lang="fr-FR" sz="1800" dirty="0">
                <a:latin typeface="Times New Roman" panose="02020603050405020304" pitchFamily="18" charset="0"/>
                <a:cs typeface="Times New Roman" panose="02020603050405020304" pitchFamily="18" charset="0"/>
              </a:rPr>
              <a:t>). Les Organismes à Cormus. Polycopié de cours de botanique, Tome II. Département du Tronc Commun des Sciences de la Nature et de la Vie, Université Abderrahmane Mira de Bejaïa.</a:t>
            </a:r>
          </a:p>
          <a:p>
            <a:pPr>
              <a:lnSpc>
                <a:spcPct val="150000"/>
              </a:lnSpc>
            </a:pPr>
            <a:r>
              <a:rPr lang="fr-FR" sz="1800" dirty="0">
                <a:latin typeface="Times New Roman" panose="02020603050405020304" pitchFamily="18" charset="0"/>
                <a:cs typeface="Times New Roman" panose="02020603050405020304" pitchFamily="18" charset="0"/>
              </a:rPr>
              <a:t>Reynaud, J. (2011). Comprendre la Botanique, Histoire, Évolution, Systématique. Ellipses édition Marketing SA</a:t>
            </a:r>
          </a:p>
          <a:p>
            <a:pPr>
              <a:lnSpc>
                <a:spcPct val="150000"/>
              </a:lnSpc>
            </a:pPr>
            <a:r>
              <a:rPr lang="fr-FR" sz="1800" dirty="0" err="1">
                <a:latin typeface="Times New Roman" panose="02020603050405020304" pitchFamily="18" charset="0"/>
                <a:cs typeface="Times New Roman" panose="02020603050405020304" pitchFamily="18" charset="0"/>
              </a:rPr>
              <a:t>Boukhebti</a:t>
            </a:r>
            <a:r>
              <a:rPr lang="fr-FR" sz="1800" dirty="0">
                <a:latin typeface="Times New Roman" panose="02020603050405020304" pitchFamily="18" charset="0"/>
                <a:cs typeface="Times New Roman" panose="02020603050405020304" pitchFamily="18" charset="0"/>
              </a:rPr>
              <a:t>, H. (2020). Cours de Systématique des Phanérogames. Polycopié de cours botanique, Département des Sciences de la Nature et de la Vie, Université Ferhat Abbas Sétif</a:t>
            </a:r>
          </a:p>
        </p:txBody>
      </p:sp>
    </p:spTree>
    <p:extLst>
      <p:ext uri="{BB962C8B-B14F-4D97-AF65-F5344CB8AC3E}">
        <p14:creationId xmlns:p14="http://schemas.microsoft.com/office/powerpoint/2010/main" val="74261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du contenu 17">
            <a:extLst>
              <a:ext uri="{FF2B5EF4-FFF2-40B4-BE49-F238E27FC236}">
                <a16:creationId xmlns:a16="http://schemas.microsoft.com/office/drawing/2014/main" id="{3B771B51-1307-40BE-AC80-71F9BFCD2B25}"/>
              </a:ext>
            </a:extLst>
          </p:cNvPr>
          <p:cNvPicPr>
            <a:picLocks noGrp="1" noChangeAspect="1"/>
          </p:cNvPicPr>
          <p:nvPr>
            <p:ph idx="1"/>
          </p:nvPr>
        </p:nvPicPr>
        <p:blipFill>
          <a:blip r:embed="rId2"/>
          <a:stretch>
            <a:fillRect/>
          </a:stretch>
        </p:blipFill>
        <p:spPr>
          <a:xfrm>
            <a:off x="6604000" y="435986"/>
            <a:ext cx="4988453" cy="6025445"/>
          </a:xfrm>
          <a:prstGeom prst="rect">
            <a:avLst/>
          </a:prstGeom>
        </p:spPr>
      </p:pic>
      <p:sp>
        <p:nvSpPr>
          <p:cNvPr id="19" name="Rectangle 18">
            <a:extLst>
              <a:ext uri="{FF2B5EF4-FFF2-40B4-BE49-F238E27FC236}">
                <a16:creationId xmlns:a16="http://schemas.microsoft.com/office/drawing/2014/main" id="{8BD7C6A9-9145-4D29-80A0-2DCC954BDF6D}"/>
              </a:ext>
            </a:extLst>
          </p:cNvPr>
          <p:cNvSpPr/>
          <p:nvPr/>
        </p:nvSpPr>
        <p:spPr>
          <a:xfrm>
            <a:off x="90311" y="435986"/>
            <a:ext cx="6434667" cy="6186309"/>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Les conifères sont des plantes vasculaires ligneuses pouvant se présenter sous forme d'arbres (comme les cèdres, cyprès, sapins, etc.) ou d'arbustes (comme les genévriers). Une caractéristique distinctive est que la majorité d'entre eux conservent leurs feuilles toute l'année, d'où leur appellation de plantes sempervirentes. Quelques exceptions comme le mélèze et le cyprès chauve perdent cependant leurs feuilles à certaines périodes.</a:t>
            </a:r>
          </a:p>
          <a:p>
            <a:pPr algn="just">
              <a:lnSpc>
                <a:spcPct val="150000"/>
              </a:lnSpc>
            </a:pPr>
            <a:r>
              <a:rPr lang="fr-FR" dirty="0">
                <a:latin typeface="Times New Roman" panose="02020603050405020304" pitchFamily="18" charset="0"/>
                <a:cs typeface="Times New Roman" panose="02020603050405020304" pitchFamily="18" charset="0"/>
              </a:rPr>
              <a:t>Lors de leur phase juvénile, les conifères arborent généralement une forme pyramidale. Cependant, leur port à l'âge adulte peut grandement varier d'une espèce à l'autre, leur croissance étant fortement influencée par les conditions environnementales auxquelles ils sont exposés.</a:t>
            </a:r>
          </a:p>
          <a:p>
            <a:pPr algn="just"/>
            <a:r>
              <a:rPr lang="fr-FR" b="1" dirty="0">
                <a:latin typeface="Times New Roman" panose="02020603050405020304" pitchFamily="18" charset="0"/>
                <a:cs typeface="Times New Roman" panose="02020603050405020304" pitchFamily="18" charset="0"/>
              </a:rPr>
              <a:t>Remarque</a:t>
            </a:r>
          </a:p>
          <a:p>
            <a:pPr algn="just"/>
            <a:r>
              <a:rPr lang="fr-FR" b="1" dirty="0">
                <a:latin typeface="Times New Roman" panose="02020603050405020304" pitchFamily="18" charset="0"/>
                <a:cs typeface="Times New Roman" panose="02020603050405020304" pitchFamily="18" charset="0"/>
              </a:rPr>
              <a:t>les Spermaphytes (plantes à graines) font bien partie des Spermatophytes (plantes à ovules), mais ces deux termes ne sont pas synonymes</a:t>
            </a:r>
            <a:r>
              <a:rPr lang="fr-F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59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061992-B92A-416D-A5D3-7E19A5BD5875}"/>
              </a:ext>
            </a:extLst>
          </p:cNvPr>
          <p:cNvSpPr>
            <a:spLocks noGrp="1"/>
          </p:cNvSpPr>
          <p:nvPr>
            <p:ph idx="1"/>
          </p:nvPr>
        </p:nvSpPr>
        <p:spPr>
          <a:xfrm>
            <a:off x="411480" y="365760"/>
            <a:ext cx="10942320" cy="6160770"/>
          </a:xfrm>
        </p:spPr>
        <p:txBody>
          <a:bodyPr>
            <a:normAutofit/>
          </a:bodyPr>
          <a:lstStyle/>
          <a:p>
            <a:pPr algn="just">
              <a:lnSpc>
                <a:spcPct val="150000"/>
              </a:lnSpc>
            </a:pPr>
            <a:r>
              <a:rPr lang="fr-FR" sz="1800" dirty="0">
                <a:latin typeface="Times New Roman" panose="02020603050405020304" pitchFamily="18" charset="0"/>
                <a:cs typeface="Times New Roman" panose="02020603050405020304" pitchFamily="18" charset="0"/>
              </a:rPr>
              <a:t>La majorité des conifères sont dotés de canaux résinifères produisant une résine, mélange complexe composé d'acides phénoliques et de terpènes.</a:t>
            </a:r>
          </a:p>
          <a:p>
            <a:pPr algn="just">
              <a:lnSpc>
                <a:spcPct val="150000"/>
              </a:lnSpc>
            </a:pPr>
            <a:r>
              <a:rPr lang="fr-FR" sz="1800" dirty="0">
                <a:latin typeface="Times New Roman" panose="02020603050405020304" pitchFamily="18" charset="0"/>
                <a:cs typeface="Times New Roman" panose="02020603050405020304" pitchFamily="18" charset="0"/>
              </a:rPr>
              <a:t>Ces plantes doivent leur appellation de "conifères" au fait qu'elles développent des cônes, structures reproductrices spécialisées. Les cônes abritent les ovules et les graines, facilitant ainsi la pollinisation et la dispersion des diaspores. Les ovules, dénudés, sont portés par une écaille appelée écaille ovulifère ou séminale. l'ensemble des plantes à graines protégeant l'embryon dans un état de vie ralentie. Le groupe des conifères est constitué d'une seule classe : les </a:t>
            </a:r>
            <a:r>
              <a:rPr lang="fr-FR" sz="1800" dirty="0" err="1">
                <a:latin typeface="Times New Roman" panose="02020603050405020304" pitchFamily="18" charset="0"/>
                <a:cs typeface="Times New Roman" panose="02020603050405020304" pitchFamily="18" charset="0"/>
              </a:rPr>
              <a:t>Pinopsida</a:t>
            </a:r>
            <a:r>
              <a:rPr lang="fr-FR" sz="1800" dirty="0">
                <a:latin typeface="Times New Roman" panose="02020603050405020304" pitchFamily="18" charset="0"/>
                <a:cs typeface="Times New Roman" panose="02020603050405020304" pitchFamily="18" charset="0"/>
              </a:rPr>
              <a:t>.</a:t>
            </a:r>
          </a:p>
          <a:p>
            <a:pPr marL="0" indent="0" algn="just">
              <a:lnSpc>
                <a:spcPct val="150000"/>
              </a:lnSpc>
              <a:buNone/>
            </a:pPr>
            <a:endParaRPr lang="fr-FR" sz="1800" dirty="0">
              <a:latin typeface="Times New Roman" panose="02020603050405020304" pitchFamily="18"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2D65C091-B266-406C-B825-D649C0BC9324}"/>
              </a:ext>
            </a:extLst>
          </p:cNvPr>
          <p:cNvPicPr>
            <a:picLocks noChangeAspect="1"/>
          </p:cNvPicPr>
          <p:nvPr/>
        </p:nvPicPr>
        <p:blipFill>
          <a:blip r:embed="rId2"/>
          <a:stretch>
            <a:fillRect/>
          </a:stretch>
        </p:blipFill>
        <p:spPr>
          <a:xfrm>
            <a:off x="617220" y="3428999"/>
            <a:ext cx="10942320" cy="2891791"/>
          </a:xfrm>
          <a:prstGeom prst="rect">
            <a:avLst/>
          </a:prstGeom>
        </p:spPr>
      </p:pic>
    </p:spTree>
    <p:extLst>
      <p:ext uri="{BB962C8B-B14F-4D97-AF65-F5344CB8AC3E}">
        <p14:creationId xmlns:p14="http://schemas.microsoft.com/office/powerpoint/2010/main" val="389272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A85C72-4C0C-40BC-9915-B019AA0ADAE4}"/>
              </a:ext>
            </a:extLst>
          </p:cNvPr>
          <p:cNvSpPr>
            <a:spLocks noGrp="1"/>
          </p:cNvSpPr>
          <p:nvPr>
            <p:ph idx="1"/>
          </p:nvPr>
        </p:nvSpPr>
        <p:spPr>
          <a:xfrm>
            <a:off x="838200" y="537210"/>
            <a:ext cx="10515600" cy="5639753"/>
          </a:xfrm>
        </p:spPr>
        <p:txBody>
          <a:bodyPr>
            <a:normAutofit fontScale="77500" lnSpcReduction="20000"/>
          </a:bodyPr>
          <a:lstStyle/>
          <a:p>
            <a:pPr marL="0" indent="0" algn="just">
              <a:lnSpc>
                <a:spcPct val="170000"/>
              </a:lnSpc>
              <a:buNone/>
            </a:pPr>
            <a:r>
              <a:rPr lang="fr-FR" sz="2600" b="1" dirty="0">
                <a:latin typeface="Times New Roman" panose="02020603050405020304" pitchFamily="18" charset="0"/>
                <a:cs typeface="Times New Roman" panose="02020603050405020304" pitchFamily="18" charset="0"/>
              </a:rPr>
              <a:t>1.2.Morphologie</a:t>
            </a:r>
          </a:p>
          <a:p>
            <a:pPr algn="just">
              <a:lnSpc>
                <a:spcPct val="170000"/>
              </a:lnSpc>
            </a:pPr>
            <a:r>
              <a:rPr lang="fr-FR" sz="2300" dirty="0">
                <a:latin typeface="Times New Roman" panose="02020603050405020304" pitchFamily="18" charset="0"/>
                <a:cs typeface="Times New Roman" panose="02020603050405020304" pitchFamily="18" charset="0"/>
              </a:rPr>
              <a:t>Sur leurs rameaux, les conifères portent de véritables feuilles appelées </a:t>
            </a:r>
            <a:r>
              <a:rPr lang="fr-FR" sz="2300" dirty="0" err="1">
                <a:latin typeface="Times New Roman" panose="02020603050405020304" pitchFamily="18" charset="0"/>
                <a:cs typeface="Times New Roman" panose="02020603050405020304" pitchFamily="18" charset="0"/>
              </a:rPr>
              <a:t>euphylles</a:t>
            </a:r>
            <a:r>
              <a:rPr lang="fr-FR" sz="2300" dirty="0">
                <a:latin typeface="Times New Roman" panose="02020603050405020304" pitchFamily="18" charset="0"/>
                <a:cs typeface="Times New Roman" panose="02020603050405020304" pitchFamily="18" charset="0"/>
              </a:rPr>
              <a:t> aux formes variées. Certaines espèces comme </a:t>
            </a:r>
            <a:r>
              <a:rPr lang="fr-FR" sz="2300" dirty="0" err="1">
                <a:latin typeface="Times New Roman" panose="02020603050405020304" pitchFamily="18" charset="0"/>
                <a:cs typeface="Times New Roman" panose="02020603050405020304" pitchFamily="18" charset="0"/>
              </a:rPr>
              <a:t>Podocarpus</a:t>
            </a:r>
            <a:r>
              <a:rPr lang="fr-FR" sz="2300" dirty="0">
                <a:latin typeface="Times New Roman" panose="02020603050405020304" pitchFamily="18" charset="0"/>
                <a:cs typeface="Times New Roman" panose="02020603050405020304" pitchFamily="18" charset="0"/>
              </a:rPr>
              <a:t> et </a:t>
            </a:r>
            <a:r>
              <a:rPr lang="fr-FR" sz="2300" dirty="0" err="1">
                <a:latin typeface="Times New Roman" panose="02020603050405020304" pitchFamily="18" charset="0"/>
                <a:cs typeface="Times New Roman" panose="02020603050405020304" pitchFamily="18" charset="0"/>
              </a:rPr>
              <a:t>Agathis</a:t>
            </a:r>
            <a:r>
              <a:rPr lang="fr-FR" sz="2300" dirty="0">
                <a:latin typeface="Times New Roman" panose="02020603050405020304" pitchFamily="18" charset="0"/>
                <a:cs typeface="Times New Roman" panose="02020603050405020304" pitchFamily="18" charset="0"/>
              </a:rPr>
              <a:t> ont des </a:t>
            </a:r>
            <a:r>
              <a:rPr lang="fr-FR" sz="2300" dirty="0" err="1">
                <a:latin typeface="Times New Roman" panose="02020603050405020304" pitchFamily="18" charset="0"/>
                <a:cs typeface="Times New Roman" panose="02020603050405020304" pitchFamily="18" charset="0"/>
              </a:rPr>
              <a:t>euphylles</a:t>
            </a:r>
            <a:r>
              <a:rPr lang="fr-FR" sz="2300" dirty="0">
                <a:latin typeface="Times New Roman" panose="02020603050405020304" pitchFamily="18" charset="0"/>
                <a:cs typeface="Times New Roman" panose="02020603050405020304" pitchFamily="18" charset="0"/>
              </a:rPr>
              <a:t> au limbe simple et large, tandis que d'autres comme les cèdres et les sapins les ont en forme d'aiguilles. Les pins, quant à eux, possèdent des </a:t>
            </a:r>
            <a:r>
              <a:rPr lang="fr-FR" sz="2300" dirty="0" err="1">
                <a:latin typeface="Times New Roman" panose="02020603050405020304" pitchFamily="18" charset="0"/>
                <a:cs typeface="Times New Roman" panose="02020603050405020304" pitchFamily="18" charset="0"/>
              </a:rPr>
              <a:t>euphylles</a:t>
            </a:r>
            <a:r>
              <a:rPr lang="fr-FR" sz="2300" dirty="0">
                <a:latin typeface="Times New Roman" panose="02020603050405020304" pitchFamily="18" charset="0"/>
                <a:cs typeface="Times New Roman" panose="02020603050405020304" pitchFamily="18" charset="0"/>
              </a:rPr>
              <a:t> en écailles ainsi que de longues aiguilles qui sont en fait des </a:t>
            </a:r>
            <a:r>
              <a:rPr lang="fr-FR" sz="2300" dirty="0" err="1">
                <a:latin typeface="Times New Roman" panose="02020603050405020304" pitchFamily="18" charset="0"/>
                <a:cs typeface="Times New Roman" panose="02020603050405020304" pitchFamily="18" charset="0"/>
              </a:rPr>
              <a:t>pseudophylles</a:t>
            </a:r>
            <a:r>
              <a:rPr lang="fr-FR" sz="2300" dirty="0">
                <a:latin typeface="Times New Roman" panose="02020603050405020304" pitchFamily="18" charset="0"/>
                <a:cs typeface="Times New Roman" panose="02020603050405020304" pitchFamily="18" charset="0"/>
              </a:rPr>
              <a:t>.</a:t>
            </a:r>
          </a:p>
          <a:p>
            <a:pPr algn="just">
              <a:lnSpc>
                <a:spcPct val="170000"/>
              </a:lnSpc>
            </a:pPr>
            <a:r>
              <a:rPr lang="fr-FR" sz="2300" dirty="0">
                <a:latin typeface="Times New Roman" panose="02020603050405020304" pitchFamily="18" charset="0"/>
                <a:cs typeface="Times New Roman" panose="02020603050405020304" pitchFamily="18" charset="0"/>
              </a:rPr>
              <a:t>Outre leurs formes diversifiées, les feuilles des conifères présentent d'autres adaptations remarquables. Elles sont généralement simples, ne comportant qu'une seule nervure médiane. Leur morphologie leur confère une grande résistance au froid et à la sécheresse, avec des stomates enfoncés et une cuticule épaisse limitant les pertes en eau. Ceci leur permet de prospérer dans des milieux arides, des régions froides ou en haute altitude.</a:t>
            </a:r>
          </a:p>
          <a:p>
            <a:pPr algn="just">
              <a:lnSpc>
                <a:spcPct val="170000"/>
              </a:lnSpc>
            </a:pPr>
            <a:r>
              <a:rPr lang="fr-FR" sz="2300" dirty="0">
                <a:latin typeface="Times New Roman" panose="02020603050405020304" pitchFamily="18" charset="0"/>
                <a:cs typeface="Times New Roman" panose="02020603050405020304" pitchFamily="18" charset="0"/>
              </a:rPr>
              <a:t>D'autres caractéristiques propres aux conifères sont leur croissance souvent monopodiale favorisant la dominance apicale, et leur système reproducteur le plus souvent monoïque avec des cônes mâles et femelles sur le même pied, bien que certaines espèces comme les ifs soient dioïques.</a:t>
            </a:r>
          </a:p>
          <a:p>
            <a:endParaRPr lang="fr-FR" dirty="0"/>
          </a:p>
        </p:txBody>
      </p:sp>
    </p:spTree>
    <p:extLst>
      <p:ext uri="{BB962C8B-B14F-4D97-AF65-F5344CB8AC3E}">
        <p14:creationId xmlns:p14="http://schemas.microsoft.com/office/powerpoint/2010/main" val="255944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965F78B-F88E-4134-942C-AC12A8CD4A6A}"/>
              </a:ext>
            </a:extLst>
          </p:cNvPr>
          <p:cNvPicPr>
            <a:picLocks noGrp="1" noChangeAspect="1"/>
          </p:cNvPicPr>
          <p:nvPr>
            <p:ph idx="1"/>
          </p:nvPr>
        </p:nvPicPr>
        <p:blipFill>
          <a:blip r:embed="rId2"/>
          <a:stretch>
            <a:fillRect/>
          </a:stretch>
        </p:blipFill>
        <p:spPr>
          <a:xfrm>
            <a:off x="320040" y="398938"/>
            <a:ext cx="11155680" cy="5533231"/>
          </a:xfrm>
          <a:prstGeom prst="rect">
            <a:avLst/>
          </a:prstGeom>
        </p:spPr>
      </p:pic>
    </p:spTree>
    <p:extLst>
      <p:ext uri="{BB962C8B-B14F-4D97-AF65-F5344CB8AC3E}">
        <p14:creationId xmlns:p14="http://schemas.microsoft.com/office/powerpoint/2010/main" val="277773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868B0AE-51F1-43CA-9744-AC0239466E05}"/>
              </a:ext>
            </a:extLst>
          </p:cNvPr>
          <p:cNvPicPr>
            <a:picLocks noGrp="1" noChangeAspect="1"/>
          </p:cNvPicPr>
          <p:nvPr>
            <p:ph idx="1"/>
          </p:nvPr>
        </p:nvPicPr>
        <p:blipFill>
          <a:blip r:embed="rId2"/>
          <a:stretch>
            <a:fillRect/>
          </a:stretch>
        </p:blipFill>
        <p:spPr>
          <a:xfrm>
            <a:off x="525780" y="948690"/>
            <a:ext cx="11201400" cy="5189219"/>
          </a:xfrm>
          <a:prstGeom prst="rect">
            <a:avLst/>
          </a:prstGeom>
        </p:spPr>
      </p:pic>
    </p:spTree>
    <p:extLst>
      <p:ext uri="{BB962C8B-B14F-4D97-AF65-F5344CB8AC3E}">
        <p14:creationId xmlns:p14="http://schemas.microsoft.com/office/powerpoint/2010/main" val="337883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481DBC8-DAA5-4220-AD37-958D702661FE}"/>
              </a:ext>
            </a:extLst>
          </p:cNvPr>
          <p:cNvPicPr>
            <a:picLocks noGrp="1" noChangeAspect="1"/>
          </p:cNvPicPr>
          <p:nvPr>
            <p:ph idx="1"/>
          </p:nvPr>
        </p:nvPicPr>
        <p:blipFill>
          <a:blip r:embed="rId2"/>
          <a:stretch>
            <a:fillRect/>
          </a:stretch>
        </p:blipFill>
        <p:spPr>
          <a:xfrm>
            <a:off x="285750" y="571500"/>
            <a:ext cx="11361420" cy="5680710"/>
          </a:xfrm>
          <a:prstGeom prst="rect">
            <a:avLst/>
          </a:prstGeom>
        </p:spPr>
      </p:pic>
    </p:spTree>
    <p:extLst>
      <p:ext uri="{BB962C8B-B14F-4D97-AF65-F5344CB8AC3E}">
        <p14:creationId xmlns:p14="http://schemas.microsoft.com/office/powerpoint/2010/main" val="404750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D41A4A-2322-4411-B77C-2B3B644DC3F3}"/>
              </a:ext>
            </a:extLst>
          </p:cNvPr>
          <p:cNvSpPr>
            <a:spLocks noGrp="1"/>
          </p:cNvSpPr>
          <p:nvPr>
            <p:ph idx="1"/>
          </p:nvPr>
        </p:nvSpPr>
        <p:spPr>
          <a:xfrm>
            <a:off x="838200" y="182880"/>
            <a:ext cx="7974330" cy="6400800"/>
          </a:xfrm>
        </p:spPr>
        <p:txBody>
          <a:bodyPr>
            <a:normAutofit/>
          </a:bodyPr>
          <a:lstStyle/>
          <a:p>
            <a:pPr marL="0" indent="0" algn="just">
              <a:lnSpc>
                <a:spcPct val="150000"/>
              </a:lnSpc>
              <a:buNone/>
            </a:pPr>
            <a:r>
              <a:rPr lang="fr-FR" sz="2000" b="1" dirty="0">
                <a:latin typeface="Times New Roman" panose="02020603050405020304" pitchFamily="18" charset="0"/>
                <a:cs typeface="Times New Roman" panose="02020603050405020304" pitchFamily="18" charset="0"/>
              </a:rPr>
              <a:t> 2.Reproduction</a:t>
            </a:r>
          </a:p>
          <a:p>
            <a:pPr algn="just">
              <a:lnSpc>
                <a:spcPct val="150000"/>
              </a:lnSpc>
            </a:pPr>
            <a:r>
              <a:rPr lang="fr-FR" sz="1800" dirty="0">
                <a:latin typeface="Times New Roman" panose="02020603050405020304" pitchFamily="18" charset="0"/>
                <a:cs typeface="Times New Roman" panose="02020603050405020304" pitchFamily="18" charset="0"/>
              </a:rPr>
              <a:t>Comme leur nom l'indique (du latin </a:t>
            </a:r>
            <a:r>
              <a:rPr lang="fr-FR" sz="1800" dirty="0" err="1">
                <a:latin typeface="Times New Roman" panose="02020603050405020304" pitchFamily="18" charset="0"/>
                <a:cs typeface="Times New Roman" panose="02020603050405020304" pitchFamily="18" charset="0"/>
              </a:rPr>
              <a:t>conus</a:t>
            </a:r>
            <a:r>
              <a:rPr lang="fr-FR" sz="1800" dirty="0">
                <a:latin typeface="Times New Roman" panose="02020603050405020304" pitchFamily="18" charset="0"/>
                <a:cs typeface="Times New Roman" panose="02020603050405020304" pitchFamily="18" charset="0"/>
              </a:rPr>
              <a:t> = cône et </a:t>
            </a:r>
            <a:r>
              <a:rPr lang="fr-FR" sz="1800" dirty="0" err="1">
                <a:latin typeface="Times New Roman" panose="02020603050405020304" pitchFamily="18" charset="0"/>
                <a:cs typeface="Times New Roman" panose="02020603050405020304" pitchFamily="18" charset="0"/>
              </a:rPr>
              <a:t>fero</a:t>
            </a:r>
            <a:r>
              <a:rPr lang="fr-FR" sz="1800" dirty="0">
                <a:latin typeface="Times New Roman" panose="02020603050405020304" pitchFamily="18" charset="0"/>
                <a:cs typeface="Times New Roman" panose="02020603050405020304" pitchFamily="18" charset="0"/>
              </a:rPr>
              <a:t> = porter), les organes reproducteurs des conifères sont des cônes mâles et des cônes femelles distincts. Les cônes femelles sont constitués d'écailles portant deux ovules sur leur face supérieure, tandis que les cônes mâles sont formés d'écailles munies de deux sacs polliniques sur leur face inférieure. Parfois, ces cônes sont regroupés en chatons, comme c'est le cas chez les Pinacées.</a:t>
            </a:r>
          </a:p>
          <a:p>
            <a:pPr marL="0" indent="0">
              <a:buNone/>
            </a:pPr>
            <a:endParaRPr lang="fr-FR" dirty="0"/>
          </a:p>
        </p:txBody>
      </p:sp>
      <p:pic>
        <p:nvPicPr>
          <p:cNvPr id="5" name="Image 4">
            <a:extLst>
              <a:ext uri="{FF2B5EF4-FFF2-40B4-BE49-F238E27FC236}">
                <a16:creationId xmlns:a16="http://schemas.microsoft.com/office/drawing/2014/main" id="{0776BD40-AE95-4530-A862-AD0097A37810}"/>
              </a:ext>
            </a:extLst>
          </p:cNvPr>
          <p:cNvPicPr>
            <a:picLocks noChangeAspect="1"/>
          </p:cNvPicPr>
          <p:nvPr/>
        </p:nvPicPr>
        <p:blipFill>
          <a:blip r:embed="rId2"/>
          <a:stretch>
            <a:fillRect/>
          </a:stretch>
        </p:blipFill>
        <p:spPr>
          <a:xfrm>
            <a:off x="973455" y="3383281"/>
            <a:ext cx="2762250" cy="3256596"/>
          </a:xfrm>
          <a:prstGeom prst="rect">
            <a:avLst/>
          </a:prstGeom>
        </p:spPr>
      </p:pic>
      <p:pic>
        <p:nvPicPr>
          <p:cNvPr id="6" name="Image 5">
            <a:extLst>
              <a:ext uri="{FF2B5EF4-FFF2-40B4-BE49-F238E27FC236}">
                <a16:creationId xmlns:a16="http://schemas.microsoft.com/office/drawing/2014/main" id="{CB984C1F-384F-4F0A-867C-CC71BC4A0DBD}"/>
              </a:ext>
            </a:extLst>
          </p:cNvPr>
          <p:cNvPicPr>
            <a:picLocks noChangeAspect="1"/>
          </p:cNvPicPr>
          <p:nvPr/>
        </p:nvPicPr>
        <p:blipFill>
          <a:blip r:embed="rId3"/>
          <a:stretch>
            <a:fillRect/>
          </a:stretch>
        </p:blipFill>
        <p:spPr>
          <a:xfrm>
            <a:off x="9121140" y="530067"/>
            <a:ext cx="2762249" cy="2826067"/>
          </a:xfrm>
          <a:prstGeom prst="rect">
            <a:avLst/>
          </a:prstGeom>
        </p:spPr>
      </p:pic>
      <p:pic>
        <p:nvPicPr>
          <p:cNvPr id="7" name="Image 6">
            <a:extLst>
              <a:ext uri="{FF2B5EF4-FFF2-40B4-BE49-F238E27FC236}">
                <a16:creationId xmlns:a16="http://schemas.microsoft.com/office/drawing/2014/main" id="{39CF475E-2DD1-49C0-AE8C-10E1A54B0872}"/>
              </a:ext>
            </a:extLst>
          </p:cNvPr>
          <p:cNvPicPr>
            <a:picLocks noChangeAspect="1"/>
          </p:cNvPicPr>
          <p:nvPr/>
        </p:nvPicPr>
        <p:blipFill>
          <a:blip r:embed="rId4"/>
          <a:stretch>
            <a:fillRect/>
          </a:stretch>
        </p:blipFill>
        <p:spPr>
          <a:xfrm>
            <a:off x="7932420" y="3383280"/>
            <a:ext cx="3980498" cy="3200400"/>
          </a:xfrm>
          <a:prstGeom prst="rect">
            <a:avLst/>
          </a:prstGeom>
        </p:spPr>
      </p:pic>
      <p:pic>
        <p:nvPicPr>
          <p:cNvPr id="8" name="Image 7">
            <a:extLst>
              <a:ext uri="{FF2B5EF4-FFF2-40B4-BE49-F238E27FC236}">
                <a16:creationId xmlns:a16="http://schemas.microsoft.com/office/drawing/2014/main" id="{EFA855A3-09EB-4C79-B6F1-57F42F2F04D2}"/>
              </a:ext>
            </a:extLst>
          </p:cNvPr>
          <p:cNvPicPr>
            <a:picLocks noChangeAspect="1"/>
          </p:cNvPicPr>
          <p:nvPr/>
        </p:nvPicPr>
        <p:blipFill>
          <a:blip r:embed="rId5"/>
          <a:stretch>
            <a:fillRect/>
          </a:stretch>
        </p:blipFill>
        <p:spPr>
          <a:xfrm>
            <a:off x="3803333" y="3383280"/>
            <a:ext cx="3980498" cy="3256597"/>
          </a:xfrm>
          <a:prstGeom prst="rect">
            <a:avLst/>
          </a:prstGeom>
        </p:spPr>
      </p:pic>
    </p:spTree>
    <p:extLst>
      <p:ext uri="{BB962C8B-B14F-4D97-AF65-F5344CB8AC3E}">
        <p14:creationId xmlns:p14="http://schemas.microsoft.com/office/powerpoint/2010/main" val="42704791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2158</Words>
  <Application>Microsoft Office PowerPoint</Application>
  <PresentationFormat>Grand écran</PresentationFormat>
  <Paragraphs>103</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42</cp:revision>
  <dcterms:created xsi:type="dcterms:W3CDTF">2024-03-23T05:43:34Z</dcterms:created>
  <dcterms:modified xsi:type="dcterms:W3CDTF">2024-04-06T06:52:28Z</dcterms:modified>
</cp:coreProperties>
</file>