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8"/>
  </p:notesMasterIdLst>
  <p:handoutMasterIdLst>
    <p:handoutMasterId r:id="rId19"/>
  </p:handoutMasterIdLst>
  <p:sldIdLst>
    <p:sldId id="324" r:id="rId2"/>
    <p:sldId id="259" r:id="rId3"/>
    <p:sldId id="282" r:id="rId4"/>
    <p:sldId id="365" r:id="rId5"/>
    <p:sldId id="402" r:id="rId6"/>
    <p:sldId id="411" r:id="rId7"/>
    <p:sldId id="394" r:id="rId8"/>
    <p:sldId id="412" r:id="rId9"/>
    <p:sldId id="413" r:id="rId10"/>
    <p:sldId id="405" r:id="rId11"/>
    <p:sldId id="414" r:id="rId12"/>
    <p:sldId id="408" r:id="rId13"/>
    <p:sldId id="415" r:id="rId14"/>
    <p:sldId id="416" r:id="rId15"/>
    <p:sldId id="417" r:id="rId16"/>
    <p:sldId id="31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18/03/2024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18/03/2024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11463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Plan</a:t>
            </a:r>
            <a:r>
              <a:rPr lang="en-US" dirty="0">
                <a:solidFill>
                  <a:schemeClr val="tx1"/>
                </a:solidFill>
              </a:rPr>
              <a:t>: </a:t>
            </a:r>
            <a:r>
              <a:rPr lang="en-US" dirty="0" smtClean="0">
                <a:solidFill>
                  <a:schemeClr val="tx1"/>
                </a:solidFill>
              </a:rPr>
              <a:t>It </a:t>
            </a:r>
            <a:r>
              <a:rPr lang="en-US" dirty="0">
                <a:solidFill>
                  <a:schemeClr val="tx1"/>
                </a:solidFill>
              </a:rPr>
              <a:t>refers to the processes that balance aggregate supply and demand to develop a course of action that best meets applicable business rules.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17" name="Arrondir un rectangle avec un coin diagonal 16"/>
          <p:cNvSpPr/>
          <p:nvPr/>
        </p:nvSpPr>
        <p:spPr>
          <a:xfrm>
            <a:off x="162209" y="2060848"/>
            <a:ext cx="8712968" cy="101027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Source</a:t>
            </a:r>
            <a:r>
              <a:rPr lang="en-US" sz="2000" dirty="0">
                <a:solidFill>
                  <a:schemeClr val="tx1"/>
                </a:solidFill>
              </a:rPr>
              <a:t>: Operations that purchase goods and services to meet planned or actual demand. It is the process of selecting the suppliers needed to ship or deliver the goods and services needed to create the product and provide the service, </a:t>
            </a:r>
            <a:endParaRPr lang="fr-FR" sz="2000" dirty="0">
              <a:solidFill>
                <a:schemeClr val="tx1"/>
              </a:solidFill>
            </a:endParaRPr>
          </a:p>
        </p:txBody>
      </p:sp>
      <p:sp>
        <p:nvSpPr>
          <p:cNvPr id="8" name="Arrondir un rectangle avec un coin diagonal 7"/>
          <p:cNvSpPr/>
          <p:nvPr/>
        </p:nvSpPr>
        <p:spPr>
          <a:xfrm>
            <a:off x="167488" y="3284984"/>
            <a:ext cx="8712968" cy="177440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Manufacturing</a:t>
            </a:r>
            <a:r>
              <a:rPr lang="en-US" sz="2000" dirty="0">
                <a:solidFill>
                  <a:schemeClr val="tx1"/>
                </a:solidFill>
              </a:rPr>
              <a:t>: It refers to the operations that transform goods into a finished state to meet the planned or actual demand. In this process, it is necessary to take into account all the activities of the conversion process from the raw material to the final product, as well as the material and information flows of the production process. </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Delivery</a:t>
            </a:r>
            <a:r>
              <a:rPr lang="en-US" sz="2000" dirty="0">
                <a:solidFill>
                  <a:schemeClr val="tx1"/>
                </a:solidFill>
              </a:rPr>
              <a:t>: includes operations that provide finished goods and services to meet planned or actual demand, typically including order management, transportation management, and distribution management. </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5" name="Rectangle à coins arrondis 4"/>
          <p:cNvSpPr/>
          <p:nvPr/>
        </p:nvSpPr>
        <p:spPr>
          <a:xfrm>
            <a:off x="395536" y="630377"/>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8" name="Arrondir un rectangle avec un coin diagonal 7"/>
          <p:cNvSpPr/>
          <p:nvPr/>
        </p:nvSpPr>
        <p:spPr>
          <a:xfrm>
            <a:off x="188753" y="1772816"/>
            <a:ext cx="8712968"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Returns</a:t>
            </a:r>
            <a:r>
              <a:rPr lang="en-US" sz="2000" dirty="0">
                <a:solidFill>
                  <a:schemeClr val="tx1"/>
                </a:solidFill>
              </a:rPr>
              <a:t>: include operations related to returning or receiving returned products for any reason. These processes extend to post-delivery customer support. This also relates to receiving returns from defective products or in excess of customer needs, and receiving complaints from customers regarding products delivered to them and working to resolve them.</a:t>
            </a:r>
            <a:endParaRPr lang="fr-FR" sz="2000" dirty="0">
              <a:solidFill>
                <a:schemeClr val="tx1"/>
              </a:solidFill>
            </a:endParaRPr>
          </a:p>
        </p:txBody>
      </p:sp>
    </p:spTree>
    <p:extLst>
      <p:ext uri="{BB962C8B-B14F-4D97-AF65-F5344CB8AC3E}">
        <p14:creationId xmlns:p14="http://schemas.microsoft.com/office/powerpoint/2010/main" val="2582155734"/>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628800"/>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Relationship Management</a:t>
            </a:r>
            <a:r>
              <a:rPr lang="en-US" sz="2400" dirty="0">
                <a:solidFill>
                  <a:schemeClr val="tx1"/>
                </a:solidFill>
              </a:rPr>
              <a:t> “</a:t>
            </a:r>
            <a:r>
              <a:rPr lang="en-US" sz="2400" b="1" dirty="0">
                <a:solidFill>
                  <a:schemeClr val="tx1"/>
                </a:solidFill>
              </a:rPr>
              <a:t>CRM”:</a:t>
            </a:r>
            <a:r>
              <a:rPr lang="en-US" sz="2400" dirty="0">
                <a:solidFill>
                  <a:schemeClr val="tx1"/>
                </a:solidFill>
              </a:rPr>
              <a:t> Customer service is the first main activity that the organization is interested in, and any planning for other activities is based on the requirements of this activity, which in turn needs to study the desires and aspirations of customers in order to be able to work well. </a:t>
            </a:r>
            <a:endParaRPr lang="en-US" sz="2400" dirty="0">
              <a:solidFill>
                <a:schemeClr val="tx1"/>
              </a:solidFill>
            </a:endParaRPr>
          </a:p>
        </p:txBody>
      </p:sp>
      <p:sp>
        <p:nvSpPr>
          <p:cNvPr id="6" name="Arrondir un rectangle avec un coin diagonal 5"/>
          <p:cNvSpPr/>
          <p:nvPr/>
        </p:nvSpPr>
        <p:spPr>
          <a:xfrm>
            <a:off x="34757" y="4293096"/>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Supplier Relationship Management (SRM):</a:t>
            </a:r>
            <a:r>
              <a:rPr lang="en-US" sz="2400" dirty="0">
                <a:solidFill>
                  <a:schemeClr val="tx1"/>
                </a:solidFill>
              </a:rPr>
              <a:t> Suppliers must be classified according to the degree and importance of each of them to the organization, then coordinate with them in order to achieve continuity of the supply process, to realize benefits both for the supplier and the organization.</a:t>
            </a:r>
            <a:endParaRPr lang="fr-FR" sz="2400" dirty="0">
              <a:solidFill>
                <a:schemeClr val="tx1"/>
              </a:solidFill>
            </a:endParaRP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340768"/>
            <a:ext cx="8939850" cy="144855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service management</a:t>
            </a:r>
            <a:r>
              <a:rPr lang="en-US" sz="2400" dirty="0">
                <a:solidFill>
                  <a:schemeClr val="tx1"/>
                </a:solidFill>
              </a:rPr>
              <a:t>: The organization must ensure that the requirements and expectations of customers are met in terms of products and services. </a:t>
            </a:r>
            <a:endParaRPr lang="fr-FR" sz="2400" dirty="0">
              <a:solidFill>
                <a:schemeClr val="tx1"/>
              </a:solidFill>
            </a:endParaRPr>
          </a:p>
        </p:txBody>
      </p:sp>
      <p:sp>
        <p:nvSpPr>
          <p:cNvPr id="6" name="Arrondir un rectangle avec un coin diagonal 5"/>
          <p:cNvSpPr/>
          <p:nvPr/>
        </p:nvSpPr>
        <p:spPr>
          <a:xfrm>
            <a:off x="24638" y="2873827"/>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Order fulfillment:</a:t>
            </a:r>
            <a:r>
              <a:rPr lang="en-US" sz="2400" dirty="0">
                <a:solidFill>
                  <a:schemeClr val="tx1"/>
                </a:solidFill>
              </a:rPr>
              <a:t> This activity seeks to achieve a high degree of balance and integration between manufacturing, distribution and transportation plans, so that customer orders are executed in a timely manner without any increase in costs.</a:t>
            </a:r>
            <a:endParaRPr lang="fr-FR" sz="2400" dirty="0">
              <a:solidFill>
                <a:schemeClr val="tx1"/>
              </a:solidFill>
            </a:endParaRPr>
          </a:p>
        </p:txBody>
      </p:sp>
      <p:sp>
        <p:nvSpPr>
          <p:cNvPr id="7" name="Arrondir un rectangle avec un coin diagonal 6"/>
          <p:cNvSpPr/>
          <p:nvPr/>
        </p:nvSpPr>
        <p:spPr>
          <a:xfrm>
            <a:off x="57050" y="4869160"/>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Managing the flow of materials and products</a:t>
            </a:r>
            <a:r>
              <a:rPr lang="en-US" sz="2400" dirty="0">
                <a:solidFill>
                  <a:schemeClr val="tx1"/>
                </a:solidFill>
              </a:rPr>
              <a:t>: (manufacturing flow management): This activity refers to the control of stocks, the balance between customer needs and the capabilities of the organization and its ability to provide those needs.</a:t>
            </a:r>
            <a:endParaRPr lang="fr-FR" sz="2400" dirty="0">
              <a:solidFill>
                <a:schemeClr val="tx1"/>
              </a:solidFill>
            </a:endParaRPr>
          </a:p>
        </p:txBody>
      </p:sp>
    </p:spTree>
    <p:extLst>
      <p:ext uri="{BB962C8B-B14F-4D97-AF65-F5344CB8AC3E}">
        <p14:creationId xmlns:p14="http://schemas.microsoft.com/office/powerpoint/2010/main" val="121906160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Demand management:</a:t>
            </a:r>
            <a:r>
              <a:rPr lang="en-US" sz="2400" dirty="0">
                <a:solidFill>
                  <a:schemeClr val="tx1"/>
                </a:solidFill>
              </a:rPr>
              <a:t> This activity requires balancing the capabilities of the supply network with the requirements of customers, and forecasting is the key to manage the demand for the organization’s products, where the types of products that are expected to be sold , and the quantities required and the dates of demand are determined....</a:t>
            </a:r>
            <a:endParaRPr lang="fr-FR" sz="2400" dirty="0">
              <a:solidFill>
                <a:schemeClr val="tx1"/>
              </a:solidFill>
            </a:endParaRPr>
          </a:p>
        </p:txBody>
      </p:sp>
      <p:sp>
        <p:nvSpPr>
          <p:cNvPr id="7" name="Arrondir un rectangle avec un coin diagonal 6"/>
          <p:cNvSpPr/>
          <p:nvPr/>
        </p:nvSpPr>
        <p:spPr>
          <a:xfrm>
            <a:off x="57050" y="407707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Development and marketing of new products:</a:t>
            </a:r>
            <a:r>
              <a:rPr lang="en-US" sz="2400" dirty="0">
                <a:solidFill>
                  <a:schemeClr val="tx1"/>
                </a:solidFill>
              </a:rPr>
              <a:t> (product development and commercialization) The organization must seek the help of suppliers and customers in the process of developing its products, as well as marketing new products, especially in the case of products that are characterized by a short life cycle.</a:t>
            </a:r>
            <a:endParaRPr lang="fr-FR" sz="2400" dirty="0">
              <a:solidFill>
                <a:schemeClr val="tx1"/>
              </a:solidFill>
            </a:endParaRPr>
          </a:p>
        </p:txBody>
      </p:sp>
    </p:spTree>
    <p:extLst>
      <p:ext uri="{BB962C8B-B14F-4D97-AF65-F5344CB8AC3E}">
        <p14:creationId xmlns:p14="http://schemas.microsoft.com/office/powerpoint/2010/main" val="380615708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Returns management:</a:t>
            </a:r>
            <a:r>
              <a:rPr lang="en-US" sz="2400" dirty="0">
                <a:solidFill>
                  <a:schemeClr val="tx1"/>
                </a:solidFill>
              </a:rPr>
              <a:t> Returns must be managed in the opposite direction across the supply network with the same efficiency as sales management, and this is in order to identify opportunities to reduce returned products and strengthen the competitive position of the organization. </a:t>
            </a:r>
            <a:endParaRPr lang="fr-FR" sz="2400" dirty="0">
              <a:solidFill>
                <a:schemeClr val="tx1"/>
              </a:solidFill>
            </a:endParaRPr>
          </a:p>
        </p:txBody>
      </p:sp>
    </p:spTree>
    <p:extLst>
      <p:ext uri="{BB962C8B-B14F-4D97-AF65-F5344CB8AC3E}">
        <p14:creationId xmlns:p14="http://schemas.microsoft.com/office/powerpoint/2010/main" val="2720926015"/>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dirty="0" smtClean="0">
                <a:solidFill>
                  <a:schemeClr val="accent3"/>
                </a:solidFill>
              </a:rPr>
              <a:t>Lecture 6- Part </a:t>
            </a:r>
            <a:r>
              <a:rPr lang="en-US" sz="3200" b="1" i="1" dirty="0" smtClean="0">
                <a:solidFill>
                  <a:schemeClr val="accent3"/>
                </a:solidFill>
              </a:rPr>
              <a:t>II-</a:t>
            </a:r>
            <a:r>
              <a:rPr lang="en-US" sz="3200" b="1" i="1" dirty="0" smtClean="0">
                <a:solidFill>
                  <a:schemeClr val="accent3"/>
                </a:solidFill>
              </a:rPr>
              <a:t>:</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b="1" dirty="0">
                <a:solidFill>
                  <a:schemeClr val="tx1"/>
                </a:solidFill>
              </a:rPr>
              <a:t>The concept of supply chain management</a:t>
            </a:r>
            <a:endParaRPr lang="fr-FR" sz="2800" dirty="0">
              <a:solidFill>
                <a:schemeClr val="tx1"/>
              </a:solidFill>
            </a:endParaRPr>
          </a:p>
          <a:p>
            <a:r>
              <a:rPr lang="en-US" sz="2800" dirty="0" smtClean="0">
                <a:solidFill>
                  <a:schemeClr val="tx1"/>
                </a:solidFill>
              </a:rPr>
              <a:t>2- </a:t>
            </a:r>
            <a:r>
              <a:rPr lang="en-US" sz="2800" b="1" dirty="0">
                <a:solidFill>
                  <a:schemeClr val="tx1"/>
                </a:solidFill>
              </a:rPr>
              <a:t>Objectives and advantages of Supply Chain </a:t>
            </a:r>
            <a:r>
              <a:rPr lang="en-US" sz="2800" b="1" dirty="0" smtClean="0">
                <a:solidFill>
                  <a:schemeClr val="tx1"/>
                </a:solidFill>
              </a:rPr>
              <a:t>Management</a:t>
            </a:r>
          </a:p>
          <a:p>
            <a:r>
              <a:rPr lang="en-US" sz="2800" dirty="0" smtClean="0">
                <a:solidFill>
                  <a:schemeClr val="tx1"/>
                </a:solidFill>
              </a:rPr>
              <a:t>3- </a:t>
            </a:r>
            <a:r>
              <a:rPr lang="en-US" sz="2800" b="1" dirty="0">
                <a:solidFill>
                  <a:schemeClr val="tx1"/>
                </a:solidFill>
              </a:rPr>
              <a:t>Components of Supply Chain Management</a:t>
            </a:r>
            <a:r>
              <a:rPr lang="en-US" sz="2800" b="1" dirty="0" smtClean="0">
                <a:solidFill>
                  <a:schemeClr val="tx1"/>
                </a:solidFill>
              </a:rPr>
              <a:t>:</a:t>
            </a:r>
          </a:p>
          <a:p>
            <a:r>
              <a:rPr lang="en-US" sz="2800" dirty="0" smtClean="0">
                <a:solidFill>
                  <a:schemeClr val="tx1"/>
                </a:solidFill>
              </a:rPr>
              <a:t>4- </a:t>
            </a:r>
            <a:r>
              <a:rPr lang="en-US" sz="2800" b="1" dirty="0">
                <a:solidFill>
                  <a:schemeClr val="tx1"/>
                </a:solidFill>
              </a:rPr>
              <a:t>Supply Chain Management Activities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500034" y="0"/>
            <a:ext cx="8032406"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tx1"/>
                </a:solidFill>
              </a:rPr>
              <a:t>Definition</a:t>
            </a:r>
            <a:r>
              <a:rPr lang="fr-FR" sz="2800" b="1" dirty="0" smtClean="0">
                <a:solidFill>
                  <a:schemeClr val="tx1"/>
                </a:solidFill>
              </a:rPr>
              <a:t> of  </a:t>
            </a:r>
            <a:r>
              <a:rPr lang="en-US" sz="2800" b="1" dirty="0">
                <a:solidFill>
                  <a:schemeClr val="tx1"/>
                </a:solidFill>
              </a:rPr>
              <a:t>The </a:t>
            </a:r>
            <a:r>
              <a:rPr lang="en-US" sz="2800" b="1" dirty="0" smtClean="0">
                <a:solidFill>
                  <a:schemeClr val="tx1"/>
                </a:solidFill>
              </a:rPr>
              <a:t>supply </a:t>
            </a:r>
            <a:r>
              <a:rPr lang="en-US" sz="2800" b="1" dirty="0">
                <a:solidFill>
                  <a:schemeClr val="tx1"/>
                </a:solidFill>
              </a:rPr>
              <a:t>chain management</a:t>
            </a:r>
            <a:endParaRPr lang="fr-FR" sz="2800"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a:t>
            </a:r>
            <a:r>
              <a:rPr lang="en-US" sz="2400" dirty="0" smtClean="0">
                <a:solidFill>
                  <a:schemeClr val="tx1"/>
                </a:solidFill>
              </a:rPr>
              <a:t>SCM </a:t>
            </a:r>
            <a:r>
              <a:rPr lang="en-US" sz="2400" dirty="0">
                <a:solidFill>
                  <a:schemeClr val="tx1"/>
                </a:solidFill>
              </a:rPr>
              <a:t>can be given as follows:</a:t>
            </a:r>
            <a:endParaRPr lang="fr-FR" sz="2400" dirty="0">
              <a:solidFill>
                <a:schemeClr val="tx1"/>
              </a:solidFill>
            </a:endParaRPr>
          </a:p>
          <a:p>
            <a:pPr marL="342900" indent="-342900" algn="just">
              <a:buFontTx/>
              <a:buChar char="-"/>
            </a:pPr>
            <a:r>
              <a:rPr lang="en-US" sz="2400" dirty="0" smtClean="0">
                <a:solidFill>
                  <a:schemeClr val="tx1"/>
                </a:solidFill>
              </a:rPr>
              <a:t>is </a:t>
            </a:r>
            <a:r>
              <a:rPr lang="en-US" sz="2400" dirty="0">
                <a:solidFill>
                  <a:schemeClr val="tx1"/>
                </a:solidFill>
              </a:rPr>
              <a:t>defined as a set of activities, processes and practices that the organization performs in cooperation with its suppliers, to ensure that the organization maximizes its internal operations to provide a final product that meets customer satisfaction, and achieves profits for </a:t>
            </a:r>
            <a:r>
              <a:rPr lang="en-US" sz="2400" dirty="0" smtClean="0">
                <a:solidFill>
                  <a:schemeClr val="tx1"/>
                </a:solidFill>
              </a:rPr>
              <a:t>shareholders</a:t>
            </a:r>
          </a:p>
          <a:p>
            <a:pPr algn="just"/>
            <a:r>
              <a:rPr lang="en-US" sz="2400" dirty="0" smtClean="0">
                <a:solidFill>
                  <a:schemeClr val="tx1"/>
                </a:solidFill>
              </a:rPr>
              <a:t> </a:t>
            </a:r>
            <a:r>
              <a:rPr lang="en-US" sz="2400" dirty="0" smtClean="0">
                <a:solidFill>
                  <a:schemeClr val="tx1"/>
                </a:solidFill>
              </a:rPr>
              <a:t>-  </a:t>
            </a:r>
            <a:r>
              <a:rPr lang="en-US" sz="2400" dirty="0">
                <a:solidFill>
                  <a:schemeClr val="tx1"/>
                </a:solidFill>
              </a:rPr>
              <a:t>for the service industry is defined as the organization's ability to get closer to the customer by optimizing its supply chain channels. The service supply chain includes: responsiveness, effectiveness, efficiency, and control. One of the main suppliers of inputs to the process are the customers themselves in the service organizations. The concept of customers as suppliers is recognized as “customer resource”. </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pic>
        <p:nvPicPr>
          <p:cNvPr id="5" name="Image 4" descr="Difference Between Logistics and Supply Chain Management (with comparison  chart) - Key Differences"/>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pic>
        <p:nvPicPr>
          <p:cNvPr id="6" name="Image 5" descr="The Five Components of Supply Chain Management"/>
          <p:cNvPicPr/>
          <p:nvPr/>
        </p:nvPicPr>
        <p:blipFill>
          <a:blip r:embed="rId3">
            <a:extLst>
              <a:ext uri="{28A0092B-C50C-407E-A947-70E740481C1C}">
                <a14:useLocalDpi xmlns:a14="http://schemas.microsoft.com/office/drawing/2010/main" val="0"/>
              </a:ext>
            </a:extLst>
          </a:blip>
          <a:srcRect/>
          <a:stretch>
            <a:fillRect/>
          </a:stretch>
        </p:blipFill>
        <p:spPr bwMode="auto">
          <a:xfrm>
            <a:off x="179512" y="0"/>
            <a:ext cx="8784975" cy="6597351"/>
          </a:xfrm>
          <a:prstGeom prst="rect">
            <a:avLst/>
          </a:prstGeom>
          <a:noFill/>
          <a:ln>
            <a:noFill/>
          </a:ln>
        </p:spPr>
      </p:pic>
    </p:spTree>
    <p:extLst>
      <p:ext uri="{BB962C8B-B14F-4D97-AF65-F5344CB8AC3E}">
        <p14:creationId xmlns:p14="http://schemas.microsoft.com/office/powerpoint/2010/main" val="402140056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1" y="2204864"/>
            <a:ext cx="8971672" cy="46531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chemeClr val="tx1"/>
              </a:solidFill>
            </a:endParaRPr>
          </a:p>
          <a:p>
            <a:pPr algn="just"/>
            <a:r>
              <a:rPr lang="en-US" sz="2400" dirty="0" smtClean="0">
                <a:solidFill>
                  <a:schemeClr val="tx1"/>
                </a:solidFill>
              </a:rPr>
              <a:t>Develops </a:t>
            </a:r>
            <a:r>
              <a:rPr lang="en-US" sz="2400" dirty="0">
                <a:solidFill>
                  <a:schemeClr val="tx1"/>
                </a:solidFill>
              </a:rPr>
              <a:t>better customer relationship and service. • Creates better delivery mechanisms for products and services in demand with minimum delay. • Improvises productivity and business functions. • Minimizes warehouse and transportation costs. • Minimizes direct and indirect costs. • Assists in achieving shipping of right products to the right place at the right time. • Enhances inventory management, supporting the successful execution of just-in-time stock models. • Assists companies in adapting to the challenges of globalization, economic upheaval, expanding consumer expectations, and related differences. • Assists companies in minimizing waste, driving out costs, and achieving efficiencies throughout the supply chain process.</a:t>
            </a:r>
            <a:endParaRPr lang="fr-FR"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7774" y="1235200"/>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dirty="0"/>
              <a:t>We can set the most important objectives of SCM as the following </a:t>
            </a:r>
            <a:endParaRPr lang="fr-FR" sz="20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Objectives and advantages of Supply Chain Management</a:t>
            </a: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5" name="Image 4" descr="Objectives Of Supply Chain Management Explained - Edurek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88640"/>
            <a:ext cx="8784976" cy="6480720"/>
          </a:xfrm>
          <a:prstGeom prst="rect">
            <a:avLst/>
          </a:prstGeom>
          <a:noFill/>
          <a:ln>
            <a:noFill/>
          </a:ln>
        </p:spPr>
      </p:pic>
    </p:spTree>
    <p:extLst>
      <p:ext uri="{BB962C8B-B14F-4D97-AF65-F5344CB8AC3E}">
        <p14:creationId xmlns:p14="http://schemas.microsoft.com/office/powerpoint/2010/main" val="483737157"/>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5" name="Rectangle à coins arrondis 4"/>
          <p:cNvSpPr/>
          <p:nvPr/>
        </p:nvSpPr>
        <p:spPr>
          <a:xfrm>
            <a:off x="845332"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911164"/>
            <a:ext cx="8964488" cy="5758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7280156"/>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9625</TotalTime>
  <Words>1514</Words>
  <Application>Microsoft Office PowerPoint</Application>
  <PresentationFormat>Affichage à l'écran (4:3)</PresentationFormat>
  <Paragraphs>104</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1267</cp:revision>
  <dcterms:created xsi:type="dcterms:W3CDTF">2008-12-20T18:29:40Z</dcterms:created>
  <dcterms:modified xsi:type="dcterms:W3CDTF">2024-03-18T10:40:49Z</dcterms:modified>
</cp:coreProperties>
</file>