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1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2205"/>
        <p:guide pos="2880"/>
        <p:guide pos="14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64581" y="116632"/>
            <a:ext cx="511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جامعة محمد خيضر بسكرة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كلية العلوم الاقتصادية والتجارية وعلوم التسيير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sz="2400" b="1" dirty="0">
                <a:solidFill>
                  <a:schemeClr val="bg1"/>
                </a:solidFill>
              </a:rPr>
              <a:t>قسم علوم التسيير</a:t>
            </a:r>
            <a:endParaRPr lang="fr-FR" altLang="ar-DZ" sz="2400" b="1" dirty="0">
              <a:solidFill>
                <a:schemeClr val="bg1"/>
              </a:solidFill>
            </a:endParaRP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 rot="18233870">
            <a:off x="6105233" y="2173029"/>
            <a:ext cx="28082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ar-DZ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سلسلة محاضرات مقدمة للسنة الأولى ماستـــــــــر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</a:rPr>
              <a:t>GSO</a:t>
            </a:r>
            <a:endParaRPr kumimoji="0" lang="fr-FR" altLang="ar-DZ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6156325" y="5589588"/>
            <a:ext cx="2808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من إعداد الأستاذة: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DZ" altLang="ar-DZ" b="1" dirty="0">
                <a:latin typeface="Andalus" pitchFamily="18" charset="-78"/>
                <a:cs typeface="Andalus" pitchFamily="18" charset="-78"/>
              </a:rPr>
              <a:t>فاطمة الزهراء طاهري</a:t>
            </a:r>
            <a:endParaRPr lang="fr-FR" altLang="ar-DZ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5822672"/>
            <a:ext cx="44644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fr-FR" b="1" dirty="0" smtClean="0"/>
              <a:t>Email: </a:t>
            </a:r>
            <a:r>
              <a:rPr lang="fr-FR" b="1" dirty="0" smtClean="0">
                <a:solidFill>
                  <a:srgbClr val="FF0000"/>
                </a:solidFill>
              </a:rPr>
              <a:t>fatima.tahri@univ-biskra.dz</a:t>
            </a:r>
            <a:endParaRPr lang="ar-DZ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064" y="3759175"/>
            <a:ext cx="6180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الاطار </a:t>
            </a:r>
            <a:r>
              <a:rPr lang="ar-DZ" altLang="ar-DZ" sz="4800" b="1" kern="0" dirty="0" err="1" smtClean="0">
                <a:solidFill>
                  <a:srgbClr val="FF0000"/>
                </a:solidFill>
                <a:latin typeface="Arial"/>
              </a:rPr>
              <a:t>المفاهيمي</a:t>
            </a:r>
            <a:r>
              <a:rPr lang="ar-DZ" altLang="ar-DZ" sz="4800" b="1" kern="0" dirty="0" smtClean="0">
                <a:solidFill>
                  <a:srgbClr val="FF0000"/>
                </a:solidFill>
                <a:latin typeface="Arial"/>
              </a:rPr>
              <a:t> لإدارة المعرفة</a:t>
            </a:r>
            <a:endParaRPr kumimoji="0" lang="fr-FR" altLang="ar-DZ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schemeClr val="bg1"/>
                </a:solidFill>
              </a:rPr>
              <a:t>تصنيف المعرفة </a:t>
            </a:r>
            <a:endParaRPr lang="ar-DZ" sz="3200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463988" y="3077671"/>
            <a:ext cx="3276364" cy="179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763688" y="3077671"/>
            <a:ext cx="2700300" cy="179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5580112" y="4941168"/>
            <a:ext cx="33843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tx1"/>
                </a:solidFill>
              </a:rPr>
              <a:t>المعرفة الصريحة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Explicit K</a:t>
            </a:r>
            <a:endParaRPr lang="ar-DZ" sz="24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9552" y="4941168"/>
            <a:ext cx="3096344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schemeClr val="tx1"/>
                </a:solidFill>
              </a:rPr>
              <a:t>المعرفة الضمنية</a:t>
            </a:r>
          </a:p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Tacit</a:t>
            </a:r>
            <a:r>
              <a:rPr lang="fr-FR" sz="2400" b="1" smtClean="0">
                <a:solidFill>
                  <a:schemeClr val="tx1"/>
                </a:solidFill>
              </a:rPr>
              <a:t> K</a:t>
            </a:r>
            <a:endParaRPr lang="ar-DZ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1556792"/>
            <a:ext cx="7560840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2400" b="1" dirty="0" smtClean="0">
                <a:solidFill>
                  <a:schemeClr val="tx1"/>
                </a:solidFill>
              </a:rPr>
              <a:t>أولا: تصنيف  ميشال </a:t>
            </a:r>
            <a:r>
              <a:rPr lang="ar-DZ" sz="2400" b="1" dirty="0" err="1" smtClean="0">
                <a:solidFill>
                  <a:schemeClr val="tx1"/>
                </a:solidFill>
              </a:rPr>
              <a:t>بولاني</a:t>
            </a:r>
            <a:r>
              <a:rPr lang="ar-DZ" sz="2400" b="1" dirty="0" smtClean="0">
                <a:solidFill>
                  <a:schemeClr val="tx1"/>
                </a:solidFill>
              </a:rPr>
              <a:t> في الستينات، والذي أعاد طرحه </a:t>
            </a:r>
            <a:r>
              <a:rPr lang="ar-DZ" sz="2400" b="1" dirty="0" err="1" smtClean="0">
                <a:solidFill>
                  <a:schemeClr val="tx1"/>
                </a:solidFill>
              </a:rPr>
              <a:t>اكاجيرو</a:t>
            </a:r>
            <a:r>
              <a:rPr lang="ar-DZ" sz="2400" b="1" dirty="0" smtClean="0">
                <a:solidFill>
                  <a:schemeClr val="tx1"/>
                </a:solidFill>
              </a:rPr>
              <a:t> </a:t>
            </a:r>
            <a:r>
              <a:rPr lang="ar-DZ" sz="2400" b="1" dirty="0" err="1" smtClean="0">
                <a:solidFill>
                  <a:schemeClr val="tx1"/>
                </a:solidFill>
              </a:rPr>
              <a:t>نوناكا</a:t>
            </a:r>
            <a:r>
              <a:rPr lang="ar-DZ" sz="2400" b="1" dirty="0" smtClean="0">
                <a:solidFill>
                  <a:schemeClr val="tx1"/>
                </a:solidFill>
              </a:rPr>
              <a:t> في 1991 في دراسته حول (الشركات الخلاقة للمعرفة) والتي تم نشرها في مجلة هارفرد</a:t>
            </a:r>
            <a:endParaRPr lang="ar-D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611560" y="1484784"/>
            <a:ext cx="784887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DZ" sz="2400" b="1" dirty="0" smtClean="0">
                <a:solidFill>
                  <a:prstClr val="black"/>
                </a:solidFill>
              </a:rPr>
              <a:t>ثانيا: تصنيف  ميشال زاك حيث يصنف المعرفة إلى ثلاث أنواع أو مستويات</a:t>
            </a:r>
            <a:endParaRPr lang="ar-DZ" sz="2400" b="1" dirty="0">
              <a:solidFill>
                <a:prstClr val="black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535996" y="2852936"/>
            <a:ext cx="334837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2" idx="2"/>
          </p:cNvCxnSpPr>
          <p:nvPr/>
        </p:nvCxnSpPr>
        <p:spPr>
          <a:xfrm>
            <a:off x="4535996" y="285293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11" idx="0"/>
          </p:cNvCxnSpPr>
          <p:nvPr/>
        </p:nvCxnSpPr>
        <p:spPr>
          <a:xfrm flipH="1">
            <a:off x="1422698" y="2852936"/>
            <a:ext cx="311329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300192" y="4149080"/>
            <a:ext cx="2842221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white"/>
                </a:solidFill>
              </a:rPr>
              <a:t>المعرفة الجوهرية</a:t>
            </a:r>
          </a:p>
          <a:p>
            <a:pPr algn="ctr"/>
            <a:r>
              <a:rPr lang="fr-FR" sz="2400" b="1" dirty="0" err="1" smtClean="0">
                <a:solidFill>
                  <a:prstClr val="white"/>
                </a:solidFill>
              </a:rPr>
              <a:t>Core</a:t>
            </a:r>
            <a:r>
              <a:rPr lang="fr-FR" sz="2400" b="1" dirty="0" smtClean="0">
                <a:solidFill>
                  <a:prstClr val="white"/>
                </a:solidFill>
              </a:rPr>
              <a:t> K</a:t>
            </a:r>
            <a:endParaRPr lang="ar-DZ" sz="2400" b="1" dirty="0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169939" y="4077072"/>
            <a:ext cx="2842221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المتقدمة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Advanced K</a:t>
            </a:r>
            <a:endParaRPr lang="ar-DZ" sz="2400" b="1" dirty="0">
              <a:solidFill>
                <a:prstClr val="black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87" y="4077072"/>
            <a:ext cx="2842221" cy="15841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400" b="1" dirty="0" smtClean="0">
                <a:solidFill>
                  <a:prstClr val="black"/>
                </a:solidFill>
              </a:rPr>
              <a:t>المعرفة الابتكارية</a:t>
            </a:r>
          </a:p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Innovation K</a:t>
            </a:r>
            <a:endParaRPr lang="ar-D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33265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3200" b="1" dirty="0" smtClean="0">
                <a:solidFill>
                  <a:prstClr val="white"/>
                </a:solidFill>
              </a:rPr>
              <a:t>أساليب الادراك المعرفي </a:t>
            </a:r>
            <a:endParaRPr lang="ar-DZ" sz="3200" b="1" dirty="0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488832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404812"/>
            <a:ext cx="45243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036320"/>
            <a:ext cx="585216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14004</TotalTime>
  <Words>101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PresentationPro_GlowingTechVideo</vt:lpstr>
      <vt:lpstr>جامعة محمد خيضر بسكرة كلية العلوم الاقتصادية والتجارية وعلوم التسيير قسم علوم التسيير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محمد خيضر بسكرة كلية العلوم الاقتصادية والتجارية وعلوم التسيير قسم علوم التسيير</dc:title>
  <dc:creator>TAHRI</dc:creator>
  <dc:description>2010 animated abstract template from Presentationpro.com</dc:description>
  <cp:lastModifiedBy>TAHRI</cp:lastModifiedBy>
  <cp:revision>37</cp:revision>
  <dcterms:created xsi:type="dcterms:W3CDTF">2023-10-02T08:27:21Z</dcterms:created>
  <dcterms:modified xsi:type="dcterms:W3CDTF">2023-11-02T20:37:39Z</dcterms:modified>
  <cp:category>2010 abstract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