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71" r:id="rId4"/>
    <p:sldId id="273" r:id="rId5"/>
    <p:sldId id="274" r:id="rId6"/>
    <p:sldId id="275" r:id="rId7"/>
    <p:sldId id="276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3" d="100"/>
          <a:sy n="63" d="100"/>
        </p:scale>
        <p:origin x="-1596" y="-102"/>
      </p:cViewPr>
      <p:guideLst>
        <p:guide orient="horz" pos="2205"/>
        <p:guide pos="2880"/>
        <p:guide pos="144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325" y="762000"/>
            <a:ext cx="5111675" cy="2667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10000"/>
            <a:ext cx="5105400" cy="21336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  <p:pic>
        <p:nvPicPr>
          <p:cNvPr id="8" name="Glowing tech background 3d ,LO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2847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403874"/>
            <a:ext cx="7239000" cy="48768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329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1371600"/>
            <a:ext cx="1828800" cy="4953000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1600"/>
            <a:ext cx="5791200" cy="49530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73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1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929187"/>
            <a:ext cx="5105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3733800"/>
            <a:ext cx="5105400" cy="11953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  <p:pic>
        <p:nvPicPr>
          <p:cNvPr id="8" name="Glowing tech background 3d ,LO2.wmv">
            <a:hlinkClick r:id="" action="ppaction://media"/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031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333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733550"/>
            <a:ext cx="42687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2373312"/>
            <a:ext cx="42687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33550"/>
            <a:ext cx="42703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73312"/>
            <a:ext cx="42703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092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795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014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6958"/>
            <a:ext cx="32369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3968750" cy="490907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371600"/>
            <a:ext cx="3236913" cy="49136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52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43000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38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07/relationships/media" Target="../media/media1.wm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../media/media1.wm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762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403874"/>
            <a:ext cx="8686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425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373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  <p:pic>
        <p:nvPicPr>
          <p:cNvPr id="9" name="Glowing tech background 3d ,LO2.wmv">
            <a:hlinkClick r:id="" action="ppaction://media"/>
          </p:cNvPr>
          <p:cNvPicPr>
            <a:picLocks noChangeAspect="1"/>
          </p:cNvPicPr>
          <p:nvPr>
            <a:vide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 rotWithShape="1">
          <a:blip r:embed="rId16"/>
          <a:srcRect l="25555" r="7778"/>
          <a:stretch/>
        </p:blipFill>
        <p:spPr>
          <a:xfrm>
            <a:off x="7239000" y="152400"/>
            <a:ext cx="1600200" cy="1600200"/>
          </a:xfrm>
          <a:prstGeom prst="roundRect">
            <a:avLst>
              <a:gd name="adj" fmla="val 18055"/>
            </a:avLst>
          </a:prstGeom>
          <a:ln>
            <a:noFill/>
          </a:ln>
          <a:effectLst/>
          <a:scene3d>
            <a:camera prst="perspectiveRelaxed" fov="7200000">
              <a:rot lat="23995" lon="3210004" rev="21299988"/>
            </a:camera>
            <a:lightRig rig="chilly" dir="t">
              <a:rot lat="0" lon="0" rev="0"/>
            </a:lightRig>
          </a:scene3d>
          <a:sp3d extrusionH="254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16082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  <p:txStyles>
    <p:titleStyle>
      <a:lvl1pPr algn="l" defTabSz="914400" rtl="1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4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1764581" y="116632"/>
            <a:ext cx="51116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جامعة محمد خيضر بسكرة</a:t>
            </a:r>
          </a:p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كلية العلوم الاقتصادية والتجارية وعلوم التسيير</a:t>
            </a:r>
          </a:p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قسم علوم التسيير</a:t>
            </a:r>
            <a:endParaRPr lang="fr-FR" altLang="ar-DZ" sz="2400" b="1" dirty="0">
              <a:solidFill>
                <a:schemeClr val="bg1"/>
              </a:solidFill>
            </a:endParaRPr>
          </a:p>
        </p:txBody>
      </p:sp>
      <p:sp>
        <p:nvSpPr>
          <p:cNvPr id="5" name="ZoneTexte 5"/>
          <p:cNvSpPr txBox="1">
            <a:spLocks noChangeArrowheads="1"/>
          </p:cNvSpPr>
          <p:nvPr/>
        </p:nvSpPr>
        <p:spPr bwMode="auto">
          <a:xfrm rot="18233870">
            <a:off x="6105233" y="2173029"/>
            <a:ext cx="280828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altLang="ar-DZ" sz="28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</a:rPr>
              <a:t>سلسلة محاضرات مقدمة للسنة الأولى ماستـــــــــر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ar-DZ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</a:rPr>
              <a:t>GSO</a:t>
            </a:r>
            <a:endParaRPr kumimoji="0" lang="fr-FR" altLang="ar-DZ" sz="28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6" name="ZoneTexte 8"/>
          <p:cNvSpPr txBox="1">
            <a:spLocks noChangeArrowheads="1"/>
          </p:cNvSpPr>
          <p:nvPr/>
        </p:nvSpPr>
        <p:spPr bwMode="auto">
          <a:xfrm>
            <a:off x="6156325" y="5589588"/>
            <a:ext cx="280828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b="1" dirty="0"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b="1" dirty="0">
                <a:latin typeface="Andalus" pitchFamily="18" charset="-78"/>
                <a:cs typeface="Andalus" pitchFamily="18" charset="-78"/>
              </a:rPr>
              <a:t>فاطمة الزهراء طاهري</a:t>
            </a:r>
            <a:endParaRPr lang="fr-FR" altLang="ar-DZ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95536" y="5822672"/>
            <a:ext cx="44644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fr-FR" b="1" dirty="0" smtClean="0"/>
              <a:t>Email: </a:t>
            </a:r>
            <a:r>
              <a:rPr lang="fr-FR" b="1" dirty="0" smtClean="0">
                <a:solidFill>
                  <a:srgbClr val="FF0000"/>
                </a:solidFill>
              </a:rPr>
              <a:t>fatima.tahri@univ-biskra.dz</a:t>
            </a:r>
            <a:endParaRPr lang="ar-DZ" b="1" dirty="0">
              <a:solidFill>
                <a:srgbClr val="FF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35064" y="3759175"/>
            <a:ext cx="6180138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1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ar-DZ" altLang="ar-DZ" sz="4800" b="1" kern="0" dirty="0" smtClean="0">
                <a:solidFill>
                  <a:srgbClr val="FF0000"/>
                </a:solidFill>
                <a:latin typeface="Arial"/>
              </a:rPr>
              <a:t>الاطار </a:t>
            </a:r>
            <a:r>
              <a:rPr lang="ar-DZ" altLang="ar-DZ" sz="4800" b="1" kern="0" dirty="0" err="1" smtClean="0">
                <a:solidFill>
                  <a:srgbClr val="FF0000"/>
                </a:solidFill>
                <a:latin typeface="Arial"/>
              </a:rPr>
              <a:t>المفاهيمي</a:t>
            </a:r>
            <a:r>
              <a:rPr lang="ar-DZ" altLang="ar-DZ" sz="4800" b="1" kern="0" dirty="0" smtClean="0">
                <a:solidFill>
                  <a:srgbClr val="FF0000"/>
                </a:solidFill>
                <a:latin typeface="Arial"/>
              </a:rPr>
              <a:t> لإدارة المعرفة</a:t>
            </a:r>
            <a:endParaRPr kumimoji="0" lang="fr-FR" altLang="ar-DZ" sz="4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3551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483768" y="332656"/>
            <a:ext cx="39604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3200" b="1" dirty="0" smtClean="0">
                <a:solidFill>
                  <a:schemeClr val="bg1"/>
                </a:solidFill>
              </a:rPr>
              <a:t>تصنيف المعرفة </a:t>
            </a:r>
            <a:endParaRPr lang="ar-DZ" sz="3200" b="1" dirty="0">
              <a:solidFill>
                <a:schemeClr val="bg1"/>
              </a:solidFill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>
            <a:off x="4463988" y="3077671"/>
            <a:ext cx="3276364" cy="179148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 flipH="1">
            <a:off x="1763688" y="3077671"/>
            <a:ext cx="2700300" cy="179148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Ellipse 6"/>
          <p:cNvSpPr/>
          <p:nvPr/>
        </p:nvSpPr>
        <p:spPr>
          <a:xfrm>
            <a:off x="5580112" y="4941168"/>
            <a:ext cx="3384376" cy="151216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chemeClr val="tx1"/>
                </a:solidFill>
              </a:rPr>
              <a:t>المعرفة الصريحة</a:t>
            </a:r>
          </a:p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Explicit K</a:t>
            </a:r>
            <a:endParaRPr lang="ar-DZ" sz="2400" b="1" dirty="0">
              <a:solidFill>
                <a:schemeClr val="tx1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539552" y="4941168"/>
            <a:ext cx="3096344" cy="1512168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chemeClr val="tx1"/>
                </a:solidFill>
              </a:rPr>
              <a:t>المعرفة الضمنية</a:t>
            </a:r>
          </a:p>
          <a:p>
            <a:pPr algn="ctr"/>
            <a:r>
              <a:rPr lang="fr-FR" sz="2400" b="1" dirty="0" err="1" smtClean="0">
                <a:solidFill>
                  <a:schemeClr val="tx1"/>
                </a:solidFill>
              </a:rPr>
              <a:t>Tacit</a:t>
            </a:r>
            <a:r>
              <a:rPr lang="fr-FR" sz="2400" b="1" smtClean="0">
                <a:solidFill>
                  <a:schemeClr val="tx1"/>
                </a:solidFill>
              </a:rPr>
              <a:t> K</a:t>
            </a:r>
            <a:endParaRPr lang="ar-DZ" sz="2400" b="1" dirty="0">
              <a:solidFill>
                <a:schemeClr val="tx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539552" y="1556792"/>
            <a:ext cx="7560840" cy="136815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DZ" sz="2400" b="1" dirty="0" smtClean="0">
                <a:solidFill>
                  <a:schemeClr val="tx1"/>
                </a:solidFill>
              </a:rPr>
              <a:t>أولا: تصنيف  ميشال </a:t>
            </a:r>
            <a:r>
              <a:rPr lang="ar-DZ" sz="2400" b="1" dirty="0" err="1" smtClean="0">
                <a:solidFill>
                  <a:schemeClr val="tx1"/>
                </a:solidFill>
              </a:rPr>
              <a:t>بولاني</a:t>
            </a:r>
            <a:r>
              <a:rPr lang="ar-DZ" sz="2400" b="1" dirty="0" smtClean="0">
                <a:solidFill>
                  <a:schemeClr val="tx1"/>
                </a:solidFill>
              </a:rPr>
              <a:t> في الستينات، والذي أعاد طرحه </a:t>
            </a:r>
            <a:r>
              <a:rPr lang="ar-DZ" sz="2400" b="1" dirty="0" err="1" smtClean="0">
                <a:solidFill>
                  <a:schemeClr val="tx1"/>
                </a:solidFill>
              </a:rPr>
              <a:t>اكاجيرو</a:t>
            </a:r>
            <a:r>
              <a:rPr lang="ar-DZ" sz="2400" b="1" dirty="0" smtClean="0">
                <a:solidFill>
                  <a:schemeClr val="tx1"/>
                </a:solidFill>
              </a:rPr>
              <a:t> </a:t>
            </a:r>
            <a:r>
              <a:rPr lang="ar-DZ" sz="2400" b="1" dirty="0" err="1" smtClean="0">
                <a:solidFill>
                  <a:schemeClr val="tx1"/>
                </a:solidFill>
              </a:rPr>
              <a:t>نوناكا</a:t>
            </a:r>
            <a:r>
              <a:rPr lang="ar-DZ" sz="2400" b="1" dirty="0" smtClean="0">
                <a:solidFill>
                  <a:schemeClr val="tx1"/>
                </a:solidFill>
              </a:rPr>
              <a:t> في 1991 في دراسته حول (الشركات الخلاقة للمعرفة) والتي تم نشرها في مجلة هارفرد</a:t>
            </a:r>
            <a:endParaRPr lang="ar-DZ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614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611560" y="1484784"/>
            <a:ext cx="7848872" cy="136815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DZ" sz="2400" b="1" dirty="0" smtClean="0">
                <a:solidFill>
                  <a:prstClr val="black"/>
                </a:solidFill>
              </a:rPr>
              <a:t>ثانيا: تصنيف  ميشال زاك حيث يصنف المعرفة إلى ثلاث أنواع أو مستويات</a:t>
            </a:r>
            <a:endParaRPr lang="ar-DZ" sz="2400" b="1" dirty="0">
              <a:solidFill>
                <a:prstClr val="black"/>
              </a:solidFill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>
            <a:off x="4535996" y="2852936"/>
            <a:ext cx="3348372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>
            <a:stCxn id="2" idx="2"/>
          </p:cNvCxnSpPr>
          <p:nvPr/>
        </p:nvCxnSpPr>
        <p:spPr>
          <a:xfrm>
            <a:off x="4535996" y="2852936"/>
            <a:ext cx="0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>
            <a:endCxn id="11" idx="0"/>
          </p:cNvCxnSpPr>
          <p:nvPr/>
        </p:nvCxnSpPr>
        <p:spPr>
          <a:xfrm flipH="1">
            <a:off x="1422698" y="2852936"/>
            <a:ext cx="3113298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9" name="Ellipse 8"/>
          <p:cNvSpPr/>
          <p:nvPr/>
        </p:nvSpPr>
        <p:spPr>
          <a:xfrm>
            <a:off x="6300192" y="4149080"/>
            <a:ext cx="2842221" cy="158417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prstClr val="white"/>
                </a:solidFill>
              </a:rPr>
              <a:t>المعرفة الجوهرية</a:t>
            </a:r>
          </a:p>
          <a:p>
            <a:pPr algn="ctr"/>
            <a:r>
              <a:rPr lang="fr-FR" sz="2400" b="1" dirty="0" err="1" smtClean="0">
                <a:solidFill>
                  <a:prstClr val="white"/>
                </a:solidFill>
              </a:rPr>
              <a:t>Core</a:t>
            </a:r>
            <a:r>
              <a:rPr lang="fr-FR" sz="2400" b="1" dirty="0" smtClean="0">
                <a:solidFill>
                  <a:prstClr val="white"/>
                </a:solidFill>
              </a:rPr>
              <a:t> K</a:t>
            </a:r>
            <a:endParaRPr lang="ar-DZ" sz="2400" b="1" dirty="0">
              <a:solidFill>
                <a:prstClr val="white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3169939" y="4077072"/>
            <a:ext cx="2842221" cy="1584176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prstClr val="black"/>
                </a:solidFill>
              </a:rPr>
              <a:t>المعرفة المتقدمة</a:t>
            </a:r>
          </a:p>
          <a:p>
            <a:pPr algn="ctr"/>
            <a:r>
              <a:rPr lang="fr-FR" sz="2400" b="1" dirty="0" smtClean="0">
                <a:solidFill>
                  <a:prstClr val="black"/>
                </a:solidFill>
              </a:rPr>
              <a:t>Advanced K</a:t>
            </a:r>
            <a:endParaRPr lang="ar-DZ" sz="2400" b="1" dirty="0">
              <a:solidFill>
                <a:prstClr val="black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1587" y="4077072"/>
            <a:ext cx="2842221" cy="1584176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prstClr val="black"/>
                </a:solidFill>
              </a:rPr>
              <a:t>المعرفة الابتكارية</a:t>
            </a:r>
          </a:p>
          <a:p>
            <a:pPr algn="ctr"/>
            <a:r>
              <a:rPr lang="fr-FR" sz="2400" b="1" dirty="0" smtClean="0">
                <a:solidFill>
                  <a:prstClr val="black"/>
                </a:solidFill>
              </a:rPr>
              <a:t>Innovation K</a:t>
            </a:r>
            <a:endParaRPr lang="ar-DZ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8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483768" y="332656"/>
            <a:ext cx="39604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3200" b="1" dirty="0" smtClean="0">
                <a:solidFill>
                  <a:prstClr val="white"/>
                </a:solidFill>
              </a:rPr>
              <a:t>أساليب الادراك المعرفي </a:t>
            </a:r>
            <a:endParaRPr lang="ar-DZ" sz="3200" b="1" dirty="0">
              <a:solidFill>
                <a:prstClr val="white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060848"/>
            <a:ext cx="7488832" cy="352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671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812" y="404812"/>
            <a:ext cx="4524375" cy="604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611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20" y="1036320"/>
            <a:ext cx="5852160" cy="478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913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heme/theme1.xml><?xml version="1.0" encoding="utf-8"?>
<a:theme xmlns:a="http://schemas.openxmlformats.org/drawingml/2006/main" name="PresentationPro_GlowingTechVide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FAEC0E0-4ABC-4077-8922-293239654A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PresentationPro_GlowingTechVideo</Template>
  <TotalTime>14004</TotalTime>
  <Words>101</Words>
  <Application>Microsoft Office PowerPoint</Application>
  <PresentationFormat>Affichage à l'écran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PresentationPro_GlowingTechVideo</vt:lpstr>
      <vt:lpstr>جامعة محمد خيضر بسكرة كلية العلوم الاقتصادية والتجارية وعلوم التسيير قسم علوم التسيير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محمد خيضر بسكرة كلية العلوم الاقتصادية والتجارية وعلوم التسيير قسم علوم التسيير</dc:title>
  <dc:creator>TAHRI</dc:creator>
  <dc:description>2010 animated abstract template from Presentationpro.com</dc:description>
  <cp:lastModifiedBy>TAHRI</cp:lastModifiedBy>
  <cp:revision>37</cp:revision>
  <dcterms:created xsi:type="dcterms:W3CDTF">2023-10-02T08:27:21Z</dcterms:created>
  <dcterms:modified xsi:type="dcterms:W3CDTF">2023-11-02T20:37:39Z</dcterms:modified>
  <cp:category>2010 abstract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TC018813529991</vt:lpwstr>
  </property>
</Properties>
</file>