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82" r:id="rId3"/>
    <p:sldId id="283" r:id="rId4"/>
    <p:sldId id="284" r:id="rId5"/>
    <p:sldId id="285" r:id="rId6"/>
    <p:sldId id="286"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028F2E-C3CB-5077-C4BB-34F6A9B07F5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5BBA750-79C7-96B0-2636-EC6299D97C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606531D-8935-7D30-7335-AEE356B287A0}"/>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494E9E72-F59D-F61F-1411-3F4C3994129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0876DB5-C34F-AB8C-F630-47B0DF03CE51}"/>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2821526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38FAA2-B3FC-0424-F3C5-1AAB183AE0F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E842521-0CDA-2D15-F639-DE923D2F92F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713D103-8D6C-6C2E-5788-B2DFB5907563}"/>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7701D1FD-93D5-A5D7-8E14-0F2568CBD8B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8763C29-9AB8-CBC0-8013-DD8CC72C5623}"/>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2193551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4B19929-B55E-866B-59A4-2EFE75CE13F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1D5D6A5-9DCA-A028-6E20-99C381D2F08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91E4B45-43AE-2B9A-9C87-2AA21969F40C}"/>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BFC9882D-7732-CB12-80B4-152400BB9D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AE3307-B892-B136-EB7F-8AAC16124E3B}"/>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3098166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99E850-AD9C-9C3B-90FF-A304092F564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9E60C0A-6D71-FFDD-E368-C3D0A915C21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63D318-6A7D-4469-A12B-5A8030F395CE}"/>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74DDDC56-21B9-24F1-6664-2DD5E83F05B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7AD9BC1-C443-380F-3A58-501227185C79}"/>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588524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DBD7E-CC6A-C12A-A887-EE7579328ED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FDB674F-C9A2-7231-86DA-9D0514D96D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FF73859-9D6F-29F5-F434-2C223CA64920}"/>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8C0C786A-582C-F79C-7E72-3DA70194D45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E9330B-03A8-F64E-9870-1E57414E04D7}"/>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2741382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CC3A5B-68A9-9ADA-AA46-72321088E91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2DDD14D-1801-D4D9-3D18-46880D6446B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5A56F95-250C-8370-0C9D-8D67071963D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CC53E8D-E6BB-6540-7757-EB5E8EA438F0}"/>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6" name="Espace réservé du pied de page 5">
            <a:extLst>
              <a:ext uri="{FF2B5EF4-FFF2-40B4-BE49-F238E27FC236}">
                <a16:creationId xmlns:a16="http://schemas.microsoft.com/office/drawing/2014/main" id="{E2C8C60D-1633-FF22-8C9A-01600EDD4CB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AD29BB1-5149-3595-2C0B-A5F3415D0B4D}"/>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507321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F076D9-B7B7-0E87-26E7-C0A133580E2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29E721C-49A4-7D74-A949-98AA70406A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2648683-A4CC-7407-E509-A4A4048CDDB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FD555CB-2553-02AD-1AE3-9AE08098BE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1DFD61A-AC74-05BA-C8D2-FB5BE823B0F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60A53692-7779-9CF9-1686-CCB3BC806EAD}"/>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8" name="Espace réservé du pied de page 7">
            <a:extLst>
              <a:ext uri="{FF2B5EF4-FFF2-40B4-BE49-F238E27FC236}">
                <a16:creationId xmlns:a16="http://schemas.microsoft.com/office/drawing/2014/main" id="{0EB6BD7B-406F-B1C6-F382-30027B0D716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F81972B-FA4C-3CE1-C88C-D8D7CA1DD78D}"/>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323210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47759-0DA0-94C7-85B3-CC6DC792475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E770E3B-A4EF-5A8D-B1F8-65648C169010}"/>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4" name="Espace réservé du pied de page 3">
            <a:extLst>
              <a:ext uri="{FF2B5EF4-FFF2-40B4-BE49-F238E27FC236}">
                <a16:creationId xmlns:a16="http://schemas.microsoft.com/office/drawing/2014/main" id="{9603CF15-0937-A95A-458A-FBB3B959A27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43BBBEC-8C09-D3F9-4BCB-5BDE0DD14ED8}"/>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911587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3A1E344-F524-BF24-0049-0E5E190280FD}"/>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3" name="Espace réservé du pied de page 2">
            <a:extLst>
              <a:ext uri="{FF2B5EF4-FFF2-40B4-BE49-F238E27FC236}">
                <a16:creationId xmlns:a16="http://schemas.microsoft.com/office/drawing/2014/main" id="{FCE127DB-C585-871B-473B-EEFC828F88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DFF79F0-0F49-D095-F420-EF5378E8EA81}"/>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1542738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A15AA1-4D01-8D68-954A-2F8DDBCE51B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46455DB-0188-FA76-F00C-9BB65D4368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6D62CD4-AA35-0F58-76C8-893587CDDD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17697A1-FDC8-F3EE-96E6-18EC2B995E16}"/>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6" name="Espace réservé du pied de page 5">
            <a:extLst>
              <a:ext uri="{FF2B5EF4-FFF2-40B4-BE49-F238E27FC236}">
                <a16:creationId xmlns:a16="http://schemas.microsoft.com/office/drawing/2014/main" id="{3761ECFD-DF55-4AFC-8758-C55FD00F716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015C54F-58C0-FEDA-F78E-58A16F562D51}"/>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55133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C99ADD-6640-8068-C918-1307E3ADABF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3036DFD-C3CE-F5A7-75D4-ACC661FC86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004B6FD-00CB-7F6D-8F87-B22B6FA5F8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7B2D55F-E187-0505-7403-6772602844C6}"/>
              </a:ext>
            </a:extLst>
          </p:cNvPr>
          <p:cNvSpPr>
            <a:spLocks noGrp="1"/>
          </p:cNvSpPr>
          <p:nvPr>
            <p:ph type="dt" sz="half" idx="10"/>
          </p:nvPr>
        </p:nvSpPr>
        <p:spPr/>
        <p:txBody>
          <a:bodyPr/>
          <a:lstStyle/>
          <a:p>
            <a:fld id="{64CA4A8F-36A4-4ED9-B4A6-048B2A5CCE4C}" type="datetimeFigureOut">
              <a:rPr lang="fr-FR" smtClean="0"/>
              <a:t>03/12/2023</a:t>
            </a:fld>
            <a:endParaRPr lang="fr-FR"/>
          </a:p>
        </p:txBody>
      </p:sp>
      <p:sp>
        <p:nvSpPr>
          <p:cNvPr id="6" name="Espace réservé du pied de page 5">
            <a:extLst>
              <a:ext uri="{FF2B5EF4-FFF2-40B4-BE49-F238E27FC236}">
                <a16:creationId xmlns:a16="http://schemas.microsoft.com/office/drawing/2014/main" id="{6880F275-714D-75D0-E06E-BC21680D6DE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7AEB606-BB74-C298-110B-DF9D839633D5}"/>
              </a:ext>
            </a:extLst>
          </p:cNvPr>
          <p:cNvSpPr>
            <a:spLocks noGrp="1"/>
          </p:cNvSpPr>
          <p:nvPr>
            <p:ph type="sldNum" sz="quarter" idx="12"/>
          </p:nvPr>
        </p:nvSpPr>
        <p:spPr/>
        <p:txBody>
          <a:bodyPr/>
          <a:lstStyle/>
          <a:p>
            <a:fld id="{C7600349-C9B7-4A24-8D16-8B8C5EC9CE5B}" type="slidenum">
              <a:rPr lang="fr-FR" smtClean="0"/>
              <a:t>‹N°›</a:t>
            </a:fld>
            <a:endParaRPr lang="fr-FR"/>
          </a:p>
        </p:txBody>
      </p:sp>
    </p:spTree>
    <p:extLst>
      <p:ext uri="{BB962C8B-B14F-4D97-AF65-F5344CB8AC3E}">
        <p14:creationId xmlns:p14="http://schemas.microsoft.com/office/powerpoint/2010/main" val="322306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069D164-1752-D8C7-263F-23F10754B0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6458878-DD92-0D3F-C9F9-1BA84CAADD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5208891-656D-3D40-F5B6-8CE99A2FB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CA4A8F-36A4-4ED9-B4A6-048B2A5CCE4C}"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B46E9249-F5D1-1071-CE84-08C94BF11F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1125C93-9A6F-E33E-2D77-432186B9D7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600349-C9B7-4A24-8D16-8B8C5EC9CE5B}" type="slidenum">
              <a:rPr lang="fr-FR" smtClean="0"/>
              <a:t>‹N°›</a:t>
            </a:fld>
            <a:endParaRPr lang="fr-FR"/>
          </a:p>
        </p:txBody>
      </p:sp>
    </p:spTree>
    <p:extLst>
      <p:ext uri="{BB962C8B-B14F-4D97-AF65-F5344CB8AC3E}">
        <p14:creationId xmlns:p14="http://schemas.microsoft.com/office/powerpoint/2010/main" val="3314552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F2D36B-D545-DFD3-288C-4E6ED322E35A}"/>
              </a:ext>
            </a:extLst>
          </p:cNvPr>
          <p:cNvSpPr txBox="1">
            <a:spLocks/>
          </p:cNvSpPr>
          <p:nvPr/>
        </p:nvSpPr>
        <p:spPr>
          <a:xfrm>
            <a:off x="2849217" y="2766218"/>
            <a:ext cx="5232952"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8800" b="1" dirty="0">
                <a:solidFill>
                  <a:srgbClr val="00B050"/>
                </a:solidFill>
              </a:rPr>
              <a:t>Cours 04</a:t>
            </a:r>
          </a:p>
        </p:txBody>
      </p:sp>
    </p:spTree>
    <p:extLst>
      <p:ext uri="{BB962C8B-B14F-4D97-AF65-F5344CB8AC3E}">
        <p14:creationId xmlns:p14="http://schemas.microsoft.com/office/powerpoint/2010/main" val="2057453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ZoneTexte 2">
                <a:extLst>
                  <a:ext uri="{FF2B5EF4-FFF2-40B4-BE49-F238E27FC236}">
                    <a16:creationId xmlns:a16="http://schemas.microsoft.com/office/drawing/2014/main" id="{F778A520-58FF-3C9F-D649-528BE52FE5E6}"/>
                  </a:ext>
                </a:extLst>
              </p:cNvPr>
              <p:cNvSpPr txBox="1"/>
              <p:nvPr/>
            </p:nvSpPr>
            <p:spPr>
              <a:xfrm>
                <a:off x="384313" y="668821"/>
                <a:ext cx="10853530" cy="5520357"/>
              </a:xfrm>
              <a:prstGeom prst="rect">
                <a:avLst/>
              </a:prstGeom>
              <a:noFill/>
            </p:spPr>
            <p:txBody>
              <a:bodyPr wrap="square">
                <a:spAutoFit/>
              </a:bodyPr>
              <a:lstStyle/>
              <a:p>
                <a:pPr algn="just">
                  <a:lnSpc>
                    <a:spcPct val="107000"/>
                  </a:lnSpc>
                  <a:spcAft>
                    <a:spcPts val="800"/>
                  </a:spcAft>
                </a:pPr>
                <a:r>
                  <a:rPr lang="fr-FR" sz="3200" b="1" kern="0" dirty="0">
                    <a:effectLst/>
                    <a:latin typeface="Times New Roman" panose="02020603050405020304" pitchFamily="18" charset="0"/>
                    <a:ea typeface="Calibri" panose="020F0502020204030204" pitchFamily="34" charset="0"/>
                    <a:cs typeface="Arial" panose="020B0604020202020204" pitchFamily="34" charset="0"/>
                  </a:rPr>
                  <a:t>3.3.3. Loi de distribution normale</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b="1" kern="0" dirty="0">
                    <a:effectLst/>
                    <a:latin typeface="Times New Roman" panose="02020603050405020304" pitchFamily="18" charset="0"/>
                    <a:ea typeface="Calibri" panose="020F0502020204030204" pitchFamily="34" charset="0"/>
                    <a:cs typeface="Arial" panose="020B0604020202020204" pitchFamily="34" charset="0"/>
                  </a:rPr>
                  <a:t> </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Les calculs donnent comme valeur de l’écart type d’une distribution normale dans un intervalle de largeur </a:t>
                </a:r>
                <a14:m>
                  <m:oMath xmlns:m="http://schemas.openxmlformats.org/officeDocument/2006/math">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𝜎</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𝐼</m:t>
                        </m:r>
                      </m:num>
                      <m:den>
                        <m:r>
                          <a:rPr lang="fr-FR" sz="2400" i="1" kern="0">
                            <a:effectLst/>
                            <a:latin typeface="Cambria Math" panose="02040503050406030204" pitchFamily="18" charset="0"/>
                            <a:ea typeface="Calibri" panose="020F0502020204030204" pitchFamily="34" charset="0"/>
                            <a:cs typeface="Times New Roman" panose="02020603050405020304" pitchFamily="18" charset="0"/>
                          </a:rPr>
                          <m:t>3</m:t>
                        </m:r>
                      </m:den>
                    </m:f>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ce qui, appliqué à notre problème d’incertitude donnerait :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14:m>
                  <m:oMath xmlns:m="http://schemas.openxmlformats.org/officeDocument/2006/math">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𝑈</m:t>
                        </m:r>
                      </m:num>
                      <m:den>
                        <m:r>
                          <a:rPr lang="fr-FR" sz="2400" i="1" kern="0">
                            <a:effectLst/>
                            <a:latin typeface="Cambria Math" panose="02040503050406030204" pitchFamily="18" charset="0"/>
                            <a:ea typeface="Calibri" panose="020F0502020204030204" pitchFamily="34" charset="0"/>
                            <a:cs typeface="Times New Roman" panose="02020603050405020304" pitchFamily="18" charset="0"/>
                          </a:rPr>
                          <m:t>6</m:t>
                        </m:r>
                      </m:den>
                    </m:f>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𝑈</m:t>
                        </m:r>
                      </m:num>
                      <m:den>
                        <m:r>
                          <a:rPr lang="fr-FR" sz="2400" i="1" kern="0">
                            <a:effectLst/>
                            <a:latin typeface="Cambria Math" panose="02040503050406030204" pitchFamily="18" charset="0"/>
                            <a:ea typeface="Calibri" panose="020F0502020204030204" pitchFamily="34" charset="0"/>
                            <a:cs typeface="Times New Roman" panose="02020603050405020304" pitchFamily="18" charset="0"/>
                          </a:rPr>
                          <m:t>3</m:t>
                        </m:r>
                      </m:den>
                    </m:f>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et donc </a:t>
                </a:r>
                <a14:m>
                  <m:oMath xmlns:m="http://schemas.openxmlformats.org/officeDocument/2006/math">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𝑈</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3</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𝑢</m:t>
                    </m:r>
                  </m:oMath>
                </a14:m>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On peut obtenir le tracé de la probabilité P (ou f sur la figure de distribution) en utilisant la relation suivante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14:m>
                  <m:oMathPara xmlns:m="http://schemas.openxmlformats.org/officeDocument/2006/math">
                    <m:oMathParaPr>
                      <m:jc m:val="centerGroup"/>
                    </m:oMathParaPr>
                    <m:oMath xmlns:m="http://schemas.openxmlformats.org/officeDocument/2006/math">
                      <m:r>
                        <a:rPr lang="fr-FR" sz="2400" i="1" kern="100">
                          <a:effectLst/>
                          <a:latin typeface="Cambria Math" panose="02040503050406030204" pitchFamily="18" charset="0"/>
                          <a:ea typeface="Calibri" panose="020F0502020204030204" pitchFamily="34" charset="0"/>
                          <a:cs typeface="Arial" panose="020B0604020202020204" pitchFamily="34" charset="0"/>
                        </a:rPr>
                        <m:t>𝑝</m:t>
                      </m:r>
                      <m:d>
                        <m:dPr>
                          <m:ctrlPr>
                            <a:rPr lang="fr-FR" sz="2400" i="1" kern="100">
                              <a:effectLst/>
                              <a:latin typeface="Cambria Math" panose="02040503050406030204" pitchFamily="18" charset="0"/>
                              <a:ea typeface="Calibri" panose="020F0502020204030204" pitchFamily="34" charset="0"/>
                              <a:cs typeface="Arial" panose="020B0604020202020204" pitchFamily="34" charset="0"/>
                            </a:rPr>
                          </m:ctrlPr>
                        </m:dPr>
                        <m:e>
                          <m:r>
                            <a:rPr lang="fr-FR" sz="2400" i="1" kern="100">
                              <a:effectLst/>
                              <a:latin typeface="Cambria Math" panose="02040503050406030204" pitchFamily="18" charset="0"/>
                              <a:ea typeface="Calibri" panose="020F0502020204030204" pitchFamily="34" charset="0"/>
                              <a:cs typeface="Arial" panose="020B0604020202020204" pitchFamily="34" charset="0"/>
                            </a:rPr>
                            <m:t>𝑥</m:t>
                          </m:r>
                        </m:e>
                      </m:d>
                      <m:r>
                        <a:rPr lang="fr-FR" sz="2400" i="1" kern="100">
                          <a:effectLst/>
                          <a:latin typeface="Cambria Math" panose="02040503050406030204" pitchFamily="18" charset="0"/>
                          <a:ea typeface="Calibri" panose="020F0502020204030204" pitchFamily="34" charset="0"/>
                          <a:cs typeface="Arial" panose="020B0604020202020204" pitchFamily="34" charset="0"/>
                        </a:rPr>
                        <m:t>=</m:t>
                      </m:r>
                      <m:r>
                        <a:rPr lang="fr-FR" sz="2400" i="1" kern="100">
                          <a:effectLst/>
                          <a:latin typeface="Cambria Math" panose="02040503050406030204" pitchFamily="18" charset="0"/>
                          <a:ea typeface="Calibri" panose="020F0502020204030204" pitchFamily="34" charset="0"/>
                          <a:cs typeface="Arial" panose="020B0604020202020204" pitchFamily="34" charset="0"/>
                        </a:rPr>
                        <m:t>𝑓</m:t>
                      </m:r>
                      <m:d>
                        <m:dPr>
                          <m:ctrlPr>
                            <a:rPr lang="fr-FR" sz="2400" i="1" kern="100">
                              <a:effectLst/>
                              <a:latin typeface="Cambria Math" panose="02040503050406030204" pitchFamily="18" charset="0"/>
                              <a:ea typeface="Calibri" panose="020F0502020204030204" pitchFamily="34" charset="0"/>
                              <a:cs typeface="Arial" panose="020B0604020202020204" pitchFamily="34" charset="0"/>
                            </a:rPr>
                          </m:ctrlPr>
                        </m:dPr>
                        <m:e>
                          <m:r>
                            <a:rPr lang="fr-FR" sz="2400" i="1" kern="100">
                              <a:effectLst/>
                              <a:latin typeface="Cambria Math" panose="02040503050406030204" pitchFamily="18" charset="0"/>
                              <a:ea typeface="Calibri" panose="020F0502020204030204" pitchFamily="34" charset="0"/>
                              <a:cs typeface="Arial" panose="020B0604020202020204" pitchFamily="34" charset="0"/>
                            </a:rPr>
                            <m:t>𝑥</m:t>
                          </m:r>
                        </m:e>
                      </m:d>
                      <m:r>
                        <a:rPr lang="fr-FR" sz="2400" i="1" kern="100">
                          <a:effectLst/>
                          <a:latin typeface="Cambria Math" panose="02040503050406030204" pitchFamily="18" charset="0"/>
                          <a:ea typeface="Calibri" panose="020F0502020204030204" pitchFamily="34" charset="0"/>
                          <a:cs typeface="Arial" panose="020B0604020202020204" pitchFamily="34" charset="0"/>
                        </a:rPr>
                        <m:t>=</m:t>
                      </m:r>
                      <m:f>
                        <m:fPr>
                          <m:ctrlPr>
                            <a:rPr lang="fr-FR" sz="2400" i="1" kern="100">
                              <a:effectLst/>
                              <a:latin typeface="Cambria Math" panose="02040503050406030204" pitchFamily="18" charset="0"/>
                              <a:ea typeface="Calibri" panose="020F0502020204030204" pitchFamily="34" charset="0"/>
                              <a:cs typeface="Arial" panose="020B0604020202020204" pitchFamily="34" charset="0"/>
                            </a:rPr>
                          </m:ctrlPr>
                        </m:fPr>
                        <m:num>
                          <m:r>
                            <a:rPr lang="fr-FR" sz="2400" i="1" kern="100">
                              <a:effectLst/>
                              <a:latin typeface="Cambria Math" panose="02040503050406030204" pitchFamily="18" charset="0"/>
                              <a:ea typeface="Calibri" panose="020F0502020204030204" pitchFamily="34" charset="0"/>
                              <a:cs typeface="Arial" panose="020B0604020202020204" pitchFamily="34" charset="0"/>
                            </a:rPr>
                            <m:t>1</m:t>
                          </m:r>
                        </m:num>
                        <m:den>
                          <m:r>
                            <a:rPr lang="fr-FR" sz="2400" i="1" kern="100">
                              <a:effectLst/>
                              <a:latin typeface="Cambria Math" panose="02040503050406030204" pitchFamily="18" charset="0"/>
                              <a:ea typeface="Calibri" panose="020F0502020204030204" pitchFamily="34" charset="0"/>
                              <a:cs typeface="Arial" panose="020B0604020202020204" pitchFamily="34" charset="0"/>
                            </a:rPr>
                            <m:t>6</m:t>
                          </m:r>
                          <m:rad>
                            <m:radPr>
                              <m:degHide m:val="on"/>
                              <m:ctrlPr>
                                <a:rPr lang="fr-FR" sz="2400" i="1" kern="100">
                                  <a:effectLst/>
                                  <a:latin typeface="Cambria Math" panose="02040503050406030204" pitchFamily="18" charset="0"/>
                                  <a:ea typeface="Calibri" panose="020F0502020204030204" pitchFamily="34" charset="0"/>
                                  <a:cs typeface="Arial" panose="020B0604020202020204" pitchFamily="34" charset="0"/>
                                </a:rPr>
                              </m:ctrlPr>
                            </m:radPr>
                            <m:deg/>
                            <m:e>
                              <m:r>
                                <a:rPr lang="fr-FR" sz="2400" i="1" kern="100">
                                  <a:effectLst/>
                                  <a:latin typeface="Cambria Math" panose="02040503050406030204" pitchFamily="18" charset="0"/>
                                  <a:ea typeface="Calibri" panose="020F0502020204030204" pitchFamily="34" charset="0"/>
                                  <a:cs typeface="Arial" panose="020B0604020202020204" pitchFamily="34" charset="0"/>
                                </a:rPr>
                                <m:t>2</m:t>
                              </m:r>
                              <m:r>
                                <a:rPr lang="fr-FR" sz="2400" i="1" kern="100">
                                  <a:effectLst/>
                                  <a:latin typeface="Cambria Math" panose="02040503050406030204" pitchFamily="18" charset="0"/>
                                  <a:ea typeface="Calibri" panose="020F0502020204030204" pitchFamily="34" charset="0"/>
                                  <a:cs typeface="Arial" panose="020B0604020202020204" pitchFamily="34" charset="0"/>
                                </a:rPr>
                                <m:t>𝜋</m:t>
                              </m:r>
                            </m:e>
                          </m:rad>
                        </m:den>
                      </m:f>
                      <m:sSup>
                        <m:sSupPr>
                          <m:ctrlPr>
                            <a:rPr lang="fr-FR" sz="2400" i="1" kern="100">
                              <a:effectLst/>
                              <a:latin typeface="Cambria Math" panose="02040503050406030204" pitchFamily="18" charset="0"/>
                              <a:ea typeface="Calibri" panose="020F0502020204030204" pitchFamily="34" charset="0"/>
                              <a:cs typeface="Arial" panose="020B0604020202020204" pitchFamily="34" charset="0"/>
                            </a:rPr>
                          </m:ctrlPr>
                        </m:sSupPr>
                        <m:e>
                          <m:r>
                            <a:rPr lang="fr-FR" sz="2400" i="1" kern="100">
                              <a:effectLst/>
                              <a:latin typeface="Cambria Math" panose="02040503050406030204" pitchFamily="18" charset="0"/>
                              <a:ea typeface="Calibri" panose="020F0502020204030204" pitchFamily="34" charset="0"/>
                              <a:cs typeface="Arial" panose="020B0604020202020204" pitchFamily="34" charset="0"/>
                            </a:rPr>
                            <m:t>𝑒</m:t>
                          </m:r>
                        </m:e>
                        <m:sup>
                          <m:r>
                            <a:rPr lang="fr-FR" sz="2400" i="1" kern="100">
                              <a:effectLst/>
                              <a:latin typeface="Cambria Math" panose="02040503050406030204" pitchFamily="18" charset="0"/>
                              <a:ea typeface="Calibri" panose="020F0502020204030204" pitchFamily="34" charset="0"/>
                              <a:cs typeface="Arial" panose="020B0604020202020204" pitchFamily="34" charset="0"/>
                            </a:rPr>
                            <m:t>−</m:t>
                          </m:r>
                          <m:f>
                            <m:fPr>
                              <m:ctrlPr>
                                <a:rPr lang="fr-FR" sz="2400" i="1" kern="100">
                                  <a:effectLst/>
                                  <a:latin typeface="Cambria Math" panose="02040503050406030204" pitchFamily="18" charset="0"/>
                                  <a:ea typeface="Calibri" panose="020F0502020204030204" pitchFamily="34" charset="0"/>
                                  <a:cs typeface="Arial" panose="020B0604020202020204" pitchFamily="34" charset="0"/>
                                </a:rPr>
                              </m:ctrlPr>
                            </m:fPr>
                            <m:num>
                              <m:sSup>
                                <m:sSupPr>
                                  <m:ctrlPr>
                                    <a:rPr lang="fr-FR" sz="2400" i="1" kern="100">
                                      <a:effectLst/>
                                      <a:latin typeface="Cambria Math" panose="02040503050406030204" pitchFamily="18" charset="0"/>
                                      <a:ea typeface="Calibri" panose="020F0502020204030204" pitchFamily="34" charset="0"/>
                                      <a:cs typeface="Arial" panose="020B0604020202020204" pitchFamily="34" charset="0"/>
                                    </a:rPr>
                                  </m:ctrlPr>
                                </m:sSupPr>
                                <m:e>
                                  <m:r>
                                    <a:rPr lang="fr-FR" sz="2400" i="1" kern="100">
                                      <a:effectLst/>
                                      <a:latin typeface="Cambria Math" panose="02040503050406030204" pitchFamily="18" charset="0"/>
                                      <a:ea typeface="Calibri" panose="020F0502020204030204" pitchFamily="34" charset="0"/>
                                      <a:cs typeface="Arial" panose="020B0604020202020204" pitchFamily="34" charset="0"/>
                                    </a:rPr>
                                    <m:t>(</m:t>
                                  </m:r>
                                  <m:r>
                                    <a:rPr lang="fr-FR" sz="2400" i="1" kern="100">
                                      <a:effectLst/>
                                      <a:latin typeface="Cambria Math" panose="02040503050406030204" pitchFamily="18" charset="0"/>
                                      <a:ea typeface="Calibri" panose="020F0502020204030204" pitchFamily="34" charset="0"/>
                                      <a:cs typeface="Arial" panose="020B0604020202020204" pitchFamily="34" charset="0"/>
                                    </a:rPr>
                                    <m:t>𝑥</m:t>
                                  </m:r>
                                  <m:r>
                                    <a:rPr lang="fr-FR" sz="2400" i="1" kern="100">
                                      <a:effectLst/>
                                      <a:latin typeface="Cambria Math" panose="02040503050406030204" pitchFamily="18" charset="0"/>
                                      <a:ea typeface="Calibri" panose="020F0502020204030204" pitchFamily="34" charset="0"/>
                                      <a:cs typeface="Arial" panose="020B0604020202020204" pitchFamily="34" charset="0"/>
                                    </a:rPr>
                                    <m:t>−</m:t>
                                  </m:r>
                                  <m:r>
                                    <a:rPr lang="fr-FR" sz="2400" i="1" kern="100">
                                      <a:effectLst/>
                                      <a:latin typeface="Cambria Math" panose="02040503050406030204" pitchFamily="18" charset="0"/>
                                      <a:ea typeface="Calibri" panose="020F0502020204030204" pitchFamily="34" charset="0"/>
                                      <a:cs typeface="Arial" panose="020B0604020202020204" pitchFamily="34" charset="0"/>
                                    </a:rPr>
                                    <m:t>1</m:t>
                                  </m:r>
                                  <m:r>
                                    <a:rPr lang="fr-FR" sz="2400" i="1" kern="100">
                                      <a:effectLst/>
                                      <a:latin typeface="Cambria Math" panose="02040503050406030204" pitchFamily="18" charset="0"/>
                                      <a:ea typeface="Calibri" panose="020F0502020204030204" pitchFamily="34" charset="0"/>
                                      <a:cs typeface="Arial" panose="020B0604020202020204" pitchFamily="34" charset="0"/>
                                    </a:rPr>
                                    <m:t>)</m:t>
                                  </m:r>
                                </m:e>
                                <m:sup>
                                  <m:r>
                                    <a:rPr lang="fr-FR" sz="2400" i="1" kern="100">
                                      <a:effectLst/>
                                      <a:latin typeface="Cambria Math" panose="02040503050406030204" pitchFamily="18" charset="0"/>
                                      <a:ea typeface="Calibri" panose="020F0502020204030204" pitchFamily="34" charset="0"/>
                                      <a:cs typeface="Arial" panose="020B0604020202020204" pitchFamily="34" charset="0"/>
                                    </a:rPr>
                                    <m:t>2</m:t>
                                  </m:r>
                                </m:sup>
                              </m:sSup>
                            </m:num>
                            <m:den>
                              <m:sSup>
                                <m:sSupPr>
                                  <m:ctrlPr>
                                    <a:rPr lang="fr-FR" sz="2400" i="1" kern="100">
                                      <a:effectLst/>
                                      <a:latin typeface="Cambria Math" panose="02040503050406030204" pitchFamily="18" charset="0"/>
                                      <a:ea typeface="Calibri" panose="020F0502020204030204" pitchFamily="34" charset="0"/>
                                      <a:cs typeface="Arial" panose="020B0604020202020204" pitchFamily="34" charset="0"/>
                                    </a:rPr>
                                  </m:ctrlPr>
                                </m:sSupPr>
                                <m:e>
                                  <m:r>
                                    <a:rPr lang="fr-FR" sz="2400" i="1" kern="100">
                                      <a:effectLst/>
                                      <a:latin typeface="Cambria Math" panose="02040503050406030204" pitchFamily="18" charset="0"/>
                                      <a:ea typeface="Calibri" panose="020F0502020204030204" pitchFamily="34" charset="0"/>
                                      <a:cs typeface="Arial" panose="020B0604020202020204" pitchFamily="34" charset="0"/>
                                    </a:rPr>
                                    <m:t>𝜎</m:t>
                                  </m:r>
                                </m:e>
                                <m:sup>
                                  <m:r>
                                    <a:rPr lang="fr-FR" sz="2400" i="1" kern="100">
                                      <a:effectLst/>
                                      <a:latin typeface="Cambria Math" panose="02040503050406030204" pitchFamily="18" charset="0"/>
                                      <a:ea typeface="Calibri" panose="020F0502020204030204" pitchFamily="34" charset="0"/>
                                      <a:cs typeface="Arial" panose="020B0604020202020204" pitchFamily="34" charset="0"/>
                                    </a:rPr>
                                    <m:t>2</m:t>
                                  </m:r>
                                </m:sup>
                              </m:sSup>
                            </m:den>
                          </m:f>
                        </m:sup>
                      </m:sSup>
                    </m:oMath>
                  </m:oMathPara>
                </a14:m>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i="1" kern="0" dirty="0">
                    <a:effectLst/>
                    <a:latin typeface="Times New Roman" panose="02020603050405020304" pitchFamily="18" charset="0"/>
                    <a:ea typeface="Calibri" panose="020F0502020204030204" pitchFamily="34" charset="0"/>
                    <a:cs typeface="Arial" panose="020B0604020202020204" pitchFamily="34" charset="0"/>
                  </a:rPr>
                  <a:t>x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est comprise dans un intervalle [ </a:t>
                </a:r>
                <a:r>
                  <a:rPr lang="fr-FR" sz="2400" kern="0" dirty="0" err="1">
                    <a:effectLst/>
                    <a:latin typeface="Times New Roman" panose="02020603050405020304" pitchFamily="18" charset="0"/>
                    <a:ea typeface="Calibri" panose="020F0502020204030204" pitchFamily="34" charset="0"/>
                    <a:cs typeface="Arial" panose="020B0604020202020204" pitchFamily="34" charset="0"/>
                  </a:rPr>
                  <a:t>Xmin</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 ; </a:t>
                </a:r>
                <a:r>
                  <a:rPr lang="fr-FR" sz="2400" kern="0" dirty="0" err="1">
                    <a:effectLst/>
                    <a:latin typeface="Times New Roman" panose="02020603050405020304" pitchFamily="18" charset="0"/>
                    <a:ea typeface="Calibri" panose="020F0502020204030204" pitchFamily="34" charset="0"/>
                    <a:cs typeface="Arial" panose="020B0604020202020204" pitchFamily="34" charset="0"/>
                  </a:rPr>
                  <a:t>Xmax</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 Cet intervalle est défini à partir des mesures obtenues</a:t>
                </a:r>
                <a:r>
                  <a:rPr lang="fr-FR" sz="1800" kern="0" dirty="0">
                    <a:effectLst/>
                    <a:latin typeface="Times New Roman" panose="02020603050405020304" pitchFamily="18" charset="0"/>
                    <a:ea typeface="Calibri" panose="020F0502020204030204" pitchFamily="34" charset="0"/>
                    <a:cs typeface="Arial" panose="020B0604020202020204" pitchFamily="34" charset="0"/>
                  </a:rPr>
                  <a:t>.</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ZoneTexte 2">
                <a:extLst>
                  <a:ext uri="{FF2B5EF4-FFF2-40B4-BE49-F238E27FC236}">
                    <a16:creationId xmlns:a16="http://schemas.microsoft.com/office/drawing/2014/main" id="{F778A520-58FF-3C9F-D649-528BE52FE5E6}"/>
                  </a:ext>
                </a:extLst>
              </p:cNvPr>
              <p:cNvSpPr txBox="1">
                <a:spLocks noRot="1" noChangeAspect="1" noMove="1" noResize="1" noEditPoints="1" noAdjustHandles="1" noChangeArrowheads="1" noChangeShapeType="1" noTextEdit="1"/>
              </p:cNvSpPr>
              <p:nvPr/>
            </p:nvSpPr>
            <p:spPr>
              <a:xfrm>
                <a:off x="384313" y="668821"/>
                <a:ext cx="10853530" cy="5520357"/>
              </a:xfrm>
              <a:prstGeom prst="rect">
                <a:avLst/>
              </a:prstGeom>
              <a:blipFill>
                <a:blip r:embed="rId2"/>
                <a:stretch>
                  <a:fillRect l="-1404" t="-1547" r="-899" b="-1657"/>
                </a:stretch>
              </a:blipFill>
            </p:spPr>
            <p:txBody>
              <a:bodyPr/>
              <a:lstStyle/>
              <a:p>
                <a:r>
                  <a:rPr lang="fr-FR">
                    <a:noFill/>
                  </a:rPr>
                  <a:t> </a:t>
                </a:r>
              </a:p>
            </p:txBody>
          </p:sp>
        </mc:Fallback>
      </mc:AlternateContent>
    </p:spTree>
    <p:extLst>
      <p:ext uri="{BB962C8B-B14F-4D97-AF65-F5344CB8AC3E}">
        <p14:creationId xmlns:p14="http://schemas.microsoft.com/office/powerpoint/2010/main" val="173785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DDAB145D-949E-C6C6-87D4-264D0B321919}"/>
              </a:ext>
            </a:extLst>
          </p:cNvPr>
          <p:cNvPicPr>
            <a:picLocks noChangeAspect="1"/>
          </p:cNvPicPr>
          <p:nvPr/>
        </p:nvPicPr>
        <p:blipFill>
          <a:blip r:embed="rId2"/>
          <a:stretch>
            <a:fillRect/>
          </a:stretch>
        </p:blipFill>
        <p:spPr>
          <a:xfrm>
            <a:off x="1963391" y="207480"/>
            <a:ext cx="7882974" cy="3736355"/>
          </a:xfrm>
          <a:prstGeom prst="rect">
            <a:avLst/>
          </a:prstGeom>
        </p:spPr>
      </p:pic>
      <mc:AlternateContent xmlns:mc="http://schemas.openxmlformats.org/markup-compatibility/2006" xmlns:a14="http://schemas.microsoft.com/office/drawing/2010/main">
        <mc:Choice Requires="a14">
          <p:sp>
            <p:nvSpPr>
              <p:cNvPr id="10" name="ZoneTexte 9">
                <a:extLst>
                  <a:ext uri="{FF2B5EF4-FFF2-40B4-BE49-F238E27FC236}">
                    <a16:creationId xmlns:a16="http://schemas.microsoft.com/office/drawing/2014/main" id="{5E2BDB88-8076-5E48-74C0-163A1B759944}"/>
                  </a:ext>
                </a:extLst>
              </p:cNvPr>
              <p:cNvSpPr txBox="1"/>
              <p:nvPr/>
            </p:nvSpPr>
            <p:spPr>
              <a:xfrm>
                <a:off x="352217" y="3891814"/>
                <a:ext cx="11105322" cy="2806089"/>
              </a:xfrm>
              <a:prstGeom prst="rect">
                <a:avLst/>
              </a:prstGeom>
              <a:noFill/>
            </p:spPr>
            <p:txBody>
              <a:bodyPr wrap="square">
                <a:spAutoFit/>
              </a:bodyPr>
              <a:lstStyle/>
              <a:p>
                <a:pPr indent="180340"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L’interprétation que l’on peut faire de ce qui précède est la suivante :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buFont typeface="Times New Roman" panose="02020603050405020304" pitchFamily="18" charset="0"/>
                  <a:buChar char="-"/>
                </a:pPr>
                <a:r>
                  <a:rPr lang="fr-FR" sz="2400" dirty="0">
                    <a:effectLst/>
                    <a:latin typeface="Times New Roman" panose="02020603050405020304" pitchFamily="18" charset="0"/>
                    <a:ea typeface="Calibri" panose="020F0502020204030204" pitchFamily="34" charset="0"/>
                  </a:rPr>
                  <a:t>Dans un Intervalle </a:t>
                </a:r>
                <a14:m>
                  <m:oMath xmlns:m="http://schemas.openxmlformats.org/officeDocument/2006/math">
                    <m:d>
                      <m:dPr>
                        <m:begChr m:val="]"/>
                        <m:endChr m:val="["/>
                        <m:ctrlPr>
                          <a:rPr lang="fr-FR" sz="2400" i="1">
                            <a:effectLst/>
                            <a:latin typeface="Cambria Math" panose="02040503050406030204" pitchFamily="18" charset="0"/>
                            <a:ea typeface="Calibri" panose="020F0502020204030204" pitchFamily="34" charset="0"/>
                          </a:rPr>
                        </m:ctrlPr>
                      </m:dPr>
                      <m:e>
                        <m:acc>
                          <m:accPr>
                            <m:chr m:val="̅"/>
                            <m:ctrlPr>
                              <a:rPr lang="fr-FR" sz="2400" i="1">
                                <a:effectLst/>
                                <a:latin typeface="Cambria Math" panose="02040503050406030204" pitchFamily="18" charset="0"/>
                                <a:ea typeface="Calibri" panose="020F0502020204030204" pitchFamily="34" charset="0"/>
                              </a:rPr>
                            </m:ctrlPr>
                          </m:accPr>
                          <m:e>
                            <m:r>
                              <a:rPr lang="fr-FR" sz="2400" i="1">
                                <a:effectLst/>
                                <a:latin typeface="Cambria Math" panose="02040503050406030204" pitchFamily="18" charset="0"/>
                                <a:ea typeface="Calibri" panose="020F0502020204030204" pitchFamily="34" charset="0"/>
                              </a:rPr>
                              <m:t>𝑋</m:t>
                            </m:r>
                          </m:e>
                        </m:acc>
                        <m:r>
                          <a:rPr lang="fr-FR" sz="2400" i="1">
                            <a:effectLst/>
                            <a:latin typeface="Cambria Math" panose="02040503050406030204" pitchFamily="18" charset="0"/>
                            <a:ea typeface="Calibri" panose="020F0502020204030204" pitchFamily="34" charset="0"/>
                          </a:rPr>
                          <m:t>−</m:t>
                        </m:r>
                        <m:r>
                          <a:rPr lang="fr-FR" sz="2400" i="1">
                            <a:effectLst/>
                            <a:latin typeface="Cambria Math" panose="02040503050406030204" pitchFamily="18" charset="0"/>
                            <a:ea typeface="Calibri" panose="020F0502020204030204" pitchFamily="34" charset="0"/>
                          </a:rPr>
                          <m:t>𝑢</m:t>
                        </m:r>
                        <m:r>
                          <a:rPr lang="fr-FR" sz="2400" i="1">
                            <a:effectLst/>
                            <a:latin typeface="Cambria Math" panose="02040503050406030204" pitchFamily="18" charset="0"/>
                            <a:ea typeface="Calibri" panose="020F0502020204030204" pitchFamily="34" charset="0"/>
                          </a:rPr>
                          <m:t>,</m:t>
                        </m:r>
                        <m:acc>
                          <m:accPr>
                            <m:chr m:val="̅"/>
                            <m:ctrlPr>
                              <a:rPr lang="fr-FR" sz="2400" i="1">
                                <a:effectLst/>
                                <a:latin typeface="Cambria Math" panose="02040503050406030204" pitchFamily="18" charset="0"/>
                                <a:ea typeface="Calibri" panose="020F0502020204030204" pitchFamily="34" charset="0"/>
                              </a:rPr>
                            </m:ctrlPr>
                          </m:accPr>
                          <m:e>
                            <m:r>
                              <a:rPr lang="fr-FR" sz="2400" i="1">
                                <a:effectLst/>
                                <a:latin typeface="Cambria Math" panose="02040503050406030204" pitchFamily="18" charset="0"/>
                                <a:ea typeface="Calibri" panose="020F0502020204030204" pitchFamily="34" charset="0"/>
                              </a:rPr>
                              <m:t>𝑋</m:t>
                            </m:r>
                          </m:e>
                        </m:acc>
                        <m:r>
                          <a:rPr lang="fr-FR" sz="2400" i="1">
                            <a:effectLst/>
                            <a:latin typeface="Cambria Math" panose="02040503050406030204" pitchFamily="18" charset="0"/>
                            <a:ea typeface="Calibri" panose="020F0502020204030204" pitchFamily="34" charset="0"/>
                          </a:rPr>
                          <m:t>+</m:t>
                        </m:r>
                        <m:r>
                          <a:rPr lang="fr-FR" sz="2400" i="1">
                            <a:effectLst/>
                            <a:latin typeface="Cambria Math" panose="02040503050406030204" pitchFamily="18" charset="0"/>
                            <a:ea typeface="Calibri" panose="020F0502020204030204" pitchFamily="34" charset="0"/>
                          </a:rPr>
                          <m:t>𝑢</m:t>
                        </m:r>
                      </m:e>
                    </m:d>
                  </m:oMath>
                </a14:m>
                <a:r>
                  <a:rPr lang="fr-FR" sz="2400" dirty="0">
                    <a:effectLst/>
                    <a:latin typeface="Times New Roman" panose="02020603050405020304" pitchFamily="18" charset="0"/>
                    <a:ea typeface="Times New Roman" panose="02020603050405020304" pitchFamily="18" charset="0"/>
                  </a:rPr>
                  <a:t> , </a:t>
                </a:r>
                <a:r>
                  <a:rPr lang="fr-FR" sz="2400" dirty="0">
                    <a:effectLst/>
                    <a:latin typeface="Times New Roman" panose="02020603050405020304" pitchFamily="18" charset="0"/>
                    <a:ea typeface="Calibri" panose="020F0502020204030204" pitchFamily="34" charset="0"/>
                  </a:rPr>
                  <a:t>c’est-à-dire pour k = 1, il y aurait une probabilité </a:t>
                </a:r>
                <a:r>
                  <a:rPr lang="fr-FR" sz="2400" i="1" dirty="0">
                    <a:effectLst/>
                    <a:latin typeface="Times New Roman" panose="02020603050405020304" pitchFamily="18" charset="0"/>
                    <a:ea typeface="Calibri" panose="020F0502020204030204" pitchFamily="34" charset="0"/>
                  </a:rPr>
                  <a:t>p </a:t>
                </a:r>
                <a:r>
                  <a:rPr lang="fr-FR" sz="2400" dirty="0">
                    <a:effectLst/>
                    <a:latin typeface="Times New Roman" panose="02020603050405020304" pitchFamily="18" charset="0"/>
                    <a:ea typeface="Calibri" panose="020F0502020204030204" pitchFamily="34" charset="0"/>
                  </a:rPr>
                  <a:t>= 0,683 de trouver le résultat de la mesure </a:t>
                </a:r>
                <a14:m>
                  <m:oMath xmlns:m="http://schemas.openxmlformats.org/officeDocument/2006/math">
                    <m:sSub>
                      <m:sSubPr>
                        <m:ctrlPr>
                          <a:rPr lang="fr-FR" sz="2400" i="1">
                            <a:effectLst/>
                            <a:latin typeface="Cambria Math" panose="02040503050406030204" pitchFamily="18" charset="0"/>
                            <a:ea typeface="Calibri" panose="020F0502020204030204" pitchFamily="34" charset="0"/>
                          </a:rPr>
                        </m:ctrlPr>
                      </m:sSubPr>
                      <m:e>
                        <m:r>
                          <a:rPr lang="fr-FR" sz="2400" i="1">
                            <a:effectLst/>
                            <a:latin typeface="Cambria Math" panose="02040503050406030204" pitchFamily="18" charset="0"/>
                            <a:ea typeface="Calibri" panose="020F0502020204030204" pitchFamily="34" charset="0"/>
                          </a:rPr>
                          <m:t>𝑋</m:t>
                        </m:r>
                      </m:e>
                      <m:sub>
                        <m:r>
                          <a:rPr lang="fr-FR" sz="2400" i="1">
                            <a:effectLst/>
                            <a:latin typeface="Cambria Math" panose="02040503050406030204" pitchFamily="18" charset="0"/>
                            <a:ea typeface="Calibri" panose="020F0502020204030204" pitchFamily="34" charset="0"/>
                          </a:rPr>
                          <m:t>𝑖</m:t>
                        </m:r>
                      </m:sub>
                    </m:sSub>
                  </m:oMath>
                </a14:m>
                <a:r>
                  <a:rPr lang="fr-FR" sz="2400" dirty="0">
                    <a:effectLst/>
                    <a:latin typeface="Times New Roman" panose="02020603050405020304" pitchFamily="18" charset="0"/>
                    <a:ea typeface="Times New Roman" panose="02020603050405020304" pitchFamily="18" charset="0"/>
                  </a:rPr>
                  <a:t>, </a:t>
                </a:r>
                <a:endParaRPr lang="fr-FR" sz="2400" dirty="0">
                  <a:effectLst/>
                  <a:latin typeface="Times New Roman" panose="02020603050405020304" pitchFamily="18" charset="0"/>
                  <a:ea typeface="Calibri" panose="020F0502020204030204" pitchFamily="34" charset="0"/>
                </a:endParaRPr>
              </a:p>
              <a:p>
                <a:pPr marL="342900" lvl="0" indent="-342900" algn="just">
                  <a:buFont typeface="Times New Roman" panose="02020603050405020304" pitchFamily="18" charset="0"/>
                  <a:buChar char="-"/>
                </a:pPr>
                <a:r>
                  <a:rPr lang="fr-FR" sz="2400" dirty="0">
                    <a:effectLst/>
                    <a:latin typeface="Times New Roman" panose="02020603050405020304" pitchFamily="18" charset="0"/>
                    <a:ea typeface="Times New Roman" panose="02020603050405020304" pitchFamily="18" charset="0"/>
                  </a:rPr>
                  <a:t>D</a:t>
                </a:r>
                <a:r>
                  <a:rPr lang="fr-FR" sz="2400" dirty="0">
                    <a:effectLst/>
                    <a:latin typeface="Times New Roman" panose="02020603050405020304" pitchFamily="18" charset="0"/>
                    <a:ea typeface="Calibri" panose="020F0502020204030204" pitchFamily="34" charset="0"/>
                  </a:rPr>
                  <a:t>ans un intervalle </a:t>
                </a:r>
                <a14:m>
                  <m:oMath xmlns:m="http://schemas.openxmlformats.org/officeDocument/2006/math">
                    <m:d>
                      <m:dPr>
                        <m:begChr m:val="]"/>
                        <m:endChr m:val="["/>
                        <m:ctrlPr>
                          <a:rPr lang="fr-FR" sz="2400" i="1">
                            <a:effectLst/>
                            <a:latin typeface="Cambria Math" panose="02040503050406030204" pitchFamily="18" charset="0"/>
                            <a:ea typeface="Calibri" panose="020F0502020204030204" pitchFamily="34" charset="0"/>
                          </a:rPr>
                        </m:ctrlPr>
                      </m:dPr>
                      <m:e>
                        <m:acc>
                          <m:accPr>
                            <m:chr m:val="̅"/>
                            <m:ctrlPr>
                              <a:rPr lang="fr-FR" sz="2400" i="1">
                                <a:effectLst/>
                                <a:latin typeface="Cambria Math" panose="02040503050406030204" pitchFamily="18" charset="0"/>
                                <a:ea typeface="Calibri" panose="020F0502020204030204" pitchFamily="34" charset="0"/>
                              </a:rPr>
                            </m:ctrlPr>
                          </m:accPr>
                          <m:e>
                            <m:r>
                              <a:rPr lang="fr-FR" sz="2400" i="1">
                                <a:effectLst/>
                                <a:latin typeface="Cambria Math" panose="02040503050406030204" pitchFamily="18" charset="0"/>
                                <a:ea typeface="Calibri" panose="020F0502020204030204" pitchFamily="34" charset="0"/>
                              </a:rPr>
                              <m:t>𝑋</m:t>
                            </m:r>
                          </m:e>
                        </m:acc>
                        <m:r>
                          <a:rPr lang="fr-FR" sz="2400" i="1">
                            <a:effectLst/>
                            <a:latin typeface="Cambria Math" panose="02040503050406030204" pitchFamily="18" charset="0"/>
                            <a:ea typeface="Calibri" panose="020F0502020204030204" pitchFamily="34" charset="0"/>
                          </a:rPr>
                          <m:t>−</m:t>
                        </m:r>
                        <m:r>
                          <a:rPr lang="fr-FR" sz="2400" i="1">
                            <a:effectLst/>
                            <a:latin typeface="Cambria Math" panose="02040503050406030204" pitchFamily="18" charset="0"/>
                            <a:ea typeface="Calibri" panose="020F0502020204030204" pitchFamily="34" charset="0"/>
                          </a:rPr>
                          <m:t>2</m:t>
                        </m:r>
                        <m:r>
                          <a:rPr lang="fr-FR" sz="2400" i="1">
                            <a:effectLst/>
                            <a:latin typeface="Cambria Math" panose="02040503050406030204" pitchFamily="18" charset="0"/>
                            <a:ea typeface="Calibri" panose="020F0502020204030204" pitchFamily="34" charset="0"/>
                          </a:rPr>
                          <m:t>𝑢</m:t>
                        </m:r>
                        <m:r>
                          <a:rPr lang="fr-FR" sz="2400" i="1">
                            <a:effectLst/>
                            <a:latin typeface="Cambria Math" panose="02040503050406030204" pitchFamily="18" charset="0"/>
                            <a:ea typeface="Calibri" panose="020F0502020204030204" pitchFamily="34" charset="0"/>
                          </a:rPr>
                          <m:t>,</m:t>
                        </m:r>
                        <m:acc>
                          <m:accPr>
                            <m:chr m:val="̅"/>
                            <m:ctrlPr>
                              <a:rPr lang="fr-FR" sz="2400" i="1">
                                <a:effectLst/>
                                <a:latin typeface="Cambria Math" panose="02040503050406030204" pitchFamily="18" charset="0"/>
                                <a:ea typeface="Calibri" panose="020F0502020204030204" pitchFamily="34" charset="0"/>
                              </a:rPr>
                            </m:ctrlPr>
                          </m:accPr>
                          <m:e>
                            <m:r>
                              <a:rPr lang="fr-FR" sz="2400" i="1">
                                <a:effectLst/>
                                <a:latin typeface="Cambria Math" panose="02040503050406030204" pitchFamily="18" charset="0"/>
                                <a:ea typeface="Calibri" panose="020F0502020204030204" pitchFamily="34" charset="0"/>
                              </a:rPr>
                              <m:t>𝑋</m:t>
                            </m:r>
                          </m:e>
                        </m:acc>
                        <m:r>
                          <a:rPr lang="fr-FR" sz="2400" i="1">
                            <a:effectLst/>
                            <a:latin typeface="Cambria Math" panose="02040503050406030204" pitchFamily="18" charset="0"/>
                            <a:ea typeface="Calibri" panose="020F0502020204030204" pitchFamily="34" charset="0"/>
                          </a:rPr>
                          <m:t>+</m:t>
                        </m:r>
                        <m:r>
                          <a:rPr lang="fr-FR" sz="2400" i="1">
                            <a:effectLst/>
                            <a:latin typeface="Cambria Math" panose="02040503050406030204" pitchFamily="18" charset="0"/>
                            <a:ea typeface="Calibri" panose="020F0502020204030204" pitchFamily="34" charset="0"/>
                          </a:rPr>
                          <m:t>2</m:t>
                        </m:r>
                        <m:r>
                          <a:rPr lang="fr-FR" sz="2400" i="1">
                            <a:effectLst/>
                            <a:latin typeface="Cambria Math" panose="02040503050406030204" pitchFamily="18" charset="0"/>
                            <a:ea typeface="Calibri" panose="020F0502020204030204" pitchFamily="34" charset="0"/>
                          </a:rPr>
                          <m:t>𝑢</m:t>
                        </m:r>
                      </m:e>
                    </m:d>
                  </m:oMath>
                </a14:m>
                <a:r>
                  <a:rPr lang="fr-FR" sz="2400" dirty="0">
                    <a:effectLst/>
                    <a:latin typeface="Times New Roman" panose="02020603050405020304" pitchFamily="18" charset="0"/>
                    <a:ea typeface="Times New Roman" panose="02020603050405020304" pitchFamily="18" charset="0"/>
                  </a:rPr>
                  <a:t> </a:t>
                </a:r>
                <a:r>
                  <a:rPr lang="fr-FR" sz="2400" dirty="0">
                    <a:effectLst/>
                    <a:latin typeface="Times New Roman" panose="02020603050405020304" pitchFamily="18" charset="0"/>
                    <a:ea typeface="Calibri" panose="020F0502020204030204" pitchFamily="34" charset="0"/>
                  </a:rPr>
                  <a:t>c’est-à-dire pour </a:t>
                </a:r>
                <a:r>
                  <a:rPr lang="fr-FR" sz="2400" i="1" dirty="0">
                    <a:effectLst/>
                    <a:latin typeface="Times New Roman" panose="02020603050405020304" pitchFamily="18" charset="0"/>
                    <a:ea typeface="Calibri" panose="020F0502020204030204" pitchFamily="34" charset="0"/>
                  </a:rPr>
                  <a:t>k </a:t>
                </a:r>
                <a:r>
                  <a:rPr lang="fr-FR" sz="2400" dirty="0">
                    <a:effectLst/>
                    <a:latin typeface="Times New Roman" panose="02020603050405020304" pitchFamily="18" charset="0"/>
                    <a:ea typeface="Calibri" panose="020F0502020204030204" pitchFamily="34" charset="0"/>
                  </a:rPr>
                  <a:t>=2 cette probabilité serait 0,954 ; </a:t>
                </a:r>
              </a:p>
              <a:p>
                <a:pPr marL="342900" lvl="0" indent="-342900" algn="just">
                  <a:buFont typeface="Times New Roman" panose="02020603050405020304" pitchFamily="18" charset="0"/>
                  <a:buChar char="-"/>
                </a:pPr>
                <a:r>
                  <a:rPr lang="fr-FR" sz="2400" dirty="0">
                    <a:effectLst/>
                    <a:latin typeface="Times New Roman" panose="02020603050405020304" pitchFamily="18" charset="0"/>
                    <a:ea typeface="Calibri" panose="020F0502020204030204" pitchFamily="34" charset="0"/>
                  </a:rPr>
                  <a:t>Naturellement dans un intervalle </a:t>
                </a:r>
                <a14:m>
                  <m:oMath xmlns:m="http://schemas.openxmlformats.org/officeDocument/2006/math">
                    <m:d>
                      <m:dPr>
                        <m:begChr m:val="]"/>
                        <m:endChr m:val="["/>
                        <m:ctrlPr>
                          <a:rPr lang="fr-FR" sz="2400" i="1">
                            <a:effectLst/>
                            <a:latin typeface="Cambria Math" panose="02040503050406030204" pitchFamily="18" charset="0"/>
                            <a:ea typeface="Calibri" panose="020F0502020204030204" pitchFamily="34" charset="0"/>
                          </a:rPr>
                        </m:ctrlPr>
                      </m:dPr>
                      <m:e>
                        <m:acc>
                          <m:accPr>
                            <m:chr m:val="̅"/>
                            <m:ctrlPr>
                              <a:rPr lang="fr-FR" sz="2400" i="1">
                                <a:effectLst/>
                                <a:latin typeface="Cambria Math" panose="02040503050406030204" pitchFamily="18" charset="0"/>
                                <a:ea typeface="Calibri" panose="020F0502020204030204" pitchFamily="34" charset="0"/>
                              </a:rPr>
                            </m:ctrlPr>
                          </m:accPr>
                          <m:e>
                            <m:r>
                              <a:rPr lang="fr-FR" sz="2400" i="1">
                                <a:effectLst/>
                                <a:latin typeface="Cambria Math" panose="02040503050406030204" pitchFamily="18" charset="0"/>
                                <a:ea typeface="Calibri" panose="020F0502020204030204" pitchFamily="34" charset="0"/>
                              </a:rPr>
                              <m:t>𝑋</m:t>
                            </m:r>
                          </m:e>
                        </m:acc>
                        <m:r>
                          <a:rPr lang="fr-FR" sz="2400" i="1">
                            <a:effectLst/>
                            <a:latin typeface="Cambria Math" panose="02040503050406030204" pitchFamily="18" charset="0"/>
                            <a:ea typeface="Calibri" panose="020F0502020204030204" pitchFamily="34" charset="0"/>
                          </a:rPr>
                          <m:t>−</m:t>
                        </m:r>
                        <m:r>
                          <a:rPr lang="fr-FR" sz="2400" i="1">
                            <a:effectLst/>
                            <a:latin typeface="Cambria Math" panose="02040503050406030204" pitchFamily="18" charset="0"/>
                            <a:ea typeface="Calibri" panose="020F0502020204030204" pitchFamily="34" charset="0"/>
                          </a:rPr>
                          <m:t>3</m:t>
                        </m:r>
                        <m:r>
                          <a:rPr lang="fr-FR" sz="2400" i="1">
                            <a:effectLst/>
                            <a:latin typeface="Cambria Math" panose="02040503050406030204" pitchFamily="18" charset="0"/>
                            <a:ea typeface="Calibri" panose="020F0502020204030204" pitchFamily="34" charset="0"/>
                          </a:rPr>
                          <m:t>𝑢</m:t>
                        </m:r>
                        <m:r>
                          <a:rPr lang="fr-FR" sz="2400" i="1">
                            <a:effectLst/>
                            <a:latin typeface="Cambria Math" panose="02040503050406030204" pitchFamily="18" charset="0"/>
                            <a:ea typeface="Calibri" panose="020F0502020204030204" pitchFamily="34" charset="0"/>
                          </a:rPr>
                          <m:t>,</m:t>
                        </m:r>
                        <m:acc>
                          <m:accPr>
                            <m:chr m:val="̅"/>
                            <m:ctrlPr>
                              <a:rPr lang="fr-FR" sz="2400" i="1">
                                <a:effectLst/>
                                <a:latin typeface="Cambria Math" panose="02040503050406030204" pitchFamily="18" charset="0"/>
                                <a:ea typeface="Calibri" panose="020F0502020204030204" pitchFamily="34" charset="0"/>
                              </a:rPr>
                            </m:ctrlPr>
                          </m:accPr>
                          <m:e>
                            <m:r>
                              <a:rPr lang="fr-FR" sz="2400" i="1">
                                <a:effectLst/>
                                <a:latin typeface="Cambria Math" panose="02040503050406030204" pitchFamily="18" charset="0"/>
                                <a:ea typeface="Calibri" panose="020F0502020204030204" pitchFamily="34" charset="0"/>
                              </a:rPr>
                              <m:t>𝑋</m:t>
                            </m:r>
                          </m:e>
                        </m:acc>
                        <m:r>
                          <a:rPr lang="fr-FR" sz="2400" i="1">
                            <a:effectLst/>
                            <a:latin typeface="Cambria Math" panose="02040503050406030204" pitchFamily="18" charset="0"/>
                            <a:ea typeface="Calibri" panose="020F0502020204030204" pitchFamily="34" charset="0"/>
                          </a:rPr>
                          <m:t>+</m:t>
                        </m:r>
                        <m:r>
                          <a:rPr lang="fr-FR" sz="2400" i="1">
                            <a:effectLst/>
                            <a:latin typeface="Cambria Math" panose="02040503050406030204" pitchFamily="18" charset="0"/>
                            <a:ea typeface="Calibri" panose="020F0502020204030204" pitchFamily="34" charset="0"/>
                          </a:rPr>
                          <m:t>3</m:t>
                        </m:r>
                        <m:r>
                          <a:rPr lang="fr-FR" sz="2400" i="1">
                            <a:effectLst/>
                            <a:latin typeface="Cambria Math" panose="02040503050406030204" pitchFamily="18" charset="0"/>
                            <a:ea typeface="Calibri" panose="020F0502020204030204" pitchFamily="34" charset="0"/>
                          </a:rPr>
                          <m:t>𝑢</m:t>
                        </m:r>
                      </m:e>
                    </m:d>
                  </m:oMath>
                </a14:m>
                <a:r>
                  <a:rPr lang="fr-FR" sz="2400" dirty="0">
                    <a:effectLst/>
                    <a:latin typeface="Times New Roman" panose="02020603050405020304" pitchFamily="18" charset="0"/>
                    <a:ea typeface="Times New Roman" panose="02020603050405020304" pitchFamily="18" charset="0"/>
                  </a:rPr>
                  <a:t> </a:t>
                </a:r>
                <a:r>
                  <a:rPr lang="fr-FR" sz="2400" dirty="0">
                    <a:effectLst/>
                    <a:latin typeface="Times New Roman" panose="02020603050405020304" pitchFamily="18" charset="0"/>
                    <a:ea typeface="Calibri" panose="020F0502020204030204" pitchFamily="34" charset="0"/>
                  </a:rPr>
                  <a:t>c’est-à-dire pour </a:t>
                </a:r>
                <a:r>
                  <a:rPr lang="fr-FR" sz="2400" i="1" dirty="0">
                    <a:effectLst/>
                    <a:latin typeface="Times New Roman" panose="02020603050405020304" pitchFamily="18" charset="0"/>
                    <a:ea typeface="Calibri" panose="020F0502020204030204" pitchFamily="34" charset="0"/>
                  </a:rPr>
                  <a:t>k </a:t>
                </a:r>
                <a:r>
                  <a:rPr lang="fr-FR" sz="2400" dirty="0">
                    <a:effectLst/>
                    <a:latin typeface="Times New Roman" panose="02020603050405020304" pitchFamily="18" charset="0"/>
                    <a:ea typeface="Calibri" panose="020F0502020204030204" pitchFamily="34" charset="0"/>
                  </a:rPr>
                  <a:t>=3 la probabilité serait de p= 0,9973 c'est-à-dire pratiquement 1.</a:t>
                </a:r>
              </a:p>
            </p:txBody>
          </p:sp>
        </mc:Choice>
        <mc:Fallback xmlns="">
          <p:sp>
            <p:nvSpPr>
              <p:cNvPr id="10" name="ZoneTexte 9">
                <a:extLst>
                  <a:ext uri="{FF2B5EF4-FFF2-40B4-BE49-F238E27FC236}">
                    <a16:creationId xmlns:a16="http://schemas.microsoft.com/office/drawing/2014/main" id="{5E2BDB88-8076-5E48-74C0-163A1B759944}"/>
                  </a:ext>
                </a:extLst>
              </p:cNvPr>
              <p:cNvSpPr txBox="1">
                <a:spLocks noRot="1" noChangeAspect="1" noMove="1" noResize="1" noEditPoints="1" noAdjustHandles="1" noChangeArrowheads="1" noChangeShapeType="1" noTextEdit="1"/>
              </p:cNvSpPr>
              <p:nvPr/>
            </p:nvSpPr>
            <p:spPr>
              <a:xfrm>
                <a:off x="352217" y="3891814"/>
                <a:ext cx="11105322" cy="2806089"/>
              </a:xfrm>
              <a:prstGeom prst="rect">
                <a:avLst/>
              </a:prstGeom>
              <a:blipFill>
                <a:blip r:embed="rId3"/>
                <a:stretch>
                  <a:fillRect l="-768" t="-1735" r="-823" b="-3905"/>
                </a:stretch>
              </a:blipFill>
            </p:spPr>
            <p:txBody>
              <a:bodyPr/>
              <a:lstStyle/>
              <a:p>
                <a:r>
                  <a:rPr lang="fr-FR">
                    <a:noFill/>
                  </a:rPr>
                  <a:t> </a:t>
                </a:r>
              </a:p>
            </p:txBody>
          </p:sp>
        </mc:Fallback>
      </mc:AlternateContent>
    </p:spTree>
    <p:extLst>
      <p:ext uri="{BB962C8B-B14F-4D97-AF65-F5344CB8AC3E}">
        <p14:creationId xmlns:p14="http://schemas.microsoft.com/office/powerpoint/2010/main" val="354457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1429ACC-FF46-4327-0A07-6451C2520987}"/>
              </a:ext>
            </a:extLst>
          </p:cNvPr>
          <p:cNvSpPr txBox="1"/>
          <p:nvPr/>
        </p:nvSpPr>
        <p:spPr>
          <a:xfrm>
            <a:off x="410817" y="361268"/>
            <a:ext cx="11078818" cy="6440033"/>
          </a:xfrm>
          <a:prstGeom prst="rect">
            <a:avLst/>
          </a:prstGeom>
          <a:noFill/>
        </p:spPr>
        <p:txBody>
          <a:bodyPr wrap="square">
            <a:spAutoFit/>
          </a:bodyPr>
          <a:lstStyle/>
          <a:p>
            <a:pPr algn="just">
              <a:lnSpc>
                <a:spcPct val="107000"/>
              </a:lnSpc>
              <a:spcAft>
                <a:spcPts val="800"/>
              </a:spcAft>
            </a:pPr>
            <a:r>
              <a:rPr lang="fr-FR" sz="3200" b="1" kern="0" dirty="0">
                <a:effectLst/>
                <a:latin typeface="Times New Roman" panose="02020603050405020304" pitchFamily="18" charset="0"/>
                <a:ea typeface="Calibri" panose="020F0502020204030204" pitchFamily="34" charset="0"/>
                <a:cs typeface="Arial" panose="020B0604020202020204" pitchFamily="34" charset="0"/>
              </a:rPr>
              <a:t>3.4. Evaluation d’une incertitude simple</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b="1" kern="0" dirty="0">
                <a:effectLst/>
                <a:latin typeface="Times New Roman" panose="02020603050405020304" pitchFamily="18" charset="0"/>
                <a:ea typeface="Calibri" panose="020F0502020204030204" pitchFamily="34"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L’incertitude étant le moyen de prendre en compte les erreurs inévitables que l’on commet lors de la mesure, erreurs que l’on ne connaît pas (en effet si l’on connaissait ces erreurs il suffirait alors d’effectuer les corrections nécessaires pour obtenir la valeur vraie). En aucun cas on ne pourra calculer une valeur exacte de l’étendue de l’incertitude. On ne pourra qu’estimer une valeur plus ou moins proche de la réalité.</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L’estimation de l’incertitude sera calculée à partir d’outils statistiques, c’est-à-dire en considérant les résultats de plusieurs mesures </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Xi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(échantillon) en faisant des hypothèses sur les lois de distribution de ces mesures, et en réalisant les calculs correspondants. En général, les résultats issus de cette méthode seront exprimés par une moyenne </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(Xi)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et un écart type </a:t>
            </a:r>
            <a:r>
              <a:rPr lang="en-US" sz="2400" i="1" kern="0" dirty="0">
                <a:effectLst/>
                <a:latin typeface="Times New Roman,Italic"/>
                <a:ea typeface="Calibri" panose="020F0502020204030204" pitchFamily="34" charset="0"/>
                <a:cs typeface="Times New Roman,Italic"/>
              </a:rPr>
              <a:t>σ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Xi</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 Naturellement, dans les calculs d’incertitudes par « </a:t>
            </a:r>
            <a:r>
              <a:rPr lang="fr-FR" sz="2400" b="1" kern="0" dirty="0">
                <a:effectLst/>
                <a:latin typeface="Times New Roman" panose="02020603050405020304" pitchFamily="18" charset="0"/>
                <a:ea typeface="Calibri" panose="020F0502020204030204" pitchFamily="34" charset="0"/>
                <a:cs typeface="Arial" panose="020B0604020202020204" pitchFamily="34" charset="0"/>
              </a:rPr>
              <a:t>une méthode de type A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 on admettra que </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u (Xi)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est égale à </a:t>
            </a:r>
            <a:r>
              <a:rPr lang="en-US" sz="2400" i="1" kern="0" dirty="0">
                <a:effectLst/>
                <a:latin typeface="Times New Roman,Italic"/>
                <a:ea typeface="Calibri" panose="020F0502020204030204" pitchFamily="34" charset="0"/>
                <a:cs typeface="Times New Roman,Italic"/>
              </a:rPr>
              <a:t>σ</a:t>
            </a:r>
            <a:r>
              <a:rPr lang="fr-FR" sz="2400" i="1" kern="0" dirty="0">
                <a:effectLst/>
                <a:latin typeface="Times New Roman,Italic"/>
                <a:ea typeface="Calibri" panose="020F0502020204030204" pitchFamily="34" charset="0"/>
                <a:cs typeface="Times New Roman,Italic"/>
              </a:rPr>
              <a:t> (Xi)</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 L’incertitude globale sur toutes les mesures effectuées avec un appareil de mesure sera une fonction de ces incertitudes partielles :</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 </a:t>
            </a:r>
            <a:r>
              <a:rPr lang="fr-FR" sz="2400" b="1" kern="0" dirty="0" err="1">
                <a:solidFill>
                  <a:srgbClr val="232321"/>
                </a:solidFill>
                <a:effectLst/>
                <a:latin typeface="Times New Roman" panose="02020603050405020304" pitchFamily="18" charset="0"/>
                <a:ea typeface="Calibri" panose="020F0502020204030204" pitchFamily="34" charset="0"/>
                <a:cs typeface="Arial" panose="020B0604020202020204" pitchFamily="34" charset="0"/>
              </a:rPr>
              <a:t>Uglobale</a:t>
            </a:r>
            <a:r>
              <a:rPr lang="fr-FR" sz="2400" b="1" kern="0" dirty="0">
                <a:solidFill>
                  <a:srgbClr val="232321"/>
                </a:solidFill>
                <a:effectLst/>
                <a:latin typeface="Times New Roman" panose="02020603050405020304" pitchFamily="18" charset="0"/>
                <a:ea typeface="Calibri" panose="020F0502020204030204" pitchFamily="34" charset="0"/>
                <a:cs typeface="Arial" panose="020B0604020202020204" pitchFamily="34" charset="0"/>
              </a:rPr>
              <a:t> = f(</a:t>
            </a:r>
            <a:r>
              <a:rPr lang="fr-FR" sz="2400" b="1" kern="0" dirty="0" err="1">
                <a:solidFill>
                  <a:srgbClr val="232321"/>
                </a:solidFill>
                <a:effectLst/>
                <a:latin typeface="Times New Roman" panose="02020603050405020304" pitchFamily="18" charset="0"/>
                <a:ea typeface="Calibri" panose="020F0502020204030204" pitchFamily="34" charset="0"/>
                <a:cs typeface="Arial" panose="020B0604020202020204" pitchFamily="34" charset="0"/>
              </a:rPr>
              <a:t>Uenvironnement</a:t>
            </a:r>
            <a:r>
              <a:rPr lang="fr-FR" sz="2400" b="1" kern="0" dirty="0">
                <a:solidFill>
                  <a:srgbClr val="232321"/>
                </a:solidFill>
                <a:effectLst/>
                <a:latin typeface="Times New Roman" panose="02020603050405020304" pitchFamily="18" charset="0"/>
                <a:ea typeface="Calibri" panose="020F0502020204030204" pitchFamily="34" charset="0"/>
                <a:cs typeface="Arial" panose="020B0604020202020204" pitchFamily="34" charset="0"/>
              </a:rPr>
              <a:t>, </a:t>
            </a:r>
            <a:r>
              <a:rPr lang="fr-FR" sz="2400" b="1" kern="0" dirty="0" err="1">
                <a:solidFill>
                  <a:srgbClr val="232321"/>
                </a:solidFill>
                <a:effectLst/>
                <a:latin typeface="Times New Roman" panose="02020603050405020304" pitchFamily="18" charset="0"/>
                <a:ea typeface="Calibri" panose="020F0502020204030204" pitchFamily="34" charset="0"/>
                <a:cs typeface="Arial" panose="020B0604020202020204" pitchFamily="34" charset="0"/>
              </a:rPr>
              <a:t>Uopérateur</a:t>
            </a:r>
            <a:r>
              <a:rPr lang="fr-FR" sz="2400" b="1" kern="0" dirty="0">
                <a:solidFill>
                  <a:srgbClr val="232321"/>
                </a:solidFill>
                <a:effectLst/>
                <a:latin typeface="Times New Roman" panose="02020603050405020304" pitchFamily="18" charset="0"/>
                <a:ea typeface="Calibri" panose="020F0502020204030204" pitchFamily="34" charset="0"/>
                <a:cs typeface="Arial" panose="020B0604020202020204" pitchFamily="34" charset="0"/>
              </a:rPr>
              <a:t>, </a:t>
            </a:r>
            <a:r>
              <a:rPr lang="fr-FR" sz="2400" b="1" kern="0" dirty="0" err="1">
                <a:solidFill>
                  <a:srgbClr val="232321"/>
                </a:solidFill>
                <a:effectLst/>
                <a:latin typeface="Times New Roman" panose="02020603050405020304" pitchFamily="18" charset="0"/>
                <a:ea typeface="Calibri" panose="020F0502020204030204" pitchFamily="34" charset="0"/>
                <a:cs typeface="Arial" panose="020B0604020202020204" pitchFamily="34" charset="0"/>
              </a:rPr>
              <a:t>Urésolution</a:t>
            </a:r>
            <a:r>
              <a:rPr lang="fr-FR" sz="2400" b="1" kern="0" dirty="0">
                <a:solidFill>
                  <a:srgbClr val="232321"/>
                </a:solidFill>
                <a:effectLst/>
                <a:latin typeface="Times New Roman" panose="02020603050405020304" pitchFamily="18" charset="0"/>
                <a:ea typeface="Calibri" panose="020F0502020204030204" pitchFamily="34" charset="0"/>
                <a:cs typeface="Arial" panose="020B0604020202020204" pitchFamily="34" charset="0"/>
              </a:rPr>
              <a:t>, </a:t>
            </a:r>
            <a:r>
              <a:rPr lang="fr-FR" sz="2400" b="1" kern="0" dirty="0" err="1">
                <a:solidFill>
                  <a:srgbClr val="232321"/>
                </a:solidFill>
                <a:effectLst/>
                <a:latin typeface="Times New Roman" panose="02020603050405020304" pitchFamily="18" charset="0"/>
                <a:ea typeface="Calibri" panose="020F0502020204030204" pitchFamily="34" charset="0"/>
                <a:cs typeface="Arial" panose="020B0604020202020204" pitchFamily="34" charset="0"/>
              </a:rPr>
              <a:t>Ujustesse</a:t>
            </a:r>
            <a:r>
              <a:rPr lang="fr-FR" sz="2400" b="1" kern="0" dirty="0">
                <a:solidFill>
                  <a:srgbClr val="232321"/>
                </a:solidFill>
                <a:effectLst/>
                <a:latin typeface="Times New Roman" panose="02020603050405020304" pitchFamily="18" charset="0"/>
                <a:ea typeface="Calibri" panose="020F0502020204030204" pitchFamily="34" charset="0"/>
                <a:cs typeface="Arial" panose="020B0604020202020204" pitchFamily="34" charset="0"/>
              </a:rPr>
              <a:t>, </a:t>
            </a:r>
            <a:r>
              <a:rPr lang="fr-FR" sz="2400" b="1" kern="0" dirty="0" err="1">
                <a:solidFill>
                  <a:srgbClr val="232321"/>
                </a:solidFill>
                <a:effectLst/>
                <a:latin typeface="Times New Roman" panose="02020603050405020304" pitchFamily="18" charset="0"/>
                <a:ea typeface="Calibri" panose="020F0502020204030204" pitchFamily="34" charset="0"/>
                <a:cs typeface="Arial" panose="020B0604020202020204" pitchFamily="34" charset="0"/>
              </a:rPr>
              <a:t>Ufidélité</a:t>
            </a:r>
            <a:r>
              <a:rPr lang="fr-FR" sz="2400" b="1" kern="0" dirty="0">
                <a:solidFill>
                  <a:srgbClr val="232321"/>
                </a:solidFill>
                <a:effectLst/>
                <a:latin typeface="Times New Roman,Bold"/>
                <a:ea typeface="Calibri" panose="020F0502020204030204" pitchFamily="34" charset="0"/>
                <a:cs typeface="Arial" panose="020B0604020202020204" pitchFamily="34" charset="0"/>
              </a:rPr>
              <a:t>,</a:t>
            </a:r>
            <a:r>
              <a:rPr lang="fr-FR" sz="2400" b="1" kern="0" dirty="0">
                <a:solidFill>
                  <a:srgbClr val="232321"/>
                </a:solidFill>
                <a:effectLst/>
                <a:latin typeface="Times New Roman" panose="02020603050405020304" pitchFamily="18" charset="0"/>
                <a:ea typeface="Calibri" panose="020F0502020204030204" pitchFamily="34" charset="0"/>
                <a:cs typeface="Times New Roman,Bold"/>
              </a:rPr>
              <a:t>…</a:t>
            </a:r>
            <a:r>
              <a:rPr lang="fr-FR" sz="2400" b="1" kern="0" dirty="0">
                <a:solidFill>
                  <a:srgbClr val="232321"/>
                </a:solidFill>
                <a:effectLst/>
                <a:latin typeface="Times New Roman,Bold"/>
                <a:ea typeface="Calibri" panose="020F0502020204030204" pitchFamily="34" charset="0"/>
                <a:cs typeface="Arial" panose="020B0604020202020204" pitchFamily="34" charset="0"/>
              </a:rPr>
              <a:t>)</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9982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8F71FAB-15AE-9065-A3F2-21C5348902C4}"/>
              </a:ext>
            </a:extLst>
          </p:cNvPr>
          <p:cNvSpPr txBox="1"/>
          <p:nvPr/>
        </p:nvSpPr>
        <p:spPr>
          <a:xfrm>
            <a:off x="397564" y="554483"/>
            <a:ext cx="10482469" cy="593304"/>
          </a:xfrm>
          <a:prstGeom prst="rect">
            <a:avLst/>
          </a:prstGeom>
          <a:noFill/>
        </p:spPr>
        <p:txBody>
          <a:bodyPr wrap="square">
            <a:spAutoFit/>
          </a:bodyPr>
          <a:lstStyle/>
          <a:p>
            <a:pPr algn="just">
              <a:lnSpc>
                <a:spcPct val="107000"/>
              </a:lnSpc>
              <a:spcAft>
                <a:spcPts val="800"/>
              </a:spcAft>
            </a:pPr>
            <a:r>
              <a:rPr lang="fr-FR" sz="3200" b="1" kern="0" dirty="0">
                <a:effectLst/>
                <a:latin typeface="Times New Roman" panose="02020603050405020304" pitchFamily="18" charset="0"/>
                <a:ea typeface="Calibri" panose="020F0502020204030204" pitchFamily="34" charset="0"/>
                <a:cs typeface="Arial" panose="020B0604020202020204" pitchFamily="34" charset="0"/>
              </a:rPr>
              <a:t>3.4.1. Application</a:t>
            </a:r>
            <a:endParaRPr lang="fr-FR" sz="3200" b="1" kern="100" dirty="0">
              <a:latin typeface="Calibri" panose="020F0502020204030204" pitchFamily="34" charset="0"/>
              <a:ea typeface="Calibri" panose="020F0502020204030204" pitchFamily="34" charset="0"/>
              <a:cs typeface="Arial" panose="020B0604020202020204" pitchFamily="34" charset="0"/>
            </a:endParaRPr>
          </a:p>
        </p:txBody>
      </p:sp>
      <p:sp>
        <p:nvSpPr>
          <p:cNvPr id="3" name="ZoneTexte 2">
            <a:extLst>
              <a:ext uri="{FF2B5EF4-FFF2-40B4-BE49-F238E27FC236}">
                <a16:creationId xmlns:a16="http://schemas.microsoft.com/office/drawing/2014/main" id="{5050900F-1F7E-5D64-C945-69BFECC58417}"/>
              </a:ext>
            </a:extLst>
          </p:cNvPr>
          <p:cNvSpPr txBox="1"/>
          <p:nvPr/>
        </p:nvSpPr>
        <p:spPr>
          <a:xfrm>
            <a:off x="331305" y="1516557"/>
            <a:ext cx="10813774" cy="2628605"/>
          </a:xfrm>
          <a:prstGeom prst="rect">
            <a:avLst/>
          </a:prstGeom>
          <a:noFill/>
        </p:spPr>
        <p:txBody>
          <a:bodyPr wrap="square">
            <a:spAutoFit/>
          </a:bodyPr>
          <a:lstStyle/>
          <a:p>
            <a:pPr indent="180340" algn="just">
              <a:lnSpc>
                <a:spcPct val="107000"/>
              </a:lnSpc>
              <a:spcAft>
                <a:spcPts val="800"/>
              </a:spcAft>
            </a:pPr>
            <a:r>
              <a:rPr lang="fr-FR" sz="2400" kern="0" dirty="0">
                <a:effectLst/>
                <a:latin typeface="Times New Roman" panose="02020603050405020304" pitchFamily="18" charset="0"/>
                <a:ea typeface="TimesNewRomanPSMT"/>
                <a:cs typeface="Arial" panose="020B0604020202020204" pitchFamily="34" charset="0"/>
              </a:rPr>
              <a:t>Voici un exemple de la détermination de l’incertitude des mesures de longueur effectuées avec un pied à coulisse (Tableau 3-1). Ces mesures ont été réalisées par les étudiants d’une façon totalement indépendante sur une pièce en PVC (coefficient de dilatation 78 micron/°C/m), dont la température de la pièce à mesurer fut 20°±10°. Afin de tenir compte de la justesse du pied à coulisse, supposons 10 mesures, d’une cale étalon de 60±0,0004 à 95% (Tableau 3-2), prise avec le même pied à coulisse.</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eaLnBrk="0" hangingPunct="0">
              <a:lnSpc>
                <a:spcPct val="107000"/>
              </a:lnSpc>
              <a:spcBef>
                <a:spcPts val="45"/>
              </a:spcBef>
              <a:spcAft>
                <a:spcPts val="800"/>
              </a:spcAft>
            </a:pPr>
            <a:r>
              <a:rPr lang="fr-FR" sz="400" kern="0" dirty="0">
                <a:effectLst/>
                <a:latin typeface="Times New Roman" panose="02020603050405020304" pitchFamily="18" charset="0"/>
                <a:ea typeface="Calibri" panose="020F0502020204030204" pitchFamily="34" charset="0"/>
                <a:cs typeface="Arial" panose="020B0604020202020204" pitchFamily="34" charset="0"/>
              </a:rPr>
              <a:t> </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Image 6">
            <a:extLst>
              <a:ext uri="{FF2B5EF4-FFF2-40B4-BE49-F238E27FC236}">
                <a16:creationId xmlns:a16="http://schemas.microsoft.com/office/drawing/2014/main" id="{D40FF4BF-7858-6EDD-8B21-30437AD5DD85}"/>
              </a:ext>
            </a:extLst>
          </p:cNvPr>
          <p:cNvPicPr>
            <a:picLocks noChangeAspect="1"/>
          </p:cNvPicPr>
          <p:nvPr/>
        </p:nvPicPr>
        <p:blipFill>
          <a:blip r:embed="rId2"/>
          <a:stretch>
            <a:fillRect/>
          </a:stretch>
        </p:blipFill>
        <p:spPr>
          <a:xfrm>
            <a:off x="1381332" y="3989811"/>
            <a:ext cx="7563886" cy="2388160"/>
          </a:xfrm>
          <a:prstGeom prst="rect">
            <a:avLst/>
          </a:prstGeom>
        </p:spPr>
      </p:pic>
    </p:spTree>
    <p:extLst>
      <p:ext uri="{BB962C8B-B14F-4D97-AF65-F5344CB8AC3E}">
        <p14:creationId xmlns:p14="http://schemas.microsoft.com/office/powerpoint/2010/main" val="3746411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4E360E08-57FF-88A6-75D6-EFD7B94F8FE5}"/>
              </a:ext>
            </a:extLst>
          </p:cNvPr>
          <p:cNvPicPr>
            <a:picLocks noChangeAspect="1"/>
          </p:cNvPicPr>
          <p:nvPr/>
        </p:nvPicPr>
        <p:blipFill>
          <a:blip r:embed="rId2"/>
          <a:stretch>
            <a:fillRect/>
          </a:stretch>
        </p:blipFill>
        <p:spPr>
          <a:xfrm>
            <a:off x="1551952" y="231086"/>
            <a:ext cx="6823421" cy="2432602"/>
          </a:xfrm>
          <a:prstGeom prst="rect">
            <a:avLst/>
          </a:prstGeom>
        </p:spPr>
      </p:pic>
      <p:pic>
        <p:nvPicPr>
          <p:cNvPr id="8" name="Image 7">
            <a:extLst>
              <a:ext uri="{FF2B5EF4-FFF2-40B4-BE49-F238E27FC236}">
                <a16:creationId xmlns:a16="http://schemas.microsoft.com/office/drawing/2014/main" id="{385067BF-D323-CA35-B5A8-B4089A72CB43}"/>
              </a:ext>
            </a:extLst>
          </p:cNvPr>
          <p:cNvPicPr>
            <a:picLocks noChangeAspect="1"/>
          </p:cNvPicPr>
          <p:nvPr/>
        </p:nvPicPr>
        <p:blipFill>
          <a:blip r:embed="rId3"/>
          <a:stretch>
            <a:fillRect/>
          </a:stretch>
        </p:blipFill>
        <p:spPr>
          <a:xfrm>
            <a:off x="437322" y="2146852"/>
            <a:ext cx="9197008" cy="4711148"/>
          </a:xfrm>
          <a:prstGeom prst="rect">
            <a:avLst/>
          </a:prstGeom>
        </p:spPr>
      </p:pic>
    </p:spTree>
    <p:extLst>
      <p:ext uri="{BB962C8B-B14F-4D97-AF65-F5344CB8AC3E}">
        <p14:creationId xmlns:p14="http://schemas.microsoft.com/office/powerpoint/2010/main" val="398783756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494</Words>
  <Application>Microsoft Office PowerPoint</Application>
  <PresentationFormat>Grand écran</PresentationFormat>
  <Paragraphs>19</Paragraphs>
  <Slides>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vt:i4>
      </vt:variant>
    </vt:vector>
  </HeadingPairs>
  <TitlesOfParts>
    <vt:vector size="14" baseType="lpstr">
      <vt:lpstr>Arial</vt:lpstr>
      <vt:lpstr>Calibri</vt:lpstr>
      <vt:lpstr>Calibri Light</vt:lpstr>
      <vt:lpstr>Cambria Math</vt:lpstr>
      <vt:lpstr>Times New Roman</vt:lpstr>
      <vt:lpstr>Times New Roman,Bold</vt:lpstr>
      <vt:lpstr>Times New Roman,Italic</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hadef ali</dc:creator>
  <cp:lastModifiedBy>hadef ali</cp:lastModifiedBy>
  <cp:revision>1</cp:revision>
  <dcterms:created xsi:type="dcterms:W3CDTF">2023-12-03T16:25:00Z</dcterms:created>
  <dcterms:modified xsi:type="dcterms:W3CDTF">2023-12-03T16:25:03Z</dcterms:modified>
</cp:coreProperties>
</file>