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4" r:id="rId8"/>
    <p:sldId id="263" r:id="rId9"/>
    <p:sldId id="265" r:id="rId10"/>
    <p:sldId id="266" r:id="rId11"/>
    <p:sldId id="267" r:id="rId12"/>
    <p:sldId id="269" r:id="rId13"/>
    <p:sldId id="273" r:id="rId14"/>
    <p:sldId id="274" r:id="rId15"/>
    <p:sldId id="270" r:id="rId16"/>
    <p:sldId id="271" r:id="rId17"/>
    <p:sldId id="275" r:id="rId18"/>
    <p:sldId id="272" r:id="rId19"/>
    <p:sldId id="278" r:id="rId20"/>
    <p:sldId id="279" r:id="rId21"/>
    <p:sldId id="277" r:id="rId22"/>
    <p:sldId id="280" r:id="rId23"/>
    <p:sldId id="281" r:id="rId24"/>
    <p:sldId id="276"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DB109-A6AB-44FF-A331-2EEFFB14919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DBC61C4-8897-4F91-BB51-191D973E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FB7C722-D278-41EA-9F3B-8AD56AB3CF9D}"/>
              </a:ext>
            </a:extLst>
          </p:cNvPr>
          <p:cNvSpPr>
            <a:spLocks noGrp="1"/>
          </p:cNvSpPr>
          <p:nvPr>
            <p:ph type="dt" sz="half" idx="10"/>
          </p:nvPr>
        </p:nvSpPr>
        <p:spPr/>
        <p:txBody>
          <a:bodyPr/>
          <a:lstStyle/>
          <a:p>
            <a:fld id="{1B397A97-2909-471E-817F-E63580CED5F6}" type="datetimeFigureOut">
              <a:rPr lang="fr-FR" smtClean="0"/>
              <a:t>20/04/2024</a:t>
            </a:fld>
            <a:endParaRPr lang="fr-FR"/>
          </a:p>
        </p:txBody>
      </p:sp>
      <p:sp>
        <p:nvSpPr>
          <p:cNvPr id="5" name="Espace réservé du pied de page 4">
            <a:extLst>
              <a:ext uri="{FF2B5EF4-FFF2-40B4-BE49-F238E27FC236}">
                <a16:creationId xmlns:a16="http://schemas.microsoft.com/office/drawing/2014/main" id="{2B13DE1B-D70E-4433-A36F-91791B9816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CBED65-1709-47BB-A3FB-88C8A482BCF0}"/>
              </a:ext>
            </a:extLst>
          </p:cNvPr>
          <p:cNvSpPr>
            <a:spLocks noGrp="1"/>
          </p:cNvSpPr>
          <p:nvPr>
            <p:ph type="sldNum" sz="quarter" idx="12"/>
          </p:nvPr>
        </p:nvSpPr>
        <p:spPr/>
        <p:txBody>
          <a:bodyPr/>
          <a:lstStyle/>
          <a:p>
            <a:fld id="{112C45FF-F7E2-4059-96B3-0E87F84717AA}" type="slidenum">
              <a:rPr lang="fr-FR" smtClean="0"/>
              <a:t>‹N°›</a:t>
            </a:fld>
            <a:endParaRPr lang="fr-FR"/>
          </a:p>
        </p:txBody>
      </p:sp>
    </p:spTree>
    <p:extLst>
      <p:ext uri="{BB962C8B-B14F-4D97-AF65-F5344CB8AC3E}">
        <p14:creationId xmlns:p14="http://schemas.microsoft.com/office/powerpoint/2010/main" val="18972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2E6B2D-CE3B-4DB7-9CF1-F3B2217932F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A2D1C00-54C3-4E3D-A9C1-EC71AC13C77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EC3A94B-B86D-43FC-BAA5-3A18D8053873}"/>
              </a:ext>
            </a:extLst>
          </p:cNvPr>
          <p:cNvSpPr>
            <a:spLocks noGrp="1"/>
          </p:cNvSpPr>
          <p:nvPr>
            <p:ph type="dt" sz="half" idx="10"/>
          </p:nvPr>
        </p:nvSpPr>
        <p:spPr/>
        <p:txBody>
          <a:bodyPr/>
          <a:lstStyle/>
          <a:p>
            <a:fld id="{1B397A97-2909-471E-817F-E63580CED5F6}" type="datetimeFigureOut">
              <a:rPr lang="fr-FR" smtClean="0"/>
              <a:t>20/04/2024</a:t>
            </a:fld>
            <a:endParaRPr lang="fr-FR"/>
          </a:p>
        </p:txBody>
      </p:sp>
      <p:sp>
        <p:nvSpPr>
          <p:cNvPr id="5" name="Espace réservé du pied de page 4">
            <a:extLst>
              <a:ext uri="{FF2B5EF4-FFF2-40B4-BE49-F238E27FC236}">
                <a16:creationId xmlns:a16="http://schemas.microsoft.com/office/drawing/2014/main" id="{FE39DE69-5964-425A-B85D-22C8A8F7EE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7B73D2-A6FB-4465-80A7-1D079319A082}"/>
              </a:ext>
            </a:extLst>
          </p:cNvPr>
          <p:cNvSpPr>
            <a:spLocks noGrp="1"/>
          </p:cNvSpPr>
          <p:nvPr>
            <p:ph type="sldNum" sz="quarter" idx="12"/>
          </p:nvPr>
        </p:nvSpPr>
        <p:spPr/>
        <p:txBody>
          <a:bodyPr/>
          <a:lstStyle/>
          <a:p>
            <a:fld id="{112C45FF-F7E2-4059-96B3-0E87F84717AA}" type="slidenum">
              <a:rPr lang="fr-FR" smtClean="0"/>
              <a:t>‹N°›</a:t>
            </a:fld>
            <a:endParaRPr lang="fr-FR"/>
          </a:p>
        </p:txBody>
      </p:sp>
    </p:spTree>
    <p:extLst>
      <p:ext uri="{BB962C8B-B14F-4D97-AF65-F5344CB8AC3E}">
        <p14:creationId xmlns:p14="http://schemas.microsoft.com/office/powerpoint/2010/main" val="28544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52FF7E0-E58A-4553-910A-1047ADF5760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A8B5177-809F-4E68-9358-09661D9C5FB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A38706-A679-4899-B3FC-7141C0B22A3D}"/>
              </a:ext>
            </a:extLst>
          </p:cNvPr>
          <p:cNvSpPr>
            <a:spLocks noGrp="1"/>
          </p:cNvSpPr>
          <p:nvPr>
            <p:ph type="dt" sz="half" idx="10"/>
          </p:nvPr>
        </p:nvSpPr>
        <p:spPr/>
        <p:txBody>
          <a:bodyPr/>
          <a:lstStyle/>
          <a:p>
            <a:fld id="{1B397A97-2909-471E-817F-E63580CED5F6}" type="datetimeFigureOut">
              <a:rPr lang="fr-FR" smtClean="0"/>
              <a:t>20/04/2024</a:t>
            </a:fld>
            <a:endParaRPr lang="fr-FR"/>
          </a:p>
        </p:txBody>
      </p:sp>
      <p:sp>
        <p:nvSpPr>
          <p:cNvPr id="5" name="Espace réservé du pied de page 4">
            <a:extLst>
              <a:ext uri="{FF2B5EF4-FFF2-40B4-BE49-F238E27FC236}">
                <a16:creationId xmlns:a16="http://schemas.microsoft.com/office/drawing/2014/main" id="{1AA15B4E-6CBA-48B1-A168-8FA516D5D7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484CD0-39BA-4770-A409-1E074A1E73E9}"/>
              </a:ext>
            </a:extLst>
          </p:cNvPr>
          <p:cNvSpPr>
            <a:spLocks noGrp="1"/>
          </p:cNvSpPr>
          <p:nvPr>
            <p:ph type="sldNum" sz="quarter" idx="12"/>
          </p:nvPr>
        </p:nvSpPr>
        <p:spPr/>
        <p:txBody>
          <a:bodyPr/>
          <a:lstStyle/>
          <a:p>
            <a:fld id="{112C45FF-F7E2-4059-96B3-0E87F84717AA}" type="slidenum">
              <a:rPr lang="fr-FR" smtClean="0"/>
              <a:t>‹N°›</a:t>
            </a:fld>
            <a:endParaRPr lang="fr-FR"/>
          </a:p>
        </p:txBody>
      </p:sp>
    </p:spTree>
    <p:extLst>
      <p:ext uri="{BB962C8B-B14F-4D97-AF65-F5344CB8AC3E}">
        <p14:creationId xmlns:p14="http://schemas.microsoft.com/office/powerpoint/2010/main" val="359534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C54496-5953-4ACC-9A8E-22E10F68451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3E5451-59BF-4E37-8050-9548A11AC7A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552475-7B03-43F5-97F4-A5140C6BBA79}"/>
              </a:ext>
            </a:extLst>
          </p:cNvPr>
          <p:cNvSpPr>
            <a:spLocks noGrp="1"/>
          </p:cNvSpPr>
          <p:nvPr>
            <p:ph type="dt" sz="half" idx="10"/>
          </p:nvPr>
        </p:nvSpPr>
        <p:spPr/>
        <p:txBody>
          <a:bodyPr/>
          <a:lstStyle/>
          <a:p>
            <a:fld id="{1B397A97-2909-471E-817F-E63580CED5F6}" type="datetimeFigureOut">
              <a:rPr lang="fr-FR" smtClean="0"/>
              <a:t>20/04/2024</a:t>
            </a:fld>
            <a:endParaRPr lang="fr-FR"/>
          </a:p>
        </p:txBody>
      </p:sp>
      <p:sp>
        <p:nvSpPr>
          <p:cNvPr id="5" name="Espace réservé du pied de page 4">
            <a:extLst>
              <a:ext uri="{FF2B5EF4-FFF2-40B4-BE49-F238E27FC236}">
                <a16:creationId xmlns:a16="http://schemas.microsoft.com/office/drawing/2014/main" id="{AA8FF616-8F08-495D-BD24-AF7172CFDA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8BFC265-DEFD-4F00-BEE9-2CE0B2B76F76}"/>
              </a:ext>
            </a:extLst>
          </p:cNvPr>
          <p:cNvSpPr>
            <a:spLocks noGrp="1"/>
          </p:cNvSpPr>
          <p:nvPr>
            <p:ph type="sldNum" sz="quarter" idx="12"/>
          </p:nvPr>
        </p:nvSpPr>
        <p:spPr/>
        <p:txBody>
          <a:bodyPr/>
          <a:lstStyle/>
          <a:p>
            <a:fld id="{112C45FF-F7E2-4059-96B3-0E87F84717AA}" type="slidenum">
              <a:rPr lang="fr-FR" smtClean="0"/>
              <a:t>‹N°›</a:t>
            </a:fld>
            <a:endParaRPr lang="fr-FR"/>
          </a:p>
        </p:txBody>
      </p:sp>
    </p:spTree>
    <p:extLst>
      <p:ext uri="{BB962C8B-B14F-4D97-AF65-F5344CB8AC3E}">
        <p14:creationId xmlns:p14="http://schemas.microsoft.com/office/powerpoint/2010/main" val="100709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615FF5-5521-4307-99B7-29A4A2CB8AB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4555F21-C43B-4B56-A7BA-60A4FFE4E5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9DF1E71-8C1D-4E53-8F55-492A06E61881}"/>
              </a:ext>
            </a:extLst>
          </p:cNvPr>
          <p:cNvSpPr>
            <a:spLocks noGrp="1"/>
          </p:cNvSpPr>
          <p:nvPr>
            <p:ph type="dt" sz="half" idx="10"/>
          </p:nvPr>
        </p:nvSpPr>
        <p:spPr/>
        <p:txBody>
          <a:bodyPr/>
          <a:lstStyle/>
          <a:p>
            <a:fld id="{1B397A97-2909-471E-817F-E63580CED5F6}" type="datetimeFigureOut">
              <a:rPr lang="fr-FR" smtClean="0"/>
              <a:t>20/04/2024</a:t>
            </a:fld>
            <a:endParaRPr lang="fr-FR"/>
          </a:p>
        </p:txBody>
      </p:sp>
      <p:sp>
        <p:nvSpPr>
          <p:cNvPr id="5" name="Espace réservé du pied de page 4">
            <a:extLst>
              <a:ext uri="{FF2B5EF4-FFF2-40B4-BE49-F238E27FC236}">
                <a16:creationId xmlns:a16="http://schemas.microsoft.com/office/drawing/2014/main" id="{5F7FC595-5FF2-4E15-B75A-F4A3246F9C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DB87E4-BDB8-46CA-AEB4-F346985C0B06}"/>
              </a:ext>
            </a:extLst>
          </p:cNvPr>
          <p:cNvSpPr>
            <a:spLocks noGrp="1"/>
          </p:cNvSpPr>
          <p:nvPr>
            <p:ph type="sldNum" sz="quarter" idx="12"/>
          </p:nvPr>
        </p:nvSpPr>
        <p:spPr/>
        <p:txBody>
          <a:bodyPr/>
          <a:lstStyle/>
          <a:p>
            <a:fld id="{112C45FF-F7E2-4059-96B3-0E87F84717AA}" type="slidenum">
              <a:rPr lang="fr-FR" smtClean="0"/>
              <a:t>‹N°›</a:t>
            </a:fld>
            <a:endParaRPr lang="fr-FR"/>
          </a:p>
        </p:txBody>
      </p:sp>
    </p:spTree>
    <p:extLst>
      <p:ext uri="{BB962C8B-B14F-4D97-AF65-F5344CB8AC3E}">
        <p14:creationId xmlns:p14="http://schemas.microsoft.com/office/powerpoint/2010/main" val="252400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54A89F-5F61-485D-98BB-EAA7A9EF3A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7767684-149B-41E3-9C32-C23E138A4EA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67BE9B8-75AD-4003-9317-93556DA73BC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BCAA4A5-180C-4C46-A01C-1DFAFEE08716}"/>
              </a:ext>
            </a:extLst>
          </p:cNvPr>
          <p:cNvSpPr>
            <a:spLocks noGrp="1"/>
          </p:cNvSpPr>
          <p:nvPr>
            <p:ph type="dt" sz="half" idx="10"/>
          </p:nvPr>
        </p:nvSpPr>
        <p:spPr/>
        <p:txBody>
          <a:bodyPr/>
          <a:lstStyle/>
          <a:p>
            <a:fld id="{1B397A97-2909-471E-817F-E63580CED5F6}" type="datetimeFigureOut">
              <a:rPr lang="fr-FR" smtClean="0"/>
              <a:t>20/04/2024</a:t>
            </a:fld>
            <a:endParaRPr lang="fr-FR"/>
          </a:p>
        </p:txBody>
      </p:sp>
      <p:sp>
        <p:nvSpPr>
          <p:cNvPr id="6" name="Espace réservé du pied de page 5">
            <a:extLst>
              <a:ext uri="{FF2B5EF4-FFF2-40B4-BE49-F238E27FC236}">
                <a16:creationId xmlns:a16="http://schemas.microsoft.com/office/drawing/2014/main" id="{959D64CC-6F95-4C2B-9EF0-B0182DCC538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F0FCA23-6241-48D3-B9E0-F60221324191}"/>
              </a:ext>
            </a:extLst>
          </p:cNvPr>
          <p:cNvSpPr>
            <a:spLocks noGrp="1"/>
          </p:cNvSpPr>
          <p:nvPr>
            <p:ph type="sldNum" sz="quarter" idx="12"/>
          </p:nvPr>
        </p:nvSpPr>
        <p:spPr/>
        <p:txBody>
          <a:bodyPr/>
          <a:lstStyle/>
          <a:p>
            <a:fld id="{112C45FF-F7E2-4059-96B3-0E87F84717AA}" type="slidenum">
              <a:rPr lang="fr-FR" smtClean="0"/>
              <a:t>‹N°›</a:t>
            </a:fld>
            <a:endParaRPr lang="fr-FR"/>
          </a:p>
        </p:txBody>
      </p:sp>
    </p:spTree>
    <p:extLst>
      <p:ext uri="{BB962C8B-B14F-4D97-AF65-F5344CB8AC3E}">
        <p14:creationId xmlns:p14="http://schemas.microsoft.com/office/powerpoint/2010/main" val="147293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C56314-2047-4300-B27F-49438B084DF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794158F-C081-450A-BF9F-355C61D651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119F0D4-2C93-45F1-A39F-3A6D58E0775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4C0B6B3-BBEF-422D-AC1E-95252FC91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F72E5B8-D4D6-4758-B056-F31E57DA571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E27A866-DCD8-448A-9568-2860343CCAAF}"/>
              </a:ext>
            </a:extLst>
          </p:cNvPr>
          <p:cNvSpPr>
            <a:spLocks noGrp="1"/>
          </p:cNvSpPr>
          <p:nvPr>
            <p:ph type="dt" sz="half" idx="10"/>
          </p:nvPr>
        </p:nvSpPr>
        <p:spPr/>
        <p:txBody>
          <a:bodyPr/>
          <a:lstStyle/>
          <a:p>
            <a:fld id="{1B397A97-2909-471E-817F-E63580CED5F6}" type="datetimeFigureOut">
              <a:rPr lang="fr-FR" smtClean="0"/>
              <a:t>20/04/2024</a:t>
            </a:fld>
            <a:endParaRPr lang="fr-FR"/>
          </a:p>
        </p:txBody>
      </p:sp>
      <p:sp>
        <p:nvSpPr>
          <p:cNvPr id="8" name="Espace réservé du pied de page 7">
            <a:extLst>
              <a:ext uri="{FF2B5EF4-FFF2-40B4-BE49-F238E27FC236}">
                <a16:creationId xmlns:a16="http://schemas.microsoft.com/office/drawing/2014/main" id="{E312427C-48B1-4841-94E1-4C576FF7D5B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E24139F-4F2D-4993-9694-66F03514BFA5}"/>
              </a:ext>
            </a:extLst>
          </p:cNvPr>
          <p:cNvSpPr>
            <a:spLocks noGrp="1"/>
          </p:cNvSpPr>
          <p:nvPr>
            <p:ph type="sldNum" sz="quarter" idx="12"/>
          </p:nvPr>
        </p:nvSpPr>
        <p:spPr/>
        <p:txBody>
          <a:bodyPr/>
          <a:lstStyle/>
          <a:p>
            <a:fld id="{112C45FF-F7E2-4059-96B3-0E87F84717AA}" type="slidenum">
              <a:rPr lang="fr-FR" smtClean="0"/>
              <a:t>‹N°›</a:t>
            </a:fld>
            <a:endParaRPr lang="fr-FR"/>
          </a:p>
        </p:txBody>
      </p:sp>
    </p:spTree>
    <p:extLst>
      <p:ext uri="{BB962C8B-B14F-4D97-AF65-F5344CB8AC3E}">
        <p14:creationId xmlns:p14="http://schemas.microsoft.com/office/powerpoint/2010/main" val="3423596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77EDD-D1B0-4D56-B4CB-3956A1466C9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7E1A95C-344A-43A1-B189-33F24D86A3E7}"/>
              </a:ext>
            </a:extLst>
          </p:cNvPr>
          <p:cNvSpPr>
            <a:spLocks noGrp="1"/>
          </p:cNvSpPr>
          <p:nvPr>
            <p:ph type="dt" sz="half" idx="10"/>
          </p:nvPr>
        </p:nvSpPr>
        <p:spPr/>
        <p:txBody>
          <a:bodyPr/>
          <a:lstStyle/>
          <a:p>
            <a:fld id="{1B397A97-2909-471E-817F-E63580CED5F6}" type="datetimeFigureOut">
              <a:rPr lang="fr-FR" smtClean="0"/>
              <a:t>20/04/2024</a:t>
            </a:fld>
            <a:endParaRPr lang="fr-FR"/>
          </a:p>
        </p:txBody>
      </p:sp>
      <p:sp>
        <p:nvSpPr>
          <p:cNvPr id="4" name="Espace réservé du pied de page 3">
            <a:extLst>
              <a:ext uri="{FF2B5EF4-FFF2-40B4-BE49-F238E27FC236}">
                <a16:creationId xmlns:a16="http://schemas.microsoft.com/office/drawing/2014/main" id="{A545206E-51A8-45EC-B45B-9C005CE99EC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A5271A4-7AC9-4083-998E-59CD5843ED4B}"/>
              </a:ext>
            </a:extLst>
          </p:cNvPr>
          <p:cNvSpPr>
            <a:spLocks noGrp="1"/>
          </p:cNvSpPr>
          <p:nvPr>
            <p:ph type="sldNum" sz="quarter" idx="12"/>
          </p:nvPr>
        </p:nvSpPr>
        <p:spPr/>
        <p:txBody>
          <a:bodyPr/>
          <a:lstStyle/>
          <a:p>
            <a:fld id="{112C45FF-F7E2-4059-96B3-0E87F84717AA}" type="slidenum">
              <a:rPr lang="fr-FR" smtClean="0"/>
              <a:t>‹N°›</a:t>
            </a:fld>
            <a:endParaRPr lang="fr-FR"/>
          </a:p>
        </p:txBody>
      </p:sp>
    </p:spTree>
    <p:extLst>
      <p:ext uri="{BB962C8B-B14F-4D97-AF65-F5344CB8AC3E}">
        <p14:creationId xmlns:p14="http://schemas.microsoft.com/office/powerpoint/2010/main" val="314664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F2D1694-4337-44F7-9949-18141C54EBFA}"/>
              </a:ext>
            </a:extLst>
          </p:cNvPr>
          <p:cNvSpPr>
            <a:spLocks noGrp="1"/>
          </p:cNvSpPr>
          <p:nvPr>
            <p:ph type="dt" sz="half" idx="10"/>
          </p:nvPr>
        </p:nvSpPr>
        <p:spPr/>
        <p:txBody>
          <a:bodyPr/>
          <a:lstStyle/>
          <a:p>
            <a:fld id="{1B397A97-2909-471E-817F-E63580CED5F6}" type="datetimeFigureOut">
              <a:rPr lang="fr-FR" smtClean="0"/>
              <a:t>20/04/2024</a:t>
            </a:fld>
            <a:endParaRPr lang="fr-FR"/>
          </a:p>
        </p:txBody>
      </p:sp>
      <p:sp>
        <p:nvSpPr>
          <p:cNvPr id="3" name="Espace réservé du pied de page 2">
            <a:extLst>
              <a:ext uri="{FF2B5EF4-FFF2-40B4-BE49-F238E27FC236}">
                <a16:creationId xmlns:a16="http://schemas.microsoft.com/office/drawing/2014/main" id="{F8744FBB-E470-4713-AE23-08566F66E9F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96302AB-4FE0-4CC7-8933-F7355790BCA3}"/>
              </a:ext>
            </a:extLst>
          </p:cNvPr>
          <p:cNvSpPr>
            <a:spLocks noGrp="1"/>
          </p:cNvSpPr>
          <p:nvPr>
            <p:ph type="sldNum" sz="quarter" idx="12"/>
          </p:nvPr>
        </p:nvSpPr>
        <p:spPr/>
        <p:txBody>
          <a:bodyPr/>
          <a:lstStyle/>
          <a:p>
            <a:fld id="{112C45FF-F7E2-4059-96B3-0E87F84717AA}" type="slidenum">
              <a:rPr lang="fr-FR" smtClean="0"/>
              <a:t>‹N°›</a:t>
            </a:fld>
            <a:endParaRPr lang="fr-FR"/>
          </a:p>
        </p:txBody>
      </p:sp>
    </p:spTree>
    <p:extLst>
      <p:ext uri="{BB962C8B-B14F-4D97-AF65-F5344CB8AC3E}">
        <p14:creationId xmlns:p14="http://schemas.microsoft.com/office/powerpoint/2010/main" val="284951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3FF0C9-4AA4-4D9E-A3F0-5916B4ADE02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BE6B846-D0AD-471C-80DF-3A967753CE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0E203C6-55F0-4215-B262-FA3265204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1D74E7F-CD4B-4ACC-BAD9-02A55DCADB53}"/>
              </a:ext>
            </a:extLst>
          </p:cNvPr>
          <p:cNvSpPr>
            <a:spLocks noGrp="1"/>
          </p:cNvSpPr>
          <p:nvPr>
            <p:ph type="dt" sz="half" idx="10"/>
          </p:nvPr>
        </p:nvSpPr>
        <p:spPr/>
        <p:txBody>
          <a:bodyPr/>
          <a:lstStyle/>
          <a:p>
            <a:fld id="{1B397A97-2909-471E-817F-E63580CED5F6}" type="datetimeFigureOut">
              <a:rPr lang="fr-FR" smtClean="0"/>
              <a:t>20/04/2024</a:t>
            </a:fld>
            <a:endParaRPr lang="fr-FR"/>
          </a:p>
        </p:txBody>
      </p:sp>
      <p:sp>
        <p:nvSpPr>
          <p:cNvPr id="6" name="Espace réservé du pied de page 5">
            <a:extLst>
              <a:ext uri="{FF2B5EF4-FFF2-40B4-BE49-F238E27FC236}">
                <a16:creationId xmlns:a16="http://schemas.microsoft.com/office/drawing/2014/main" id="{EFC47A5E-080D-45AC-8EA4-A3F0AC44A8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2E90487-D6BA-46EC-B399-5E2292DDE7B4}"/>
              </a:ext>
            </a:extLst>
          </p:cNvPr>
          <p:cNvSpPr>
            <a:spLocks noGrp="1"/>
          </p:cNvSpPr>
          <p:nvPr>
            <p:ph type="sldNum" sz="quarter" idx="12"/>
          </p:nvPr>
        </p:nvSpPr>
        <p:spPr/>
        <p:txBody>
          <a:bodyPr/>
          <a:lstStyle/>
          <a:p>
            <a:fld id="{112C45FF-F7E2-4059-96B3-0E87F84717AA}" type="slidenum">
              <a:rPr lang="fr-FR" smtClean="0"/>
              <a:t>‹N°›</a:t>
            </a:fld>
            <a:endParaRPr lang="fr-FR"/>
          </a:p>
        </p:txBody>
      </p:sp>
    </p:spTree>
    <p:extLst>
      <p:ext uri="{BB962C8B-B14F-4D97-AF65-F5344CB8AC3E}">
        <p14:creationId xmlns:p14="http://schemas.microsoft.com/office/powerpoint/2010/main" val="85163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B32B1-715E-4BA0-815D-6A587678684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157584B-2F0B-478C-98E5-87315135B9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AD07CF1-1353-47FB-981A-FAC7FB2CB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E7E510C-B31E-425A-8CD5-C65BD5844B45}"/>
              </a:ext>
            </a:extLst>
          </p:cNvPr>
          <p:cNvSpPr>
            <a:spLocks noGrp="1"/>
          </p:cNvSpPr>
          <p:nvPr>
            <p:ph type="dt" sz="half" idx="10"/>
          </p:nvPr>
        </p:nvSpPr>
        <p:spPr/>
        <p:txBody>
          <a:bodyPr/>
          <a:lstStyle/>
          <a:p>
            <a:fld id="{1B397A97-2909-471E-817F-E63580CED5F6}" type="datetimeFigureOut">
              <a:rPr lang="fr-FR" smtClean="0"/>
              <a:t>20/04/2024</a:t>
            </a:fld>
            <a:endParaRPr lang="fr-FR"/>
          </a:p>
        </p:txBody>
      </p:sp>
      <p:sp>
        <p:nvSpPr>
          <p:cNvPr id="6" name="Espace réservé du pied de page 5">
            <a:extLst>
              <a:ext uri="{FF2B5EF4-FFF2-40B4-BE49-F238E27FC236}">
                <a16:creationId xmlns:a16="http://schemas.microsoft.com/office/drawing/2014/main" id="{C5089D3F-2627-4BFD-8CFC-CDB444FD014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26666D8-C791-49BA-92CB-224F6E162672}"/>
              </a:ext>
            </a:extLst>
          </p:cNvPr>
          <p:cNvSpPr>
            <a:spLocks noGrp="1"/>
          </p:cNvSpPr>
          <p:nvPr>
            <p:ph type="sldNum" sz="quarter" idx="12"/>
          </p:nvPr>
        </p:nvSpPr>
        <p:spPr/>
        <p:txBody>
          <a:bodyPr/>
          <a:lstStyle/>
          <a:p>
            <a:fld id="{112C45FF-F7E2-4059-96B3-0E87F84717AA}" type="slidenum">
              <a:rPr lang="fr-FR" smtClean="0"/>
              <a:t>‹N°›</a:t>
            </a:fld>
            <a:endParaRPr lang="fr-FR"/>
          </a:p>
        </p:txBody>
      </p:sp>
    </p:spTree>
    <p:extLst>
      <p:ext uri="{BB962C8B-B14F-4D97-AF65-F5344CB8AC3E}">
        <p14:creationId xmlns:p14="http://schemas.microsoft.com/office/powerpoint/2010/main" val="247298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BF29136-7705-47A7-A146-C8A1C50DFB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B327396-95DD-4BD8-9006-39C4BC39C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E9B1F1-3998-4B3B-A6B7-658C6626A6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97A97-2909-471E-817F-E63580CED5F6}" type="datetimeFigureOut">
              <a:rPr lang="fr-FR" smtClean="0"/>
              <a:t>20/04/2024</a:t>
            </a:fld>
            <a:endParaRPr lang="fr-FR"/>
          </a:p>
        </p:txBody>
      </p:sp>
      <p:sp>
        <p:nvSpPr>
          <p:cNvPr id="5" name="Espace réservé du pied de page 4">
            <a:extLst>
              <a:ext uri="{FF2B5EF4-FFF2-40B4-BE49-F238E27FC236}">
                <a16:creationId xmlns:a16="http://schemas.microsoft.com/office/drawing/2014/main" id="{509AC0F5-1005-4D19-8396-FB5601ED94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1EED913-19D1-4D21-BBD9-50B8BF37B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C45FF-F7E2-4059-96B3-0E87F84717AA}" type="slidenum">
              <a:rPr lang="fr-FR" smtClean="0"/>
              <a:t>‹N°›</a:t>
            </a:fld>
            <a:endParaRPr lang="fr-FR"/>
          </a:p>
        </p:txBody>
      </p:sp>
    </p:spTree>
    <p:extLst>
      <p:ext uri="{BB962C8B-B14F-4D97-AF65-F5344CB8AC3E}">
        <p14:creationId xmlns:p14="http://schemas.microsoft.com/office/powerpoint/2010/main" val="1634591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popups.uliege.be/0457-4184/index.php,id=120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3D95863-0E30-4524-95FF-636080B2B8C6}"/>
              </a:ext>
            </a:extLst>
          </p:cNvPr>
          <p:cNvPicPr>
            <a:picLocks noChangeAspect="1"/>
          </p:cNvPicPr>
          <p:nvPr/>
        </p:nvPicPr>
        <p:blipFill>
          <a:blip r:embed="rId2"/>
          <a:stretch>
            <a:fillRect/>
          </a:stretch>
        </p:blipFill>
        <p:spPr>
          <a:xfrm>
            <a:off x="146757" y="180623"/>
            <a:ext cx="11898486" cy="6581422"/>
          </a:xfrm>
          <a:prstGeom prst="rect">
            <a:avLst/>
          </a:prstGeom>
        </p:spPr>
      </p:pic>
      <p:sp>
        <p:nvSpPr>
          <p:cNvPr id="3" name="Sous-titre 2">
            <a:extLst>
              <a:ext uri="{FF2B5EF4-FFF2-40B4-BE49-F238E27FC236}">
                <a16:creationId xmlns:a16="http://schemas.microsoft.com/office/drawing/2014/main" id="{E85B06B6-3532-4F67-A458-061A760604CE}"/>
              </a:ext>
            </a:extLst>
          </p:cNvPr>
          <p:cNvSpPr>
            <a:spLocks noGrp="1"/>
          </p:cNvSpPr>
          <p:nvPr>
            <p:ph type="subTitle" idx="1"/>
          </p:nvPr>
        </p:nvSpPr>
        <p:spPr>
          <a:xfrm>
            <a:off x="146757" y="180623"/>
            <a:ext cx="11909776" cy="6581422"/>
          </a:xfrm>
        </p:spPr>
        <p:txBody>
          <a:bodyPr>
            <a:normAutofit fontScale="77500" lnSpcReduction="20000"/>
          </a:bodyPr>
          <a:lstStyle/>
          <a:p>
            <a:pPr>
              <a:lnSpc>
                <a:spcPct val="200000"/>
              </a:lnSpc>
            </a:pPr>
            <a:r>
              <a:rPr lang="fr-FR" sz="5600" b="1" dirty="0">
                <a:solidFill>
                  <a:schemeClr val="bg1"/>
                </a:solidFill>
                <a:latin typeface="Times New Roman" panose="02020603050405020304" pitchFamily="18" charset="0"/>
                <a:cs typeface="Times New Roman" panose="02020603050405020304" pitchFamily="18" charset="0"/>
              </a:rPr>
              <a:t>Module Botanique </a:t>
            </a:r>
          </a:p>
          <a:p>
            <a:pPr>
              <a:lnSpc>
                <a:spcPct val="200000"/>
              </a:lnSpc>
            </a:pPr>
            <a:r>
              <a:rPr lang="fr-FR" sz="5600" b="1" dirty="0">
                <a:solidFill>
                  <a:schemeClr val="bg1"/>
                </a:solidFill>
                <a:latin typeface="Times New Roman" panose="02020603050405020304" pitchFamily="18" charset="0"/>
                <a:cs typeface="Times New Roman" panose="02020603050405020304" pitchFamily="18" charset="0"/>
              </a:rPr>
              <a:t>Chapitre XIII</a:t>
            </a:r>
          </a:p>
          <a:p>
            <a:pPr>
              <a:lnSpc>
                <a:spcPct val="200000"/>
              </a:lnSpc>
            </a:pPr>
            <a:r>
              <a:rPr lang="fr-FR" sz="5600" b="1" dirty="0">
                <a:solidFill>
                  <a:schemeClr val="bg1"/>
                </a:solidFill>
                <a:latin typeface="Times New Roman" panose="02020603050405020304" pitchFamily="18" charset="0"/>
                <a:cs typeface="Times New Roman" panose="02020603050405020304" pitchFamily="18" charset="0"/>
              </a:rPr>
              <a:t>Les Angiospermes  </a:t>
            </a:r>
          </a:p>
          <a:p>
            <a:r>
              <a:rPr lang="fr-FR"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endParaRPr lang="fr-FR"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fr-FR"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fr-FR"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fr-FR"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fr-FR"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fr-FR"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fr-FR"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b="1" dirty="0">
                <a:latin typeface="Times New Roman" panose="02020603050405020304" pitchFamily="18" charset="0"/>
                <a:ea typeface="Times New Roman" panose="02020603050405020304" pitchFamily="18" charset="0"/>
                <a:cs typeface="Times New Roman" panose="02020603050405020304" pitchFamily="18" charset="0"/>
              </a:rPr>
              <a:t>réaliser par Mr    </a:t>
            </a:r>
            <a:r>
              <a:rPr lang="fr-FR" b="1" dirty="0" err="1">
                <a:latin typeface="Times New Roman" panose="02020603050405020304" pitchFamily="18" charset="0"/>
                <a:ea typeface="Times New Roman" panose="02020603050405020304" pitchFamily="18" charset="0"/>
                <a:cs typeface="Times New Roman" panose="02020603050405020304" pitchFamily="18" charset="0"/>
              </a:rPr>
              <a:t>Guemmaz</a:t>
            </a:r>
            <a:r>
              <a:rPr lang="fr-FR" b="1" dirty="0">
                <a:latin typeface="Times New Roman" panose="02020603050405020304" pitchFamily="18" charset="0"/>
                <a:ea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ea typeface="Times New Roman" panose="02020603050405020304" pitchFamily="18" charset="0"/>
                <a:cs typeface="Times New Roman" panose="02020603050405020304" pitchFamily="18" charset="0"/>
              </a:rPr>
              <a:t>Fateh</a:t>
            </a:r>
            <a:endParaRPr lang="fr-FR" dirty="0"/>
          </a:p>
          <a:p>
            <a:endParaRPr lang="fr-FR" dirty="0"/>
          </a:p>
        </p:txBody>
      </p:sp>
    </p:spTree>
    <p:extLst>
      <p:ext uri="{BB962C8B-B14F-4D97-AF65-F5344CB8AC3E}">
        <p14:creationId xmlns:p14="http://schemas.microsoft.com/office/powerpoint/2010/main" val="3486835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B532AA-878B-42C6-9EF6-E505E2C59C37}"/>
              </a:ext>
            </a:extLst>
          </p:cNvPr>
          <p:cNvSpPr>
            <a:spLocks noGrp="1"/>
          </p:cNvSpPr>
          <p:nvPr>
            <p:ph idx="1"/>
          </p:nvPr>
        </p:nvSpPr>
        <p:spPr>
          <a:xfrm>
            <a:off x="225778" y="90311"/>
            <a:ext cx="7303911" cy="6767689"/>
          </a:xfrm>
        </p:spPr>
        <p:txBody>
          <a:bodyPr>
            <a:normAutofit fontScale="92500" lnSpcReduction="10000"/>
          </a:bodyPr>
          <a:lstStyle/>
          <a:p>
            <a:pPr marL="0" indent="0">
              <a:buNone/>
            </a:pPr>
            <a:r>
              <a:rPr lang="fr-FR" b="1" dirty="0">
                <a:latin typeface="Times New Roman" panose="02020603050405020304" pitchFamily="18" charset="0"/>
                <a:cs typeface="Times New Roman" panose="02020603050405020304" pitchFamily="18" charset="0"/>
              </a:rPr>
              <a:t>3.1.</a:t>
            </a:r>
            <a:r>
              <a:rPr lang="fr-FR" sz="2000" b="1" dirty="0">
                <a:latin typeface="Times New Roman" panose="02020603050405020304" pitchFamily="18" charset="0"/>
                <a:cs typeface="Times New Roman" panose="02020603050405020304" pitchFamily="18" charset="0"/>
              </a:rPr>
              <a:t>Diagrame florale :</a:t>
            </a:r>
          </a:p>
          <a:p>
            <a:pPr marL="0" indent="0">
              <a:lnSpc>
                <a:spcPct val="150000"/>
              </a:lnSpc>
              <a:buNone/>
            </a:pPr>
            <a:r>
              <a:rPr lang="fr-FR" sz="1800" dirty="0">
                <a:latin typeface="Times New Roman" panose="02020603050405020304" pitchFamily="18" charset="0"/>
                <a:cs typeface="Times New Roman" panose="02020603050405020304" pitchFamily="18" charset="0"/>
              </a:rPr>
              <a:t>Les différentes pièces florales sont schématisées en position anatomique comme pour une coupe transversale de la fleur de l'extérieur vers l'intérieur (les numéros correspondent au dessin ci-contre) :</a:t>
            </a:r>
          </a:p>
          <a:p>
            <a:pPr marL="342900" indent="-342900">
              <a:lnSpc>
                <a:spcPct val="150000"/>
              </a:lnSpc>
              <a:buFont typeface="+mj-lt"/>
              <a:buAutoNum type="alphaLcPeriod"/>
            </a:pPr>
            <a:r>
              <a:rPr lang="fr-FR" sz="1800" dirty="0">
                <a:latin typeface="Times New Roman" panose="02020603050405020304" pitchFamily="18" charset="0"/>
                <a:cs typeface="Times New Roman" panose="02020603050405020304" pitchFamily="18" charset="0"/>
              </a:rPr>
              <a:t>L'axe de l'inflorescence, correspondant au pédoncule floral (s'il est absent, on le dessine en pointillés) toujours représenté en haut : avec la bractée, il définit l'axe de la fleur ;</a:t>
            </a:r>
          </a:p>
          <a:p>
            <a:pPr marL="342900" indent="-342900">
              <a:lnSpc>
                <a:spcPct val="150000"/>
              </a:lnSpc>
              <a:buFont typeface="+mj-lt"/>
              <a:buAutoNum type="alphaLcPeriod"/>
            </a:pPr>
            <a:r>
              <a:rPr lang="fr-FR" sz="1800" dirty="0">
                <a:latin typeface="Times New Roman" panose="02020603050405020304" pitchFamily="18" charset="0"/>
                <a:cs typeface="Times New Roman" panose="02020603050405020304" pitchFamily="18" charset="0"/>
              </a:rPr>
              <a:t>La bractée (si elle est absente, on la dessine en pointillés) toujours représentée en bas : avec le pédoncule, elle définit l'axe de la fleur (ce qui est important pour les fleurs zygomorphes) ;</a:t>
            </a:r>
          </a:p>
          <a:p>
            <a:pPr marL="342900" indent="-342900">
              <a:lnSpc>
                <a:spcPct val="150000"/>
              </a:lnSpc>
              <a:buFont typeface="+mj-lt"/>
              <a:buAutoNum type="alphaLcPeriod"/>
            </a:pPr>
            <a:r>
              <a:rPr lang="fr-FR" sz="1800" dirty="0">
                <a:latin typeface="Times New Roman" panose="02020603050405020304" pitchFamily="18" charset="0"/>
                <a:cs typeface="Times New Roman" panose="02020603050405020304" pitchFamily="18" charset="0"/>
              </a:rPr>
              <a:t>Les bractéoles (si elles sont présentes) ;</a:t>
            </a:r>
          </a:p>
          <a:p>
            <a:pPr marL="342900" indent="-342900">
              <a:lnSpc>
                <a:spcPct val="150000"/>
              </a:lnSpc>
              <a:buFont typeface="+mj-lt"/>
              <a:buAutoNum type="alphaLcPeriod"/>
            </a:pPr>
            <a:r>
              <a:rPr lang="fr-FR" sz="1800" dirty="0">
                <a:latin typeface="Times New Roman" panose="02020603050405020304" pitchFamily="18" charset="0"/>
                <a:cs typeface="Times New Roman" panose="02020603050405020304" pitchFamily="18" charset="0"/>
              </a:rPr>
              <a:t>Les sépales, dessinés en forme de croissants de lune évidés ;</a:t>
            </a:r>
          </a:p>
          <a:p>
            <a:pPr marL="342900" indent="-342900">
              <a:lnSpc>
                <a:spcPct val="150000"/>
              </a:lnSpc>
              <a:buFont typeface="+mj-lt"/>
              <a:buAutoNum type="alphaLcPeriod"/>
            </a:pPr>
            <a:r>
              <a:rPr lang="fr-FR" sz="1800" dirty="0">
                <a:latin typeface="Times New Roman" panose="02020603050405020304" pitchFamily="18" charset="0"/>
                <a:cs typeface="Times New Roman" panose="02020603050405020304" pitchFamily="18" charset="0"/>
              </a:rPr>
              <a:t>Les pétales, dessinés en forme de croissants de lune pleins ;</a:t>
            </a:r>
          </a:p>
          <a:p>
            <a:pPr marL="342900" indent="-342900">
              <a:lnSpc>
                <a:spcPct val="150000"/>
              </a:lnSpc>
              <a:buFont typeface="+mj-lt"/>
              <a:buAutoNum type="alphaLcPeriod"/>
            </a:pPr>
            <a:r>
              <a:rPr lang="fr-FR" sz="1800" dirty="0">
                <a:latin typeface="Times New Roman" panose="02020603050405020304" pitchFamily="18" charset="0"/>
                <a:cs typeface="Times New Roman" panose="02020603050405020304" pitchFamily="18" charset="0"/>
              </a:rPr>
              <a:t>Les étamines, représentées par des ronds évidés ;</a:t>
            </a:r>
          </a:p>
          <a:p>
            <a:pPr marL="342900" indent="-342900">
              <a:lnSpc>
                <a:spcPct val="150000"/>
              </a:lnSpc>
              <a:buFont typeface="+mj-lt"/>
              <a:buAutoNum type="alphaLcPeriod"/>
            </a:pPr>
            <a:r>
              <a:rPr lang="fr-FR" sz="1800" dirty="0">
                <a:latin typeface="Times New Roman" panose="02020603050405020304" pitchFamily="18" charset="0"/>
                <a:cs typeface="Times New Roman" panose="02020603050405020304" pitchFamily="18" charset="0"/>
              </a:rPr>
              <a:t>Le gynécée, dessiné en coupe transversale.</a:t>
            </a:r>
          </a:p>
        </p:txBody>
      </p:sp>
      <p:pic>
        <p:nvPicPr>
          <p:cNvPr id="4" name="Image 3">
            <a:extLst>
              <a:ext uri="{FF2B5EF4-FFF2-40B4-BE49-F238E27FC236}">
                <a16:creationId xmlns:a16="http://schemas.microsoft.com/office/drawing/2014/main" id="{A6D75508-FCC1-4571-AB0D-8962DD900F3B}"/>
              </a:ext>
            </a:extLst>
          </p:cNvPr>
          <p:cNvPicPr>
            <a:picLocks noChangeAspect="1"/>
          </p:cNvPicPr>
          <p:nvPr/>
        </p:nvPicPr>
        <p:blipFill>
          <a:blip r:embed="rId2"/>
          <a:stretch>
            <a:fillRect/>
          </a:stretch>
        </p:blipFill>
        <p:spPr>
          <a:xfrm>
            <a:off x="7885113" y="3474155"/>
            <a:ext cx="4081109" cy="3495675"/>
          </a:xfrm>
          <a:prstGeom prst="rect">
            <a:avLst/>
          </a:prstGeom>
        </p:spPr>
      </p:pic>
      <p:pic>
        <p:nvPicPr>
          <p:cNvPr id="5" name="Image 4">
            <a:extLst>
              <a:ext uri="{FF2B5EF4-FFF2-40B4-BE49-F238E27FC236}">
                <a16:creationId xmlns:a16="http://schemas.microsoft.com/office/drawing/2014/main" id="{E42AD8F3-5833-4AE7-BED0-19FBA385FDD7}"/>
              </a:ext>
            </a:extLst>
          </p:cNvPr>
          <p:cNvPicPr>
            <a:picLocks noChangeAspect="1"/>
          </p:cNvPicPr>
          <p:nvPr/>
        </p:nvPicPr>
        <p:blipFill>
          <a:blip r:embed="rId3"/>
          <a:stretch>
            <a:fillRect/>
          </a:stretch>
        </p:blipFill>
        <p:spPr>
          <a:xfrm>
            <a:off x="7885113" y="257704"/>
            <a:ext cx="4081109" cy="3216451"/>
          </a:xfrm>
          <a:prstGeom prst="rect">
            <a:avLst/>
          </a:prstGeom>
        </p:spPr>
      </p:pic>
    </p:spTree>
    <p:extLst>
      <p:ext uri="{BB962C8B-B14F-4D97-AF65-F5344CB8AC3E}">
        <p14:creationId xmlns:p14="http://schemas.microsoft.com/office/powerpoint/2010/main" val="556479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832CA2F-8C3E-4A82-B9D3-3C5E143AA64A}"/>
              </a:ext>
            </a:extLst>
          </p:cNvPr>
          <p:cNvSpPr>
            <a:spLocks noGrp="1"/>
          </p:cNvSpPr>
          <p:nvPr>
            <p:ph idx="1"/>
          </p:nvPr>
        </p:nvSpPr>
        <p:spPr>
          <a:xfrm>
            <a:off x="169333" y="355601"/>
            <a:ext cx="11184467" cy="5821362"/>
          </a:xfrm>
        </p:spPr>
        <p:txBody>
          <a:bodyPr>
            <a:normAutofit/>
          </a:bodyPr>
          <a:lstStyle/>
          <a:p>
            <a:pPr marL="457200" indent="-457200">
              <a:buFont typeface="+mj-lt"/>
              <a:buAutoNum type="alphaUcPeriod"/>
            </a:pPr>
            <a:r>
              <a:rPr lang="fr-FR" sz="2000" b="1" dirty="0">
                <a:latin typeface="Times New Roman" panose="02020603050405020304" pitchFamily="18" charset="0"/>
                <a:cs typeface="Times New Roman" panose="02020603050405020304" pitchFamily="18" charset="0"/>
              </a:rPr>
              <a:t>L’androcée :</a:t>
            </a:r>
            <a:r>
              <a:rPr lang="fr-FR" sz="1800" dirty="0">
                <a:latin typeface="Times New Roman" panose="02020603050405020304" pitchFamily="18" charset="0"/>
                <a:cs typeface="Times New Roman" panose="02020603050405020304" pitchFamily="18" charset="0"/>
              </a:rPr>
              <a:t>est l'appareil reproducteur mâle de la fleur, c'est-à-dire l'ensemble des étamines.</a:t>
            </a:r>
          </a:p>
          <a:p>
            <a:pPr marL="457200" indent="-457200">
              <a:buFont typeface="+mj-lt"/>
              <a:buAutoNum type="alphaUcPeriod"/>
            </a:pPr>
            <a:r>
              <a:rPr lang="fr-FR" sz="2000" b="1" dirty="0">
                <a:latin typeface="Times New Roman" panose="02020603050405020304" pitchFamily="18" charset="0"/>
                <a:cs typeface="Times New Roman" panose="02020603050405020304" pitchFamily="18" charset="0"/>
              </a:rPr>
              <a:t>le gynécée </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ou pistil ou organe femelle est l’ensemble des carpelles d’une même fleur.</a:t>
            </a:r>
          </a:p>
          <a:p>
            <a:pPr marL="0" indent="0">
              <a:buNone/>
            </a:pPr>
            <a:endParaRPr lang="fr-FR" dirty="0"/>
          </a:p>
        </p:txBody>
      </p:sp>
      <p:pic>
        <p:nvPicPr>
          <p:cNvPr id="4" name="Image 3">
            <a:extLst>
              <a:ext uri="{FF2B5EF4-FFF2-40B4-BE49-F238E27FC236}">
                <a16:creationId xmlns:a16="http://schemas.microsoft.com/office/drawing/2014/main" id="{715A4BCE-B2CF-4E70-A456-546EA1E14393}"/>
              </a:ext>
            </a:extLst>
          </p:cNvPr>
          <p:cNvPicPr>
            <a:picLocks noChangeAspect="1"/>
          </p:cNvPicPr>
          <p:nvPr/>
        </p:nvPicPr>
        <p:blipFill>
          <a:blip r:embed="rId2"/>
          <a:stretch>
            <a:fillRect/>
          </a:stretch>
        </p:blipFill>
        <p:spPr>
          <a:xfrm>
            <a:off x="838200" y="1320800"/>
            <a:ext cx="10303933" cy="5181599"/>
          </a:xfrm>
          <a:prstGeom prst="rect">
            <a:avLst/>
          </a:prstGeom>
        </p:spPr>
      </p:pic>
    </p:spTree>
    <p:extLst>
      <p:ext uri="{BB962C8B-B14F-4D97-AF65-F5344CB8AC3E}">
        <p14:creationId xmlns:p14="http://schemas.microsoft.com/office/powerpoint/2010/main" val="2819596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2896752-AD66-4335-AFBC-46D709B2C108}"/>
              </a:ext>
            </a:extLst>
          </p:cNvPr>
          <p:cNvSpPr>
            <a:spLocks noGrp="1"/>
          </p:cNvSpPr>
          <p:nvPr>
            <p:ph idx="1"/>
          </p:nvPr>
        </p:nvSpPr>
        <p:spPr>
          <a:xfrm>
            <a:off x="158044" y="237066"/>
            <a:ext cx="5260624" cy="6383867"/>
          </a:xfrm>
        </p:spPr>
        <p:txBody>
          <a:bodyPr>
            <a:normAutofit fontScale="92500" lnSpcReduction="10000"/>
          </a:bodyPr>
          <a:lstStyle/>
          <a:p>
            <a:pPr algn="just">
              <a:buFont typeface="Wingdings" panose="05000000000000000000" pitchFamily="2" charset="2"/>
              <a:buChar char="v"/>
            </a:pPr>
            <a:r>
              <a:rPr lang="fr-FR" sz="2100" b="1" dirty="0">
                <a:latin typeface="Times New Roman" panose="02020603050405020304" pitchFamily="18" charset="0"/>
                <a:cs typeface="Times New Roman" panose="02020603050405020304" pitchFamily="18" charset="0"/>
              </a:rPr>
              <a:t>L’</a:t>
            </a:r>
            <a:r>
              <a:rPr lang="fr-FR" sz="2100" dirty="0">
                <a:latin typeface="Times New Roman" panose="02020603050405020304" pitchFamily="18" charset="0"/>
                <a:cs typeface="Times New Roman" panose="02020603050405020304" pitchFamily="18" charset="0"/>
              </a:rPr>
              <a:t> </a:t>
            </a:r>
            <a:r>
              <a:rPr lang="fr-FR" sz="2100" b="1" dirty="0">
                <a:latin typeface="Times New Roman" panose="02020603050405020304" pitchFamily="18" charset="0"/>
                <a:cs typeface="Times New Roman" panose="02020603050405020304" pitchFamily="18" charset="0"/>
              </a:rPr>
              <a:t>étamines:</a:t>
            </a:r>
            <a:r>
              <a:rPr lang="fr-FR" sz="2100" dirty="0">
                <a:latin typeface="Times New Roman" panose="02020603050405020304" pitchFamily="18" charset="0"/>
                <a:cs typeface="Times New Roman" panose="02020603050405020304" pitchFamily="18" charset="0"/>
              </a:rPr>
              <a:t> l'organe producteur de pollen dans la fleur. Chaque étamine mature est composée de deux parties principales : </a:t>
            </a:r>
          </a:p>
          <a:p>
            <a:pPr algn="just">
              <a:buFont typeface="Courier New" panose="02070309020205020404" pitchFamily="49" charset="0"/>
              <a:buChar char="o"/>
            </a:pPr>
            <a:r>
              <a:rPr lang="fr-FR" sz="2100" b="1" dirty="0">
                <a:latin typeface="Times New Roman" panose="02020603050405020304" pitchFamily="18" charset="0"/>
                <a:cs typeface="Times New Roman" panose="02020603050405020304" pitchFamily="18" charset="0"/>
              </a:rPr>
              <a:t>Le filet </a:t>
            </a:r>
            <a:r>
              <a:rPr lang="fr-FR" sz="2100" dirty="0">
                <a:latin typeface="Times New Roman" panose="02020603050405020304" pitchFamily="18" charset="0"/>
                <a:cs typeface="Times New Roman" panose="02020603050405020304" pitchFamily="18" charset="0"/>
              </a:rPr>
              <a:t>: c'est la tige fine et allongée qui rattache l'étamine au réceptacle floral.</a:t>
            </a:r>
          </a:p>
          <a:p>
            <a:pPr algn="just">
              <a:buFont typeface="Courier New" panose="02070309020205020404" pitchFamily="49" charset="0"/>
              <a:buChar char="o"/>
            </a:pPr>
            <a:r>
              <a:rPr lang="fr-FR" sz="2100" b="1" dirty="0">
                <a:latin typeface="Times New Roman" panose="02020603050405020304" pitchFamily="18" charset="0"/>
                <a:cs typeface="Times New Roman" panose="02020603050405020304" pitchFamily="18" charset="0"/>
              </a:rPr>
              <a:t>L'anthère</a:t>
            </a:r>
            <a:r>
              <a:rPr lang="fr-FR" sz="2100" dirty="0">
                <a:latin typeface="Times New Roman" panose="02020603050405020304" pitchFamily="18" charset="0"/>
                <a:cs typeface="Times New Roman" panose="02020603050405020304" pitchFamily="18" charset="0"/>
              </a:rPr>
              <a:t> : c'est la partie terminale de l'étamine. Elle contient deux loges polliniques, qui sont unies par le connectif. C'est dans ces loges polliniques que le pollen est fabriqué. Lorsque les loges s'ouvrent, le pollen est alors libéré et peut être transporté, par exemple par le vent ou les insectes, permettant ainsi la pollinisation.</a:t>
            </a:r>
          </a:p>
          <a:p>
            <a:pPr marL="0" indent="0" algn="just">
              <a:buNone/>
            </a:pPr>
            <a:r>
              <a:rPr lang="fr-FR" sz="2100" dirty="0">
                <a:latin typeface="Times New Roman" panose="02020603050405020304" pitchFamily="18" charset="0"/>
                <a:cs typeface="Times New Roman" panose="02020603050405020304" pitchFamily="18" charset="0"/>
              </a:rPr>
              <a:t>Dans l'anthère de l'étamine, il y a 4 sacs polliniques contenant les cellules mères des grains de pollen. A maturité, ces 4 sacs polliniques confluents par paires pour anciennes 2 loges. Ces loges s'ouvrent alors pour libérer les grains de pollen. Les grains de pollen, qui constituent la prothalle mâle réduite à une cellule végétative et une cellule reproductrice, sont alors transportés par le vent ou les insectes jusqu'au stigmate de l'ovaire.</a:t>
            </a:r>
          </a:p>
          <a:p>
            <a:pPr marL="0" indent="0" algn="just">
              <a:buNone/>
            </a:pPr>
            <a:r>
              <a:rPr lang="fr-FR" sz="2100" dirty="0">
                <a:latin typeface="Times New Roman" panose="02020603050405020304" pitchFamily="18" charset="0"/>
                <a:cs typeface="Times New Roman" panose="02020603050405020304" pitchFamily="18" charset="0"/>
              </a:rPr>
              <a:t>Cette pollinisation permet la fécondation et la production de fruits et de graines.</a:t>
            </a:r>
          </a:p>
          <a:p>
            <a:pPr>
              <a:buFont typeface="Courier New" panose="02070309020205020404" pitchFamily="49" charset="0"/>
              <a:buChar char="o"/>
            </a:pPr>
            <a:endParaRPr lang="fr-FR"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fr-FR" sz="2600" dirty="0">
              <a:latin typeface="Times New Roman" panose="02020603050405020304" pitchFamily="18" charset="0"/>
              <a:cs typeface="Times New Roman" panose="02020603050405020304" pitchFamily="18" charset="0"/>
            </a:endParaRPr>
          </a:p>
          <a:p>
            <a:endParaRPr lang="fr-FR" dirty="0"/>
          </a:p>
        </p:txBody>
      </p:sp>
      <p:pic>
        <p:nvPicPr>
          <p:cNvPr id="4" name="Image 3">
            <a:extLst>
              <a:ext uri="{FF2B5EF4-FFF2-40B4-BE49-F238E27FC236}">
                <a16:creationId xmlns:a16="http://schemas.microsoft.com/office/drawing/2014/main" id="{2EE662E7-F973-40F0-9C84-C29DDEF2C85B}"/>
              </a:ext>
            </a:extLst>
          </p:cNvPr>
          <p:cNvPicPr>
            <a:picLocks noChangeAspect="1"/>
          </p:cNvPicPr>
          <p:nvPr/>
        </p:nvPicPr>
        <p:blipFill>
          <a:blip r:embed="rId2"/>
          <a:stretch>
            <a:fillRect/>
          </a:stretch>
        </p:blipFill>
        <p:spPr>
          <a:xfrm>
            <a:off x="5813777" y="237066"/>
            <a:ext cx="6084711" cy="6383868"/>
          </a:xfrm>
          <a:prstGeom prst="rect">
            <a:avLst/>
          </a:prstGeom>
        </p:spPr>
      </p:pic>
    </p:spTree>
    <p:extLst>
      <p:ext uri="{BB962C8B-B14F-4D97-AF65-F5344CB8AC3E}">
        <p14:creationId xmlns:p14="http://schemas.microsoft.com/office/powerpoint/2010/main" val="289269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EEA5938-1763-434D-9B76-94857AB3157D}"/>
              </a:ext>
            </a:extLst>
          </p:cNvPr>
          <p:cNvSpPr>
            <a:spLocks noGrp="1"/>
          </p:cNvSpPr>
          <p:nvPr>
            <p:ph idx="1"/>
          </p:nvPr>
        </p:nvSpPr>
        <p:spPr>
          <a:xfrm>
            <a:off x="124178" y="79023"/>
            <a:ext cx="11842044" cy="4233334"/>
          </a:xfrm>
        </p:spPr>
        <p:txBody>
          <a:bodyPr>
            <a:normAutofit/>
          </a:bodyPr>
          <a:lstStyle/>
          <a:p>
            <a:pPr>
              <a:buFont typeface="Wingdings" panose="05000000000000000000" pitchFamily="2" charset="2"/>
              <a:buChar char="Ø"/>
            </a:pPr>
            <a:r>
              <a:rPr lang="fr-FR" sz="2000" b="1" dirty="0">
                <a:latin typeface="Times New Roman" panose="02020603050405020304" pitchFamily="18" charset="0"/>
                <a:cs typeface="Times New Roman" panose="02020603050405020304" pitchFamily="18" charset="0"/>
              </a:rPr>
              <a:t>la formation d’un grain de pollen</a:t>
            </a:r>
          </a:p>
          <a:p>
            <a:pPr marL="0" indent="0">
              <a:lnSpc>
                <a:spcPct val="150000"/>
              </a:lnSpc>
              <a:buNone/>
            </a:pPr>
            <a:r>
              <a:rPr lang="fr-FR" sz="1800" dirty="0">
                <a:latin typeface="Times New Roman" panose="02020603050405020304" pitchFamily="18" charset="0"/>
                <a:cs typeface="Times New Roman" panose="02020603050405020304" pitchFamily="18" charset="0"/>
              </a:rPr>
              <a:t>L'étamine est composée d'un filet et d'une anthère. C'est dans l'anthère, qui comporte 4 sacs polliniques, qui se forment le </a:t>
            </a:r>
            <a:r>
              <a:rPr lang="fr-FR" sz="1800" dirty="0" err="1">
                <a:latin typeface="Times New Roman" panose="02020603050405020304" pitchFamily="18" charset="0"/>
                <a:cs typeface="Times New Roman" panose="02020603050405020304" pitchFamily="18" charset="0"/>
              </a:rPr>
              <a:t>pollen.Le</a:t>
            </a:r>
            <a:r>
              <a:rPr lang="fr-FR" sz="1800" dirty="0">
                <a:latin typeface="Times New Roman" panose="02020603050405020304" pitchFamily="18" charset="0"/>
                <a:cs typeface="Times New Roman" panose="02020603050405020304" pitchFamily="18" charset="0"/>
              </a:rPr>
              <a:t> processus débute dans le méristème limité par l'épiderme de l'anthère. Certaines cellules sous-épidermiques se différencient en </a:t>
            </a:r>
            <a:r>
              <a:rPr lang="fr-FR" sz="1800" dirty="0" err="1">
                <a:latin typeface="Times New Roman" panose="02020603050405020304" pitchFamily="18" charset="0"/>
                <a:cs typeface="Times New Roman" panose="02020603050405020304" pitchFamily="18" charset="0"/>
              </a:rPr>
              <a:t>archéspores</a:t>
            </a:r>
            <a:r>
              <a:rPr lang="fr-FR" sz="1800" dirty="0">
                <a:latin typeface="Times New Roman" panose="02020603050405020304" pitchFamily="18" charset="0"/>
                <a:cs typeface="Times New Roman" panose="02020603050405020304" pitchFamily="18" charset="0"/>
              </a:rPr>
              <a:t>. Chaque </a:t>
            </a:r>
            <a:r>
              <a:rPr lang="fr-FR" sz="1800" dirty="0" err="1">
                <a:latin typeface="Times New Roman" panose="02020603050405020304" pitchFamily="18" charset="0"/>
                <a:cs typeface="Times New Roman" panose="02020603050405020304" pitchFamily="18" charset="0"/>
              </a:rPr>
              <a:t>archéspore</a:t>
            </a:r>
            <a:r>
              <a:rPr lang="fr-FR" sz="1800" dirty="0">
                <a:latin typeface="Times New Roman" panose="02020603050405020304" pitchFamily="18" charset="0"/>
                <a:cs typeface="Times New Roman" panose="02020603050405020304" pitchFamily="18" charset="0"/>
              </a:rPr>
              <a:t> se divise pour donner une cellule pariétale, qui formera les couches de la paroi du sac pollinique, et une cellule mère sporogène. Cette cellule mère subit une méiose et donne 4 microspores diploïdes, entourées de cellules nourricières. Les microspores évoluent ensuite en </a:t>
            </a:r>
            <a:r>
              <a:rPr lang="fr-FR" sz="1800" dirty="0" err="1">
                <a:latin typeface="Times New Roman" panose="02020603050405020304" pitchFamily="18" charset="0"/>
                <a:cs typeface="Times New Roman" panose="02020603050405020304" pitchFamily="18" charset="0"/>
              </a:rPr>
              <a:t>tétraspores</a:t>
            </a:r>
            <a:r>
              <a:rPr lang="fr-FR" sz="1800" dirty="0">
                <a:latin typeface="Times New Roman" panose="02020603050405020304" pitchFamily="18" charset="0"/>
                <a:cs typeface="Times New Roman" panose="02020603050405020304" pitchFamily="18" charset="0"/>
              </a:rPr>
              <a:t> haploïdes qui se divisent asymétriquement. Cela forme une grosse cellule végétative à paroi épaisse et une petite cellule génératrice à paroi fine. Lorsque la fleur est mature, les sacs polliniques s'ouvrent pour libérer les grains de pollen dans l'atmosphère, permettant ainsi la pollinisation.</a:t>
            </a:r>
          </a:p>
          <a:p>
            <a:endParaRPr lang="fr-FR" dirty="0"/>
          </a:p>
        </p:txBody>
      </p:sp>
      <p:pic>
        <p:nvPicPr>
          <p:cNvPr id="4" name="Image 3">
            <a:extLst>
              <a:ext uri="{FF2B5EF4-FFF2-40B4-BE49-F238E27FC236}">
                <a16:creationId xmlns:a16="http://schemas.microsoft.com/office/drawing/2014/main" id="{318EB53A-75AE-4659-9752-4BAB5891CC53}"/>
              </a:ext>
            </a:extLst>
          </p:cNvPr>
          <p:cNvPicPr>
            <a:picLocks noChangeAspect="1"/>
          </p:cNvPicPr>
          <p:nvPr/>
        </p:nvPicPr>
        <p:blipFill>
          <a:blip r:embed="rId2"/>
          <a:stretch>
            <a:fillRect/>
          </a:stretch>
        </p:blipFill>
        <p:spPr>
          <a:xfrm>
            <a:off x="338667" y="4001910"/>
            <a:ext cx="11627555" cy="2308579"/>
          </a:xfrm>
          <a:prstGeom prst="rect">
            <a:avLst/>
          </a:prstGeom>
        </p:spPr>
      </p:pic>
      <p:sp>
        <p:nvSpPr>
          <p:cNvPr id="5" name="Rectangle 4">
            <a:extLst>
              <a:ext uri="{FF2B5EF4-FFF2-40B4-BE49-F238E27FC236}">
                <a16:creationId xmlns:a16="http://schemas.microsoft.com/office/drawing/2014/main" id="{8A260BE8-6E63-4F4F-8CAF-135702DFAB82}"/>
              </a:ext>
            </a:extLst>
          </p:cNvPr>
          <p:cNvSpPr/>
          <p:nvPr/>
        </p:nvSpPr>
        <p:spPr>
          <a:xfrm>
            <a:off x="3724975" y="6409645"/>
            <a:ext cx="4474302"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Etapes de la formation d’un grain de pollen</a:t>
            </a:r>
          </a:p>
        </p:txBody>
      </p:sp>
    </p:spTree>
    <p:extLst>
      <p:ext uri="{BB962C8B-B14F-4D97-AF65-F5344CB8AC3E}">
        <p14:creationId xmlns:p14="http://schemas.microsoft.com/office/powerpoint/2010/main" val="3484580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8A0B53BE-7DB3-433E-BCC3-55C536890AAF}"/>
              </a:ext>
            </a:extLst>
          </p:cNvPr>
          <p:cNvPicPr>
            <a:picLocks noGrp="1" noChangeAspect="1"/>
          </p:cNvPicPr>
          <p:nvPr>
            <p:ph idx="1"/>
          </p:nvPr>
        </p:nvPicPr>
        <p:blipFill>
          <a:blip r:embed="rId2"/>
          <a:stretch>
            <a:fillRect/>
          </a:stretch>
        </p:blipFill>
        <p:spPr>
          <a:xfrm>
            <a:off x="180622" y="643468"/>
            <a:ext cx="11390489" cy="4989688"/>
          </a:xfrm>
          <a:prstGeom prst="rect">
            <a:avLst/>
          </a:prstGeom>
        </p:spPr>
      </p:pic>
      <p:sp>
        <p:nvSpPr>
          <p:cNvPr id="5" name="Rectangle 4">
            <a:extLst>
              <a:ext uri="{FF2B5EF4-FFF2-40B4-BE49-F238E27FC236}">
                <a16:creationId xmlns:a16="http://schemas.microsoft.com/office/drawing/2014/main" id="{1881F470-12BE-451D-A5A3-6AB90E103978}"/>
              </a:ext>
            </a:extLst>
          </p:cNvPr>
          <p:cNvSpPr/>
          <p:nvPr/>
        </p:nvSpPr>
        <p:spPr>
          <a:xfrm>
            <a:off x="4472148" y="5845200"/>
            <a:ext cx="3283463" cy="400110"/>
          </a:xfrm>
          <a:prstGeom prst="rect">
            <a:avLst/>
          </a:prstGeom>
        </p:spPr>
        <p:txBody>
          <a:bodyPr wrap="none">
            <a:spAutoFit/>
          </a:bodyPr>
          <a:lstStyle/>
          <a:p>
            <a:r>
              <a:rPr lang="fr-FR" sz="2000" b="1" dirty="0">
                <a:latin typeface="Times New Roman" panose="02020603050405020304" pitchFamily="18" charset="0"/>
                <a:cs typeface="Times New Roman" panose="02020603050405020304" pitchFamily="18" charset="0"/>
              </a:rPr>
              <a:t>Structure du grain de pollen</a:t>
            </a:r>
          </a:p>
        </p:txBody>
      </p:sp>
    </p:spTree>
    <p:extLst>
      <p:ext uri="{BB962C8B-B14F-4D97-AF65-F5344CB8AC3E}">
        <p14:creationId xmlns:p14="http://schemas.microsoft.com/office/powerpoint/2010/main" val="1373777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4F4A654-09FB-49A3-A1D0-455368A9D242}"/>
              </a:ext>
            </a:extLst>
          </p:cNvPr>
          <p:cNvSpPr>
            <a:spLocks noGrp="1"/>
          </p:cNvSpPr>
          <p:nvPr>
            <p:ph idx="1"/>
          </p:nvPr>
        </p:nvSpPr>
        <p:spPr>
          <a:xfrm>
            <a:off x="146756" y="428978"/>
            <a:ext cx="8128000" cy="6287911"/>
          </a:xfrm>
        </p:spPr>
        <p:txBody>
          <a:bodyPr>
            <a:normAutofit/>
          </a:bodyPr>
          <a:lstStyle/>
          <a:p>
            <a:pPr>
              <a:lnSpc>
                <a:spcPct val="150000"/>
              </a:lnSpc>
              <a:buFont typeface="Wingdings" panose="05000000000000000000" pitchFamily="2" charset="2"/>
              <a:buChar char="v"/>
            </a:pPr>
            <a:r>
              <a:rPr lang="fr-FR" sz="1900" b="1" dirty="0">
                <a:latin typeface="Times New Roman" panose="02020603050405020304" pitchFamily="18" charset="0"/>
                <a:cs typeface="Times New Roman" panose="02020603050405020304" pitchFamily="18" charset="0"/>
              </a:rPr>
              <a:t>La carpelle :</a:t>
            </a:r>
            <a:r>
              <a:rPr lang="fr-FR" sz="1900" dirty="0">
                <a:latin typeface="Times New Roman" panose="02020603050405020304" pitchFamily="18" charset="0"/>
                <a:cs typeface="Times New Roman" panose="02020603050405020304" pitchFamily="18" charset="0"/>
              </a:rPr>
              <a:t> l'organe femelle de la fleur des plantes à fleurs (angiospermes). Il se compose de trois éléments principaux :</a:t>
            </a:r>
          </a:p>
          <a:p>
            <a:pPr>
              <a:lnSpc>
                <a:spcPct val="150000"/>
              </a:lnSpc>
              <a:buFont typeface="Wingdings" panose="05000000000000000000" pitchFamily="2" charset="2"/>
              <a:buChar char="Ø"/>
            </a:pPr>
            <a:r>
              <a:rPr lang="fr-FR" sz="1900" b="1" dirty="0">
                <a:latin typeface="Times New Roman" panose="02020603050405020304" pitchFamily="18" charset="0"/>
                <a:cs typeface="Times New Roman" panose="02020603050405020304" pitchFamily="18" charset="0"/>
              </a:rPr>
              <a:t>L'ovaire</a:t>
            </a:r>
            <a:r>
              <a:rPr lang="fr-FR" sz="1900" dirty="0">
                <a:latin typeface="Times New Roman" panose="02020603050405020304" pitchFamily="18" charset="0"/>
                <a:cs typeface="Times New Roman" panose="02020603050405020304" pitchFamily="18" charset="0"/>
              </a:rPr>
              <a:t> : c'est la partie inférieure du carpelle qui contient les ovules, futures graines.</a:t>
            </a:r>
          </a:p>
          <a:p>
            <a:pPr>
              <a:lnSpc>
                <a:spcPct val="150000"/>
              </a:lnSpc>
              <a:buFont typeface="Wingdings" panose="05000000000000000000" pitchFamily="2" charset="2"/>
              <a:buChar char="Ø"/>
            </a:pPr>
            <a:r>
              <a:rPr lang="fr-FR" sz="1900" b="1" dirty="0">
                <a:latin typeface="Times New Roman" panose="02020603050405020304" pitchFamily="18" charset="0"/>
                <a:cs typeface="Times New Roman" panose="02020603050405020304" pitchFamily="18" charset="0"/>
              </a:rPr>
              <a:t>Le style </a:t>
            </a:r>
            <a:r>
              <a:rPr lang="fr-FR" sz="1900" dirty="0">
                <a:latin typeface="Times New Roman" panose="02020603050405020304" pitchFamily="18" charset="0"/>
                <a:cs typeface="Times New Roman" panose="02020603050405020304" pitchFamily="18" charset="0"/>
              </a:rPr>
              <a:t>: c'est la partie allongée qui surmonte l'ovaire.</a:t>
            </a:r>
          </a:p>
          <a:p>
            <a:pPr>
              <a:lnSpc>
                <a:spcPct val="150000"/>
              </a:lnSpc>
              <a:buFont typeface="Wingdings" panose="05000000000000000000" pitchFamily="2" charset="2"/>
              <a:buChar char="Ø"/>
            </a:pPr>
            <a:r>
              <a:rPr lang="fr-FR" sz="1900" b="1" dirty="0">
                <a:latin typeface="Times New Roman" panose="02020603050405020304" pitchFamily="18" charset="0"/>
                <a:cs typeface="Times New Roman" panose="02020603050405020304" pitchFamily="18" charset="0"/>
              </a:rPr>
              <a:t>Le stigmate </a:t>
            </a:r>
            <a:r>
              <a:rPr lang="fr-FR" sz="1900" dirty="0">
                <a:latin typeface="Times New Roman" panose="02020603050405020304" pitchFamily="18" charset="0"/>
                <a:cs typeface="Times New Roman" panose="02020603050405020304" pitchFamily="18" charset="0"/>
              </a:rPr>
              <a:t>: c'est l'extrémité élargie et papilleuse du style.</a:t>
            </a:r>
          </a:p>
          <a:p>
            <a:pPr marL="0" indent="0">
              <a:lnSpc>
                <a:spcPct val="150000"/>
              </a:lnSpc>
              <a:buNone/>
            </a:pPr>
            <a:r>
              <a:rPr lang="fr-FR" sz="1900" dirty="0">
                <a:latin typeface="Times New Roman" panose="02020603050405020304" pitchFamily="18" charset="0"/>
                <a:cs typeface="Times New Roman" panose="02020603050405020304" pitchFamily="18" charset="0"/>
              </a:rPr>
              <a:t>Le rôle principal de la carpelle est d'accueillir et de capter les grains de pollen déposés sur le stigmate lors de la pollinisation. Cette réception du pollen sur le stigmate permet ensuite la fécondation des ovules contenus dans l'ovaire.</a:t>
            </a:r>
          </a:p>
          <a:p>
            <a:pPr marL="0" indent="0">
              <a:lnSpc>
                <a:spcPct val="150000"/>
              </a:lnSpc>
              <a:buNone/>
            </a:pPr>
            <a:r>
              <a:rPr lang="fr-FR" sz="1900" dirty="0">
                <a:latin typeface="Times New Roman" panose="02020603050405020304" pitchFamily="18" charset="0"/>
                <a:cs typeface="Times New Roman" panose="02020603050405020304" pitchFamily="18" charset="0"/>
              </a:rPr>
              <a:t>Cette fécondation va entraîner le développement et la maturation des ovules en graines, ainsi que le développement de l'ovaire en fruit</a:t>
            </a:r>
          </a:p>
          <a:p>
            <a:endParaRPr lang="fr-FR" dirty="0"/>
          </a:p>
        </p:txBody>
      </p:sp>
      <p:pic>
        <p:nvPicPr>
          <p:cNvPr id="4" name="Image 3">
            <a:extLst>
              <a:ext uri="{FF2B5EF4-FFF2-40B4-BE49-F238E27FC236}">
                <a16:creationId xmlns:a16="http://schemas.microsoft.com/office/drawing/2014/main" id="{151CBA05-9B70-466F-8D64-924DDD0B8B5B}"/>
              </a:ext>
            </a:extLst>
          </p:cNvPr>
          <p:cNvPicPr>
            <a:picLocks noChangeAspect="1"/>
          </p:cNvPicPr>
          <p:nvPr/>
        </p:nvPicPr>
        <p:blipFill>
          <a:blip r:embed="rId2"/>
          <a:stretch>
            <a:fillRect/>
          </a:stretch>
        </p:blipFill>
        <p:spPr>
          <a:xfrm>
            <a:off x="8556978" y="169333"/>
            <a:ext cx="3364089" cy="6287910"/>
          </a:xfrm>
          <a:prstGeom prst="rect">
            <a:avLst/>
          </a:prstGeom>
        </p:spPr>
      </p:pic>
    </p:spTree>
    <p:extLst>
      <p:ext uri="{BB962C8B-B14F-4D97-AF65-F5344CB8AC3E}">
        <p14:creationId xmlns:p14="http://schemas.microsoft.com/office/powerpoint/2010/main" val="1122744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0570DAC-24CA-43BC-92ED-34E6F66954ED}"/>
              </a:ext>
            </a:extLst>
          </p:cNvPr>
          <p:cNvSpPr>
            <a:spLocks noGrp="1"/>
          </p:cNvSpPr>
          <p:nvPr>
            <p:ph idx="1"/>
          </p:nvPr>
        </p:nvSpPr>
        <p:spPr>
          <a:xfrm>
            <a:off x="169334" y="225778"/>
            <a:ext cx="6028266" cy="6400800"/>
          </a:xfrm>
        </p:spPr>
        <p:txBody>
          <a:bodyPr>
            <a:normAutofit/>
          </a:bodyPr>
          <a:lstStyle/>
          <a:p>
            <a:pPr>
              <a:lnSpc>
                <a:spcPct val="150000"/>
              </a:lnSpc>
              <a:buFont typeface="Wingdings" panose="05000000000000000000" pitchFamily="2" charset="2"/>
              <a:buChar char="v"/>
            </a:pPr>
            <a:r>
              <a:rPr lang="fr-FR" sz="2200" b="1" dirty="0">
                <a:latin typeface="Times New Roman" panose="02020603050405020304" pitchFamily="18" charset="0"/>
                <a:cs typeface="Times New Roman" panose="02020603050405020304" pitchFamily="18" charset="0"/>
              </a:rPr>
              <a:t>L'ovule</a:t>
            </a:r>
            <a:r>
              <a:rPr lang="fr-FR" dirty="0">
                <a:latin typeface="Times New Roman" panose="02020603050405020304" pitchFamily="18" charset="0"/>
                <a:cs typeface="Times New Roman" panose="02020603050405020304" pitchFamily="18" charset="0"/>
              </a:rPr>
              <a:t> </a:t>
            </a:r>
            <a:r>
              <a:rPr lang="fr-FR" sz="1900" dirty="0">
                <a:latin typeface="Times New Roman" panose="02020603050405020304" pitchFamily="18" charset="0"/>
                <a:cs typeface="Times New Roman" panose="02020603050405020304" pitchFamily="18" charset="0"/>
              </a:rPr>
              <a:t>est relié à la paroi de l'ovaire (placentation pariétale) ou à la zone centrale (placentation axile ou centrale) par un funicule, qui contient les tissus conducteurs pour nourrir l'ovule. On distingue trois grands types d'ovules selon leur orientation :</a:t>
            </a:r>
          </a:p>
          <a:p>
            <a:pPr>
              <a:lnSpc>
                <a:spcPct val="150000"/>
              </a:lnSpc>
              <a:buFont typeface="Wingdings" panose="05000000000000000000" pitchFamily="2" charset="2"/>
              <a:buChar char="ü"/>
            </a:pPr>
            <a:r>
              <a:rPr lang="fr-FR" sz="1900" dirty="0">
                <a:latin typeface="Times New Roman" panose="02020603050405020304" pitchFamily="18" charset="0"/>
                <a:cs typeface="Times New Roman" panose="02020603050405020304" pitchFamily="18" charset="0"/>
              </a:rPr>
              <a:t>Les ovules droits (orthotropes)</a:t>
            </a:r>
          </a:p>
          <a:p>
            <a:pPr>
              <a:lnSpc>
                <a:spcPct val="150000"/>
              </a:lnSpc>
              <a:buFont typeface="Wingdings" panose="05000000000000000000" pitchFamily="2" charset="2"/>
              <a:buChar char="ü"/>
            </a:pPr>
            <a:r>
              <a:rPr lang="fr-FR" sz="1900" dirty="0">
                <a:latin typeface="Times New Roman" panose="02020603050405020304" pitchFamily="18" charset="0"/>
                <a:cs typeface="Times New Roman" panose="02020603050405020304" pitchFamily="18" charset="0"/>
              </a:rPr>
              <a:t>Les ovules couchés ou courbés (campylotropes)</a:t>
            </a:r>
          </a:p>
          <a:p>
            <a:pPr>
              <a:lnSpc>
                <a:spcPct val="150000"/>
              </a:lnSpc>
              <a:buFont typeface="Wingdings" panose="05000000000000000000" pitchFamily="2" charset="2"/>
              <a:buChar char="ü"/>
            </a:pPr>
            <a:r>
              <a:rPr lang="fr-FR" sz="1900" dirty="0">
                <a:latin typeface="Times New Roman" panose="02020603050405020304" pitchFamily="18" charset="0"/>
                <a:cs typeface="Times New Roman" panose="02020603050405020304" pitchFamily="18" charset="0"/>
              </a:rPr>
              <a:t>Les ovules retournés ou renversés (anatropes)</a:t>
            </a:r>
          </a:p>
          <a:p>
            <a:pPr marL="0" indent="0">
              <a:lnSpc>
                <a:spcPct val="150000"/>
              </a:lnSpc>
              <a:buNone/>
            </a:pPr>
            <a:r>
              <a:rPr lang="fr-FR" sz="1900" dirty="0">
                <a:latin typeface="Times New Roman" panose="02020603050405020304" pitchFamily="18" charset="0"/>
                <a:cs typeface="Times New Roman" panose="02020603050405020304" pitchFamily="18" charset="0"/>
              </a:rPr>
              <a:t>Cette diversité de formes d'ovules reflète l'adaptation des plantes à fleurs à différents modes de pollinisation et de fécondation.</a:t>
            </a:r>
          </a:p>
          <a:p>
            <a:endParaRPr lang="fr-FR" dirty="0"/>
          </a:p>
        </p:txBody>
      </p:sp>
      <p:pic>
        <p:nvPicPr>
          <p:cNvPr id="4" name="Image 3">
            <a:extLst>
              <a:ext uri="{FF2B5EF4-FFF2-40B4-BE49-F238E27FC236}">
                <a16:creationId xmlns:a16="http://schemas.microsoft.com/office/drawing/2014/main" id="{71E8D03A-51B2-405C-9C2E-5ADF1E23ADFB}"/>
              </a:ext>
            </a:extLst>
          </p:cNvPr>
          <p:cNvPicPr>
            <a:picLocks noChangeAspect="1"/>
          </p:cNvPicPr>
          <p:nvPr/>
        </p:nvPicPr>
        <p:blipFill>
          <a:blip r:embed="rId2"/>
          <a:stretch>
            <a:fillRect/>
          </a:stretch>
        </p:blipFill>
        <p:spPr>
          <a:xfrm>
            <a:off x="6197600" y="225778"/>
            <a:ext cx="5825065" cy="6400799"/>
          </a:xfrm>
          <a:prstGeom prst="rect">
            <a:avLst/>
          </a:prstGeom>
        </p:spPr>
      </p:pic>
    </p:spTree>
    <p:extLst>
      <p:ext uri="{BB962C8B-B14F-4D97-AF65-F5344CB8AC3E}">
        <p14:creationId xmlns:p14="http://schemas.microsoft.com/office/powerpoint/2010/main" val="310077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4027F1-70BC-45EF-9A79-29AF1C36B76A}"/>
              </a:ext>
            </a:extLst>
          </p:cNvPr>
          <p:cNvSpPr>
            <a:spLocks noGrp="1"/>
          </p:cNvSpPr>
          <p:nvPr>
            <p:ph idx="1"/>
          </p:nvPr>
        </p:nvSpPr>
        <p:spPr>
          <a:xfrm>
            <a:off x="225778" y="90311"/>
            <a:ext cx="11616266" cy="3420533"/>
          </a:xfrm>
        </p:spPr>
        <p:txBody>
          <a:bodyPr>
            <a:normAutofit/>
          </a:bodyPr>
          <a:lstStyle/>
          <a:p>
            <a:pPr>
              <a:buFont typeface="Wingdings" panose="05000000000000000000" pitchFamily="2" charset="2"/>
              <a:buChar char="Ø"/>
            </a:pPr>
            <a:r>
              <a:rPr lang="fr-FR" sz="2000" b="1" dirty="0">
                <a:latin typeface="Times New Roman" panose="02020603050405020304" pitchFamily="18" charset="0"/>
                <a:cs typeface="Times New Roman" panose="02020603050405020304" pitchFamily="18" charset="0"/>
              </a:rPr>
              <a:t>Formation du sac embryonnaire</a:t>
            </a:r>
          </a:p>
          <a:p>
            <a:pPr marL="0" indent="0">
              <a:lnSpc>
                <a:spcPct val="150000"/>
              </a:lnSpc>
              <a:buNone/>
            </a:pPr>
            <a:r>
              <a:rPr lang="fr-FR" sz="1800" dirty="0">
                <a:latin typeface="Times New Roman" panose="02020603050405020304" pitchFamily="18" charset="0"/>
                <a:cs typeface="Times New Roman" panose="02020603050405020304" pitchFamily="18" charset="0"/>
              </a:rPr>
              <a:t>Les huit noyaux résultent de trois divisions successives par mitose d’une mégaspore (macrospore) se séparent par un cloisonnement. Ils se disposent par tétrade aux deux extrémités de la cellule ; un noyau de la tétrade supérieure se rapproche d’un noyau de la tétrade inférieure et fusionnent pour donner le noyau secondaire du sac (cellules accessoires). Les trois noyaux des deux pôles qui restent vont s’individualiser formant des cellules. L’une des cellules (la centrale) du pôle micropylaire donne le gamète femelle ou oosphère, les deux autres, les synergides sont chargées de guider le tube pollinique en émettant une substance chimiotactique. Les trois cellules inférieures (du pôle </a:t>
            </a:r>
            <a:r>
              <a:rPr lang="fr-FR" sz="1800" dirty="0" err="1">
                <a:latin typeface="Times New Roman" panose="02020603050405020304" pitchFamily="18" charset="0"/>
                <a:cs typeface="Times New Roman" panose="02020603050405020304" pitchFamily="18" charset="0"/>
              </a:rPr>
              <a:t>chalazien</a:t>
            </a:r>
            <a:r>
              <a:rPr lang="fr-FR" sz="1800" dirty="0">
                <a:latin typeface="Times New Roman" panose="02020603050405020304" pitchFamily="18" charset="0"/>
                <a:cs typeface="Times New Roman" panose="02020603050405020304" pitchFamily="18" charset="0"/>
              </a:rPr>
              <a:t>) constituent les antipodes. L’ensemble des cellules formées constitue le gamétophyte femelle « sac embryonnaire ».</a:t>
            </a:r>
          </a:p>
          <a:p>
            <a:pPr marL="0" indent="0">
              <a:buNone/>
            </a:pPr>
            <a:endParaRPr lang="fr-FR" dirty="0"/>
          </a:p>
        </p:txBody>
      </p:sp>
      <p:pic>
        <p:nvPicPr>
          <p:cNvPr id="4" name="Image 3">
            <a:extLst>
              <a:ext uri="{FF2B5EF4-FFF2-40B4-BE49-F238E27FC236}">
                <a16:creationId xmlns:a16="http://schemas.microsoft.com/office/drawing/2014/main" id="{7F3BFCA2-541B-44B2-B0A8-CBB41DF8B78E}"/>
              </a:ext>
            </a:extLst>
          </p:cNvPr>
          <p:cNvPicPr>
            <a:picLocks noChangeAspect="1"/>
          </p:cNvPicPr>
          <p:nvPr/>
        </p:nvPicPr>
        <p:blipFill>
          <a:blip r:embed="rId2"/>
          <a:stretch>
            <a:fillRect/>
          </a:stretch>
        </p:blipFill>
        <p:spPr>
          <a:xfrm>
            <a:off x="451556" y="3657600"/>
            <a:ext cx="11277599" cy="2370667"/>
          </a:xfrm>
          <a:prstGeom prst="rect">
            <a:avLst/>
          </a:prstGeom>
        </p:spPr>
      </p:pic>
      <p:sp>
        <p:nvSpPr>
          <p:cNvPr id="5" name="Rectangle 4">
            <a:extLst>
              <a:ext uri="{FF2B5EF4-FFF2-40B4-BE49-F238E27FC236}">
                <a16:creationId xmlns:a16="http://schemas.microsoft.com/office/drawing/2014/main" id="{3EA030A6-58D8-4A68-84DE-BF6DB6B3CD77}"/>
              </a:ext>
            </a:extLst>
          </p:cNvPr>
          <p:cNvSpPr/>
          <p:nvPr/>
        </p:nvSpPr>
        <p:spPr>
          <a:xfrm>
            <a:off x="4629133" y="6287911"/>
            <a:ext cx="3367268"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Formation du sac embryonnaire</a:t>
            </a:r>
          </a:p>
        </p:txBody>
      </p:sp>
    </p:spTree>
    <p:extLst>
      <p:ext uri="{BB962C8B-B14F-4D97-AF65-F5344CB8AC3E}">
        <p14:creationId xmlns:p14="http://schemas.microsoft.com/office/powerpoint/2010/main" val="3837898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E6162B-B683-44E7-AABA-17B9F0A47664}"/>
              </a:ext>
            </a:extLst>
          </p:cNvPr>
          <p:cNvSpPr>
            <a:spLocks noGrp="1"/>
          </p:cNvSpPr>
          <p:nvPr>
            <p:ph idx="1"/>
          </p:nvPr>
        </p:nvSpPr>
        <p:spPr>
          <a:xfrm>
            <a:off x="0" y="101603"/>
            <a:ext cx="11353800" cy="3578576"/>
          </a:xfrm>
        </p:spPr>
        <p:txBody>
          <a:bodyPr>
            <a:normAutofit fontScale="92500" lnSpcReduction="10000"/>
          </a:bodyPr>
          <a:lstStyle/>
          <a:p>
            <a:pPr marL="0" indent="0" algn="just">
              <a:lnSpc>
                <a:spcPct val="120000"/>
              </a:lnSpc>
              <a:buNone/>
            </a:pPr>
            <a:r>
              <a:rPr lang="fr-FR" sz="1800" b="1" dirty="0">
                <a:latin typeface="Times New Roman" panose="02020603050405020304" pitchFamily="18" charset="0"/>
                <a:cs typeface="Times New Roman" panose="02020603050405020304" pitchFamily="18" charset="0"/>
              </a:rPr>
              <a:t>3.2. La pollinisation :</a:t>
            </a:r>
            <a:r>
              <a:rPr lang="fr-FR" sz="1800" dirty="0">
                <a:latin typeface="Times New Roman" panose="02020603050405020304" pitchFamily="18" charset="0"/>
                <a:cs typeface="Times New Roman" panose="02020603050405020304" pitchFamily="18" charset="0"/>
              </a:rPr>
              <a:t>est le transport du pollen depuis les étamines jusqu'au pistil (stigmate) de la fleur Il existe deux principaux types de pollinisation :</a:t>
            </a:r>
          </a:p>
          <a:p>
            <a:pPr algn="just">
              <a:lnSpc>
                <a:spcPct val="120000"/>
              </a:lnSpc>
              <a:buFont typeface="Wingdings" panose="05000000000000000000" pitchFamily="2" charset="2"/>
              <a:buChar char="Ø"/>
            </a:pPr>
            <a:r>
              <a:rPr lang="fr-FR" sz="1800" b="1" dirty="0">
                <a:latin typeface="Times New Roman" panose="02020603050405020304" pitchFamily="18" charset="0"/>
                <a:cs typeface="Times New Roman" panose="02020603050405020304" pitchFamily="18" charset="0"/>
              </a:rPr>
              <a:t>L'autopollinisation (autogamie) </a:t>
            </a:r>
            <a:r>
              <a:rPr lang="fr-FR" sz="1800" dirty="0">
                <a:latin typeface="Times New Roman" panose="02020603050405020304" pitchFamily="18" charset="0"/>
                <a:cs typeface="Times New Roman" panose="02020603050405020304" pitchFamily="18" charset="0"/>
              </a:rPr>
              <a:t>:Le pollen d'une fleur est transféré sur le stigmate de la même fleur. C'est une pollinisation directe, à l'intérieur de la fleur individuelle. Ce mode de pollinisation assure la fécondation sans intervention extérieure.</a:t>
            </a:r>
          </a:p>
          <a:p>
            <a:pPr algn="just">
              <a:lnSpc>
                <a:spcPct val="120000"/>
              </a:lnSpc>
              <a:buFont typeface="Wingdings" panose="05000000000000000000" pitchFamily="2" charset="2"/>
              <a:buChar char="Ø"/>
            </a:pPr>
            <a:r>
              <a:rPr lang="fr-FR" sz="1800" b="1" dirty="0">
                <a:latin typeface="Times New Roman" panose="02020603050405020304" pitchFamily="18" charset="0"/>
                <a:cs typeface="Times New Roman" panose="02020603050405020304" pitchFamily="18" charset="0"/>
              </a:rPr>
              <a:t>La pollinisation croisée (allogamie) </a:t>
            </a:r>
            <a:r>
              <a:rPr lang="fr-FR" sz="1800" dirty="0">
                <a:latin typeface="Times New Roman" panose="02020603050405020304" pitchFamily="18" charset="0"/>
                <a:cs typeface="Times New Roman" panose="02020603050405020304" pitchFamily="18" charset="0"/>
              </a:rPr>
              <a:t>:Le pollen d'une fleur est transféré sur le stigmate d'une autre fleur de la même espèce. C'est une pollinisation entre fleurs différentes, permettant le brassage génétique. Ce mode de pollinisation nécessite l'intervention d'agents pollinisateurs (vent, insectes, etc.).</a:t>
            </a:r>
          </a:p>
          <a:p>
            <a:pPr marL="0" indent="0" algn="just">
              <a:lnSpc>
                <a:spcPct val="120000"/>
              </a:lnSpc>
              <a:buNone/>
            </a:pPr>
            <a:r>
              <a:rPr lang="fr-FR" sz="1800" dirty="0">
                <a:latin typeface="Times New Roman" panose="02020603050405020304" pitchFamily="18" charset="0"/>
                <a:cs typeface="Times New Roman" panose="02020603050405020304" pitchFamily="18" charset="0"/>
              </a:rPr>
              <a:t>Ces deux processus de pollinisation, directe et croisée, permettent la fécondation des ovules et le développement ultérieur des fruits et des graines chez les plantes à fleurs.</a:t>
            </a:r>
          </a:p>
          <a:p>
            <a:pPr marL="0" indent="0" algn="just">
              <a:lnSpc>
                <a:spcPct val="120000"/>
              </a:lnSpc>
              <a:buNone/>
            </a:pPr>
            <a:r>
              <a:rPr lang="fr-FR" sz="1800" dirty="0">
                <a:latin typeface="Times New Roman" panose="02020603050405020304" pitchFamily="18" charset="0"/>
                <a:cs typeface="Times New Roman" panose="02020603050405020304" pitchFamily="18" charset="0"/>
              </a:rPr>
              <a:t>.</a:t>
            </a:r>
          </a:p>
        </p:txBody>
      </p:sp>
      <p:pic>
        <p:nvPicPr>
          <p:cNvPr id="4" name="Image 3">
            <a:extLst>
              <a:ext uri="{FF2B5EF4-FFF2-40B4-BE49-F238E27FC236}">
                <a16:creationId xmlns:a16="http://schemas.microsoft.com/office/drawing/2014/main" id="{8C8A91FF-1E1C-4068-B9AF-F9B75E558026}"/>
              </a:ext>
            </a:extLst>
          </p:cNvPr>
          <p:cNvPicPr>
            <a:picLocks noChangeAspect="1"/>
          </p:cNvPicPr>
          <p:nvPr/>
        </p:nvPicPr>
        <p:blipFill>
          <a:blip r:embed="rId2"/>
          <a:stretch>
            <a:fillRect/>
          </a:stretch>
        </p:blipFill>
        <p:spPr>
          <a:xfrm>
            <a:off x="203200" y="3680179"/>
            <a:ext cx="11763022" cy="3076220"/>
          </a:xfrm>
          <a:prstGeom prst="rect">
            <a:avLst/>
          </a:prstGeom>
        </p:spPr>
      </p:pic>
    </p:spTree>
    <p:extLst>
      <p:ext uri="{BB962C8B-B14F-4D97-AF65-F5344CB8AC3E}">
        <p14:creationId xmlns:p14="http://schemas.microsoft.com/office/powerpoint/2010/main" val="476540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591B0C4-0397-400B-9D04-8D6B2034A6F2}"/>
              </a:ext>
            </a:extLst>
          </p:cNvPr>
          <p:cNvSpPr>
            <a:spLocks noGrp="1"/>
          </p:cNvSpPr>
          <p:nvPr>
            <p:ph idx="1"/>
          </p:nvPr>
        </p:nvSpPr>
        <p:spPr>
          <a:xfrm>
            <a:off x="135467" y="90312"/>
            <a:ext cx="11830755" cy="6491110"/>
          </a:xfrm>
        </p:spPr>
        <p:txBody>
          <a:bodyPr>
            <a:normAutofit/>
          </a:bodyPr>
          <a:lstStyle/>
          <a:p>
            <a:pPr marL="0" indent="0">
              <a:buNone/>
            </a:pPr>
            <a:r>
              <a:rPr lang="fr-FR" sz="2000" b="1" dirty="0">
                <a:latin typeface="Times New Roman" panose="02020603050405020304" pitchFamily="18" charset="0"/>
                <a:cs typeface="Times New Roman" panose="02020603050405020304" pitchFamily="18" charset="0"/>
              </a:rPr>
              <a:t>4.Germination du graine de pollen:</a:t>
            </a:r>
          </a:p>
          <a:p>
            <a:pPr marL="0" indent="0">
              <a:buNone/>
            </a:pPr>
            <a:r>
              <a:rPr lang="fr-FR" sz="1800" dirty="0">
                <a:latin typeface="Times New Roman" panose="02020603050405020304" pitchFamily="18" charset="0"/>
                <a:cs typeface="Times New Roman" panose="02020603050405020304" pitchFamily="18" charset="0"/>
              </a:rPr>
              <a:t>La germination du pollen nécessite des conditions favorables, notamment :</a:t>
            </a:r>
          </a:p>
          <a:p>
            <a:r>
              <a:rPr lang="fr-FR" sz="1800" dirty="0">
                <a:latin typeface="Times New Roman" panose="02020603050405020304" pitchFamily="18" charset="0"/>
                <a:cs typeface="Times New Roman" panose="02020603050405020304" pitchFamily="18" charset="0"/>
              </a:rPr>
              <a:t>Présence d'eau : Le stigmate sécrète un mucilage riche en eau qui permet la réhydratation du grain de pollen.</a:t>
            </a:r>
          </a:p>
          <a:p>
            <a:r>
              <a:rPr lang="fr-FR" sz="1800" dirty="0">
                <a:latin typeface="Times New Roman" panose="02020603050405020304" pitchFamily="18" charset="0"/>
                <a:cs typeface="Times New Roman" panose="02020603050405020304" pitchFamily="18" charset="0"/>
              </a:rPr>
              <a:t>Disponibilité de nutriments : Le mucilage stigmatique fournit les éléments nutritifs nécessaires à la croissance du tube pollinique.</a:t>
            </a:r>
          </a:p>
          <a:p>
            <a:r>
              <a:rPr lang="fr-FR" sz="1800" dirty="0">
                <a:latin typeface="Times New Roman" panose="02020603050405020304" pitchFamily="18" charset="0"/>
                <a:cs typeface="Times New Roman" panose="02020603050405020304" pitchFamily="18" charset="0"/>
              </a:rPr>
              <a:t>Température adéquate : Une température ambiante optimale est requise pour la germination et l'allongement du tube pollinique.</a:t>
            </a:r>
          </a:p>
          <a:p>
            <a:r>
              <a:rPr lang="fr-FR" sz="1800" dirty="0">
                <a:latin typeface="Times New Roman" panose="02020603050405020304" pitchFamily="18" charset="0"/>
                <a:cs typeface="Times New Roman" panose="02020603050405020304" pitchFamily="18" charset="0"/>
              </a:rPr>
              <a:t>Compatibilité génétique : Seuls les grains de pollen génétiquement compatibles avec le stigmate peuvent germer et former un tube pollinique.</a:t>
            </a:r>
          </a:p>
          <a:p>
            <a:pPr marL="0" indent="0">
              <a:buNone/>
            </a:pPr>
            <a:r>
              <a:rPr lang="fr-FR" sz="1800" dirty="0">
                <a:latin typeface="Times New Roman" panose="02020603050405020304" pitchFamily="18" charset="0"/>
                <a:cs typeface="Times New Roman" panose="02020603050405020304" pitchFamily="18" charset="0"/>
              </a:rPr>
              <a:t>Lorsque ces conditions sont réunies :</a:t>
            </a:r>
          </a:p>
          <a:p>
            <a:r>
              <a:rPr lang="fr-FR" sz="1800" dirty="0">
                <a:latin typeface="Times New Roman" panose="02020603050405020304" pitchFamily="18" charset="0"/>
                <a:cs typeface="Times New Roman" panose="02020603050405020304" pitchFamily="18" charset="0"/>
              </a:rPr>
              <a:t>Le grain de pollen se réhydrate au contact du mucilage stigmatique, ce qui augmente la turgescence de la cellule végétative.</a:t>
            </a:r>
          </a:p>
          <a:p>
            <a:r>
              <a:rPr lang="fr-FR" sz="1800" dirty="0">
                <a:latin typeface="Times New Roman" panose="02020603050405020304" pitchFamily="18" charset="0"/>
                <a:cs typeface="Times New Roman" panose="02020603050405020304" pitchFamily="18" charset="0"/>
              </a:rPr>
              <a:t>Cette turgescence induit la formation d'excroissances au niveau des zones de moindre résistance (ouvertures) du grain de pollen.</a:t>
            </a:r>
          </a:p>
          <a:p>
            <a:r>
              <a:rPr lang="fr-FR" sz="1800" dirty="0">
                <a:latin typeface="Times New Roman" panose="02020603050405020304" pitchFamily="18" charset="0"/>
                <a:cs typeface="Times New Roman" panose="02020603050405020304" pitchFamily="18" charset="0"/>
              </a:rPr>
              <a:t>Une seule de ces excroissances persistera et deviendra le point de départ du tube pollinique.</a:t>
            </a:r>
          </a:p>
          <a:p>
            <a:r>
              <a:rPr lang="fr-FR" sz="1800" dirty="0">
                <a:latin typeface="Times New Roman" panose="02020603050405020304" pitchFamily="18" charset="0"/>
                <a:cs typeface="Times New Roman" panose="02020603050405020304" pitchFamily="18" charset="0"/>
              </a:rPr>
              <a:t>Ce processus de germination du pollen est essentiel pour permettre la fécondation chez les plantes à fleurs.</a:t>
            </a:r>
          </a:p>
          <a:p>
            <a:pPr marL="0" indent="0">
              <a:buNone/>
            </a:pPr>
            <a:endParaRPr lang="fr-FR" sz="2300" dirty="0">
              <a:latin typeface="Times New Roman" panose="02020603050405020304" pitchFamily="18"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54778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940B78-E387-41B5-88E1-100439C3BBAE}"/>
              </a:ext>
            </a:extLst>
          </p:cNvPr>
          <p:cNvSpPr>
            <a:spLocks noGrp="1"/>
          </p:cNvSpPr>
          <p:nvPr>
            <p:ph idx="1"/>
          </p:nvPr>
        </p:nvSpPr>
        <p:spPr>
          <a:xfrm>
            <a:off x="158045" y="282222"/>
            <a:ext cx="9189156" cy="6378222"/>
          </a:xfrm>
        </p:spPr>
        <p:txBody>
          <a:bodyPr>
            <a:normAutofit fontScale="92500" lnSpcReduction="20000"/>
          </a:bodyPr>
          <a:lstStyle/>
          <a:p>
            <a:pPr marL="0" indent="0">
              <a:buNone/>
            </a:pPr>
            <a:endParaRPr lang="fr-FR" dirty="0"/>
          </a:p>
          <a:p>
            <a:pPr marL="0" indent="0" algn="just">
              <a:lnSpc>
                <a:spcPct val="150000"/>
              </a:lnSpc>
              <a:buNone/>
            </a:pPr>
            <a:r>
              <a:rPr lang="fr-FR" sz="1900" b="1" dirty="0">
                <a:latin typeface="Times New Roman" panose="02020603050405020304" pitchFamily="18" charset="0"/>
                <a:cs typeface="Times New Roman" panose="02020603050405020304" pitchFamily="18" charset="0"/>
              </a:rPr>
              <a:t>I</a:t>
            </a:r>
            <a:r>
              <a:rPr lang="fr-FR" sz="2200" b="1" dirty="0">
                <a:latin typeface="Times New Roman" panose="02020603050405020304" pitchFamily="18" charset="0"/>
                <a:cs typeface="Times New Roman" panose="02020603050405020304" pitchFamily="18" charset="0"/>
              </a:rPr>
              <a:t>. Caractères généraux </a:t>
            </a:r>
          </a:p>
          <a:p>
            <a:pPr marL="0" indent="0" algn="just">
              <a:lnSpc>
                <a:spcPct val="150000"/>
              </a:lnSpc>
              <a:buNone/>
            </a:pPr>
            <a:r>
              <a:rPr lang="fr-FR" sz="1900" dirty="0">
                <a:latin typeface="Times New Roman" panose="02020603050405020304" pitchFamily="18" charset="0"/>
                <a:cs typeface="Times New Roman" panose="02020603050405020304" pitchFamily="18" charset="0"/>
              </a:rPr>
              <a:t>Les Angiospermes constituent un groupe végétal gigantesque, comprenant environ 250 000 espèces réparties en 400 à 500 familles différentes. Ces plantes à fleurs présentent une très grande diversité morphologique, avec des formes allant des grands arbres aux petites herbes, en passant par les arbustes.</a:t>
            </a:r>
          </a:p>
          <a:p>
            <a:pPr marL="0" indent="0" algn="just">
              <a:lnSpc>
                <a:spcPct val="150000"/>
              </a:lnSpc>
              <a:buNone/>
            </a:pPr>
            <a:r>
              <a:rPr lang="fr-FR" sz="1900" dirty="0">
                <a:latin typeface="Times New Roman" panose="02020603050405020304" pitchFamily="18" charset="0"/>
                <a:cs typeface="Times New Roman" panose="02020603050405020304" pitchFamily="18" charset="0"/>
              </a:rPr>
              <a:t>Par rapport aux Gymnospermes (plantes à graines nues), les Angiospermes se caractérisent essentiellement par trois traits distinctifs :</a:t>
            </a:r>
          </a:p>
          <a:p>
            <a:pPr algn="just">
              <a:lnSpc>
                <a:spcPct val="150000"/>
              </a:lnSpc>
              <a:buFont typeface="Wingdings" panose="05000000000000000000" pitchFamily="2" charset="2"/>
              <a:buChar char="Ø"/>
            </a:pPr>
            <a:r>
              <a:rPr lang="fr-FR" sz="1900" dirty="0">
                <a:latin typeface="Times New Roman" panose="02020603050405020304" pitchFamily="18" charset="0"/>
                <a:cs typeface="Times New Roman" panose="02020603050405020304" pitchFamily="18" charset="0"/>
              </a:rPr>
              <a:t>Leurs organes reproducteurs sont organisés en fleurs contenant à la fois les parties mâles et femelles.</a:t>
            </a:r>
          </a:p>
          <a:p>
            <a:pPr algn="just">
              <a:lnSpc>
                <a:spcPct val="150000"/>
              </a:lnSpc>
              <a:buFont typeface="Wingdings" panose="05000000000000000000" pitchFamily="2" charset="2"/>
              <a:buChar char="Ø"/>
            </a:pPr>
            <a:r>
              <a:rPr lang="fr-FR" sz="1900" dirty="0">
                <a:latin typeface="Times New Roman" panose="02020603050405020304" pitchFamily="18" charset="0"/>
                <a:cs typeface="Times New Roman" panose="02020603050405020304" pitchFamily="18" charset="0"/>
              </a:rPr>
              <a:t>Les carpelles femelles s'organisent en un ovaire fermé qui entoure les ovules. Après la fécondation, cet ovaire se développe en un fruit protecteur.</a:t>
            </a:r>
          </a:p>
          <a:p>
            <a:pPr algn="just">
              <a:lnSpc>
                <a:spcPct val="150000"/>
              </a:lnSpc>
              <a:buFont typeface="Wingdings" panose="05000000000000000000" pitchFamily="2" charset="2"/>
              <a:buChar char="Ø"/>
            </a:pPr>
            <a:r>
              <a:rPr lang="fr-FR" sz="1900" dirty="0">
                <a:latin typeface="Times New Roman" panose="02020603050405020304" pitchFamily="18" charset="0"/>
                <a:cs typeface="Times New Roman" panose="02020603050405020304" pitchFamily="18" charset="0"/>
              </a:rPr>
              <a:t>Le gamétophyte femelle, appelé sac embryonnaire et logé dans l'ovule, subit une double fécondation. Celle-ci donne naissance d'une partie à l'embryon, future plantule, et d'autre part à l'albumen, un tissu nutritif de réserve pour la graine</a:t>
            </a:r>
          </a:p>
          <a:p>
            <a:endParaRPr lang="fr-FR" dirty="0"/>
          </a:p>
          <a:p>
            <a:pPr marL="0" indent="0">
              <a:buNone/>
            </a:pPr>
            <a:endParaRPr lang="fr-FR" dirty="0"/>
          </a:p>
        </p:txBody>
      </p:sp>
      <p:pic>
        <p:nvPicPr>
          <p:cNvPr id="5" name="Image 4">
            <a:extLst>
              <a:ext uri="{FF2B5EF4-FFF2-40B4-BE49-F238E27FC236}">
                <a16:creationId xmlns:a16="http://schemas.microsoft.com/office/drawing/2014/main" id="{79BCEFDA-BD93-410D-8ABD-8E47772D9B33}"/>
              </a:ext>
            </a:extLst>
          </p:cNvPr>
          <p:cNvPicPr>
            <a:picLocks noChangeAspect="1"/>
          </p:cNvPicPr>
          <p:nvPr/>
        </p:nvPicPr>
        <p:blipFill>
          <a:blip r:embed="rId2"/>
          <a:stretch>
            <a:fillRect/>
          </a:stretch>
        </p:blipFill>
        <p:spPr>
          <a:xfrm>
            <a:off x="9347202" y="197556"/>
            <a:ext cx="2844798" cy="6462888"/>
          </a:xfrm>
          <a:prstGeom prst="rect">
            <a:avLst/>
          </a:prstGeom>
        </p:spPr>
      </p:pic>
    </p:spTree>
    <p:extLst>
      <p:ext uri="{BB962C8B-B14F-4D97-AF65-F5344CB8AC3E}">
        <p14:creationId xmlns:p14="http://schemas.microsoft.com/office/powerpoint/2010/main" val="4168774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75D7DDA5-F64B-4A02-8920-A20A2B76A40A}"/>
              </a:ext>
            </a:extLst>
          </p:cNvPr>
          <p:cNvPicPr>
            <a:picLocks noGrp="1" noChangeAspect="1"/>
          </p:cNvPicPr>
          <p:nvPr>
            <p:ph idx="1"/>
          </p:nvPr>
        </p:nvPicPr>
        <p:blipFill>
          <a:blip r:embed="rId2"/>
          <a:stretch>
            <a:fillRect/>
          </a:stretch>
        </p:blipFill>
        <p:spPr>
          <a:xfrm>
            <a:off x="508000" y="383823"/>
            <a:ext cx="11198578" cy="5355784"/>
          </a:xfrm>
          <a:prstGeom prst="rect">
            <a:avLst/>
          </a:prstGeom>
        </p:spPr>
      </p:pic>
      <p:sp>
        <p:nvSpPr>
          <p:cNvPr id="5" name="Rectangle 4">
            <a:extLst>
              <a:ext uri="{FF2B5EF4-FFF2-40B4-BE49-F238E27FC236}">
                <a16:creationId xmlns:a16="http://schemas.microsoft.com/office/drawing/2014/main" id="{B90C6D10-F11A-42ED-B7D0-A288F0365315}"/>
              </a:ext>
            </a:extLst>
          </p:cNvPr>
          <p:cNvSpPr/>
          <p:nvPr/>
        </p:nvSpPr>
        <p:spPr>
          <a:xfrm>
            <a:off x="2099733" y="5863356"/>
            <a:ext cx="8444089" cy="400110"/>
          </a:xfrm>
          <a:prstGeom prst="rect">
            <a:avLst/>
          </a:prstGeom>
        </p:spPr>
        <p:txBody>
          <a:bodyPr wrap="square">
            <a:spAutoFit/>
          </a:bodyPr>
          <a:lstStyle/>
          <a:p>
            <a:pPr algn="ctr"/>
            <a:r>
              <a:rPr lang="fr-FR" sz="2000" b="1" dirty="0">
                <a:solidFill>
                  <a:srgbClr val="000000"/>
                </a:solidFill>
                <a:latin typeface="Times New Roman" panose="02020603050405020304" pitchFamily="18" charset="0"/>
                <a:cs typeface="Times New Roman" panose="02020603050405020304" pitchFamily="18" charset="0"/>
              </a:rPr>
              <a:t>Germination du grain de pollen </a:t>
            </a:r>
            <a:endParaRPr lang="fr-F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6056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D57219B-914B-44DA-AD69-C5C703C4D795}"/>
              </a:ext>
            </a:extLst>
          </p:cNvPr>
          <p:cNvSpPr>
            <a:spLocks noGrp="1"/>
          </p:cNvSpPr>
          <p:nvPr>
            <p:ph idx="1"/>
          </p:nvPr>
        </p:nvSpPr>
        <p:spPr>
          <a:xfrm>
            <a:off x="180622" y="237067"/>
            <a:ext cx="11173178" cy="6254044"/>
          </a:xfrm>
        </p:spPr>
        <p:txBody>
          <a:bodyPr>
            <a:normAutofit/>
          </a:bodyPr>
          <a:lstStyle/>
          <a:p>
            <a:pPr marL="0" indent="0">
              <a:lnSpc>
                <a:spcPct val="150000"/>
              </a:lnSpc>
              <a:buNone/>
            </a:pPr>
            <a:r>
              <a:rPr lang="fr-FR" sz="2000" b="1" dirty="0">
                <a:latin typeface="Times New Roman" panose="02020603050405020304" pitchFamily="18" charset="0"/>
                <a:cs typeface="Times New Roman" panose="02020603050405020304" pitchFamily="18" charset="0"/>
              </a:rPr>
              <a:t>5.</a:t>
            </a:r>
            <a:r>
              <a:rPr lang="fr-FR" sz="1800" b="1" dirty="0">
                <a:latin typeface="Times New Roman" panose="02020603050405020304" pitchFamily="18" charset="0"/>
                <a:cs typeface="Times New Roman" panose="02020603050405020304" pitchFamily="18" charset="0"/>
              </a:rPr>
              <a:t>La double fécondation:</a:t>
            </a:r>
          </a:p>
          <a:p>
            <a:pPr marL="0" indent="0">
              <a:lnSpc>
                <a:spcPct val="150000"/>
              </a:lnSpc>
              <a:buNone/>
            </a:pPr>
            <a:r>
              <a:rPr lang="fr-FR" sz="1800" dirty="0">
                <a:latin typeface="Times New Roman" panose="02020603050405020304" pitchFamily="18" charset="0"/>
                <a:cs typeface="Times New Roman" panose="02020603050405020304" pitchFamily="18" charset="0"/>
              </a:rPr>
              <a:t>Une fois que le tube pollinique a atteint le micropyle de l'ovule :</a:t>
            </a:r>
          </a:p>
          <a:p>
            <a:pPr marL="0" indent="0">
              <a:lnSpc>
                <a:spcPct val="150000"/>
              </a:lnSpc>
              <a:buNone/>
            </a:pPr>
            <a:r>
              <a:rPr lang="fr-FR" sz="1800" dirty="0">
                <a:latin typeface="Times New Roman" panose="02020603050405020304" pitchFamily="18" charset="0"/>
                <a:cs typeface="Times New Roman" panose="02020603050405020304" pitchFamily="18" charset="0"/>
              </a:rPr>
              <a:t>Fusion des gamètes :</a:t>
            </a:r>
          </a:p>
          <a:p>
            <a:pPr lvl="1">
              <a:lnSpc>
                <a:spcPct val="150000"/>
              </a:lnSpc>
            </a:pPr>
            <a:r>
              <a:rPr lang="fr-FR" sz="1800" dirty="0">
                <a:latin typeface="Times New Roman" panose="02020603050405020304" pitchFamily="18" charset="0"/>
                <a:cs typeface="Times New Roman" panose="02020603050405020304" pitchFamily="18" charset="0"/>
              </a:rPr>
              <a:t>L'un des deux gamètes mâles du tube pollinique fusionné avec l'oosphère (gamète femelle) pour former le zygote, qui deviendra l'embryon.</a:t>
            </a:r>
          </a:p>
          <a:p>
            <a:pPr lvl="1">
              <a:lnSpc>
                <a:spcPct val="150000"/>
              </a:lnSpc>
            </a:pPr>
            <a:r>
              <a:rPr lang="fr-FR" sz="1800" dirty="0">
                <a:latin typeface="Times New Roman" panose="02020603050405020304" pitchFamily="18" charset="0"/>
                <a:cs typeface="Times New Roman" panose="02020603050405020304" pitchFamily="18" charset="0"/>
              </a:rPr>
              <a:t>L'autre gamète mâle fusionnée avec les deux noyaux de la cellule centrale du sac embryonnaire.</a:t>
            </a:r>
          </a:p>
          <a:p>
            <a:pPr marL="0" indent="0">
              <a:lnSpc>
                <a:spcPct val="150000"/>
              </a:lnSpc>
              <a:buNone/>
            </a:pPr>
            <a:r>
              <a:rPr lang="fr-FR" sz="1800" dirty="0">
                <a:latin typeface="Times New Roman" panose="02020603050405020304" pitchFamily="18" charset="0"/>
                <a:cs typeface="Times New Roman" panose="02020603050405020304" pitchFamily="18" charset="0"/>
              </a:rPr>
              <a:t>Formations issues de la double fécondation :</a:t>
            </a:r>
          </a:p>
          <a:p>
            <a:pPr lvl="1">
              <a:lnSpc>
                <a:spcPct val="150000"/>
              </a:lnSpc>
            </a:pPr>
            <a:r>
              <a:rPr lang="fr-FR" sz="1800" dirty="0">
                <a:latin typeface="Times New Roman" panose="02020603050405020304" pitchFamily="18" charset="0"/>
                <a:cs typeface="Times New Roman" panose="02020603050405020304" pitchFamily="18" charset="0"/>
              </a:rPr>
              <a:t>Le zygote issu de la première fusion deviendra l'embryon.</a:t>
            </a:r>
          </a:p>
          <a:p>
            <a:pPr lvl="1">
              <a:lnSpc>
                <a:spcPct val="150000"/>
              </a:lnSpc>
            </a:pPr>
            <a:r>
              <a:rPr lang="fr-FR" sz="1800" dirty="0">
                <a:latin typeface="Times New Roman" panose="02020603050405020304" pitchFamily="18" charset="0"/>
                <a:cs typeface="Times New Roman" panose="02020603050405020304" pitchFamily="18" charset="0"/>
              </a:rPr>
              <a:t>La fusion du deuxième gamète mâle avec la cellule centrale donne l'endosperme, qui servira de réserve nutritive pour l'embryon en développement.</a:t>
            </a:r>
          </a:p>
          <a:p>
            <a:pPr marL="0" indent="0">
              <a:lnSpc>
                <a:spcPct val="150000"/>
              </a:lnSpc>
              <a:buNone/>
            </a:pPr>
            <a:r>
              <a:rPr lang="fr-FR" sz="1800" dirty="0">
                <a:latin typeface="Times New Roman" panose="02020603050405020304" pitchFamily="18" charset="0"/>
                <a:cs typeface="Times New Roman" panose="02020603050405020304" pitchFamily="18" charset="0"/>
              </a:rPr>
              <a:t>Cette double fécondation, caractéristique des plantes à fleurs (angiospermes), permet la formation complète de la graine, contenant à la fois l'embryon et les réserves de l'endosperme.</a:t>
            </a:r>
          </a:p>
        </p:txBody>
      </p:sp>
    </p:spTree>
    <p:extLst>
      <p:ext uri="{BB962C8B-B14F-4D97-AF65-F5344CB8AC3E}">
        <p14:creationId xmlns:p14="http://schemas.microsoft.com/office/powerpoint/2010/main" val="407565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451F068B-0722-4A94-91BE-EBF8515D542E}"/>
              </a:ext>
            </a:extLst>
          </p:cNvPr>
          <p:cNvPicPr>
            <a:picLocks noGrp="1" noChangeAspect="1"/>
          </p:cNvPicPr>
          <p:nvPr>
            <p:ph idx="1"/>
          </p:nvPr>
        </p:nvPicPr>
        <p:blipFill>
          <a:blip r:embed="rId2"/>
          <a:stretch>
            <a:fillRect/>
          </a:stretch>
        </p:blipFill>
        <p:spPr>
          <a:xfrm>
            <a:off x="248356" y="316089"/>
            <a:ext cx="11661422" cy="5590205"/>
          </a:xfrm>
          <a:prstGeom prst="rect">
            <a:avLst/>
          </a:prstGeom>
        </p:spPr>
      </p:pic>
      <p:sp>
        <p:nvSpPr>
          <p:cNvPr id="5" name="Rectangle 4">
            <a:extLst>
              <a:ext uri="{FF2B5EF4-FFF2-40B4-BE49-F238E27FC236}">
                <a16:creationId xmlns:a16="http://schemas.microsoft.com/office/drawing/2014/main" id="{3D5B5A7E-9DB8-4CE7-B76D-42B28F1E9ACE}"/>
              </a:ext>
            </a:extLst>
          </p:cNvPr>
          <p:cNvSpPr/>
          <p:nvPr/>
        </p:nvSpPr>
        <p:spPr>
          <a:xfrm>
            <a:off x="4330383" y="6043978"/>
            <a:ext cx="3980770" cy="400110"/>
          </a:xfrm>
          <a:prstGeom prst="rect">
            <a:avLst/>
          </a:prstGeom>
        </p:spPr>
        <p:txBody>
          <a:bodyPr wrap="none">
            <a:spAutoFit/>
          </a:bodyPr>
          <a:lstStyle/>
          <a:p>
            <a:r>
              <a:rPr lang="fr-FR" sz="2000" b="1" dirty="0">
                <a:latin typeface="Times New Roman" panose="02020603050405020304" pitchFamily="18" charset="0"/>
                <a:cs typeface="Times New Roman" panose="02020603050405020304" pitchFamily="18" charset="0"/>
              </a:rPr>
              <a:t>Processus de la double fécondation</a:t>
            </a:r>
          </a:p>
        </p:txBody>
      </p:sp>
    </p:spTree>
    <p:extLst>
      <p:ext uri="{BB962C8B-B14F-4D97-AF65-F5344CB8AC3E}">
        <p14:creationId xmlns:p14="http://schemas.microsoft.com/office/powerpoint/2010/main" val="2778363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A874D18A-5D18-4625-A8D5-42E92EF8D4FF}"/>
              </a:ext>
            </a:extLst>
          </p:cNvPr>
          <p:cNvPicPr>
            <a:picLocks noGrp="1" noChangeAspect="1"/>
          </p:cNvPicPr>
          <p:nvPr>
            <p:ph idx="1"/>
          </p:nvPr>
        </p:nvPicPr>
        <p:blipFill>
          <a:blip r:embed="rId2"/>
          <a:stretch>
            <a:fillRect/>
          </a:stretch>
        </p:blipFill>
        <p:spPr>
          <a:xfrm>
            <a:off x="0" y="124178"/>
            <a:ext cx="12112978" cy="6052785"/>
          </a:xfrm>
          <a:prstGeom prst="rect">
            <a:avLst/>
          </a:prstGeom>
        </p:spPr>
      </p:pic>
      <p:sp>
        <p:nvSpPr>
          <p:cNvPr id="5" name="Rectangle 4">
            <a:extLst>
              <a:ext uri="{FF2B5EF4-FFF2-40B4-BE49-F238E27FC236}">
                <a16:creationId xmlns:a16="http://schemas.microsoft.com/office/drawing/2014/main" id="{A3D1043A-2D6E-4C54-AE57-593B1F2D1465}"/>
              </a:ext>
            </a:extLst>
          </p:cNvPr>
          <p:cNvSpPr/>
          <p:nvPr/>
        </p:nvSpPr>
        <p:spPr>
          <a:xfrm>
            <a:off x="3701220" y="6176963"/>
            <a:ext cx="4854470" cy="400110"/>
          </a:xfrm>
          <a:prstGeom prst="rect">
            <a:avLst/>
          </a:prstGeom>
        </p:spPr>
        <p:txBody>
          <a:bodyPr wrap="none">
            <a:spAutoFit/>
          </a:bodyPr>
          <a:lstStyle/>
          <a:p>
            <a:r>
              <a:rPr lang="fr-FR" sz="2000" b="1" dirty="0">
                <a:latin typeface="Times New Roman" panose="02020603050405020304" pitchFamily="18" charset="0"/>
                <a:cs typeface="Times New Roman" panose="02020603050405020304" pitchFamily="18" charset="0"/>
              </a:rPr>
              <a:t>Cycle de développement des Angiospermes</a:t>
            </a:r>
          </a:p>
        </p:txBody>
      </p:sp>
    </p:spTree>
    <p:extLst>
      <p:ext uri="{BB962C8B-B14F-4D97-AF65-F5344CB8AC3E}">
        <p14:creationId xmlns:p14="http://schemas.microsoft.com/office/powerpoint/2010/main" val="509046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F6B90A-BF3D-4629-AA10-648CD79904F4}"/>
              </a:ext>
            </a:extLst>
          </p:cNvPr>
          <p:cNvSpPr>
            <a:spLocks noGrp="1"/>
          </p:cNvSpPr>
          <p:nvPr>
            <p:ph idx="1"/>
          </p:nvPr>
        </p:nvSpPr>
        <p:spPr>
          <a:xfrm>
            <a:off x="838200" y="519289"/>
            <a:ext cx="10515600" cy="5657674"/>
          </a:xfrm>
        </p:spPr>
        <p:txBody>
          <a:bodyPr>
            <a:normAutofit/>
          </a:bodyPr>
          <a:lstStyle/>
          <a:p>
            <a:pPr marL="0" indent="0" algn="ctr">
              <a:lnSpc>
                <a:spcPct val="150000"/>
              </a:lnSpc>
              <a:buNone/>
            </a:pPr>
            <a:r>
              <a:rPr lang="fr-FR" sz="2000" b="1" dirty="0">
                <a:latin typeface="Times New Roman" panose="02020603050405020304" pitchFamily="18" charset="0"/>
                <a:cs typeface="Times New Roman" panose="02020603050405020304" pitchFamily="18" charset="0"/>
              </a:rPr>
              <a:t>références</a:t>
            </a:r>
          </a:p>
          <a:p>
            <a:pPr algn="just">
              <a:lnSpc>
                <a:spcPct val="150000"/>
              </a:lnSpc>
            </a:pPr>
            <a:r>
              <a:rPr lang="fr-FR" sz="1900" dirty="0">
                <a:latin typeface="Times New Roman" panose="02020603050405020304" pitchFamily="18" charset="0"/>
                <a:cs typeface="Times New Roman" panose="02020603050405020304" pitchFamily="18" charset="0"/>
              </a:rPr>
              <a:t>Jacques LAMBINON, «ELEMENTS D'ORGANOGRAPHIE DES ANGIOSPERMES (suite 2)», </a:t>
            </a:r>
            <a:r>
              <a:rPr lang="fr-FR" sz="1900" dirty="0" err="1">
                <a:latin typeface="Times New Roman" panose="02020603050405020304" pitchFamily="18" charset="0"/>
                <a:cs typeface="Times New Roman" panose="02020603050405020304" pitchFamily="18" charset="0"/>
              </a:rPr>
              <a:t>Lejeunia</a:t>
            </a:r>
            <a:r>
              <a:rPr lang="fr-FR" sz="1900" dirty="0">
                <a:latin typeface="Times New Roman" panose="02020603050405020304" pitchFamily="18" charset="0"/>
                <a:cs typeface="Times New Roman" panose="02020603050405020304" pitchFamily="18" charset="0"/>
              </a:rPr>
              <a:t>, Revue de Botanique [En ligne], N° 196 (décembre 2016), URL : </a:t>
            </a:r>
            <a:r>
              <a:rPr lang="fr-FR" sz="1900" dirty="0">
                <a:latin typeface="Times New Roman" panose="02020603050405020304" pitchFamily="18" charset="0"/>
                <a:cs typeface="Times New Roman" panose="02020603050405020304" pitchFamily="18" charset="0"/>
                <a:hlinkClick r:id="rId2"/>
              </a:rPr>
              <a:t>https://popups.uliege.be/0457-4184/index.php,id=1206</a:t>
            </a:r>
            <a:r>
              <a:rPr lang="fr-FR" sz="1900" dirty="0">
                <a:latin typeface="Times New Roman" panose="02020603050405020304" pitchFamily="18" charset="0"/>
                <a:cs typeface="Times New Roman" panose="02020603050405020304" pitchFamily="18" charset="0"/>
              </a:rPr>
              <a:t>.</a:t>
            </a:r>
          </a:p>
          <a:p>
            <a:pPr algn="just">
              <a:lnSpc>
                <a:spcPct val="150000"/>
              </a:lnSpc>
            </a:pPr>
            <a:r>
              <a:rPr lang="fr-FR" sz="1900" dirty="0">
                <a:latin typeface="Times New Roman" panose="02020603050405020304" pitchFamily="18" charset="0"/>
                <a:cs typeface="Times New Roman" panose="02020603050405020304" pitchFamily="18" charset="0"/>
              </a:rPr>
              <a:t>PEYCRU, P. (</a:t>
            </a:r>
            <a:r>
              <a:rPr lang="fr-FR" sz="1900" dirty="0" err="1">
                <a:latin typeface="Times New Roman" panose="02020603050405020304" pitchFamily="18" charset="0"/>
                <a:cs typeface="Times New Roman" panose="02020603050405020304" pitchFamily="18" charset="0"/>
              </a:rPr>
              <a:t>dir</a:t>
            </a:r>
            <a:r>
              <a:rPr lang="fr-FR" sz="1900" dirty="0">
                <a:latin typeface="Times New Roman" panose="02020603050405020304" pitchFamily="18" charset="0"/>
                <a:cs typeface="Times New Roman" panose="02020603050405020304" pitchFamily="18" charset="0"/>
              </a:rPr>
              <a:t>.), J.-C. BAEHR, F. CARIOU, D. GRANDPERRIN, C. PERRIER, J.-F. FOGELGESANG &amp; J.-M. DUPIN (2010b). </a:t>
            </a:r>
          </a:p>
          <a:p>
            <a:pPr algn="just">
              <a:lnSpc>
                <a:spcPct val="150000"/>
              </a:lnSpc>
            </a:pPr>
            <a:r>
              <a:rPr lang="fr-FR" sz="1900" dirty="0">
                <a:latin typeface="Times New Roman" panose="02020603050405020304" pitchFamily="18" charset="0"/>
                <a:cs typeface="Times New Roman" panose="02020603050405020304" pitchFamily="18" charset="0"/>
              </a:rPr>
              <a:t>Biologie tout-en-un BCPST 2e année. Dunod, Paris, 2e édition. </a:t>
            </a:r>
          </a:p>
          <a:p>
            <a:pPr algn="just">
              <a:lnSpc>
                <a:spcPct val="150000"/>
              </a:lnSpc>
            </a:pPr>
            <a:r>
              <a:rPr lang="fr-FR" sz="1900" dirty="0">
                <a:latin typeface="Times New Roman" panose="02020603050405020304" pitchFamily="18" charset="0"/>
                <a:cs typeface="Times New Roman" panose="02020603050405020304" pitchFamily="18" charset="0"/>
              </a:rPr>
              <a:t>- Gérard </a:t>
            </a:r>
            <a:r>
              <a:rPr lang="fr-FR" sz="1900" dirty="0" err="1">
                <a:latin typeface="Times New Roman" panose="02020603050405020304" pitchFamily="18" charset="0"/>
                <a:cs typeface="Times New Roman" panose="02020603050405020304" pitchFamily="18" charset="0"/>
              </a:rPr>
              <a:t>Dutruge</a:t>
            </a:r>
            <a:r>
              <a:rPr lang="fr-FR" sz="1900" dirty="0">
                <a:latin typeface="Times New Roman" panose="02020603050405020304" pitchFamily="18" charset="0"/>
                <a:cs typeface="Times New Roman" panose="02020603050405020304" pitchFamily="18" charset="0"/>
              </a:rPr>
              <a:t> (2018). Cours : La reproduction des plantes à fleurs (Angiospermes) : de multiples stratégies pour coloniser l'environnement. </a:t>
            </a:r>
          </a:p>
          <a:p>
            <a:pPr algn="just">
              <a:lnSpc>
                <a:spcPct val="150000"/>
              </a:lnSpc>
            </a:pPr>
            <a:r>
              <a:rPr lang="fr-FR" sz="1900" dirty="0">
                <a:latin typeface="Times New Roman" panose="02020603050405020304" pitchFamily="18" charset="0"/>
                <a:cs typeface="Times New Roman" panose="02020603050405020304" pitchFamily="18" charset="0"/>
              </a:rPr>
              <a:t>- Tanguy JEAN (2017). Cours : La reproduction des Angiospermes. </a:t>
            </a:r>
          </a:p>
          <a:p>
            <a:endParaRPr lang="fr-FR" dirty="0"/>
          </a:p>
        </p:txBody>
      </p:sp>
    </p:spTree>
    <p:extLst>
      <p:ext uri="{BB962C8B-B14F-4D97-AF65-F5344CB8AC3E}">
        <p14:creationId xmlns:p14="http://schemas.microsoft.com/office/powerpoint/2010/main" val="1292338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EF91C9E-280B-4E73-9773-EAF2B4D70925}"/>
              </a:ext>
            </a:extLst>
          </p:cNvPr>
          <p:cNvSpPr>
            <a:spLocks noGrp="1"/>
          </p:cNvSpPr>
          <p:nvPr>
            <p:ph idx="1"/>
          </p:nvPr>
        </p:nvSpPr>
        <p:spPr>
          <a:xfrm>
            <a:off x="90312" y="225778"/>
            <a:ext cx="11751732" cy="6412089"/>
          </a:xfrm>
        </p:spPr>
        <p:txBody>
          <a:bodyPr>
            <a:normAutofit fontScale="70000" lnSpcReduction="20000"/>
          </a:bodyPr>
          <a:lstStyle/>
          <a:p>
            <a:pPr marL="0" indent="0" algn="just">
              <a:lnSpc>
                <a:spcPct val="170000"/>
              </a:lnSpc>
              <a:buNone/>
            </a:pPr>
            <a:r>
              <a:rPr lang="fr-FR" sz="2900" b="1" dirty="0">
                <a:latin typeface="Times New Roman" panose="02020603050405020304" pitchFamily="18" charset="0"/>
                <a:cs typeface="Times New Roman" panose="02020603050405020304" pitchFamily="18" charset="0"/>
              </a:rPr>
              <a:t>II. Appareil végétatif</a:t>
            </a:r>
          </a:p>
          <a:p>
            <a:pPr marL="0" indent="0" algn="just">
              <a:lnSpc>
                <a:spcPct val="170000"/>
              </a:lnSpc>
              <a:buNone/>
            </a:pPr>
            <a:r>
              <a:rPr lang="fr-FR" sz="2600" dirty="0">
                <a:latin typeface="Times New Roman" panose="02020603050405020304" pitchFamily="18" charset="0"/>
                <a:cs typeface="Times New Roman" panose="02020603050405020304" pitchFamily="18" charset="0"/>
              </a:rPr>
              <a:t>Les Angiospermes possèdent un appareil végétatif (parties non reproductrices) extrêmement complexe et diversifié. Cette sophistication se manifeste à plusieurs niveaux :</a:t>
            </a:r>
          </a:p>
          <a:p>
            <a:pPr algn="just">
              <a:lnSpc>
                <a:spcPct val="170000"/>
              </a:lnSpc>
            </a:pPr>
            <a:r>
              <a:rPr lang="fr-FR" sz="2600" dirty="0">
                <a:latin typeface="Times New Roman" panose="02020603050405020304" pitchFamily="18" charset="0"/>
                <a:cs typeface="Times New Roman" panose="02020603050405020304" pitchFamily="18" charset="0"/>
              </a:rPr>
              <a:t>Au niveau du cormus (tiges, feuilles, racines), on observe une énorme variété de formes adaptées à de multiples environnements.</a:t>
            </a:r>
          </a:p>
          <a:p>
            <a:pPr algn="just">
              <a:lnSpc>
                <a:spcPct val="170000"/>
              </a:lnSpc>
            </a:pPr>
            <a:r>
              <a:rPr lang="fr-FR" sz="2600" dirty="0">
                <a:latin typeface="Times New Roman" panose="02020603050405020304" pitchFamily="18" charset="0"/>
                <a:cs typeface="Times New Roman" panose="02020603050405020304" pitchFamily="18" charset="0"/>
              </a:rPr>
              <a:t>Dans le xylème (bois), on trouve des vaisseaux spécialisés permettant un transport efficace de la sève brute, ainsi que des fibres assurant la solidité structurelle.</a:t>
            </a:r>
          </a:p>
          <a:p>
            <a:pPr algn="just">
              <a:lnSpc>
                <a:spcPct val="170000"/>
              </a:lnSpc>
            </a:pPr>
            <a:r>
              <a:rPr lang="fr-FR" sz="2600" dirty="0">
                <a:latin typeface="Times New Roman" panose="02020603050405020304" pitchFamily="18" charset="0"/>
                <a:cs typeface="Times New Roman" panose="02020603050405020304" pitchFamily="18" charset="0"/>
              </a:rPr>
              <a:t>Le phloème est lui différencié en tubes criblés acheminant la sève élaborée, et en cellules compagnies associées.</a:t>
            </a:r>
          </a:p>
          <a:p>
            <a:pPr algn="just">
              <a:lnSpc>
                <a:spcPct val="170000"/>
              </a:lnSpc>
            </a:pPr>
            <a:r>
              <a:rPr lang="fr-FR" sz="2600" dirty="0">
                <a:latin typeface="Times New Roman" panose="02020603050405020304" pitchFamily="18" charset="0"/>
                <a:cs typeface="Times New Roman" panose="02020603050405020304" pitchFamily="18" charset="0"/>
              </a:rPr>
              <a:t>Les Angiospermes ont également développé la capacité d'anciennes ramifications latérales sur tiges et racines.</a:t>
            </a:r>
          </a:p>
          <a:p>
            <a:pPr algn="just">
              <a:lnSpc>
                <a:spcPct val="170000"/>
              </a:lnSpc>
            </a:pPr>
            <a:r>
              <a:rPr lang="fr-FR" sz="2600" dirty="0">
                <a:latin typeface="Times New Roman" panose="02020603050405020304" pitchFamily="18" charset="0"/>
                <a:cs typeface="Times New Roman" panose="02020603050405020304" pitchFamily="18" charset="0"/>
              </a:rPr>
              <a:t>Enfin, de nombreuses Angiospermes ont adopté un mode de vie herbacé annuel, avec un cycle de reproduction rapide favorisant une multiplication accélérée des individus.</a:t>
            </a:r>
          </a:p>
          <a:p>
            <a:pPr algn="just">
              <a:lnSpc>
                <a:spcPct val="170000"/>
              </a:lnSpc>
            </a:pPr>
            <a:r>
              <a:rPr lang="fr-FR" sz="2600" dirty="0">
                <a:latin typeface="Times New Roman" panose="02020603050405020304" pitchFamily="18" charset="0"/>
                <a:cs typeface="Times New Roman" panose="02020603050405020304" pitchFamily="18" charset="0"/>
              </a:rPr>
              <a:t>Cette grande complexité et diversité de l'appareil végétatif confère aux plantes à fleurs un avantage adaptatif considérable, qui explique en grande partie leur prédominance sur les autres groupes végétaux actuels</a:t>
            </a:r>
          </a:p>
          <a:p>
            <a:endParaRPr lang="fr-FR" dirty="0"/>
          </a:p>
        </p:txBody>
      </p:sp>
    </p:spTree>
    <p:extLst>
      <p:ext uri="{BB962C8B-B14F-4D97-AF65-F5344CB8AC3E}">
        <p14:creationId xmlns:p14="http://schemas.microsoft.com/office/powerpoint/2010/main" val="323177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C9FB54A3-A476-45DF-BC49-E1226D7B5EF0}"/>
              </a:ext>
            </a:extLst>
          </p:cNvPr>
          <p:cNvPicPr>
            <a:picLocks noGrp="1" noChangeAspect="1"/>
          </p:cNvPicPr>
          <p:nvPr>
            <p:ph idx="1"/>
          </p:nvPr>
        </p:nvPicPr>
        <p:blipFill>
          <a:blip r:embed="rId2"/>
          <a:stretch>
            <a:fillRect/>
          </a:stretch>
        </p:blipFill>
        <p:spPr>
          <a:xfrm>
            <a:off x="327378" y="225777"/>
            <a:ext cx="11717865" cy="5813779"/>
          </a:xfrm>
          <a:prstGeom prst="rect">
            <a:avLst/>
          </a:prstGeom>
        </p:spPr>
      </p:pic>
      <p:sp>
        <p:nvSpPr>
          <p:cNvPr id="5" name="Rectangle 4">
            <a:extLst>
              <a:ext uri="{FF2B5EF4-FFF2-40B4-BE49-F238E27FC236}">
                <a16:creationId xmlns:a16="http://schemas.microsoft.com/office/drawing/2014/main" id="{D560BFC9-E61D-43F2-AC46-B0039A892756}"/>
              </a:ext>
            </a:extLst>
          </p:cNvPr>
          <p:cNvSpPr/>
          <p:nvPr/>
        </p:nvSpPr>
        <p:spPr>
          <a:xfrm>
            <a:off x="2438401" y="6132599"/>
            <a:ext cx="6818488" cy="544829"/>
          </a:xfrm>
          <a:prstGeom prst="rect">
            <a:avLst/>
          </a:prstGeom>
        </p:spPr>
        <p:txBody>
          <a:bodyPr wrap="square">
            <a:spAutoFit/>
          </a:bodyPr>
          <a:lstStyle/>
          <a:p>
            <a:pPr algn="ctr">
              <a:lnSpc>
                <a:spcPct val="170000"/>
              </a:lnSpc>
            </a:pPr>
            <a:r>
              <a:rPr lang="fr-FR" sz="2000" b="1" dirty="0">
                <a:latin typeface="Times New Roman" panose="02020603050405020304" pitchFamily="18" charset="0"/>
                <a:cs typeface="Times New Roman" panose="02020603050405020304" pitchFamily="18" charset="0"/>
              </a:rPr>
              <a:t>Structure de l’Appareil végétatif</a:t>
            </a:r>
          </a:p>
        </p:txBody>
      </p:sp>
    </p:spTree>
    <p:extLst>
      <p:ext uri="{BB962C8B-B14F-4D97-AF65-F5344CB8AC3E}">
        <p14:creationId xmlns:p14="http://schemas.microsoft.com/office/powerpoint/2010/main" val="404711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E95E62D-AE9F-4430-9061-DA9D1E703D78}"/>
              </a:ext>
            </a:extLst>
          </p:cNvPr>
          <p:cNvSpPr>
            <a:spLocks noGrp="1"/>
          </p:cNvSpPr>
          <p:nvPr>
            <p:ph idx="1"/>
          </p:nvPr>
        </p:nvSpPr>
        <p:spPr>
          <a:xfrm>
            <a:off x="158045" y="248356"/>
            <a:ext cx="7145866" cy="6389511"/>
          </a:xfrm>
        </p:spPr>
        <p:txBody>
          <a:bodyPr>
            <a:normAutofit/>
          </a:bodyPr>
          <a:lstStyle/>
          <a:p>
            <a:pPr marL="0" indent="0">
              <a:buNone/>
            </a:pPr>
            <a:r>
              <a:rPr lang="fr-FR" sz="2000" b="1" dirty="0">
                <a:latin typeface="Times New Roman" panose="02020603050405020304" pitchFamily="18" charset="0"/>
                <a:cs typeface="Times New Roman" panose="02020603050405020304" pitchFamily="18" charset="0"/>
              </a:rPr>
              <a:t>III. Appareil reproducteur </a:t>
            </a:r>
          </a:p>
          <a:p>
            <a:pPr marL="0" indent="0">
              <a:lnSpc>
                <a:spcPct val="160000"/>
              </a:lnSpc>
              <a:buNone/>
            </a:pPr>
            <a:r>
              <a:rPr lang="fr-FR" sz="1800" dirty="0">
                <a:latin typeface="Times New Roman" panose="02020603050405020304" pitchFamily="18" charset="0"/>
                <a:cs typeface="Times New Roman" panose="02020603050405020304" pitchFamily="18" charset="0"/>
              </a:rPr>
              <a:t>Les Angiospermes possèdent des organes reproducteurs hautement évolués, rassemblés au sein de structures complexes appelées fleurs.</a:t>
            </a:r>
            <a:endParaRPr lang="fr-FR" dirty="0"/>
          </a:p>
          <a:p>
            <a:pPr marL="0" indent="0" algn="just">
              <a:lnSpc>
                <a:spcPct val="150000"/>
              </a:lnSpc>
              <a:buNone/>
            </a:pPr>
            <a:r>
              <a:rPr lang="fr-FR" sz="1900" b="1" dirty="0">
                <a:latin typeface="Times New Roman" panose="02020603050405020304" pitchFamily="18" charset="0"/>
                <a:cs typeface="Times New Roman" panose="02020603050405020304" pitchFamily="18" charset="0"/>
              </a:rPr>
              <a:t>1. La fleur:</a:t>
            </a:r>
            <a:r>
              <a:rPr lang="fr-FR" sz="1900" dirty="0">
                <a:latin typeface="Times New Roman" panose="02020603050405020304" pitchFamily="18" charset="0"/>
                <a:cs typeface="Times New Roman" panose="02020603050405020304" pitchFamily="18" charset="0"/>
              </a:rPr>
              <a:t> organe reproducteur emblématique des Angiospermes, présente une architecture hautement organisée. Une fleur simple est portée au sommet d'une petite tige nommée pédoncule floral. À la base de ce pédoncule se trouve une bractée, correspondant à une feuille modifiée à l'aisselle de laquelle la fleur prend naissance.</a:t>
            </a:r>
          </a:p>
          <a:p>
            <a:pPr marL="0" indent="0" algn="just">
              <a:lnSpc>
                <a:spcPct val="150000"/>
              </a:lnSpc>
              <a:buNone/>
            </a:pPr>
            <a:r>
              <a:rPr lang="fr-FR" sz="1900" dirty="0">
                <a:latin typeface="Times New Roman" panose="02020603050405020304" pitchFamily="18" charset="0"/>
                <a:cs typeface="Times New Roman" panose="02020603050405020304" pitchFamily="18" charset="0"/>
              </a:rPr>
              <a:t>Le pédoncule floral constitue donc l'axe central autour duquel s'agencent de manière ordonnée les différentes pièces florales - sépales, pétales, étamines (organes mâles) et carpelles (organes femelles formant le pistil)</a:t>
            </a:r>
          </a:p>
          <a:p>
            <a:pPr marL="0" indent="0">
              <a:buNone/>
            </a:pPr>
            <a:endParaRPr lang="fr-FR" sz="20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E1AE8207-342E-4658-B34A-BB7A1135E0A4}"/>
              </a:ext>
            </a:extLst>
          </p:cNvPr>
          <p:cNvPicPr>
            <a:picLocks noChangeAspect="1"/>
          </p:cNvPicPr>
          <p:nvPr/>
        </p:nvPicPr>
        <p:blipFill>
          <a:blip r:embed="rId2"/>
          <a:stretch>
            <a:fillRect/>
          </a:stretch>
        </p:blipFill>
        <p:spPr>
          <a:xfrm>
            <a:off x="7495822" y="248356"/>
            <a:ext cx="4538134" cy="6299200"/>
          </a:xfrm>
          <a:prstGeom prst="rect">
            <a:avLst/>
          </a:prstGeom>
        </p:spPr>
      </p:pic>
    </p:spTree>
    <p:extLst>
      <p:ext uri="{BB962C8B-B14F-4D97-AF65-F5344CB8AC3E}">
        <p14:creationId xmlns:p14="http://schemas.microsoft.com/office/powerpoint/2010/main" val="169714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8AC1945-7825-4946-AF3F-7ACCCDBFF944}"/>
              </a:ext>
            </a:extLst>
          </p:cNvPr>
          <p:cNvSpPr>
            <a:spLocks noGrp="1"/>
          </p:cNvSpPr>
          <p:nvPr>
            <p:ph idx="1"/>
          </p:nvPr>
        </p:nvSpPr>
        <p:spPr>
          <a:xfrm>
            <a:off x="237067" y="270933"/>
            <a:ext cx="11684000" cy="3951111"/>
          </a:xfrm>
        </p:spPr>
        <p:txBody>
          <a:bodyPr>
            <a:normAutofit fontScale="85000" lnSpcReduction="20000"/>
          </a:bodyPr>
          <a:lstStyle/>
          <a:p>
            <a:pPr marL="0" indent="0" algn="just">
              <a:lnSpc>
                <a:spcPct val="150000"/>
              </a:lnSpc>
              <a:buNone/>
            </a:pPr>
            <a:r>
              <a:rPr lang="fr-FR" sz="2000" b="1" dirty="0">
                <a:latin typeface="Times New Roman" panose="02020603050405020304" pitchFamily="18" charset="0"/>
                <a:cs typeface="Times New Roman" panose="02020603050405020304" pitchFamily="18" charset="0"/>
              </a:rPr>
              <a:t>2.Inflorescence: </a:t>
            </a:r>
            <a:r>
              <a:rPr lang="fr-FR" sz="1800" dirty="0">
                <a:latin typeface="Times New Roman" panose="02020603050405020304" pitchFamily="18" charset="0"/>
                <a:cs typeface="Times New Roman" panose="02020603050405020304" pitchFamily="18" charset="0"/>
              </a:rPr>
              <a:t>L'agencement des fleurs le long des tiges et des rameaux.</a:t>
            </a:r>
          </a:p>
          <a:p>
            <a:pPr marL="0" indent="0" algn="just">
              <a:lnSpc>
                <a:spcPct val="150000"/>
              </a:lnSpc>
              <a:buNone/>
            </a:pPr>
            <a:r>
              <a:rPr lang="fr-FR" sz="1800" dirty="0">
                <a:latin typeface="Times New Roman" panose="02020603050405020304" pitchFamily="18" charset="0"/>
                <a:cs typeface="Times New Roman" panose="02020603050405020304" pitchFamily="18" charset="0"/>
              </a:rPr>
              <a:t>On distingue deux grands types d'inflorescences :</a:t>
            </a:r>
          </a:p>
          <a:p>
            <a:pPr marL="0" indent="0" algn="just">
              <a:lnSpc>
                <a:spcPct val="150000"/>
              </a:lnSpc>
              <a:buNone/>
            </a:pPr>
            <a:r>
              <a:rPr lang="fr-FR" sz="1800" b="1" dirty="0">
                <a:latin typeface="Times New Roman" panose="02020603050405020304" pitchFamily="18" charset="0"/>
                <a:cs typeface="Times New Roman" panose="02020603050405020304" pitchFamily="18" charset="0"/>
              </a:rPr>
              <a:t>2.1.La grappe </a:t>
            </a:r>
            <a:r>
              <a:rPr lang="fr-FR" sz="1800" dirty="0">
                <a:latin typeface="Times New Roman" panose="02020603050405020304" pitchFamily="18" charset="0"/>
                <a:cs typeface="Times New Roman" panose="02020603050405020304" pitchFamily="18" charset="0"/>
              </a:rPr>
              <a:t>: </a:t>
            </a:r>
            <a:r>
              <a:rPr lang="fr-FR" sz="1900" dirty="0">
                <a:latin typeface="Times New Roman" panose="02020603050405020304" pitchFamily="18" charset="0"/>
                <a:cs typeface="Times New Roman" panose="02020603050405020304" pitchFamily="18" charset="0"/>
              </a:rPr>
              <a:t>C'est une inflorescence indéfinie, ce qui signifie que l'axe principal de la tige se poursuit indéfiniment sans porter de fleur à son extrémité. Les fleurs sont produites de façon latérale le long de cet axe principal. nous avons  plusieurs variantes architecturales de grappes :</a:t>
            </a:r>
          </a:p>
          <a:p>
            <a:pPr marL="0" indent="0">
              <a:lnSpc>
                <a:spcPct val="170000"/>
              </a:lnSpc>
              <a:buNone/>
            </a:pPr>
            <a:r>
              <a:rPr lang="fr-FR" sz="1900" b="1" dirty="0">
                <a:latin typeface="Times New Roman" panose="02020603050405020304" pitchFamily="18" charset="0"/>
                <a:cs typeface="Times New Roman" panose="02020603050405020304" pitchFamily="18" charset="0"/>
              </a:rPr>
              <a:t>2.1.1La grappe simple:</a:t>
            </a:r>
            <a:r>
              <a:rPr lang="fr-FR" sz="1900" dirty="0">
                <a:latin typeface="Times New Roman" panose="02020603050405020304" pitchFamily="18" charset="0"/>
                <a:cs typeface="Times New Roman" panose="02020603050405020304" pitchFamily="18" charset="0"/>
              </a:rPr>
              <a:t> pédicelle porte une fleur à son extrémité.</a:t>
            </a:r>
          </a:p>
          <a:p>
            <a:pPr marL="0" indent="0">
              <a:lnSpc>
                <a:spcPct val="170000"/>
              </a:lnSpc>
              <a:buNone/>
            </a:pPr>
            <a:r>
              <a:rPr lang="fr-FR" sz="1900" b="1" dirty="0">
                <a:latin typeface="Times New Roman" panose="02020603050405020304" pitchFamily="18" charset="0"/>
                <a:cs typeface="Times New Roman" panose="02020603050405020304" pitchFamily="18" charset="0"/>
              </a:rPr>
              <a:t>2.1.2.L’épi : </a:t>
            </a:r>
            <a:r>
              <a:rPr lang="fr-FR" sz="1900" dirty="0">
                <a:latin typeface="Times New Roman" panose="02020603050405020304" pitchFamily="18" charset="0"/>
                <a:cs typeface="Times New Roman" panose="02020603050405020304" pitchFamily="18" charset="0"/>
              </a:rPr>
              <a:t>cas particulier où les fleurs sont sessiles, c'est-à-dire directement insérées sur l'axe principal sans pédicelle distincte.</a:t>
            </a:r>
          </a:p>
          <a:p>
            <a:pPr marL="0" indent="0">
              <a:lnSpc>
                <a:spcPct val="170000"/>
              </a:lnSpc>
              <a:buNone/>
            </a:pPr>
            <a:r>
              <a:rPr lang="fr-FR" sz="1900" b="1" dirty="0">
                <a:latin typeface="Times New Roman" panose="02020603050405020304" pitchFamily="18" charset="0"/>
                <a:cs typeface="Times New Roman" panose="02020603050405020304" pitchFamily="18" charset="0"/>
              </a:rPr>
              <a:t>2.1.3.Le corymbe : </a:t>
            </a:r>
            <a:r>
              <a:rPr lang="fr-FR" sz="1900" dirty="0">
                <a:latin typeface="Times New Roman" panose="02020603050405020304" pitchFamily="18" charset="0"/>
                <a:cs typeface="Times New Roman" panose="02020603050405020304" pitchFamily="18" charset="0"/>
              </a:rPr>
              <a:t>les pédicelles ont des longueurs inégales habilement modifiées de sorte que toutes les fleurs arrivent approximativement au même niveau horizontal, donnant un aspect aplati à l'ensemble de l'inflorescence (ex : poirier).</a:t>
            </a:r>
          </a:p>
          <a:p>
            <a:pPr marL="0" indent="0" algn="just">
              <a:lnSpc>
                <a:spcPct val="150000"/>
              </a:lnSpc>
              <a:buNone/>
            </a:pPr>
            <a:endParaRPr lang="fr-FR" sz="1800" dirty="0">
              <a:latin typeface="Times New Roman" panose="02020603050405020304" pitchFamily="18" charset="0"/>
              <a:cs typeface="Times New Roman" panose="02020603050405020304" pitchFamily="18" charset="0"/>
            </a:endParaRPr>
          </a:p>
          <a:p>
            <a:pPr marL="0" indent="0" algn="just">
              <a:lnSpc>
                <a:spcPct val="150000"/>
              </a:lnSpc>
              <a:buNone/>
            </a:pPr>
            <a:endParaRPr lang="fr-FR" sz="1800" dirty="0">
              <a:latin typeface="Times New Roman" panose="02020603050405020304" pitchFamily="18" charset="0"/>
              <a:cs typeface="Times New Roman" panose="02020603050405020304" pitchFamily="18" charset="0"/>
            </a:endParaRPr>
          </a:p>
        </p:txBody>
      </p:sp>
      <p:pic>
        <p:nvPicPr>
          <p:cNvPr id="9" name="Image 8">
            <a:extLst>
              <a:ext uri="{FF2B5EF4-FFF2-40B4-BE49-F238E27FC236}">
                <a16:creationId xmlns:a16="http://schemas.microsoft.com/office/drawing/2014/main" id="{CC798325-A045-4229-8320-DAC427F9AF42}"/>
              </a:ext>
            </a:extLst>
          </p:cNvPr>
          <p:cNvPicPr>
            <a:picLocks noChangeAspect="1"/>
          </p:cNvPicPr>
          <p:nvPr/>
        </p:nvPicPr>
        <p:blipFill>
          <a:blip r:embed="rId2"/>
          <a:stretch>
            <a:fillRect/>
          </a:stretch>
        </p:blipFill>
        <p:spPr>
          <a:xfrm>
            <a:off x="694267" y="4442179"/>
            <a:ext cx="10769600" cy="2144888"/>
          </a:xfrm>
          <a:prstGeom prst="rect">
            <a:avLst/>
          </a:prstGeom>
        </p:spPr>
      </p:pic>
    </p:spTree>
    <p:extLst>
      <p:ext uri="{BB962C8B-B14F-4D97-AF65-F5344CB8AC3E}">
        <p14:creationId xmlns:p14="http://schemas.microsoft.com/office/powerpoint/2010/main" val="340041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1517CAE-8522-4E03-8A6A-E33AFE0BEA35}"/>
              </a:ext>
            </a:extLst>
          </p:cNvPr>
          <p:cNvSpPr>
            <a:spLocks noGrp="1"/>
          </p:cNvSpPr>
          <p:nvPr>
            <p:ph idx="1"/>
          </p:nvPr>
        </p:nvSpPr>
        <p:spPr>
          <a:xfrm>
            <a:off x="838200" y="282222"/>
            <a:ext cx="6217356" cy="6355645"/>
          </a:xfrm>
        </p:spPr>
        <p:txBody>
          <a:bodyPr>
            <a:noAutofit/>
          </a:bodyPr>
          <a:lstStyle/>
          <a:p>
            <a:pPr marL="0" indent="0" algn="just">
              <a:lnSpc>
                <a:spcPct val="150000"/>
              </a:lnSpc>
              <a:buNone/>
            </a:pPr>
            <a:r>
              <a:rPr lang="fr-FR" sz="1800" b="1" dirty="0">
                <a:latin typeface="Times New Roman" panose="02020603050405020304" pitchFamily="18" charset="0"/>
                <a:cs typeface="Times New Roman" panose="02020603050405020304" pitchFamily="18" charset="0"/>
              </a:rPr>
              <a:t>2.1.4. Ombelle</a:t>
            </a:r>
            <a:r>
              <a:rPr lang="fr-FR" sz="1800" dirty="0">
                <a:latin typeface="Times New Roman" panose="02020603050405020304" pitchFamily="18" charset="0"/>
                <a:cs typeface="Times New Roman" panose="02020603050405020304" pitchFamily="18" charset="0"/>
              </a:rPr>
              <a:t> :C'est une inflorescence où tous les pédicelles floraux partent d'un même point sur l'axe principal. Ces pédicelles ont à peu près la même longueur. Cela amène toutes les fleurs à être positionnées à peu près au même niveau. À la base, un ensemble de bractées formant une collerette appelée involucre entoure le point d'où partent les pédicelles.</a:t>
            </a:r>
          </a:p>
          <a:p>
            <a:pPr marL="0" indent="0" algn="just">
              <a:lnSpc>
                <a:spcPct val="150000"/>
              </a:lnSpc>
              <a:buNone/>
            </a:pPr>
            <a:endParaRPr lang="fr-FR" sz="1800" dirty="0">
              <a:latin typeface="Times New Roman" panose="02020603050405020304" pitchFamily="18" charset="0"/>
              <a:cs typeface="Times New Roman" panose="02020603050405020304" pitchFamily="18" charset="0"/>
            </a:endParaRPr>
          </a:p>
          <a:p>
            <a:pPr marL="0" indent="0" algn="just">
              <a:lnSpc>
                <a:spcPct val="150000"/>
              </a:lnSpc>
              <a:buNone/>
            </a:pPr>
            <a:r>
              <a:rPr lang="fr-FR" sz="1800" b="1" dirty="0">
                <a:latin typeface="Times New Roman" panose="02020603050405020304" pitchFamily="18" charset="0"/>
                <a:cs typeface="Times New Roman" panose="02020603050405020304" pitchFamily="18" charset="0"/>
              </a:rPr>
              <a:t>2.1.5. Capitules</a:t>
            </a:r>
            <a:r>
              <a:rPr lang="fr-FR" sz="1800" dirty="0">
                <a:latin typeface="Times New Roman" panose="02020603050405020304" pitchFamily="18" charset="0"/>
                <a:cs typeface="Times New Roman" panose="02020603050405020304" pitchFamily="18" charset="0"/>
              </a:rPr>
              <a:t> :Dans ce type d'inflorescence, le sommet de l'axe principal s'élargit sur une surface plane. Sur cette surface sont insérées de très nombreuses petites fleurs sessiles (sans pédicelle).Chaque fleur est entourée d'une bractée qui lui est propre. Cela donne un capitule compact ressemblant à une unique grande fleur (ex : tournesol)</a:t>
            </a:r>
          </a:p>
        </p:txBody>
      </p:sp>
      <p:pic>
        <p:nvPicPr>
          <p:cNvPr id="4" name="Image 3">
            <a:extLst>
              <a:ext uri="{FF2B5EF4-FFF2-40B4-BE49-F238E27FC236}">
                <a16:creationId xmlns:a16="http://schemas.microsoft.com/office/drawing/2014/main" id="{01695912-3893-4B78-83F8-F74878B1E253}"/>
              </a:ext>
            </a:extLst>
          </p:cNvPr>
          <p:cNvPicPr>
            <a:picLocks noChangeAspect="1"/>
          </p:cNvPicPr>
          <p:nvPr/>
        </p:nvPicPr>
        <p:blipFill>
          <a:blip r:embed="rId2"/>
          <a:stretch>
            <a:fillRect/>
          </a:stretch>
        </p:blipFill>
        <p:spPr>
          <a:xfrm>
            <a:off x="7868357" y="161572"/>
            <a:ext cx="3962400" cy="3371849"/>
          </a:xfrm>
          <a:prstGeom prst="rect">
            <a:avLst/>
          </a:prstGeom>
        </p:spPr>
      </p:pic>
      <p:pic>
        <p:nvPicPr>
          <p:cNvPr id="5" name="Image 4">
            <a:extLst>
              <a:ext uri="{FF2B5EF4-FFF2-40B4-BE49-F238E27FC236}">
                <a16:creationId xmlns:a16="http://schemas.microsoft.com/office/drawing/2014/main" id="{A1B09CBE-39E2-497A-BC31-9878E0728664}"/>
              </a:ext>
            </a:extLst>
          </p:cNvPr>
          <p:cNvPicPr>
            <a:picLocks noChangeAspect="1"/>
          </p:cNvPicPr>
          <p:nvPr/>
        </p:nvPicPr>
        <p:blipFill>
          <a:blip r:embed="rId3"/>
          <a:stretch>
            <a:fillRect/>
          </a:stretch>
        </p:blipFill>
        <p:spPr>
          <a:xfrm>
            <a:off x="7597422" y="3655836"/>
            <a:ext cx="4154311" cy="2846564"/>
          </a:xfrm>
          <a:prstGeom prst="rect">
            <a:avLst/>
          </a:prstGeom>
        </p:spPr>
      </p:pic>
    </p:spTree>
    <p:extLst>
      <p:ext uri="{BB962C8B-B14F-4D97-AF65-F5344CB8AC3E}">
        <p14:creationId xmlns:p14="http://schemas.microsoft.com/office/powerpoint/2010/main" val="233662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BF36510-B94F-46C6-88F3-66C7BABE7C87}"/>
              </a:ext>
            </a:extLst>
          </p:cNvPr>
          <p:cNvSpPr>
            <a:spLocks noGrp="1"/>
          </p:cNvSpPr>
          <p:nvPr>
            <p:ph idx="1"/>
          </p:nvPr>
        </p:nvSpPr>
        <p:spPr>
          <a:xfrm>
            <a:off x="132999" y="270933"/>
            <a:ext cx="8333142" cy="6096000"/>
          </a:xfrm>
        </p:spPr>
        <p:txBody>
          <a:bodyPr>
            <a:normAutofit/>
          </a:bodyPr>
          <a:lstStyle/>
          <a:p>
            <a:pPr marL="0" lvl="0" indent="0" algn="just">
              <a:lnSpc>
                <a:spcPct val="150000"/>
              </a:lnSpc>
              <a:buNone/>
            </a:pPr>
            <a:r>
              <a:rPr lang="fr-FR" sz="1800" b="1" dirty="0">
                <a:solidFill>
                  <a:prstClr val="black"/>
                </a:solidFill>
                <a:latin typeface="Times New Roman" panose="02020603050405020304" pitchFamily="18" charset="0"/>
                <a:cs typeface="Times New Roman" panose="02020603050405020304" pitchFamily="18" charset="0"/>
              </a:rPr>
              <a:t>2.2. </a:t>
            </a:r>
            <a:r>
              <a:rPr lang="fr-FR" sz="2000" b="1" dirty="0">
                <a:solidFill>
                  <a:prstClr val="black"/>
                </a:solidFill>
                <a:latin typeface="Times New Roman" panose="02020603050405020304" pitchFamily="18" charset="0"/>
                <a:cs typeface="Times New Roman" panose="02020603050405020304" pitchFamily="18" charset="0"/>
              </a:rPr>
              <a:t>La cyme : </a:t>
            </a:r>
            <a:r>
              <a:rPr lang="fr-FR" sz="1800" dirty="0">
                <a:solidFill>
                  <a:prstClr val="black"/>
                </a:solidFill>
                <a:latin typeface="Times New Roman" panose="02020603050405020304" pitchFamily="18" charset="0"/>
                <a:cs typeface="Times New Roman" panose="02020603050405020304" pitchFamily="18" charset="0"/>
              </a:rPr>
              <a:t>est une inflorescence où la fleur terminale apparaît en première, avant que la croissance ne se poursuive sur les axes latéraux. On distingue plusieurs variantes de cymes selon le nombre et la disposition des axes secondaires :</a:t>
            </a:r>
          </a:p>
          <a:p>
            <a:pPr marL="0" lvl="0" indent="0" algn="just">
              <a:lnSpc>
                <a:spcPct val="150000"/>
              </a:lnSpc>
              <a:buNone/>
            </a:pPr>
            <a:r>
              <a:rPr lang="fr-FR" sz="1800" b="1" dirty="0">
                <a:solidFill>
                  <a:prstClr val="black"/>
                </a:solidFill>
                <a:latin typeface="Times New Roman" panose="02020603050405020304" pitchFamily="18" charset="0"/>
                <a:cs typeface="Times New Roman" panose="02020603050405020304" pitchFamily="18" charset="0"/>
              </a:rPr>
              <a:t>2.2.1.La cyme multipare </a:t>
            </a:r>
            <a:r>
              <a:rPr lang="fr-FR" sz="1800" dirty="0">
                <a:solidFill>
                  <a:prstClr val="black"/>
                </a:solidFill>
                <a:latin typeface="Times New Roman" panose="02020603050405020304" pitchFamily="18" charset="0"/>
                <a:cs typeface="Times New Roman" panose="02020603050405020304" pitchFamily="18" charset="0"/>
              </a:rPr>
              <a:t>présente trois axes latéraux ou plus sous la fleur terminale.</a:t>
            </a:r>
          </a:p>
          <a:p>
            <a:pPr marL="0" lvl="0" indent="0" algn="just">
              <a:lnSpc>
                <a:spcPct val="150000"/>
              </a:lnSpc>
              <a:buNone/>
            </a:pPr>
            <a:r>
              <a:rPr lang="fr-FR" sz="1800" b="1" dirty="0">
                <a:solidFill>
                  <a:prstClr val="black"/>
                </a:solidFill>
                <a:latin typeface="Times New Roman" panose="02020603050405020304" pitchFamily="18" charset="0"/>
                <a:cs typeface="Times New Roman" panose="02020603050405020304" pitchFamily="18" charset="0"/>
              </a:rPr>
              <a:t>2.2.2.La cyme bipare </a:t>
            </a:r>
            <a:r>
              <a:rPr lang="fr-FR" sz="1800" dirty="0">
                <a:solidFill>
                  <a:prstClr val="black"/>
                </a:solidFill>
                <a:latin typeface="Times New Roman" panose="02020603050405020304" pitchFamily="18" charset="0"/>
                <a:cs typeface="Times New Roman" panose="02020603050405020304" pitchFamily="18" charset="0"/>
              </a:rPr>
              <a:t>ne développe que deux axes secondaires opposés sous la fleur terminale.</a:t>
            </a:r>
          </a:p>
          <a:p>
            <a:pPr marL="0" lvl="0" indent="0" algn="just">
              <a:lnSpc>
                <a:spcPct val="150000"/>
              </a:lnSpc>
              <a:buNone/>
            </a:pPr>
            <a:r>
              <a:rPr lang="fr-FR" sz="1800" b="1" dirty="0">
                <a:solidFill>
                  <a:prstClr val="black"/>
                </a:solidFill>
                <a:latin typeface="Times New Roman" panose="02020603050405020304" pitchFamily="18" charset="0"/>
                <a:cs typeface="Times New Roman" panose="02020603050405020304" pitchFamily="18" charset="0"/>
              </a:rPr>
              <a:t>2.2.3.La cyme unipare </a:t>
            </a:r>
            <a:r>
              <a:rPr lang="fr-FR" sz="1800" dirty="0">
                <a:solidFill>
                  <a:prstClr val="black"/>
                </a:solidFill>
                <a:latin typeface="Times New Roman" panose="02020603050405020304" pitchFamily="18" charset="0"/>
                <a:cs typeface="Times New Roman" panose="02020603050405020304" pitchFamily="18" charset="0"/>
              </a:rPr>
              <a:t>ne forme qu'un seul axe secondaire à la fois. Celles-ci peuvent être :</a:t>
            </a:r>
          </a:p>
          <a:p>
            <a:pPr lvl="0" algn="just">
              <a:lnSpc>
                <a:spcPct val="150000"/>
              </a:lnSpc>
              <a:buFont typeface="Wingdings" panose="05000000000000000000" pitchFamily="2" charset="2"/>
              <a:buChar char="§"/>
            </a:pPr>
            <a:r>
              <a:rPr lang="fr-FR" sz="1800" b="1" dirty="0">
                <a:solidFill>
                  <a:prstClr val="black"/>
                </a:solidFill>
                <a:latin typeface="Times New Roman" panose="02020603050405020304" pitchFamily="18" charset="0"/>
                <a:cs typeface="Times New Roman" panose="02020603050405020304" pitchFamily="18" charset="0"/>
              </a:rPr>
              <a:t>La cyme unipare Scorpioïdes:</a:t>
            </a:r>
            <a:r>
              <a:rPr lang="fr-FR" sz="1800" dirty="0">
                <a:solidFill>
                  <a:prstClr val="black"/>
                </a:solidFill>
                <a:latin typeface="Times New Roman" panose="02020603050405020304" pitchFamily="18" charset="0"/>
                <a:cs typeface="Times New Roman" panose="02020603050405020304" pitchFamily="18" charset="0"/>
              </a:rPr>
              <a:t> enroulées en forme de queue de scorpion, les fleurs étant toutes du même côté.</a:t>
            </a:r>
          </a:p>
          <a:p>
            <a:pPr lvl="0" algn="just">
              <a:lnSpc>
                <a:spcPct val="150000"/>
              </a:lnSpc>
              <a:buFont typeface="Wingdings" panose="05000000000000000000" pitchFamily="2" charset="2"/>
              <a:buChar char="§"/>
            </a:pPr>
            <a:r>
              <a:rPr lang="fr-FR" sz="1800" b="1" dirty="0">
                <a:solidFill>
                  <a:prstClr val="black"/>
                </a:solidFill>
                <a:latin typeface="Times New Roman" panose="02020603050405020304" pitchFamily="18" charset="0"/>
                <a:cs typeface="Times New Roman" panose="02020603050405020304" pitchFamily="18" charset="0"/>
              </a:rPr>
              <a:t>La cyme unipare Hélicoïdales:</a:t>
            </a:r>
            <a:r>
              <a:rPr lang="fr-FR" sz="1800" dirty="0">
                <a:solidFill>
                  <a:prstClr val="black"/>
                </a:solidFill>
                <a:latin typeface="Times New Roman" panose="02020603050405020304" pitchFamily="18" charset="0"/>
                <a:cs typeface="Times New Roman" panose="02020603050405020304" pitchFamily="18" charset="0"/>
              </a:rPr>
              <a:t> en spirale, avec les fleurs alternant d'un côté à l'autre de la tige principale</a:t>
            </a:r>
            <a:r>
              <a:rPr lang="fr-FR" sz="1800" b="1" dirty="0">
                <a:solidFill>
                  <a:prstClr val="black"/>
                </a:solidFill>
                <a:latin typeface="Times New Roman" panose="02020603050405020304" pitchFamily="18" charset="0"/>
                <a:cs typeface="Times New Roman" panose="02020603050405020304" pitchFamily="18" charset="0"/>
              </a:rPr>
              <a:t>.</a:t>
            </a:r>
            <a:endParaRPr lang="fr-FR" dirty="0"/>
          </a:p>
        </p:txBody>
      </p:sp>
      <p:pic>
        <p:nvPicPr>
          <p:cNvPr id="2" name="Image 1">
            <a:extLst>
              <a:ext uri="{FF2B5EF4-FFF2-40B4-BE49-F238E27FC236}">
                <a16:creationId xmlns:a16="http://schemas.microsoft.com/office/drawing/2014/main" id="{961256D5-2C8E-47C5-AC69-53FA3B2B77AA}"/>
              </a:ext>
            </a:extLst>
          </p:cNvPr>
          <p:cNvPicPr>
            <a:picLocks noChangeAspect="1"/>
          </p:cNvPicPr>
          <p:nvPr/>
        </p:nvPicPr>
        <p:blipFill>
          <a:blip r:embed="rId2"/>
          <a:stretch>
            <a:fillRect/>
          </a:stretch>
        </p:blipFill>
        <p:spPr>
          <a:xfrm>
            <a:off x="8603721" y="3454400"/>
            <a:ext cx="1609725" cy="3025422"/>
          </a:xfrm>
          <a:prstGeom prst="rect">
            <a:avLst/>
          </a:prstGeom>
        </p:spPr>
      </p:pic>
      <p:pic>
        <p:nvPicPr>
          <p:cNvPr id="5" name="Image 4">
            <a:extLst>
              <a:ext uri="{FF2B5EF4-FFF2-40B4-BE49-F238E27FC236}">
                <a16:creationId xmlns:a16="http://schemas.microsoft.com/office/drawing/2014/main" id="{F0DD9440-5C53-4D92-8A73-6C2F01A4871B}"/>
              </a:ext>
            </a:extLst>
          </p:cNvPr>
          <p:cNvPicPr>
            <a:picLocks noChangeAspect="1"/>
          </p:cNvPicPr>
          <p:nvPr/>
        </p:nvPicPr>
        <p:blipFill>
          <a:blip r:embed="rId3"/>
          <a:stretch>
            <a:fillRect/>
          </a:stretch>
        </p:blipFill>
        <p:spPr>
          <a:xfrm>
            <a:off x="10311696" y="3454400"/>
            <a:ext cx="1707974" cy="3132667"/>
          </a:xfrm>
          <a:prstGeom prst="rect">
            <a:avLst/>
          </a:prstGeom>
        </p:spPr>
      </p:pic>
      <p:pic>
        <p:nvPicPr>
          <p:cNvPr id="6" name="Image 5">
            <a:extLst>
              <a:ext uri="{FF2B5EF4-FFF2-40B4-BE49-F238E27FC236}">
                <a16:creationId xmlns:a16="http://schemas.microsoft.com/office/drawing/2014/main" id="{692A052E-0E8C-44AE-B75E-72948F754A33}"/>
              </a:ext>
            </a:extLst>
          </p:cNvPr>
          <p:cNvPicPr>
            <a:picLocks noChangeAspect="1"/>
          </p:cNvPicPr>
          <p:nvPr/>
        </p:nvPicPr>
        <p:blipFill>
          <a:blip r:embed="rId4"/>
          <a:stretch>
            <a:fillRect/>
          </a:stretch>
        </p:blipFill>
        <p:spPr>
          <a:xfrm>
            <a:off x="10449276" y="270932"/>
            <a:ext cx="1609725" cy="2856089"/>
          </a:xfrm>
          <a:prstGeom prst="rect">
            <a:avLst/>
          </a:prstGeom>
        </p:spPr>
      </p:pic>
      <p:pic>
        <p:nvPicPr>
          <p:cNvPr id="8" name="Image 7">
            <a:extLst>
              <a:ext uri="{FF2B5EF4-FFF2-40B4-BE49-F238E27FC236}">
                <a16:creationId xmlns:a16="http://schemas.microsoft.com/office/drawing/2014/main" id="{01060358-2B28-440C-8B56-22BF34538EAD}"/>
              </a:ext>
            </a:extLst>
          </p:cNvPr>
          <p:cNvPicPr>
            <a:picLocks noChangeAspect="1"/>
          </p:cNvPicPr>
          <p:nvPr/>
        </p:nvPicPr>
        <p:blipFill>
          <a:blip r:embed="rId5"/>
          <a:stretch>
            <a:fillRect/>
          </a:stretch>
        </p:blipFill>
        <p:spPr>
          <a:xfrm>
            <a:off x="8603722" y="270932"/>
            <a:ext cx="1707974" cy="2856089"/>
          </a:xfrm>
          <a:prstGeom prst="rect">
            <a:avLst/>
          </a:prstGeom>
        </p:spPr>
      </p:pic>
    </p:spTree>
    <p:extLst>
      <p:ext uri="{BB962C8B-B14F-4D97-AF65-F5344CB8AC3E}">
        <p14:creationId xmlns:p14="http://schemas.microsoft.com/office/powerpoint/2010/main" val="403500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0837F139-6A66-4B5F-A5FC-DCDA6568FB2B}"/>
              </a:ext>
            </a:extLst>
          </p:cNvPr>
          <p:cNvSpPr>
            <a:spLocks noGrp="1"/>
          </p:cNvSpPr>
          <p:nvPr>
            <p:ph idx="1"/>
          </p:nvPr>
        </p:nvSpPr>
        <p:spPr>
          <a:xfrm>
            <a:off x="838200" y="284692"/>
            <a:ext cx="10515600" cy="5892271"/>
          </a:xfrm>
        </p:spPr>
        <p:txBody>
          <a:bodyPr>
            <a:normAutofit/>
          </a:bodyPr>
          <a:lstStyle/>
          <a:p>
            <a:pPr marL="0" indent="0">
              <a:lnSpc>
                <a:spcPct val="150000"/>
              </a:lnSpc>
              <a:buNone/>
            </a:pPr>
            <a:r>
              <a:rPr lang="fr-FR" sz="2000" b="1" dirty="0">
                <a:latin typeface="Times New Roman" panose="02020603050405020304" pitchFamily="18" charset="0"/>
                <a:cs typeface="Times New Roman" panose="02020603050405020304" pitchFamily="18" charset="0"/>
              </a:rPr>
              <a:t>3.Organisation de la fleur </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La fleur comprend plusieurs éléments : les sépales du calice, les pétales de la corolle, les étamines avec leur pollen et le pistil portant les ovules</a:t>
            </a:r>
            <a:r>
              <a:rPr lang="fr-FR" sz="2000" b="1" dirty="0">
                <a:latin typeface="Times New Roman" panose="02020603050405020304" pitchFamily="18" charset="0"/>
                <a:cs typeface="Times New Roman" panose="02020603050405020304" pitchFamily="18" charset="0"/>
              </a:rPr>
              <a:t>.</a:t>
            </a:r>
          </a:p>
        </p:txBody>
      </p:sp>
      <p:pic>
        <p:nvPicPr>
          <p:cNvPr id="7" name="Image 6">
            <a:extLst>
              <a:ext uri="{FF2B5EF4-FFF2-40B4-BE49-F238E27FC236}">
                <a16:creationId xmlns:a16="http://schemas.microsoft.com/office/drawing/2014/main" id="{A1150C6A-539E-46E1-BDBA-3C583673A5C3}"/>
              </a:ext>
            </a:extLst>
          </p:cNvPr>
          <p:cNvPicPr>
            <a:picLocks noChangeAspect="1"/>
          </p:cNvPicPr>
          <p:nvPr/>
        </p:nvPicPr>
        <p:blipFill>
          <a:blip r:embed="rId2"/>
          <a:stretch>
            <a:fillRect/>
          </a:stretch>
        </p:blipFill>
        <p:spPr>
          <a:xfrm>
            <a:off x="838200" y="1456267"/>
            <a:ext cx="10515600" cy="5117041"/>
          </a:xfrm>
          <a:prstGeom prst="rect">
            <a:avLst/>
          </a:prstGeom>
        </p:spPr>
      </p:pic>
    </p:spTree>
    <p:extLst>
      <p:ext uri="{BB962C8B-B14F-4D97-AF65-F5344CB8AC3E}">
        <p14:creationId xmlns:p14="http://schemas.microsoft.com/office/powerpoint/2010/main" val="13765208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2434</Words>
  <Application>Microsoft Office PowerPoint</Application>
  <PresentationFormat>Grand écran</PresentationFormat>
  <Paragraphs>116</Paragraphs>
  <Slides>24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Arial</vt:lpstr>
      <vt:lpstr>Calibri</vt:lpstr>
      <vt:lpstr>Calibri Light</vt:lpstr>
      <vt:lpstr>Courier New</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dc:creator>
  <cp:lastModifiedBy>SAMIR</cp:lastModifiedBy>
  <cp:revision>47</cp:revision>
  <dcterms:created xsi:type="dcterms:W3CDTF">2024-03-30T07:04:28Z</dcterms:created>
  <dcterms:modified xsi:type="dcterms:W3CDTF">2024-04-20T15:39:47Z</dcterms:modified>
</cp:coreProperties>
</file>