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76" r:id="rId1"/>
  </p:sldMasterIdLst>
  <p:sldIdLst>
    <p:sldId id="256" r:id="rId2"/>
    <p:sldId id="263" r:id="rId3"/>
    <p:sldId id="273" r:id="rId4"/>
    <p:sldId id="269" r:id="rId5"/>
    <p:sldId id="274" r:id="rId6"/>
    <p:sldId id="270" r:id="rId7"/>
    <p:sldId id="271" r:id="rId8"/>
    <p:sldId id="272" r:id="rId9"/>
    <p:sldId id="267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3A824-1A51-4B26-AD58-A6D8E14F6C04}" type="datetimeFigureOut">
              <a:rPr lang="en-US" smtClean="0"/>
              <a:t>11/18/2023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17105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7E33E-8B18-4087-B112-809917729534}" type="datetimeFigureOut">
              <a:rPr lang="en-US" smtClean="0"/>
              <a:t>11/18/2023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39529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FE419-2371-464F-8239-3959401C3561}" type="datetimeFigureOut">
              <a:rPr lang="en-US" smtClean="0"/>
              <a:t>11/18/2023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53309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162C4-EDD9-4389-A98B-B87ECEA2A816}" type="datetimeFigureOut">
              <a:rPr lang="en-US" smtClean="0"/>
              <a:t>11/18/2023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80413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059C3-6A89-4494-99FF-5A4D6FFD50EB}" type="datetimeFigureOut">
              <a:rPr lang="en-US" smtClean="0"/>
              <a:t>11/18/2023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739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4B2F-12DE-47F5-8894-472B206D2E1E}" type="datetimeFigureOut">
              <a:rPr lang="en-US" smtClean="0"/>
              <a:t>11/18/2023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081050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0E46F-7819-4ACF-B48B-48222C2ACC88}" type="datetimeFigureOut">
              <a:rPr lang="en-US" smtClean="0"/>
              <a:t>11/18/2023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935867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F3416-4057-4DAA-829D-4CA07428D088}" type="datetimeFigureOut">
              <a:rPr lang="en-US" smtClean="0"/>
              <a:t>11/18/2023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5580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D9284-D300-4297-87F7-E791DCC15DB1}" type="datetimeFigureOut">
              <a:rPr lang="en-US" smtClean="0"/>
              <a:t>11/18/2023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87766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525BB-DA17-4BA0-B3C8-3AC3ABC827E6}" type="datetimeFigureOut">
              <a:rPr lang="en-US" smtClean="0"/>
              <a:t>11/18/2023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978850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C4C9A-3960-41CF-A4E9-2A8FB932454B}" type="datetimeFigureOut">
              <a:rPr lang="en-US" smtClean="0"/>
              <a:t>11/18/2023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80701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3CBC1C18-307B-4F68-A007-B5B542270E8D}" type="datetimeFigureOut">
              <a:rPr lang="en-US" smtClean="0"/>
              <a:t>11/18/2023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9952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  <p:sldLayoutId id="2147483778" r:id="rId2"/>
    <p:sldLayoutId id="2147483779" r:id="rId3"/>
    <p:sldLayoutId id="2147483780" r:id="rId4"/>
    <p:sldLayoutId id="2147483781" r:id="rId5"/>
    <p:sldLayoutId id="2147483782" r:id="rId6"/>
    <p:sldLayoutId id="2147483783" r:id="rId7"/>
    <p:sldLayoutId id="2147483784" r:id="rId8"/>
    <p:sldLayoutId id="2147483785" r:id="rId9"/>
    <p:sldLayoutId id="2147483786" r:id="rId10"/>
    <p:sldLayoutId id="214748378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A9B6162-70A4-3554-A44D-ED041DD2A4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74351" y="2274976"/>
            <a:ext cx="7315200" cy="1475535"/>
          </a:xfrm>
        </p:spPr>
        <p:txBody>
          <a:bodyPr>
            <a:normAutofit/>
          </a:bodyPr>
          <a:lstStyle/>
          <a:p>
            <a:pPr algn="ctr"/>
            <a:r>
              <a:rPr lang="en-US" altLang="zh-CN" sz="3600" dirty="0" smtClean="0">
                <a:solidFill>
                  <a:srgbClr val="FFFFFF"/>
                </a:solidFill>
                <a:latin typeface="Lucida Fax" panose="02060602050505020204" pitchFamily="18" charset="0"/>
                <a:sym typeface="Impact" panose="020B0806030902050204" pitchFamily="34" charset="0"/>
              </a:rPr>
              <a:t>MARKETING MIX</a:t>
            </a:r>
            <a:r>
              <a:rPr lang="en-US" altLang="zh-CN" sz="6000" dirty="0" smtClean="0">
                <a:solidFill>
                  <a:srgbClr val="FFFFFF"/>
                </a:solidFill>
                <a:latin typeface="Lucida Fax" panose="02060602050505020204" pitchFamily="18" charset="0"/>
                <a:sym typeface="Impact" panose="020B0806030902050204" pitchFamily="34" charset="0"/>
              </a:rPr>
              <a:t/>
            </a:r>
            <a:br>
              <a:rPr lang="en-US" altLang="zh-CN" sz="6000" dirty="0" smtClean="0">
                <a:solidFill>
                  <a:srgbClr val="FFFFFF"/>
                </a:solidFill>
                <a:latin typeface="Lucida Fax" panose="02060602050505020204" pitchFamily="18" charset="0"/>
                <a:sym typeface="Impact" panose="020B0806030902050204" pitchFamily="34" charset="0"/>
              </a:rPr>
            </a:br>
            <a:endParaRPr lang="en-US" sz="6000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B1B7CF7-1E01-2E07-03AE-C84B05AE33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69848" y="3603687"/>
            <a:ext cx="7315200" cy="1647582"/>
          </a:xfrm>
        </p:spPr>
        <p:txBody>
          <a:bodyPr/>
          <a:lstStyle/>
          <a:p>
            <a:r>
              <a:rPr lang="fr-FR" dirty="0">
                <a:latin typeface="Lucida Bright" panose="02040602050505020304" pitchFamily="18" charset="0"/>
              </a:rPr>
              <a:t>Dr.DJOUDI Hanane</a:t>
            </a:r>
          </a:p>
          <a:p>
            <a:r>
              <a:rPr lang="fr-FR" dirty="0" smtClean="0">
                <a:latin typeface="Lucida Bright" panose="02040602050505020304" pitchFamily="18" charset="0"/>
              </a:rPr>
              <a:t>Faculty of ECMS/ University of </a:t>
            </a:r>
            <a:r>
              <a:rPr lang="fr-FR" dirty="0">
                <a:latin typeface="Lucida Bright" panose="02040602050505020304" pitchFamily="18" charset="0"/>
              </a:rPr>
              <a:t>Biskra</a:t>
            </a:r>
          </a:p>
          <a:p>
            <a:r>
              <a:rPr lang="fr-FR" dirty="0" smtClean="0">
                <a:latin typeface="Lucida Bright" panose="02040602050505020304" pitchFamily="18" charset="0"/>
              </a:rPr>
              <a:t>                                                                     November </a:t>
            </a:r>
            <a:r>
              <a:rPr lang="fr-FR" dirty="0" smtClean="0">
                <a:latin typeface="Lucida Bright" panose="02040602050505020304" pitchFamily="18" charset="0"/>
              </a:rPr>
              <a:t>19, </a:t>
            </a:r>
            <a:r>
              <a:rPr lang="fr-FR" dirty="0" smtClean="0">
                <a:latin typeface="Lucida Bright" panose="02040602050505020304" pitchFamily="18" charset="0"/>
              </a:rPr>
              <a:t>2023</a:t>
            </a:r>
            <a:endParaRPr lang="fr-FR" dirty="0">
              <a:latin typeface="Lucida Bright" panose="02040602050505020304" pitchFamily="18" charset="0"/>
            </a:endParaRPr>
          </a:p>
          <a:p>
            <a:endParaRPr lang="en-US" dirty="0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E75831E3-573C-ADBB-C472-C28C72C07F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11424" y="2274976"/>
            <a:ext cx="2131789" cy="2155646"/>
          </a:xfrm>
          <a:prstGeom prst="ellipse">
            <a:avLst/>
          </a:prstGeom>
          <a:ln w="63500" cap="rnd">
            <a:solidFill>
              <a:schemeClr val="tx2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Sous-titre 2">
            <a:extLst>
              <a:ext uri="{FF2B5EF4-FFF2-40B4-BE49-F238E27FC236}">
                <a16:creationId xmlns:a16="http://schemas.microsoft.com/office/drawing/2014/main" id="{9B1B7CF7-1E01-2E07-03AE-C84B05AE33AA}"/>
              </a:ext>
            </a:extLst>
          </p:cNvPr>
          <p:cNvSpPr txBox="1">
            <a:spLocks/>
          </p:cNvSpPr>
          <p:nvPr/>
        </p:nvSpPr>
        <p:spPr>
          <a:xfrm>
            <a:off x="3905794" y="5564777"/>
            <a:ext cx="5300681" cy="50929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10000"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200" dirty="0">
                <a:solidFill>
                  <a:schemeClr val="accent1">
                    <a:lumMod val="20000"/>
                    <a:lumOff val="80000"/>
                  </a:schemeClr>
                </a:solidFill>
                <a:latin typeface="Lucida Bright" panose="02040602050505020304" pitchFamily="18" charset="0"/>
              </a:rPr>
              <a:t>REF: </a:t>
            </a:r>
            <a:r>
              <a:rPr lang="fr-FR" sz="2400" dirty="0">
                <a:solidFill>
                  <a:schemeClr val="accent1">
                    <a:lumMod val="20000"/>
                    <a:lumOff val="80000"/>
                  </a:schemeClr>
                </a:solidFill>
                <a:latin typeface="Lucida Bright" panose="02040602050505020304" pitchFamily="18" charset="0"/>
              </a:rPr>
              <a:t>Professional English in Use Marketing</a:t>
            </a:r>
          </a:p>
          <a:p>
            <a:endParaRPr lang="fr-FR" dirty="0" smtClean="0">
              <a:latin typeface="Lucida Bright" panose="02040602050505020304" pitchFamily="18" charset="0"/>
            </a:endParaRPr>
          </a:p>
          <a:p>
            <a:endParaRPr lang="fr-FR" dirty="0" smtClean="0">
              <a:latin typeface="Lucida Bright" panose="02040602050505020304" pitchFamily="18" charset="0"/>
            </a:endParaRPr>
          </a:p>
          <a:p>
            <a:endParaRPr lang="fr-FR" dirty="0" smtClean="0">
              <a:latin typeface="Lucida Bright" panose="02040602050505020304" pitchFamily="18" charset="0"/>
            </a:endParaRPr>
          </a:p>
          <a:p>
            <a:endParaRPr lang="fr-FR" dirty="0" smtClean="0">
              <a:latin typeface="Lucida Bright" panose="020406020505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62467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1DC8FE9-36C3-F170-1F6C-9C5725EA1B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Lucida Bright" panose="02040602050505020304" pitchFamily="18" charset="0"/>
              </a:rPr>
              <a:t>A</a:t>
            </a:r>
            <a:endParaRPr lang="en-US" dirty="0">
              <a:latin typeface="Lucida Bright" panose="02040602050505020304" pitchFamily="18" charset="0"/>
            </a:endParaRPr>
          </a:p>
        </p:txBody>
      </p:sp>
      <p:pic>
        <p:nvPicPr>
          <p:cNvPr id="5" name="Espace réservé du contenu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66160" y="391886"/>
            <a:ext cx="8530046" cy="6283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6793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1DC8FE9-36C3-F170-1F6C-9C5725EA1B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Lucida Bright" panose="02040602050505020304" pitchFamily="18" charset="0"/>
              </a:rPr>
              <a:t>A</a:t>
            </a:r>
            <a:endParaRPr lang="en-US" dirty="0">
              <a:latin typeface="Lucida Bright" panose="02040602050505020304" pitchFamily="18" charset="0"/>
            </a:endParaRPr>
          </a:p>
        </p:txBody>
      </p:sp>
      <p:pic>
        <p:nvPicPr>
          <p:cNvPr id="5" name="Espace réservé du contenu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70663" y="470262"/>
            <a:ext cx="8177348" cy="6139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12909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D088160-AD83-21D2-E2B7-94541A0C22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>
                <a:latin typeface="Lucida Bright" panose="02040602050505020304" pitchFamily="18" charset="0"/>
              </a:rPr>
              <a:t>B</a:t>
            </a:r>
          </a:p>
        </p:txBody>
      </p:sp>
      <p:pic>
        <p:nvPicPr>
          <p:cNvPr id="5" name="Espace réservé du contenu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44538" y="1332411"/>
            <a:ext cx="8242662" cy="3840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24031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D088160-AD83-21D2-E2B7-94541A0C22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>
                <a:latin typeface="Lucida Bright" panose="02040602050505020304" pitchFamily="18" charset="0"/>
              </a:rPr>
              <a:t>B</a:t>
            </a:r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35531" y="339635"/>
            <a:ext cx="8621486" cy="6361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35808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 smtClean="0"/>
              <a:t>EX 1</a:t>
            </a:r>
            <a:endParaRPr lang="fr-FR" dirty="0"/>
          </a:p>
        </p:txBody>
      </p:sp>
      <p:pic>
        <p:nvPicPr>
          <p:cNvPr id="5" name="Espace réservé du contenu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61657" y="0"/>
            <a:ext cx="873034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4532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/>
              <a:t>EX </a:t>
            </a:r>
            <a:r>
              <a:rPr lang="fr-FR" dirty="0" smtClean="0"/>
              <a:t>2</a:t>
            </a:r>
            <a:endParaRPr lang="fr-FR" dirty="0"/>
          </a:p>
        </p:txBody>
      </p:sp>
      <p:pic>
        <p:nvPicPr>
          <p:cNvPr id="5" name="Espace réservé du contenu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22469" y="0"/>
            <a:ext cx="876953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4508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/>
              <a:t>EX </a:t>
            </a:r>
            <a:r>
              <a:rPr lang="fr-FR" dirty="0" smtClean="0"/>
              <a:t>3</a:t>
            </a:r>
            <a:endParaRPr lang="fr-FR" dirty="0"/>
          </a:p>
        </p:txBody>
      </p:sp>
      <p:pic>
        <p:nvPicPr>
          <p:cNvPr id="5" name="Espace réservé du contenu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74720" y="143690"/>
            <a:ext cx="8717280" cy="6714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7560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A9B6162-70A4-3554-A44D-ED041DD2A4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16840" y="2054087"/>
            <a:ext cx="7315200" cy="2862469"/>
          </a:xfrm>
        </p:spPr>
        <p:txBody>
          <a:bodyPr>
            <a:normAutofit/>
          </a:bodyPr>
          <a:lstStyle/>
          <a:p>
            <a:pPr algn="ctr"/>
            <a:r>
              <a:rPr lang="fr-FR" altLang="zh-CN" sz="6700" dirty="0" smtClean="0">
                <a:latin typeface="Lucida Fax" panose="02060602050505020204" pitchFamily="18" charset="0"/>
                <a:sym typeface="Impact" panose="020B0806030902050204" pitchFamily="34" charset="0"/>
              </a:rPr>
              <a:t>Thanks</a:t>
            </a:r>
            <a:r>
              <a:rPr lang="fr-FR" altLang="zh-CN" sz="6700" dirty="0">
                <a:solidFill>
                  <a:srgbClr val="FFFFFF"/>
                </a:solidFill>
                <a:latin typeface="Lucida Fax" panose="02060602050505020204" pitchFamily="18" charset="0"/>
                <a:sym typeface="Impact" panose="020B0806030902050204" pitchFamily="34" charset="0"/>
              </a:rPr>
              <a:t/>
            </a:r>
            <a:br>
              <a:rPr lang="fr-FR" altLang="zh-CN" sz="6700" dirty="0">
                <a:solidFill>
                  <a:srgbClr val="FFFFFF"/>
                </a:solidFill>
                <a:latin typeface="Lucida Fax" panose="02060602050505020204" pitchFamily="18" charset="0"/>
                <a:sym typeface="Impact" panose="020B0806030902050204" pitchFamily="34" charset="0"/>
              </a:rPr>
            </a:br>
            <a:endParaRPr lang="en-US" sz="6000" dirty="0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E75831E3-573C-ADBB-C472-C28C72C07F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11424" y="2274976"/>
            <a:ext cx="2131789" cy="2155646"/>
          </a:xfrm>
          <a:prstGeom prst="ellipse">
            <a:avLst/>
          </a:prstGeom>
          <a:ln w="63500" cap="rnd">
            <a:solidFill>
              <a:schemeClr val="tx2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062353934"/>
      </p:ext>
    </p:extLst>
  </p:cSld>
  <p:clrMapOvr>
    <a:masterClrMapping/>
  </p:clrMapOvr>
</p:sld>
</file>

<file path=ppt/theme/theme1.xml><?xml version="1.0" encoding="utf-8"?>
<a:theme xmlns:a="http://schemas.openxmlformats.org/drawingml/2006/main" name="Cadre">
  <a:themeElements>
    <a:clrScheme name="Bleu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Cadr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Cadr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TM03457475[[fn=Cadre]]</Template>
  <TotalTime>447</TotalTime>
  <Words>34</Words>
  <Application>Microsoft Office PowerPoint</Application>
  <PresentationFormat>Grand écran</PresentationFormat>
  <Paragraphs>16</Paragraphs>
  <Slides>9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6" baseType="lpstr">
      <vt:lpstr>Corbel</vt:lpstr>
      <vt:lpstr>Impact</vt:lpstr>
      <vt:lpstr>Lucida Bright</vt:lpstr>
      <vt:lpstr>Lucida Fax</vt:lpstr>
      <vt:lpstr>Wingdings 2</vt:lpstr>
      <vt:lpstr>幼圆</vt:lpstr>
      <vt:lpstr>Cadre</vt:lpstr>
      <vt:lpstr>MARKETING MIX </vt:lpstr>
      <vt:lpstr>A</vt:lpstr>
      <vt:lpstr>A</vt:lpstr>
      <vt:lpstr>B</vt:lpstr>
      <vt:lpstr>B</vt:lpstr>
      <vt:lpstr>EX 1</vt:lpstr>
      <vt:lpstr>EX 2</vt:lpstr>
      <vt:lpstr>EX 3</vt:lpstr>
      <vt:lpstr>Thanks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PME Vs STARTUP Quelles différences? </dc:title>
  <dc:creator>UNIV</dc:creator>
  <cp:lastModifiedBy>XPRISTO</cp:lastModifiedBy>
  <cp:revision>20</cp:revision>
  <dcterms:created xsi:type="dcterms:W3CDTF">2023-03-05T16:18:00Z</dcterms:created>
  <dcterms:modified xsi:type="dcterms:W3CDTF">2023-11-18T21:12:04Z</dcterms:modified>
</cp:coreProperties>
</file>