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67" r:id="rId3"/>
    <p:sldId id="289" r:id="rId4"/>
    <p:sldId id="295" r:id="rId5"/>
    <p:sldId id="307" r:id="rId6"/>
    <p:sldId id="308" r:id="rId7"/>
    <p:sldId id="311" r:id="rId8"/>
    <p:sldId id="312" r:id="rId9"/>
    <p:sldId id="296" r:id="rId10"/>
    <p:sldId id="313" r:id="rId11"/>
    <p:sldId id="314" r:id="rId12"/>
    <p:sldId id="315" r:id="rId13"/>
    <p:sldId id="316" r:id="rId14"/>
    <p:sldId id="318" r:id="rId15"/>
    <p:sldId id="321" r:id="rId16"/>
    <p:sldId id="319"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4" autoAdjust="0"/>
    <p:restoredTop sz="94660"/>
  </p:normalViewPr>
  <p:slideViewPr>
    <p:cSldViewPr snapToGrid="0">
      <p:cViewPr varScale="1">
        <p:scale>
          <a:sx n="70" d="100"/>
          <a:sy n="70" d="100"/>
        </p:scale>
        <p:origin x="2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F9DE10-1504-47EE-8D93-259CB3F78BD4}" type="doc">
      <dgm:prSet loTypeId="urn:microsoft.com/office/officeart/2005/8/layout/process4" loCatId="list" qsTypeId="urn:microsoft.com/office/officeart/2005/8/quickstyle/3d2" qsCatId="3D" csTypeId="urn:microsoft.com/office/officeart/2005/8/colors/colorful5" csCatId="colorful" phldr="1"/>
      <dgm:spPr/>
      <dgm:t>
        <a:bodyPr/>
        <a:lstStyle/>
        <a:p>
          <a:endParaRPr lang="en-US"/>
        </a:p>
      </dgm:t>
    </dgm:pt>
    <dgm:pt modelId="{0F739345-56C3-4341-9F31-229B52ABD06C}">
      <dgm:prSet phldrT="[Texte]"/>
      <dgm:spPr/>
      <dgm:t>
        <a:bodyPr/>
        <a:lstStyle/>
        <a:p>
          <a:r>
            <a:rPr lang="ar-DZ" b="1" dirty="0" smtClean="0">
              <a:solidFill>
                <a:schemeClr val="bg1"/>
              </a:solidFill>
            </a:rPr>
            <a:t>مصادر داخلية</a:t>
          </a:r>
          <a:endParaRPr lang="en-US" b="1" dirty="0">
            <a:solidFill>
              <a:schemeClr val="bg1"/>
            </a:solidFill>
          </a:endParaRPr>
        </a:p>
      </dgm:t>
    </dgm:pt>
    <dgm:pt modelId="{2883E097-FD86-484A-9427-28A47D4750E1}" type="parTrans" cxnId="{7A1220BB-1D89-4686-A4F9-B51A185DFA57}">
      <dgm:prSet/>
      <dgm:spPr/>
      <dgm:t>
        <a:bodyPr/>
        <a:lstStyle/>
        <a:p>
          <a:endParaRPr lang="en-US"/>
        </a:p>
      </dgm:t>
    </dgm:pt>
    <dgm:pt modelId="{31C61A5C-E3AE-4F21-908C-CB263F4FAC68}" type="sibTrans" cxnId="{7A1220BB-1D89-4686-A4F9-B51A185DFA57}">
      <dgm:prSet/>
      <dgm:spPr/>
      <dgm:t>
        <a:bodyPr/>
        <a:lstStyle/>
        <a:p>
          <a:endParaRPr lang="en-US"/>
        </a:p>
      </dgm:t>
    </dgm:pt>
    <dgm:pt modelId="{040E023F-32B2-41A0-82AD-E0033CB3137C}">
      <dgm:prSet phldrT="[Texte]"/>
      <dgm:spPr/>
      <dgm:t>
        <a:bodyPr/>
        <a:lstStyle/>
        <a:p>
          <a:pPr rtl="1"/>
          <a:r>
            <a:rPr lang="ar-SA" b="1" dirty="0" smtClean="0">
              <a:solidFill>
                <a:schemeClr val="bg1"/>
              </a:solidFill>
            </a:rPr>
            <a:t>المعلومات المتعلقة بقسم الموارد البشرية</a:t>
          </a:r>
          <a:endParaRPr lang="en-US" dirty="0"/>
        </a:p>
      </dgm:t>
    </dgm:pt>
    <dgm:pt modelId="{9DD5A8ED-167C-46CF-B8EE-9D207BF115B2}" type="parTrans" cxnId="{F45C701D-DF10-4A72-A21C-94AF21E9BDDD}">
      <dgm:prSet/>
      <dgm:spPr/>
      <dgm:t>
        <a:bodyPr/>
        <a:lstStyle/>
        <a:p>
          <a:endParaRPr lang="en-US"/>
        </a:p>
      </dgm:t>
    </dgm:pt>
    <dgm:pt modelId="{33C149B8-5E5C-4CFC-8265-B74B2291706E}" type="sibTrans" cxnId="{F45C701D-DF10-4A72-A21C-94AF21E9BDDD}">
      <dgm:prSet/>
      <dgm:spPr/>
      <dgm:t>
        <a:bodyPr/>
        <a:lstStyle/>
        <a:p>
          <a:endParaRPr lang="en-US"/>
        </a:p>
      </dgm:t>
    </dgm:pt>
    <dgm:pt modelId="{9C94A771-3E98-4B6E-BEC0-06F061F28080}">
      <dgm:prSet phldrT="[Texte]"/>
      <dgm:spPr/>
      <dgm:t>
        <a:bodyPr/>
        <a:lstStyle/>
        <a:p>
          <a:pPr rtl="1"/>
          <a:r>
            <a:rPr lang="ar-SA" b="1" dirty="0" smtClean="0"/>
            <a:t>المعلومات المتعلقة بقسم المشتريات و المخازن</a:t>
          </a:r>
          <a:endParaRPr lang="en-US" dirty="0"/>
        </a:p>
      </dgm:t>
    </dgm:pt>
    <dgm:pt modelId="{E2B25E40-4547-4B98-B811-7CE516ACC25F}" type="parTrans" cxnId="{A987EFC2-26CB-482D-869B-1A5956C49142}">
      <dgm:prSet/>
      <dgm:spPr/>
      <dgm:t>
        <a:bodyPr/>
        <a:lstStyle/>
        <a:p>
          <a:endParaRPr lang="en-US"/>
        </a:p>
      </dgm:t>
    </dgm:pt>
    <dgm:pt modelId="{A7249700-D562-43DF-8F9B-F131F7E879CF}" type="sibTrans" cxnId="{A987EFC2-26CB-482D-869B-1A5956C49142}">
      <dgm:prSet/>
      <dgm:spPr/>
      <dgm:t>
        <a:bodyPr/>
        <a:lstStyle/>
        <a:p>
          <a:endParaRPr lang="en-US"/>
        </a:p>
      </dgm:t>
    </dgm:pt>
    <dgm:pt modelId="{35E7EB72-EB71-42CA-8106-D9079336535B}">
      <dgm:prSet phldrT="[Texte]"/>
      <dgm:spPr/>
      <dgm:t>
        <a:bodyPr/>
        <a:lstStyle/>
        <a:p>
          <a:r>
            <a:rPr lang="ar-DZ" b="1" dirty="0" smtClean="0">
              <a:solidFill>
                <a:schemeClr val="bg1"/>
              </a:solidFill>
            </a:rPr>
            <a:t>مصادر خارجية</a:t>
          </a:r>
          <a:endParaRPr lang="en-US" b="1" dirty="0">
            <a:solidFill>
              <a:schemeClr val="bg1"/>
            </a:solidFill>
          </a:endParaRPr>
        </a:p>
      </dgm:t>
    </dgm:pt>
    <dgm:pt modelId="{B54CF47D-79AD-41F8-BE4E-F047A8D4D049}" type="parTrans" cxnId="{9D4FFD77-C6D7-4689-9F41-D5FA9240FA1E}">
      <dgm:prSet/>
      <dgm:spPr/>
      <dgm:t>
        <a:bodyPr/>
        <a:lstStyle/>
        <a:p>
          <a:endParaRPr lang="en-US"/>
        </a:p>
      </dgm:t>
    </dgm:pt>
    <dgm:pt modelId="{B1891022-F01A-4D37-8B08-3C99A9EBC732}" type="sibTrans" cxnId="{9D4FFD77-C6D7-4689-9F41-D5FA9240FA1E}">
      <dgm:prSet/>
      <dgm:spPr/>
      <dgm:t>
        <a:bodyPr/>
        <a:lstStyle/>
        <a:p>
          <a:endParaRPr lang="en-US"/>
        </a:p>
      </dgm:t>
    </dgm:pt>
    <dgm:pt modelId="{F9B05583-E9BE-4A78-A4D3-E444F6DDB868}">
      <dgm:prSet phldrT="[Texte]"/>
      <dgm:spPr/>
      <dgm:t>
        <a:bodyPr/>
        <a:lstStyle/>
        <a:p>
          <a:pPr rtl="1"/>
          <a:r>
            <a:rPr lang="ar-SA" b="1" dirty="0" smtClean="0"/>
            <a:t>المعلومات الثانوية</a:t>
          </a:r>
          <a:endParaRPr lang="en-US" dirty="0"/>
        </a:p>
      </dgm:t>
    </dgm:pt>
    <dgm:pt modelId="{0DA65B60-C59E-47B8-A97F-0652531B27F9}" type="parTrans" cxnId="{ADB97F42-4148-419E-9169-3FFA61A2FB2D}">
      <dgm:prSet/>
      <dgm:spPr/>
      <dgm:t>
        <a:bodyPr/>
        <a:lstStyle/>
        <a:p>
          <a:endParaRPr lang="en-US"/>
        </a:p>
      </dgm:t>
    </dgm:pt>
    <dgm:pt modelId="{06777E88-354B-4DBC-8D60-AED29AD59CED}" type="sibTrans" cxnId="{ADB97F42-4148-419E-9169-3FFA61A2FB2D}">
      <dgm:prSet/>
      <dgm:spPr/>
      <dgm:t>
        <a:bodyPr/>
        <a:lstStyle/>
        <a:p>
          <a:endParaRPr lang="en-US"/>
        </a:p>
      </dgm:t>
    </dgm:pt>
    <dgm:pt modelId="{68BEBE85-A779-4CA8-8B7C-EB570CEC6E47}">
      <dgm:prSet phldrT="[Texte]"/>
      <dgm:spPr/>
      <dgm:t>
        <a:bodyPr/>
        <a:lstStyle/>
        <a:p>
          <a:pPr rtl="1"/>
          <a:r>
            <a:rPr lang="ar-SA" b="1" dirty="0" smtClean="0"/>
            <a:t>المعلومات المتعلقة بقسم الإنتاج</a:t>
          </a:r>
          <a:endParaRPr lang="en-US" dirty="0"/>
        </a:p>
      </dgm:t>
    </dgm:pt>
    <dgm:pt modelId="{05BF7FD5-88EE-4BDD-8EAF-8C11D17C2B39}" type="parTrans" cxnId="{C5864A61-B188-4BE1-8C1E-CF13D9F5949F}">
      <dgm:prSet/>
      <dgm:spPr/>
      <dgm:t>
        <a:bodyPr/>
        <a:lstStyle/>
        <a:p>
          <a:endParaRPr lang="en-US"/>
        </a:p>
      </dgm:t>
    </dgm:pt>
    <dgm:pt modelId="{7583D72F-784B-4795-91EA-AA6E1395D999}" type="sibTrans" cxnId="{C5864A61-B188-4BE1-8C1E-CF13D9F5949F}">
      <dgm:prSet/>
      <dgm:spPr/>
      <dgm:t>
        <a:bodyPr/>
        <a:lstStyle/>
        <a:p>
          <a:endParaRPr lang="en-US"/>
        </a:p>
      </dgm:t>
    </dgm:pt>
    <dgm:pt modelId="{335233F1-3F5D-4AB3-A4A1-57B19DBCF528}">
      <dgm:prSet phldrT="[Texte]"/>
      <dgm:spPr/>
      <dgm:t>
        <a:bodyPr/>
        <a:lstStyle/>
        <a:p>
          <a:pPr rtl="1"/>
          <a:r>
            <a:rPr lang="ar-SA" b="1" dirty="0" smtClean="0"/>
            <a:t>المعلومات المتعلقة بقسم المبيعات</a:t>
          </a:r>
          <a:endParaRPr lang="en-US" dirty="0"/>
        </a:p>
      </dgm:t>
    </dgm:pt>
    <dgm:pt modelId="{2E0A9FCE-D19E-4E71-A4C3-DC5D380D8A50}" type="parTrans" cxnId="{0C086A69-65A0-46FD-A41E-9B83BFC572D1}">
      <dgm:prSet/>
      <dgm:spPr/>
      <dgm:t>
        <a:bodyPr/>
        <a:lstStyle/>
        <a:p>
          <a:endParaRPr lang="en-US"/>
        </a:p>
      </dgm:t>
    </dgm:pt>
    <dgm:pt modelId="{F0FEECFE-8D47-4105-8F83-A5CE633066A9}" type="sibTrans" cxnId="{0C086A69-65A0-46FD-A41E-9B83BFC572D1}">
      <dgm:prSet/>
      <dgm:spPr/>
      <dgm:t>
        <a:bodyPr/>
        <a:lstStyle/>
        <a:p>
          <a:endParaRPr lang="en-US"/>
        </a:p>
      </dgm:t>
    </dgm:pt>
    <dgm:pt modelId="{A1B7D8CF-E338-4481-8641-8F5DF0F7294F}">
      <dgm:prSet phldrT="[Texte]"/>
      <dgm:spPr/>
      <dgm:t>
        <a:bodyPr/>
        <a:lstStyle/>
        <a:p>
          <a:pPr rtl="1"/>
          <a:r>
            <a:rPr lang="ar-SA" b="1" dirty="0" smtClean="0"/>
            <a:t>المعلومات المتعلقة بقسم المحاسبة و المالية</a:t>
          </a:r>
          <a:endParaRPr lang="en-US" dirty="0"/>
        </a:p>
      </dgm:t>
    </dgm:pt>
    <dgm:pt modelId="{0739DEE3-FFA1-465B-B35F-621F909665BD}" type="parTrans" cxnId="{1B969D42-16D4-4D52-A8A2-02C7E5665812}">
      <dgm:prSet/>
      <dgm:spPr/>
      <dgm:t>
        <a:bodyPr/>
        <a:lstStyle/>
        <a:p>
          <a:endParaRPr lang="en-US"/>
        </a:p>
      </dgm:t>
    </dgm:pt>
    <dgm:pt modelId="{CFD01A12-3A5C-472A-9117-6F333B854F8D}" type="sibTrans" cxnId="{1B969D42-16D4-4D52-A8A2-02C7E5665812}">
      <dgm:prSet/>
      <dgm:spPr/>
      <dgm:t>
        <a:bodyPr/>
        <a:lstStyle/>
        <a:p>
          <a:endParaRPr lang="en-US"/>
        </a:p>
      </dgm:t>
    </dgm:pt>
    <dgm:pt modelId="{BEA2C82D-3E76-45EF-BF4A-53F02BE6D4C1}">
      <dgm:prSet phldrT="[Texte]"/>
      <dgm:spPr/>
      <dgm:t>
        <a:bodyPr/>
        <a:lstStyle/>
        <a:p>
          <a:pPr rtl="1"/>
          <a:r>
            <a:rPr lang="ar-SA" b="1" dirty="0" smtClean="0"/>
            <a:t>المعلومات الأولية</a:t>
          </a:r>
          <a:endParaRPr lang="en-US" dirty="0"/>
        </a:p>
      </dgm:t>
    </dgm:pt>
    <dgm:pt modelId="{399941CF-50EA-4B18-9FC6-8A1BF9B3939F}" type="sibTrans" cxnId="{B91BF984-1461-4F99-8F86-B36256E2712C}">
      <dgm:prSet/>
      <dgm:spPr/>
      <dgm:t>
        <a:bodyPr/>
        <a:lstStyle/>
        <a:p>
          <a:endParaRPr lang="en-US"/>
        </a:p>
      </dgm:t>
    </dgm:pt>
    <dgm:pt modelId="{B6E0C3EB-BCC2-4BC6-B118-2A069ED73750}" type="parTrans" cxnId="{B91BF984-1461-4F99-8F86-B36256E2712C}">
      <dgm:prSet/>
      <dgm:spPr/>
      <dgm:t>
        <a:bodyPr/>
        <a:lstStyle/>
        <a:p>
          <a:endParaRPr lang="en-US"/>
        </a:p>
      </dgm:t>
    </dgm:pt>
    <dgm:pt modelId="{279F0C1F-3170-4935-90C6-FD9F4D726E3A}">
      <dgm:prSet phldrT="[Texte]"/>
      <dgm:spPr/>
      <dgm:t>
        <a:bodyPr/>
        <a:lstStyle/>
        <a:p>
          <a:pPr rtl="1"/>
          <a:r>
            <a:rPr lang="ar-SA" b="1" dirty="0" smtClean="0"/>
            <a:t>المعلومات المتعلقة بقسم البحث و التطوير</a:t>
          </a:r>
          <a:endParaRPr lang="en-US" dirty="0"/>
        </a:p>
      </dgm:t>
    </dgm:pt>
    <dgm:pt modelId="{4048B37B-4C59-4696-B630-BB58D5206917}" type="parTrans" cxnId="{778FF901-9FBF-4373-A8A6-9123FBC9874A}">
      <dgm:prSet/>
      <dgm:spPr/>
      <dgm:t>
        <a:bodyPr/>
        <a:lstStyle/>
        <a:p>
          <a:endParaRPr lang="en-US"/>
        </a:p>
      </dgm:t>
    </dgm:pt>
    <dgm:pt modelId="{3838E84C-2739-4EED-A271-76DC273D84E8}" type="sibTrans" cxnId="{778FF901-9FBF-4373-A8A6-9123FBC9874A}">
      <dgm:prSet/>
      <dgm:spPr/>
      <dgm:t>
        <a:bodyPr/>
        <a:lstStyle/>
        <a:p>
          <a:endParaRPr lang="en-US"/>
        </a:p>
      </dgm:t>
    </dgm:pt>
    <dgm:pt modelId="{B7854E21-E015-4538-BAB6-60BD20CF1804}" type="pres">
      <dgm:prSet presAssocID="{6BF9DE10-1504-47EE-8D93-259CB3F78BD4}" presName="Name0" presStyleCnt="0">
        <dgm:presLayoutVars>
          <dgm:dir/>
          <dgm:animLvl val="lvl"/>
          <dgm:resizeHandles val="exact"/>
        </dgm:presLayoutVars>
      </dgm:prSet>
      <dgm:spPr/>
      <dgm:t>
        <a:bodyPr/>
        <a:lstStyle/>
        <a:p>
          <a:endParaRPr lang="en-US"/>
        </a:p>
      </dgm:t>
    </dgm:pt>
    <dgm:pt modelId="{12AFB6E4-1D0A-4C93-96F3-6A94575501EE}" type="pres">
      <dgm:prSet presAssocID="{35E7EB72-EB71-42CA-8106-D9079336535B}" presName="boxAndChildren" presStyleCnt="0"/>
      <dgm:spPr/>
    </dgm:pt>
    <dgm:pt modelId="{C349C2B3-ABC4-43A4-B584-C30EA2A6A49C}" type="pres">
      <dgm:prSet presAssocID="{35E7EB72-EB71-42CA-8106-D9079336535B}" presName="parentTextBox" presStyleLbl="node1" presStyleIdx="0" presStyleCnt="2"/>
      <dgm:spPr/>
      <dgm:t>
        <a:bodyPr/>
        <a:lstStyle/>
        <a:p>
          <a:endParaRPr lang="en-US"/>
        </a:p>
      </dgm:t>
    </dgm:pt>
    <dgm:pt modelId="{FA01703B-6E11-4E58-98C3-B7B9CDF464C7}" type="pres">
      <dgm:prSet presAssocID="{35E7EB72-EB71-42CA-8106-D9079336535B}" presName="entireBox" presStyleLbl="node1" presStyleIdx="0" presStyleCnt="2"/>
      <dgm:spPr/>
      <dgm:t>
        <a:bodyPr/>
        <a:lstStyle/>
        <a:p>
          <a:endParaRPr lang="en-US"/>
        </a:p>
      </dgm:t>
    </dgm:pt>
    <dgm:pt modelId="{0EFC028B-A84A-4184-85B9-34FD8984B651}" type="pres">
      <dgm:prSet presAssocID="{35E7EB72-EB71-42CA-8106-D9079336535B}" presName="descendantBox" presStyleCnt="0"/>
      <dgm:spPr/>
    </dgm:pt>
    <dgm:pt modelId="{15E8E331-E03E-45BF-A69B-6E33DA9D4F45}" type="pres">
      <dgm:prSet presAssocID="{F9B05583-E9BE-4A78-A4D3-E444F6DDB868}" presName="childTextBox" presStyleLbl="fgAccFollowNode1" presStyleIdx="0" presStyleCnt="8">
        <dgm:presLayoutVars>
          <dgm:bulletEnabled val="1"/>
        </dgm:presLayoutVars>
      </dgm:prSet>
      <dgm:spPr/>
      <dgm:t>
        <a:bodyPr/>
        <a:lstStyle/>
        <a:p>
          <a:endParaRPr lang="en-US"/>
        </a:p>
      </dgm:t>
    </dgm:pt>
    <dgm:pt modelId="{DEE6D9C5-0356-471D-9520-E7119BA34551}" type="pres">
      <dgm:prSet presAssocID="{BEA2C82D-3E76-45EF-BF4A-53F02BE6D4C1}" presName="childTextBox" presStyleLbl="fgAccFollowNode1" presStyleIdx="1" presStyleCnt="8">
        <dgm:presLayoutVars>
          <dgm:bulletEnabled val="1"/>
        </dgm:presLayoutVars>
      </dgm:prSet>
      <dgm:spPr/>
      <dgm:t>
        <a:bodyPr/>
        <a:lstStyle/>
        <a:p>
          <a:endParaRPr lang="en-US"/>
        </a:p>
      </dgm:t>
    </dgm:pt>
    <dgm:pt modelId="{4CDAA7F2-9A6D-46B3-88EF-85BDA24A7605}" type="pres">
      <dgm:prSet presAssocID="{31C61A5C-E3AE-4F21-908C-CB263F4FAC68}" presName="sp" presStyleCnt="0"/>
      <dgm:spPr/>
    </dgm:pt>
    <dgm:pt modelId="{F81CE9F5-F6EB-4E91-8B16-D8AAD740F422}" type="pres">
      <dgm:prSet presAssocID="{0F739345-56C3-4341-9F31-229B52ABD06C}" presName="arrowAndChildren" presStyleCnt="0"/>
      <dgm:spPr/>
    </dgm:pt>
    <dgm:pt modelId="{46CD73E1-5543-4FF5-B665-1684CD22CC4D}" type="pres">
      <dgm:prSet presAssocID="{0F739345-56C3-4341-9F31-229B52ABD06C}" presName="parentTextArrow" presStyleLbl="node1" presStyleIdx="0" presStyleCnt="2"/>
      <dgm:spPr/>
      <dgm:t>
        <a:bodyPr/>
        <a:lstStyle/>
        <a:p>
          <a:endParaRPr lang="en-US"/>
        </a:p>
      </dgm:t>
    </dgm:pt>
    <dgm:pt modelId="{2962D6D5-EA6A-4B08-8C2F-459523D32227}" type="pres">
      <dgm:prSet presAssocID="{0F739345-56C3-4341-9F31-229B52ABD06C}" presName="arrow" presStyleLbl="node1" presStyleIdx="1" presStyleCnt="2"/>
      <dgm:spPr/>
      <dgm:t>
        <a:bodyPr/>
        <a:lstStyle/>
        <a:p>
          <a:endParaRPr lang="en-US"/>
        </a:p>
      </dgm:t>
    </dgm:pt>
    <dgm:pt modelId="{C5D39FB6-BFDC-45AB-97F3-9E8F9FF6CBE2}" type="pres">
      <dgm:prSet presAssocID="{0F739345-56C3-4341-9F31-229B52ABD06C}" presName="descendantArrow" presStyleCnt="0"/>
      <dgm:spPr/>
    </dgm:pt>
    <dgm:pt modelId="{0D65679A-4006-47CB-94DA-8E877919370F}" type="pres">
      <dgm:prSet presAssocID="{040E023F-32B2-41A0-82AD-E0033CB3137C}" presName="childTextArrow" presStyleLbl="fgAccFollowNode1" presStyleIdx="2" presStyleCnt="8">
        <dgm:presLayoutVars>
          <dgm:bulletEnabled val="1"/>
        </dgm:presLayoutVars>
      </dgm:prSet>
      <dgm:spPr/>
      <dgm:t>
        <a:bodyPr/>
        <a:lstStyle/>
        <a:p>
          <a:endParaRPr lang="en-US"/>
        </a:p>
      </dgm:t>
    </dgm:pt>
    <dgm:pt modelId="{D225017A-BBB4-4F4B-BEFA-E12C34C12226}" type="pres">
      <dgm:prSet presAssocID="{279F0C1F-3170-4935-90C6-FD9F4D726E3A}" presName="childTextArrow" presStyleLbl="fgAccFollowNode1" presStyleIdx="3" presStyleCnt="8">
        <dgm:presLayoutVars>
          <dgm:bulletEnabled val="1"/>
        </dgm:presLayoutVars>
      </dgm:prSet>
      <dgm:spPr/>
      <dgm:t>
        <a:bodyPr/>
        <a:lstStyle/>
        <a:p>
          <a:endParaRPr lang="en-US"/>
        </a:p>
      </dgm:t>
    </dgm:pt>
    <dgm:pt modelId="{B5F7AA76-0AAE-411E-AAA0-550C850D716F}" type="pres">
      <dgm:prSet presAssocID="{9C94A771-3E98-4B6E-BEC0-06F061F28080}" presName="childTextArrow" presStyleLbl="fgAccFollowNode1" presStyleIdx="4" presStyleCnt="8">
        <dgm:presLayoutVars>
          <dgm:bulletEnabled val="1"/>
        </dgm:presLayoutVars>
      </dgm:prSet>
      <dgm:spPr/>
      <dgm:t>
        <a:bodyPr/>
        <a:lstStyle/>
        <a:p>
          <a:endParaRPr lang="en-US"/>
        </a:p>
      </dgm:t>
    </dgm:pt>
    <dgm:pt modelId="{139C5F3B-1B48-4670-9962-29AB045F044F}" type="pres">
      <dgm:prSet presAssocID="{68BEBE85-A779-4CA8-8B7C-EB570CEC6E47}" presName="childTextArrow" presStyleLbl="fgAccFollowNode1" presStyleIdx="5" presStyleCnt="8">
        <dgm:presLayoutVars>
          <dgm:bulletEnabled val="1"/>
        </dgm:presLayoutVars>
      </dgm:prSet>
      <dgm:spPr/>
      <dgm:t>
        <a:bodyPr/>
        <a:lstStyle/>
        <a:p>
          <a:endParaRPr lang="en-US"/>
        </a:p>
      </dgm:t>
    </dgm:pt>
    <dgm:pt modelId="{4B88F8D5-18F8-401C-B2BB-C652EB957E81}" type="pres">
      <dgm:prSet presAssocID="{335233F1-3F5D-4AB3-A4A1-57B19DBCF528}" presName="childTextArrow" presStyleLbl="fgAccFollowNode1" presStyleIdx="6" presStyleCnt="8">
        <dgm:presLayoutVars>
          <dgm:bulletEnabled val="1"/>
        </dgm:presLayoutVars>
      </dgm:prSet>
      <dgm:spPr/>
      <dgm:t>
        <a:bodyPr/>
        <a:lstStyle/>
        <a:p>
          <a:endParaRPr lang="en-US"/>
        </a:p>
      </dgm:t>
    </dgm:pt>
    <dgm:pt modelId="{F2D2479B-E368-42CE-A9A4-4B5A87E1239B}" type="pres">
      <dgm:prSet presAssocID="{A1B7D8CF-E338-4481-8641-8F5DF0F7294F}" presName="childTextArrow" presStyleLbl="fgAccFollowNode1" presStyleIdx="7" presStyleCnt="8">
        <dgm:presLayoutVars>
          <dgm:bulletEnabled val="1"/>
        </dgm:presLayoutVars>
      </dgm:prSet>
      <dgm:spPr/>
      <dgm:t>
        <a:bodyPr/>
        <a:lstStyle/>
        <a:p>
          <a:endParaRPr lang="en-US"/>
        </a:p>
      </dgm:t>
    </dgm:pt>
  </dgm:ptLst>
  <dgm:cxnLst>
    <dgm:cxn modelId="{A126AEC2-404D-4434-A7CF-6E7AF7FFFAA5}" type="presOf" srcId="{35E7EB72-EB71-42CA-8106-D9079336535B}" destId="{C349C2B3-ABC4-43A4-B584-C30EA2A6A49C}" srcOrd="0" destOrd="0" presId="urn:microsoft.com/office/officeart/2005/8/layout/process4"/>
    <dgm:cxn modelId="{0C086A69-65A0-46FD-A41E-9B83BFC572D1}" srcId="{0F739345-56C3-4341-9F31-229B52ABD06C}" destId="{335233F1-3F5D-4AB3-A4A1-57B19DBCF528}" srcOrd="4" destOrd="0" parTransId="{2E0A9FCE-D19E-4E71-A4C3-DC5D380D8A50}" sibTransId="{F0FEECFE-8D47-4105-8F83-A5CE633066A9}"/>
    <dgm:cxn modelId="{65907279-3021-44BE-9D1A-A78B97541C7C}" type="presOf" srcId="{A1B7D8CF-E338-4481-8641-8F5DF0F7294F}" destId="{F2D2479B-E368-42CE-A9A4-4B5A87E1239B}" srcOrd="0" destOrd="0" presId="urn:microsoft.com/office/officeart/2005/8/layout/process4"/>
    <dgm:cxn modelId="{9D4FFD77-C6D7-4689-9F41-D5FA9240FA1E}" srcId="{6BF9DE10-1504-47EE-8D93-259CB3F78BD4}" destId="{35E7EB72-EB71-42CA-8106-D9079336535B}" srcOrd="1" destOrd="0" parTransId="{B54CF47D-79AD-41F8-BE4E-F047A8D4D049}" sibTransId="{B1891022-F01A-4D37-8B08-3C99A9EBC732}"/>
    <dgm:cxn modelId="{1B969D42-16D4-4D52-A8A2-02C7E5665812}" srcId="{0F739345-56C3-4341-9F31-229B52ABD06C}" destId="{A1B7D8CF-E338-4481-8641-8F5DF0F7294F}" srcOrd="5" destOrd="0" parTransId="{0739DEE3-FFA1-465B-B35F-621F909665BD}" sibTransId="{CFD01A12-3A5C-472A-9117-6F333B854F8D}"/>
    <dgm:cxn modelId="{5F297310-BB39-42EB-B41B-F2EB99FBC751}" type="presOf" srcId="{040E023F-32B2-41A0-82AD-E0033CB3137C}" destId="{0D65679A-4006-47CB-94DA-8E877919370F}" srcOrd="0" destOrd="0" presId="urn:microsoft.com/office/officeart/2005/8/layout/process4"/>
    <dgm:cxn modelId="{E4475784-81CA-440D-AA28-3CA03AB9D2E1}" type="presOf" srcId="{279F0C1F-3170-4935-90C6-FD9F4D726E3A}" destId="{D225017A-BBB4-4F4B-BEFA-E12C34C12226}" srcOrd="0" destOrd="0" presId="urn:microsoft.com/office/officeart/2005/8/layout/process4"/>
    <dgm:cxn modelId="{94529583-A54F-4C4D-B9BD-619E0CEDA6EF}" type="presOf" srcId="{BEA2C82D-3E76-45EF-BF4A-53F02BE6D4C1}" destId="{DEE6D9C5-0356-471D-9520-E7119BA34551}" srcOrd="0" destOrd="0" presId="urn:microsoft.com/office/officeart/2005/8/layout/process4"/>
    <dgm:cxn modelId="{874BBB30-48DE-4713-AB44-5D300DF01A14}" type="presOf" srcId="{0F739345-56C3-4341-9F31-229B52ABD06C}" destId="{2962D6D5-EA6A-4B08-8C2F-459523D32227}" srcOrd="1" destOrd="0" presId="urn:microsoft.com/office/officeart/2005/8/layout/process4"/>
    <dgm:cxn modelId="{9CB72E13-7CD0-4AE4-B90A-BC31BAD3EADF}" type="presOf" srcId="{68BEBE85-A779-4CA8-8B7C-EB570CEC6E47}" destId="{139C5F3B-1B48-4670-9962-29AB045F044F}" srcOrd="0" destOrd="0" presId="urn:microsoft.com/office/officeart/2005/8/layout/process4"/>
    <dgm:cxn modelId="{F64226D1-F56E-49ED-8859-456F42012F0E}" type="presOf" srcId="{335233F1-3F5D-4AB3-A4A1-57B19DBCF528}" destId="{4B88F8D5-18F8-401C-B2BB-C652EB957E81}" srcOrd="0" destOrd="0" presId="urn:microsoft.com/office/officeart/2005/8/layout/process4"/>
    <dgm:cxn modelId="{A987EFC2-26CB-482D-869B-1A5956C49142}" srcId="{0F739345-56C3-4341-9F31-229B52ABD06C}" destId="{9C94A771-3E98-4B6E-BEC0-06F061F28080}" srcOrd="2" destOrd="0" parTransId="{E2B25E40-4547-4B98-B811-7CE516ACC25F}" sibTransId="{A7249700-D562-43DF-8F9B-F131F7E879CF}"/>
    <dgm:cxn modelId="{B91BF984-1461-4F99-8F86-B36256E2712C}" srcId="{35E7EB72-EB71-42CA-8106-D9079336535B}" destId="{BEA2C82D-3E76-45EF-BF4A-53F02BE6D4C1}" srcOrd="1" destOrd="0" parTransId="{B6E0C3EB-BCC2-4BC6-B118-2A069ED73750}" sibTransId="{399941CF-50EA-4B18-9FC6-8A1BF9B3939F}"/>
    <dgm:cxn modelId="{778FF901-9FBF-4373-A8A6-9123FBC9874A}" srcId="{0F739345-56C3-4341-9F31-229B52ABD06C}" destId="{279F0C1F-3170-4935-90C6-FD9F4D726E3A}" srcOrd="1" destOrd="0" parTransId="{4048B37B-4C59-4696-B630-BB58D5206917}" sibTransId="{3838E84C-2739-4EED-A271-76DC273D84E8}"/>
    <dgm:cxn modelId="{C9665B76-2DCA-452E-A44C-380BE0F7F62B}" type="presOf" srcId="{0F739345-56C3-4341-9F31-229B52ABD06C}" destId="{46CD73E1-5543-4FF5-B665-1684CD22CC4D}" srcOrd="0" destOrd="0" presId="urn:microsoft.com/office/officeart/2005/8/layout/process4"/>
    <dgm:cxn modelId="{A0520C38-8A74-44E4-9966-50EC5C26DC80}" type="presOf" srcId="{F9B05583-E9BE-4A78-A4D3-E444F6DDB868}" destId="{15E8E331-E03E-45BF-A69B-6E33DA9D4F45}" srcOrd="0" destOrd="0" presId="urn:microsoft.com/office/officeart/2005/8/layout/process4"/>
    <dgm:cxn modelId="{F45C701D-DF10-4A72-A21C-94AF21E9BDDD}" srcId="{0F739345-56C3-4341-9F31-229B52ABD06C}" destId="{040E023F-32B2-41A0-82AD-E0033CB3137C}" srcOrd="0" destOrd="0" parTransId="{9DD5A8ED-167C-46CF-B8EE-9D207BF115B2}" sibTransId="{33C149B8-5E5C-4CFC-8265-B74B2291706E}"/>
    <dgm:cxn modelId="{C5864A61-B188-4BE1-8C1E-CF13D9F5949F}" srcId="{0F739345-56C3-4341-9F31-229B52ABD06C}" destId="{68BEBE85-A779-4CA8-8B7C-EB570CEC6E47}" srcOrd="3" destOrd="0" parTransId="{05BF7FD5-88EE-4BDD-8EAF-8C11D17C2B39}" sibTransId="{7583D72F-784B-4795-91EA-AA6E1395D999}"/>
    <dgm:cxn modelId="{DECE906A-A7BE-4307-95F1-C39DB770F1DF}" type="presOf" srcId="{9C94A771-3E98-4B6E-BEC0-06F061F28080}" destId="{B5F7AA76-0AAE-411E-AAA0-550C850D716F}" srcOrd="0" destOrd="0" presId="urn:microsoft.com/office/officeart/2005/8/layout/process4"/>
    <dgm:cxn modelId="{ADB97F42-4148-419E-9169-3FFA61A2FB2D}" srcId="{35E7EB72-EB71-42CA-8106-D9079336535B}" destId="{F9B05583-E9BE-4A78-A4D3-E444F6DDB868}" srcOrd="0" destOrd="0" parTransId="{0DA65B60-C59E-47B8-A97F-0652531B27F9}" sibTransId="{06777E88-354B-4DBC-8D60-AED29AD59CED}"/>
    <dgm:cxn modelId="{173946FE-33E1-4141-895B-8CD0814E75C6}" type="presOf" srcId="{35E7EB72-EB71-42CA-8106-D9079336535B}" destId="{FA01703B-6E11-4E58-98C3-B7B9CDF464C7}" srcOrd="1" destOrd="0" presId="urn:microsoft.com/office/officeart/2005/8/layout/process4"/>
    <dgm:cxn modelId="{7A1220BB-1D89-4686-A4F9-B51A185DFA57}" srcId="{6BF9DE10-1504-47EE-8D93-259CB3F78BD4}" destId="{0F739345-56C3-4341-9F31-229B52ABD06C}" srcOrd="0" destOrd="0" parTransId="{2883E097-FD86-484A-9427-28A47D4750E1}" sibTransId="{31C61A5C-E3AE-4F21-908C-CB263F4FAC68}"/>
    <dgm:cxn modelId="{4B730713-5B85-44F0-B647-A2996336B712}" type="presOf" srcId="{6BF9DE10-1504-47EE-8D93-259CB3F78BD4}" destId="{B7854E21-E015-4538-BAB6-60BD20CF1804}" srcOrd="0" destOrd="0" presId="urn:microsoft.com/office/officeart/2005/8/layout/process4"/>
    <dgm:cxn modelId="{0DF4D779-44ED-4A20-BB07-8492865B7F11}" type="presParOf" srcId="{B7854E21-E015-4538-BAB6-60BD20CF1804}" destId="{12AFB6E4-1D0A-4C93-96F3-6A94575501EE}" srcOrd="0" destOrd="0" presId="urn:microsoft.com/office/officeart/2005/8/layout/process4"/>
    <dgm:cxn modelId="{5E03BB05-1151-404B-9BD4-249A86C9B862}" type="presParOf" srcId="{12AFB6E4-1D0A-4C93-96F3-6A94575501EE}" destId="{C349C2B3-ABC4-43A4-B584-C30EA2A6A49C}" srcOrd="0" destOrd="0" presId="urn:microsoft.com/office/officeart/2005/8/layout/process4"/>
    <dgm:cxn modelId="{566FF1D3-514B-4C5F-AB7F-B72D71A2C31F}" type="presParOf" srcId="{12AFB6E4-1D0A-4C93-96F3-6A94575501EE}" destId="{FA01703B-6E11-4E58-98C3-B7B9CDF464C7}" srcOrd="1" destOrd="0" presId="urn:microsoft.com/office/officeart/2005/8/layout/process4"/>
    <dgm:cxn modelId="{67F00BA9-33CC-45B6-A69C-A5D9CA607882}" type="presParOf" srcId="{12AFB6E4-1D0A-4C93-96F3-6A94575501EE}" destId="{0EFC028B-A84A-4184-85B9-34FD8984B651}" srcOrd="2" destOrd="0" presId="urn:microsoft.com/office/officeart/2005/8/layout/process4"/>
    <dgm:cxn modelId="{B8063BCC-40DE-4100-9340-7FD476BD678A}" type="presParOf" srcId="{0EFC028B-A84A-4184-85B9-34FD8984B651}" destId="{15E8E331-E03E-45BF-A69B-6E33DA9D4F45}" srcOrd="0" destOrd="0" presId="urn:microsoft.com/office/officeart/2005/8/layout/process4"/>
    <dgm:cxn modelId="{4AB70833-800F-42C0-B44F-8003459E5CA0}" type="presParOf" srcId="{0EFC028B-A84A-4184-85B9-34FD8984B651}" destId="{DEE6D9C5-0356-471D-9520-E7119BA34551}" srcOrd="1" destOrd="0" presId="urn:microsoft.com/office/officeart/2005/8/layout/process4"/>
    <dgm:cxn modelId="{BDCCCA4F-B20F-402C-8BAB-C55B9F9FC629}" type="presParOf" srcId="{B7854E21-E015-4538-BAB6-60BD20CF1804}" destId="{4CDAA7F2-9A6D-46B3-88EF-85BDA24A7605}" srcOrd="1" destOrd="0" presId="urn:microsoft.com/office/officeart/2005/8/layout/process4"/>
    <dgm:cxn modelId="{F3D7FD67-B381-4E4F-B6E8-A9D3E50ED1C2}" type="presParOf" srcId="{B7854E21-E015-4538-BAB6-60BD20CF1804}" destId="{F81CE9F5-F6EB-4E91-8B16-D8AAD740F422}" srcOrd="2" destOrd="0" presId="urn:microsoft.com/office/officeart/2005/8/layout/process4"/>
    <dgm:cxn modelId="{8A1EE977-135B-4057-BD73-39932C0F523C}" type="presParOf" srcId="{F81CE9F5-F6EB-4E91-8B16-D8AAD740F422}" destId="{46CD73E1-5543-4FF5-B665-1684CD22CC4D}" srcOrd="0" destOrd="0" presId="urn:microsoft.com/office/officeart/2005/8/layout/process4"/>
    <dgm:cxn modelId="{38373B27-69BA-4EE1-AD2B-40C87C4C2A72}" type="presParOf" srcId="{F81CE9F5-F6EB-4E91-8B16-D8AAD740F422}" destId="{2962D6D5-EA6A-4B08-8C2F-459523D32227}" srcOrd="1" destOrd="0" presId="urn:microsoft.com/office/officeart/2005/8/layout/process4"/>
    <dgm:cxn modelId="{A641DCEF-837B-43F3-BFA0-2625B3E15518}" type="presParOf" srcId="{F81CE9F5-F6EB-4E91-8B16-D8AAD740F422}" destId="{C5D39FB6-BFDC-45AB-97F3-9E8F9FF6CBE2}" srcOrd="2" destOrd="0" presId="urn:microsoft.com/office/officeart/2005/8/layout/process4"/>
    <dgm:cxn modelId="{79C5D053-D029-49CD-9D1A-FFCE5538B19D}" type="presParOf" srcId="{C5D39FB6-BFDC-45AB-97F3-9E8F9FF6CBE2}" destId="{0D65679A-4006-47CB-94DA-8E877919370F}" srcOrd="0" destOrd="0" presId="urn:microsoft.com/office/officeart/2005/8/layout/process4"/>
    <dgm:cxn modelId="{66084AD9-26C3-49E6-BFF8-2754A5D8D700}" type="presParOf" srcId="{C5D39FB6-BFDC-45AB-97F3-9E8F9FF6CBE2}" destId="{D225017A-BBB4-4F4B-BEFA-E12C34C12226}" srcOrd="1" destOrd="0" presId="urn:microsoft.com/office/officeart/2005/8/layout/process4"/>
    <dgm:cxn modelId="{14275C80-AF17-4AB2-B381-C8BF0F439EAE}" type="presParOf" srcId="{C5D39FB6-BFDC-45AB-97F3-9E8F9FF6CBE2}" destId="{B5F7AA76-0AAE-411E-AAA0-550C850D716F}" srcOrd="2" destOrd="0" presId="urn:microsoft.com/office/officeart/2005/8/layout/process4"/>
    <dgm:cxn modelId="{D3F6D0CD-271D-453D-8585-F45399630898}" type="presParOf" srcId="{C5D39FB6-BFDC-45AB-97F3-9E8F9FF6CBE2}" destId="{139C5F3B-1B48-4670-9962-29AB045F044F}" srcOrd="3" destOrd="0" presId="urn:microsoft.com/office/officeart/2005/8/layout/process4"/>
    <dgm:cxn modelId="{3A069227-DAB8-4829-A4E0-A74C18AD6CBB}" type="presParOf" srcId="{C5D39FB6-BFDC-45AB-97F3-9E8F9FF6CBE2}" destId="{4B88F8D5-18F8-401C-B2BB-C652EB957E81}" srcOrd="4" destOrd="0" presId="urn:microsoft.com/office/officeart/2005/8/layout/process4"/>
    <dgm:cxn modelId="{1792247D-DCAC-4263-BFB5-48D3B7E8FD69}" type="presParOf" srcId="{C5D39FB6-BFDC-45AB-97F3-9E8F9FF6CBE2}" destId="{F2D2479B-E368-42CE-A9A4-4B5A87E1239B}" srcOrd="5"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DCABF64-6E7E-442D-967E-91323FFF25D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6AB47A15-6DF5-4066-99A2-A0641B4ACCB0}">
      <dgm:prSet phldrT="[Texte]" custT="1"/>
      <dgm:spPr/>
      <dgm:t>
        <a:bodyPr/>
        <a:lstStyle/>
        <a:p>
          <a:pPr rtl="1"/>
          <a:r>
            <a:rPr lang="ar-SA" sz="2000" b="1" smtClean="0">
              <a:solidFill>
                <a:schemeClr val="bg1"/>
              </a:solidFill>
            </a:rPr>
            <a:t>المعلومات المتعلقة بقسم المحاسبة و المالية</a:t>
          </a:r>
          <a:endParaRPr lang="en-US" sz="2000" dirty="0">
            <a:solidFill>
              <a:schemeClr val="bg1"/>
            </a:solidFill>
          </a:endParaRPr>
        </a:p>
      </dgm:t>
    </dgm:pt>
    <dgm:pt modelId="{B5B9C6C4-CD88-419F-9A55-8C7D7D42E2E4}" type="parTrans" cxnId="{F8A0E5AF-D670-4A10-A8B0-FB2059D4C579}">
      <dgm:prSet/>
      <dgm:spPr/>
      <dgm:t>
        <a:bodyPr/>
        <a:lstStyle/>
        <a:p>
          <a:endParaRPr lang="en-US"/>
        </a:p>
      </dgm:t>
    </dgm:pt>
    <dgm:pt modelId="{E83E0AA0-E637-4098-A81C-6D063D89BA38}" type="sibTrans" cxnId="{F8A0E5AF-D670-4A10-A8B0-FB2059D4C579}">
      <dgm:prSet/>
      <dgm:spPr/>
      <dgm:t>
        <a:bodyPr/>
        <a:lstStyle/>
        <a:p>
          <a:endParaRPr lang="en-US"/>
        </a:p>
      </dgm:t>
    </dgm:pt>
    <dgm:pt modelId="{49549D7E-0729-4EB0-AA0B-DC6B7C9DAF71}">
      <dgm:prSet phldrT="[Texte]"/>
      <dgm:spPr/>
      <dgm:t>
        <a:bodyPr/>
        <a:lstStyle/>
        <a:p>
          <a:endParaRPr lang="en-US" sz="1500" dirty="0"/>
        </a:p>
      </dgm:t>
    </dgm:pt>
    <dgm:pt modelId="{3C5127F7-3D63-4D61-839F-02F629D96C86}" type="parTrans" cxnId="{CA49A879-6ED5-4C76-A196-F4A016BDA970}">
      <dgm:prSet/>
      <dgm:spPr/>
      <dgm:t>
        <a:bodyPr/>
        <a:lstStyle/>
        <a:p>
          <a:endParaRPr lang="en-US"/>
        </a:p>
      </dgm:t>
    </dgm:pt>
    <dgm:pt modelId="{C6D815F9-32E8-4E23-9F7D-3143C6F77FBC}" type="sibTrans" cxnId="{CA49A879-6ED5-4C76-A196-F4A016BDA970}">
      <dgm:prSet/>
      <dgm:spPr/>
      <dgm:t>
        <a:bodyPr/>
        <a:lstStyle/>
        <a:p>
          <a:endParaRPr lang="en-US"/>
        </a:p>
      </dgm:t>
    </dgm:pt>
    <dgm:pt modelId="{4FCD5636-8CC7-4B9D-A12E-BD48FD8647CC}">
      <dgm:prSet phldrT="[Texte]" custT="1"/>
      <dgm:spPr/>
      <dgm:t>
        <a:bodyPr/>
        <a:lstStyle/>
        <a:p>
          <a:pPr rtl="1"/>
          <a:r>
            <a:rPr lang="ar-SA" sz="1800" b="1" smtClean="0">
              <a:solidFill>
                <a:schemeClr val="bg1"/>
              </a:solidFill>
            </a:rPr>
            <a:t>المعلومات المتعلقة بقسم المبيعات</a:t>
          </a:r>
          <a:endParaRPr lang="en-US" sz="1800" dirty="0">
            <a:solidFill>
              <a:schemeClr val="bg1"/>
            </a:solidFill>
          </a:endParaRPr>
        </a:p>
      </dgm:t>
    </dgm:pt>
    <dgm:pt modelId="{7C16395A-5053-406D-9CB9-0EC823E58B64}" type="parTrans" cxnId="{91DF9D0D-CDA9-4A71-9228-A6C7A3AC9305}">
      <dgm:prSet/>
      <dgm:spPr/>
      <dgm:t>
        <a:bodyPr/>
        <a:lstStyle/>
        <a:p>
          <a:endParaRPr lang="en-US"/>
        </a:p>
      </dgm:t>
    </dgm:pt>
    <dgm:pt modelId="{92AA60F7-D441-4B4A-92F1-056C45D249BB}" type="sibTrans" cxnId="{91DF9D0D-CDA9-4A71-9228-A6C7A3AC9305}">
      <dgm:prSet/>
      <dgm:spPr/>
      <dgm:t>
        <a:bodyPr/>
        <a:lstStyle/>
        <a:p>
          <a:endParaRPr lang="en-US"/>
        </a:p>
      </dgm:t>
    </dgm:pt>
    <dgm:pt modelId="{6FDE6D22-9BBC-49AD-A899-E5043123B3B4}">
      <dgm:prSet phldrT="[Texte]" custT="1"/>
      <dgm:spPr/>
      <dgm:t>
        <a:bodyPr/>
        <a:lstStyle/>
        <a:p>
          <a:pPr rtl="1"/>
          <a:r>
            <a:rPr lang="ar-SA" sz="1800" b="1" dirty="0" smtClean="0"/>
            <a:t>و تحتوي على المعلومات الخاصة بفواتير البيع التي تحدد نوع الأصناف التي تم بيعها  وعدد وحداتها وسعر بيع الوحدة وطريقة الدفع والنقل والتأمين فهي تحتوي على المعلومات الخاصة بالعملاء و العقود و تقارير الممثلين و دراسة السوق</a:t>
          </a:r>
          <a:r>
            <a:rPr lang="fr-FR" sz="1800" b="1" dirty="0" smtClean="0"/>
            <a:t>.</a:t>
          </a:r>
          <a:endParaRPr lang="en-US" sz="1800" b="1" dirty="0"/>
        </a:p>
      </dgm:t>
    </dgm:pt>
    <dgm:pt modelId="{FF6981E8-2480-491F-BC9A-0900235F5DDC}" type="parTrans" cxnId="{5E786088-8F58-4690-AD34-32AAAECA1644}">
      <dgm:prSet/>
      <dgm:spPr/>
      <dgm:t>
        <a:bodyPr/>
        <a:lstStyle/>
        <a:p>
          <a:endParaRPr lang="en-US"/>
        </a:p>
      </dgm:t>
    </dgm:pt>
    <dgm:pt modelId="{D3A6B145-226D-496F-A1CA-6BB1E8A8D1D1}" type="sibTrans" cxnId="{5E786088-8F58-4690-AD34-32AAAECA1644}">
      <dgm:prSet/>
      <dgm:spPr/>
      <dgm:t>
        <a:bodyPr/>
        <a:lstStyle/>
        <a:p>
          <a:endParaRPr lang="en-US"/>
        </a:p>
      </dgm:t>
    </dgm:pt>
    <dgm:pt modelId="{FDEC6E59-59EE-4A09-8AE1-6D647FB88E94}">
      <dgm:prSet phldrT="[Texte]" custT="1"/>
      <dgm:spPr/>
      <dgm:t>
        <a:bodyPr/>
        <a:lstStyle/>
        <a:p>
          <a:pPr rtl="1"/>
          <a:r>
            <a:rPr lang="ar-SA" sz="2000" b="1" smtClean="0">
              <a:solidFill>
                <a:schemeClr val="bg1"/>
              </a:solidFill>
            </a:rPr>
            <a:t>المعلومات المتعلقة بقسم الإنتاج</a:t>
          </a:r>
          <a:endParaRPr lang="en-US" sz="2000" dirty="0">
            <a:solidFill>
              <a:schemeClr val="bg1"/>
            </a:solidFill>
          </a:endParaRPr>
        </a:p>
      </dgm:t>
    </dgm:pt>
    <dgm:pt modelId="{89BF3C78-9E21-4BFD-A0A0-AC87BA59807E}" type="parTrans" cxnId="{65EFC5E8-A740-4E70-BD43-996EE64DC5F2}">
      <dgm:prSet/>
      <dgm:spPr/>
      <dgm:t>
        <a:bodyPr/>
        <a:lstStyle/>
        <a:p>
          <a:endParaRPr lang="en-US"/>
        </a:p>
      </dgm:t>
    </dgm:pt>
    <dgm:pt modelId="{9D6EDA8D-5652-4F7C-8C1D-3A20C2883F23}" type="sibTrans" cxnId="{65EFC5E8-A740-4E70-BD43-996EE64DC5F2}">
      <dgm:prSet/>
      <dgm:spPr/>
      <dgm:t>
        <a:bodyPr/>
        <a:lstStyle/>
        <a:p>
          <a:endParaRPr lang="en-US"/>
        </a:p>
      </dgm:t>
    </dgm:pt>
    <dgm:pt modelId="{5DA3987C-4D81-4313-B095-3ED3F6D43AAC}">
      <dgm:prSet phldrT="[Texte]" custT="1"/>
      <dgm:spPr/>
      <dgm:t>
        <a:bodyPr/>
        <a:lstStyle/>
        <a:p>
          <a:pPr rtl="1"/>
          <a:r>
            <a:rPr lang="ar-SA" sz="1800" b="1" dirty="0" smtClean="0"/>
            <a:t>هي تختص بالتدفق المادي للسلع أو الإنتاج من السلع و الخدمات و تتضمن المعلومات المتعلقة بتحديد متطلبات الإنتاج و مواصفة المنتجات و عدد الآلات و الطاقة الإنتاجية و ساعات التشغيل و برامج الصيانة فهذه المعلومات تقدم فرص كبيرة للتنمية و توفير التكاليف و زيادة الكفاءة التشغيلية مما يحقق نتائج ملموسة للمؤسسة</a:t>
          </a:r>
          <a:r>
            <a:rPr lang="fr-FR" sz="1800" b="1" dirty="0" smtClean="0"/>
            <a:t>.</a:t>
          </a:r>
          <a:endParaRPr lang="en-US" sz="1800" b="1" dirty="0"/>
        </a:p>
      </dgm:t>
    </dgm:pt>
    <dgm:pt modelId="{34F55D81-4E9A-45C1-8A68-2B85E07BB4A2}" type="parTrans" cxnId="{62E722D9-7AF3-40BB-B893-36898CE6781B}">
      <dgm:prSet/>
      <dgm:spPr/>
      <dgm:t>
        <a:bodyPr/>
        <a:lstStyle/>
        <a:p>
          <a:endParaRPr lang="en-US"/>
        </a:p>
      </dgm:t>
    </dgm:pt>
    <dgm:pt modelId="{3F8470E3-1785-4046-AF4C-C7373AB77591}" type="sibTrans" cxnId="{62E722D9-7AF3-40BB-B893-36898CE6781B}">
      <dgm:prSet/>
      <dgm:spPr/>
      <dgm:t>
        <a:bodyPr/>
        <a:lstStyle/>
        <a:p>
          <a:endParaRPr lang="en-US"/>
        </a:p>
      </dgm:t>
    </dgm:pt>
    <dgm:pt modelId="{4E745F80-ADD7-46AA-ACC5-3BBD9140E556}">
      <dgm:prSet custT="1"/>
      <dgm:spPr/>
      <dgm:t>
        <a:bodyPr/>
        <a:lstStyle/>
        <a:p>
          <a:pPr rtl="1"/>
          <a:r>
            <a:rPr lang="ar-SA" sz="1800" b="1" dirty="0" smtClean="0"/>
            <a:t>تعتبر المحاسبة جزءا من نظام المعلومات العام للمؤسسة وتشمل رقم الأعمال ،الميزانية، الفواتير، جدول حسابات النتائج، ويوفر نظام التكاليف الذي يعتبر جزءا من النظام المحاسبي قدرا كبيرا من المعلومات المحاسبية اللازمة في اتخاذ القرارات لهذا يجب تحديد نوعية المعلومات التي تحتاج إليها المستويات الإدارية المختلفة</a:t>
          </a:r>
          <a:endParaRPr lang="en-US" sz="1800" b="1" dirty="0"/>
        </a:p>
      </dgm:t>
    </dgm:pt>
    <dgm:pt modelId="{A40C0944-93DB-4CD3-A741-CFC4E81F4B64}" type="parTrans" cxnId="{3E8668A0-22B5-4465-9B44-247818682AF6}">
      <dgm:prSet/>
      <dgm:spPr/>
      <dgm:t>
        <a:bodyPr/>
        <a:lstStyle/>
        <a:p>
          <a:endParaRPr lang="en-US"/>
        </a:p>
      </dgm:t>
    </dgm:pt>
    <dgm:pt modelId="{5065ADCF-9112-4732-A39B-A9DF9A615DCC}" type="sibTrans" cxnId="{3E8668A0-22B5-4465-9B44-247818682AF6}">
      <dgm:prSet/>
      <dgm:spPr/>
      <dgm:t>
        <a:bodyPr/>
        <a:lstStyle/>
        <a:p>
          <a:endParaRPr lang="en-US"/>
        </a:p>
      </dgm:t>
    </dgm:pt>
    <dgm:pt modelId="{2ACB4A61-75B7-4A50-9504-15196FC7E72C}" type="pres">
      <dgm:prSet presAssocID="{4DCABF64-6E7E-442D-967E-91323FFF25D9}" presName="linearFlow" presStyleCnt="0">
        <dgm:presLayoutVars>
          <dgm:dir/>
          <dgm:animLvl val="lvl"/>
          <dgm:resizeHandles val="exact"/>
        </dgm:presLayoutVars>
      </dgm:prSet>
      <dgm:spPr/>
      <dgm:t>
        <a:bodyPr/>
        <a:lstStyle/>
        <a:p>
          <a:endParaRPr lang="en-US"/>
        </a:p>
      </dgm:t>
    </dgm:pt>
    <dgm:pt modelId="{B5FD99CE-44F1-4635-B134-6B9E1B04142C}" type="pres">
      <dgm:prSet presAssocID="{6AB47A15-6DF5-4066-99A2-A0641B4ACCB0}" presName="composite" presStyleCnt="0"/>
      <dgm:spPr/>
    </dgm:pt>
    <dgm:pt modelId="{B7086766-13FC-4224-9AC9-B86FC9B61C44}" type="pres">
      <dgm:prSet presAssocID="{6AB47A15-6DF5-4066-99A2-A0641B4ACCB0}" presName="parentText" presStyleLbl="alignNode1" presStyleIdx="0" presStyleCnt="3" custScaleX="148990" custScaleY="150734" custLinFactX="361904" custLinFactNeighborX="400000" custLinFactNeighborY="-973">
        <dgm:presLayoutVars>
          <dgm:chMax val="1"/>
          <dgm:bulletEnabled val="1"/>
        </dgm:presLayoutVars>
      </dgm:prSet>
      <dgm:spPr/>
      <dgm:t>
        <a:bodyPr/>
        <a:lstStyle/>
        <a:p>
          <a:endParaRPr lang="en-US"/>
        </a:p>
      </dgm:t>
    </dgm:pt>
    <dgm:pt modelId="{13B95F93-DE3C-42DF-8A76-AA41F47B5ECA}" type="pres">
      <dgm:prSet presAssocID="{6AB47A15-6DF5-4066-99A2-A0641B4ACCB0}" presName="descendantText" presStyleLbl="alignAcc1" presStyleIdx="0" presStyleCnt="3" custScaleY="146321" custLinFactNeighborX="-16193" custLinFactNeighborY="-1207">
        <dgm:presLayoutVars>
          <dgm:bulletEnabled val="1"/>
        </dgm:presLayoutVars>
      </dgm:prSet>
      <dgm:spPr/>
      <dgm:t>
        <a:bodyPr/>
        <a:lstStyle/>
        <a:p>
          <a:endParaRPr lang="en-US"/>
        </a:p>
      </dgm:t>
    </dgm:pt>
    <dgm:pt modelId="{BD6BA92E-9B10-45E5-B651-490953CDEF43}" type="pres">
      <dgm:prSet presAssocID="{E83E0AA0-E637-4098-A81C-6D063D89BA38}" presName="sp" presStyleCnt="0"/>
      <dgm:spPr/>
    </dgm:pt>
    <dgm:pt modelId="{4F3912ED-98B6-4931-833F-4F8A5FC1F681}" type="pres">
      <dgm:prSet presAssocID="{4FCD5636-8CC7-4B9D-A12E-BD48FD8647CC}" presName="composite" presStyleCnt="0"/>
      <dgm:spPr/>
    </dgm:pt>
    <dgm:pt modelId="{41576349-B645-4618-AA42-D03905F020D5}" type="pres">
      <dgm:prSet presAssocID="{4FCD5636-8CC7-4B9D-A12E-BD48FD8647CC}" presName="parentText" presStyleLbl="alignNode1" presStyleIdx="1" presStyleCnt="3" custScaleX="145753" custScaleY="126615" custLinFactX="365411" custLinFactNeighborX="400000" custLinFactNeighborY="-18245">
        <dgm:presLayoutVars>
          <dgm:chMax val="1"/>
          <dgm:bulletEnabled val="1"/>
        </dgm:presLayoutVars>
      </dgm:prSet>
      <dgm:spPr/>
      <dgm:t>
        <a:bodyPr/>
        <a:lstStyle/>
        <a:p>
          <a:endParaRPr lang="en-US"/>
        </a:p>
      </dgm:t>
    </dgm:pt>
    <dgm:pt modelId="{B0BB3AE3-83C7-4A0F-BB19-BD777FE60485}" type="pres">
      <dgm:prSet presAssocID="{4FCD5636-8CC7-4B9D-A12E-BD48FD8647CC}" presName="descendantText" presStyleLbl="alignAcc1" presStyleIdx="1" presStyleCnt="3" custScaleY="182856" custLinFactNeighborX="-15449" custLinFactNeighborY="-25493">
        <dgm:presLayoutVars>
          <dgm:bulletEnabled val="1"/>
        </dgm:presLayoutVars>
      </dgm:prSet>
      <dgm:spPr/>
      <dgm:t>
        <a:bodyPr/>
        <a:lstStyle/>
        <a:p>
          <a:endParaRPr lang="en-US"/>
        </a:p>
      </dgm:t>
    </dgm:pt>
    <dgm:pt modelId="{57E44694-FBB0-4BB4-B1C5-7BF0DDFBA150}" type="pres">
      <dgm:prSet presAssocID="{92AA60F7-D441-4B4A-92F1-056C45D249BB}" presName="sp" presStyleCnt="0"/>
      <dgm:spPr/>
    </dgm:pt>
    <dgm:pt modelId="{4B13E743-7464-4D25-81B3-C47C1B5F8FB6}" type="pres">
      <dgm:prSet presAssocID="{FDEC6E59-59EE-4A09-8AE1-6D647FB88E94}" presName="composite" presStyleCnt="0"/>
      <dgm:spPr/>
    </dgm:pt>
    <dgm:pt modelId="{1DB3094C-F2CA-4276-AB96-A5FBB04CA46A}" type="pres">
      <dgm:prSet presAssocID="{FDEC6E59-59EE-4A09-8AE1-6D647FB88E94}" presName="parentText" presStyleLbl="alignNode1" presStyleIdx="2" presStyleCnt="3" custScaleX="127468" custLinFactX="400000" custLinFactNeighborX="402779" custLinFactNeighborY="-9362">
        <dgm:presLayoutVars>
          <dgm:chMax val="1"/>
          <dgm:bulletEnabled val="1"/>
        </dgm:presLayoutVars>
      </dgm:prSet>
      <dgm:spPr/>
      <dgm:t>
        <a:bodyPr/>
        <a:lstStyle/>
        <a:p>
          <a:endParaRPr lang="en-US"/>
        </a:p>
      </dgm:t>
    </dgm:pt>
    <dgm:pt modelId="{B248B56B-EEBA-4156-857E-9F9A5D28FEFF}" type="pres">
      <dgm:prSet presAssocID="{FDEC6E59-59EE-4A09-8AE1-6D647FB88E94}" presName="descendantText" presStyleLbl="alignAcc1" presStyleIdx="2" presStyleCnt="3" custScaleY="180991" custLinFactNeighborX="-13077" custLinFactNeighborY="-5061">
        <dgm:presLayoutVars>
          <dgm:bulletEnabled val="1"/>
        </dgm:presLayoutVars>
      </dgm:prSet>
      <dgm:spPr/>
      <dgm:t>
        <a:bodyPr/>
        <a:lstStyle/>
        <a:p>
          <a:endParaRPr lang="en-US"/>
        </a:p>
      </dgm:t>
    </dgm:pt>
  </dgm:ptLst>
  <dgm:cxnLst>
    <dgm:cxn modelId="{F8A0E5AF-D670-4A10-A8B0-FB2059D4C579}" srcId="{4DCABF64-6E7E-442D-967E-91323FFF25D9}" destId="{6AB47A15-6DF5-4066-99A2-A0641B4ACCB0}" srcOrd="0" destOrd="0" parTransId="{B5B9C6C4-CD88-419F-9A55-8C7D7D42E2E4}" sibTransId="{E83E0AA0-E637-4098-A81C-6D063D89BA38}"/>
    <dgm:cxn modelId="{BDE0533C-0458-463B-813B-F3D90C450B82}" type="presOf" srcId="{49549D7E-0729-4EB0-AA0B-DC6B7C9DAF71}" destId="{13B95F93-DE3C-42DF-8A76-AA41F47B5ECA}" srcOrd="0" destOrd="0" presId="urn:microsoft.com/office/officeart/2005/8/layout/chevron2"/>
    <dgm:cxn modelId="{CA49A879-6ED5-4C76-A196-F4A016BDA970}" srcId="{6AB47A15-6DF5-4066-99A2-A0641B4ACCB0}" destId="{49549D7E-0729-4EB0-AA0B-DC6B7C9DAF71}" srcOrd="0" destOrd="0" parTransId="{3C5127F7-3D63-4D61-839F-02F629D96C86}" sibTransId="{C6D815F9-32E8-4E23-9F7D-3143C6F77FBC}"/>
    <dgm:cxn modelId="{F0497441-75C8-4F86-8738-FC7E87EA8E3F}" type="presOf" srcId="{4E745F80-ADD7-46AA-ACC5-3BBD9140E556}" destId="{13B95F93-DE3C-42DF-8A76-AA41F47B5ECA}" srcOrd="0" destOrd="1" presId="urn:microsoft.com/office/officeart/2005/8/layout/chevron2"/>
    <dgm:cxn modelId="{5E786088-8F58-4690-AD34-32AAAECA1644}" srcId="{4FCD5636-8CC7-4B9D-A12E-BD48FD8647CC}" destId="{6FDE6D22-9BBC-49AD-A899-E5043123B3B4}" srcOrd="0" destOrd="0" parTransId="{FF6981E8-2480-491F-BC9A-0900235F5DDC}" sibTransId="{D3A6B145-226D-496F-A1CA-6BB1E8A8D1D1}"/>
    <dgm:cxn modelId="{65EFC5E8-A740-4E70-BD43-996EE64DC5F2}" srcId="{4DCABF64-6E7E-442D-967E-91323FFF25D9}" destId="{FDEC6E59-59EE-4A09-8AE1-6D647FB88E94}" srcOrd="2" destOrd="0" parTransId="{89BF3C78-9E21-4BFD-A0A0-AC87BA59807E}" sibTransId="{9D6EDA8D-5652-4F7C-8C1D-3A20C2883F23}"/>
    <dgm:cxn modelId="{62E722D9-7AF3-40BB-B893-36898CE6781B}" srcId="{FDEC6E59-59EE-4A09-8AE1-6D647FB88E94}" destId="{5DA3987C-4D81-4313-B095-3ED3F6D43AAC}" srcOrd="0" destOrd="0" parTransId="{34F55D81-4E9A-45C1-8A68-2B85E07BB4A2}" sibTransId="{3F8470E3-1785-4046-AF4C-C7373AB77591}"/>
    <dgm:cxn modelId="{91DF9D0D-CDA9-4A71-9228-A6C7A3AC9305}" srcId="{4DCABF64-6E7E-442D-967E-91323FFF25D9}" destId="{4FCD5636-8CC7-4B9D-A12E-BD48FD8647CC}" srcOrd="1" destOrd="0" parTransId="{7C16395A-5053-406D-9CB9-0EC823E58B64}" sibTransId="{92AA60F7-D441-4B4A-92F1-056C45D249BB}"/>
    <dgm:cxn modelId="{3E8668A0-22B5-4465-9B44-247818682AF6}" srcId="{6AB47A15-6DF5-4066-99A2-A0641B4ACCB0}" destId="{4E745F80-ADD7-46AA-ACC5-3BBD9140E556}" srcOrd="1" destOrd="0" parTransId="{A40C0944-93DB-4CD3-A741-CFC4E81F4B64}" sibTransId="{5065ADCF-9112-4732-A39B-A9DF9A615DCC}"/>
    <dgm:cxn modelId="{AC7E4A6E-6ABA-49B6-9281-67E1DF8B7F93}" type="presOf" srcId="{6AB47A15-6DF5-4066-99A2-A0641B4ACCB0}" destId="{B7086766-13FC-4224-9AC9-B86FC9B61C44}" srcOrd="0" destOrd="0" presId="urn:microsoft.com/office/officeart/2005/8/layout/chevron2"/>
    <dgm:cxn modelId="{1ED342A6-7152-4D36-B69B-2D6697E00C4A}" type="presOf" srcId="{6FDE6D22-9BBC-49AD-A899-E5043123B3B4}" destId="{B0BB3AE3-83C7-4A0F-BB19-BD777FE60485}" srcOrd="0" destOrd="0" presId="urn:microsoft.com/office/officeart/2005/8/layout/chevron2"/>
    <dgm:cxn modelId="{65944A66-7D0E-477E-869B-F06F6281E213}" type="presOf" srcId="{5DA3987C-4D81-4313-B095-3ED3F6D43AAC}" destId="{B248B56B-EEBA-4156-857E-9F9A5D28FEFF}" srcOrd="0" destOrd="0" presId="urn:microsoft.com/office/officeart/2005/8/layout/chevron2"/>
    <dgm:cxn modelId="{5AEC2033-16ED-4B27-AE70-B3FD0D317485}" type="presOf" srcId="{4DCABF64-6E7E-442D-967E-91323FFF25D9}" destId="{2ACB4A61-75B7-4A50-9504-15196FC7E72C}" srcOrd="0" destOrd="0" presId="urn:microsoft.com/office/officeart/2005/8/layout/chevron2"/>
    <dgm:cxn modelId="{79BD2645-7981-4F5E-8A52-8247FC305DBC}" type="presOf" srcId="{4FCD5636-8CC7-4B9D-A12E-BD48FD8647CC}" destId="{41576349-B645-4618-AA42-D03905F020D5}" srcOrd="0" destOrd="0" presId="urn:microsoft.com/office/officeart/2005/8/layout/chevron2"/>
    <dgm:cxn modelId="{507E1B67-0B22-4F89-A910-EC4288D99400}" type="presOf" srcId="{FDEC6E59-59EE-4A09-8AE1-6D647FB88E94}" destId="{1DB3094C-F2CA-4276-AB96-A5FBB04CA46A}" srcOrd="0" destOrd="0" presId="urn:microsoft.com/office/officeart/2005/8/layout/chevron2"/>
    <dgm:cxn modelId="{BA191EB0-0CA0-42A6-83E9-2F0BDA101702}" type="presParOf" srcId="{2ACB4A61-75B7-4A50-9504-15196FC7E72C}" destId="{B5FD99CE-44F1-4635-B134-6B9E1B04142C}" srcOrd="0" destOrd="0" presId="urn:microsoft.com/office/officeart/2005/8/layout/chevron2"/>
    <dgm:cxn modelId="{426F8DAB-97B9-43F3-B4AD-1C57F55701D3}" type="presParOf" srcId="{B5FD99CE-44F1-4635-B134-6B9E1B04142C}" destId="{B7086766-13FC-4224-9AC9-B86FC9B61C44}" srcOrd="0" destOrd="0" presId="urn:microsoft.com/office/officeart/2005/8/layout/chevron2"/>
    <dgm:cxn modelId="{5B42CD47-7B3F-4E37-B8D6-66B16F4070B4}" type="presParOf" srcId="{B5FD99CE-44F1-4635-B134-6B9E1B04142C}" destId="{13B95F93-DE3C-42DF-8A76-AA41F47B5ECA}" srcOrd="1" destOrd="0" presId="urn:microsoft.com/office/officeart/2005/8/layout/chevron2"/>
    <dgm:cxn modelId="{5DCA9FA8-AE2D-4628-B647-92B8F451834E}" type="presParOf" srcId="{2ACB4A61-75B7-4A50-9504-15196FC7E72C}" destId="{BD6BA92E-9B10-45E5-B651-490953CDEF43}" srcOrd="1" destOrd="0" presId="urn:microsoft.com/office/officeart/2005/8/layout/chevron2"/>
    <dgm:cxn modelId="{D4A6C2F1-6AC6-4B97-AAE9-C85736A277A4}" type="presParOf" srcId="{2ACB4A61-75B7-4A50-9504-15196FC7E72C}" destId="{4F3912ED-98B6-4931-833F-4F8A5FC1F681}" srcOrd="2" destOrd="0" presId="urn:microsoft.com/office/officeart/2005/8/layout/chevron2"/>
    <dgm:cxn modelId="{5978B652-BF51-4839-8C4A-8793D2A790A7}" type="presParOf" srcId="{4F3912ED-98B6-4931-833F-4F8A5FC1F681}" destId="{41576349-B645-4618-AA42-D03905F020D5}" srcOrd="0" destOrd="0" presId="urn:microsoft.com/office/officeart/2005/8/layout/chevron2"/>
    <dgm:cxn modelId="{92C5BF16-92B9-4E87-80DB-46DBDFF90CD7}" type="presParOf" srcId="{4F3912ED-98B6-4931-833F-4F8A5FC1F681}" destId="{B0BB3AE3-83C7-4A0F-BB19-BD777FE60485}" srcOrd="1" destOrd="0" presId="urn:microsoft.com/office/officeart/2005/8/layout/chevron2"/>
    <dgm:cxn modelId="{346A85CF-A8FA-4244-AAF8-EEF47F022199}" type="presParOf" srcId="{2ACB4A61-75B7-4A50-9504-15196FC7E72C}" destId="{57E44694-FBB0-4BB4-B1C5-7BF0DDFBA150}" srcOrd="3" destOrd="0" presId="urn:microsoft.com/office/officeart/2005/8/layout/chevron2"/>
    <dgm:cxn modelId="{76702372-7527-4929-BD73-75C2B83D9FF4}" type="presParOf" srcId="{2ACB4A61-75B7-4A50-9504-15196FC7E72C}" destId="{4B13E743-7464-4D25-81B3-C47C1B5F8FB6}" srcOrd="4" destOrd="0" presId="urn:microsoft.com/office/officeart/2005/8/layout/chevron2"/>
    <dgm:cxn modelId="{7EF2267F-2372-455B-BC45-44E6EBA65B56}" type="presParOf" srcId="{4B13E743-7464-4D25-81B3-C47C1B5F8FB6}" destId="{1DB3094C-F2CA-4276-AB96-A5FBB04CA46A}" srcOrd="0" destOrd="0" presId="urn:microsoft.com/office/officeart/2005/8/layout/chevron2"/>
    <dgm:cxn modelId="{D2274B3C-A6FA-40DA-A509-DD73F89DEEE9}" type="presParOf" srcId="{4B13E743-7464-4D25-81B3-C47C1B5F8FB6}" destId="{B248B56B-EEBA-4156-857E-9F9A5D28FEF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CABF64-6E7E-442D-967E-91323FFF25D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6AB47A15-6DF5-4066-99A2-A0641B4ACCB0}">
      <dgm:prSet phldrT="[Texte]" custT="1"/>
      <dgm:spPr/>
      <dgm:t>
        <a:bodyPr/>
        <a:lstStyle/>
        <a:p>
          <a:pPr algn="ctr" rtl="1"/>
          <a:r>
            <a:rPr lang="ar-SA" sz="1800" b="1" dirty="0" smtClean="0">
              <a:solidFill>
                <a:schemeClr val="bg1"/>
              </a:solidFill>
            </a:rPr>
            <a:t>المعلومات المتعلقة بقسم الموارد البشرية</a:t>
          </a:r>
          <a:endParaRPr lang="en-US" sz="1800" dirty="0">
            <a:solidFill>
              <a:schemeClr val="bg1"/>
            </a:solidFill>
          </a:endParaRPr>
        </a:p>
      </dgm:t>
    </dgm:pt>
    <dgm:pt modelId="{B5B9C6C4-CD88-419F-9A55-8C7D7D42E2E4}" type="parTrans" cxnId="{F8A0E5AF-D670-4A10-A8B0-FB2059D4C579}">
      <dgm:prSet/>
      <dgm:spPr/>
      <dgm:t>
        <a:bodyPr/>
        <a:lstStyle/>
        <a:p>
          <a:endParaRPr lang="en-US"/>
        </a:p>
      </dgm:t>
    </dgm:pt>
    <dgm:pt modelId="{E83E0AA0-E637-4098-A81C-6D063D89BA38}" type="sibTrans" cxnId="{F8A0E5AF-D670-4A10-A8B0-FB2059D4C579}">
      <dgm:prSet/>
      <dgm:spPr/>
      <dgm:t>
        <a:bodyPr/>
        <a:lstStyle/>
        <a:p>
          <a:endParaRPr lang="en-US"/>
        </a:p>
      </dgm:t>
    </dgm:pt>
    <dgm:pt modelId="{49549D7E-0729-4EB0-AA0B-DC6B7C9DAF71}">
      <dgm:prSet phldrT="[Texte]"/>
      <dgm:spPr/>
      <dgm:t>
        <a:bodyPr/>
        <a:lstStyle/>
        <a:p>
          <a:endParaRPr lang="en-US" sz="1900" dirty="0"/>
        </a:p>
      </dgm:t>
    </dgm:pt>
    <dgm:pt modelId="{3C5127F7-3D63-4D61-839F-02F629D96C86}" type="parTrans" cxnId="{CA49A879-6ED5-4C76-A196-F4A016BDA970}">
      <dgm:prSet/>
      <dgm:spPr/>
      <dgm:t>
        <a:bodyPr/>
        <a:lstStyle/>
        <a:p>
          <a:endParaRPr lang="en-US"/>
        </a:p>
      </dgm:t>
    </dgm:pt>
    <dgm:pt modelId="{C6D815F9-32E8-4E23-9F7D-3143C6F77FBC}" type="sibTrans" cxnId="{CA49A879-6ED5-4C76-A196-F4A016BDA970}">
      <dgm:prSet/>
      <dgm:spPr/>
      <dgm:t>
        <a:bodyPr/>
        <a:lstStyle/>
        <a:p>
          <a:endParaRPr lang="en-US"/>
        </a:p>
      </dgm:t>
    </dgm:pt>
    <dgm:pt modelId="{4FCD5636-8CC7-4B9D-A12E-BD48FD8647CC}">
      <dgm:prSet phldrT="[Texte]" custT="1"/>
      <dgm:spPr/>
      <dgm:t>
        <a:bodyPr/>
        <a:lstStyle/>
        <a:p>
          <a:pPr rtl="1"/>
          <a:r>
            <a:rPr lang="ar-SA" sz="1800" b="1" dirty="0" smtClean="0">
              <a:solidFill>
                <a:schemeClr val="bg1"/>
              </a:solidFill>
            </a:rPr>
            <a:t>المعلومات المتعلقة بقسم البحث و التطوير</a:t>
          </a:r>
          <a:endParaRPr lang="en-US" sz="1800" dirty="0">
            <a:solidFill>
              <a:schemeClr val="bg1"/>
            </a:solidFill>
          </a:endParaRPr>
        </a:p>
      </dgm:t>
    </dgm:pt>
    <dgm:pt modelId="{7C16395A-5053-406D-9CB9-0EC823E58B64}" type="parTrans" cxnId="{91DF9D0D-CDA9-4A71-9228-A6C7A3AC9305}">
      <dgm:prSet/>
      <dgm:spPr/>
      <dgm:t>
        <a:bodyPr/>
        <a:lstStyle/>
        <a:p>
          <a:endParaRPr lang="en-US"/>
        </a:p>
      </dgm:t>
    </dgm:pt>
    <dgm:pt modelId="{92AA60F7-D441-4B4A-92F1-056C45D249BB}" type="sibTrans" cxnId="{91DF9D0D-CDA9-4A71-9228-A6C7A3AC9305}">
      <dgm:prSet/>
      <dgm:spPr/>
      <dgm:t>
        <a:bodyPr/>
        <a:lstStyle/>
        <a:p>
          <a:endParaRPr lang="en-US"/>
        </a:p>
      </dgm:t>
    </dgm:pt>
    <dgm:pt modelId="{6FDE6D22-9BBC-49AD-A899-E5043123B3B4}">
      <dgm:prSet phldrT="[Texte]"/>
      <dgm:spPr/>
      <dgm:t>
        <a:bodyPr/>
        <a:lstStyle/>
        <a:p>
          <a:pPr rtl="1"/>
          <a:r>
            <a:rPr lang="ar-SA" dirty="0" smtClean="0"/>
            <a:t>تحديد تكاليف التطوير و البحث تحدد جودة المنتجات و نوعيتها و التقنيات الواجب استخدامها لمقابلة التطورات السريعة</a:t>
          </a:r>
          <a:r>
            <a:rPr lang="fr-FR" dirty="0" smtClean="0"/>
            <a:t>.</a:t>
          </a:r>
          <a:endParaRPr lang="en-US" dirty="0"/>
        </a:p>
      </dgm:t>
    </dgm:pt>
    <dgm:pt modelId="{FF6981E8-2480-491F-BC9A-0900235F5DDC}" type="parTrans" cxnId="{5E786088-8F58-4690-AD34-32AAAECA1644}">
      <dgm:prSet/>
      <dgm:spPr/>
      <dgm:t>
        <a:bodyPr/>
        <a:lstStyle/>
        <a:p>
          <a:endParaRPr lang="en-US"/>
        </a:p>
      </dgm:t>
    </dgm:pt>
    <dgm:pt modelId="{D3A6B145-226D-496F-A1CA-6BB1E8A8D1D1}" type="sibTrans" cxnId="{5E786088-8F58-4690-AD34-32AAAECA1644}">
      <dgm:prSet/>
      <dgm:spPr/>
      <dgm:t>
        <a:bodyPr/>
        <a:lstStyle/>
        <a:p>
          <a:endParaRPr lang="en-US"/>
        </a:p>
      </dgm:t>
    </dgm:pt>
    <dgm:pt modelId="{FDEC6E59-59EE-4A09-8AE1-6D647FB88E94}">
      <dgm:prSet phldrT="[Texte]" custT="1"/>
      <dgm:spPr/>
      <dgm:t>
        <a:bodyPr/>
        <a:lstStyle/>
        <a:p>
          <a:pPr rtl="1"/>
          <a:r>
            <a:rPr lang="ar-SA" sz="1800" b="1" dirty="0" smtClean="0">
              <a:solidFill>
                <a:schemeClr val="bg1"/>
              </a:solidFill>
            </a:rPr>
            <a:t>المعلومات المتعلقة بقسم المشتريات و المخازن</a:t>
          </a:r>
          <a:endParaRPr lang="en-US" sz="1800" dirty="0">
            <a:solidFill>
              <a:schemeClr val="bg1"/>
            </a:solidFill>
          </a:endParaRPr>
        </a:p>
      </dgm:t>
    </dgm:pt>
    <dgm:pt modelId="{89BF3C78-9E21-4BFD-A0A0-AC87BA59807E}" type="parTrans" cxnId="{65EFC5E8-A740-4E70-BD43-996EE64DC5F2}">
      <dgm:prSet/>
      <dgm:spPr/>
      <dgm:t>
        <a:bodyPr/>
        <a:lstStyle/>
        <a:p>
          <a:endParaRPr lang="en-US"/>
        </a:p>
      </dgm:t>
    </dgm:pt>
    <dgm:pt modelId="{9D6EDA8D-5652-4F7C-8C1D-3A20C2883F23}" type="sibTrans" cxnId="{65EFC5E8-A740-4E70-BD43-996EE64DC5F2}">
      <dgm:prSet/>
      <dgm:spPr/>
      <dgm:t>
        <a:bodyPr/>
        <a:lstStyle/>
        <a:p>
          <a:endParaRPr lang="en-US"/>
        </a:p>
      </dgm:t>
    </dgm:pt>
    <dgm:pt modelId="{5DA3987C-4D81-4313-B095-3ED3F6D43AAC}">
      <dgm:prSet phldrT="[Texte]"/>
      <dgm:spPr/>
      <dgm:t>
        <a:bodyPr/>
        <a:lstStyle/>
        <a:p>
          <a:pPr rtl="1"/>
          <a:r>
            <a:rPr lang="ar-SA" dirty="0" smtClean="0"/>
            <a:t>تتضمن معلومات تتعلق بالموردين و أصناف السلع و أسعارها و تكاليف النقل و عقود و وفواتير الشراء وميزانية المشتريات وسجلات الفحص والاستلام.</a:t>
          </a:r>
          <a:endParaRPr lang="en-US" dirty="0"/>
        </a:p>
      </dgm:t>
    </dgm:pt>
    <dgm:pt modelId="{34F55D81-4E9A-45C1-8A68-2B85E07BB4A2}" type="parTrans" cxnId="{62E722D9-7AF3-40BB-B893-36898CE6781B}">
      <dgm:prSet/>
      <dgm:spPr/>
      <dgm:t>
        <a:bodyPr/>
        <a:lstStyle/>
        <a:p>
          <a:endParaRPr lang="en-US"/>
        </a:p>
      </dgm:t>
    </dgm:pt>
    <dgm:pt modelId="{3F8470E3-1785-4046-AF4C-C7373AB77591}" type="sibTrans" cxnId="{62E722D9-7AF3-40BB-B893-36898CE6781B}">
      <dgm:prSet/>
      <dgm:spPr/>
      <dgm:t>
        <a:bodyPr/>
        <a:lstStyle/>
        <a:p>
          <a:endParaRPr lang="en-US"/>
        </a:p>
      </dgm:t>
    </dgm:pt>
    <dgm:pt modelId="{4E745F80-ADD7-46AA-ACC5-3BBD9140E556}">
      <dgm:prSet custT="1"/>
      <dgm:spPr/>
      <dgm:t>
        <a:bodyPr/>
        <a:lstStyle/>
        <a:p>
          <a:pPr rtl="1"/>
          <a:r>
            <a:rPr lang="ar-SA" sz="2400" dirty="0" smtClean="0"/>
            <a:t>وتتعلق هذه المعلومات بالعاملين بالمؤسسة و تتضمن عدد العاملين و مدة خدمتهم و الأجور و التعويضات و الترقيات و العقوبات و التدريب و القوانين المتعلقة بشؤون الموظفين</a:t>
          </a:r>
          <a:r>
            <a:rPr lang="fr-FR" sz="2400" dirty="0" smtClean="0"/>
            <a:t>.</a:t>
          </a:r>
          <a:endParaRPr lang="en-US" sz="2400" dirty="0"/>
        </a:p>
      </dgm:t>
    </dgm:pt>
    <dgm:pt modelId="{A40C0944-93DB-4CD3-A741-CFC4E81F4B64}" type="parTrans" cxnId="{3E8668A0-22B5-4465-9B44-247818682AF6}">
      <dgm:prSet/>
      <dgm:spPr/>
      <dgm:t>
        <a:bodyPr/>
        <a:lstStyle/>
        <a:p>
          <a:endParaRPr lang="en-US"/>
        </a:p>
      </dgm:t>
    </dgm:pt>
    <dgm:pt modelId="{5065ADCF-9112-4732-A39B-A9DF9A615DCC}" type="sibTrans" cxnId="{3E8668A0-22B5-4465-9B44-247818682AF6}">
      <dgm:prSet/>
      <dgm:spPr/>
      <dgm:t>
        <a:bodyPr/>
        <a:lstStyle/>
        <a:p>
          <a:endParaRPr lang="en-US"/>
        </a:p>
      </dgm:t>
    </dgm:pt>
    <dgm:pt modelId="{2ACB4A61-75B7-4A50-9504-15196FC7E72C}" type="pres">
      <dgm:prSet presAssocID="{4DCABF64-6E7E-442D-967E-91323FFF25D9}" presName="linearFlow" presStyleCnt="0">
        <dgm:presLayoutVars>
          <dgm:dir/>
          <dgm:animLvl val="lvl"/>
          <dgm:resizeHandles val="exact"/>
        </dgm:presLayoutVars>
      </dgm:prSet>
      <dgm:spPr/>
      <dgm:t>
        <a:bodyPr/>
        <a:lstStyle/>
        <a:p>
          <a:endParaRPr lang="en-US"/>
        </a:p>
      </dgm:t>
    </dgm:pt>
    <dgm:pt modelId="{B5FD99CE-44F1-4635-B134-6B9E1B04142C}" type="pres">
      <dgm:prSet presAssocID="{6AB47A15-6DF5-4066-99A2-A0641B4ACCB0}" presName="composite" presStyleCnt="0"/>
      <dgm:spPr/>
    </dgm:pt>
    <dgm:pt modelId="{B7086766-13FC-4224-9AC9-B86FC9B61C44}" type="pres">
      <dgm:prSet presAssocID="{6AB47A15-6DF5-4066-99A2-A0641B4ACCB0}" presName="parentText" presStyleLbl="alignNode1" presStyleIdx="0" presStyleCnt="3" custLinFactX="300000" custLinFactNeighborX="390187" custLinFactNeighborY="-180">
        <dgm:presLayoutVars>
          <dgm:chMax val="1"/>
          <dgm:bulletEnabled val="1"/>
        </dgm:presLayoutVars>
      </dgm:prSet>
      <dgm:spPr/>
      <dgm:t>
        <a:bodyPr/>
        <a:lstStyle/>
        <a:p>
          <a:endParaRPr lang="en-US"/>
        </a:p>
      </dgm:t>
    </dgm:pt>
    <dgm:pt modelId="{13B95F93-DE3C-42DF-8A76-AA41F47B5ECA}" type="pres">
      <dgm:prSet presAssocID="{6AB47A15-6DF5-4066-99A2-A0641B4ACCB0}" presName="descendantText" presStyleLbl="alignAcc1" presStyleIdx="0" presStyleCnt="3" custLinFactNeighborX="-1080" custLinFactNeighborY="-811">
        <dgm:presLayoutVars>
          <dgm:bulletEnabled val="1"/>
        </dgm:presLayoutVars>
      </dgm:prSet>
      <dgm:spPr/>
      <dgm:t>
        <a:bodyPr/>
        <a:lstStyle/>
        <a:p>
          <a:endParaRPr lang="en-US"/>
        </a:p>
      </dgm:t>
    </dgm:pt>
    <dgm:pt modelId="{BD6BA92E-9B10-45E5-B651-490953CDEF43}" type="pres">
      <dgm:prSet presAssocID="{E83E0AA0-E637-4098-A81C-6D063D89BA38}" presName="sp" presStyleCnt="0"/>
      <dgm:spPr/>
    </dgm:pt>
    <dgm:pt modelId="{4F3912ED-98B6-4931-833F-4F8A5FC1F681}" type="pres">
      <dgm:prSet presAssocID="{4FCD5636-8CC7-4B9D-A12E-BD48FD8647CC}" presName="composite" presStyleCnt="0"/>
      <dgm:spPr/>
    </dgm:pt>
    <dgm:pt modelId="{41576349-B645-4618-AA42-D03905F020D5}" type="pres">
      <dgm:prSet presAssocID="{4FCD5636-8CC7-4B9D-A12E-BD48FD8647CC}" presName="parentText" presStyleLbl="alignNode1" presStyleIdx="1" presStyleCnt="3" custScaleY="120023" custLinFactX="300000" custLinFactNeighborX="392709" custLinFactNeighborY="-9858">
        <dgm:presLayoutVars>
          <dgm:chMax val="1"/>
          <dgm:bulletEnabled val="1"/>
        </dgm:presLayoutVars>
      </dgm:prSet>
      <dgm:spPr/>
      <dgm:t>
        <a:bodyPr/>
        <a:lstStyle/>
        <a:p>
          <a:endParaRPr lang="en-US"/>
        </a:p>
      </dgm:t>
    </dgm:pt>
    <dgm:pt modelId="{B0BB3AE3-83C7-4A0F-BB19-BD777FE60485}" type="pres">
      <dgm:prSet presAssocID="{4FCD5636-8CC7-4B9D-A12E-BD48FD8647CC}" presName="descendantText" presStyleLbl="alignAcc1" presStyleIdx="1" presStyleCnt="3" custLinFactNeighborX="-15549" custLinFactNeighborY="-5903">
        <dgm:presLayoutVars>
          <dgm:bulletEnabled val="1"/>
        </dgm:presLayoutVars>
      </dgm:prSet>
      <dgm:spPr/>
      <dgm:t>
        <a:bodyPr/>
        <a:lstStyle/>
        <a:p>
          <a:endParaRPr lang="en-US"/>
        </a:p>
      </dgm:t>
    </dgm:pt>
    <dgm:pt modelId="{57E44694-FBB0-4BB4-B1C5-7BF0DDFBA150}" type="pres">
      <dgm:prSet presAssocID="{92AA60F7-D441-4B4A-92F1-056C45D249BB}" presName="sp" presStyleCnt="0"/>
      <dgm:spPr/>
    </dgm:pt>
    <dgm:pt modelId="{4B13E743-7464-4D25-81B3-C47C1B5F8FB6}" type="pres">
      <dgm:prSet presAssocID="{FDEC6E59-59EE-4A09-8AE1-6D647FB88E94}" presName="composite" presStyleCnt="0"/>
      <dgm:spPr/>
    </dgm:pt>
    <dgm:pt modelId="{1DB3094C-F2CA-4276-AB96-A5FBB04CA46A}" type="pres">
      <dgm:prSet presAssocID="{FDEC6E59-59EE-4A09-8AE1-6D647FB88E94}" presName="parentText" presStyleLbl="alignNode1" presStyleIdx="2" presStyleCnt="3" custScaleY="116663" custLinFactX="300000" custLinFactNeighborX="398629" custLinFactNeighborY="-8790">
        <dgm:presLayoutVars>
          <dgm:chMax val="1"/>
          <dgm:bulletEnabled val="1"/>
        </dgm:presLayoutVars>
      </dgm:prSet>
      <dgm:spPr/>
      <dgm:t>
        <a:bodyPr/>
        <a:lstStyle/>
        <a:p>
          <a:endParaRPr lang="en-US"/>
        </a:p>
      </dgm:t>
    </dgm:pt>
    <dgm:pt modelId="{B248B56B-EEBA-4156-857E-9F9A5D28FEFF}" type="pres">
      <dgm:prSet presAssocID="{FDEC6E59-59EE-4A09-8AE1-6D647FB88E94}" presName="descendantText" presStyleLbl="alignAcc1" presStyleIdx="2" presStyleCnt="3" custLinFactNeighborX="-15549" custLinFactNeighborY="-3954">
        <dgm:presLayoutVars>
          <dgm:bulletEnabled val="1"/>
        </dgm:presLayoutVars>
      </dgm:prSet>
      <dgm:spPr/>
      <dgm:t>
        <a:bodyPr/>
        <a:lstStyle/>
        <a:p>
          <a:endParaRPr lang="en-US"/>
        </a:p>
      </dgm:t>
    </dgm:pt>
  </dgm:ptLst>
  <dgm:cxnLst>
    <dgm:cxn modelId="{447AFE5D-2479-4602-92A6-7F8141464697}" type="presOf" srcId="{4E745F80-ADD7-46AA-ACC5-3BBD9140E556}" destId="{13B95F93-DE3C-42DF-8A76-AA41F47B5ECA}" srcOrd="0" destOrd="1" presId="urn:microsoft.com/office/officeart/2005/8/layout/chevron2"/>
    <dgm:cxn modelId="{5ABAB47B-D823-4B4F-BA97-B3C4D85E9E39}" type="presOf" srcId="{6FDE6D22-9BBC-49AD-A899-E5043123B3B4}" destId="{B0BB3AE3-83C7-4A0F-BB19-BD777FE60485}" srcOrd="0" destOrd="0" presId="urn:microsoft.com/office/officeart/2005/8/layout/chevron2"/>
    <dgm:cxn modelId="{F8A0E5AF-D670-4A10-A8B0-FB2059D4C579}" srcId="{4DCABF64-6E7E-442D-967E-91323FFF25D9}" destId="{6AB47A15-6DF5-4066-99A2-A0641B4ACCB0}" srcOrd="0" destOrd="0" parTransId="{B5B9C6C4-CD88-419F-9A55-8C7D7D42E2E4}" sibTransId="{E83E0AA0-E637-4098-A81C-6D063D89BA38}"/>
    <dgm:cxn modelId="{CA49A879-6ED5-4C76-A196-F4A016BDA970}" srcId="{6AB47A15-6DF5-4066-99A2-A0641B4ACCB0}" destId="{49549D7E-0729-4EB0-AA0B-DC6B7C9DAF71}" srcOrd="0" destOrd="0" parTransId="{3C5127F7-3D63-4D61-839F-02F629D96C86}" sibTransId="{C6D815F9-32E8-4E23-9F7D-3143C6F77FBC}"/>
    <dgm:cxn modelId="{8EAE76D5-744A-4CD5-A232-F356EA8BF400}" type="presOf" srcId="{4DCABF64-6E7E-442D-967E-91323FFF25D9}" destId="{2ACB4A61-75B7-4A50-9504-15196FC7E72C}" srcOrd="0" destOrd="0" presId="urn:microsoft.com/office/officeart/2005/8/layout/chevron2"/>
    <dgm:cxn modelId="{5E786088-8F58-4690-AD34-32AAAECA1644}" srcId="{4FCD5636-8CC7-4B9D-A12E-BD48FD8647CC}" destId="{6FDE6D22-9BBC-49AD-A899-E5043123B3B4}" srcOrd="0" destOrd="0" parTransId="{FF6981E8-2480-491F-BC9A-0900235F5DDC}" sibTransId="{D3A6B145-226D-496F-A1CA-6BB1E8A8D1D1}"/>
    <dgm:cxn modelId="{D68F0942-264D-4842-8367-75B25D9E9117}" type="presOf" srcId="{5DA3987C-4D81-4313-B095-3ED3F6D43AAC}" destId="{B248B56B-EEBA-4156-857E-9F9A5D28FEFF}" srcOrd="0" destOrd="0" presId="urn:microsoft.com/office/officeart/2005/8/layout/chevron2"/>
    <dgm:cxn modelId="{65EFC5E8-A740-4E70-BD43-996EE64DC5F2}" srcId="{4DCABF64-6E7E-442D-967E-91323FFF25D9}" destId="{FDEC6E59-59EE-4A09-8AE1-6D647FB88E94}" srcOrd="2" destOrd="0" parTransId="{89BF3C78-9E21-4BFD-A0A0-AC87BA59807E}" sibTransId="{9D6EDA8D-5652-4F7C-8C1D-3A20C2883F23}"/>
    <dgm:cxn modelId="{62E722D9-7AF3-40BB-B893-36898CE6781B}" srcId="{FDEC6E59-59EE-4A09-8AE1-6D647FB88E94}" destId="{5DA3987C-4D81-4313-B095-3ED3F6D43AAC}" srcOrd="0" destOrd="0" parTransId="{34F55D81-4E9A-45C1-8A68-2B85E07BB4A2}" sibTransId="{3F8470E3-1785-4046-AF4C-C7373AB77591}"/>
    <dgm:cxn modelId="{91DF9D0D-CDA9-4A71-9228-A6C7A3AC9305}" srcId="{4DCABF64-6E7E-442D-967E-91323FFF25D9}" destId="{4FCD5636-8CC7-4B9D-A12E-BD48FD8647CC}" srcOrd="1" destOrd="0" parTransId="{7C16395A-5053-406D-9CB9-0EC823E58B64}" sibTransId="{92AA60F7-D441-4B4A-92F1-056C45D249BB}"/>
    <dgm:cxn modelId="{96150D65-873A-4CA6-A066-BE97E8F75209}" type="presOf" srcId="{FDEC6E59-59EE-4A09-8AE1-6D647FB88E94}" destId="{1DB3094C-F2CA-4276-AB96-A5FBB04CA46A}" srcOrd="0" destOrd="0" presId="urn:microsoft.com/office/officeart/2005/8/layout/chevron2"/>
    <dgm:cxn modelId="{3E8668A0-22B5-4465-9B44-247818682AF6}" srcId="{6AB47A15-6DF5-4066-99A2-A0641B4ACCB0}" destId="{4E745F80-ADD7-46AA-ACC5-3BBD9140E556}" srcOrd="1" destOrd="0" parTransId="{A40C0944-93DB-4CD3-A741-CFC4E81F4B64}" sibTransId="{5065ADCF-9112-4732-A39B-A9DF9A615DCC}"/>
    <dgm:cxn modelId="{43CF308E-C3E6-431B-ADDD-EC504C2F2EE9}" type="presOf" srcId="{6AB47A15-6DF5-4066-99A2-A0641B4ACCB0}" destId="{B7086766-13FC-4224-9AC9-B86FC9B61C44}" srcOrd="0" destOrd="0" presId="urn:microsoft.com/office/officeart/2005/8/layout/chevron2"/>
    <dgm:cxn modelId="{EE3C9CD1-2FD5-40DC-A694-CD23589C3ADC}" type="presOf" srcId="{4FCD5636-8CC7-4B9D-A12E-BD48FD8647CC}" destId="{41576349-B645-4618-AA42-D03905F020D5}" srcOrd="0" destOrd="0" presId="urn:microsoft.com/office/officeart/2005/8/layout/chevron2"/>
    <dgm:cxn modelId="{4E6536C4-4DB8-4FD6-B140-EC6FC5082682}" type="presOf" srcId="{49549D7E-0729-4EB0-AA0B-DC6B7C9DAF71}" destId="{13B95F93-DE3C-42DF-8A76-AA41F47B5ECA}" srcOrd="0" destOrd="0" presId="urn:microsoft.com/office/officeart/2005/8/layout/chevron2"/>
    <dgm:cxn modelId="{477CB8AF-769E-4A05-928C-93C4755E9DD2}" type="presParOf" srcId="{2ACB4A61-75B7-4A50-9504-15196FC7E72C}" destId="{B5FD99CE-44F1-4635-B134-6B9E1B04142C}" srcOrd="0" destOrd="0" presId="urn:microsoft.com/office/officeart/2005/8/layout/chevron2"/>
    <dgm:cxn modelId="{B4B1824C-D01D-4EBF-B5EB-D2A8E6C0D33D}" type="presParOf" srcId="{B5FD99CE-44F1-4635-B134-6B9E1B04142C}" destId="{B7086766-13FC-4224-9AC9-B86FC9B61C44}" srcOrd="0" destOrd="0" presId="urn:microsoft.com/office/officeart/2005/8/layout/chevron2"/>
    <dgm:cxn modelId="{399CC458-4420-46B6-A870-9B977E840288}" type="presParOf" srcId="{B5FD99CE-44F1-4635-B134-6B9E1B04142C}" destId="{13B95F93-DE3C-42DF-8A76-AA41F47B5ECA}" srcOrd="1" destOrd="0" presId="urn:microsoft.com/office/officeart/2005/8/layout/chevron2"/>
    <dgm:cxn modelId="{BA981E71-69D6-4F2C-ACDD-EBE885D8D791}" type="presParOf" srcId="{2ACB4A61-75B7-4A50-9504-15196FC7E72C}" destId="{BD6BA92E-9B10-45E5-B651-490953CDEF43}" srcOrd="1" destOrd="0" presId="urn:microsoft.com/office/officeart/2005/8/layout/chevron2"/>
    <dgm:cxn modelId="{A73321EA-1556-4FDE-B3EE-2E52D890606A}" type="presParOf" srcId="{2ACB4A61-75B7-4A50-9504-15196FC7E72C}" destId="{4F3912ED-98B6-4931-833F-4F8A5FC1F681}" srcOrd="2" destOrd="0" presId="urn:microsoft.com/office/officeart/2005/8/layout/chevron2"/>
    <dgm:cxn modelId="{CEDA5C9C-BBD5-428E-82D6-BC661DC5B470}" type="presParOf" srcId="{4F3912ED-98B6-4931-833F-4F8A5FC1F681}" destId="{41576349-B645-4618-AA42-D03905F020D5}" srcOrd="0" destOrd="0" presId="urn:microsoft.com/office/officeart/2005/8/layout/chevron2"/>
    <dgm:cxn modelId="{C30B6867-76A5-409B-8FC5-3977D9E2B9B7}" type="presParOf" srcId="{4F3912ED-98B6-4931-833F-4F8A5FC1F681}" destId="{B0BB3AE3-83C7-4A0F-BB19-BD777FE60485}" srcOrd="1" destOrd="0" presId="urn:microsoft.com/office/officeart/2005/8/layout/chevron2"/>
    <dgm:cxn modelId="{0223031E-8337-4615-A53C-58245C2E2DCA}" type="presParOf" srcId="{2ACB4A61-75B7-4A50-9504-15196FC7E72C}" destId="{57E44694-FBB0-4BB4-B1C5-7BF0DDFBA150}" srcOrd="3" destOrd="0" presId="urn:microsoft.com/office/officeart/2005/8/layout/chevron2"/>
    <dgm:cxn modelId="{3D25E328-0309-45B3-81CC-3821FAB883D9}" type="presParOf" srcId="{2ACB4A61-75B7-4A50-9504-15196FC7E72C}" destId="{4B13E743-7464-4D25-81B3-C47C1B5F8FB6}" srcOrd="4" destOrd="0" presId="urn:microsoft.com/office/officeart/2005/8/layout/chevron2"/>
    <dgm:cxn modelId="{840D6452-1741-4934-BEDC-2539257D7AC7}" type="presParOf" srcId="{4B13E743-7464-4D25-81B3-C47C1B5F8FB6}" destId="{1DB3094C-F2CA-4276-AB96-A5FBB04CA46A}" srcOrd="0" destOrd="0" presId="urn:microsoft.com/office/officeart/2005/8/layout/chevron2"/>
    <dgm:cxn modelId="{021FA3CD-786C-4566-AE69-B6625973E4D4}" type="presParOf" srcId="{4B13E743-7464-4D25-81B3-C47C1B5F8FB6}" destId="{B248B56B-EEBA-4156-857E-9F9A5D28FEF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CABF64-6E7E-442D-967E-91323FFF25D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2009A7BD-7CED-4614-9132-E70F219D4891}">
      <dgm:prSet phldrT="[Texte]"/>
      <dgm:spPr/>
      <dgm:t>
        <a:bodyPr/>
        <a:lstStyle/>
        <a:p>
          <a:endParaRPr lang="en-US" sz="1700" dirty="0"/>
        </a:p>
      </dgm:t>
    </dgm:pt>
    <dgm:pt modelId="{25103BEB-C453-4C19-B414-1FFFBABD0C92}" type="parTrans" cxnId="{46898390-D771-427B-A49C-80E12607DA18}">
      <dgm:prSet/>
      <dgm:spPr/>
      <dgm:t>
        <a:bodyPr/>
        <a:lstStyle/>
        <a:p>
          <a:endParaRPr lang="en-US"/>
        </a:p>
      </dgm:t>
    </dgm:pt>
    <dgm:pt modelId="{92A347BE-8A6D-4012-8314-3DF2C42243C1}" type="sibTrans" cxnId="{46898390-D771-427B-A49C-80E12607DA18}">
      <dgm:prSet/>
      <dgm:spPr/>
      <dgm:t>
        <a:bodyPr/>
        <a:lstStyle/>
        <a:p>
          <a:endParaRPr lang="en-US"/>
        </a:p>
      </dgm:t>
    </dgm:pt>
    <dgm:pt modelId="{78604177-C7E3-4A34-9CEF-5C052D04B4F2}">
      <dgm:prSet custT="1"/>
      <dgm:spPr/>
      <dgm:t>
        <a:bodyPr/>
        <a:lstStyle/>
        <a:p>
          <a:pPr rtl="1"/>
          <a:r>
            <a:rPr lang="ar-SA" sz="1800" b="1" dirty="0" smtClean="0"/>
            <a:t>و هي جمع المعلومات من طرف فئات معينة للمرة الأولى و لم يتم استعمالها من قبل، و يمكن للمؤسسة أن تجمع معلومات بنفسها أو تستأجر مكتب استشاري لأداء العمل نيابة عنها</a:t>
          </a:r>
          <a:r>
            <a:rPr lang="fr-FR" sz="1800" b="1" dirty="0" smtClean="0"/>
            <a:t>.</a:t>
          </a:r>
          <a:r>
            <a:rPr lang="ar-SA" sz="1800" b="1" dirty="0" smtClean="0"/>
            <a:t>و يتم تجميعها من المصادر التالية</a:t>
          </a:r>
          <a:r>
            <a:rPr lang="fr-FR" sz="1800" b="1" dirty="0" smtClean="0"/>
            <a:t>:</a:t>
          </a:r>
          <a:endParaRPr lang="en-US" sz="1800" b="1" dirty="0"/>
        </a:p>
      </dgm:t>
    </dgm:pt>
    <dgm:pt modelId="{F9D501D8-D9EC-4D19-924F-D7B584ABC9DE}" type="parTrans" cxnId="{25371C7A-329C-4648-9710-DF2AD77E9104}">
      <dgm:prSet/>
      <dgm:spPr/>
      <dgm:t>
        <a:bodyPr/>
        <a:lstStyle/>
        <a:p>
          <a:endParaRPr lang="en-US"/>
        </a:p>
      </dgm:t>
    </dgm:pt>
    <dgm:pt modelId="{8ADF524D-1285-4D1D-99E7-BE01059A435F}" type="sibTrans" cxnId="{25371C7A-329C-4648-9710-DF2AD77E9104}">
      <dgm:prSet/>
      <dgm:spPr/>
      <dgm:t>
        <a:bodyPr/>
        <a:lstStyle/>
        <a:p>
          <a:endParaRPr lang="en-US"/>
        </a:p>
      </dgm:t>
    </dgm:pt>
    <dgm:pt modelId="{8EC04B4B-C6B2-4F29-9BBA-0A9827E5015C}">
      <dgm:prSet phldrT="[Texte]" custT="1"/>
      <dgm:spPr/>
      <dgm:t>
        <a:bodyPr/>
        <a:lstStyle/>
        <a:p>
          <a:pPr rtl="1"/>
          <a:r>
            <a:rPr lang="ar-DZ" sz="2800" b="1" dirty="0" smtClean="0">
              <a:solidFill>
                <a:schemeClr val="bg1"/>
              </a:solidFill>
            </a:rPr>
            <a:t>المعلومات الثانوية</a:t>
          </a:r>
          <a:endParaRPr lang="en-US" sz="2800" b="1" dirty="0">
            <a:solidFill>
              <a:schemeClr val="bg1"/>
            </a:solidFill>
          </a:endParaRPr>
        </a:p>
      </dgm:t>
    </dgm:pt>
    <dgm:pt modelId="{FBA1FEE6-DFBA-4650-A9A3-0C6F231BFE38}" type="parTrans" cxnId="{2323F800-B2A6-4EC3-9014-0B4654B0D3CA}">
      <dgm:prSet/>
      <dgm:spPr/>
      <dgm:t>
        <a:bodyPr/>
        <a:lstStyle/>
        <a:p>
          <a:endParaRPr lang="en-US"/>
        </a:p>
      </dgm:t>
    </dgm:pt>
    <dgm:pt modelId="{663535A2-1720-4331-BE58-19F7751381C8}" type="sibTrans" cxnId="{2323F800-B2A6-4EC3-9014-0B4654B0D3CA}">
      <dgm:prSet/>
      <dgm:spPr/>
      <dgm:t>
        <a:bodyPr/>
        <a:lstStyle/>
        <a:p>
          <a:endParaRPr lang="en-US"/>
        </a:p>
      </dgm:t>
    </dgm:pt>
    <dgm:pt modelId="{43953DE7-591D-4E8A-9FAF-88ACD5FAA8F6}">
      <dgm:prSet phldrT="[Texte]"/>
      <dgm:spPr/>
      <dgm:t>
        <a:bodyPr/>
        <a:lstStyle/>
        <a:p>
          <a:endParaRPr lang="en-US" dirty="0"/>
        </a:p>
      </dgm:t>
    </dgm:pt>
    <dgm:pt modelId="{892E265D-DD86-4C97-B1C9-30D38861FE49}" type="parTrans" cxnId="{74076AD6-AAF9-4A4A-9118-F3FC826132D8}">
      <dgm:prSet/>
      <dgm:spPr/>
      <dgm:t>
        <a:bodyPr/>
        <a:lstStyle/>
        <a:p>
          <a:endParaRPr lang="en-US"/>
        </a:p>
      </dgm:t>
    </dgm:pt>
    <dgm:pt modelId="{7805C3FF-4A37-41E8-858D-0827280C8AA1}" type="sibTrans" cxnId="{74076AD6-AAF9-4A4A-9118-F3FC826132D8}">
      <dgm:prSet/>
      <dgm:spPr/>
      <dgm:t>
        <a:bodyPr/>
        <a:lstStyle/>
        <a:p>
          <a:endParaRPr lang="en-US"/>
        </a:p>
      </dgm:t>
    </dgm:pt>
    <dgm:pt modelId="{D8D796B2-42BE-491C-8C28-D263C705316D}">
      <dgm:prSet/>
      <dgm:spPr/>
      <dgm:t>
        <a:bodyPr/>
        <a:lstStyle/>
        <a:p>
          <a:pPr rtl="1"/>
          <a:r>
            <a:rPr lang="ar-SA" b="1" dirty="0" smtClean="0"/>
            <a:t>هي معلومات تم تجميعها و تخزينها في مكان قابل للوصول إليه، و من الطبيعي أن تجد ملفات ضخمة و أجهزة مختلفة التي يمكن الرجوع إليها للحصول على معلومات الإنتاج، الاستهلاك، الدخل و يتم الحصول عليها من  الوثائق و القوانين و </a:t>
          </a:r>
          <a:r>
            <a:rPr lang="ar-SA" b="1" dirty="0" err="1" smtClean="0"/>
            <a:t>المناﺷير</a:t>
          </a:r>
          <a:r>
            <a:rPr lang="ar-SA" b="1" dirty="0" smtClean="0"/>
            <a:t> و المعلومات التي تعطيها أو تنشرها الدولة في المطبوعات والمجلات والدوريات....الخ.</a:t>
          </a:r>
          <a:endParaRPr lang="en-US" b="1" dirty="0"/>
        </a:p>
      </dgm:t>
    </dgm:pt>
    <dgm:pt modelId="{EB7D3E97-3F2E-44FC-9CDD-F6D8BABA6780}" type="parTrans" cxnId="{40C9DDDE-3EED-4B41-B2FD-3ACA9D69E3B6}">
      <dgm:prSet/>
      <dgm:spPr/>
      <dgm:t>
        <a:bodyPr/>
        <a:lstStyle/>
        <a:p>
          <a:endParaRPr lang="en-US"/>
        </a:p>
      </dgm:t>
    </dgm:pt>
    <dgm:pt modelId="{6F894C00-3DD9-45EC-9CB1-6CBAB18DE667}" type="sibTrans" cxnId="{40C9DDDE-3EED-4B41-B2FD-3ACA9D69E3B6}">
      <dgm:prSet/>
      <dgm:spPr/>
      <dgm:t>
        <a:bodyPr/>
        <a:lstStyle/>
        <a:p>
          <a:endParaRPr lang="en-US"/>
        </a:p>
      </dgm:t>
    </dgm:pt>
    <dgm:pt modelId="{8537779F-FAE2-4348-8C02-9EFA9261BD0F}">
      <dgm:prSet phldrT="[Texte]" custT="1"/>
      <dgm:spPr/>
      <dgm:t>
        <a:bodyPr/>
        <a:lstStyle/>
        <a:p>
          <a:pPr rtl="1"/>
          <a:r>
            <a:rPr lang="ar-DZ" sz="2800" b="1" dirty="0" smtClean="0">
              <a:solidFill>
                <a:schemeClr val="bg1"/>
              </a:solidFill>
            </a:rPr>
            <a:t>المعلومات الأولية</a:t>
          </a:r>
          <a:endParaRPr lang="en-US" sz="2800" b="1" dirty="0">
            <a:solidFill>
              <a:schemeClr val="bg1"/>
            </a:solidFill>
          </a:endParaRPr>
        </a:p>
      </dgm:t>
    </dgm:pt>
    <dgm:pt modelId="{2C901F15-A940-4ADE-A44D-8B62DC3F60E8}" type="sibTrans" cxnId="{FEA1DA94-FEEA-4A0B-98AF-8E1A4E75AFC4}">
      <dgm:prSet/>
      <dgm:spPr/>
      <dgm:t>
        <a:bodyPr/>
        <a:lstStyle/>
        <a:p>
          <a:endParaRPr lang="en-US"/>
        </a:p>
      </dgm:t>
    </dgm:pt>
    <dgm:pt modelId="{22B45CF6-1F51-46E7-A8A8-3BC305B19817}" type="parTrans" cxnId="{FEA1DA94-FEEA-4A0B-98AF-8E1A4E75AFC4}">
      <dgm:prSet/>
      <dgm:spPr/>
      <dgm:t>
        <a:bodyPr/>
        <a:lstStyle/>
        <a:p>
          <a:endParaRPr lang="en-US"/>
        </a:p>
      </dgm:t>
    </dgm:pt>
    <dgm:pt modelId="{2ACB4A61-75B7-4A50-9504-15196FC7E72C}" type="pres">
      <dgm:prSet presAssocID="{4DCABF64-6E7E-442D-967E-91323FFF25D9}" presName="linearFlow" presStyleCnt="0">
        <dgm:presLayoutVars>
          <dgm:dir/>
          <dgm:animLvl val="lvl"/>
          <dgm:resizeHandles val="exact"/>
        </dgm:presLayoutVars>
      </dgm:prSet>
      <dgm:spPr/>
      <dgm:t>
        <a:bodyPr/>
        <a:lstStyle/>
        <a:p>
          <a:endParaRPr lang="en-US"/>
        </a:p>
      </dgm:t>
    </dgm:pt>
    <dgm:pt modelId="{5907360B-AF19-4F64-A3D8-7DB9D0BD5D53}" type="pres">
      <dgm:prSet presAssocID="{8537779F-FAE2-4348-8C02-9EFA9261BD0F}" presName="composite" presStyleCnt="0"/>
      <dgm:spPr/>
    </dgm:pt>
    <dgm:pt modelId="{C5CDB9C4-0F3A-4040-A841-C5376E8AB520}" type="pres">
      <dgm:prSet presAssocID="{8537779F-FAE2-4348-8C02-9EFA9261BD0F}" presName="parentText" presStyleLbl="alignNode1" presStyleIdx="0" presStyleCnt="2" custScaleX="68719" custScaleY="21108" custLinFactX="77241" custLinFactNeighborX="100000" custLinFactNeighborY="5744">
        <dgm:presLayoutVars>
          <dgm:chMax val="1"/>
          <dgm:bulletEnabled val="1"/>
        </dgm:presLayoutVars>
      </dgm:prSet>
      <dgm:spPr/>
      <dgm:t>
        <a:bodyPr/>
        <a:lstStyle/>
        <a:p>
          <a:endParaRPr lang="en-US"/>
        </a:p>
      </dgm:t>
    </dgm:pt>
    <dgm:pt modelId="{ABCCE15A-BBC9-41CB-B7B5-D49F8CFE9438}" type="pres">
      <dgm:prSet presAssocID="{8537779F-FAE2-4348-8C02-9EFA9261BD0F}" presName="descendantText" presStyleLbl="alignAcc1" presStyleIdx="0" presStyleCnt="2" custScaleX="83903" custScaleY="41097" custLinFactNeighborX="-59949" custLinFactNeighborY="-34323">
        <dgm:presLayoutVars>
          <dgm:bulletEnabled val="1"/>
        </dgm:presLayoutVars>
      </dgm:prSet>
      <dgm:spPr/>
      <dgm:t>
        <a:bodyPr/>
        <a:lstStyle/>
        <a:p>
          <a:endParaRPr lang="en-US"/>
        </a:p>
      </dgm:t>
    </dgm:pt>
    <dgm:pt modelId="{C31C43E1-04F2-471B-868D-49406E0F9C14}" type="pres">
      <dgm:prSet presAssocID="{2C901F15-A940-4ADE-A44D-8B62DC3F60E8}" presName="sp" presStyleCnt="0"/>
      <dgm:spPr/>
    </dgm:pt>
    <dgm:pt modelId="{677DF554-65F1-4AB3-9848-2D70FF282829}" type="pres">
      <dgm:prSet presAssocID="{8EC04B4B-C6B2-4F29-9BBA-0A9827E5015C}" presName="composite" presStyleCnt="0"/>
      <dgm:spPr/>
    </dgm:pt>
    <dgm:pt modelId="{5FFF361E-5A12-49D1-9B5B-9DFBAB00A973}" type="pres">
      <dgm:prSet presAssocID="{8EC04B4B-C6B2-4F29-9BBA-0A9827E5015C}" presName="parentText" presStyleLbl="alignNode1" presStyleIdx="1" presStyleCnt="2" custScaleX="68719" custScaleY="24624" custLinFactX="78404" custLinFactNeighborX="100000" custLinFactNeighborY="24495">
        <dgm:presLayoutVars>
          <dgm:chMax val="1"/>
          <dgm:bulletEnabled val="1"/>
        </dgm:presLayoutVars>
      </dgm:prSet>
      <dgm:spPr/>
      <dgm:t>
        <a:bodyPr/>
        <a:lstStyle/>
        <a:p>
          <a:endParaRPr lang="en-US"/>
        </a:p>
      </dgm:t>
    </dgm:pt>
    <dgm:pt modelId="{380CD875-3BA7-433A-A1CA-19326D2873BD}" type="pres">
      <dgm:prSet presAssocID="{8EC04B4B-C6B2-4F29-9BBA-0A9827E5015C}" presName="descendantText" presStyleLbl="alignAcc1" presStyleIdx="1" presStyleCnt="2" custScaleY="41097" custLinFactNeighborX="-58657" custLinFactNeighborY="10575">
        <dgm:presLayoutVars>
          <dgm:bulletEnabled val="1"/>
        </dgm:presLayoutVars>
      </dgm:prSet>
      <dgm:spPr/>
      <dgm:t>
        <a:bodyPr/>
        <a:lstStyle/>
        <a:p>
          <a:endParaRPr lang="en-US"/>
        </a:p>
      </dgm:t>
    </dgm:pt>
  </dgm:ptLst>
  <dgm:cxnLst>
    <dgm:cxn modelId="{FEA1DA94-FEEA-4A0B-98AF-8E1A4E75AFC4}" srcId="{4DCABF64-6E7E-442D-967E-91323FFF25D9}" destId="{8537779F-FAE2-4348-8C02-9EFA9261BD0F}" srcOrd="0" destOrd="0" parTransId="{22B45CF6-1F51-46E7-A8A8-3BC305B19817}" sibTransId="{2C901F15-A940-4ADE-A44D-8B62DC3F60E8}"/>
    <dgm:cxn modelId="{74076AD6-AAF9-4A4A-9118-F3FC826132D8}" srcId="{8EC04B4B-C6B2-4F29-9BBA-0A9827E5015C}" destId="{43953DE7-591D-4E8A-9FAF-88ACD5FAA8F6}" srcOrd="0" destOrd="0" parTransId="{892E265D-DD86-4C97-B1C9-30D38861FE49}" sibTransId="{7805C3FF-4A37-41E8-858D-0827280C8AA1}"/>
    <dgm:cxn modelId="{2323F800-B2A6-4EC3-9014-0B4654B0D3CA}" srcId="{4DCABF64-6E7E-442D-967E-91323FFF25D9}" destId="{8EC04B4B-C6B2-4F29-9BBA-0A9827E5015C}" srcOrd="1" destOrd="0" parTransId="{FBA1FEE6-DFBA-4650-A9A3-0C6F231BFE38}" sibTransId="{663535A2-1720-4331-BE58-19F7751381C8}"/>
    <dgm:cxn modelId="{205C3C3E-F21C-4E42-8C5C-A5BAD13FCDB5}" type="presOf" srcId="{D8D796B2-42BE-491C-8C28-D263C705316D}" destId="{380CD875-3BA7-433A-A1CA-19326D2873BD}" srcOrd="0" destOrd="1" presId="urn:microsoft.com/office/officeart/2005/8/layout/chevron2"/>
    <dgm:cxn modelId="{6A00DB34-813C-4929-B558-66D106E27B17}" type="presOf" srcId="{8537779F-FAE2-4348-8C02-9EFA9261BD0F}" destId="{C5CDB9C4-0F3A-4040-A841-C5376E8AB520}" srcOrd="0" destOrd="0" presId="urn:microsoft.com/office/officeart/2005/8/layout/chevron2"/>
    <dgm:cxn modelId="{62F90D2B-25C6-4315-AEBD-E6BAE865D844}" type="presOf" srcId="{78604177-C7E3-4A34-9CEF-5C052D04B4F2}" destId="{ABCCE15A-BBC9-41CB-B7B5-D49F8CFE9438}" srcOrd="0" destOrd="1" presId="urn:microsoft.com/office/officeart/2005/8/layout/chevron2"/>
    <dgm:cxn modelId="{57346697-8760-4756-B3EA-ABD02345D605}" type="presOf" srcId="{4DCABF64-6E7E-442D-967E-91323FFF25D9}" destId="{2ACB4A61-75B7-4A50-9504-15196FC7E72C}" srcOrd="0" destOrd="0" presId="urn:microsoft.com/office/officeart/2005/8/layout/chevron2"/>
    <dgm:cxn modelId="{3C5C7A75-664E-4276-85A4-A2C00FF7D1DA}" type="presOf" srcId="{8EC04B4B-C6B2-4F29-9BBA-0A9827E5015C}" destId="{5FFF361E-5A12-49D1-9B5B-9DFBAB00A973}" srcOrd="0" destOrd="0" presId="urn:microsoft.com/office/officeart/2005/8/layout/chevron2"/>
    <dgm:cxn modelId="{D1C48DF8-FDE9-4D67-95E4-A3E3E6D5E587}" type="presOf" srcId="{2009A7BD-7CED-4614-9132-E70F219D4891}" destId="{ABCCE15A-BBC9-41CB-B7B5-D49F8CFE9438}" srcOrd="0" destOrd="0" presId="urn:microsoft.com/office/officeart/2005/8/layout/chevron2"/>
    <dgm:cxn modelId="{40C9DDDE-3EED-4B41-B2FD-3ACA9D69E3B6}" srcId="{8EC04B4B-C6B2-4F29-9BBA-0A9827E5015C}" destId="{D8D796B2-42BE-491C-8C28-D263C705316D}" srcOrd="1" destOrd="0" parTransId="{EB7D3E97-3F2E-44FC-9CDD-F6D8BABA6780}" sibTransId="{6F894C00-3DD9-45EC-9CB1-6CBAB18DE667}"/>
    <dgm:cxn modelId="{25371C7A-329C-4648-9710-DF2AD77E9104}" srcId="{8537779F-FAE2-4348-8C02-9EFA9261BD0F}" destId="{78604177-C7E3-4A34-9CEF-5C052D04B4F2}" srcOrd="1" destOrd="0" parTransId="{F9D501D8-D9EC-4D19-924F-D7B584ABC9DE}" sibTransId="{8ADF524D-1285-4D1D-99E7-BE01059A435F}"/>
    <dgm:cxn modelId="{B28533FE-7CAF-449A-B1ED-862A657EBEC3}" type="presOf" srcId="{43953DE7-591D-4E8A-9FAF-88ACD5FAA8F6}" destId="{380CD875-3BA7-433A-A1CA-19326D2873BD}" srcOrd="0" destOrd="0" presId="urn:microsoft.com/office/officeart/2005/8/layout/chevron2"/>
    <dgm:cxn modelId="{46898390-D771-427B-A49C-80E12607DA18}" srcId="{8537779F-FAE2-4348-8C02-9EFA9261BD0F}" destId="{2009A7BD-7CED-4614-9132-E70F219D4891}" srcOrd="0" destOrd="0" parTransId="{25103BEB-C453-4C19-B414-1FFFBABD0C92}" sibTransId="{92A347BE-8A6D-4012-8314-3DF2C42243C1}"/>
    <dgm:cxn modelId="{2558D235-8FC7-414B-8E94-4586CEA16A66}" type="presParOf" srcId="{2ACB4A61-75B7-4A50-9504-15196FC7E72C}" destId="{5907360B-AF19-4F64-A3D8-7DB9D0BD5D53}" srcOrd="0" destOrd="0" presId="urn:microsoft.com/office/officeart/2005/8/layout/chevron2"/>
    <dgm:cxn modelId="{EB943A0D-C5A3-4826-8A7C-5F5BDCF596EA}" type="presParOf" srcId="{5907360B-AF19-4F64-A3D8-7DB9D0BD5D53}" destId="{C5CDB9C4-0F3A-4040-A841-C5376E8AB520}" srcOrd="0" destOrd="0" presId="urn:microsoft.com/office/officeart/2005/8/layout/chevron2"/>
    <dgm:cxn modelId="{6E6C5DE7-D5FC-4811-97A4-7A5F47971EE0}" type="presParOf" srcId="{5907360B-AF19-4F64-A3D8-7DB9D0BD5D53}" destId="{ABCCE15A-BBC9-41CB-B7B5-D49F8CFE9438}" srcOrd="1" destOrd="0" presId="urn:microsoft.com/office/officeart/2005/8/layout/chevron2"/>
    <dgm:cxn modelId="{9369B0F6-370E-4CAA-99AF-E44A8FA453E2}" type="presParOf" srcId="{2ACB4A61-75B7-4A50-9504-15196FC7E72C}" destId="{C31C43E1-04F2-471B-868D-49406E0F9C14}" srcOrd="1" destOrd="0" presId="urn:microsoft.com/office/officeart/2005/8/layout/chevron2"/>
    <dgm:cxn modelId="{D046E1D6-38DF-40C1-8726-528BBB2EFF48}" type="presParOf" srcId="{2ACB4A61-75B7-4A50-9504-15196FC7E72C}" destId="{677DF554-65F1-4AB3-9848-2D70FF282829}" srcOrd="2" destOrd="0" presId="urn:microsoft.com/office/officeart/2005/8/layout/chevron2"/>
    <dgm:cxn modelId="{EA282034-B6E9-40D8-9399-AFAA8FFC36EA}" type="presParOf" srcId="{677DF554-65F1-4AB3-9848-2D70FF282829}" destId="{5FFF361E-5A12-49D1-9B5B-9DFBAB00A973}" srcOrd="0" destOrd="0" presId="urn:microsoft.com/office/officeart/2005/8/layout/chevron2"/>
    <dgm:cxn modelId="{C7A87DF8-9E85-468F-8791-84CF2C82052E}" type="presParOf" srcId="{677DF554-65F1-4AB3-9848-2D70FF282829}" destId="{380CD875-3BA7-433A-A1CA-19326D2873B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10/22/2022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10/22/2022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10/22/2022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347343"/>
            <a:ext cx="8144134" cy="1373070"/>
          </a:xfrm>
        </p:spPr>
        <p:txBody>
          <a:bodyPr/>
          <a:lstStyle/>
          <a:p>
            <a:pPr algn="ctr" rtl="1"/>
            <a:r>
              <a:rPr lang="ar-DZ" b="1" dirty="0" smtClean="0"/>
              <a:t>المعلومات</a:t>
            </a:r>
            <a:endParaRPr lang="en-US" b="1" dirty="0"/>
          </a:p>
        </p:txBody>
      </p:sp>
      <p:sp>
        <p:nvSpPr>
          <p:cNvPr id="3" name="Sous-titre 2"/>
          <p:cNvSpPr>
            <a:spLocks noGrp="1"/>
          </p:cNvSpPr>
          <p:nvPr>
            <p:ph type="subTitle" idx="1"/>
          </p:nvPr>
        </p:nvSpPr>
        <p:spPr>
          <a:xfrm>
            <a:off x="680322" y="4291008"/>
            <a:ext cx="8144134" cy="2457522"/>
          </a:xfrm>
        </p:spPr>
        <p:txBody>
          <a:bodyPr>
            <a:normAutofit fontScale="70000" lnSpcReduction="20000"/>
          </a:bodyPr>
          <a:lstStyle/>
          <a:p>
            <a:pPr rtl="1"/>
            <a:r>
              <a:rPr lang="ar-DZ" sz="2800" b="1" u="sng" dirty="0" smtClean="0"/>
              <a:t>عناصر المحاضرة: </a:t>
            </a:r>
            <a:endParaRPr lang="fr-FR" sz="2800" b="1" u="sng" dirty="0" smtClean="0"/>
          </a:p>
          <a:p>
            <a:pPr marL="457200" indent="-457200" rtl="1">
              <a:buFont typeface="Arial" panose="020B0604020202020204" pitchFamily="34" charset="0"/>
              <a:buChar char="•"/>
            </a:pPr>
            <a:r>
              <a:rPr lang="ar-SA" sz="2800" b="1" dirty="0"/>
              <a:t>تعريف </a:t>
            </a:r>
            <a:r>
              <a:rPr lang="ar-SA" sz="2800" b="1" dirty="0" smtClean="0"/>
              <a:t>المعلومات</a:t>
            </a:r>
            <a:endParaRPr lang="ar-DZ" sz="2800" b="1" dirty="0" smtClean="0"/>
          </a:p>
          <a:p>
            <a:pPr marL="457200" indent="-457200" rtl="1">
              <a:buFont typeface="Arial" panose="020B0604020202020204" pitchFamily="34" charset="0"/>
              <a:buChar char="•"/>
            </a:pPr>
            <a:r>
              <a:rPr lang="ar-DZ" sz="2800" b="1" dirty="0" smtClean="0"/>
              <a:t>مصادرها</a:t>
            </a:r>
          </a:p>
          <a:p>
            <a:pPr marL="457200" indent="-457200" rtl="1">
              <a:buFont typeface="Arial" panose="020B0604020202020204" pitchFamily="34" charset="0"/>
              <a:buChar char="•"/>
            </a:pPr>
            <a:r>
              <a:rPr lang="ar-DZ" sz="2800" b="1" dirty="0" smtClean="0"/>
              <a:t>خصائصها </a:t>
            </a:r>
          </a:p>
          <a:p>
            <a:pPr marL="457200" indent="-457200" rtl="1">
              <a:buFont typeface="Arial" panose="020B0604020202020204" pitchFamily="34" charset="0"/>
              <a:buChar char="•"/>
            </a:pPr>
            <a:r>
              <a:rPr lang="ar-DZ" sz="2800" b="1" dirty="0" smtClean="0"/>
              <a:t>تصنيفاتها</a:t>
            </a:r>
          </a:p>
          <a:p>
            <a:pPr marL="457200" indent="-457200" rtl="1">
              <a:buFont typeface="Arial" panose="020B0604020202020204" pitchFamily="34" charset="0"/>
              <a:buChar char="•"/>
            </a:pPr>
            <a:r>
              <a:rPr lang="ar-DZ" sz="2800" b="1" dirty="0"/>
              <a:t>العلاقة بين المعلومات البيانات و </a:t>
            </a:r>
            <a:r>
              <a:rPr lang="ar-DZ" sz="2800" b="1" dirty="0" smtClean="0"/>
              <a:t>المعرفة / نظام </a:t>
            </a:r>
            <a:r>
              <a:rPr lang="en-US" sz="2800" b="1" dirty="0"/>
              <a:t>DIKW </a:t>
            </a:r>
            <a:r>
              <a:rPr lang="ar-DZ" sz="2800" b="1" dirty="0"/>
              <a:t> ( بيانات - معلومات - معرفة - حكمة</a:t>
            </a:r>
            <a:r>
              <a:rPr lang="ar-DZ" sz="2800" b="1" dirty="0" smtClean="0"/>
              <a:t>).</a:t>
            </a:r>
            <a:r>
              <a:rPr lang="ar-DZ" sz="2800" dirty="0"/>
              <a:t/>
            </a:r>
            <a:br>
              <a:rPr lang="ar-DZ" sz="2800" dirty="0"/>
            </a:br>
            <a:r>
              <a:rPr lang="fr-FR" sz="2800" b="1" dirty="0" smtClean="0"/>
              <a:t> </a:t>
            </a:r>
            <a:r>
              <a:rPr lang="ar-DZ" sz="2800" b="1" dirty="0" smtClean="0"/>
              <a:t> </a:t>
            </a:r>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03:</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نظــــام المعلـومات التسويـــــقية </a:t>
            </a:r>
          </a:p>
          <a:p>
            <a:pPr algn="ctr" rtl="1"/>
            <a:r>
              <a:rPr lang="ar-DZ" sz="3200" b="1" dirty="0" smtClean="0">
                <a:solidFill>
                  <a:schemeClr val="bg1"/>
                </a:solidFill>
              </a:rPr>
              <a:t>مستوى سنة ثالثة تسويق</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500"/>
                                  </p:stCondLst>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50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500"/>
                                  </p:stCondLst>
                                  <p:childTnLst>
                                    <p:set>
                                      <p:cBhvr>
                                        <p:cTn id="3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SA" sz="2400" b="1" dirty="0"/>
              <a:t>خصائص </a:t>
            </a:r>
            <a:r>
              <a:rPr lang="ar-SA" sz="2400" b="1" dirty="0" smtClean="0"/>
              <a:t>المعلومات</a:t>
            </a:r>
            <a:r>
              <a:rPr lang="ar-DZ" sz="2400" b="1" dirty="0" smtClean="0"/>
              <a:t>: </a:t>
            </a:r>
            <a:br>
              <a:rPr lang="ar-DZ" sz="2400" b="1" dirty="0" smtClean="0"/>
            </a:br>
            <a:r>
              <a:rPr lang="ar-SA" sz="2400" dirty="0"/>
              <a:t>من خلال التفرقة بين البيانات و المعلومات رأينا أن مخرجات النظام لن تعتبر معلومات</a:t>
            </a:r>
            <a:r>
              <a:rPr lang="ar-SA" sz="2400" b="1" dirty="0"/>
              <a:t> </a:t>
            </a:r>
            <a:r>
              <a:rPr lang="ar-SA" sz="2400" dirty="0"/>
              <a:t>إلا إذا كانت ذات معنى مفيدة لمستخدمها، و حتى تؤدي المعلومة هذا الدور لا بد أن تتوفر فيها بعض الخصائص:</a:t>
            </a:r>
            <a:r>
              <a:rPr lang="en-US" sz="2400" dirty="0"/>
              <a:t/>
            </a:r>
            <a:br>
              <a:rPr lang="en-US" sz="2400" dirty="0"/>
            </a:br>
            <a:endParaRPr lang="en-US" sz="24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3460219774"/>
              </p:ext>
            </p:extLst>
          </p:nvPr>
        </p:nvGraphicFramePr>
        <p:xfrm>
          <a:off x="8061960" y="2258906"/>
          <a:ext cx="3513142" cy="4416214"/>
        </p:xfrm>
        <a:graphic>
          <a:graphicData uri="http://schemas.openxmlformats.org/drawingml/2006/table">
            <a:tbl>
              <a:tblPr firstRow="1" bandRow="1">
                <a:tableStyleId>{93296810-A885-4BE3-A3E7-6D5BEEA58F35}</a:tableStyleId>
              </a:tblPr>
              <a:tblGrid>
                <a:gridCol w="3513142"/>
              </a:tblGrid>
              <a:tr h="684373">
                <a:tc>
                  <a:txBody>
                    <a:bodyPr/>
                    <a:lstStyle/>
                    <a:p>
                      <a:pPr algn="ctr"/>
                      <a:r>
                        <a:rPr lang="ar-SA" sz="2800" b="1" kern="1200" dirty="0" smtClean="0">
                          <a:solidFill>
                            <a:schemeClr val="dk1"/>
                          </a:solidFill>
                          <a:effectLst/>
                          <a:latin typeface="+mn-lt"/>
                          <a:ea typeface="+mn-ea"/>
                          <a:cs typeface="+mn-cs"/>
                        </a:rPr>
                        <a:t>الصحة و الدقة</a:t>
                      </a:r>
                      <a:endParaRPr lang="en-US" sz="2800" dirty="0">
                        <a:solidFill>
                          <a:schemeClr val="bg1"/>
                        </a:solidFill>
                      </a:endParaRPr>
                    </a:p>
                  </a:txBody>
                  <a:tcPr/>
                </a:tc>
              </a:tr>
              <a:tr h="3731841">
                <a:tc>
                  <a:txBody>
                    <a:bodyPr/>
                    <a:lstStyle/>
                    <a:p>
                      <a:pPr lvl="0" algn="ctr" rtl="1"/>
                      <a:r>
                        <a:rPr lang="ar-SA" sz="2400" kern="1200" dirty="0" smtClean="0">
                          <a:solidFill>
                            <a:schemeClr val="dk1"/>
                          </a:solidFill>
                          <a:effectLst/>
                          <a:latin typeface="+mn-lt"/>
                          <a:ea typeface="+mn-ea"/>
                          <a:cs typeface="+mn-cs"/>
                        </a:rPr>
                        <a:t>يقصد بالمعلومات الصحيحة أن تكون معلومات حقيقية عن الشيء الذي تعبر عنه و دقيقة بمعنى عدم وجود أخطاء أثناء إنتاج وتجميع وتقرير ونشر هذه المعلومات</a:t>
                      </a:r>
                      <a:endParaRPr lang="en-US" sz="2800" kern="1200" dirty="0">
                        <a:solidFill>
                          <a:schemeClr val="dk1"/>
                        </a:solidFill>
                        <a:effectLst/>
                        <a:latin typeface="+mn-lt"/>
                        <a:ea typeface="+mn-ea"/>
                        <a:cs typeface="+mn-cs"/>
                      </a:endParaRPr>
                    </a:p>
                  </a:txBody>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1972169850"/>
              </p:ext>
            </p:extLst>
          </p:nvPr>
        </p:nvGraphicFramePr>
        <p:xfrm>
          <a:off x="4145280" y="2270760"/>
          <a:ext cx="3718560" cy="4389120"/>
        </p:xfrm>
        <a:graphic>
          <a:graphicData uri="http://schemas.openxmlformats.org/drawingml/2006/table">
            <a:tbl>
              <a:tblPr firstRow="1" bandRow="1">
                <a:tableStyleId>{00A15C55-8517-42AA-B614-E9B94910E393}</a:tableStyleId>
              </a:tblPr>
              <a:tblGrid>
                <a:gridCol w="3718560"/>
              </a:tblGrid>
              <a:tr h="603085">
                <a:tc>
                  <a:txBody>
                    <a:bodyPr/>
                    <a:lstStyle/>
                    <a:p>
                      <a:pPr algn="ctr"/>
                      <a:r>
                        <a:rPr lang="ar-SA" sz="2800" b="1" kern="1200" dirty="0" smtClean="0">
                          <a:solidFill>
                            <a:schemeClr val="dk1"/>
                          </a:solidFill>
                          <a:effectLst/>
                          <a:latin typeface="+mn-lt"/>
                          <a:ea typeface="+mn-ea"/>
                          <a:cs typeface="+mn-cs"/>
                        </a:rPr>
                        <a:t>الشمول</a:t>
                      </a:r>
                      <a:endParaRPr lang="en-US" sz="2800" b="1" kern="1200" dirty="0">
                        <a:solidFill>
                          <a:schemeClr val="dk1"/>
                        </a:solidFill>
                        <a:effectLst/>
                        <a:latin typeface="+mn-lt"/>
                        <a:ea typeface="+mn-ea"/>
                        <a:cs typeface="+mn-cs"/>
                      </a:endParaRPr>
                    </a:p>
                  </a:txBody>
                  <a:tcPr/>
                </a:tc>
              </a:tr>
              <a:tr h="3786035">
                <a:tc>
                  <a:txBody>
                    <a:bodyPr/>
                    <a:lstStyle/>
                    <a:p>
                      <a:pPr lvl="0" algn="ctr" rtl="1"/>
                      <a:r>
                        <a:rPr lang="ar-SA" sz="2400" kern="1200" dirty="0" smtClean="0">
                          <a:solidFill>
                            <a:schemeClr val="dk1"/>
                          </a:solidFill>
                          <a:effectLst/>
                          <a:latin typeface="+mn-lt"/>
                          <a:ea typeface="+mn-ea"/>
                          <a:cs typeface="+mn-cs"/>
                        </a:rPr>
                        <a:t>بمعنى أن تكون المعلومات المقدمة معلومات كاملة تغطي كافة جوانب اهتمامات مستخدمها أو كافة جوانب المشكلة المراد ان يتخذ بشأنها القرار. فلا تكون مختصرة بأكثر من اللازم مما قد يفقدها معناها و لا تكون مفصلة بأكثر من اللازم مما قد يؤدي إلى سرعة ملل مستخدمها</a:t>
                      </a:r>
                      <a:r>
                        <a:rPr lang="fr-FR" sz="2400" kern="1200" dirty="0" smtClean="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569747892"/>
              </p:ext>
            </p:extLst>
          </p:nvPr>
        </p:nvGraphicFramePr>
        <p:xfrm>
          <a:off x="320040" y="2304626"/>
          <a:ext cx="3596640" cy="4382047"/>
        </p:xfrm>
        <a:graphic>
          <a:graphicData uri="http://schemas.openxmlformats.org/drawingml/2006/table">
            <a:tbl>
              <a:tblPr firstRow="1" bandRow="1">
                <a:tableStyleId>{5C22544A-7EE6-4342-B048-85BDC9FD1C3A}</a:tableStyleId>
              </a:tblPr>
              <a:tblGrid>
                <a:gridCol w="3596640"/>
              </a:tblGrid>
              <a:tr h="476127">
                <a:tc>
                  <a:txBody>
                    <a:bodyPr/>
                    <a:lstStyle/>
                    <a:p>
                      <a:pPr algn="ctr"/>
                      <a:r>
                        <a:rPr lang="ar-SA" sz="2800" b="1" kern="1200" dirty="0" smtClean="0">
                          <a:solidFill>
                            <a:schemeClr val="dk1"/>
                          </a:solidFill>
                          <a:effectLst/>
                          <a:latin typeface="+mn-lt"/>
                          <a:ea typeface="+mn-ea"/>
                          <a:cs typeface="+mn-cs"/>
                        </a:rPr>
                        <a:t>التكلفة</a:t>
                      </a:r>
                      <a:endParaRPr lang="en-US" sz="2800" b="1" dirty="0">
                        <a:solidFill>
                          <a:schemeClr val="bg1"/>
                        </a:solidFill>
                      </a:endParaRPr>
                    </a:p>
                  </a:txBody>
                  <a:tcPr/>
                </a:tc>
              </a:tr>
              <a:tr h="3863887">
                <a:tc>
                  <a:txBody>
                    <a:bodyPr/>
                    <a:lstStyle/>
                    <a:p>
                      <a:pPr lvl="0" algn="ctr" rtl="1"/>
                      <a:r>
                        <a:rPr lang="ar-SA" sz="2400" kern="1200" dirty="0" smtClean="0">
                          <a:solidFill>
                            <a:schemeClr val="dk1"/>
                          </a:solidFill>
                          <a:effectLst/>
                          <a:latin typeface="+mn-lt"/>
                          <a:ea typeface="+mn-ea"/>
                          <a:cs typeface="+mn-cs"/>
                        </a:rPr>
                        <a:t>إن عملية الحصول على المعلومة لها تكلفة يجب علينا مقارنتها على المنفعة التي سنحصل عليها.</a:t>
                      </a:r>
                      <a:endParaRPr lang="en-US" sz="240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52903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16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352800" y="2377440"/>
            <a:ext cx="4480560"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المعيار الزمني</a:t>
            </a:r>
            <a:endParaRPr lang="en-US" sz="2800" dirty="0">
              <a:solidFill>
                <a:schemeClr val="bg1"/>
              </a:solidFill>
            </a:endParaRPr>
          </a:p>
        </p:txBody>
      </p:sp>
      <p:sp>
        <p:nvSpPr>
          <p:cNvPr id="6" name="Rectangle à coins arrondis 5"/>
          <p:cNvSpPr/>
          <p:nvPr/>
        </p:nvSpPr>
        <p:spPr>
          <a:xfrm>
            <a:off x="6903720" y="3817616"/>
            <a:ext cx="3169920" cy="211857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bg1"/>
                </a:solidFill>
              </a:rPr>
              <a:t>المعلومات </a:t>
            </a:r>
            <a:r>
              <a:rPr lang="ar-SA" sz="2400" b="1" dirty="0" smtClean="0">
                <a:solidFill>
                  <a:schemeClr val="bg1"/>
                </a:solidFill>
              </a:rPr>
              <a:t>التاريخية</a:t>
            </a:r>
            <a:endParaRPr lang="ar-DZ" sz="2400" b="1" dirty="0" smtClean="0">
              <a:solidFill>
                <a:schemeClr val="bg1"/>
              </a:solidFill>
            </a:endParaRPr>
          </a:p>
          <a:p>
            <a:pPr algn="ctr" rtl="1"/>
            <a:r>
              <a:rPr lang="ar-SA" sz="2400" dirty="0">
                <a:solidFill>
                  <a:schemeClr val="bg1"/>
                </a:solidFill>
              </a:rPr>
              <a:t>يمكن استخدامها لإيجاد حلول بديلة لمشكل ما</a:t>
            </a:r>
            <a:r>
              <a:rPr lang="fr-FR" sz="2400" dirty="0">
                <a:solidFill>
                  <a:schemeClr val="bg1"/>
                </a:solidFill>
              </a:rPr>
              <a:t>.</a:t>
            </a:r>
            <a:endParaRPr lang="en-US" sz="2400" dirty="0">
              <a:solidFill>
                <a:schemeClr val="bg1"/>
              </a:solidFill>
            </a:endParaRPr>
          </a:p>
        </p:txBody>
      </p:sp>
      <p:sp>
        <p:nvSpPr>
          <p:cNvPr id="8" name="Rectangle à coins arrondis 7"/>
          <p:cNvSpPr/>
          <p:nvPr/>
        </p:nvSpPr>
        <p:spPr>
          <a:xfrm>
            <a:off x="680321" y="3939749"/>
            <a:ext cx="3009462" cy="19964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المعلومات </a:t>
            </a:r>
            <a:r>
              <a:rPr lang="ar-SA" sz="2800" b="1" dirty="0" err="1" smtClean="0">
                <a:solidFill>
                  <a:schemeClr val="bg1"/>
                </a:solidFill>
              </a:rPr>
              <a:t>التنبؤية</a:t>
            </a:r>
            <a:endParaRPr lang="ar-DZ" sz="2800" b="1" dirty="0" smtClean="0">
              <a:solidFill>
                <a:schemeClr val="bg1"/>
              </a:solidFill>
            </a:endParaRPr>
          </a:p>
          <a:p>
            <a:pPr algn="ctr"/>
            <a:r>
              <a:rPr lang="ar-SA" sz="2400" dirty="0">
                <a:solidFill>
                  <a:schemeClr val="bg1"/>
                </a:solidFill>
              </a:rPr>
              <a:t>تستخدم في تصميم الحلول البديلة تمهيدا لمرحلة الخيار</a:t>
            </a:r>
            <a:endParaRPr lang="en-US" sz="2400" dirty="0">
              <a:solidFill>
                <a:schemeClr val="bg1"/>
              </a:solidFill>
            </a:endParaRPr>
          </a:p>
        </p:txBody>
      </p:sp>
      <p:cxnSp>
        <p:nvCxnSpPr>
          <p:cNvPr id="11" name="Connecteur droit avec flèche 10"/>
          <p:cNvCxnSpPr>
            <a:stCxn id="5" idx="2"/>
          </p:cNvCxnSpPr>
          <p:nvPr/>
        </p:nvCxnSpPr>
        <p:spPr>
          <a:xfrm flipH="1">
            <a:off x="2727960" y="3200400"/>
            <a:ext cx="2865120" cy="617216"/>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593080" y="3193202"/>
            <a:ext cx="2895600" cy="62441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671855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246971" y="2331834"/>
            <a:ext cx="4480560"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المعيار الوظيفي</a:t>
            </a:r>
            <a:endParaRPr lang="en-US" sz="2800" dirty="0">
              <a:solidFill>
                <a:schemeClr val="bg1"/>
              </a:solidFill>
            </a:endParaRPr>
          </a:p>
        </p:txBody>
      </p:sp>
      <p:sp>
        <p:nvSpPr>
          <p:cNvPr id="6" name="Rectangle à coins arrondis 5"/>
          <p:cNvSpPr/>
          <p:nvPr/>
        </p:nvSpPr>
        <p:spPr>
          <a:xfrm>
            <a:off x="7178040" y="3817616"/>
            <a:ext cx="3002280" cy="861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DZ" sz="2400" dirty="0" smtClean="0">
              <a:solidFill>
                <a:schemeClr val="bg1"/>
              </a:solidFill>
            </a:endParaRPr>
          </a:p>
          <a:p>
            <a:pPr lvl="0" algn="ctr" rtl="1"/>
            <a:r>
              <a:rPr lang="ar-SA" sz="2400" dirty="0" smtClean="0">
                <a:solidFill>
                  <a:schemeClr val="bg1"/>
                </a:solidFill>
              </a:rPr>
              <a:t>المعلومات </a:t>
            </a:r>
            <a:r>
              <a:rPr lang="ar-SA" sz="2400" dirty="0">
                <a:solidFill>
                  <a:schemeClr val="bg1"/>
                </a:solidFill>
              </a:rPr>
              <a:t>التجارية المتعلقة </a:t>
            </a:r>
            <a:r>
              <a:rPr lang="ar-SA" sz="2400" dirty="0" smtClean="0">
                <a:solidFill>
                  <a:schemeClr val="bg1"/>
                </a:solidFill>
              </a:rPr>
              <a:t>بالطلب</a:t>
            </a:r>
            <a:endParaRPr lang="en-US" sz="2400" dirty="0">
              <a:solidFill>
                <a:schemeClr val="bg1"/>
              </a:solidFill>
            </a:endParaRPr>
          </a:p>
          <a:p>
            <a:pPr algn="ctr"/>
            <a:endParaRPr lang="ar-DZ" sz="2400" b="1" dirty="0" smtClean="0">
              <a:solidFill>
                <a:schemeClr val="bg1"/>
              </a:solidFill>
            </a:endParaRPr>
          </a:p>
        </p:txBody>
      </p:sp>
      <p:cxnSp>
        <p:nvCxnSpPr>
          <p:cNvPr id="11" name="Connecteur droit avec flèche 10"/>
          <p:cNvCxnSpPr/>
          <p:nvPr/>
        </p:nvCxnSpPr>
        <p:spPr>
          <a:xfrm flipH="1">
            <a:off x="2727960" y="3149754"/>
            <a:ext cx="2494918" cy="66786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222878" y="3149754"/>
            <a:ext cx="3456302" cy="66786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3" name="Rectangle à coins arrondis 12"/>
          <p:cNvSpPr/>
          <p:nvPr/>
        </p:nvSpPr>
        <p:spPr>
          <a:xfrm>
            <a:off x="3835600" y="3861063"/>
            <a:ext cx="3002280" cy="861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DZ" sz="2400" dirty="0" smtClean="0">
              <a:solidFill>
                <a:schemeClr val="bg1"/>
              </a:solidFill>
            </a:endParaRPr>
          </a:p>
          <a:p>
            <a:pPr lvl="0" algn="ctr" rtl="1"/>
            <a:r>
              <a:rPr lang="ar-SA" sz="2400" dirty="0">
                <a:solidFill>
                  <a:schemeClr val="bg1"/>
                </a:solidFill>
              </a:rPr>
              <a:t>المعلومات الصناعية المتعلقة </a:t>
            </a:r>
            <a:r>
              <a:rPr lang="ar-SA" sz="2400" dirty="0" smtClean="0">
                <a:solidFill>
                  <a:schemeClr val="bg1"/>
                </a:solidFill>
              </a:rPr>
              <a:t>بالعرض</a:t>
            </a:r>
            <a:endParaRPr lang="en-US" sz="2400" dirty="0">
              <a:solidFill>
                <a:schemeClr val="bg1"/>
              </a:solidFill>
            </a:endParaRPr>
          </a:p>
          <a:p>
            <a:pPr algn="ctr"/>
            <a:endParaRPr lang="ar-DZ" sz="2400" b="1" dirty="0" smtClean="0">
              <a:solidFill>
                <a:schemeClr val="bg1"/>
              </a:solidFill>
            </a:endParaRPr>
          </a:p>
        </p:txBody>
      </p:sp>
      <p:sp>
        <p:nvSpPr>
          <p:cNvPr id="14" name="Rectangle à coins arrondis 13"/>
          <p:cNvSpPr/>
          <p:nvPr/>
        </p:nvSpPr>
        <p:spPr>
          <a:xfrm>
            <a:off x="379298" y="3887518"/>
            <a:ext cx="3002280" cy="861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DZ" sz="2400" dirty="0" smtClean="0">
              <a:solidFill>
                <a:schemeClr val="bg1"/>
              </a:solidFill>
            </a:endParaRPr>
          </a:p>
          <a:p>
            <a:pPr lvl="0" algn="ctr" rtl="1"/>
            <a:r>
              <a:rPr lang="ar-SA" sz="2400" dirty="0">
                <a:solidFill>
                  <a:schemeClr val="bg1"/>
                </a:solidFill>
              </a:rPr>
              <a:t>المعلومات تكنولوجية و المتعلقة بأسلوب </a:t>
            </a:r>
            <a:r>
              <a:rPr lang="ar-SA" sz="2400" dirty="0" smtClean="0">
                <a:solidFill>
                  <a:schemeClr val="bg1"/>
                </a:solidFill>
              </a:rPr>
              <a:t>الصنع</a:t>
            </a:r>
            <a:endParaRPr lang="en-US" sz="2400" dirty="0">
              <a:solidFill>
                <a:schemeClr val="bg1"/>
              </a:solidFill>
            </a:endParaRPr>
          </a:p>
          <a:p>
            <a:pPr algn="ctr"/>
            <a:endParaRPr lang="ar-DZ" sz="2400" b="1" dirty="0" smtClean="0">
              <a:solidFill>
                <a:schemeClr val="bg1"/>
              </a:solidFill>
            </a:endParaRPr>
          </a:p>
        </p:txBody>
      </p:sp>
      <p:cxnSp>
        <p:nvCxnSpPr>
          <p:cNvPr id="15" name="Connecteur droit avec flèche 14"/>
          <p:cNvCxnSpPr/>
          <p:nvPr/>
        </p:nvCxnSpPr>
        <p:spPr>
          <a:xfrm>
            <a:off x="5222878" y="3149754"/>
            <a:ext cx="0" cy="711309"/>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276980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352800" y="2377440"/>
            <a:ext cx="4480560"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معيار مصدر المعلومة</a:t>
            </a:r>
            <a:endParaRPr lang="en-US" sz="2800" dirty="0">
              <a:solidFill>
                <a:schemeClr val="bg1"/>
              </a:solidFill>
            </a:endParaRPr>
          </a:p>
        </p:txBody>
      </p:sp>
      <p:sp>
        <p:nvSpPr>
          <p:cNvPr id="6" name="Rectangle à coins arrondis 5"/>
          <p:cNvSpPr/>
          <p:nvPr/>
        </p:nvSpPr>
        <p:spPr>
          <a:xfrm>
            <a:off x="6629400" y="3817616"/>
            <a:ext cx="3429000" cy="211857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DZ" sz="2800" b="1" dirty="0" smtClean="0">
              <a:solidFill>
                <a:schemeClr val="bg1"/>
              </a:solidFill>
            </a:endParaRPr>
          </a:p>
          <a:p>
            <a:pPr algn="ctr" rtl="1"/>
            <a:endParaRPr lang="ar-DZ" sz="2800" b="1" dirty="0" smtClean="0">
              <a:solidFill>
                <a:schemeClr val="bg1"/>
              </a:solidFill>
            </a:endParaRPr>
          </a:p>
          <a:p>
            <a:pPr algn="ctr" rtl="1"/>
            <a:r>
              <a:rPr lang="ar-SA" sz="2800" b="1" dirty="0" smtClean="0">
                <a:solidFill>
                  <a:schemeClr val="bg1"/>
                </a:solidFill>
              </a:rPr>
              <a:t>معلومات </a:t>
            </a:r>
            <a:r>
              <a:rPr lang="ar-DZ" sz="2800" b="1" dirty="0" smtClean="0">
                <a:solidFill>
                  <a:schemeClr val="bg1"/>
                </a:solidFill>
              </a:rPr>
              <a:t>داخلية</a:t>
            </a:r>
          </a:p>
          <a:p>
            <a:pPr lvl="0" algn="ctr" rtl="1"/>
            <a:r>
              <a:rPr lang="ar-SA" sz="2400" dirty="0">
                <a:solidFill>
                  <a:schemeClr val="bg1"/>
                </a:solidFill>
              </a:rPr>
              <a:t>هي التي تنتج من طرف المؤسسة بنفسها في شكل ملفات أو إحصائيات و تقارير</a:t>
            </a:r>
            <a:r>
              <a:rPr lang="fr-FR" sz="2800" dirty="0"/>
              <a:t>.</a:t>
            </a:r>
            <a:endParaRPr lang="en-US" sz="2800" dirty="0"/>
          </a:p>
          <a:p>
            <a:pPr algn="ctr"/>
            <a:endParaRPr lang="ar-DZ" sz="2800" b="1" dirty="0" smtClean="0">
              <a:solidFill>
                <a:schemeClr val="bg1"/>
              </a:solidFill>
            </a:endParaRPr>
          </a:p>
        </p:txBody>
      </p:sp>
      <p:sp>
        <p:nvSpPr>
          <p:cNvPr id="8" name="Rectangle à coins arrondis 7"/>
          <p:cNvSpPr/>
          <p:nvPr/>
        </p:nvSpPr>
        <p:spPr>
          <a:xfrm>
            <a:off x="1107040" y="3939749"/>
            <a:ext cx="3114439" cy="19964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bg1"/>
                </a:solidFill>
              </a:rPr>
              <a:t>معلومات</a:t>
            </a:r>
            <a:r>
              <a:rPr lang="ar-DZ" sz="2800" b="1" dirty="0" smtClean="0">
                <a:solidFill>
                  <a:schemeClr val="bg1"/>
                </a:solidFill>
              </a:rPr>
              <a:t> خارجية</a:t>
            </a:r>
          </a:p>
          <a:p>
            <a:pPr algn="ctr" rtl="1"/>
            <a:r>
              <a:rPr lang="ar-SA" sz="2400" dirty="0">
                <a:solidFill>
                  <a:schemeClr val="bg1"/>
                </a:solidFill>
              </a:rPr>
              <a:t>تصدر من خارج المؤسسة أي معلومات </a:t>
            </a:r>
            <a:r>
              <a:rPr lang="ar-SA" sz="2400" dirty="0" smtClean="0">
                <a:solidFill>
                  <a:schemeClr val="bg1"/>
                </a:solidFill>
              </a:rPr>
              <a:t>البيئة</a:t>
            </a:r>
            <a:endParaRPr lang="ar-DZ" sz="2800" b="1" dirty="0" smtClean="0">
              <a:solidFill>
                <a:schemeClr val="bg1"/>
              </a:solidFill>
            </a:endParaRPr>
          </a:p>
        </p:txBody>
      </p:sp>
      <p:cxnSp>
        <p:nvCxnSpPr>
          <p:cNvPr id="11" name="Connecteur droit avec flèche 10"/>
          <p:cNvCxnSpPr>
            <a:stCxn id="5" idx="2"/>
          </p:cNvCxnSpPr>
          <p:nvPr/>
        </p:nvCxnSpPr>
        <p:spPr>
          <a:xfrm flipH="1">
            <a:off x="2727960" y="3200400"/>
            <a:ext cx="2865120" cy="617216"/>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593080" y="3193202"/>
            <a:ext cx="2750820" cy="62441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6399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352800" y="2377440"/>
            <a:ext cx="4480560"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معيار مدة حياة المعلومة</a:t>
            </a:r>
            <a:endParaRPr lang="en-US" sz="2800" dirty="0">
              <a:solidFill>
                <a:schemeClr val="bg1"/>
              </a:solidFill>
            </a:endParaRPr>
          </a:p>
        </p:txBody>
      </p:sp>
      <p:sp>
        <p:nvSpPr>
          <p:cNvPr id="6" name="Rectangle à coins arrondis 5"/>
          <p:cNvSpPr/>
          <p:nvPr/>
        </p:nvSpPr>
        <p:spPr>
          <a:xfrm>
            <a:off x="7178040" y="3817616"/>
            <a:ext cx="2895600" cy="211857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bg1"/>
                </a:solidFill>
              </a:rPr>
              <a:t>ا</a:t>
            </a:r>
            <a:r>
              <a:rPr lang="ar-SA" sz="2800" b="1" dirty="0" smtClean="0">
                <a:solidFill>
                  <a:schemeClr val="bg1"/>
                </a:solidFill>
              </a:rPr>
              <a:t>لمعلومة </a:t>
            </a:r>
            <a:r>
              <a:rPr lang="ar-SA" sz="2800" b="1" dirty="0">
                <a:solidFill>
                  <a:schemeClr val="bg1"/>
                </a:solidFill>
              </a:rPr>
              <a:t>الدائمة:</a:t>
            </a:r>
            <a:r>
              <a:rPr lang="ar-SA" sz="2800" dirty="0">
                <a:solidFill>
                  <a:schemeClr val="bg1"/>
                </a:solidFill>
              </a:rPr>
              <a:t> وتتميز بكونها ثابتة، أي لا </a:t>
            </a:r>
            <a:r>
              <a:rPr lang="ar-SA" sz="2800" dirty="0" smtClean="0">
                <a:solidFill>
                  <a:schemeClr val="bg1"/>
                </a:solidFill>
              </a:rPr>
              <a:t>تتغير</a:t>
            </a:r>
            <a:r>
              <a:rPr lang="ar-DZ" sz="2800" dirty="0" smtClean="0">
                <a:solidFill>
                  <a:schemeClr val="bg1"/>
                </a:solidFill>
              </a:rPr>
              <a:t>.</a:t>
            </a:r>
            <a:endParaRPr lang="ar-DZ" sz="2800" b="1" dirty="0" smtClean="0">
              <a:solidFill>
                <a:schemeClr val="bg1"/>
              </a:solidFill>
            </a:endParaRPr>
          </a:p>
        </p:txBody>
      </p:sp>
      <p:sp>
        <p:nvSpPr>
          <p:cNvPr id="8" name="Rectangle à coins arrondis 7"/>
          <p:cNvSpPr/>
          <p:nvPr/>
        </p:nvSpPr>
        <p:spPr>
          <a:xfrm>
            <a:off x="1107040" y="3939749"/>
            <a:ext cx="2901079" cy="19964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sz="2800" b="1" dirty="0">
                <a:solidFill>
                  <a:schemeClr val="bg1"/>
                </a:solidFill>
              </a:rPr>
              <a:t>المعلومة المؤقتة:</a:t>
            </a:r>
            <a:r>
              <a:rPr lang="ar-SA" sz="2800" dirty="0">
                <a:solidFill>
                  <a:schemeClr val="bg1"/>
                </a:solidFill>
              </a:rPr>
              <a:t> تتغير بتغير </a:t>
            </a:r>
            <a:r>
              <a:rPr lang="ar-SA" sz="2800" dirty="0" smtClean="0">
                <a:solidFill>
                  <a:schemeClr val="bg1"/>
                </a:solidFill>
              </a:rPr>
              <a:t>الزمن</a:t>
            </a:r>
            <a:r>
              <a:rPr lang="ar-DZ" sz="2800" dirty="0" smtClean="0">
                <a:solidFill>
                  <a:schemeClr val="bg1"/>
                </a:solidFill>
              </a:rPr>
              <a:t>.</a:t>
            </a:r>
            <a:endParaRPr lang="ar-DZ" sz="2800" b="1" dirty="0" smtClean="0">
              <a:solidFill>
                <a:schemeClr val="bg1"/>
              </a:solidFill>
            </a:endParaRPr>
          </a:p>
        </p:txBody>
      </p:sp>
      <p:cxnSp>
        <p:nvCxnSpPr>
          <p:cNvPr id="11" name="Connecteur droit avec flèche 10"/>
          <p:cNvCxnSpPr>
            <a:stCxn id="5" idx="2"/>
          </p:cNvCxnSpPr>
          <p:nvPr/>
        </p:nvCxnSpPr>
        <p:spPr>
          <a:xfrm flipH="1">
            <a:off x="2727960" y="3200400"/>
            <a:ext cx="2865120" cy="617216"/>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593080" y="3193202"/>
            <a:ext cx="3032760" cy="62441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8857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352800" y="2377440"/>
            <a:ext cx="4480560"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bg1"/>
                </a:solidFill>
              </a:rPr>
              <a:t>معيار القياس</a:t>
            </a:r>
            <a:endParaRPr lang="en-US" sz="3200" dirty="0">
              <a:solidFill>
                <a:schemeClr val="bg1"/>
              </a:solidFill>
            </a:endParaRPr>
          </a:p>
        </p:txBody>
      </p:sp>
      <p:sp>
        <p:nvSpPr>
          <p:cNvPr id="6" name="Rectangle à coins arrondis 5"/>
          <p:cNvSpPr/>
          <p:nvPr/>
        </p:nvSpPr>
        <p:spPr>
          <a:xfrm>
            <a:off x="7178040" y="3817616"/>
            <a:ext cx="2895600" cy="211857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sz="2800" b="1" dirty="0">
                <a:solidFill>
                  <a:schemeClr val="bg1"/>
                </a:solidFill>
              </a:rPr>
              <a:t>المعلومة الكمية</a:t>
            </a:r>
            <a:r>
              <a:rPr lang="fr-FR" sz="2800" dirty="0" smtClean="0">
                <a:solidFill>
                  <a:schemeClr val="bg1"/>
                </a:solidFill>
              </a:rPr>
              <a:t>: </a:t>
            </a:r>
            <a:r>
              <a:rPr lang="ar-SA" sz="2800" dirty="0">
                <a:solidFill>
                  <a:schemeClr val="bg1"/>
                </a:solidFill>
              </a:rPr>
              <a:t>متعلقة بأرقام و </a:t>
            </a:r>
            <a:r>
              <a:rPr lang="ar-SA" sz="2800" dirty="0" smtClean="0">
                <a:solidFill>
                  <a:schemeClr val="bg1"/>
                </a:solidFill>
              </a:rPr>
              <a:t>القيم</a:t>
            </a:r>
            <a:r>
              <a:rPr lang="fr-FR" sz="2800" dirty="0" smtClean="0">
                <a:solidFill>
                  <a:schemeClr val="bg1"/>
                </a:solidFill>
              </a:rPr>
              <a:t>.</a:t>
            </a:r>
            <a:endParaRPr lang="en-US" sz="2800" dirty="0">
              <a:solidFill>
                <a:schemeClr val="bg1"/>
              </a:solidFill>
            </a:endParaRPr>
          </a:p>
        </p:txBody>
      </p:sp>
      <p:sp>
        <p:nvSpPr>
          <p:cNvPr id="8" name="Rectangle à coins arrondis 7"/>
          <p:cNvSpPr/>
          <p:nvPr/>
        </p:nvSpPr>
        <p:spPr>
          <a:xfrm>
            <a:off x="1107040" y="3939749"/>
            <a:ext cx="2901079" cy="19964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sz="2800" b="1" dirty="0">
                <a:solidFill>
                  <a:schemeClr val="bg1"/>
                </a:solidFill>
              </a:rPr>
              <a:t>المعلومة النوعية</a:t>
            </a:r>
            <a:r>
              <a:rPr lang="fr-FR" sz="2800" dirty="0" smtClean="0">
                <a:solidFill>
                  <a:schemeClr val="bg1"/>
                </a:solidFill>
              </a:rPr>
              <a:t>:</a:t>
            </a:r>
            <a:r>
              <a:rPr lang="ar-DZ" sz="2800" dirty="0" smtClean="0">
                <a:solidFill>
                  <a:schemeClr val="bg1"/>
                </a:solidFill>
              </a:rPr>
              <a:t> </a:t>
            </a:r>
            <a:r>
              <a:rPr lang="ar-SA" sz="2800" dirty="0" smtClean="0">
                <a:solidFill>
                  <a:schemeClr val="bg1"/>
                </a:solidFill>
              </a:rPr>
              <a:t>تعتمد </a:t>
            </a:r>
            <a:r>
              <a:rPr lang="ar-SA" sz="2800" dirty="0">
                <a:solidFill>
                  <a:schemeClr val="bg1"/>
                </a:solidFill>
              </a:rPr>
              <a:t>على المعرفة و الخبرة</a:t>
            </a:r>
            <a:r>
              <a:rPr lang="fr-FR" sz="2800" dirty="0">
                <a:solidFill>
                  <a:schemeClr val="bg1"/>
                </a:solidFill>
              </a:rPr>
              <a:t>.</a:t>
            </a:r>
            <a:endParaRPr lang="en-US" sz="2800" dirty="0">
              <a:solidFill>
                <a:schemeClr val="bg1"/>
              </a:solidFill>
            </a:endParaRPr>
          </a:p>
          <a:p>
            <a:pPr algn="ctr"/>
            <a:endParaRPr lang="ar-DZ" sz="2800" b="1" dirty="0" smtClean="0">
              <a:solidFill>
                <a:schemeClr val="bg1"/>
              </a:solidFill>
            </a:endParaRPr>
          </a:p>
        </p:txBody>
      </p:sp>
      <p:cxnSp>
        <p:nvCxnSpPr>
          <p:cNvPr id="11" name="Connecteur droit avec flèche 10"/>
          <p:cNvCxnSpPr>
            <a:stCxn id="5" idx="2"/>
          </p:cNvCxnSpPr>
          <p:nvPr/>
        </p:nvCxnSpPr>
        <p:spPr>
          <a:xfrm flipH="1">
            <a:off x="2727960" y="3200400"/>
            <a:ext cx="2865120" cy="617216"/>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593080" y="3193202"/>
            <a:ext cx="3032760" cy="62441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5755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SA" b="1" dirty="0" smtClean="0"/>
              <a:t>تصن</a:t>
            </a:r>
            <a:r>
              <a:rPr lang="ar-DZ" b="1" dirty="0" smtClean="0"/>
              <a:t>ــــ</a:t>
            </a:r>
            <a:r>
              <a:rPr lang="ar-SA" b="1" dirty="0" err="1" smtClean="0"/>
              <a:t>يف</a:t>
            </a:r>
            <a:r>
              <a:rPr lang="ar-SA" b="1" dirty="0" smtClean="0"/>
              <a:t> المعلوم</a:t>
            </a:r>
            <a:r>
              <a:rPr lang="ar-DZ" b="1" dirty="0" smtClean="0"/>
              <a:t>ــــــــــ</a:t>
            </a:r>
            <a:r>
              <a:rPr lang="ar-SA" b="1" dirty="0" smtClean="0"/>
              <a:t>ات</a:t>
            </a:r>
            <a:r>
              <a:rPr lang="ar-DZ" b="1" dirty="0" smtClean="0"/>
              <a:t/>
            </a:r>
            <a:br>
              <a:rPr lang="ar-DZ" b="1" dirty="0" smtClean="0"/>
            </a:br>
            <a:r>
              <a:rPr lang="ar-SA" dirty="0"/>
              <a:t>يمكن تصنيف المعلومات حسب عدة معايير و من أهمها:</a:t>
            </a:r>
            <a:r>
              <a:rPr lang="en-US" dirty="0"/>
              <a:t/>
            </a:r>
            <a:br>
              <a:rPr lang="en-US"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3352800" y="2255520"/>
            <a:ext cx="4480560" cy="9448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solidFill>
                  <a:schemeClr val="bg1"/>
                </a:solidFill>
              </a:rPr>
              <a:t>معيار المستوى الهرمي للمؤسسة</a:t>
            </a:r>
            <a:endParaRPr lang="en-US" sz="2800" dirty="0">
              <a:solidFill>
                <a:schemeClr val="bg1"/>
              </a:solidFill>
            </a:endParaRPr>
          </a:p>
        </p:txBody>
      </p:sp>
      <p:sp>
        <p:nvSpPr>
          <p:cNvPr id="6" name="Rectangle à coins arrondis 5"/>
          <p:cNvSpPr/>
          <p:nvPr/>
        </p:nvSpPr>
        <p:spPr>
          <a:xfrm>
            <a:off x="7833360" y="3817616"/>
            <a:ext cx="3932133" cy="26212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rtl="1"/>
            <a:r>
              <a:rPr lang="ar-SA" sz="2400" b="1" dirty="0">
                <a:solidFill>
                  <a:schemeClr val="bg1"/>
                </a:solidFill>
              </a:rPr>
              <a:t>المعلومة </a:t>
            </a:r>
            <a:r>
              <a:rPr lang="ar-SA" sz="2400" b="1" dirty="0" smtClean="0">
                <a:solidFill>
                  <a:schemeClr val="bg1"/>
                </a:solidFill>
              </a:rPr>
              <a:t>الاستراتيجية</a:t>
            </a:r>
            <a:r>
              <a:rPr lang="fr-FR" sz="2400" b="1" dirty="0" smtClean="0">
                <a:solidFill>
                  <a:schemeClr val="bg1"/>
                </a:solidFill>
              </a:rPr>
              <a:t>: </a:t>
            </a:r>
            <a:endParaRPr lang="ar-DZ" sz="2400" b="1" dirty="0" smtClean="0">
              <a:solidFill>
                <a:schemeClr val="bg1"/>
              </a:solidFill>
            </a:endParaRPr>
          </a:p>
          <a:p>
            <a:pPr lvl="0" algn="ctr" rtl="1"/>
            <a:r>
              <a:rPr lang="ar-SA" sz="2000" dirty="0" smtClean="0">
                <a:solidFill>
                  <a:schemeClr val="bg1"/>
                </a:solidFill>
              </a:rPr>
              <a:t>تعتبر </a:t>
            </a:r>
            <a:r>
              <a:rPr lang="ar-SA" sz="2000" dirty="0">
                <a:solidFill>
                  <a:schemeClr val="bg1"/>
                </a:solidFill>
              </a:rPr>
              <a:t>من أهم المعلومات على المستوى العام للمؤسسة حيث يستفاد منها في صياغة الأهداف </a:t>
            </a:r>
            <a:r>
              <a:rPr lang="ar-SA" sz="2000" dirty="0" smtClean="0">
                <a:solidFill>
                  <a:schemeClr val="bg1"/>
                </a:solidFill>
              </a:rPr>
              <a:t>الاستراتيجية </a:t>
            </a:r>
            <a:r>
              <a:rPr lang="ar-SA" sz="2000" dirty="0">
                <a:solidFill>
                  <a:schemeClr val="bg1"/>
                </a:solidFill>
              </a:rPr>
              <a:t>المستقبلية للمؤسسة لتحقيق ميزة تنافسية حيث ترتبط بمستقبل المؤسسة و تلعب دورا هاما في عملية تكييفها مع تغيرات المحيط</a:t>
            </a:r>
            <a:r>
              <a:rPr lang="fr-FR" sz="2000" dirty="0">
                <a:solidFill>
                  <a:schemeClr val="bg1"/>
                </a:solidFill>
              </a:rPr>
              <a:t>.</a:t>
            </a:r>
            <a:endParaRPr lang="en-US" sz="2000" dirty="0">
              <a:solidFill>
                <a:schemeClr val="bg1"/>
              </a:solidFill>
            </a:endParaRPr>
          </a:p>
        </p:txBody>
      </p:sp>
      <p:sp>
        <p:nvSpPr>
          <p:cNvPr id="8" name="Rectangle à coins arrondis 7"/>
          <p:cNvSpPr/>
          <p:nvPr/>
        </p:nvSpPr>
        <p:spPr>
          <a:xfrm>
            <a:off x="3325002" y="3855424"/>
            <a:ext cx="4246808" cy="25834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rtl="1"/>
            <a:r>
              <a:rPr lang="ar-SA" sz="2400" b="1" dirty="0">
                <a:solidFill>
                  <a:schemeClr val="bg1"/>
                </a:solidFill>
              </a:rPr>
              <a:t>المعلومة التكتيكية (الوظيفية): </a:t>
            </a:r>
            <a:endParaRPr lang="ar-DZ" sz="2400" b="1" dirty="0" smtClean="0">
              <a:solidFill>
                <a:schemeClr val="bg1"/>
              </a:solidFill>
            </a:endParaRPr>
          </a:p>
          <a:p>
            <a:pPr lvl="0" algn="ctr" rtl="1"/>
            <a:r>
              <a:rPr lang="ar-SA" sz="2000" dirty="0" smtClean="0">
                <a:solidFill>
                  <a:schemeClr val="bg1"/>
                </a:solidFill>
              </a:rPr>
              <a:t>تتعلق </a:t>
            </a:r>
            <a:r>
              <a:rPr lang="ar-SA" sz="2000" dirty="0">
                <a:solidFill>
                  <a:schemeClr val="bg1"/>
                </a:solidFill>
              </a:rPr>
              <a:t>عادة بالأنشطة الوظيفية حيث تعمل على ضمان الاتصال و التنسيق بين مختلف الأقسام وتتميز بكونها وصفية لأنها تتعلق بالأداء الحالي للمؤسسة وتغطي فترة زمنية عادة ما تقدر سنة.</a:t>
            </a:r>
            <a:endParaRPr lang="en-US" sz="2000" dirty="0">
              <a:solidFill>
                <a:schemeClr val="bg1"/>
              </a:solidFill>
            </a:endParaRPr>
          </a:p>
          <a:p>
            <a:pPr algn="ctr"/>
            <a:endParaRPr lang="ar-DZ" sz="2800" b="1" dirty="0" smtClean="0">
              <a:solidFill>
                <a:schemeClr val="bg1"/>
              </a:solidFill>
            </a:endParaRPr>
          </a:p>
        </p:txBody>
      </p:sp>
      <p:cxnSp>
        <p:nvCxnSpPr>
          <p:cNvPr id="11" name="Connecteur droit avec flèche 10"/>
          <p:cNvCxnSpPr>
            <a:stCxn id="5" idx="2"/>
          </p:cNvCxnSpPr>
          <p:nvPr/>
        </p:nvCxnSpPr>
        <p:spPr>
          <a:xfrm flipH="1">
            <a:off x="1391722" y="3200400"/>
            <a:ext cx="4201358" cy="604973"/>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a:endCxn id="6" idx="0"/>
          </p:cNvCxnSpPr>
          <p:nvPr/>
        </p:nvCxnSpPr>
        <p:spPr>
          <a:xfrm>
            <a:off x="5593293" y="3193202"/>
            <a:ext cx="4206134" cy="62441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0" name="Rectangle à coins arrondis 9"/>
          <p:cNvSpPr/>
          <p:nvPr/>
        </p:nvSpPr>
        <p:spPr>
          <a:xfrm>
            <a:off x="121920" y="3840895"/>
            <a:ext cx="2743200" cy="243798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400" b="1" dirty="0">
                <a:solidFill>
                  <a:schemeClr val="bg1"/>
                </a:solidFill>
              </a:rPr>
              <a:t>المعلومة التشغيلية</a:t>
            </a:r>
            <a:r>
              <a:rPr lang="ar-SA" sz="2000" dirty="0">
                <a:solidFill>
                  <a:schemeClr val="bg1"/>
                </a:solidFill>
              </a:rPr>
              <a:t>:</a:t>
            </a:r>
            <a:r>
              <a:rPr lang="ar-DZ" sz="2000" dirty="0">
                <a:solidFill>
                  <a:schemeClr val="bg1"/>
                </a:solidFill>
              </a:rPr>
              <a:t> مرتبطة بالوظائف الروتينية كالمحاسبة والإنتاج وهي تفصيلية ودورية ورسمية.</a:t>
            </a:r>
            <a:endParaRPr lang="en-US" sz="2000" dirty="0">
              <a:solidFill>
                <a:schemeClr val="bg1"/>
              </a:solidFill>
            </a:endParaRPr>
          </a:p>
        </p:txBody>
      </p:sp>
      <p:cxnSp>
        <p:nvCxnSpPr>
          <p:cNvPr id="18" name="Connecteur droit avec flèche 17"/>
          <p:cNvCxnSpPr/>
          <p:nvPr/>
        </p:nvCxnSpPr>
        <p:spPr>
          <a:xfrm>
            <a:off x="5593080" y="3200400"/>
            <a:ext cx="0" cy="640495"/>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125484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a:xfrm>
            <a:off x="680321" y="2336872"/>
            <a:ext cx="9613861" cy="4521127"/>
          </a:xfrm>
        </p:spPr>
        <p:style>
          <a:lnRef idx="1">
            <a:schemeClr val="accent6"/>
          </a:lnRef>
          <a:fillRef idx="2">
            <a:schemeClr val="accent6"/>
          </a:fillRef>
          <a:effectRef idx="1">
            <a:schemeClr val="accent6"/>
          </a:effectRef>
          <a:fontRef idx="minor">
            <a:schemeClr val="dk1"/>
          </a:fontRef>
        </p:style>
        <p:txBody>
          <a:bodyPr>
            <a:noAutofit/>
          </a:bodyPr>
          <a:lstStyle/>
          <a:p>
            <a:pPr marL="0" indent="0" algn="ctr" rtl="1">
              <a:lnSpc>
                <a:spcPct val="150000"/>
              </a:lnSpc>
              <a:buNone/>
            </a:pPr>
            <a:r>
              <a:rPr lang="ar-SA" sz="2800" dirty="0">
                <a:solidFill>
                  <a:schemeClr val="bg1"/>
                </a:solidFill>
                <a:latin typeface="Simplified Arabic" panose="02020603050405020304" pitchFamily="18" charset="-78"/>
                <a:cs typeface="Simplified Arabic" panose="02020603050405020304" pitchFamily="18" charset="-78"/>
              </a:rPr>
              <a:t>تعتبر المعلومات من </a:t>
            </a:r>
            <a:r>
              <a:rPr lang="ar-SA" sz="2800"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الحاجات</a:t>
            </a:r>
            <a:r>
              <a:rPr lang="ar-SA" sz="2800" dirty="0">
                <a:solidFill>
                  <a:schemeClr val="bg1"/>
                </a:solidFill>
                <a:latin typeface="Simplified Arabic" panose="02020603050405020304" pitchFamily="18" charset="-78"/>
                <a:cs typeface="Simplified Arabic" panose="02020603050405020304" pitchFamily="18" charset="-78"/>
              </a:rPr>
              <a:t> الملحة </a:t>
            </a:r>
            <a:r>
              <a:rPr lang="ar-SA" sz="2800" u="sng"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للإدارة الحديثة </a:t>
            </a:r>
            <a:r>
              <a:rPr lang="ar-SA" sz="2800" dirty="0">
                <a:solidFill>
                  <a:schemeClr val="bg1"/>
                </a:solidFill>
                <a:latin typeface="Simplified Arabic" panose="02020603050405020304" pitchFamily="18" charset="-78"/>
                <a:cs typeface="Simplified Arabic" panose="02020603050405020304" pitchFamily="18" charset="-78"/>
              </a:rPr>
              <a:t>حيث تعتبر الأساس الذي تبنى عليه </a:t>
            </a:r>
            <a:r>
              <a:rPr lang="ar-SA" sz="2800" u="sng"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القرارات</a:t>
            </a:r>
            <a:r>
              <a:rPr lang="ar-SA" sz="2800" dirty="0">
                <a:solidFill>
                  <a:schemeClr val="bg1"/>
                </a:solidFill>
                <a:latin typeface="Simplified Arabic" panose="02020603050405020304" pitchFamily="18" charset="-78"/>
                <a:cs typeface="Simplified Arabic" panose="02020603050405020304" pitchFamily="18" charset="-78"/>
              </a:rPr>
              <a:t> إضافة إلى </a:t>
            </a:r>
            <a:r>
              <a:rPr lang="ar-SA" sz="2800" u="sng" dirty="0">
                <a:solidFill>
                  <a:schemeClr val="bg1"/>
                </a:solidFill>
                <a:latin typeface="Simplified Arabic" panose="02020603050405020304" pitchFamily="18" charset="-78"/>
                <a:cs typeface="Simplified Arabic" panose="02020603050405020304" pitchFamily="18" charset="-78"/>
              </a:rPr>
              <a:t>دورها</a:t>
            </a:r>
            <a:r>
              <a:rPr lang="ar-SA" sz="2800" dirty="0">
                <a:solidFill>
                  <a:schemeClr val="bg1"/>
                </a:solidFill>
                <a:latin typeface="Simplified Arabic" panose="02020603050405020304" pitchFamily="18" charset="-78"/>
                <a:cs typeface="Simplified Arabic" panose="02020603050405020304" pitchFamily="18" charset="-78"/>
              </a:rPr>
              <a:t> الفعال في مجالات أخرى فنجد المؤسسات تسعى إلى بناء </a:t>
            </a:r>
            <a:r>
              <a:rPr lang="ar-SA" sz="2800" u="sng"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قاعدة للمعلومات </a:t>
            </a:r>
            <a:r>
              <a:rPr lang="ar-SA" sz="2800" dirty="0">
                <a:solidFill>
                  <a:schemeClr val="bg1"/>
                </a:solidFill>
                <a:latin typeface="Simplified Arabic" panose="02020603050405020304" pitchFamily="18" charset="-78"/>
                <a:cs typeface="Simplified Arabic" panose="02020603050405020304" pitchFamily="18" charset="-78"/>
              </a:rPr>
              <a:t>يقوم هيكلها حول </a:t>
            </a:r>
            <a:r>
              <a:rPr lang="ar-DZ" sz="2800" dirty="0" smtClean="0">
                <a:solidFill>
                  <a:schemeClr val="bg1"/>
                </a:solidFill>
                <a:latin typeface="Simplified Arabic" panose="02020603050405020304" pitchFamily="18" charset="-78"/>
                <a:cs typeface="Simplified Arabic" panose="02020603050405020304" pitchFamily="18" charset="-78"/>
              </a:rPr>
              <a:t>تحقيق </a:t>
            </a:r>
            <a:r>
              <a:rPr lang="ar-SA" sz="2800" dirty="0" smtClean="0">
                <a:solidFill>
                  <a:schemeClr val="bg1"/>
                </a:solidFill>
                <a:latin typeface="Simplified Arabic" panose="02020603050405020304" pitchFamily="18" charset="-78"/>
                <a:cs typeface="Simplified Arabic" panose="02020603050405020304" pitchFamily="18" charset="-78"/>
              </a:rPr>
              <a:t>أهداف كل </a:t>
            </a:r>
            <a:r>
              <a:rPr lang="ar-SA" sz="2800" dirty="0">
                <a:solidFill>
                  <a:schemeClr val="bg1"/>
                </a:solidFill>
                <a:latin typeface="Simplified Arabic" panose="02020603050405020304" pitchFamily="18" charset="-78"/>
                <a:cs typeface="Simplified Arabic" panose="02020603050405020304" pitchFamily="18" charset="-78"/>
              </a:rPr>
              <a:t>مشروع ، فالمعلومات تعتبر </a:t>
            </a:r>
            <a:r>
              <a:rPr lang="ar-SA" sz="2800" dirty="0" smtClean="0">
                <a:solidFill>
                  <a:schemeClr val="bg1"/>
                </a:solidFill>
                <a:latin typeface="Simplified Arabic" panose="02020603050405020304" pitchFamily="18" charset="-78"/>
                <a:cs typeface="Simplified Arabic" panose="02020603050405020304" pitchFamily="18" charset="-78"/>
              </a:rPr>
              <a:t>من </a:t>
            </a:r>
            <a:r>
              <a:rPr lang="ar-SA" sz="2800" u="sng" dirty="0" smtClean="0">
                <a:solidFill>
                  <a:schemeClr val="bg1"/>
                </a:solidFill>
                <a:latin typeface="Simplified Arabic" panose="02020603050405020304" pitchFamily="18" charset="-78"/>
                <a:cs typeface="Simplified Arabic" panose="02020603050405020304" pitchFamily="18" charset="-78"/>
              </a:rPr>
              <a:t>أهم الموارد المتاحة </a:t>
            </a:r>
            <a:r>
              <a:rPr lang="ar-SA" sz="2800" dirty="0" smtClean="0">
                <a:solidFill>
                  <a:schemeClr val="bg1"/>
                </a:solidFill>
                <a:latin typeface="Simplified Arabic" panose="02020603050405020304" pitchFamily="18" charset="-78"/>
                <a:cs typeface="Simplified Arabic" panose="02020603050405020304" pitchFamily="18" charset="-78"/>
              </a:rPr>
              <a:t>في </a:t>
            </a:r>
            <a:r>
              <a:rPr lang="ar-SA" sz="2800" dirty="0">
                <a:solidFill>
                  <a:schemeClr val="bg1"/>
                </a:solidFill>
                <a:latin typeface="Simplified Arabic" panose="02020603050405020304" pitchFamily="18" charset="-78"/>
                <a:cs typeface="Simplified Arabic" panose="02020603050405020304" pitchFamily="18" charset="-78"/>
              </a:rPr>
              <a:t>أي </a:t>
            </a:r>
            <a:r>
              <a:rPr lang="ar-SA" sz="2800" dirty="0" smtClean="0">
                <a:solidFill>
                  <a:schemeClr val="bg1"/>
                </a:solidFill>
                <a:latin typeface="Simplified Arabic" panose="02020603050405020304" pitchFamily="18" charset="-78"/>
                <a:cs typeface="Simplified Arabic" panose="02020603050405020304" pitchFamily="18" charset="-78"/>
              </a:rPr>
              <a:t>مؤسسة</a:t>
            </a:r>
            <a:r>
              <a:rPr lang="ar-DZ" sz="2800" dirty="0" smtClean="0">
                <a:solidFill>
                  <a:schemeClr val="bg1"/>
                </a:solidFill>
                <a:latin typeface="Simplified Arabic" panose="02020603050405020304" pitchFamily="18" charset="-78"/>
                <a:cs typeface="Simplified Arabic" panose="02020603050405020304" pitchFamily="18" charset="-78"/>
              </a:rPr>
              <a:t>،</a:t>
            </a:r>
            <a:r>
              <a:rPr lang="ar-SA" sz="2800" dirty="0" smtClean="0">
                <a:solidFill>
                  <a:schemeClr val="bg1"/>
                </a:solidFill>
                <a:latin typeface="Simplified Arabic" panose="02020603050405020304" pitchFamily="18" charset="-78"/>
                <a:cs typeface="Simplified Arabic" panose="02020603050405020304" pitchFamily="18" charset="-78"/>
              </a:rPr>
              <a:t> </a:t>
            </a:r>
            <a:r>
              <a:rPr lang="ar-SA" sz="2800" dirty="0">
                <a:solidFill>
                  <a:schemeClr val="bg1"/>
                </a:solidFill>
                <a:latin typeface="Simplified Arabic" panose="02020603050405020304" pitchFamily="18" charset="-78"/>
                <a:cs typeface="Simplified Arabic" panose="02020603050405020304" pitchFamily="18" charset="-78"/>
              </a:rPr>
              <a:t>و من ثم تقاس </a:t>
            </a:r>
            <a:r>
              <a:rPr lang="ar-SA" sz="2800" u="sng" dirty="0">
                <a:solidFill>
                  <a:schemeClr val="bg1"/>
                </a:solidFill>
                <a:latin typeface="Simplified Arabic" panose="02020603050405020304" pitchFamily="18" charset="-78"/>
                <a:cs typeface="Simplified Arabic" panose="02020603050405020304" pitchFamily="18" charset="-78"/>
              </a:rPr>
              <a:t>قيمتها</a:t>
            </a:r>
            <a:r>
              <a:rPr lang="ar-SA" sz="2800" dirty="0">
                <a:solidFill>
                  <a:schemeClr val="bg1"/>
                </a:solidFill>
                <a:latin typeface="Simplified Arabic" panose="02020603050405020304" pitchFamily="18" charset="-78"/>
                <a:cs typeface="Simplified Arabic" panose="02020603050405020304" pitchFamily="18" charset="-78"/>
              </a:rPr>
              <a:t> بطريقة </a:t>
            </a:r>
            <a:r>
              <a:rPr lang="ar-SA" sz="2800" u="sng" dirty="0">
                <a:solidFill>
                  <a:schemeClr val="bg1"/>
                </a:solidFill>
                <a:latin typeface="Simplified Arabic" panose="02020603050405020304" pitchFamily="18" charset="-78"/>
                <a:cs typeface="Simplified Arabic" panose="02020603050405020304" pitchFamily="18" charset="-78"/>
              </a:rPr>
              <a:t>نسبية</a:t>
            </a:r>
            <a:r>
              <a:rPr lang="ar-SA" sz="2800" dirty="0">
                <a:solidFill>
                  <a:schemeClr val="bg1"/>
                </a:solidFill>
                <a:latin typeface="Simplified Arabic" panose="02020603050405020304" pitchFamily="18" charset="-78"/>
                <a:cs typeface="Simplified Arabic" panose="02020603050405020304" pitchFamily="18" charset="-78"/>
              </a:rPr>
              <a:t> وفقا لمدى </a:t>
            </a:r>
            <a:r>
              <a:rPr lang="ar-SA" sz="2800" dirty="0" smtClean="0">
                <a:solidFill>
                  <a:schemeClr val="bg1"/>
                </a:solidFill>
                <a:latin typeface="Simplified Arabic" panose="02020603050405020304" pitchFamily="18" charset="-78"/>
                <a:cs typeface="Simplified Arabic" panose="02020603050405020304" pitchFamily="18" charset="-78"/>
              </a:rPr>
              <a:t>مساهمتها </a:t>
            </a:r>
            <a:r>
              <a:rPr lang="ar-SA" sz="2800" dirty="0">
                <a:solidFill>
                  <a:schemeClr val="bg1"/>
                </a:solidFill>
                <a:latin typeface="Simplified Arabic" panose="02020603050405020304" pitchFamily="18" charset="-78"/>
                <a:cs typeface="Simplified Arabic" panose="02020603050405020304" pitchFamily="18" charset="-78"/>
              </a:rPr>
              <a:t>في </a:t>
            </a:r>
            <a:r>
              <a:rPr lang="ar-SA" sz="2800" dirty="0" smtClean="0">
                <a:solidFill>
                  <a:schemeClr val="bg1"/>
                </a:solidFill>
                <a:latin typeface="Simplified Arabic" panose="02020603050405020304" pitchFamily="18" charset="-78"/>
                <a:cs typeface="Simplified Arabic" panose="02020603050405020304" pitchFamily="18" charset="-78"/>
              </a:rPr>
              <a:t>الإضافة </a:t>
            </a:r>
            <a:r>
              <a:rPr lang="ar-SA" sz="2800" u="sng" dirty="0">
                <a:solidFill>
                  <a:schemeClr val="bg1"/>
                </a:solidFill>
                <a:latin typeface="Simplified Arabic" panose="02020603050405020304" pitchFamily="18" charset="-78"/>
                <a:cs typeface="Simplified Arabic" panose="02020603050405020304" pitchFamily="18" charset="-78"/>
              </a:rPr>
              <a:t>إلى مستوى المعرفة </a:t>
            </a:r>
            <a:r>
              <a:rPr lang="ar-SA" sz="2800" dirty="0">
                <a:solidFill>
                  <a:schemeClr val="bg1"/>
                </a:solidFill>
                <a:latin typeface="Simplified Arabic" panose="02020603050405020304" pitchFamily="18" charset="-78"/>
                <a:cs typeface="Simplified Arabic" panose="02020603050405020304" pitchFamily="18" charset="-78"/>
              </a:rPr>
              <a:t>و نلاحظ أن المعلومات تحمل في طياتها عناصر ثلاثية الأبعاد وهي </a:t>
            </a:r>
            <a:r>
              <a:rPr lang="ar-SA" sz="2800" b="1" u="sng" dirty="0">
                <a:solidFill>
                  <a:schemeClr val="bg1"/>
                </a:solidFill>
                <a:latin typeface="Simplified Arabic" panose="02020603050405020304" pitchFamily="18" charset="-78"/>
                <a:cs typeface="Simplified Arabic" panose="02020603050405020304" pitchFamily="18" charset="-78"/>
              </a:rPr>
              <a:t>البيانات، المعلومات، المعرفة.</a:t>
            </a:r>
            <a:endParaRPr lang="en-US" sz="2800" b="1" u="sng" dirty="0">
              <a:solidFill>
                <a:schemeClr val="bg1"/>
              </a:solidFill>
              <a:latin typeface="Simplified Arabic" panose="02020603050405020304" pitchFamily="18" charset="-78"/>
              <a:cs typeface="Simplified Arabic" panose="02020603050405020304" pitchFamily="18" charset="-78"/>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mph" presetSubtype="0" fill="hold" grpId="0" nodeType="clickEffect">
                                  <p:stCondLst>
                                    <p:cond delay="0"/>
                                  </p:stCondLst>
                                  <p:iterate type="lt">
                                    <p:tmPct val="0"/>
                                  </p:iterate>
                                  <p:childTnLst>
                                    <p:animClr clrSpc="hsl" dir="cw">
                                      <p:cBhvr override="childStyle">
                                        <p:cTn id="14" dur="500" fill="hold"/>
                                        <p:tgtEl>
                                          <p:spTgt spid="2"/>
                                        </p:tgtEl>
                                        <p:attrNameLst>
                                          <p:attrName>style.color</p:attrName>
                                        </p:attrNameLst>
                                      </p:cBhvr>
                                      <p:by>
                                        <p:hsl h="7200000" s="0" l="0"/>
                                      </p:by>
                                    </p:animClr>
                                    <p:animClr clrSpc="hsl" dir="cw">
                                      <p:cBhvr>
                                        <p:cTn id="15" dur="500" fill="hold"/>
                                        <p:tgtEl>
                                          <p:spTgt spid="2"/>
                                        </p:tgtEl>
                                        <p:attrNameLst>
                                          <p:attrName>fillcolor</p:attrName>
                                        </p:attrNameLst>
                                      </p:cBhvr>
                                      <p:by>
                                        <p:hsl h="7200000" s="0" l="0"/>
                                      </p:by>
                                    </p:animClr>
                                    <p:animClr clrSpc="hsl" dir="cw">
                                      <p:cBhvr>
                                        <p:cTn id="16" dur="500" fill="hold"/>
                                        <p:tgtEl>
                                          <p:spTgt spid="2"/>
                                        </p:tgtEl>
                                        <p:attrNameLst>
                                          <p:attrName>stroke.color</p:attrName>
                                        </p:attrNameLst>
                                      </p:cBhvr>
                                      <p:by>
                                        <p:hsl h="7200000" s="0" l="0"/>
                                      </p:by>
                                    </p:animClr>
                                    <p:set>
                                      <p:cBhvr>
                                        <p:cTn id="17" dur="500" fill="hold"/>
                                        <p:tgtEl>
                                          <p:spTgt spid="2"/>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1" nodeType="clickEffect">
                                  <p:stCondLst>
                                    <p:cond delay="0"/>
                                  </p:stCondLst>
                                  <p:iterate type="lt">
                                    <p:tmPct val="0"/>
                                  </p:iterate>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anim calcmode="lin" valueType="num">
                                      <p:cBhvr>
                                        <p:cTn id="23" dur="2000" fill="hold"/>
                                        <p:tgtEl>
                                          <p:spTgt spid="2"/>
                                        </p:tgtEl>
                                        <p:attrNameLst>
                                          <p:attrName>ppt_w</p:attrName>
                                        </p:attrNameLst>
                                      </p:cBhvr>
                                      <p:tavLst>
                                        <p:tav tm="0" fmla="#ppt_w*sin(2.5*pi*$)">
                                          <p:val>
                                            <p:fltVal val="0"/>
                                          </p:val>
                                        </p:tav>
                                        <p:tav tm="100000">
                                          <p:val>
                                            <p:fltVal val="1"/>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34" presetClass="emph" presetSubtype="0" fill="hold" grpId="2" nodeType="click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2"/>
                                        </p:tgtEl>
                                        <p:attrNameLst>
                                          <p:attrName>ppt_x</p:attrName>
                                          <p:attrName>ppt_y</p:attrName>
                                        </p:attrNameLst>
                                      </p:cBhvr>
                                    </p:animMotion>
                                    <p:animRot by="1500000">
                                      <p:cBhvr>
                                        <p:cTn id="29" dur="125" fill="hold">
                                          <p:stCondLst>
                                            <p:cond delay="0"/>
                                          </p:stCondLst>
                                        </p:cTn>
                                        <p:tgtEl>
                                          <p:spTgt spid="2"/>
                                        </p:tgtEl>
                                        <p:attrNameLst>
                                          <p:attrName>r</p:attrName>
                                        </p:attrNameLst>
                                      </p:cBhvr>
                                    </p:animRot>
                                    <p:animRot by="-1500000">
                                      <p:cBhvr>
                                        <p:cTn id="30" dur="125" fill="hold">
                                          <p:stCondLst>
                                            <p:cond delay="125"/>
                                          </p:stCondLst>
                                        </p:cTn>
                                        <p:tgtEl>
                                          <p:spTgt spid="2"/>
                                        </p:tgtEl>
                                        <p:attrNameLst>
                                          <p:attrName>r</p:attrName>
                                        </p:attrNameLst>
                                      </p:cBhvr>
                                    </p:animRot>
                                    <p:animRot by="-1500000">
                                      <p:cBhvr>
                                        <p:cTn id="31" dur="125" fill="hold">
                                          <p:stCondLst>
                                            <p:cond delay="250"/>
                                          </p:stCondLst>
                                        </p:cTn>
                                        <p:tgtEl>
                                          <p:spTgt spid="2"/>
                                        </p:tgtEl>
                                        <p:attrNameLst>
                                          <p:attrName>r</p:attrName>
                                        </p:attrNameLst>
                                      </p:cBhvr>
                                    </p:animRot>
                                    <p:animRot by="1500000">
                                      <p:cBhvr>
                                        <p:cTn id="32"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8441" y="597205"/>
            <a:ext cx="9613861" cy="1080938"/>
          </a:xfrm>
        </p:spPr>
        <p:txBody>
          <a:bodyPr/>
          <a:lstStyle/>
          <a:p>
            <a:pPr algn="ctr"/>
            <a:r>
              <a:rPr lang="ar-SA" b="1" dirty="0"/>
              <a:t>تعريف المعلومات</a:t>
            </a:r>
            <a:endParaRPr lang="en-US" dirty="0"/>
          </a:p>
        </p:txBody>
      </p:sp>
      <p:sp>
        <p:nvSpPr>
          <p:cNvPr id="3" name="Espace réservé du contenu 2"/>
          <p:cNvSpPr>
            <a:spLocks noGrp="1"/>
          </p:cNvSpPr>
          <p:nvPr>
            <p:ph idx="1"/>
          </p:nvPr>
        </p:nvSpPr>
        <p:spPr>
          <a:xfrm>
            <a:off x="150124" y="2073074"/>
            <a:ext cx="11943137" cy="4632526"/>
          </a:xfrm>
        </p:spPr>
        <p:style>
          <a:lnRef idx="1">
            <a:schemeClr val="accent1"/>
          </a:lnRef>
          <a:fillRef idx="2">
            <a:schemeClr val="accent1"/>
          </a:fillRef>
          <a:effectRef idx="1">
            <a:schemeClr val="accent1"/>
          </a:effectRef>
          <a:fontRef idx="minor">
            <a:schemeClr val="dk1"/>
          </a:fontRef>
        </p:style>
        <p:txBody>
          <a:bodyPr>
            <a:normAutofit/>
          </a:bodyPr>
          <a:lstStyle/>
          <a:p>
            <a:pPr lvl="0" algn="r" rtl="1">
              <a:buFont typeface="Wingdings" panose="05000000000000000000" pitchFamily="2" charset="2"/>
              <a:buChar char="q"/>
            </a:pPr>
            <a:r>
              <a:rPr lang="ar-SA" dirty="0"/>
              <a:t>هي البيانات التي تم إعدادها لتصبح في </a:t>
            </a:r>
            <a:r>
              <a:rPr lang="ar-SA" dirty="0">
                <a:effectLst>
                  <a:outerShdw blurRad="38100" dist="38100" dir="2700000" algn="tl">
                    <a:srgbClr val="000000">
                      <a:alpha val="43137"/>
                    </a:srgbClr>
                  </a:outerShdw>
                </a:effectLst>
              </a:rPr>
              <a:t>شكل أكثر نفعا لمستخدميها، </a:t>
            </a:r>
            <a:r>
              <a:rPr lang="ar-SA" dirty="0"/>
              <a:t>والتي لها </a:t>
            </a:r>
            <a:r>
              <a:rPr lang="ar-SA" dirty="0">
                <a:effectLst>
                  <a:outerShdw blurRad="38100" dist="38100" dir="2700000" algn="tl">
                    <a:srgbClr val="000000">
                      <a:alpha val="43137"/>
                    </a:srgbClr>
                  </a:outerShdw>
                </a:effectLst>
              </a:rPr>
              <a:t>قيمة مدركة </a:t>
            </a:r>
            <a:r>
              <a:rPr lang="ar-SA" dirty="0"/>
              <a:t>في الاستخدام </a:t>
            </a:r>
            <a:r>
              <a:rPr lang="ar-SA" dirty="0">
                <a:effectLst>
                  <a:outerShdw blurRad="38100" dist="38100" dir="2700000" algn="tl">
                    <a:srgbClr val="000000">
                      <a:alpha val="43137"/>
                    </a:srgbClr>
                  </a:outerShdw>
                </a:effectLst>
              </a:rPr>
              <a:t>الحالي</a:t>
            </a:r>
            <a:r>
              <a:rPr lang="ar-SA" dirty="0"/>
              <a:t> </a:t>
            </a:r>
            <a:r>
              <a:rPr lang="ar-SA" dirty="0">
                <a:effectLst>
                  <a:outerShdw blurRad="38100" dist="38100" dir="2700000" algn="tl">
                    <a:srgbClr val="000000">
                      <a:alpha val="43137"/>
                    </a:srgbClr>
                  </a:outerShdw>
                </a:effectLst>
              </a:rPr>
              <a:t>والمتوقع</a:t>
            </a:r>
            <a:r>
              <a:rPr lang="ar-SA" dirty="0"/>
              <a:t> أو في </a:t>
            </a:r>
            <a:r>
              <a:rPr lang="ar-SA" dirty="0">
                <a:effectLst>
                  <a:outerShdw blurRad="38100" dist="38100" dir="2700000" algn="tl">
                    <a:srgbClr val="000000">
                      <a:alpha val="43137"/>
                    </a:srgbClr>
                  </a:outerShdw>
                </a:effectLst>
              </a:rPr>
              <a:t>القرارات التي يتم اتخاذها</a:t>
            </a:r>
            <a:r>
              <a:rPr lang="ar-SA" dirty="0"/>
              <a:t>. </a:t>
            </a:r>
            <a:endParaRPr lang="ar-DZ" dirty="0" smtClean="0"/>
          </a:p>
          <a:p>
            <a:pPr lvl="0" algn="r" rtl="1">
              <a:buFont typeface="Wingdings" panose="05000000000000000000" pitchFamily="2" charset="2"/>
              <a:buChar char="q"/>
            </a:pPr>
            <a:r>
              <a:rPr lang="ar-DZ" dirty="0" smtClean="0"/>
              <a:t>المعلومة عبارة </a:t>
            </a:r>
            <a:r>
              <a:rPr lang="ar-DZ" dirty="0"/>
              <a:t>عن </a:t>
            </a:r>
            <a:r>
              <a:rPr lang="ar-DZ" dirty="0">
                <a:effectLst>
                  <a:outerShdw blurRad="38100" dist="38100" dir="2700000" algn="tl">
                    <a:srgbClr val="000000">
                      <a:alpha val="43137"/>
                    </a:srgbClr>
                  </a:outerShdw>
                </a:effectLst>
              </a:rPr>
              <a:t>الحقائق</a:t>
            </a:r>
            <a:r>
              <a:rPr lang="ar-DZ" dirty="0"/>
              <a:t> والأفكار التي يتبادلها الأفراد في حياتهم، ويكون ذلك التبادل عادة </a:t>
            </a:r>
            <a:r>
              <a:rPr lang="ar-DZ" dirty="0" smtClean="0"/>
              <a:t>عبر وسائل الاتصال المختلفة وعبر </a:t>
            </a:r>
            <a:r>
              <a:rPr lang="ar-DZ" dirty="0"/>
              <a:t>مراكز ونظم المعلومات المختلفة في </a:t>
            </a:r>
            <a:r>
              <a:rPr lang="ar-DZ" dirty="0" smtClean="0"/>
              <a:t>المجتمع</a:t>
            </a:r>
            <a:r>
              <a:rPr lang="ar-DZ" dirty="0"/>
              <a:t>.</a:t>
            </a:r>
            <a:br>
              <a:rPr lang="ar-DZ" dirty="0"/>
            </a:br>
            <a:endParaRPr lang="fr-FR" dirty="0"/>
          </a:p>
          <a:p>
            <a:pPr algn="r" rtl="1">
              <a:buFont typeface="Wingdings" panose="05000000000000000000" pitchFamily="2" charset="2"/>
              <a:buChar char="Ø"/>
            </a:pPr>
            <a:r>
              <a:rPr lang="ar-DZ" dirty="0" smtClean="0"/>
              <a:t>وبناء </a:t>
            </a:r>
            <a:r>
              <a:rPr lang="ar-DZ" dirty="0"/>
              <a:t>على ما تقدم ،فانه يمكن القول أن مفهوم المعلومات مفهوم واسع يتضمن العديد من المعاني والأهداف</a:t>
            </a:r>
            <a:br>
              <a:rPr lang="ar-DZ" dirty="0"/>
            </a:br>
            <a:r>
              <a:rPr lang="ar-DZ" dirty="0"/>
              <a:t>المنشودة، فهي نتاج معالجة البيانات </a:t>
            </a:r>
            <a:r>
              <a:rPr lang="ar-DZ" dirty="0">
                <a:effectLst>
                  <a:outerShdw blurRad="38100" dist="38100" dir="2700000" algn="tl">
                    <a:srgbClr val="000000">
                      <a:alpha val="43137"/>
                    </a:srgbClr>
                  </a:outerShdw>
                </a:effectLst>
              </a:rPr>
              <a:t>يدويا أو آليا أو بالوسيلتين </a:t>
            </a:r>
            <a:r>
              <a:rPr lang="ar-DZ" dirty="0"/>
              <a:t>معا، </a:t>
            </a:r>
            <a:r>
              <a:rPr lang="ar-DZ" dirty="0" smtClean="0"/>
              <a:t>والتي </a:t>
            </a:r>
            <a:r>
              <a:rPr lang="ar-DZ" dirty="0"/>
              <a:t>تقود </a:t>
            </a:r>
            <a:r>
              <a:rPr lang="ar-DZ" dirty="0">
                <a:effectLst>
                  <a:outerShdw blurRad="38100" dist="38100" dir="2700000" algn="tl">
                    <a:srgbClr val="000000">
                      <a:alpha val="43137"/>
                    </a:srgbClr>
                  </a:outerShdw>
                </a:effectLst>
              </a:rPr>
              <a:t>إلى اتخاذ القرار</a:t>
            </a:r>
            <a:r>
              <a:rPr lang="ar-DZ" dirty="0" smtClean="0"/>
              <a:t>. </a:t>
            </a:r>
            <a:r>
              <a:rPr lang="ar-DZ" dirty="0"/>
              <a:t/>
            </a:r>
            <a:br>
              <a:rPr lang="ar-DZ" dirty="0"/>
            </a:br>
            <a:endParaRPr lang="en-US" dirty="0"/>
          </a:p>
          <a:p>
            <a:pPr lvl="0" algn="r" rtl="1">
              <a:buFont typeface="Wingdings" panose="05000000000000000000" pitchFamily="2" charset="2"/>
              <a:buChar char="Ø"/>
            </a:pPr>
            <a:r>
              <a:rPr lang="ar-DZ" dirty="0" smtClean="0"/>
              <a:t>فنستنتج </a:t>
            </a:r>
            <a:r>
              <a:rPr lang="ar-DZ" dirty="0"/>
              <a:t>أن المعلومة أصبحت </a:t>
            </a:r>
            <a:r>
              <a:rPr lang="ar-DZ" dirty="0">
                <a:effectLst>
                  <a:outerShdw blurRad="38100" dist="38100" dir="2700000" algn="tl">
                    <a:srgbClr val="000000">
                      <a:alpha val="43137"/>
                    </a:srgbClr>
                  </a:outerShdw>
                </a:effectLst>
              </a:rPr>
              <a:t>موردا</a:t>
            </a:r>
            <a:r>
              <a:rPr lang="ar-DZ" dirty="0"/>
              <a:t> آخر من موارد المؤسسة </a:t>
            </a:r>
            <a:r>
              <a:rPr lang="ar-DZ" dirty="0">
                <a:effectLst>
                  <a:outerShdw blurRad="38100" dist="38100" dir="2700000" algn="tl">
                    <a:srgbClr val="000000">
                      <a:alpha val="43137"/>
                    </a:srgbClr>
                  </a:outerShdw>
                </a:effectLst>
              </a:rPr>
              <a:t>(الموارد البشرية، الطبيعية، المادية، المالية)،</a:t>
            </a:r>
            <a:br>
              <a:rPr lang="ar-DZ" dirty="0">
                <a:effectLst>
                  <a:outerShdw blurRad="38100" dist="38100" dir="2700000" algn="tl">
                    <a:srgbClr val="000000">
                      <a:alpha val="43137"/>
                    </a:srgbClr>
                  </a:outerShdw>
                </a:effectLst>
              </a:rPr>
            </a:br>
            <a:r>
              <a:rPr lang="ar-DZ" dirty="0"/>
              <a:t>والتي أصبح من الضروري على المؤسسة استغلالها للتمكن من </a:t>
            </a:r>
            <a:r>
              <a:rPr lang="ar-DZ" dirty="0">
                <a:effectLst>
                  <a:outerShdw blurRad="38100" dist="38100" dir="2700000" algn="tl">
                    <a:srgbClr val="000000">
                      <a:alpha val="43137"/>
                    </a:srgbClr>
                  </a:outerShdw>
                </a:effectLst>
              </a:rPr>
              <a:t>اتخاذ القرارات </a:t>
            </a:r>
            <a:r>
              <a:rPr lang="ar-DZ" dirty="0" smtClean="0">
                <a:effectLst>
                  <a:outerShdw blurRad="38100" dist="38100" dir="2700000" algn="tl">
                    <a:srgbClr val="000000">
                      <a:alpha val="43137"/>
                    </a:srgbClr>
                  </a:outerShdw>
                </a:effectLst>
              </a:rPr>
              <a:t>الرشيدة.</a:t>
            </a:r>
            <a:endParaRPr lang="en-US" dirty="0"/>
          </a:p>
        </p:txBody>
      </p:sp>
      <p:sp>
        <p:nvSpPr>
          <p:cNvPr id="5" name="Flèche vers le bas 4"/>
          <p:cNvSpPr/>
          <p:nvPr/>
        </p:nvSpPr>
        <p:spPr>
          <a:xfrm>
            <a:off x="4038600" y="1453754"/>
            <a:ext cx="3642132" cy="5095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21540308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7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25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3282" y="331710"/>
            <a:ext cx="9613861" cy="1080938"/>
          </a:xfrm>
        </p:spPr>
        <p:txBody>
          <a:bodyPr/>
          <a:lstStyle/>
          <a:p>
            <a:pPr algn="ctr" rtl="1"/>
            <a:r>
              <a:rPr lang="ar-SA" b="1" dirty="0"/>
              <a:t>مصادر </a:t>
            </a:r>
            <a:r>
              <a:rPr lang="ar-SA" b="1" dirty="0" smtClean="0"/>
              <a:t>المعلومات</a:t>
            </a:r>
            <a:endParaRPr lang="en-US" b="1" dirty="0"/>
          </a:p>
        </p:txBody>
      </p:sp>
      <p:sp>
        <p:nvSpPr>
          <p:cNvPr id="3" name="Espace réservé du contenu 2"/>
          <p:cNvSpPr>
            <a:spLocks noGrp="1"/>
          </p:cNvSpPr>
          <p:nvPr>
            <p:ph idx="1"/>
          </p:nvPr>
        </p:nvSpPr>
        <p:spPr/>
        <p:txBody>
          <a:bodyPr/>
          <a:lstStyle/>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6608273" y="2523528"/>
            <a:ext cx="3152633" cy="132383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800" b="1" dirty="0" smtClean="0">
                <a:solidFill>
                  <a:schemeClr val="bg1"/>
                </a:solidFill>
              </a:rPr>
              <a:t>مصادر داخلية </a:t>
            </a:r>
            <a:endParaRPr lang="en-US" sz="2800" b="1" dirty="0">
              <a:solidFill>
                <a:schemeClr val="bg1"/>
              </a:solidFill>
            </a:endParaRPr>
          </a:p>
        </p:txBody>
      </p:sp>
      <p:sp>
        <p:nvSpPr>
          <p:cNvPr id="6" name="Rectangle à coins arrondis 5"/>
          <p:cNvSpPr/>
          <p:nvPr/>
        </p:nvSpPr>
        <p:spPr>
          <a:xfrm>
            <a:off x="839345" y="2617200"/>
            <a:ext cx="3152633" cy="132383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800" b="1" dirty="0" smtClean="0">
                <a:solidFill>
                  <a:schemeClr val="bg1"/>
                </a:solidFill>
              </a:rPr>
              <a:t>مصادر خارجية</a:t>
            </a:r>
            <a:endParaRPr lang="en-US" sz="2800" b="1" dirty="0">
              <a:solidFill>
                <a:schemeClr val="bg1"/>
              </a:solidFill>
            </a:endParaRPr>
          </a:p>
        </p:txBody>
      </p:sp>
      <p:cxnSp>
        <p:nvCxnSpPr>
          <p:cNvPr id="11" name="Connecteur droit avec flèche 10"/>
          <p:cNvCxnSpPr/>
          <p:nvPr/>
        </p:nvCxnSpPr>
        <p:spPr>
          <a:xfrm>
            <a:off x="5211640" y="2579723"/>
            <a:ext cx="2271200" cy="23682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Connecteur droit avec flèche 11"/>
          <p:cNvCxnSpPr/>
          <p:nvPr/>
        </p:nvCxnSpPr>
        <p:spPr>
          <a:xfrm flipH="1">
            <a:off x="2568508" y="2575643"/>
            <a:ext cx="2643132" cy="40406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5" name="Rectangle avec flèche vers le haut 14"/>
          <p:cNvSpPr/>
          <p:nvPr/>
        </p:nvSpPr>
        <p:spPr>
          <a:xfrm>
            <a:off x="5563807" y="3477695"/>
            <a:ext cx="5241566" cy="3170339"/>
          </a:xfrm>
          <a:prstGeom prst="upArrowCallout">
            <a:avLst>
              <a:gd name="adj1" fmla="val 33495"/>
              <a:gd name="adj2" fmla="val 25000"/>
              <a:gd name="adj3" fmla="val 25000"/>
              <a:gd name="adj4" fmla="val 7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lnSpc>
                <a:spcPct val="150000"/>
              </a:lnSpc>
            </a:pPr>
            <a:r>
              <a:rPr lang="ar-SA" b="1" dirty="0"/>
              <a:t>تتكون المصادر الداخلية من </a:t>
            </a:r>
            <a:r>
              <a:rPr lang="ar-SA" b="1" dirty="0" err="1"/>
              <a:t>أﺷخاص</a:t>
            </a:r>
            <a:r>
              <a:rPr lang="ar-SA" b="1" dirty="0"/>
              <a:t> أو أدوات داخل المؤسسة مثل المشرفين و رؤساء الأقسام و المديرين وكذلك هي كل السجلات والدفاتر والتقارير المتعلقة بأوضاع العمل فهذه المعلومات ذات أهمية كبيرة للإدارة لأنها أساس اتخاذ القرارات المتعلقة بتطوير الخطط والسياسات وتقييم  الأداء و يتم تجميع المعلومات الداخلية على أساس رسمي للأحداث التي وقعت بالفعل</a:t>
            </a:r>
            <a:r>
              <a:rPr lang="fr-FR" b="1" dirty="0"/>
              <a:t>.</a:t>
            </a:r>
            <a:endParaRPr lang="en-US" b="1" dirty="0">
              <a:solidFill>
                <a:schemeClr val="bg1"/>
              </a:solidFill>
            </a:endParaRPr>
          </a:p>
        </p:txBody>
      </p:sp>
      <p:sp>
        <p:nvSpPr>
          <p:cNvPr id="16" name="Rectangle avec flèche vers le haut 15"/>
          <p:cNvSpPr/>
          <p:nvPr/>
        </p:nvSpPr>
        <p:spPr>
          <a:xfrm>
            <a:off x="197202" y="3477695"/>
            <a:ext cx="5014437" cy="3170339"/>
          </a:xfrm>
          <a:prstGeom prst="upArrowCallout">
            <a:avLst>
              <a:gd name="adj1" fmla="val 25000"/>
              <a:gd name="adj2" fmla="val 25000"/>
              <a:gd name="adj3" fmla="val 25000"/>
              <a:gd name="adj4" fmla="val 7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lnSpc>
                <a:spcPct val="150000"/>
              </a:lnSpc>
            </a:pPr>
            <a:r>
              <a:rPr lang="ar-SA" b="1" dirty="0"/>
              <a:t>المؤسسة و هي تزاول نشاطها تظل في اتصال دائم بمحيطها الذي يزودها بدون انقطاع </a:t>
            </a:r>
            <a:r>
              <a:rPr lang="ar-SA" b="1" dirty="0" err="1"/>
              <a:t>بمعلومات،و</a:t>
            </a:r>
            <a:r>
              <a:rPr lang="ar-SA" b="1" dirty="0"/>
              <a:t> تشمل أطراف متعددة كالحكومات والمؤسسات الإعلامية والبنوك والموردين والعملاء...، وتحصل منهم على المعلومات </a:t>
            </a:r>
            <a:r>
              <a:rPr lang="ar-SA" b="1" dirty="0" smtClean="0"/>
              <a:t>المتعلقة بالقوة العاملة، والطاقة</a:t>
            </a:r>
            <a:r>
              <a:rPr lang="ar-SA" b="1" dirty="0"/>
              <a:t>، والأفكار ومختلف الآراء والدراسات والأبحاث والقوانين والتشريعات </a:t>
            </a:r>
            <a:r>
              <a:rPr lang="ar-SA" b="1" dirty="0" smtClean="0"/>
              <a:t>المتعددة</a:t>
            </a:r>
            <a:r>
              <a:rPr lang="ar-DZ" b="1" dirty="0" smtClean="0"/>
              <a:t>.</a:t>
            </a:r>
            <a:endParaRPr lang="en-US" b="1" dirty="0"/>
          </a:p>
        </p:txBody>
      </p:sp>
      <p:sp>
        <p:nvSpPr>
          <p:cNvPr id="7" name="ZoneTexte 6"/>
          <p:cNvSpPr txBox="1"/>
          <p:nvPr/>
        </p:nvSpPr>
        <p:spPr>
          <a:xfrm>
            <a:off x="350520" y="1146899"/>
            <a:ext cx="9832547" cy="1015663"/>
          </a:xfrm>
          <a:prstGeom prst="rect">
            <a:avLst/>
          </a:prstGeom>
          <a:solidFill>
            <a:schemeClr val="accent2">
              <a:lumMod val="40000"/>
              <a:lumOff val="60000"/>
            </a:schemeClr>
          </a:solidFill>
        </p:spPr>
        <p:txBody>
          <a:bodyPr wrap="square" rtlCol="0">
            <a:spAutoFit/>
          </a:bodyPr>
          <a:lstStyle/>
          <a:p>
            <a:pPr algn="r" rtl="1"/>
            <a:r>
              <a:rPr lang="ar-SA" sz="2000" b="1" dirty="0">
                <a:solidFill>
                  <a:schemeClr val="bg1"/>
                </a:solidFill>
              </a:rPr>
              <a:t>تختلف حاجة المؤسسة للمعلومات باختلاف </a:t>
            </a:r>
            <a:r>
              <a:rPr lang="ar-SA" sz="2000" b="1" dirty="0">
                <a:solidFill>
                  <a:schemeClr val="bg1"/>
                </a:solidFill>
                <a:effectLst>
                  <a:outerShdw blurRad="38100" dist="38100" dir="2700000" algn="tl">
                    <a:srgbClr val="000000">
                      <a:alpha val="43137"/>
                    </a:srgbClr>
                  </a:outerShdw>
                </a:effectLst>
              </a:rPr>
              <a:t>حجمها و نوع النشاطات</a:t>
            </a:r>
            <a:r>
              <a:rPr lang="ar-SA" sz="2000" b="1" dirty="0">
                <a:solidFill>
                  <a:schemeClr val="bg1"/>
                </a:solidFill>
              </a:rPr>
              <a:t> التي تمارسها</a:t>
            </a:r>
            <a:r>
              <a:rPr lang="fr-FR" sz="2000" b="1" dirty="0">
                <a:solidFill>
                  <a:schemeClr val="bg1"/>
                </a:solidFill>
              </a:rPr>
              <a:t>. </a:t>
            </a:r>
            <a:r>
              <a:rPr lang="ar-SA" sz="2000" b="1" dirty="0">
                <a:solidFill>
                  <a:schemeClr val="bg1"/>
                </a:solidFill>
              </a:rPr>
              <a:t>فالمؤسسات </a:t>
            </a:r>
            <a:r>
              <a:rPr lang="ar-SA" sz="2000" b="1" dirty="0" smtClean="0">
                <a:solidFill>
                  <a:schemeClr val="bg1"/>
                </a:solidFill>
              </a:rPr>
              <a:t>الكبيرة</a:t>
            </a:r>
            <a:r>
              <a:rPr lang="ar-DZ" sz="2000" b="1" dirty="0">
                <a:solidFill>
                  <a:schemeClr val="bg1"/>
                </a:solidFill>
              </a:rPr>
              <a:t> </a:t>
            </a:r>
            <a:r>
              <a:rPr lang="ar-SA" sz="2000" b="1" dirty="0" smtClean="0">
                <a:solidFill>
                  <a:schemeClr val="bg1"/>
                </a:solidFill>
              </a:rPr>
              <a:t>تحتاج </a:t>
            </a:r>
            <a:r>
              <a:rPr lang="ar-SA" sz="2000" b="1" dirty="0">
                <a:solidFill>
                  <a:schemeClr val="bg1"/>
                </a:solidFill>
              </a:rPr>
              <a:t>بطبيعة الحال إلى كمية معلومات أوفر من المؤسسات الصغيرة، فالمعلومات التي يجري البحث عنها </a:t>
            </a:r>
            <a:r>
              <a:rPr lang="ar-SA" sz="2000" b="1" dirty="0">
                <a:solidFill>
                  <a:schemeClr val="bg1"/>
                </a:solidFill>
                <a:effectLst>
                  <a:outerShdw blurRad="38100" dist="38100" dir="2700000" algn="tl">
                    <a:srgbClr val="000000">
                      <a:alpha val="43137"/>
                    </a:srgbClr>
                  </a:outerShdw>
                </a:effectLst>
              </a:rPr>
              <a:t>توجد في المؤسسة </a:t>
            </a:r>
            <a:r>
              <a:rPr lang="ar-SA" sz="2000" b="1" dirty="0">
                <a:solidFill>
                  <a:schemeClr val="bg1"/>
                </a:solidFill>
              </a:rPr>
              <a:t>أو </a:t>
            </a:r>
            <a:r>
              <a:rPr lang="ar-SA" sz="2000" b="1" dirty="0">
                <a:solidFill>
                  <a:schemeClr val="bg1"/>
                </a:solidFill>
                <a:effectLst>
                  <a:outerShdw blurRad="38100" dist="38100" dir="2700000" algn="tl">
                    <a:srgbClr val="000000">
                      <a:alpha val="43137"/>
                    </a:srgbClr>
                  </a:outerShdw>
                </a:effectLst>
              </a:rPr>
              <a:t>واردة من الخارج </a:t>
            </a:r>
            <a:r>
              <a:rPr lang="ar-SA" sz="2000" b="1" dirty="0">
                <a:solidFill>
                  <a:schemeClr val="bg1"/>
                </a:solidFill>
              </a:rPr>
              <a:t>و يمكن تمييز مصدريين رئيسيين للمعلومات وهما</a:t>
            </a:r>
            <a:r>
              <a:rPr lang="fr-FR" sz="2000" b="1" dirty="0">
                <a:solidFill>
                  <a:schemeClr val="bg1"/>
                </a:solidFill>
              </a:rPr>
              <a:t>:</a:t>
            </a:r>
            <a:endParaRPr lang="en-US" sz="2000" b="1" dirty="0">
              <a:solidFill>
                <a:schemeClr val="bg1"/>
              </a:solidFill>
            </a:endParaRPr>
          </a:p>
        </p:txBody>
      </p:sp>
    </p:spTree>
    <p:extLst>
      <p:ext uri="{BB962C8B-B14F-4D97-AF65-F5344CB8AC3E}">
        <p14:creationId xmlns:p14="http://schemas.microsoft.com/office/powerpoint/2010/main" val="41766179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50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strVal val="#ppt_x"/>
                                          </p:val>
                                        </p:tav>
                                        <p:tav tm="100000">
                                          <p:val>
                                            <p:strVal val="#ppt_x"/>
                                          </p:val>
                                        </p:tav>
                                      </p:tavLst>
                                    </p:anim>
                                    <p:anim calcmode="lin" valueType="num">
                                      <p:cBhvr>
                                        <p:cTn id="25" dur="500" fill="hold"/>
                                        <p:tgtEl>
                                          <p:spTgt spid="15"/>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50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anim calcmode="lin" valueType="num">
                                      <p:cBhvr>
                                        <p:cTn id="30" dur="500" fill="hold"/>
                                        <p:tgtEl>
                                          <p:spTgt spid="12"/>
                                        </p:tgtEl>
                                        <p:attrNameLst>
                                          <p:attrName>ppt_x</p:attrName>
                                        </p:attrNameLst>
                                      </p:cBhvr>
                                      <p:tavLst>
                                        <p:tav tm="0">
                                          <p:val>
                                            <p:strVal val="#ppt_x"/>
                                          </p:val>
                                        </p:tav>
                                        <p:tav tm="100000">
                                          <p:val>
                                            <p:strVal val="#ppt_x"/>
                                          </p:val>
                                        </p:tav>
                                      </p:tavLst>
                                    </p:anim>
                                    <p:anim calcmode="lin" valueType="num">
                                      <p:cBhvr>
                                        <p:cTn id="31" dur="500" fill="hold"/>
                                        <p:tgtEl>
                                          <p:spTgt spid="12"/>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50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anim calcmode="lin" valueType="num">
                                      <p:cBhvr>
                                        <p:cTn id="36" dur="500" fill="hold"/>
                                        <p:tgtEl>
                                          <p:spTgt spid="6"/>
                                        </p:tgtEl>
                                        <p:attrNameLst>
                                          <p:attrName>ppt_x</p:attrName>
                                        </p:attrNameLst>
                                      </p:cBhvr>
                                      <p:tavLst>
                                        <p:tav tm="0">
                                          <p:val>
                                            <p:strVal val="#ppt_x"/>
                                          </p:val>
                                        </p:tav>
                                        <p:tav tm="100000">
                                          <p:val>
                                            <p:strVal val="#ppt_x"/>
                                          </p:val>
                                        </p:tav>
                                      </p:tavLst>
                                    </p:anim>
                                    <p:anim calcmode="lin" valueType="num">
                                      <p:cBhvr>
                                        <p:cTn id="37" dur="500" fill="hold"/>
                                        <p:tgtEl>
                                          <p:spTgt spid="6"/>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50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anim calcmode="lin" valueType="num">
                                      <p:cBhvr>
                                        <p:cTn id="42" dur="500" fill="hold"/>
                                        <p:tgtEl>
                                          <p:spTgt spid="16"/>
                                        </p:tgtEl>
                                        <p:attrNameLst>
                                          <p:attrName>ppt_x</p:attrName>
                                        </p:attrNameLst>
                                      </p:cBhvr>
                                      <p:tavLst>
                                        <p:tav tm="0">
                                          <p:val>
                                            <p:strVal val="#ppt_x"/>
                                          </p:val>
                                        </p:tav>
                                        <p:tav tm="100000">
                                          <p:val>
                                            <p:strVal val="#ppt_x"/>
                                          </p:val>
                                        </p:tav>
                                      </p:tavLst>
                                    </p:anim>
                                    <p:anim calcmode="lin" valueType="num">
                                      <p:cBhvr>
                                        <p:cTn id="43"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468366563"/>
              </p:ext>
            </p:extLst>
          </p:nvPr>
        </p:nvGraphicFramePr>
        <p:xfrm>
          <a:off x="1310185" y="702060"/>
          <a:ext cx="8849815" cy="5436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2451463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8" name="Diagramme 7"/>
          <p:cNvGraphicFramePr/>
          <p:nvPr>
            <p:extLst>
              <p:ext uri="{D42A27DB-BD31-4B8C-83A1-F6EECF244321}">
                <p14:modId xmlns:p14="http://schemas.microsoft.com/office/powerpoint/2010/main" val="3318884240"/>
              </p:ext>
            </p:extLst>
          </p:nvPr>
        </p:nvGraphicFramePr>
        <p:xfrm>
          <a:off x="655320" y="874335"/>
          <a:ext cx="9829800" cy="5927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p:cNvSpPr txBox="1"/>
          <p:nvPr/>
        </p:nvSpPr>
        <p:spPr>
          <a:xfrm>
            <a:off x="228600" y="289560"/>
            <a:ext cx="998220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ar-DZ" sz="3200" b="1" dirty="0" smtClean="0"/>
              <a:t>مصـــــــادر داخليـــــــــة</a:t>
            </a:r>
            <a:endParaRPr lang="en-US" sz="3200" b="1" dirty="0"/>
          </a:p>
        </p:txBody>
      </p:sp>
    </p:spTree>
    <p:extLst>
      <p:ext uri="{BB962C8B-B14F-4D97-AF65-F5344CB8AC3E}">
        <p14:creationId xmlns:p14="http://schemas.microsoft.com/office/powerpoint/2010/main" val="5136669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8" name="Diagramme 7"/>
          <p:cNvGraphicFramePr/>
          <p:nvPr>
            <p:extLst>
              <p:ext uri="{D42A27DB-BD31-4B8C-83A1-F6EECF244321}">
                <p14:modId xmlns:p14="http://schemas.microsoft.com/office/powerpoint/2010/main" val="2789487932"/>
              </p:ext>
            </p:extLst>
          </p:nvPr>
        </p:nvGraphicFramePr>
        <p:xfrm>
          <a:off x="807720" y="1421726"/>
          <a:ext cx="9504680" cy="5436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228600" y="289560"/>
            <a:ext cx="940308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ar-DZ" sz="3200" b="1" dirty="0"/>
              <a:t>مصـــــــادر داخليـــــــــة</a:t>
            </a:r>
            <a:endParaRPr lang="en-US" sz="3200" b="1" dirty="0"/>
          </a:p>
        </p:txBody>
      </p:sp>
    </p:spTree>
    <p:extLst>
      <p:ext uri="{BB962C8B-B14F-4D97-AF65-F5344CB8AC3E}">
        <p14:creationId xmlns:p14="http://schemas.microsoft.com/office/powerpoint/2010/main" val="18404719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8" name="Diagramme 7"/>
          <p:cNvGraphicFramePr/>
          <p:nvPr>
            <p:extLst>
              <p:ext uri="{D42A27DB-BD31-4B8C-83A1-F6EECF244321}">
                <p14:modId xmlns:p14="http://schemas.microsoft.com/office/powerpoint/2010/main" val="197737218"/>
              </p:ext>
            </p:extLst>
          </p:nvPr>
        </p:nvGraphicFramePr>
        <p:xfrm>
          <a:off x="548640" y="702059"/>
          <a:ext cx="9829800" cy="5927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472440" y="2842240"/>
            <a:ext cx="11201400"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r" rtl="1"/>
            <a:r>
              <a:rPr lang="ar-SA" sz="2400" b="1" dirty="0"/>
              <a:t>الملاحظة</a:t>
            </a:r>
            <a:r>
              <a:rPr lang="fr-FR" sz="2400" b="1" dirty="0"/>
              <a:t>: </a:t>
            </a:r>
            <a:r>
              <a:rPr lang="ar-SA" sz="2400" dirty="0"/>
              <a:t>ويتم الحصول فيها على أجوبة جزئية لمشكلة معينة بملاحظة الأحداث المرتبطة بها.</a:t>
            </a:r>
            <a:endParaRPr lang="en-US" sz="2400" dirty="0"/>
          </a:p>
          <a:p>
            <a:pPr lvl="0" algn="r" rtl="1"/>
            <a:r>
              <a:rPr lang="ar-SA" sz="2400" b="1" dirty="0"/>
              <a:t>التجربة</a:t>
            </a:r>
            <a:r>
              <a:rPr lang="fr-FR" sz="2400" b="1" dirty="0"/>
              <a:t>: </a:t>
            </a:r>
            <a:r>
              <a:rPr lang="ar-SA" sz="2400" dirty="0"/>
              <a:t>من أجل التحكم أكثر في المعلومات تلجأ المؤسسات في بعض الأحيان لاعتماد على التجريب لتحديد نوعية و فائدة هذه المعلومات و بقدر ما كانت التجربة ناجحة بقدر ما يكون استغلال هذه المعلومات ذو فائدة</a:t>
            </a:r>
            <a:r>
              <a:rPr lang="fr-FR" sz="2400" dirty="0"/>
              <a:t>.</a:t>
            </a:r>
            <a:endParaRPr lang="en-US" sz="2400" dirty="0"/>
          </a:p>
          <a:p>
            <a:pPr lvl="0" algn="r" rtl="1"/>
            <a:r>
              <a:rPr lang="ar-SA" sz="2400" b="1" dirty="0"/>
              <a:t>المسح (البحث الميداني):  </a:t>
            </a:r>
            <a:r>
              <a:rPr lang="ar-SA" sz="2400" dirty="0"/>
              <a:t>يعتبر المسح أحد الطرق الشائعة في تحصيل المعلومات الأولية و هذه الطريقة تمكن من الوصول إلى عدد كبير من مصادر المعلومات مع العلم أن المسح يحتاج إلى تخطيط جيد</a:t>
            </a:r>
            <a:r>
              <a:rPr lang="fr-FR" sz="2400" dirty="0"/>
              <a:t>.</a:t>
            </a:r>
            <a:endParaRPr lang="en-US" sz="2400" dirty="0"/>
          </a:p>
        </p:txBody>
      </p:sp>
      <p:sp>
        <p:nvSpPr>
          <p:cNvPr id="5" name="ZoneTexte 4"/>
          <p:cNvSpPr txBox="1"/>
          <p:nvPr/>
        </p:nvSpPr>
        <p:spPr>
          <a:xfrm>
            <a:off x="228600" y="289560"/>
            <a:ext cx="940308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ar-DZ" sz="3200" b="1" dirty="0" smtClean="0"/>
              <a:t>مصـــادر خــــــــــارجية</a:t>
            </a:r>
            <a:endParaRPr lang="en-US" sz="3200" b="1" dirty="0"/>
          </a:p>
        </p:txBody>
      </p:sp>
    </p:spTree>
    <p:extLst>
      <p:ext uri="{BB962C8B-B14F-4D97-AF65-F5344CB8AC3E}">
        <p14:creationId xmlns:p14="http://schemas.microsoft.com/office/powerpoint/2010/main" val="175432118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SA" sz="2400" b="1" dirty="0"/>
              <a:t>خصائص </a:t>
            </a:r>
            <a:r>
              <a:rPr lang="ar-SA" sz="2400" b="1" dirty="0" smtClean="0"/>
              <a:t>المعلومات</a:t>
            </a:r>
            <a:r>
              <a:rPr lang="ar-DZ" sz="2400" b="1" dirty="0" smtClean="0"/>
              <a:t>: </a:t>
            </a:r>
            <a:br>
              <a:rPr lang="ar-DZ" sz="2400" b="1" dirty="0" smtClean="0"/>
            </a:br>
            <a:r>
              <a:rPr lang="ar-SA" sz="2400" dirty="0"/>
              <a:t>من خلال التفرقة بين البيانات و المعلومات رأينا أن مخرجات النظام لن تعتبر معلومات</a:t>
            </a:r>
            <a:r>
              <a:rPr lang="ar-SA" sz="2400" b="1" dirty="0"/>
              <a:t> </a:t>
            </a:r>
            <a:r>
              <a:rPr lang="ar-SA" sz="2400" dirty="0"/>
              <a:t>إلا إذا كانت ذات معنى مفيدة لمستخدمها، و حتى تؤدي المعلومة هذا الدور لا بد أن تتوفر فيها بعض الخصائص:</a:t>
            </a:r>
            <a:r>
              <a:rPr lang="en-US" sz="2400" dirty="0"/>
              <a:t/>
            </a:r>
            <a:br>
              <a:rPr lang="en-US" sz="2400" dirty="0"/>
            </a:br>
            <a:endParaRPr lang="en-US" sz="24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86945742"/>
              </p:ext>
            </p:extLst>
          </p:nvPr>
        </p:nvGraphicFramePr>
        <p:xfrm>
          <a:off x="8061960" y="2258906"/>
          <a:ext cx="3513142" cy="4416214"/>
        </p:xfrm>
        <a:graphic>
          <a:graphicData uri="http://schemas.openxmlformats.org/drawingml/2006/table">
            <a:tbl>
              <a:tblPr firstRow="1" bandRow="1">
                <a:tableStyleId>{93296810-A885-4BE3-A3E7-6D5BEEA58F35}</a:tableStyleId>
              </a:tblPr>
              <a:tblGrid>
                <a:gridCol w="3513142"/>
              </a:tblGrid>
              <a:tr h="684373">
                <a:tc>
                  <a:txBody>
                    <a:bodyPr/>
                    <a:lstStyle/>
                    <a:p>
                      <a:pPr algn="ctr"/>
                      <a:r>
                        <a:rPr lang="ar-DZ" sz="2800" kern="1200" dirty="0" smtClean="0">
                          <a:solidFill>
                            <a:schemeClr val="bg1"/>
                          </a:solidFill>
                          <a:effectLst/>
                        </a:rPr>
                        <a:t>التوقيت المناسب</a:t>
                      </a:r>
                      <a:endParaRPr lang="en-US" sz="2800" dirty="0">
                        <a:solidFill>
                          <a:schemeClr val="bg1"/>
                        </a:solidFill>
                      </a:endParaRPr>
                    </a:p>
                  </a:txBody>
                  <a:tcPr/>
                </a:tc>
              </a:tr>
              <a:tr h="3731841">
                <a:tc>
                  <a:txBody>
                    <a:bodyPr/>
                    <a:lstStyle/>
                    <a:p>
                      <a:pPr lvl="0" algn="ctr" rtl="1"/>
                      <a:r>
                        <a:rPr lang="ar-SA" sz="2400" kern="1200" dirty="0" smtClean="0">
                          <a:effectLst/>
                        </a:rPr>
                        <a:t>يجب أن تكون المعلومة متوفرة وقت الحاجة لها حتى تكون مفيدة ومؤثرة. </a:t>
                      </a:r>
                      <a:endParaRPr lang="en-US" sz="2400" kern="1200" dirty="0">
                        <a:solidFill>
                          <a:schemeClr val="dk1"/>
                        </a:solidFill>
                        <a:effectLst/>
                        <a:latin typeface="+mn-lt"/>
                        <a:ea typeface="+mn-ea"/>
                        <a:cs typeface="+mn-cs"/>
                      </a:endParaRPr>
                    </a:p>
                  </a:txBody>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3289159840"/>
              </p:ext>
            </p:extLst>
          </p:nvPr>
        </p:nvGraphicFramePr>
        <p:xfrm>
          <a:off x="4145280" y="2270760"/>
          <a:ext cx="3718560" cy="4389120"/>
        </p:xfrm>
        <a:graphic>
          <a:graphicData uri="http://schemas.openxmlformats.org/drawingml/2006/table">
            <a:tbl>
              <a:tblPr firstRow="1" bandRow="1">
                <a:tableStyleId>{00A15C55-8517-42AA-B614-E9B94910E393}</a:tableStyleId>
              </a:tblPr>
              <a:tblGrid>
                <a:gridCol w="3718560"/>
              </a:tblGrid>
              <a:tr h="603085">
                <a:tc>
                  <a:txBody>
                    <a:bodyPr/>
                    <a:lstStyle/>
                    <a:p>
                      <a:pPr algn="ctr"/>
                      <a:r>
                        <a:rPr lang="ar-SA" sz="2800" b="1" kern="1200" dirty="0" smtClean="0">
                          <a:solidFill>
                            <a:schemeClr val="dk1"/>
                          </a:solidFill>
                          <a:effectLst/>
                          <a:latin typeface="+mn-lt"/>
                          <a:ea typeface="+mn-ea"/>
                          <a:cs typeface="+mn-cs"/>
                        </a:rPr>
                        <a:t>الملائمة</a:t>
                      </a:r>
                      <a:endParaRPr lang="en-US" dirty="0">
                        <a:solidFill>
                          <a:schemeClr val="bg1"/>
                        </a:solidFill>
                      </a:endParaRPr>
                    </a:p>
                  </a:txBody>
                  <a:tcPr/>
                </a:tc>
              </a:tr>
              <a:tr h="3786035">
                <a:tc>
                  <a:txBody>
                    <a:bodyPr/>
                    <a:lstStyle/>
                    <a:p>
                      <a:pPr lvl="0" algn="ctr" rtl="1"/>
                      <a:r>
                        <a:rPr lang="ar-SA" sz="2400" kern="1200" dirty="0" smtClean="0">
                          <a:solidFill>
                            <a:schemeClr val="dk1"/>
                          </a:solidFill>
                          <a:effectLst/>
                          <a:latin typeface="+mn-lt"/>
                          <a:ea typeface="+mn-ea"/>
                          <a:cs typeface="+mn-cs"/>
                        </a:rPr>
                        <a:t>بمعنى أن تتلاءم المعلومات مع الغرض الذي أعدت من أجله و يمكن الحكم على مدى ملائمة </a:t>
                      </a:r>
                      <a:r>
                        <a:rPr lang="ar-SA" sz="2400" kern="1200" dirty="0" err="1" smtClean="0">
                          <a:solidFill>
                            <a:schemeClr val="dk1"/>
                          </a:solidFill>
                          <a:effectLst/>
                          <a:latin typeface="+mn-lt"/>
                          <a:ea typeface="+mn-ea"/>
                          <a:cs typeface="+mn-cs"/>
                        </a:rPr>
                        <a:t>أوعدم</a:t>
                      </a:r>
                      <a:r>
                        <a:rPr lang="ar-SA" sz="2400" kern="1200" dirty="0" smtClean="0">
                          <a:solidFill>
                            <a:schemeClr val="dk1"/>
                          </a:solidFill>
                          <a:effectLst/>
                          <a:latin typeface="+mn-lt"/>
                          <a:ea typeface="+mn-ea"/>
                          <a:cs typeface="+mn-cs"/>
                        </a:rPr>
                        <a:t> ملائمة المعلومات بكيفية تأثير هذه الأخيرة على سلوك مستخدمها</a:t>
                      </a:r>
                      <a:r>
                        <a:rPr lang="ar-DZ" sz="2400" kern="1200" dirty="0" smtClean="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257820719"/>
              </p:ext>
            </p:extLst>
          </p:nvPr>
        </p:nvGraphicFramePr>
        <p:xfrm>
          <a:off x="320040" y="2304626"/>
          <a:ext cx="3596640" cy="4382047"/>
        </p:xfrm>
        <a:graphic>
          <a:graphicData uri="http://schemas.openxmlformats.org/drawingml/2006/table">
            <a:tbl>
              <a:tblPr firstRow="1" bandRow="1">
                <a:tableStyleId>{5C22544A-7EE6-4342-B048-85BDC9FD1C3A}</a:tableStyleId>
              </a:tblPr>
              <a:tblGrid>
                <a:gridCol w="3596640"/>
              </a:tblGrid>
              <a:tr h="476127">
                <a:tc>
                  <a:txBody>
                    <a:bodyPr/>
                    <a:lstStyle/>
                    <a:p>
                      <a:pPr algn="ctr"/>
                      <a:r>
                        <a:rPr lang="ar-SA" sz="2800" b="1" kern="1200" dirty="0" smtClean="0">
                          <a:solidFill>
                            <a:schemeClr val="bg1"/>
                          </a:solidFill>
                          <a:effectLst/>
                        </a:rPr>
                        <a:t>السهولة و الوضوح</a:t>
                      </a:r>
                      <a:endParaRPr lang="en-US" sz="2800" b="1" dirty="0">
                        <a:solidFill>
                          <a:schemeClr val="bg1"/>
                        </a:solidFill>
                      </a:endParaRPr>
                    </a:p>
                  </a:txBody>
                  <a:tcPr/>
                </a:tc>
              </a:tr>
              <a:tr h="3863887">
                <a:tc>
                  <a:txBody>
                    <a:bodyPr/>
                    <a:lstStyle/>
                    <a:p>
                      <a:pPr algn="ctr"/>
                      <a:r>
                        <a:rPr lang="ar-SA" sz="2400" kern="1200" dirty="0" smtClean="0">
                          <a:effectLst/>
                        </a:rPr>
                        <a:t>يشير هذا الشرط إلى درجة خلو المعلومة من الغموض، فلا يجب أن تتضمن ألفاظ أو رموز أو مصطلحات غير واضحة و لا يستطيع مستخدم هذه المعلومات أن يفهمها فالمعلومات غير المفهومة لن تكون لها قيمة حتى لو كانت ملائمة</a:t>
                      </a:r>
                      <a:r>
                        <a:rPr lang="ar-DZ" sz="2400" kern="1200" dirty="0" smtClean="0">
                          <a:effectLst/>
                        </a:rPr>
                        <a:t>.</a:t>
                      </a:r>
                      <a:endParaRPr lang="en-US" sz="1600" dirty="0"/>
                    </a:p>
                  </a:txBody>
                  <a:tcPr/>
                </a:tc>
              </a:tr>
            </a:tbl>
          </a:graphicData>
        </a:graphic>
      </p:graphicFrame>
    </p:spTree>
    <p:extLst>
      <p:ext uri="{BB962C8B-B14F-4D97-AF65-F5344CB8AC3E}">
        <p14:creationId xmlns:p14="http://schemas.microsoft.com/office/powerpoint/2010/main" val="18977108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9710</TotalTime>
  <Words>1285</Words>
  <Application>Microsoft Office PowerPoint</Application>
  <PresentationFormat>Grand écran</PresentationFormat>
  <Paragraphs>122</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Simplified Arabic</vt:lpstr>
      <vt:lpstr>Times New Roman</vt:lpstr>
      <vt:lpstr>Trebuchet MS</vt:lpstr>
      <vt:lpstr>Wingdings</vt:lpstr>
      <vt:lpstr>Berlin</vt:lpstr>
      <vt:lpstr>المعلومات</vt:lpstr>
      <vt:lpstr>مقدمـــــــة</vt:lpstr>
      <vt:lpstr>تعريف المعلومات</vt:lpstr>
      <vt:lpstr>مصادر المعلومات</vt:lpstr>
      <vt:lpstr>Présentation PowerPoint</vt:lpstr>
      <vt:lpstr>Présentation PowerPoint</vt:lpstr>
      <vt:lpstr>Présentation PowerPoint</vt:lpstr>
      <vt:lpstr>Présentation PowerPoint</vt:lpstr>
      <vt:lpstr>خصائص المعلومات:  من خلال التفرقة بين البيانات و المعلومات رأينا أن مخرجات النظام لن تعتبر معلومات إلا إذا كانت ذات معنى مفيدة لمستخدمها، و حتى تؤدي المعلومة هذا الدور لا بد أن تتوفر فيها بعض الخصائص: </vt:lpstr>
      <vt:lpstr>خصائص المعلومات:  من خلال التفرقة بين البيانات و المعلومات رأينا أن مخرجات النظام لن تعتبر معلومات إلا إذا كانت ذات معنى مفيدة لمستخدمها، و حتى تؤدي المعلومة هذا الدور لا بد أن تتوفر فيها بعض الخصائص: </vt:lpstr>
      <vt:lpstr>تصنــــيف المعلومــــــــــات يمكن تصنيف المعلومات حسب عدة معايير و من أهمها: </vt:lpstr>
      <vt:lpstr>تصنــــيف المعلومــــــــــات يمكن تصنيف المعلومات حسب عدة معايير و من أهمها: </vt:lpstr>
      <vt:lpstr>تصنــــيف المعلومــــــــــات يمكن تصنيف المعلومات حسب عدة معايير و من أهمها: </vt:lpstr>
      <vt:lpstr>تصنــــيف المعلومــــــــــات يمكن تصنيف المعلومات حسب عدة معايير و من أهمها: </vt:lpstr>
      <vt:lpstr>تصنــــيف المعلومــــــــــات يمكن تصنيف المعلومات حسب عدة معايير و من أهمها: </vt:lpstr>
      <vt:lpstr>تصنــــيف المعلومــــــــــات يمكن تصنيف المعلومات حسب عدة معايير و من أهمها: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240</cp:revision>
  <dcterms:created xsi:type="dcterms:W3CDTF">2022-09-20T18:14:57Z</dcterms:created>
  <dcterms:modified xsi:type="dcterms:W3CDTF">2022-10-22T11:59:17Z</dcterms:modified>
</cp:coreProperties>
</file>