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0"/>
  </p:notesMasterIdLst>
  <p:sldIdLst>
    <p:sldId id="256" r:id="rId2"/>
    <p:sldId id="479" r:id="rId3"/>
    <p:sldId id="480" r:id="rId4"/>
    <p:sldId id="481" r:id="rId5"/>
    <p:sldId id="487" r:id="rId6"/>
    <p:sldId id="488" r:id="rId7"/>
    <p:sldId id="489" r:id="rId8"/>
    <p:sldId id="304" r:id="rId9"/>
  </p:sldIdLst>
  <p:sldSz cx="9144000" cy="6858000" type="screen4x3"/>
  <p:notesSz cx="6735763" cy="98694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a:srgbClr val="0A0ACC"/>
    <a:srgbClr val="2F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706" autoAdjust="0"/>
    <p:restoredTop sz="99821" autoAdjust="0"/>
  </p:normalViewPr>
  <p:slideViewPr>
    <p:cSldViewPr>
      <p:cViewPr varScale="1">
        <p:scale>
          <a:sx n="67" d="100"/>
          <a:sy n="67" d="100"/>
        </p:scale>
        <p:origin x="127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114" y="3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74D241DE-BDC9-4335-80EF-18AADFC7618F}" type="datetimeFigureOut">
              <a:rPr lang="fr-FR" smtClean="0"/>
              <a:pPr/>
              <a:t>25/05/2024</a:t>
            </a:fld>
            <a:endParaRPr lang="fr-FR"/>
          </a:p>
        </p:txBody>
      </p:sp>
      <p:sp>
        <p:nvSpPr>
          <p:cNvPr id="4" name="عنصر نائب لصورة الشريحة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fr-FR"/>
          </a:p>
        </p:txBody>
      </p:sp>
      <p:sp>
        <p:nvSpPr>
          <p:cNvPr id="6" name="عنصر نائب للتذييل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2A8A29DF-9DC2-402B-A1B2-37A6726F7DA9}" type="slidenum">
              <a:rPr lang="fr-FR" smtClean="0"/>
              <a:pPr/>
              <a:t>‹#›</a:t>
            </a:fld>
            <a:endParaRPr lang="fr-FR"/>
          </a:p>
        </p:txBody>
      </p:sp>
    </p:spTree>
    <p:extLst>
      <p:ext uri="{BB962C8B-B14F-4D97-AF65-F5344CB8AC3E}">
        <p14:creationId xmlns:p14="http://schemas.microsoft.com/office/powerpoint/2010/main" val="47382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dirty="0"/>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2</a:t>
            </a:fld>
            <a:endParaRPr lang="fr-FR"/>
          </a:p>
        </p:txBody>
      </p:sp>
    </p:spTree>
    <p:extLst>
      <p:ext uri="{BB962C8B-B14F-4D97-AF65-F5344CB8AC3E}">
        <p14:creationId xmlns:p14="http://schemas.microsoft.com/office/powerpoint/2010/main" val="3398278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3</a:t>
            </a:fld>
            <a:endParaRPr lang="fr-FR"/>
          </a:p>
        </p:txBody>
      </p:sp>
    </p:spTree>
    <p:extLst>
      <p:ext uri="{BB962C8B-B14F-4D97-AF65-F5344CB8AC3E}">
        <p14:creationId xmlns:p14="http://schemas.microsoft.com/office/powerpoint/2010/main" val="3749535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4</a:t>
            </a:fld>
            <a:endParaRPr lang="fr-FR"/>
          </a:p>
        </p:txBody>
      </p:sp>
    </p:spTree>
    <p:extLst>
      <p:ext uri="{BB962C8B-B14F-4D97-AF65-F5344CB8AC3E}">
        <p14:creationId xmlns:p14="http://schemas.microsoft.com/office/powerpoint/2010/main" val="533560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5</a:t>
            </a:fld>
            <a:endParaRPr lang="fr-FR"/>
          </a:p>
        </p:txBody>
      </p:sp>
    </p:spTree>
    <p:extLst>
      <p:ext uri="{BB962C8B-B14F-4D97-AF65-F5344CB8AC3E}">
        <p14:creationId xmlns:p14="http://schemas.microsoft.com/office/powerpoint/2010/main" val="2671579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6</a:t>
            </a:fld>
            <a:endParaRPr lang="fr-FR"/>
          </a:p>
        </p:txBody>
      </p:sp>
    </p:spTree>
    <p:extLst>
      <p:ext uri="{BB962C8B-B14F-4D97-AF65-F5344CB8AC3E}">
        <p14:creationId xmlns:p14="http://schemas.microsoft.com/office/powerpoint/2010/main" val="3279014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7</a:t>
            </a:fld>
            <a:endParaRPr lang="fr-FR"/>
          </a:p>
        </p:txBody>
      </p:sp>
    </p:spTree>
    <p:extLst>
      <p:ext uri="{BB962C8B-B14F-4D97-AF65-F5344CB8AC3E}">
        <p14:creationId xmlns:p14="http://schemas.microsoft.com/office/powerpoint/2010/main" val="191417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pPr>
              <a:defRPr/>
            </a:pPr>
            <a:fld id="{EC80CDA9-8BC9-4FD9-92CB-A8774ED60FD6}" type="slidenum">
              <a:rPr lang="fr-FR" smtClean="0"/>
              <a:pPr>
                <a:defRPr/>
              </a:pPr>
              <a:t>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B605279C-559D-4F21-B6DF-62FCB7227E04}"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C19F99C-297D-42BD-B938-FFCA28F6E065}"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4F74600-86D7-469D-8DD9-2954B6B39C08}"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A6F5865-32D2-4A80-A6FF-5714CF427984}"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7CB1E45-6B68-46D6-8AE6-7D780C6CB39E}"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9FD5883-1F2F-48B0-A04E-E22B16894AB0}"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5BD4CC2-CA65-4E10-9DC1-BE564FDA58F0}" type="datetime1">
              <a:rPr lang="ar-SA" smtClean="0"/>
              <a:pPr/>
              <a:t>18/11/1445</a:t>
            </a:fld>
            <a:endParaRPr lang="ar-SA"/>
          </a:p>
        </p:txBody>
      </p:sp>
      <p:sp>
        <p:nvSpPr>
          <p:cNvPr id="8" name="عنصر نائب للتذييل 7"/>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784CA9B-2506-4D9D-B200-2EB22D419A7C}" type="datetime1">
              <a:rPr lang="ar-SA" smtClean="0"/>
              <a:pPr/>
              <a:t>18/11/1445</a:t>
            </a:fld>
            <a:endParaRPr lang="ar-SA"/>
          </a:p>
        </p:txBody>
      </p:sp>
      <p:sp>
        <p:nvSpPr>
          <p:cNvPr id="4" name="عنصر نائب للتذييل 3"/>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4952D05-A59B-43A4-B6D3-C9E989809CF5}" type="datetime1">
              <a:rPr lang="ar-SA" smtClean="0"/>
              <a:pPr/>
              <a:t>18/11/1445</a:t>
            </a:fld>
            <a:endParaRPr lang="ar-SA"/>
          </a:p>
        </p:txBody>
      </p:sp>
      <p:sp>
        <p:nvSpPr>
          <p:cNvPr id="3" name="عنصر نائب للتذييل 2"/>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717D734-D4FD-4FA2-81F2-3510EF78E4AB}"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40C62F7-1AE7-453B-954B-8E7D604A7840}"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BAC7C-DF1F-402E-96DD-F6C1A9F293B6}" type="datetime1">
              <a:rPr lang="ar-SA" smtClean="0"/>
              <a:pPr/>
              <a:t>18/11/1445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714744" y="214290"/>
            <a:ext cx="500066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a:cs typeface="Simplified Arabic" pitchFamily="2" charset="-78"/>
              </a:rPr>
              <a:t>جامعة محمد </a:t>
            </a:r>
            <a:r>
              <a:rPr lang="ar-DZ" sz="3200" b="1" dirty="0" err="1">
                <a:cs typeface="Simplified Arabic" pitchFamily="2" charset="-78"/>
              </a:rPr>
              <a:t>خيضر</a:t>
            </a:r>
            <a:r>
              <a:rPr lang="ar-DZ" sz="3200" b="1" dirty="0">
                <a:cs typeface="Simplified Arabic" pitchFamily="2" charset="-78"/>
              </a:rPr>
              <a:t> بسكرة</a:t>
            </a:r>
            <a:br>
              <a:rPr lang="ar-DZ" sz="3200" b="1" dirty="0">
                <a:cs typeface="Simplified Arabic" pitchFamily="2" charset="-78"/>
              </a:rPr>
            </a:br>
            <a:r>
              <a:rPr lang="ar-DZ" sz="2800" b="1" dirty="0">
                <a:cs typeface="Simplified Arabic" pitchFamily="2" charset="-78"/>
              </a:rPr>
              <a:t>كلية العلوم الإنسانية والاجتماعية </a:t>
            </a:r>
            <a:endParaRPr lang="fr-FR" sz="2800" b="1" dirty="0"/>
          </a:p>
        </p:txBody>
      </p:sp>
      <p:sp>
        <p:nvSpPr>
          <p:cNvPr id="7" name="مستطيل مستدير الزوايا 6"/>
          <p:cNvSpPr/>
          <p:nvPr/>
        </p:nvSpPr>
        <p:spPr>
          <a:xfrm>
            <a:off x="1979712" y="1500174"/>
            <a:ext cx="5429288" cy="178595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6000" b="1" dirty="0">
                <a:solidFill>
                  <a:srgbClr val="0A0ACC"/>
                </a:solidFill>
                <a:cs typeface="DecoType Naskh" pitchFamily="2" charset="-78"/>
              </a:rPr>
              <a:t>الفلسفة واليومي: </a:t>
            </a:r>
          </a:p>
          <a:p>
            <a:pPr algn="ctr"/>
            <a:r>
              <a:rPr lang="ar-DZ" sz="4000" b="1" dirty="0">
                <a:solidFill>
                  <a:srgbClr val="0A0ACC"/>
                </a:solidFill>
                <a:cs typeface="Simplified Arabic" pitchFamily="2" charset="-78"/>
              </a:rPr>
              <a:t>اليومي وإشكالية الحياة</a:t>
            </a:r>
          </a:p>
        </p:txBody>
      </p:sp>
      <p:sp>
        <p:nvSpPr>
          <p:cNvPr id="15" name="مستطيل 14"/>
          <p:cNvSpPr/>
          <p:nvPr/>
        </p:nvSpPr>
        <p:spPr>
          <a:xfrm>
            <a:off x="2285984" y="5497282"/>
            <a:ext cx="4572032" cy="100355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solidFill>
                  <a:schemeClr val="tx1"/>
                </a:solidFill>
                <a:cs typeface="Simplified Arabic" pitchFamily="2" charset="-78"/>
              </a:rPr>
              <a:t>من إعداد الدكتور: </a:t>
            </a:r>
            <a:r>
              <a:rPr lang="ar-DZ" sz="2400" b="1" dirty="0">
                <a:solidFill>
                  <a:srgbClr val="0A0ACC"/>
                </a:solidFill>
                <a:cs typeface="Simplified Arabic" pitchFamily="2" charset="-78"/>
              </a:rPr>
              <a:t>جمال الدين بن سليمان</a:t>
            </a:r>
          </a:p>
        </p:txBody>
      </p:sp>
      <p:sp>
        <p:nvSpPr>
          <p:cNvPr id="12" name="وسيلة شرح على شكل سحابة 11"/>
          <p:cNvSpPr/>
          <p:nvPr/>
        </p:nvSpPr>
        <p:spPr>
          <a:xfrm>
            <a:off x="6786578" y="3857628"/>
            <a:ext cx="2214546" cy="1214446"/>
          </a:xfrm>
          <a:prstGeom prst="cloudCallout">
            <a:avLst>
              <a:gd name="adj1" fmla="val -34312"/>
              <a:gd name="adj2" fmla="val -104693"/>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dirty="0">
                <a:latin typeface="Monotype Koufi" pitchFamily="2" charset="-78"/>
                <a:ea typeface="Monotype Koufi" pitchFamily="2" charset="-78"/>
                <a:cs typeface="PT Bold Heading" pitchFamily="2" charset="-78"/>
              </a:rPr>
              <a:t>المحاضرة: </a:t>
            </a:r>
            <a:r>
              <a:rPr lang="ar-DZ" sz="2800" dirty="0">
                <a:latin typeface="Monotype Koufi" pitchFamily="2" charset="-78"/>
                <a:ea typeface="Monotype Koufi" pitchFamily="2" charset="-78"/>
                <a:cs typeface="+mj-cs"/>
              </a:rPr>
              <a:t>(</a:t>
            </a:r>
            <a:r>
              <a:rPr lang="en-US" sz="2800">
                <a:latin typeface="Monotype Koufi" pitchFamily="2" charset="-78"/>
                <a:ea typeface="Monotype Koufi" pitchFamily="2" charset="-78"/>
                <a:cs typeface="+mj-cs"/>
              </a:rPr>
              <a:t>06</a:t>
            </a:r>
            <a:r>
              <a:rPr lang="ar-DZ" sz="2800">
                <a:latin typeface="Monotype Koufi" pitchFamily="2" charset="-78"/>
                <a:ea typeface="Monotype Koufi" pitchFamily="2" charset="-78"/>
                <a:cs typeface="+mj-cs"/>
              </a:rPr>
              <a:t>)</a:t>
            </a:r>
            <a:endParaRPr lang="ar-DZ" sz="2800" dirty="0">
              <a:latin typeface="Monotype Koufi" pitchFamily="2" charset="-78"/>
              <a:ea typeface="Monotype Koufi" pitchFamily="2" charset="-78"/>
              <a:cs typeface="+mj-cs"/>
            </a:endParaRPr>
          </a:p>
        </p:txBody>
      </p:sp>
      <p:sp>
        <p:nvSpPr>
          <p:cNvPr id="18" name="مستطيل 17"/>
          <p:cNvSpPr/>
          <p:nvPr/>
        </p:nvSpPr>
        <p:spPr>
          <a:xfrm>
            <a:off x="1142976" y="3429000"/>
            <a:ext cx="4500594"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200" b="1" dirty="0">
                <a:solidFill>
                  <a:srgbClr val="FF0000"/>
                </a:solidFill>
                <a:cs typeface="Simplified Arabic" pitchFamily="2" charset="-78"/>
              </a:rPr>
              <a:t>سنة ثالثة </a:t>
            </a:r>
            <a:r>
              <a:rPr lang="ar-DZ" sz="2200" b="1" dirty="0">
                <a:solidFill>
                  <a:srgbClr val="0A0ACC"/>
                </a:solidFill>
                <a:cs typeface="Simplified Arabic" pitchFamily="2" charset="-78"/>
              </a:rPr>
              <a:t>فلسفة عامة</a:t>
            </a:r>
          </a:p>
          <a:p>
            <a:pPr algn="ctr"/>
            <a:endParaRPr lang="ar-DZ" sz="1400" b="1" dirty="0">
              <a:solidFill>
                <a:srgbClr val="FF0000"/>
              </a:solidFill>
              <a:cs typeface="Simplified Arabic" pitchFamily="2" charset="-78"/>
            </a:endParaRPr>
          </a:p>
          <a:p>
            <a:pPr algn="ctr"/>
            <a:r>
              <a:rPr lang="ar-DZ" sz="2200" b="1" dirty="0">
                <a:solidFill>
                  <a:srgbClr val="FF0000"/>
                </a:solidFill>
                <a:cs typeface="Simplified Arabic" pitchFamily="2" charset="-78"/>
              </a:rPr>
              <a:t>مقرر:  </a:t>
            </a:r>
            <a:r>
              <a:rPr lang="ar-DZ" sz="2200" b="1" dirty="0">
                <a:solidFill>
                  <a:srgbClr val="0A0ACC"/>
                </a:solidFill>
                <a:cs typeface="Simplified Arabic" pitchFamily="2" charset="-78"/>
              </a:rPr>
              <a:t>الفلسفة واليومي</a:t>
            </a:r>
          </a:p>
          <a:p>
            <a:pPr algn="ctr"/>
            <a:endParaRPr lang="ar-DZ" sz="1200" b="1" dirty="0">
              <a:solidFill>
                <a:srgbClr val="0A0ACC"/>
              </a:solidFill>
              <a:cs typeface="Simplified Arabic" pitchFamily="2" charset="-78"/>
            </a:endParaRPr>
          </a:p>
          <a:p>
            <a:pPr algn="ctr"/>
            <a:r>
              <a:rPr lang="ar-DZ" sz="2200" b="1" dirty="0">
                <a:solidFill>
                  <a:srgbClr val="FF0000"/>
                </a:solidFill>
                <a:cs typeface="Simplified Arabic" pitchFamily="2" charset="-78"/>
              </a:rPr>
              <a:t>السنة الجامعية: 2024/2023</a:t>
            </a:r>
            <a:endParaRPr lang="fr-FR" sz="2200" b="1" dirty="0">
              <a:solidFill>
                <a:srgbClr val="FF0000"/>
              </a:solidFill>
              <a:cs typeface="Simplified Arabic" pitchFamily="2" charset="-78"/>
            </a:endParaRPr>
          </a:p>
        </p:txBody>
      </p:sp>
      <p:pic>
        <p:nvPicPr>
          <p:cNvPr id="1026" name="Picture 2" descr="C:\Users\Djamel\Desktop\541141_241638465937138_377928302_n.jpg"/>
          <p:cNvPicPr>
            <a:picLocks noChangeAspect="1" noChangeArrowheads="1"/>
          </p:cNvPicPr>
          <p:nvPr/>
        </p:nvPicPr>
        <p:blipFill>
          <a:blip r:embed="rId3"/>
          <a:srcRect/>
          <a:stretch>
            <a:fillRect/>
          </a:stretch>
        </p:blipFill>
        <p:spPr bwMode="auto">
          <a:xfrm>
            <a:off x="214282" y="142852"/>
            <a:ext cx="2357454" cy="1928826"/>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2"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2</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إن الحداثة الفلسفية تظهر على وجه التحديد عندما توجهت الفلسفة إلى الاكتشافات العلمية والتقنية، أي الانتقال من الكلاسيكية إلى التأصيل، لكن هذا التأصيل لم يفقد طبيعة التفلسف بل حافظ على كونية الفلسفة وشموليتها، لكن ضمت إلى كنفها الحكمة العملية، ويعد الفيلسوف الألماني إيمانويل كانط أول فيلسوف ينتقد </a:t>
            </a:r>
            <a:r>
              <a:rPr lang="ar-DZ" sz="2400" dirty="0" err="1">
                <a:solidFill>
                  <a:schemeClr val="tx1"/>
                </a:solidFill>
                <a:cs typeface="Simplified Arabic" pitchFamily="2" charset="-78"/>
              </a:rPr>
              <a:t>الميتافزيقا</a:t>
            </a:r>
            <a:r>
              <a:rPr lang="ar-DZ" sz="2400" dirty="0">
                <a:solidFill>
                  <a:schemeClr val="tx1"/>
                </a:solidFill>
                <a:cs typeface="Simplified Arabic" pitchFamily="2" charset="-78"/>
              </a:rPr>
              <a:t> نقدا جذريا، وهو ما واكب تطور العلوم والتكنولوجيا والتحولات </a:t>
            </a:r>
            <a:r>
              <a:rPr lang="ar-DZ" sz="2400" dirty="0" err="1">
                <a:solidFill>
                  <a:schemeClr val="tx1"/>
                </a:solidFill>
                <a:cs typeface="Simplified Arabic" pitchFamily="2" charset="-78"/>
              </a:rPr>
              <a:t>الامبريقية</a:t>
            </a:r>
            <a:r>
              <a:rPr lang="ar-DZ" sz="2400" dirty="0">
                <a:solidFill>
                  <a:schemeClr val="tx1"/>
                </a:solidFill>
                <a:cs typeface="Simplified Arabic" pitchFamily="2" charset="-78"/>
              </a:rPr>
              <a:t> التجريبية. بالإضافة إلى إضافات فلسفة التنوير التي ظهرت في القرن الثامن عشر، فأصبحت بعد نقده ووضع حدوده وملكاته وشروطه تعاشر العلوم والأفكار، كما تعاشر الحياة اليومية، لأن مهمتها في كل ذلك هو خدمة الإنسان وتحريره بعد التفكير في وضعيته وفاعليته ونشاطه. إن فلسفة عصر التنوير أعلنت موت الماورائيات والميتافيزيقا، إذ يعد المشروع </a:t>
            </a:r>
            <a:r>
              <a:rPr lang="ar-DZ" sz="2400" dirty="0" err="1">
                <a:solidFill>
                  <a:schemeClr val="tx1"/>
                </a:solidFill>
                <a:cs typeface="Simplified Arabic" pitchFamily="2" charset="-78"/>
              </a:rPr>
              <a:t>الكانطي</a:t>
            </a:r>
            <a:r>
              <a:rPr lang="ar-DZ" sz="2400" dirty="0">
                <a:solidFill>
                  <a:schemeClr val="tx1"/>
                </a:solidFill>
                <a:cs typeface="Simplified Arabic" pitchFamily="2" charset="-78"/>
              </a:rPr>
              <a:t> هو منزل العقل من الماورائيات إلى الواقع المعيش، وذلك بالبحث عن أساس جديد غير موجود في فلسفة الحياة القديمة، إذ لم تحقق مقصده إلا مع فلسفة الالتزام، تلك التي تجبر الإنسان على الاهتمام الكامل بوضعيته وتغيرها.</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270576692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950687"/>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3</a:t>
            </a:fld>
            <a:endParaRPr lang="ar-SA" sz="2000" b="1" dirty="0">
              <a:solidFill>
                <a:srgbClr val="FF0000"/>
              </a:solidFill>
              <a:cs typeface="+mj-cs"/>
            </a:endParaRPr>
          </a:p>
        </p:txBody>
      </p:sp>
      <p:sp>
        <p:nvSpPr>
          <p:cNvPr id="12" name="وسيلة شرح على شكل سحابة 11"/>
          <p:cNvSpPr/>
          <p:nvPr/>
        </p:nvSpPr>
        <p:spPr>
          <a:xfrm>
            <a:off x="4299867" y="93431"/>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51520" y="950687"/>
            <a:ext cx="8640960" cy="5335833"/>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highlight>
                  <a:srgbClr val="FFFF00"/>
                </a:highlight>
                <a:cs typeface="Simplified Arabic" pitchFamily="2" charset="-78"/>
              </a:rPr>
              <a:t>إن العقل النظري والعقل العملي هو سيد التفكير والعقلانية المفتوحة هي ركيزة فلسفة الأنوار، فمن بين ضرورات التفلسف إرساء المبادئ النظرية منها والعملية، دون إقصاء العقل أو تمييزه أو تجزئته، وإن فلسفة كانط فتحت طريقا أمام الانسان عندما اقحمته فيما يعرف بالفلسفة العملية وأصبحت تلامس حياته القيمية أي نجحت في نقل الانسان من التفكير العقلاني المفارق إلى التفكير </a:t>
            </a:r>
            <a:r>
              <a:rPr lang="ar-DZ" sz="2400" dirty="0" err="1">
                <a:solidFill>
                  <a:schemeClr val="tx1"/>
                </a:solidFill>
                <a:highlight>
                  <a:srgbClr val="FFFF00"/>
                </a:highlight>
                <a:cs typeface="Simplified Arabic" pitchFamily="2" charset="-78"/>
              </a:rPr>
              <a:t>المحايث</a:t>
            </a:r>
            <a:r>
              <a:rPr lang="ar-DZ" sz="2400" dirty="0">
                <a:solidFill>
                  <a:schemeClr val="tx1"/>
                </a:solidFill>
                <a:highlight>
                  <a:srgbClr val="FFFF00"/>
                </a:highlight>
                <a:cs typeface="Simplified Arabic" pitchFamily="2" charset="-78"/>
              </a:rPr>
              <a:t>، </a:t>
            </a:r>
            <a:r>
              <a:rPr lang="ar-DZ" sz="2400" dirty="0">
                <a:solidFill>
                  <a:schemeClr val="tx1"/>
                </a:solidFill>
                <a:cs typeface="Simplified Arabic" pitchFamily="2" charset="-78"/>
              </a:rPr>
              <a:t>كما أصبح الخطاب الفلسفي يواجه أخطائه ويكشف عن عيوبه من حين لآخر بعد أن تبين له مدى نجاح العلوم في تسيير وتدبير حياة الانسان، وأصبح يسعى الى مواكبة تلك العلوم فيما تحققه من انجازات ومع استمرار الهيمنة العلمية على حياة الانسان عرفت الحضارة الغربية أزمة حقيقية عندما انقلبت التقنية إلى صناعة للموت والدمار تعالت في الافق دعوات تبنتها فلسفات جديدة غايتها تصحيح مسار تطبيقات العلوم؛ فلسفات هي تشخيص لواقع الإنسان ومقتضياته حيث ينظر الفيلسوف الفرنسي </a:t>
            </a:r>
            <a:r>
              <a:rPr lang="ar-DZ" sz="2400" dirty="0" err="1">
                <a:solidFill>
                  <a:schemeClr val="tx1"/>
                </a:solidFill>
                <a:cs typeface="Simplified Arabic" pitchFamily="2" charset="-78"/>
              </a:rPr>
              <a:t>كانغلام</a:t>
            </a:r>
            <a:r>
              <a:rPr lang="ar-DZ" sz="2400" dirty="0">
                <a:solidFill>
                  <a:schemeClr val="tx1"/>
                </a:solidFill>
                <a:cs typeface="Simplified Arabic" pitchFamily="2" charset="-78"/>
              </a:rPr>
              <a:t> إلى فلسفة الحياة في كتابه خدمة المفاهيم أن فلسفة الحياة هي فهم الحقائق ونقلها إلى الغير واتخاذها نموذجا. فالفلسفة هي ربط هذا التشخيص المتعلق بالواقع المعيش بإمكانية التغيير والإصلاح بحثا عن سعادة الإنسان القصوى، فالفلسفة النظرية لا غاية لها ما لم ترتبط بالهم اليومي للإنسان </a:t>
            </a:r>
            <a:r>
              <a:rPr lang="ar-DZ" sz="2400" dirty="0" err="1">
                <a:solidFill>
                  <a:schemeClr val="tx1"/>
                </a:solidFill>
                <a:cs typeface="Simplified Arabic" pitchFamily="2" charset="-78"/>
              </a:rPr>
              <a:t>وبالايطيقا</a:t>
            </a:r>
            <a:r>
              <a:rPr lang="ar-DZ" sz="2400" dirty="0">
                <a:solidFill>
                  <a:schemeClr val="tx1"/>
                </a:solidFill>
                <a:cs typeface="Simplified Arabic" pitchFamily="2" charset="-78"/>
              </a:rPr>
              <a:t> والأخلاقيات.</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425602499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4</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4675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endParaRPr lang="fr-FR" sz="2400" dirty="0">
              <a:solidFill>
                <a:schemeClr val="tx1"/>
              </a:solidFill>
              <a:cs typeface="Simplified Arabic" pitchFamily="2" charset="-78"/>
            </a:endParaRPr>
          </a:p>
        </p:txBody>
      </p:sp>
      <p:pic>
        <p:nvPicPr>
          <p:cNvPr id="3" name="Picture 2">
            <a:extLst>
              <a:ext uri="{FF2B5EF4-FFF2-40B4-BE49-F238E27FC236}">
                <a16:creationId xmlns:a16="http://schemas.microsoft.com/office/drawing/2014/main" id="{8AFB4CEF-13BD-4A3E-BF85-7F7E8533AF47}"/>
              </a:ext>
            </a:extLst>
          </p:cNvPr>
          <p:cNvPicPr>
            <a:picLocks noChangeAspect="1"/>
          </p:cNvPicPr>
          <p:nvPr/>
        </p:nvPicPr>
        <p:blipFill>
          <a:blip r:embed="rId4"/>
          <a:stretch>
            <a:fillRect/>
          </a:stretch>
        </p:blipFill>
        <p:spPr>
          <a:xfrm>
            <a:off x="500034" y="1463573"/>
            <a:ext cx="8109788" cy="4664827"/>
          </a:xfrm>
          <a:prstGeom prst="rect">
            <a:avLst/>
          </a:prstGeom>
        </p:spPr>
      </p:pic>
    </p:spTree>
    <p:extLst>
      <p:ext uri="{BB962C8B-B14F-4D97-AF65-F5344CB8AC3E}">
        <p14:creationId xmlns:p14="http://schemas.microsoft.com/office/powerpoint/2010/main" val="3673438169"/>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5</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4675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أما من ناحية اليومي الحياة اليومية المعاصرة التي نعيشها فقد أصبحنا اليوم كلنا نتوجه إلى هذا اليومي لمعرفته ومساءلته واستخراج معانيه، لأنه يحمل في ذاته مجموعة هائلة من الأفكار والمقاصد التي ضلت مختفية وراء الأعمال والممارسات العادية المختلفة. فكل التعابير الإنسانية من فنون وأفكار وأفعال متنوعة تحاول استئصال هذه المعاني من اليومي بواسطة مناهج وتقنيات مختلفة لا سيما الانترنيت أو بواسطة التصوير الرقمي أو عبر الفضائيات عن طريق المباشر. بل أصبحنا نشاهد برامج تلفزية مباشرة تطمح إلى عرض صلب وخفايا الحياة اليومية على الجماهير والمشاهدين والمستمعين تعرية لمجالات كانت تعتبر ما مضى تنافي النظام الأخلاقي. فالاهتمام بالعادي أصبح شديدا حتى أن المبدعين في كل المجالات كالفنانين التشكيلين مثلا والسينمائيين والمسرحيين وغيرهم قد أصبحوا يسجلون الأحداث اليومية في رسمهم أو صورهم الفوتوغرافية أو نحتهم أو أفلامهم ورواياتهم وأشعارهم (ضمن الواقعية) ويعرضون الأشياء العادية التي نتناولها يوميا في عملنا وفي حياتنا وكأنهم يجبرونا على النظر إلى تلك الأشياء التي نراها ولكننا لا نمعن فيها النظر. </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134597502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6</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4675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فهل يعني ذلك أن اليومي قد دخل فجأة مجال التفكير فأكسبناه قيمة لم يعتدها من قبل باعتبار أن القيمة الروحية والفكرية كانت تعطى للأشياء التي نتأملها دون أن تكون لها درجة استعمال قصوى أم يعني ذلك أن الإنسانية قد بدأت تفقد شيئا فشيئا قيمها الروحية السامية فالتجأت إلى العادي لتقديسه حينا وللإعجاب به حينا آخر وكأن ما نراه يوميا وهو دائما أمامنا لا نراه حقا ولا نشاهد فيه إلا ما يكون نافعا لنا بينما يحمل هو ذاته أكثر من معنى؟ </a:t>
            </a:r>
          </a:p>
          <a:p>
            <a:pPr algn="just"/>
            <a:r>
              <a:rPr lang="ar-DZ" sz="2400" dirty="0">
                <a:solidFill>
                  <a:schemeClr val="tx1"/>
                </a:solidFill>
                <a:cs typeface="Simplified Arabic" pitchFamily="2" charset="-78"/>
              </a:rPr>
              <a:t>وعليه لابد أن نلاحظ قبل كل شيء أن تحديد اليومي بما هو عادي وبما هو مقترن بحضوري لا يكفي لاستقصاء كل معطياته لأن هذا التحديد يحتوي أيضا على عملية تأصيل اليومي </a:t>
            </a:r>
            <a:r>
              <a:rPr lang="ar-DZ" sz="2400" dirty="0" err="1">
                <a:solidFill>
                  <a:schemeClr val="tx1"/>
                </a:solidFill>
                <a:cs typeface="Simplified Arabic" pitchFamily="2" charset="-78"/>
              </a:rPr>
              <a:t>ويستقطبه</a:t>
            </a:r>
            <a:r>
              <a:rPr lang="ar-DZ" sz="2400" dirty="0">
                <a:solidFill>
                  <a:schemeClr val="tx1"/>
                </a:solidFill>
                <a:cs typeface="Simplified Arabic" pitchFamily="2" charset="-78"/>
              </a:rPr>
              <a:t> ضمن مجال الحياة الذاتية بأن يستدعي كل حدث يومي غريب ليؤصله ويستضيفه داخل مجاله الذاتي. فالتجربة الإنسانية قد تصبح أيضا نقطة تأسيسية خاصة بمجال الكوني لذلك يجب أن لا نعتبر أن كل ما هو يومي هو بديهي ولا يقبل إشكالا ولا يستدعي تفكيرا.</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247505241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4320480"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7</a:t>
            </a:fld>
            <a:endParaRPr lang="ar-SA" sz="2000" b="1" dirty="0">
              <a:solidFill>
                <a:srgbClr val="FF0000"/>
              </a:solidFill>
              <a:cs typeface="+mj-cs"/>
            </a:endParaRPr>
          </a:p>
        </p:txBody>
      </p:sp>
      <p:sp>
        <p:nvSpPr>
          <p:cNvPr id="12" name="وسيلة شرح على شكل سحابة 11"/>
          <p:cNvSpPr/>
          <p:nvPr/>
        </p:nvSpPr>
        <p:spPr>
          <a:xfrm>
            <a:off x="4248497" y="215854"/>
            <a:ext cx="4752528" cy="85725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اليومي وإشكالية الحياة</a:t>
            </a:r>
            <a:endParaRPr lang="fr-FR" sz="2400" b="1" dirty="0">
              <a:solidFill>
                <a:srgbClr val="0A0ACC"/>
              </a:solidFill>
              <a:cs typeface="Simplified Arabic" pitchFamily="2" charset="-78"/>
            </a:endParaRPr>
          </a:p>
        </p:txBody>
      </p:sp>
      <p:sp>
        <p:nvSpPr>
          <p:cNvPr id="14" name="مستطيل 13"/>
          <p:cNvSpPr/>
          <p:nvPr/>
        </p:nvSpPr>
        <p:spPr>
          <a:xfrm>
            <a:off x="24675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ولذا يكتسي موضوع "الفلسفة واليومي" أهمية بالغة في التفكير الفلسفي المعاصر، فهو يسلط الضوء على قضايا العصر وما يثيره من تساؤلات ومفارقات حول وجودنا البشري بمختلف أبعاده الحياتية. فمهمة الفلسفة وفق هذا التوجه ليس هي التعالي عن الواقع مع إصدار أحكام عليه، وإنما محاولة التقرب من معاناة الإنسان وما يطرحه واقعه من مشكلات ومخاطر خلفها جهله </a:t>
            </a:r>
            <a:r>
              <a:rPr lang="ar-DZ" sz="2400" dirty="0" err="1">
                <a:solidFill>
                  <a:schemeClr val="tx1"/>
                </a:solidFill>
                <a:cs typeface="Simplified Arabic" pitchFamily="2" charset="-78"/>
              </a:rPr>
              <a:t>وجشعه</a:t>
            </a:r>
            <a:r>
              <a:rPr lang="ar-DZ" sz="2400" dirty="0">
                <a:solidFill>
                  <a:schemeClr val="tx1"/>
                </a:solidFill>
                <a:cs typeface="Simplified Arabic" pitchFamily="2" charset="-78"/>
              </a:rPr>
              <a:t> في تحقيق غاياته بمعزل عن المصلحة العامة. فالفلسفة لا تسلم بالمعارف الجاهزة، بل تعيد فحصها ونقدها ومساءلتها وتحليلها وصولا إلى صحتها، من ثمة تلعب الفلسفة بآليات اشتغالها المختلفة دورا طلائعيا في البحث عن حلول بديلة للمشكلات الراهنة. وفي ذات السياق اهتم بعض الفلاسفة بالفلسفة المثالية، موضحين أنها تركز على التأمل النظري دون أن تستحضر البعد اليومي، وكأن الفلسفة ضمن هذا التيار الفلسفي ترف فكري لنخبة اجتماعية معينة، لذلك وقفنا عند معنى الفلسفة اليومية كنشاط فلسفي تعنى بقضايا عصرها. كما أشرنا إلى بعض تجليات "فلسفة اليومي" خصوصا منها الجانب العلمي، هنا بالأساس انفتحنا على مخاطر التي صارت تطرحها تقنيات المرتبطة بالعلوم البيو -طبية، كما انفتحنا فلسفة البيئة وما تثيره من إشكالات وقضايا تهدد المنظومة الحياتية ككل.</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346507467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وسيلة شرح على شكل سحابة 4"/>
          <p:cNvSpPr/>
          <p:nvPr/>
        </p:nvSpPr>
        <p:spPr>
          <a:xfrm>
            <a:off x="4143372" y="642918"/>
            <a:ext cx="4071966" cy="1500198"/>
          </a:xfrm>
          <a:prstGeom prst="cloudCallout">
            <a:avLst>
              <a:gd name="adj1" fmla="val -12667"/>
              <a:gd name="adj2" fmla="val 994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latin typeface="Traditional Arabic" pitchFamily="2" charset="-78"/>
                <a:cs typeface="Simplified Arabic" pitchFamily="2" charset="-78"/>
              </a:rPr>
              <a:t>وفي الأخير:</a:t>
            </a:r>
            <a:endParaRPr lang="fr-FR" sz="3200" b="1" dirty="0">
              <a:latin typeface="Traditional Arabic" pitchFamily="2" charset="-78"/>
              <a:cs typeface="Simplified Arabic" pitchFamily="2" charset="-78"/>
            </a:endParaRPr>
          </a:p>
        </p:txBody>
      </p:sp>
      <p:sp>
        <p:nvSpPr>
          <p:cNvPr id="6" name="مستطيل مستدير الزوايا 5"/>
          <p:cNvSpPr/>
          <p:nvPr/>
        </p:nvSpPr>
        <p:spPr>
          <a:xfrm>
            <a:off x="428596" y="3143248"/>
            <a:ext cx="828680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b="1" dirty="0">
                <a:latin typeface="Traditional Arabic" pitchFamily="2" charset="-78"/>
                <a:cs typeface="Traditional Arabic" pitchFamily="2" charset="-78"/>
              </a:rPr>
              <a:t>لكم منا كافة الشكر والتقدير والاحترام على حسن الإصغاء والمتابعة</a:t>
            </a:r>
            <a:endParaRPr lang="fr-FR" sz="3200" b="1" dirty="0">
              <a:latin typeface="Traditional Arabic" pitchFamily="2" charset="-78"/>
              <a:cs typeface="Traditional Arabic" pitchFamily="2" charset="-78"/>
            </a:endParaRPr>
          </a:p>
        </p:txBody>
      </p:sp>
      <p:sp>
        <p:nvSpPr>
          <p:cNvPr id="8" name="مخطط انسيابي: متعدد المستندات 7"/>
          <p:cNvSpPr/>
          <p:nvPr/>
        </p:nvSpPr>
        <p:spPr>
          <a:xfrm>
            <a:off x="2000232" y="4786322"/>
            <a:ext cx="3857652" cy="135732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cs typeface="Simplified Arabic" pitchFamily="2" charset="-78"/>
              </a:rPr>
              <a:t>ودمتم سالمين</a:t>
            </a:r>
            <a:endParaRPr lang="fr-FR" sz="3200" b="1" dirty="0">
              <a:cs typeface="Simplified Arabic" pitchFamily="2" charset="-78"/>
            </a:endParaRPr>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17138</TotalTime>
  <Words>1015</Words>
  <Application>Microsoft Office PowerPoint</Application>
  <PresentationFormat>On-screen Show (4:3)</PresentationFormat>
  <Paragraphs>45</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Monotype Koufi</vt:lpstr>
      <vt:lpstr>Traditional Arabic</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Djoual Mohammed Said</dc:creator>
  <cp:lastModifiedBy>Pc Occas</cp:lastModifiedBy>
  <cp:revision>1008</cp:revision>
  <dcterms:created xsi:type="dcterms:W3CDTF">2010-05-30T17:04:18Z</dcterms:created>
  <dcterms:modified xsi:type="dcterms:W3CDTF">2024-05-25T21:49:58Z</dcterms:modified>
</cp:coreProperties>
</file>