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73" r:id="rId13"/>
    <p:sldId id="268" r:id="rId14"/>
    <p:sldId id="275" r:id="rId15"/>
    <p:sldId id="274" r:id="rId16"/>
    <p:sldId id="276" r:id="rId17"/>
    <p:sldId id="277" r:id="rId18"/>
    <p:sldId id="278" r:id="rId19"/>
    <p:sldId id="27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039400-E5C7-4EFE-93EC-CFEC23B4D786}"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A9BA3535-D254-4BF9-B97B-996F5D5BA544}">
      <dgm:prSet phldrT="[Texte]"/>
      <dgm:spPr/>
      <dgm:t>
        <a:bodyPr/>
        <a:lstStyle/>
        <a:p>
          <a:r>
            <a:rPr lang="ar-DZ" dirty="0" smtClean="0"/>
            <a:t>علم حرائك الدواء</a:t>
          </a:r>
          <a:endParaRPr lang="fr-FR" dirty="0"/>
        </a:p>
      </dgm:t>
    </dgm:pt>
    <dgm:pt modelId="{BD2C076E-9A5B-4E7D-8C10-0B70FD5197BC}" type="parTrans" cxnId="{1CDDA86E-0ABC-4465-A36A-98AF9DD02649}">
      <dgm:prSet/>
      <dgm:spPr/>
      <dgm:t>
        <a:bodyPr/>
        <a:lstStyle/>
        <a:p>
          <a:endParaRPr lang="fr-FR"/>
        </a:p>
      </dgm:t>
    </dgm:pt>
    <dgm:pt modelId="{1468FA5F-52F9-4C8F-9675-0CE06CFDEA91}" type="sibTrans" cxnId="{1CDDA86E-0ABC-4465-A36A-98AF9DD02649}">
      <dgm:prSet/>
      <dgm:spPr/>
      <dgm:t>
        <a:bodyPr/>
        <a:lstStyle/>
        <a:p>
          <a:endParaRPr lang="fr-FR"/>
        </a:p>
      </dgm:t>
    </dgm:pt>
    <dgm:pt modelId="{63783D3F-4BFE-4FA9-85B3-44F7FEC3855E}">
      <dgm:prSet phldrT="[Texte]" custT="1"/>
      <dgm:spPr/>
      <dgm:t>
        <a:bodyPr/>
        <a:lstStyle/>
        <a:p>
          <a:r>
            <a:rPr lang="ar-DZ" sz="2000" b="1" dirty="0" smtClean="0">
              <a:latin typeface="Simplified Arabic" panose="02020603050405020304" pitchFamily="18" charset="-78"/>
              <a:cs typeface="Simplified Arabic" panose="02020603050405020304" pitchFamily="18" charset="-78"/>
            </a:rPr>
            <a:t>2/التوزيع</a:t>
          </a:r>
          <a:endParaRPr lang="fr-FR" sz="2000" b="1" dirty="0">
            <a:latin typeface="Simplified Arabic" panose="02020603050405020304" pitchFamily="18" charset="-78"/>
            <a:cs typeface="Simplified Arabic" panose="02020603050405020304" pitchFamily="18" charset="-78"/>
          </a:endParaRPr>
        </a:p>
      </dgm:t>
    </dgm:pt>
    <dgm:pt modelId="{BA50416B-949D-4A15-B9D0-70D31ACEE736}" type="parTrans" cxnId="{11278B6A-74E7-4E4C-846E-89986333B078}">
      <dgm:prSet/>
      <dgm:spPr/>
      <dgm:t>
        <a:bodyPr/>
        <a:lstStyle/>
        <a:p>
          <a:endParaRPr lang="fr-FR"/>
        </a:p>
      </dgm:t>
    </dgm:pt>
    <dgm:pt modelId="{873A754D-A87A-4360-971D-C82686F5A4FD}" type="sibTrans" cxnId="{11278B6A-74E7-4E4C-846E-89986333B078}">
      <dgm:prSet/>
      <dgm:spPr/>
      <dgm:t>
        <a:bodyPr/>
        <a:lstStyle/>
        <a:p>
          <a:endParaRPr lang="fr-FR"/>
        </a:p>
      </dgm:t>
    </dgm:pt>
    <dgm:pt modelId="{347C847D-A803-485F-AEDB-B2AFD97B60A4}">
      <dgm:prSet phldrT="[Texte]" custT="1"/>
      <dgm:spPr/>
      <dgm:t>
        <a:bodyPr/>
        <a:lstStyle/>
        <a:p>
          <a:r>
            <a:rPr lang="ar-DZ" sz="2000" b="1" dirty="0" smtClean="0">
              <a:latin typeface="Simplified Arabic" panose="02020603050405020304" pitchFamily="18" charset="-78"/>
              <a:cs typeface="Simplified Arabic" panose="02020603050405020304" pitchFamily="18" charset="-78"/>
            </a:rPr>
            <a:t>1/الامتصاص</a:t>
          </a:r>
          <a:endParaRPr lang="fr-FR" sz="2000" b="1" dirty="0">
            <a:latin typeface="Simplified Arabic" panose="02020603050405020304" pitchFamily="18" charset="-78"/>
            <a:cs typeface="Simplified Arabic" panose="02020603050405020304" pitchFamily="18" charset="-78"/>
          </a:endParaRPr>
        </a:p>
      </dgm:t>
    </dgm:pt>
    <dgm:pt modelId="{AF6DD0F8-5962-4F2F-89EB-AA609513F9DA}" type="parTrans" cxnId="{865DFBB1-AAD6-4FFC-A7C2-CADC7EFFBEEC}">
      <dgm:prSet/>
      <dgm:spPr/>
      <dgm:t>
        <a:bodyPr/>
        <a:lstStyle/>
        <a:p>
          <a:endParaRPr lang="fr-FR"/>
        </a:p>
      </dgm:t>
    </dgm:pt>
    <dgm:pt modelId="{CBD6DB2F-4C68-4608-A2D1-726C244E235B}" type="sibTrans" cxnId="{865DFBB1-AAD6-4FFC-A7C2-CADC7EFFBEEC}">
      <dgm:prSet/>
      <dgm:spPr/>
      <dgm:t>
        <a:bodyPr/>
        <a:lstStyle/>
        <a:p>
          <a:endParaRPr lang="fr-FR"/>
        </a:p>
      </dgm:t>
    </dgm:pt>
    <dgm:pt modelId="{8315E2A9-518D-442D-916B-EF2903CDA72D}">
      <dgm:prSet phldrT="[Texte]"/>
      <dgm:spPr/>
      <dgm:t>
        <a:bodyPr/>
        <a:lstStyle/>
        <a:p>
          <a:r>
            <a:rPr lang="ar-DZ" b="1" dirty="0" smtClean="0">
              <a:latin typeface="Simplified Arabic" panose="02020603050405020304" pitchFamily="18" charset="-78"/>
              <a:cs typeface="Simplified Arabic" panose="02020603050405020304" pitchFamily="18" charset="-78"/>
            </a:rPr>
            <a:t>4/الافراغ</a:t>
          </a:r>
          <a:endParaRPr lang="fr-FR" b="1" dirty="0">
            <a:latin typeface="Simplified Arabic" panose="02020603050405020304" pitchFamily="18" charset="-78"/>
            <a:cs typeface="Simplified Arabic" panose="02020603050405020304" pitchFamily="18" charset="-78"/>
          </a:endParaRPr>
        </a:p>
      </dgm:t>
    </dgm:pt>
    <dgm:pt modelId="{96F7FAA9-F2F5-4BB7-91A3-E2C39B10FB42}" type="parTrans" cxnId="{5E12E170-EA1D-4A65-A040-87768B99C953}">
      <dgm:prSet/>
      <dgm:spPr/>
      <dgm:t>
        <a:bodyPr/>
        <a:lstStyle/>
        <a:p>
          <a:endParaRPr lang="fr-FR"/>
        </a:p>
      </dgm:t>
    </dgm:pt>
    <dgm:pt modelId="{BF739509-AE1E-45F8-86E6-D899377A6B8B}" type="sibTrans" cxnId="{5E12E170-EA1D-4A65-A040-87768B99C953}">
      <dgm:prSet/>
      <dgm:spPr/>
      <dgm:t>
        <a:bodyPr/>
        <a:lstStyle/>
        <a:p>
          <a:endParaRPr lang="fr-FR"/>
        </a:p>
      </dgm:t>
    </dgm:pt>
    <dgm:pt modelId="{3859B0C3-B6D8-4D1F-B1B8-B8FDBFBB8914}">
      <dgm:prSet phldrT="[Texte]"/>
      <dgm:spPr/>
      <dgm:t>
        <a:bodyPr/>
        <a:lstStyle/>
        <a:p>
          <a:r>
            <a:rPr lang="ar-DZ" b="1" dirty="0" smtClean="0">
              <a:latin typeface="Simplified Arabic" panose="02020603050405020304" pitchFamily="18" charset="-78"/>
              <a:cs typeface="Simplified Arabic" panose="02020603050405020304" pitchFamily="18" charset="-78"/>
            </a:rPr>
            <a:t>3/الاستقلاب</a:t>
          </a:r>
          <a:endParaRPr lang="fr-FR" b="1" dirty="0">
            <a:latin typeface="Simplified Arabic" panose="02020603050405020304" pitchFamily="18" charset="-78"/>
            <a:cs typeface="Simplified Arabic" panose="02020603050405020304" pitchFamily="18" charset="-78"/>
          </a:endParaRPr>
        </a:p>
      </dgm:t>
    </dgm:pt>
    <dgm:pt modelId="{3A18C6BD-16B2-4AE8-976B-EA1BF6D2E019}" type="parTrans" cxnId="{C6E2B23A-6201-4776-86BA-91C0A0B3EFA1}">
      <dgm:prSet/>
      <dgm:spPr/>
      <dgm:t>
        <a:bodyPr/>
        <a:lstStyle/>
        <a:p>
          <a:endParaRPr lang="fr-FR"/>
        </a:p>
      </dgm:t>
    </dgm:pt>
    <dgm:pt modelId="{5759CB9F-CD26-44B8-A605-8B04D7215D23}" type="sibTrans" cxnId="{C6E2B23A-6201-4776-86BA-91C0A0B3EFA1}">
      <dgm:prSet/>
      <dgm:spPr/>
      <dgm:t>
        <a:bodyPr/>
        <a:lstStyle/>
        <a:p>
          <a:endParaRPr lang="fr-FR"/>
        </a:p>
      </dgm:t>
    </dgm:pt>
    <dgm:pt modelId="{00273E01-9D50-48BA-96E7-5C0557A178FE}" type="pres">
      <dgm:prSet presAssocID="{80039400-E5C7-4EFE-93EC-CFEC23B4D786}" presName="composite" presStyleCnt="0">
        <dgm:presLayoutVars>
          <dgm:chMax val="1"/>
          <dgm:dir/>
          <dgm:resizeHandles val="exact"/>
        </dgm:presLayoutVars>
      </dgm:prSet>
      <dgm:spPr/>
      <dgm:t>
        <a:bodyPr/>
        <a:lstStyle/>
        <a:p>
          <a:endParaRPr lang="fr-FR"/>
        </a:p>
      </dgm:t>
    </dgm:pt>
    <dgm:pt modelId="{E43997FF-E7A0-4CA9-85E4-819D4DDB8877}" type="pres">
      <dgm:prSet presAssocID="{80039400-E5C7-4EFE-93EC-CFEC23B4D786}" presName="radial" presStyleCnt="0">
        <dgm:presLayoutVars>
          <dgm:animLvl val="ctr"/>
        </dgm:presLayoutVars>
      </dgm:prSet>
      <dgm:spPr/>
    </dgm:pt>
    <dgm:pt modelId="{F26094FE-FB03-41DF-8449-88C23601C23C}" type="pres">
      <dgm:prSet presAssocID="{A9BA3535-D254-4BF9-B97B-996F5D5BA544}" presName="centerShape" presStyleLbl="vennNode1" presStyleIdx="0" presStyleCnt="5"/>
      <dgm:spPr/>
      <dgm:t>
        <a:bodyPr/>
        <a:lstStyle/>
        <a:p>
          <a:endParaRPr lang="fr-FR"/>
        </a:p>
      </dgm:t>
    </dgm:pt>
    <dgm:pt modelId="{4FCBCFD2-37B2-4C3E-AB8C-0487D10CD768}" type="pres">
      <dgm:prSet presAssocID="{63783D3F-4BFE-4FA9-85B3-44F7FEC3855E}" presName="node" presStyleLbl="vennNode1" presStyleIdx="1" presStyleCnt="5">
        <dgm:presLayoutVars>
          <dgm:bulletEnabled val="1"/>
        </dgm:presLayoutVars>
      </dgm:prSet>
      <dgm:spPr/>
      <dgm:t>
        <a:bodyPr/>
        <a:lstStyle/>
        <a:p>
          <a:endParaRPr lang="fr-FR"/>
        </a:p>
      </dgm:t>
    </dgm:pt>
    <dgm:pt modelId="{59233C36-5940-4C42-98DE-1EAF6D55C6CE}" type="pres">
      <dgm:prSet presAssocID="{347C847D-A803-485F-AEDB-B2AFD97B60A4}" presName="node" presStyleLbl="vennNode1" presStyleIdx="2" presStyleCnt="5" custScaleX="107010">
        <dgm:presLayoutVars>
          <dgm:bulletEnabled val="1"/>
        </dgm:presLayoutVars>
      </dgm:prSet>
      <dgm:spPr/>
      <dgm:t>
        <a:bodyPr/>
        <a:lstStyle/>
        <a:p>
          <a:endParaRPr lang="fr-FR"/>
        </a:p>
      </dgm:t>
    </dgm:pt>
    <dgm:pt modelId="{CFE48336-C768-41E6-A075-B9158CB5BFFD}" type="pres">
      <dgm:prSet presAssocID="{8315E2A9-518D-442D-916B-EF2903CDA72D}" presName="node" presStyleLbl="vennNode1" presStyleIdx="3" presStyleCnt="5">
        <dgm:presLayoutVars>
          <dgm:bulletEnabled val="1"/>
        </dgm:presLayoutVars>
      </dgm:prSet>
      <dgm:spPr/>
      <dgm:t>
        <a:bodyPr/>
        <a:lstStyle/>
        <a:p>
          <a:endParaRPr lang="fr-FR"/>
        </a:p>
      </dgm:t>
    </dgm:pt>
    <dgm:pt modelId="{F64BA803-3811-43FD-B417-493DDF8CA365}" type="pres">
      <dgm:prSet presAssocID="{3859B0C3-B6D8-4D1F-B1B8-B8FDBFBB8914}" presName="node" presStyleLbl="vennNode1" presStyleIdx="4" presStyleCnt="5">
        <dgm:presLayoutVars>
          <dgm:bulletEnabled val="1"/>
        </dgm:presLayoutVars>
      </dgm:prSet>
      <dgm:spPr/>
      <dgm:t>
        <a:bodyPr/>
        <a:lstStyle/>
        <a:p>
          <a:endParaRPr lang="fr-FR"/>
        </a:p>
      </dgm:t>
    </dgm:pt>
  </dgm:ptLst>
  <dgm:cxnLst>
    <dgm:cxn modelId="{11278B6A-74E7-4E4C-846E-89986333B078}" srcId="{A9BA3535-D254-4BF9-B97B-996F5D5BA544}" destId="{63783D3F-4BFE-4FA9-85B3-44F7FEC3855E}" srcOrd="0" destOrd="0" parTransId="{BA50416B-949D-4A15-B9D0-70D31ACEE736}" sibTransId="{873A754D-A87A-4360-971D-C82686F5A4FD}"/>
    <dgm:cxn modelId="{CE9183A5-FA4C-4B1D-B742-217BB2986812}" type="presOf" srcId="{8315E2A9-518D-442D-916B-EF2903CDA72D}" destId="{CFE48336-C768-41E6-A075-B9158CB5BFFD}" srcOrd="0" destOrd="0" presId="urn:microsoft.com/office/officeart/2005/8/layout/radial3"/>
    <dgm:cxn modelId="{AF8FFD71-75C9-42CF-BC2D-8A66E2D6375F}" type="presOf" srcId="{A9BA3535-D254-4BF9-B97B-996F5D5BA544}" destId="{F26094FE-FB03-41DF-8449-88C23601C23C}" srcOrd="0" destOrd="0" presId="urn:microsoft.com/office/officeart/2005/8/layout/radial3"/>
    <dgm:cxn modelId="{77ACA084-BAC5-4DA7-9331-C8CB573B008C}" type="presOf" srcId="{3859B0C3-B6D8-4D1F-B1B8-B8FDBFBB8914}" destId="{F64BA803-3811-43FD-B417-493DDF8CA365}" srcOrd="0" destOrd="0" presId="urn:microsoft.com/office/officeart/2005/8/layout/radial3"/>
    <dgm:cxn modelId="{5E12E170-EA1D-4A65-A040-87768B99C953}" srcId="{A9BA3535-D254-4BF9-B97B-996F5D5BA544}" destId="{8315E2A9-518D-442D-916B-EF2903CDA72D}" srcOrd="2" destOrd="0" parTransId="{96F7FAA9-F2F5-4BB7-91A3-E2C39B10FB42}" sibTransId="{BF739509-AE1E-45F8-86E6-D899377A6B8B}"/>
    <dgm:cxn modelId="{B51DD60E-3852-46E2-AC9E-387989508E08}" type="presOf" srcId="{80039400-E5C7-4EFE-93EC-CFEC23B4D786}" destId="{00273E01-9D50-48BA-96E7-5C0557A178FE}" srcOrd="0" destOrd="0" presId="urn:microsoft.com/office/officeart/2005/8/layout/radial3"/>
    <dgm:cxn modelId="{865DFBB1-AAD6-4FFC-A7C2-CADC7EFFBEEC}" srcId="{A9BA3535-D254-4BF9-B97B-996F5D5BA544}" destId="{347C847D-A803-485F-AEDB-B2AFD97B60A4}" srcOrd="1" destOrd="0" parTransId="{AF6DD0F8-5962-4F2F-89EB-AA609513F9DA}" sibTransId="{CBD6DB2F-4C68-4608-A2D1-726C244E235B}"/>
    <dgm:cxn modelId="{76139407-8B2C-4001-84B2-D0B8CE48723F}" type="presOf" srcId="{347C847D-A803-485F-AEDB-B2AFD97B60A4}" destId="{59233C36-5940-4C42-98DE-1EAF6D55C6CE}" srcOrd="0" destOrd="0" presId="urn:microsoft.com/office/officeart/2005/8/layout/radial3"/>
    <dgm:cxn modelId="{D947CE9A-3EF0-4779-A5CA-ED7EC701C88F}" type="presOf" srcId="{63783D3F-4BFE-4FA9-85B3-44F7FEC3855E}" destId="{4FCBCFD2-37B2-4C3E-AB8C-0487D10CD768}" srcOrd="0" destOrd="0" presId="urn:microsoft.com/office/officeart/2005/8/layout/radial3"/>
    <dgm:cxn modelId="{1CDDA86E-0ABC-4465-A36A-98AF9DD02649}" srcId="{80039400-E5C7-4EFE-93EC-CFEC23B4D786}" destId="{A9BA3535-D254-4BF9-B97B-996F5D5BA544}" srcOrd="0" destOrd="0" parTransId="{BD2C076E-9A5B-4E7D-8C10-0B70FD5197BC}" sibTransId="{1468FA5F-52F9-4C8F-9675-0CE06CFDEA91}"/>
    <dgm:cxn modelId="{C6E2B23A-6201-4776-86BA-91C0A0B3EFA1}" srcId="{A9BA3535-D254-4BF9-B97B-996F5D5BA544}" destId="{3859B0C3-B6D8-4D1F-B1B8-B8FDBFBB8914}" srcOrd="3" destOrd="0" parTransId="{3A18C6BD-16B2-4AE8-976B-EA1BF6D2E019}" sibTransId="{5759CB9F-CD26-44B8-A605-8B04D7215D23}"/>
    <dgm:cxn modelId="{00A0526E-8946-4907-B3F3-72A0C4627B97}" type="presParOf" srcId="{00273E01-9D50-48BA-96E7-5C0557A178FE}" destId="{E43997FF-E7A0-4CA9-85E4-819D4DDB8877}" srcOrd="0" destOrd="0" presId="urn:microsoft.com/office/officeart/2005/8/layout/radial3"/>
    <dgm:cxn modelId="{219E07B1-009D-49F6-8BCF-FA46C8934EBA}" type="presParOf" srcId="{E43997FF-E7A0-4CA9-85E4-819D4DDB8877}" destId="{F26094FE-FB03-41DF-8449-88C23601C23C}" srcOrd="0" destOrd="0" presId="urn:microsoft.com/office/officeart/2005/8/layout/radial3"/>
    <dgm:cxn modelId="{D95E5DFC-FF46-4F70-B3B5-1E28E0DBBAE6}" type="presParOf" srcId="{E43997FF-E7A0-4CA9-85E4-819D4DDB8877}" destId="{4FCBCFD2-37B2-4C3E-AB8C-0487D10CD768}" srcOrd="1" destOrd="0" presId="urn:microsoft.com/office/officeart/2005/8/layout/radial3"/>
    <dgm:cxn modelId="{507926E8-5B33-483B-B06E-5DB47B6B5FD9}" type="presParOf" srcId="{E43997FF-E7A0-4CA9-85E4-819D4DDB8877}" destId="{59233C36-5940-4C42-98DE-1EAF6D55C6CE}" srcOrd="2" destOrd="0" presId="urn:microsoft.com/office/officeart/2005/8/layout/radial3"/>
    <dgm:cxn modelId="{0E07443F-FD58-4BEA-9C26-E7924C47B89B}" type="presParOf" srcId="{E43997FF-E7A0-4CA9-85E4-819D4DDB8877}" destId="{CFE48336-C768-41E6-A075-B9158CB5BFFD}" srcOrd="3" destOrd="0" presId="urn:microsoft.com/office/officeart/2005/8/layout/radial3"/>
    <dgm:cxn modelId="{0C6AF817-08BD-4F7E-BED5-F4FE59EB9281}" type="presParOf" srcId="{E43997FF-E7A0-4CA9-85E4-819D4DDB8877}" destId="{F64BA803-3811-43FD-B417-493DDF8CA365}"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8684DC-4801-4FE0-92F0-9CB59F35F1F0}"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fr-FR"/>
        </a:p>
      </dgm:t>
    </dgm:pt>
    <dgm:pt modelId="{E69276BC-82FE-48E3-9637-C4ECC48BB456}">
      <dgm:prSet phldrT="[Texte]"/>
      <dgm:spPr/>
      <dgm:t>
        <a:bodyPr/>
        <a:lstStyle/>
        <a:p>
          <a:r>
            <a:rPr lang="ar-DZ" dirty="0" smtClean="0"/>
            <a:t>مكونات الخلية</a:t>
          </a:r>
          <a:endParaRPr lang="fr-FR" dirty="0"/>
        </a:p>
      </dgm:t>
    </dgm:pt>
    <dgm:pt modelId="{188CB44A-E134-4FE5-86BE-062C85215CC0}" type="parTrans" cxnId="{9188A60C-967B-4CDA-9B38-FB1566BE6A53}">
      <dgm:prSet/>
      <dgm:spPr/>
      <dgm:t>
        <a:bodyPr/>
        <a:lstStyle/>
        <a:p>
          <a:endParaRPr lang="fr-FR"/>
        </a:p>
      </dgm:t>
    </dgm:pt>
    <dgm:pt modelId="{FEDECB14-ECC1-425F-8130-1F0A1CDC1215}" type="sibTrans" cxnId="{9188A60C-967B-4CDA-9B38-FB1566BE6A53}">
      <dgm:prSet/>
      <dgm:spPr/>
      <dgm:t>
        <a:bodyPr/>
        <a:lstStyle/>
        <a:p>
          <a:endParaRPr lang="fr-FR"/>
        </a:p>
      </dgm:t>
    </dgm:pt>
    <dgm:pt modelId="{DBCEE3FB-21A3-43AC-9C7E-4BFD2AB62B2B}">
      <dgm:prSet phldrT="[Texte]"/>
      <dgm:spPr/>
      <dgm:t>
        <a:bodyPr/>
        <a:lstStyle/>
        <a:p>
          <a:r>
            <a:rPr lang="ar-DZ" dirty="0" smtClean="0"/>
            <a:t>البروتينات الناقلة</a:t>
          </a:r>
          <a:endParaRPr lang="fr-FR" dirty="0"/>
        </a:p>
      </dgm:t>
    </dgm:pt>
    <dgm:pt modelId="{5314F321-34FD-43E4-B71C-8F48B090605D}" type="parTrans" cxnId="{D10CE802-F245-4935-8C41-291896FD68F7}">
      <dgm:prSet/>
      <dgm:spPr/>
      <dgm:t>
        <a:bodyPr/>
        <a:lstStyle/>
        <a:p>
          <a:endParaRPr lang="fr-FR"/>
        </a:p>
      </dgm:t>
    </dgm:pt>
    <dgm:pt modelId="{EA270847-995D-43E1-A2BC-9ACEB658D1AB}" type="sibTrans" cxnId="{D10CE802-F245-4935-8C41-291896FD68F7}">
      <dgm:prSet/>
      <dgm:spPr/>
      <dgm:t>
        <a:bodyPr/>
        <a:lstStyle/>
        <a:p>
          <a:endParaRPr lang="fr-FR"/>
        </a:p>
      </dgm:t>
    </dgm:pt>
    <dgm:pt modelId="{F9D133B7-8ADE-4E2D-BF1D-40BCF581EDB8}">
      <dgm:prSet phldrT="[Texte]"/>
      <dgm:spPr/>
      <dgm:t>
        <a:bodyPr/>
        <a:lstStyle/>
        <a:p>
          <a:r>
            <a:rPr lang="ar-DZ" dirty="0" smtClean="0"/>
            <a:t>الانزيمات</a:t>
          </a:r>
          <a:endParaRPr lang="fr-FR" dirty="0"/>
        </a:p>
      </dgm:t>
    </dgm:pt>
    <dgm:pt modelId="{D3EF6178-9ABC-4C99-BA94-EFE839E6A762}" type="parTrans" cxnId="{F087A47A-951B-463B-8FDA-DDEBF8383C59}">
      <dgm:prSet/>
      <dgm:spPr/>
      <dgm:t>
        <a:bodyPr/>
        <a:lstStyle/>
        <a:p>
          <a:endParaRPr lang="fr-FR"/>
        </a:p>
      </dgm:t>
    </dgm:pt>
    <dgm:pt modelId="{B2B8F030-7FDC-4749-8D63-DDC23101932F}" type="sibTrans" cxnId="{F087A47A-951B-463B-8FDA-DDEBF8383C59}">
      <dgm:prSet/>
      <dgm:spPr/>
      <dgm:t>
        <a:bodyPr/>
        <a:lstStyle/>
        <a:p>
          <a:endParaRPr lang="fr-FR"/>
        </a:p>
      </dgm:t>
    </dgm:pt>
    <dgm:pt modelId="{D7DABB25-247C-48A8-861F-161329CC8F0D}">
      <dgm:prSet phldrT="[Texte]"/>
      <dgm:spPr/>
      <dgm:t>
        <a:bodyPr/>
        <a:lstStyle/>
        <a:p>
          <a:r>
            <a:rPr lang="ar-DZ" dirty="0" smtClean="0"/>
            <a:t>المستقبلات</a:t>
          </a:r>
          <a:endParaRPr lang="fr-FR" dirty="0"/>
        </a:p>
      </dgm:t>
    </dgm:pt>
    <dgm:pt modelId="{7CE6490C-8A77-49CB-94EA-697211BF893C}" type="parTrans" cxnId="{AE32716E-B72F-4BA4-9D7E-69BC7A0C9883}">
      <dgm:prSet/>
      <dgm:spPr/>
      <dgm:t>
        <a:bodyPr/>
        <a:lstStyle/>
        <a:p>
          <a:endParaRPr lang="fr-FR"/>
        </a:p>
      </dgm:t>
    </dgm:pt>
    <dgm:pt modelId="{A06BA9CD-93D6-4C9F-BA8F-CECC92FE5706}" type="sibTrans" cxnId="{AE32716E-B72F-4BA4-9D7E-69BC7A0C9883}">
      <dgm:prSet/>
      <dgm:spPr/>
      <dgm:t>
        <a:bodyPr/>
        <a:lstStyle/>
        <a:p>
          <a:endParaRPr lang="fr-FR"/>
        </a:p>
      </dgm:t>
    </dgm:pt>
    <dgm:pt modelId="{C61E2D1A-686E-4289-822E-0B86D16D896F}">
      <dgm:prSet phldrT="[Texte]"/>
      <dgm:spPr/>
      <dgm:t>
        <a:bodyPr/>
        <a:lstStyle/>
        <a:p>
          <a:r>
            <a:rPr lang="ar-DZ" dirty="0" smtClean="0"/>
            <a:t>قنوات الايونات</a:t>
          </a:r>
          <a:endParaRPr lang="fr-FR" dirty="0"/>
        </a:p>
      </dgm:t>
    </dgm:pt>
    <dgm:pt modelId="{646CF57D-EEC9-4F54-912C-8C5884AA14D8}" type="parTrans" cxnId="{E780D035-D121-45DE-BF8A-22085F5371D0}">
      <dgm:prSet/>
      <dgm:spPr/>
      <dgm:t>
        <a:bodyPr/>
        <a:lstStyle/>
        <a:p>
          <a:endParaRPr lang="fr-FR"/>
        </a:p>
      </dgm:t>
    </dgm:pt>
    <dgm:pt modelId="{CF6B6F14-C31C-42F0-B839-E25959C2A214}" type="sibTrans" cxnId="{E780D035-D121-45DE-BF8A-22085F5371D0}">
      <dgm:prSet/>
      <dgm:spPr/>
      <dgm:t>
        <a:bodyPr/>
        <a:lstStyle/>
        <a:p>
          <a:endParaRPr lang="fr-FR"/>
        </a:p>
      </dgm:t>
    </dgm:pt>
    <dgm:pt modelId="{422C4ADC-F398-4D96-AF21-5CA01177AA1B}" type="pres">
      <dgm:prSet presAssocID="{9E8684DC-4801-4FE0-92F0-9CB59F35F1F0}" presName="Name0" presStyleCnt="0">
        <dgm:presLayoutVars>
          <dgm:chMax val="1"/>
          <dgm:dir/>
          <dgm:animLvl val="ctr"/>
          <dgm:resizeHandles val="exact"/>
        </dgm:presLayoutVars>
      </dgm:prSet>
      <dgm:spPr/>
      <dgm:t>
        <a:bodyPr/>
        <a:lstStyle/>
        <a:p>
          <a:endParaRPr lang="fr-FR"/>
        </a:p>
      </dgm:t>
    </dgm:pt>
    <dgm:pt modelId="{E7AA6E8C-A35F-4A91-A88C-B2D2023415A7}" type="pres">
      <dgm:prSet presAssocID="{E69276BC-82FE-48E3-9637-C4ECC48BB456}" presName="centerShape" presStyleLbl="node0" presStyleIdx="0" presStyleCnt="1"/>
      <dgm:spPr/>
      <dgm:t>
        <a:bodyPr/>
        <a:lstStyle/>
        <a:p>
          <a:endParaRPr lang="fr-FR"/>
        </a:p>
      </dgm:t>
    </dgm:pt>
    <dgm:pt modelId="{A23B19AF-CA50-4B88-845D-F9EEE3F61FB4}" type="pres">
      <dgm:prSet presAssocID="{DBCEE3FB-21A3-43AC-9C7E-4BFD2AB62B2B}" presName="node" presStyleLbl="node1" presStyleIdx="0" presStyleCnt="4">
        <dgm:presLayoutVars>
          <dgm:bulletEnabled val="1"/>
        </dgm:presLayoutVars>
      </dgm:prSet>
      <dgm:spPr/>
      <dgm:t>
        <a:bodyPr/>
        <a:lstStyle/>
        <a:p>
          <a:endParaRPr lang="fr-FR"/>
        </a:p>
      </dgm:t>
    </dgm:pt>
    <dgm:pt modelId="{D3F738DF-EFC5-4013-A4BC-5BD4F2FA3B88}" type="pres">
      <dgm:prSet presAssocID="{DBCEE3FB-21A3-43AC-9C7E-4BFD2AB62B2B}" presName="dummy" presStyleCnt="0"/>
      <dgm:spPr/>
    </dgm:pt>
    <dgm:pt modelId="{A66FC72E-BF63-4728-8A9E-1D73C6AE0579}" type="pres">
      <dgm:prSet presAssocID="{EA270847-995D-43E1-A2BC-9ACEB658D1AB}" presName="sibTrans" presStyleLbl="sibTrans2D1" presStyleIdx="0" presStyleCnt="4"/>
      <dgm:spPr/>
      <dgm:t>
        <a:bodyPr/>
        <a:lstStyle/>
        <a:p>
          <a:endParaRPr lang="fr-FR"/>
        </a:p>
      </dgm:t>
    </dgm:pt>
    <dgm:pt modelId="{6FEADD12-AE68-4AA0-A7F7-3E860A35BADC}" type="pres">
      <dgm:prSet presAssocID="{F9D133B7-8ADE-4E2D-BF1D-40BCF581EDB8}" presName="node" presStyleLbl="node1" presStyleIdx="1" presStyleCnt="4">
        <dgm:presLayoutVars>
          <dgm:bulletEnabled val="1"/>
        </dgm:presLayoutVars>
      </dgm:prSet>
      <dgm:spPr/>
      <dgm:t>
        <a:bodyPr/>
        <a:lstStyle/>
        <a:p>
          <a:endParaRPr lang="fr-FR"/>
        </a:p>
      </dgm:t>
    </dgm:pt>
    <dgm:pt modelId="{506B1469-CC7E-412B-950C-4A2E67EA1152}" type="pres">
      <dgm:prSet presAssocID="{F9D133B7-8ADE-4E2D-BF1D-40BCF581EDB8}" presName="dummy" presStyleCnt="0"/>
      <dgm:spPr/>
    </dgm:pt>
    <dgm:pt modelId="{0BBBE1E9-8A20-461C-A026-427B8182D6A9}" type="pres">
      <dgm:prSet presAssocID="{B2B8F030-7FDC-4749-8D63-DDC23101932F}" presName="sibTrans" presStyleLbl="sibTrans2D1" presStyleIdx="1" presStyleCnt="4"/>
      <dgm:spPr/>
      <dgm:t>
        <a:bodyPr/>
        <a:lstStyle/>
        <a:p>
          <a:endParaRPr lang="fr-FR"/>
        </a:p>
      </dgm:t>
    </dgm:pt>
    <dgm:pt modelId="{C0B2AE25-602D-4365-AC3D-6345C086ED49}" type="pres">
      <dgm:prSet presAssocID="{D7DABB25-247C-48A8-861F-161329CC8F0D}" presName="node" presStyleLbl="node1" presStyleIdx="2" presStyleCnt="4">
        <dgm:presLayoutVars>
          <dgm:bulletEnabled val="1"/>
        </dgm:presLayoutVars>
      </dgm:prSet>
      <dgm:spPr/>
      <dgm:t>
        <a:bodyPr/>
        <a:lstStyle/>
        <a:p>
          <a:endParaRPr lang="fr-FR"/>
        </a:p>
      </dgm:t>
    </dgm:pt>
    <dgm:pt modelId="{0CBE438B-09CD-4CF0-B390-F8B1C8AFCA45}" type="pres">
      <dgm:prSet presAssocID="{D7DABB25-247C-48A8-861F-161329CC8F0D}" presName="dummy" presStyleCnt="0"/>
      <dgm:spPr/>
    </dgm:pt>
    <dgm:pt modelId="{03EBFFE6-D2D5-4283-96A4-3EA82987806B}" type="pres">
      <dgm:prSet presAssocID="{A06BA9CD-93D6-4C9F-BA8F-CECC92FE5706}" presName="sibTrans" presStyleLbl="sibTrans2D1" presStyleIdx="2" presStyleCnt="4"/>
      <dgm:spPr/>
      <dgm:t>
        <a:bodyPr/>
        <a:lstStyle/>
        <a:p>
          <a:endParaRPr lang="fr-FR"/>
        </a:p>
      </dgm:t>
    </dgm:pt>
    <dgm:pt modelId="{8DA6FC73-0952-471F-8026-49D2E23DFFA8}" type="pres">
      <dgm:prSet presAssocID="{C61E2D1A-686E-4289-822E-0B86D16D896F}" presName="node" presStyleLbl="node1" presStyleIdx="3" presStyleCnt="4">
        <dgm:presLayoutVars>
          <dgm:bulletEnabled val="1"/>
        </dgm:presLayoutVars>
      </dgm:prSet>
      <dgm:spPr/>
      <dgm:t>
        <a:bodyPr/>
        <a:lstStyle/>
        <a:p>
          <a:endParaRPr lang="fr-FR"/>
        </a:p>
      </dgm:t>
    </dgm:pt>
    <dgm:pt modelId="{70078BFB-B5E4-458D-98C3-D9107235C535}" type="pres">
      <dgm:prSet presAssocID="{C61E2D1A-686E-4289-822E-0B86D16D896F}" presName="dummy" presStyleCnt="0"/>
      <dgm:spPr/>
    </dgm:pt>
    <dgm:pt modelId="{B0D8DC1F-565C-468E-A3DB-3E3AFD33C55B}" type="pres">
      <dgm:prSet presAssocID="{CF6B6F14-C31C-42F0-B839-E25959C2A214}" presName="sibTrans" presStyleLbl="sibTrans2D1" presStyleIdx="3" presStyleCnt="4"/>
      <dgm:spPr/>
      <dgm:t>
        <a:bodyPr/>
        <a:lstStyle/>
        <a:p>
          <a:endParaRPr lang="fr-FR"/>
        </a:p>
      </dgm:t>
    </dgm:pt>
  </dgm:ptLst>
  <dgm:cxnLst>
    <dgm:cxn modelId="{E94224A9-D219-4837-92F7-7785E07F59E5}" type="presOf" srcId="{D7DABB25-247C-48A8-861F-161329CC8F0D}" destId="{C0B2AE25-602D-4365-AC3D-6345C086ED49}" srcOrd="0" destOrd="0" presId="urn:microsoft.com/office/officeart/2005/8/layout/radial6"/>
    <dgm:cxn modelId="{F087A47A-951B-463B-8FDA-DDEBF8383C59}" srcId="{E69276BC-82FE-48E3-9637-C4ECC48BB456}" destId="{F9D133B7-8ADE-4E2D-BF1D-40BCF581EDB8}" srcOrd="1" destOrd="0" parTransId="{D3EF6178-9ABC-4C99-BA94-EFE839E6A762}" sibTransId="{B2B8F030-7FDC-4749-8D63-DDC23101932F}"/>
    <dgm:cxn modelId="{4ED697F8-4BCD-4747-BBE1-C48F5CD0567D}" type="presOf" srcId="{B2B8F030-7FDC-4749-8D63-DDC23101932F}" destId="{0BBBE1E9-8A20-461C-A026-427B8182D6A9}" srcOrd="0" destOrd="0" presId="urn:microsoft.com/office/officeart/2005/8/layout/radial6"/>
    <dgm:cxn modelId="{9188A60C-967B-4CDA-9B38-FB1566BE6A53}" srcId="{9E8684DC-4801-4FE0-92F0-9CB59F35F1F0}" destId="{E69276BC-82FE-48E3-9637-C4ECC48BB456}" srcOrd="0" destOrd="0" parTransId="{188CB44A-E134-4FE5-86BE-062C85215CC0}" sibTransId="{FEDECB14-ECC1-425F-8130-1F0A1CDC1215}"/>
    <dgm:cxn modelId="{FC8B4516-78A2-4365-9BC8-E946B40E2285}" type="presOf" srcId="{A06BA9CD-93D6-4C9F-BA8F-CECC92FE5706}" destId="{03EBFFE6-D2D5-4283-96A4-3EA82987806B}" srcOrd="0" destOrd="0" presId="urn:microsoft.com/office/officeart/2005/8/layout/radial6"/>
    <dgm:cxn modelId="{23FCDA44-0225-45B4-B1D9-337822509457}" type="presOf" srcId="{DBCEE3FB-21A3-43AC-9C7E-4BFD2AB62B2B}" destId="{A23B19AF-CA50-4B88-845D-F9EEE3F61FB4}" srcOrd="0" destOrd="0" presId="urn:microsoft.com/office/officeart/2005/8/layout/radial6"/>
    <dgm:cxn modelId="{F57A30D4-A222-4354-9034-2E7240DBB0FA}" type="presOf" srcId="{EA270847-995D-43E1-A2BC-9ACEB658D1AB}" destId="{A66FC72E-BF63-4728-8A9E-1D73C6AE0579}" srcOrd="0" destOrd="0" presId="urn:microsoft.com/office/officeart/2005/8/layout/radial6"/>
    <dgm:cxn modelId="{1C6A9A56-038A-4169-950C-5E74ABE26470}" type="presOf" srcId="{CF6B6F14-C31C-42F0-B839-E25959C2A214}" destId="{B0D8DC1F-565C-468E-A3DB-3E3AFD33C55B}" srcOrd="0" destOrd="0" presId="urn:microsoft.com/office/officeart/2005/8/layout/radial6"/>
    <dgm:cxn modelId="{E780D035-D121-45DE-BF8A-22085F5371D0}" srcId="{E69276BC-82FE-48E3-9637-C4ECC48BB456}" destId="{C61E2D1A-686E-4289-822E-0B86D16D896F}" srcOrd="3" destOrd="0" parTransId="{646CF57D-EEC9-4F54-912C-8C5884AA14D8}" sibTransId="{CF6B6F14-C31C-42F0-B839-E25959C2A214}"/>
    <dgm:cxn modelId="{D10CE802-F245-4935-8C41-291896FD68F7}" srcId="{E69276BC-82FE-48E3-9637-C4ECC48BB456}" destId="{DBCEE3FB-21A3-43AC-9C7E-4BFD2AB62B2B}" srcOrd="0" destOrd="0" parTransId="{5314F321-34FD-43E4-B71C-8F48B090605D}" sibTransId="{EA270847-995D-43E1-A2BC-9ACEB658D1AB}"/>
    <dgm:cxn modelId="{AE32716E-B72F-4BA4-9D7E-69BC7A0C9883}" srcId="{E69276BC-82FE-48E3-9637-C4ECC48BB456}" destId="{D7DABB25-247C-48A8-861F-161329CC8F0D}" srcOrd="2" destOrd="0" parTransId="{7CE6490C-8A77-49CB-94EA-697211BF893C}" sibTransId="{A06BA9CD-93D6-4C9F-BA8F-CECC92FE5706}"/>
    <dgm:cxn modelId="{21BAB353-9AE7-42FC-9EF9-2F3468AE6B8C}" type="presOf" srcId="{E69276BC-82FE-48E3-9637-C4ECC48BB456}" destId="{E7AA6E8C-A35F-4A91-A88C-B2D2023415A7}" srcOrd="0" destOrd="0" presId="urn:microsoft.com/office/officeart/2005/8/layout/radial6"/>
    <dgm:cxn modelId="{B8F0BFA1-A0B5-4004-8E70-33638B883F1E}" type="presOf" srcId="{F9D133B7-8ADE-4E2D-BF1D-40BCF581EDB8}" destId="{6FEADD12-AE68-4AA0-A7F7-3E860A35BADC}" srcOrd="0" destOrd="0" presId="urn:microsoft.com/office/officeart/2005/8/layout/radial6"/>
    <dgm:cxn modelId="{B794E82D-0299-4630-9530-B46FB57F5CE4}" type="presOf" srcId="{C61E2D1A-686E-4289-822E-0B86D16D896F}" destId="{8DA6FC73-0952-471F-8026-49D2E23DFFA8}" srcOrd="0" destOrd="0" presId="urn:microsoft.com/office/officeart/2005/8/layout/radial6"/>
    <dgm:cxn modelId="{6744F911-95F5-436F-ABCB-8A1D2C8B7F82}" type="presOf" srcId="{9E8684DC-4801-4FE0-92F0-9CB59F35F1F0}" destId="{422C4ADC-F398-4D96-AF21-5CA01177AA1B}" srcOrd="0" destOrd="0" presId="urn:microsoft.com/office/officeart/2005/8/layout/radial6"/>
    <dgm:cxn modelId="{DA2EC728-BF28-47B2-B62E-58EAE489CD0F}" type="presParOf" srcId="{422C4ADC-F398-4D96-AF21-5CA01177AA1B}" destId="{E7AA6E8C-A35F-4A91-A88C-B2D2023415A7}" srcOrd="0" destOrd="0" presId="urn:microsoft.com/office/officeart/2005/8/layout/radial6"/>
    <dgm:cxn modelId="{B2524902-60F2-4661-A15D-0902194F402B}" type="presParOf" srcId="{422C4ADC-F398-4D96-AF21-5CA01177AA1B}" destId="{A23B19AF-CA50-4B88-845D-F9EEE3F61FB4}" srcOrd="1" destOrd="0" presId="urn:microsoft.com/office/officeart/2005/8/layout/radial6"/>
    <dgm:cxn modelId="{E35A23C9-307E-46BD-B5C2-FC9789DDA397}" type="presParOf" srcId="{422C4ADC-F398-4D96-AF21-5CA01177AA1B}" destId="{D3F738DF-EFC5-4013-A4BC-5BD4F2FA3B88}" srcOrd="2" destOrd="0" presId="urn:microsoft.com/office/officeart/2005/8/layout/radial6"/>
    <dgm:cxn modelId="{91F849F5-8344-4ADE-878C-01F4A2910329}" type="presParOf" srcId="{422C4ADC-F398-4D96-AF21-5CA01177AA1B}" destId="{A66FC72E-BF63-4728-8A9E-1D73C6AE0579}" srcOrd="3" destOrd="0" presId="urn:microsoft.com/office/officeart/2005/8/layout/radial6"/>
    <dgm:cxn modelId="{A60584EE-455E-447E-9745-53FD7067BF5A}" type="presParOf" srcId="{422C4ADC-F398-4D96-AF21-5CA01177AA1B}" destId="{6FEADD12-AE68-4AA0-A7F7-3E860A35BADC}" srcOrd="4" destOrd="0" presId="urn:microsoft.com/office/officeart/2005/8/layout/radial6"/>
    <dgm:cxn modelId="{93277B29-3197-4D3B-AD9E-5345EB88638F}" type="presParOf" srcId="{422C4ADC-F398-4D96-AF21-5CA01177AA1B}" destId="{506B1469-CC7E-412B-950C-4A2E67EA1152}" srcOrd="5" destOrd="0" presId="urn:microsoft.com/office/officeart/2005/8/layout/radial6"/>
    <dgm:cxn modelId="{E7075AAB-158A-41A3-A894-5EA4F1141A99}" type="presParOf" srcId="{422C4ADC-F398-4D96-AF21-5CA01177AA1B}" destId="{0BBBE1E9-8A20-461C-A026-427B8182D6A9}" srcOrd="6" destOrd="0" presId="urn:microsoft.com/office/officeart/2005/8/layout/radial6"/>
    <dgm:cxn modelId="{1B01ACEB-35BC-4672-8D3A-48DD09C1F75B}" type="presParOf" srcId="{422C4ADC-F398-4D96-AF21-5CA01177AA1B}" destId="{C0B2AE25-602D-4365-AC3D-6345C086ED49}" srcOrd="7" destOrd="0" presId="urn:microsoft.com/office/officeart/2005/8/layout/radial6"/>
    <dgm:cxn modelId="{A6D2D9DB-D9CF-49B3-9D9F-77349626141E}" type="presParOf" srcId="{422C4ADC-F398-4D96-AF21-5CA01177AA1B}" destId="{0CBE438B-09CD-4CF0-B390-F8B1C8AFCA45}" srcOrd="8" destOrd="0" presId="urn:microsoft.com/office/officeart/2005/8/layout/radial6"/>
    <dgm:cxn modelId="{90F584F6-23D2-49B6-A09C-A714B4138272}" type="presParOf" srcId="{422C4ADC-F398-4D96-AF21-5CA01177AA1B}" destId="{03EBFFE6-D2D5-4283-96A4-3EA82987806B}" srcOrd="9" destOrd="0" presId="urn:microsoft.com/office/officeart/2005/8/layout/radial6"/>
    <dgm:cxn modelId="{0B65D12A-2938-4193-BD3A-3918899561BB}" type="presParOf" srcId="{422C4ADC-F398-4D96-AF21-5CA01177AA1B}" destId="{8DA6FC73-0952-471F-8026-49D2E23DFFA8}" srcOrd="10" destOrd="0" presId="urn:microsoft.com/office/officeart/2005/8/layout/radial6"/>
    <dgm:cxn modelId="{2F984784-BA13-4239-B195-E9B8E02A52B6}" type="presParOf" srcId="{422C4ADC-F398-4D96-AF21-5CA01177AA1B}" destId="{70078BFB-B5E4-458D-98C3-D9107235C535}" srcOrd="11" destOrd="0" presId="urn:microsoft.com/office/officeart/2005/8/layout/radial6"/>
    <dgm:cxn modelId="{F56E2E80-D164-4D98-BB74-F2163C0D0E25}" type="presParOf" srcId="{422C4ADC-F398-4D96-AF21-5CA01177AA1B}" destId="{B0D8DC1F-565C-468E-A3DB-3E3AFD33C55B}"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094FE-FB03-41DF-8449-88C23601C23C}">
      <dsp:nvSpPr>
        <dsp:cNvPr id="0" name=""/>
        <dsp:cNvSpPr/>
      </dsp:nvSpPr>
      <dsp:spPr>
        <a:xfrm>
          <a:off x="2693871" y="1265764"/>
          <a:ext cx="3153308" cy="315330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r>
            <a:rPr lang="ar-DZ" sz="5000" kern="1200" dirty="0" smtClean="0"/>
            <a:t>علم حرائك الدواء</a:t>
          </a:r>
          <a:endParaRPr lang="fr-FR" sz="5000" kern="1200" dirty="0"/>
        </a:p>
      </dsp:txBody>
      <dsp:txXfrm>
        <a:off x="3155662" y="1727555"/>
        <a:ext cx="2229726" cy="2229726"/>
      </dsp:txXfrm>
    </dsp:sp>
    <dsp:sp modelId="{4FCBCFD2-37B2-4C3E-AB8C-0487D10CD768}">
      <dsp:nvSpPr>
        <dsp:cNvPr id="0" name=""/>
        <dsp:cNvSpPr/>
      </dsp:nvSpPr>
      <dsp:spPr>
        <a:xfrm>
          <a:off x="3482198" y="562"/>
          <a:ext cx="1576654" cy="157665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DZ" sz="2000" b="1" kern="1200" dirty="0" smtClean="0">
              <a:latin typeface="Simplified Arabic" panose="02020603050405020304" pitchFamily="18" charset="-78"/>
              <a:cs typeface="Simplified Arabic" panose="02020603050405020304" pitchFamily="18" charset="-78"/>
            </a:rPr>
            <a:t>2/التوزيع</a:t>
          </a:r>
          <a:endParaRPr lang="fr-FR" sz="2000" b="1" kern="1200" dirty="0">
            <a:latin typeface="Simplified Arabic" panose="02020603050405020304" pitchFamily="18" charset="-78"/>
            <a:cs typeface="Simplified Arabic" panose="02020603050405020304" pitchFamily="18" charset="-78"/>
          </a:endParaRPr>
        </a:p>
      </dsp:txBody>
      <dsp:txXfrm>
        <a:off x="3713094" y="231458"/>
        <a:ext cx="1114862" cy="1114862"/>
      </dsp:txXfrm>
    </dsp:sp>
    <dsp:sp modelId="{59233C36-5940-4C42-98DE-1EAF6D55C6CE}">
      <dsp:nvSpPr>
        <dsp:cNvPr id="0" name=""/>
        <dsp:cNvSpPr/>
      </dsp:nvSpPr>
      <dsp:spPr>
        <a:xfrm>
          <a:off x="5480465" y="2054091"/>
          <a:ext cx="1687177" cy="157665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DZ" sz="2000" b="1" kern="1200" dirty="0" smtClean="0">
              <a:latin typeface="Simplified Arabic" panose="02020603050405020304" pitchFamily="18" charset="-78"/>
              <a:cs typeface="Simplified Arabic" panose="02020603050405020304" pitchFamily="18" charset="-78"/>
            </a:rPr>
            <a:t>1/الامتصاص</a:t>
          </a:r>
          <a:endParaRPr lang="fr-FR" sz="2000" b="1" kern="1200" dirty="0">
            <a:latin typeface="Simplified Arabic" panose="02020603050405020304" pitchFamily="18" charset="-78"/>
            <a:cs typeface="Simplified Arabic" panose="02020603050405020304" pitchFamily="18" charset="-78"/>
          </a:endParaRPr>
        </a:p>
      </dsp:txBody>
      <dsp:txXfrm>
        <a:off x="5727546" y="2284987"/>
        <a:ext cx="1193015" cy="1114862"/>
      </dsp:txXfrm>
    </dsp:sp>
    <dsp:sp modelId="{CFE48336-C768-41E6-A075-B9158CB5BFFD}">
      <dsp:nvSpPr>
        <dsp:cNvPr id="0" name=""/>
        <dsp:cNvSpPr/>
      </dsp:nvSpPr>
      <dsp:spPr>
        <a:xfrm>
          <a:off x="3482198" y="4107620"/>
          <a:ext cx="1576654" cy="157665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ar-DZ" sz="2100" b="1" kern="1200" dirty="0" smtClean="0">
              <a:latin typeface="Simplified Arabic" panose="02020603050405020304" pitchFamily="18" charset="-78"/>
              <a:cs typeface="Simplified Arabic" panose="02020603050405020304" pitchFamily="18" charset="-78"/>
            </a:rPr>
            <a:t>4/الافراغ</a:t>
          </a:r>
          <a:endParaRPr lang="fr-FR" sz="2100" b="1" kern="1200" dirty="0">
            <a:latin typeface="Simplified Arabic" panose="02020603050405020304" pitchFamily="18" charset="-78"/>
            <a:cs typeface="Simplified Arabic" panose="02020603050405020304" pitchFamily="18" charset="-78"/>
          </a:endParaRPr>
        </a:p>
      </dsp:txBody>
      <dsp:txXfrm>
        <a:off x="3713094" y="4338516"/>
        <a:ext cx="1114862" cy="1114862"/>
      </dsp:txXfrm>
    </dsp:sp>
    <dsp:sp modelId="{F64BA803-3811-43FD-B417-493DDF8CA365}">
      <dsp:nvSpPr>
        <dsp:cNvPr id="0" name=""/>
        <dsp:cNvSpPr/>
      </dsp:nvSpPr>
      <dsp:spPr>
        <a:xfrm>
          <a:off x="1428669" y="2054091"/>
          <a:ext cx="1576654" cy="1576654"/>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ar-DZ" sz="2100" b="1" kern="1200" dirty="0" smtClean="0">
              <a:latin typeface="Simplified Arabic" panose="02020603050405020304" pitchFamily="18" charset="-78"/>
              <a:cs typeface="Simplified Arabic" panose="02020603050405020304" pitchFamily="18" charset="-78"/>
            </a:rPr>
            <a:t>3/الاستقلاب</a:t>
          </a:r>
          <a:endParaRPr lang="fr-FR" sz="2100" b="1" kern="1200" dirty="0">
            <a:latin typeface="Simplified Arabic" panose="02020603050405020304" pitchFamily="18" charset="-78"/>
            <a:cs typeface="Simplified Arabic" panose="02020603050405020304" pitchFamily="18" charset="-78"/>
          </a:endParaRPr>
        </a:p>
      </dsp:txBody>
      <dsp:txXfrm>
        <a:off x="1659565" y="2284987"/>
        <a:ext cx="1114862" cy="1114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D8DC1F-565C-468E-A3DB-3E3AFD33C55B}">
      <dsp:nvSpPr>
        <dsp:cNvPr id="0" name=""/>
        <dsp:cNvSpPr/>
      </dsp:nvSpPr>
      <dsp:spPr>
        <a:xfrm>
          <a:off x="2319624" y="593218"/>
          <a:ext cx="3957063" cy="3957063"/>
        </a:xfrm>
        <a:prstGeom prst="blockArc">
          <a:avLst>
            <a:gd name="adj1" fmla="val 10800000"/>
            <a:gd name="adj2" fmla="val 16200000"/>
            <a:gd name="adj3" fmla="val 4640"/>
          </a:avLst>
        </a:prstGeom>
        <a:solidFill>
          <a:schemeClr val="accent4">
            <a:hueOff val="-911834"/>
            <a:satOff val="-4605"/>
            <a:lumOff val="-647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EBFFE6-D2D5-4283-96A4-3EA82987806B}">
      <dsp:nvSpPr>
        <dsp:cNvPr id="0" name=""/>
        <dsp:cNvSpPr/>
      </dsp:nvSpPr>
      <dsp:spPr>
        <a:xfrm>
          <a:off x="2319624" y="593218"/>
          <a:ext cx="3957063" cy="3957063"/>
        </a:xfrm>
        <a:prstGeom prst="blockArc">
          <a:avLst>
            <a:gd name="adj1" fmla="val 5400000"/>
            <a:gd name="adj2" fmla="val 10800000"/>
            <a:gd name="adj3" fmla="val 4640"/>
          </a:avLst>
        </a:prstGeom>
        <a:solidFill>
          <a:schemeClr val="accent4">
            <a:hueOff val="-607889"/>
            <a:satOff val="-3070"/>
            <a:lumOff val="-431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BBE1E9-8A20-461C-A026-427B8182D6A9}">
      <dsp:nvSpPr>
        <dsp:cNvPr id="0" name=""/>
        <dsp:cNvSpPr/>
      </dsp:nvSpPr>
      <dsp:spPr>
        <a:xfrm>
          <a:off x="2319624" y="593218"/>
          <a:ext cx="3957063" cy="3957063"/>
        </a:xfrm>
        <a:prstGeom prst="blockArc">
          <a:avLst>
            <a:gd name="adj1" fmla="val 0"/>
            <a:gd name="adj2" fmla="val 5400000"/>
            <a:gd name="adj3" fmla="val 4640"/>
          </a:avLst>
        </a:prstGeom>
        <a:solidFill>
          <a:schemeClr val="accent4">
            <a:hueOff val="-303945"/>
            <a:satOff val="-1535"/>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6FC72E-BF63-4728-8A9E-1D73C6AE0579}">
      <dsp:nvSpPr>
        <dsp:cNvPr id="0" name=""/>
        <dsp:cNvSpPr/>
      </dsp:nvSpPr>
      <dsp:spPr>
        <a:xfrm>
          <a:off x="2319624" y="593218"/>
          <a:ext cx="3957063" cy="3957063"/>
        </a:xfrm>
        <a:prstGeom prst="blockArc">
          <a:avLst>
            <a:gd name="adj1" fmla="val 16200000"/>
            <a:gd name="adj2" fmla="val 0"/>
            <a:gd name="adj3" fmla="val 464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7AA6E8C-A35F-4A91-A88C-B2D2023415A7}">
      <dsp:nvSpPr>
        <dsp:cNvPr id="0" name=""/>
        <dsp:cNvSpPr/>
      </dsp:nvSpPr>
      <dsp:spPr>
        <a:xfrm>
          <a:off x="3387316" y="1660910"/>
          <a:ext cx="1821679" cy="1821679"/>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ar-DZ" sz="3300" kern="1200" dirty="0" smtClean="0"/>
            <a:t>مكونات الخلية</a:t>
          </a:r>
          <a:endParaRPr lang="fr-FR" sz="3300" kern="1200" dirty="0"/>
        </a:p>
      </dsp:txBody>
      <dsp:txXfrm>
        <a:off x="3654095" y="1927689"/>
        <a:ext cx="1288121" cy="1288121"/>
      </dsp:txXfrm>
    </dsp:sp>
    <dsp:sp modelId="{A23B19AF-CA50-4B88-845D-F9EEE3F61FB4}">
      <dsp:nvSpPr>
        <dsp:cNvPr id="0" name=""/>
        <dsp:cNvSpPr/>
      </dsp:nvSpPr>
      <dsp:spPr>
        <a:xfrm>
          <a:off x="3660568" y="1536"/>
          <a:ext cx="1275175" cy="1275175"/>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ar-DZ" sz="1300" kern="1200" dirty="0" smtClean="0"/>
            <a:t>البروتينات الناقلة</a:t>
          </a:r>
          <a:endParaRPr lang="fr-FR" sz="1300" kern="1200" dirty="0"/>
        </a:p>
      </dsp:txBody>
      <dsp:txXfrm>
        <a:off x="3847313" y="188281"/>
        <a:ext cx="901685" cy="901685"/>
      </dsp:txXfrm>
    </dsp:sp>
    <dsp:sp modelId="{6FEADD12-AE68-4AA0-A7F7-3E860A35BADC}">
      <dsp:nvSpPr>
        <dsp:cNvPr id="0" name=""/>
        <dsp:cNvSpPr/>
      </dsp:nvSpPr>
      <dsp:spPr>
        <a:xfrm>
          <a:off x="5593193" y="1934162"/>
          <a:ext cx="1275175" cy="1275175"/>
        </a:xfrm>
        <a:prstGeom prst="ellipse">
          <a:avLst/>
        </a:prstGeom>
        <a:solidFill>
          <a:schemeClr val="accent4">
            <a:hueOff val="-303945"/>
            <a:satOff val="-1535"/>
            <a:lumOff val="-215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ar-DZ" sz="1300" kern="1200" dirty="0" smtClean="0"/>
            <a:t>الانزيمات</a:t>
          </a:r>
          <a:endParaRPr lang="fr-FR" sz="1300" kern="1200" dirty="0"/>
        </a:p>
      </dsp:txBody>
      <dsp:txXfrm>
        <a:off x="5779938" y="2120907"/>
        <a:ext cx="901685" cy="901685"/>
      </dsp:txXfrm>
    </dsp:sp>
    <dsp:sp modelId="{C0B2AE25-602D-4365-AC3D-6345C086ED49}">
      <dsp:nvSpPr>
        <dsp:cNvPr id="0" name=""/>
        <dsp:cNvSpPr/>
      </dsp:nvSpPr>
      <dsp:spPr>
        <a:xfrm>
          <a:off x="3660568" y="3866787"/>
          <a:ext cx="1275175" cy="1275175"/>
        </a:xfrm>
        <a:prstGeom prst="ellipse">
          <a:avLst/>
        </a:prstGeom>
        <a:solidFill>
          <a:schemeClr val="accent4">
            <a:hueOff val="-607889"/>
            <a:satOff val="-3070"/>
            <a:lumOff val="-431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ar-DZ" sz="1300" kern="1200" dirty="0" smtClean="0"/>
            <a:t>المستقبلات</a:t>
          </a:r>
          <a:endParaRPr lang="fr-FR" sz="1300" kern="1200" dirty="0"/>
        </a:p>
      </dsp:txBody>
      <dsp:txXfrm>
        <a:off x="3847313" y="4053532"/>
        <a:ext cx="901685" cy="901685"/>
      </dsp:txXfrm>
    </dsp:sp>
    <dsp:sp modelId="{8DA6FC73-0952-471F-8026-49D2E23DFFA8}">
      <dsp:nvSpPr>
        <dsp:cNvPr id="0" name=""/>
        <dsp:cNvSpPr/>
      </dsp:nvSpPr>
      <dsp:spPr>
        <a:xfrm>
          <a:off x="1727942" y="1934162"/>
          <a:ext cx="1275175" cy="1275175"/>
        </a:xfrm>
        <a:prstGeom prst="ellipse">
          <a:avLst/>
        </a:prstGeom>
        <a:solidFill>
          <a:schemeClr val="accent4">
            <a:hueOff val="-911834"/>
            <a:satOff val="-4605"/>
            <a:lumOff val="-647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ar-DZ" sz="1300" kern="1200" dirty="0" smtClean="0"/>
            <a:t>قنوات الايونات</a:t>
          </a:r>
          <a:endParaRPr lang="fr-FR" sz="1300" kern="1200" dirty="0"/>
        </a:p>
      </dsp:txBody>
      <dsp:txXfrm>
        <a:off x="1914687" y="2120907"/>
        <a:ext cx="901685" cy="901685"/>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3/4/2024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119609" y="387458"/>
            <a:ext cx="8256865" cy="5997843"/>
          </a:xfrm>
        </p:spPr>
        <p:txBody>
          <a:bodyPr/>
          <a:lstStyle/>
          <a:p>
            <a:pPr algn="ctr" rtl="1"/>
            <a:endParaRPr lang="ar-DZ" sz="2800" dirty="0">
              <a:solidFill>
                <a:srgbClr val="FF0000"/>
              </a:solidFill>
              <a:latin typeface="Simplified Arabic" panose="02020603050405020304" pitchFamily="18" charset="-78"/>
              <a:cs typeface="Simplified Arabic" panose="02020603050405020304" pitchFamily="18" charset="-78"/>
            </a:endParaRPr>
          </a:p>
          <a:p>
            <a:pPr algn="ctr" rtl="1"/>
            <a:endParaRPr lang="ar-DZ" sz="2800" dirty="0" smtClean="0">
              <a:solidFill>
                <a:srgbClr val="FF0000"/>
              </a:solidFill>
              <a:latin typeface="Simplified Arabic" panose="02020603050405020304" pitchFamily="18" charset="-78"/>
              <a:cs typeface="Simplified Arabic" panose="02020603050405020304" pitchFamily="18" charset="-78"/>
            </a:endParaRPr>
          </a:p>
          <a:p>
            <a:pPr algn="ctr" rtl="1"/>
            <a:endParaRPr lang="ar-DZ" dirty="0" smtClean="0">
              <a:solidFill>
                <a:srgbClr val="FF0000"/>
              </a:solidFill>
            </a:endParaRPr>
          </a:p>
          <a:p>
            <a:pPr algn="ctr" rtl="1"/>
            <a:endParaRPr lang="ar-DZ" dirty="0">
              <a:solidFill>
                <a:srgbClr val="FF0000"/>
              </a:solidFill>
            </a:endParaRPr>
          </a:p>
          <a:p>
            <a:pPr algn="ctr" rtl="1"/>
            <a:endParaRPr lang="ar-DZ" dirty="0" smtClean="0">
              <a:solidFill>
                <a:srgbClr val="FF0000"/>
              </a:solidFill>
            </a:endParaRPr>
          </a:p>
          <a:p>
            <a:pPr algn="ctr" rtl="1"/>
            <a:endParaRPr lang="fr-FR" dirty="0">
              <a:solidFill>
                <a:srgbClr val="FF0000"/>
              </a:solidFill>
            </a:endParaRPr>
          </a:p>
          <a:p>
            <a:pPr algn="ctr"/>
            <a:r>
              <a:rPr lang="ar-DZ" sz="3200" b="1" dirty="0" smtClean="0">
                <a:solidFill>
                  <a:schemeClr val="tx1"/>
                </a:solidFill>
                <a:latin typeface="Simplified Arabic" panose="02020603050405020304" pitchFamily="18" charset="-78"/>
                <a:cs typeface="Simplified Arabic" panose="02020603050405020304" pitchFamily="18" charset="-78"/>
              </a:rPr>
              <a:t>العلم </a:t>
            </a:r>
            <a:r>
              <a:rPr lang="ar-DZ" sz="3200" b="1" dirty="0">
                <a:solidFill>
                  <a:schemeClr val="tx1"/>
                </a:solidFill>
                <a:latin typeface="Simplified Arabic" panose="02020603050405020304" pitchFamily="18" charset="-78"/>
                <a:cs typeface="Simplified Arabic" panose="02020603050405020304" pitchFamily="18" charset="-78"/>
              </a:rPr>
              <a:t>الذي يدرس تأثير العقاقير الطبيعية أو المصنعة على الوظائف النفسية بكافة أشكالها، ويتجلى تأثير هاته الأدوية في ثلاثة أشكال "التثبيط، التحفيز، التشويش".</a:t>
            </a:r>
            <a:endParaRPr lang="fr-FR" sz="3200" b="1" dirty="0">
              <a:solidFill>
                <a:schemeClr val="tx1"/>
              </a:solidFill>
              <a:latin typeface="Simplified Arabic" panose="02020603050405020304" pitchFamily="18" charset="-78"/>
              <a:cs typeface="Simplified Arabic" panose="02020603050405020304" pitchFamily="18" charset="-78"/>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7159" y="713165"/>
            <a:ext cx="6741763" cy="2247012"/>
          </a:xfrm>
          <a:prstGeom prst="rect">
            <a:avLst/>
          </a:prstGeom>
        </p:spPr>
      </p:pic>
    </p:spTree>
    <p:extLst>
      <p:ext uri="{BB962C8B-B14F-4D97-AF65-F5344CB8AC3E}">
        <p14:creationId xmlns:p14="http://schemas.microsoft.com/office/powerpoint/2010/main" val="1786861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728421"/>
            <a:ext cx="8596668" cy="5312942"/>
          </a:xfrm>
        </p:spPr>
        <p:txBody>
          <a:bodyPr>
            <a:normAutofit/>
          </a:bodyPr>
          <a:lstStyle/>
          <a:p>
            <a:pPr algn="ctr" rtl="1"/>
            <a:r>
              <a:rPr lang="ar-DZ" sz="3200" b="1" dirty="0">
                <a:solidFill>
                  <a:schemeClr val="tx1"/>
                </a:solidFill>
                <a:latin typeface="Simplified Arabic" panose="02020603050405020304" pitchFamily="18" charset="-78"/>
                <a:cs typeface="Simplified Arabic" panose="02020603050405020304" pitchFamily="18" charset="-78"/>
              </a:rPr>
              <a:t>بعد الامتصاص يصل الدواء الى الدورة الدموية ويرتبط جزء منه مع بروتين بلازما الدم وخاصة </a:t>
            </a:r>
            <a:r>
              <a:rPr lang="ar-DZ" sz="3200" b="1" dirty="0">
                <a:solidFill>
                  <a:srgbClr val="FF0000"/>
                </a:solidFill>
                <a:latin typeface="Simplified Arabic" panose="02020603050405020304" pitchFamily="18" charset="-78"/>
                <a:cs typeface="Simplified Arabic" panose="02020603050405020304" pitchFamily="18" charset="-78"/>
              </a:rPr>
              <a:t>ألبومين</a:t>
            </a:r>
            <a:r>
              <a:rPr lang="ar-DZ" sz="3200" b="1" dirty="0">
                <a:solidFill>
                  <a:schemeClr val="tx1"/>
                </a:solidFill>
                <a:latin typeface="Simplified Arabic" panose="02020603050405020304" pitchFamily="18" charset="-78"/>
                <a:cs typeface="Simplified Arabic" panose="02020603050405020304" pitchFamily="18" charset="-78"/>
              </a:rPr>
              <a:t>، والجزء الحر من الدواء هو الذي يتعرض الى التوزيع </a:t>
            </a:r>
            <a:r>
              <a:rPr lang="ar-DZ" sz="3200" b="1" dirty="0" err="1">
                <a:solidFill>
                  <a:schemeClr val="tx1"/>
                </a:solidFill>
                <a:latin typeface="Simplified Arabic" panose="02020603050405020304" pitchFamily="18" charset="-78"/>
                <a:cs typeface="Simplified Arabic" panose="02020603050405020304" pitchFamily="18" charset="-78"/>
              </a:rPr>
              <a:t>والتأيض</a:t>
            </a:r>
            <a:r>
              <a:rPr lang="ar-DZ" sz="3200" b="1" dirty="0">
                <a:solidFill>
                  <a:schemeClr val="tx1"/>
                </a:solidFill>
                <a:latin typeface="Simplified Arabic" panose="02020603050405020304" pitchFamily="18" charset="-78"/>
                <a:cs typeface="Simplified Arabic" panose="02020603050405020304" pitchFamily="18" charset="-78"/>
              </a:rPr>
              <a:t> والافراغ، ومن ثم الجزء المترابط مع بلازما الدم يبقى مخزنا يقوم بإفراز الدواء كلما حدث توزيع او </a:t>
            </a:r>
            <a:r>
              <a:rPr lang="ar-DZ" sz="3200" b="1" dirty="0" err="1">
                <a:solidFill>
                  <a:schemeClr val="tx1"/>
                </a:solidFill>
                <a:latin typeface="Simplified Arabic" panose="02020603050405020304" pitchFamily="18" charset="-78"/>
                <a:cs typeface="Simplified Arabic" panose="02020603050405020304" pitchFamily="18" charset="-78"/>
              </a:rPr>
              <a:t>تأيض</a:t>
            </a:r>
            <a:r>
              <a:rPr lang="ar-DZ" sz="3200" b="1" dirty="0">
                <a:solidFill>
                  <a:schemeClr val="tx1"/>
                </a:solidFill>
                <a:latin typeface="Simplified Arabic" panose="02020603050405020304" pitchFamily="18" charset="-78"/>
                <a:cs typeface="Simplified Arabic" panose="02020603050405020304" pitchFamily="18" charset="-78"/>
              </a:rPr>
              <a:t> أو افراغ الجزء من الدواء الحر.</a:t>
            </a:r>
            <a:endParaRPr lang="fr-FR" sz="3200" b="1" dirty="0">
              <a:solidFill>
                <a:schemeClr val="tx1"/>
              </a:solidFill>
              <a:latin typeface="Simplified Arabic" panose="02020603050405020304" pitchFamily="18" charset="-78"/>
              <a:cs typeface="Simplified Arabic" panose="02020603050405020304" pitchFamily="18" charset="-78"/>
            </a:endParaRPr>
          </a:p>
          <a:p>
            <a:pPr algn="ctr" rtl="1"/>
            <a:r>
              <a:rPr lang="ar-DZ" sz="3200" b="1" dirty="0">
                <a:solidFill>
                  <a:schemeClr val="tx1"/>
                </a:solidFill>
                <a:latin typeface="Simplified Arabic" panose="02020603050405020304" pitchFamily="18" charset="-78"/>
                <a:cs typeface="Simplified Arabic" panose="02020603050405020304" pitchFamily="18" charset="-78"/>
              </a:rPr>
              <a:t>ويتم توزيع الجزء الحر من الدواء الى </a:t>
            </a:r>
            <a:r>
              <a:rPr lang="ar-DZ" sz="3200" b="1" dirty="0" err="1">
                <a:solidFill>
                  <a:schemeClr val="tx1"/>
                </a:solidFill>
                <a:latin typeface="Simplified Arabic" panose="02020603050405020304" pitchFamily="18" charset="-78"/>
                <a:cs typeface="Simplified Arabic" panose="02020603050405020304" pitchFamily="18" charset="-78"/>
              </a:rPr>
              <a:t>الحيزات</a:t>
            </a:r>
            <a:r>
              <a:rPr lang="ar-DZ" sz="3200" b="1" dirty="0">
                <a:solidFill>
                  <a:schemeClr val="tx1"/>
                </a:solidFill>
                <a:latin typeface="Simplified Arabic" panose="02020603050405020304" pitchFamily="18" charset="-78"/>
                <a:cs typeface="Simplified Arabic" panose="02020603050405020304" pitchFamily="18" charset="-78"/>
              </a:rPr>
              <a:t> التي تحتوي على سوائل </a:t>
            </a:r>
            <a:r>
              <a:rPr lang="ar-DZ" sz="3200" b="1" dirty="0" smtClean="0">
                <a:solidFill>
                  <a:schemeClr val="tx1"/>
                </a:solidFill>
                <a:latin typeface="Simplified Arabic" panose="02020603050405020304" pitchFamily="18" charset="-78"/>
                <a:cs typeface="Simplified Arabic" panose="02020603050405020304" pitchFamily="18" charset="-78"/>
              </a:rPr>
              <a:t>الجسم</a:t>
            </a:r>
            <a:endParaRPr lang="fr-FR" sz="3200" b="1"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502868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3953" y="1224365"/>
            <a:ext cx="8663552" cy="4897465"/>
          </a:xfrm>
        </p:spPr>
      </p:pic>
    </p:spTree>
    <p:extLst>
      <p:ext uri="{BB962C8B-B14F-4D97-AF65-F5344CB8AC3E}">
        <p14:creationId xmlns:p14="http://schemas.microsoft.com/office/powerpoint/2010/main" val="2308199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https://www.google.com/search?client=firefox-b-d&amp;sca_esv=9a94bee5ed3f9006&amp;sxsrf=ACQVn0-bXQkEet-DPkT_IhrYVOoG0DdE-Q:1707747485134&amp;q=%D8%A7%D9%85%D8%AA%D8%B5%D8%A7%D8%B5+%D8%A7%D9%84%D8%AF%D9%88%D8%A7%D8%A1&amp;tbm=vid&amp;source=lnms&amp;sa=X&amp;ved=2ahUKEwiepd6R_6WEAxVrUaQEHa1JBJsQ0pQJegQICxAB#fpstate=ive&amp;vld=cid:500e10b3,vid:HDHsUJstE84,st:0</a:t>
            </a:r>
          </a:p>
        </p:txBody>
      </p:sp>
    </p:spTree>
    <p:extLst>
      <p:ext uri="{BB962C8B-B14F-4D97-AF65-F5344CB8AC3E}">
        <p14:creationId xmlns:p14="http://schemas.microsoft.com/office/powerpoint/2010/main" val="3621702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000" dirty="0" smtClean="0">
                <a:latin typeface="Simplified Arabic" panose="02020603050405020304" pitchFamily="18" charset="-78"/>
                <a:cs typeface="Simplified Arabic" panose="02020603050405020304" pitchFamily="18" charset="-78"/>
              </a:rPr>
              <a:t>علم التأثير الدوائي</a:t>
            </a:r>
            <a:br>
              <a:rPr lang="ar-DZ" sz="4000" dirty="0" smtClean="0">
                <a:latin typeface="Simplified Arabic" panose="02020603050405020304" pitchFamily="18" charset="-78"/>
                <a:cs typeface="Simplified Arabic" panose="02020603050405020304" pitchFamily="18" charset="-78"/>
              </a:rPr>
            </a:br>
            <a:r>
              <a:rPr lang="fr-FR" sz="4000" dirty="0" err="1" smtClean="0">
                <a:latin typeface="Simplified Arabic" panose="02020603050405020304" pitchFamily="18" charset="-78"/>
                <a:cs typeface="Simplified Arabic" panose="02020603050405020304" pitchFamily="18" charset="-78"/>
              </a:rPr>
              <a:t>Pharmacodynamic</a:t>
            </a:r>
            <a:endParaRPr lang="fr-FR" sz="4000"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p:txBody>
          <a:bodyPr>
            <a:noAutofit/>
          </a:bodyPr>
          <a:lstStyle/>
          <a:p>
            <a:pPr algn="ctr" rtl="1"/>
            <a:r>
              <a:rPr lang="ar-DZ" sz="3600" dirty="0" smtClean="0">
                <a:latin typeface="Simplified Arabic" panose="02020603050405020304" pitchFamily="18" charset="-78"/>
                <a:cs typeface="Simplified Arabic" panose="02020603050405020304" pitchFamily="18" charset="-78"/>
              </a:rPr>
              <a:t>علم التأثير الدوائي هو العلم الذي يدرس آلية التأثير الدوائي على الخلية المستهدفة أي هو الدراسة المفصلة للتفاعل الذي يحدث بين مستقبل الخلية والمادة الفعالة للدواء</a:t>
            </a:r>
          </a:p>
          <a:p>
            <a:pPr algn="ctr" rtl="1"/>
            <a:r>
              <a:rPr lang="ar-DZ" sz="3600" dirty="0" smtClean="0">
                <a:latin typeface="Simplified Arabic" panose="02020603050405020304" pitchFamily="18" charset="-78"/>
                <a:cs typeface="Simplified Arabic" panose="02020603050405020304" pitchFamily="18" charset="-78"/>
              </a:rPr>
              <a:t>ولقد أثبت العلوم الحديثة في مجال الادوية أن معظم الادوية لا تأتي بمفعولها الدوائي إلا بعد الارتباط مع جزيء بروتيني من احد مكونات الخلية الحية</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85946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https://www.google.com/search?client=firefox-b-d&amp;sca_esv=c193d274b524a767&amp;sxsrf=ACQVn08Ve03JVH86XwWfMr9kvq7l9SM1zA:1707749197194&amp;q=%D9%85%D9%83%D9%88%D9%86%D8%A7%D8%AA+%D8%A7%D9%84%D8%AE%D9%84%D9%8A%D8%A9&amp;tbm=vid&amp;source=lnms&amp;sa=X&amp;ved=2ahUKEwjW-Y3ChaaEAxWaT6QEHRUrA8wQ0pQJegQICxAB&amp;biw=1024&amp;bih=643&amp;dpr=1#fpstate=ive&amp;vld=cid:616fa771,vid:-HFuVw041WE,st:0</a:t>
            </a:r>
          </a:p>
        </p:txBody>
      </p:sp>
    </p:spTree>
    <p:extLst>
      <p:ext uri="{BB962C8B-B14F-4D97-AF65-F5344CB8AC3E}">
        <p14:creationId xmlns:p14="http://schemas.microsoft.com/office/powerpoint/2010/main" val="3735373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3665889066"/>
              </p:ext>
            </p:extLst>
          </p:nvPr>
        </p:nvGraphicFramePr>
        <p:xfrm>
          <a:off x="677863" y="898525"/>
          <a:ext cx="8596312" cy="5143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4812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الانزيمات</a:t>
            </a:r>
            <a:endParaRPr lang="fr-FR" b="1" dirty="0"/>
          </a:p>
        </p:txBody>
      </p:sp>
      <p:sp>
        <p:nvSpPr>
          <p:cNvPr id="3" name="Espace réservé du contenu 2"/>
          <p:cNvSpPr>
            <a:spLocks noGrp="1"/>
          </p:cNvSpPr>
          <p:nvPr>
            <p:ph idx="1"/>
          </p:nvPr>
        </p:nvSpPr>
        <p:spPr/>
        <p:txBody>
          <a:bodyPr>
            <a:normAutofit/>
          </a:bodyPr>
          <a:lstStyle/>
          <a:p>
            <a:pPr lvl="1" algn="ctr" rtl="1"/>
            <a:r>
              <a:rPr lang="ar-DZ" sz="4000" b="1" dirty="0" smtClean="0">
                <a:latin typeface="Arabic Typesetting" panose="03020402040406030203" pitchFamily="66" charset="-78"/>
                <a:cs typeface="Arabic Typesetting" panose="03020402040406030203" pitchFamily="66" charset="-78"/>
              </a:rPr>
              <a:t>الانزيمات المسؤولة عن خلق أو تكسير بعض مكونات الخلية مثل الاسبرين الذي يأتي بمفعوله المضاد للالتهاب بواسطة تثبيط نشاط الانزيم </a:t>
            </a:r>
            <a:r>
              <a:rPr lang="ar-DZ" sz="4000" b="1" dirty="0" err="1" smtClean="0">
                <a:latin typeface="Arabic Typesetting" panose="03020402040406030203" pitchFamily="66" charset="-78"/>
                <a:cs typeface="Arabic Typesetting" panose="03020402040406030203" pitchFamily="66" charset="-78"/>
              </a:rPr>
              <a:t>سيكلو</a:t>
            </a:r>
            <a:r>
              <a:rPr lang="ar-DZ" sz="4000" b="1" dirty="0" smtClean="0">
                <a:latin typeface="Arabic Typesetting" panose="03020402040406030203" pitchFamily="66" charset="-78"/>
                <a:cs typeface="Arabic Typesetting" panose="03020402040406030203" pitchFamily="66" charset="-78"/>
              </a:rPr>
              <a:t> </a:t>
            </a:r>
            <a:r>
              <a:rPr lang="ar-DZ" sz="4000" b="1" dirty="0" err="1" smtClean="0">
                <a:latin typeface="Arabic Typesetting" panose="03020402040406030203" pitchFamily="66" charset="-78"/>
                <a:cs typeface="Arabic Typesetting" panose="03020402040406030203" pitchFamily="66" charset="-78"/>
              </a:rPr>
              <a:t>أوكسجيناز</a:t>
            </a:r>
            <a:r>
              <a:rPr lang="ar-DZ" sz="4000" b="1" dirty="0" smtClean="0">
                <a:latin typeface="Arabic Typesetting" panose="03020402040406030203" pitchFamily="66" charset="-78"/>
                <a:cs typeface="Arabic Typesetting" panose="03020402040406030203" pitchFamily="66" charset="-78"/>
              </a:rPr>
              <a:t> المسؤول عن خلق وسائط الالتهاب</a:t>
            </a:r>
            <a:endParaRPr lang="fr-FR" sz="40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311464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البروتينات الناقلة</a:t>
            </a:r>
            <a:endParaRPr lang="fr-FR" b="1" dirty="0"/>
          </a:p>
        </p:txBody>
      </p:sp>
      <p:sp>
        <p:nvSpPr>
          <p:cNvPr id="3" name="Espace réservé du contenu 2"/>
          <p:cNvSpPr>
            <a:spLocks noGrp="1"/>
          </p:cNvSpPr>
          <p:nvPr>
            <p:ph idx="1"/>
          </p:nvPr>
        </p:nvSpPr>
        <p:spPr/>
        <p:txBody>
          <a:bodyPr>
            <a:normAutofit/>
          </a:bodyPr>
          <a:lstStyle/>
          <a:p>
            <a:pPr algn="ctr" rtl="1"/>
            <a:r>
              <a:rPr lang="ar-DZ" sz="3600" b="1" dirty="0" smtClean="0">
                <a:latin typeface="Arabic Typesetting" panose="03020402040406030203" pitchFamily="66" charset="-78"/>
                <a:cs typeface="Arabic Typesetting" panose="03020402040406030203" pitchFamily="66" charset="-78"/>
              </a:rPr>
              <a:t>يوجد في غشاء الخلية بروتينات ناقلة مسؤولة عن نقل بعض الجزيئات المعينة الى داخل او خارج الخلية</a:t>
            </a:r>
            <a:endParaRPr lang="fr-FR" sz="36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1010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قنوات الايونات (الشوارد)</a:t>
            </a:r>
            <a:endParaRPr lang="fr-FR" dirty="0"/>
          </a:p>
        </p:txBody>
      </p:sp>
      <p:sp>
        <p:nvSpPr>
          <p:cNvPr id="3" name="Espace réservé du contenu 2"/>
          <p:cNvSpPr>
            <a:spLocks noGrp="1"/>
          </p:cNvSpPr>
          <p:nvPr>
            <p:ph idx="1"/>
          </p:nvPr>
        </p:nvSpPr>
        <p:spPr/>
        <p:txBody>
          <a:bodyPr>
            <a:normAutofit/>
          </a:bodyPr>
          <a:lstStyle/>
          <a:p>
            <a:pPr algn="ctr" rtl="1"/>
            <a:r>
              <a:rPr lang="ar-DZ" sz="3200" b="1" dirty="0" smtClean="0">
                <a:latin typeface="Arabic Typesetting" panose="03020402040406030203" pitchFamily="66" charset="-78"/>
                <a:cs typeface="Arabic Typesetting" panose="03020402040406030203" pitchFamily="66" charset="-78"/>
              </a:rPr>
              <a:t>قنوات الايونات هي التي تسمح بمرور الايونات من خلالها عبر غشاء الخلية الى داخلها او خارجها ولذلك فهي المسؤولة عن استثارة او تثبيط نشاط الخلية، وسوف نجد لكل ايون قناة معينة «مثلا قنوات الصوديوم لا تسمح الا بمرور الصوديوم وكذلك قنوات الكالسيوم»</a:t>
            </a:r>
            <a:endParaRPr lang="fr-FR" sz="32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653768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1/المستقبلات </a:t>
            </a:r>
            <a:r>
              <a:rPr lang="en-US" b="1" dirty="0" smtClean="0"/>
              <a:t>r</a:t>
            </a:r>
            <a:r>
              <a:rPr lang="fr-FR" b="1" dirty="0" err="1" smtClean="0"/>
              <a:t>écepteurs</a:t>
            </a:r>
            <a:endParaRPr lang="fr-FR" b="1" dirty="0"/>
          </a:p>
        </p:txBody>
      </p:sp>
      <p:sp>
        <p:nvSpPr>
          <p:cNvPr id="3" name="Espace réservé du contenu 2"/>
          <p:cNvSpPr>
            <a:spLocks noGrp="1"/>
          </p:cNvSpPr>
          <p:nvPr>
            <p:ph idx="1"/>
          </p:nvPr>
        </p:nvSpPr>
        <p:spPr/>
        <p:txBody>
          <a:bodyPr>
            <a:normAutofit/>
          </a:bodyPr>
          <a:lstStyle/>
          <a:p>
            <a:pPr algn="ctr" rtl="1"/>
            <a:r>
              <a:rPr lang="ar-DZ" sz="3200" b="1" dirty="0" smtClean="0">
                <a:latin typeface="Simplified Arabic" panose="02020603050405020304" pitchFamily="18" charset="-78"/>
                <a:cs typeface="Simplified Arabic" panose="02020603050405020304" pitchFamily="18" charset="-78"/>
              </a:rPr>
              <a:t>يأتي </a:t>
            </a:r>
            <a:r>
              <a:rPr lang="ar-DZ" sz="3200" b="1" dirty="0" smtClean="0">
                <a:latin typeface="Simplified Arabic" panose="02020603050405020304" pitchFamily="18" charset="-78"/>
                <a:cs typeface="Simplified Arabic" panose="02020603050405020304" pitchFamily="18" charset="-78"/>
              </a:rPr>
              <a:t>مفعول الدواء العلاجي عن طريق اتحاد الدواء مع مستقبلات معينة فينتج عن هذا الاتحاد تغيير وظيفة فسيولوجية قائمة إما بمنعها أو تقويتها</a:t>
            </a:r>
            <a:endParaRPr lang="fr-FR" sz="32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900952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421618338"/>
              </p:ext>
            </p:extLst>
          </p:nvPr>
        </p:nvGraphicFramePr>
        <p:xfrm>
          <a:off x="677863" y="357188"/>
          <a:ext cx="8596312" cy="5684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8523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480447"/>
            <a:ext cx="8596668" cy="5560915"/>
          </a:xfrm>
        </p:spPr>
        <p:txBody>
          <a:bodyPr/>
          <a:lstStyle/>
          <a:p>
            <a:pPr algn="ctr" rtl="1"/>
            <a:r>
              <a:rPr lang="ar-DZ" sz="3600" dirty="0" smtClean="0">
                <a:solidFill>
                  <a:srgbClr val="FF0000"/>
                </a:solidFill>
                <a:latin typeface="Simplified Arabic" panose="02020603050405020304" pitchFamily="18" charset="-78"/>
                <a:cs typeface="Simplified Arabic" panose="02020603050405020304" pitchFamily="18" charset="-78"/>
              </a:rPr>
              <a:t>1/الامتصاص</a:t>
            </a:r>
          </a:p>
          <a:p>
            <a:pPr marL="0" indent="0" algn="ctr" rtl="1">
              <a:buNone/>
            </a:pP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407" y="1224366"/>
            <a:ext cx="8105613" cy="5191932"/>
          </a:xfrm>
          <a:prstGeom prst="rect">
            <a:avLst/>
          </a:prstGeom>
        </p:spPr>
      </p:pic>
    </p:spTree>
    <p:extLst>
      <p:ext uri="{BB962C8B-B14F-4D97-AF65-F5344CB8AC3E}">
        <p14:creationId xmlns:p14="http://schemas.microsoft.com/office/powerpoint/2010/main" val="4151065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4434" y="759417"/>
            <a:ext cx="9004515" cy="4974956"/>
          </a:xfrm>
        </p:spPr>
      </p:pic>
    </p:spTree>
    <p:extLst>
      <p:ext uri="{BB962C8B-B14F-4D97-AF65-F5344CB8AC3E}">
        <p14:creationId xmlns:p14="http://schemas.microsoft.com/office/powerpoint/2010/main" val="1121303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495946"/>
            <a:ext cx="8596668" cy="5904853"/>
          </a:xfrm>
        </p:spPr>
        <p:txBody>
          <a:bodyPr>
            <a:normAutofit/>
          </a:bodyPr>
          <a:lstStyle/>
          <a:p>
            <a:pPr algn="ctr" rtl="1"/>
            <a:r>
              <a:rPr lang="ar-DZ" sz="3600" dirty="0" smtClean="0">
                <a:solidFill>
                  <a:srgbClr val="FF0000"/>
                </a:solidFill>
                <a:latin typeface="Simplified Arabic" panose="02020603050405020304" pitchFamily="18" charset="-78"/>
                <a:cs typeface="Simplified Arabic" panose="02020603050405020304" pitchFamily="18" charset="-78"/>
              </a:rPr>
              <a:t>2/توزع الدواء</a:t>
            </a:r>
          </a:p>
          <a:p>
            <a:pPr marL="0" indent="0" algn="r" rtl="1">
              <a:buNone/>
            </a:pPr>
            <a:r>
              <a:rPr lang="ar-DZ" sz="3600" dirty="0" smtClean="0">
                <a:solidFill>
                  <a:schemeClr val="tx1"/>
                </a:solidFill>
                <a:latin typeface="Simplified Arabic" panose="02020603050405020304" pitchFamily="18" charset="-78"/>
                <a:cs typeface="Simplified Arabic" panose="02020603050405020304" pitchFamily="18" charset="-78"/>
              </a:rPr>
              <a:t>هو العملية التي يغادر فيها الدواء المجرى الدموي ويدخل السوائل </a:t>
            </a:r>
            <a:r>
              <a:rPr lang="ar-DZ" sz="3600" dirty="0" err="1" smtClean="0">
                <a:solidFill>
                  <a:schemeClr val="tx1"/>
                </a:solidFill>
                <a:latin typeface="Simplified Arabic" panose="02020603050405020304" pitchFamily="18" charset="-78"/>
                <a:cs typeface="Simplified Arabic" panose="02020603050405020304" pitchFamily="18" charset="-78"/>
              </a:rPr>
              <a:t>الخلالية</a:t>
            </a:r>
            <a:r>
              <a:rPr lang="ar-DZ" sz="3600" dirty="0" smtClean="0">
                <a:solidFill>
                  <a:schemeClr val="tx1"/>
                </a:solidFill>
                <a:latin typeface="Simplified Arabic" panose="02020603050405020304" pitchFamily="18" charset="-78"/>
                <a:cs typeface="Simplified Arabic" panose="02020603050405020304" pitchFamily="18" charset="-78"/>
              </a:rPr>
              <a:t> (السوائل خارج الخلايا) مع/أو خلايا الانسجة</a:t>
            </a:r>
          </a:p>
          <a:p>
            <a:pPr marL="0" indent="0" algn="r" rtl="1">
              <a:buNone/>
            </a:pPr>
            <a:r>
              <a:rPr lang="ar-DZ" sz="3600" dirty="0" smtClean="0">
                <a:solidFill>
                  <a:schemeClr val="tx1"/>
                </a:solidFill>
                <a:latin typeface="Simplified Arabic" panose="02020603050405020304" pitchFamily="18" charset="-78"/>
                <a:cs typeface="Simplified Arabic" panose="02020603050405020304" pitchFamily="18" charset="-78"/>
              </a:rPr>
              <a:t>إن إيصال الدواء من البلازما إلى السوائل </a:t>
            </a:r>
            <a:r>
              <a:rPr lang="ar-DZ" sz="3600" dirty="0" err="1" smtClean="0">
                <a:solidFill>
                  <a:schemeClr val="tx1"/>
                </a:solidFill>
                <a:latin typeface="Simplified Arabic" panose="02020603050405020304" pitchFamily="18" charset="-78"/>
                <a:cs typeface="Simplified Arabic" panose="02020603050405020304" pitchFamily="18" charset="-78"/>
              </a:rPr>
              <a:t>الخلالية</a:t>
            </a:r>
            <a:r>
              <a:rPr lang="ar-DZ" sz="3600" dirty="0" smtClean="0">
                <a:solidFill>
                  <a:schemeClr val="tx1"/>
                </a:solidFill>
                <a:latin typeface="Simplified Arabic" panose="02020603050405020304" pitchFamily="18" charset="-78"/>
                <a:cs typeface="Simplified Arabic" panose="02020603050405020304" pitchFamily="18" charset="-78"/>
              </a:rPr>
              <a:t> يعتمد على التدفق الدموي، النفوذية الشعرية، درجة ارتباط الدواء ببروتينات البلازما</a:t>
            </a:r>
            <a:endParaRPr lang="fr-FR" sz="36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94820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635431"/>
            <a:ext cx="8596668" cy="5405931"/>
          </a:xfrm>
        </p:spPr>
        <p:txBody>
          <a:bodyPr>
            <a:normAutofit/>
          </a:bodyPr>
          <a:lstStyle/>
          <a:p>
            <a:pPr algn="ctr" rtl="1"/>
            <a:r>
              <a:rPr lang="ar-DZ" sz="2800" b="1" dirty="0" smtClean="0">
                <a:solidFill>
                  <a:srgbClr val="FF0000"/>
                </a:solidFill>
                <a:latin typeface="Simplified Arabic" panose="02020603050405020304" pitchFamily="18" charset="-78"/>
                <a:cs typeface="Simplified Arabic" panose="02020603050405020304" pitchFamily="18" charset="-78"/>
              </a:rPr>
              <a:t>أ-التدفق الدموي</a:t>
            </a:r>
          </a:p>
          <a:p>
            <a:pPr marL="0" indent="0" algn="r" rtl="1">
              <a:buNone/>
            </a:pPr>
            <a:r>
              <a:rPr lang="ar-DZ" sz="2800" b="1" dirty="0" smtClean="0">
                <a:solidFill>
                  <a:schemeClr val="tx1"/>
                </a:solidFill>
                <a:latin typeface="Simplified Arabic" panose="02020603050405020304" pitchFamily="18" charset="-78"/>
                <a:cs typeface="Simplified Arabic" panose="02020603050405020304" pitchFamily="18" charset="-78"/>
              </a:rPr>
              <a:t>إن معدل التدفق الدموي الى الشعيرات الدموية</a:t>
            </a:r>
          </a:p>
          <a:p>
            <a:pPr marL="0" indent="0" algn="r" rtl="1">
              <a:buNone/>
            </a:pPr>
            <a:r>
              <a:rPr lang="ar-DZ" sz="2800" b="1" dirty="0" smtClean="0">
                <a:solidFill>
                  <a:schemeClr val="tx1"/>
                </a:solidFill>
                <a:latin typeface="Simplified Arabic" panose="02020603050405020304" pitchFamily="18" charset="-78"/>
                <a:cs typeface="Simplified Arabic" panose="02020603050405020304" pitchFamily="18" charset="-78"/>
              </a:rPr>
              <a:t> للأنسجة يختلف كثيرا، فالتدفق الدموي إلى الدماغ، </a:t>
            </a:r>
          </a:p>
          <a:p>
            <a:pPr marL="0" indent="0" algn="r" rtl="1">
              <a:buNone/>
            </a:pPr>
            <a:r>
              <a:rPr lang="ar-DZ" sz="2800" b="1" dirty="0" smtClean="0">
                <a:solidFill>
                  <a:schemeClr val="tx1"/>
                </a:solidFill>
                <a:latin typeface="Simplified Arabic" panose="02020603050405020304" pitchFamily="18" charset="-78"/>
                <a:cs typeface="Simplified Arabic" panose="02020603050405020304" pitchFamily="18" charset="-78"/>
              </a:rPr>
              <a:t>الكبد والكلية هو أكثر منه إلى العضلات الهيكلية</a:t>
            </a:r>
          </a:p>
          <a:p>
            <a:pPr marL="0" indent="0" algn="r" rtl="1">
              <a:buNone/>
            </a:pPr>
            <a:endParaRPr lang="fr-FR" sz="2800" b="1" dirty="0">
              <a:solidFill>
                <a:schemeClr val="tx1"/>
              </a:solidFill>
              <a:latin typeface="Simplified Arabic" panose="02020603050405020304" pitchFamily="18" charset="-78"/>
              <a:cs typeface="Simplified Arabic" panose="02020603050405020304" pitchFamily="18" charset="-78"/>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12469"/>
            <a:ext cx="2825283" cy="5555856"/>
          </a:xfrm>
          <a:prstGeom prst="rect">
            <a:avLst/>
          </a:prstGeom>
        </p:spPr>
      </p:pic>
    </p:spTree>
    <p:extLst>
      <p:ext uri="{BB962C8B-B14F-4D97-AF65-F5344CB8AC3E}">
        <p14:creationId xmlns:p14="http://schemas.microsoft.com/office/powerpoint/2010/main" val="3966435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371959"/>
            <a:ext cx="8596668" cy="6090834"/>
          </a:xfrm>
        </p:spPr>
        <p:txBody>
          <a:bodyPr>
            <a:normAutofit/>
          </a:bodyPr>
          <a:lstStyle/>
          <a:p>
            <a:pPr algn="ctr" rtl="1"/>
            <a:r>
              <a:rPr lang="ar-DZ" sz="3200" b="1" dirty="0" smtClean="0">
                <a:solidFill>
                  <a:srgbClr val="FF0000"/>
                </a:solidFill>
                <a:latin typeface="Simplified Arabic" panose="02020603050405020304" pitchFamily="18" charset="-78"/>
                <a:cs typeface="Simplified Arabic" panose="02020603050405020304" pitchFamily="18" charset="-78"/>
              </a:rPr>
              <a:t>ب/النفوذية الشعرية الوعائية</a:t>
            </a:r>
          </a:p>
          <a:p>
            <a:pPr marL="0" indent="0" algn="ctr" rtl="1">
              <a:buNone/>
            </a:pPr>
            <a:r>
              <a:rPr lang="ar-DZ" sz="3200" b="1" dirty="0" smtClean="0">
                <a:solidFill>
                  <a:schemeClr val="tx1"/>
                </a:solidFill>
                <a:latin typeface="Simplified Arabic" panose="02020603050405020304" pitchFamily="18" charset="-78"/>
                <a:cs typeface="Simplified Arabic" panose="02020603050405020304" pitchFamily="18" charset="-78"/>
              </a:rPr>
              <a:t>البنية الوعائية تختلف كثيرا عند الاخذ بعين الاعتبار ان الغشاء القاعدي يحوي </a:t>
            </a:r>
            <a:r>
              <a:rPr lang="ar-DZ" sz="3200" b="1" dirty="0" smtClean="0">
                <a:solidFill>
                  <a:srgbClr val="C00000"/>
                </a:solidFill>
                <a:latin typeface="Simplified Arabic" panose="02020603050405020304" pitchFamily="18" charset="-78"/>
                <a:cs typeface="Simplified Arabic" panose="02020603050405020304" pitchFamily="18" charset="-78"/>
              </a:rPr>
              <a:t>فسحات الوصول </a:t>
            </a:r>
            <a:r>
              <a:rPr lang="ar-DZ" sz="3200" b="1" dirty="0" smtClean="0">
                <a:solidFill>
                  <a:schemeClr val="tx1"/>
                </a:solidFill>
                <a:latin typeface="Simplified Arabic" panose="02020603050405020304" pitchFamily="18" charset="-78"/>
                <a:cs typeface="Simplified Arabic" panose="02020603050405020304" pitchFamily="18" charset="-78"/>
              </a:rPr>
              <a:t>بين الخلايا البطانية</a:t>
            </a:r>
          </a:p>
          <a:p>
            <a:pPr marL="0" indent="0" algn="ctr" rtl="1">
              <a:buNone/>
            </a:pPr>
            <a:r>
              <a:rPr lang="ar-DZ" sz="3200" b="1" dirty="0" smtClean="0">
                <a:solidFill>
                  <a:schemeClr val="tx1"/>
                </a:solidFill>
                <a:latin typeface="Simplified Arabic" panose="02020603050405020304" pitchFamily="18" charset="-78"/>
                <a:cs typeface="Simplified Arabic" panose="02020603050405020304" pitchFamily="18" charset="-78"/>
              </a:rPr>
              <a:t>في الدماغ ان البنية الوعائية مستمرة متواصلة، أما في الكبد والطحال الغشاء القاعدي معرض ومكشوف بسبب وجود انقطاعات وعائية كبيرة يمكن لها ان تمرر بروتينات البلازما</a:t>
            </a:r>
            <a:endParaRPr lang="fr-FR" sz="3200" b="1"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69965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557939"/>
            <a:ext cx="8596668" cy="5483423"/>
          </a:xfrm>
        </p:spPr>
        <p:txBody>
          <a:bodyPr>
            <a:normAutofit/>
          </a:bodyPr>
          <a:lstStyle/>
          <a:p>
            <a:pPr algn="ctr" rtl="1"/>
            <a:r>
              <a:rPr lang="ar-DZ" sz="3200" dirty="0" smtClean="0">
                <a:solidFill>
                  <a:srgbClr val="FF0000"/>
                </a:solidFill>
                <a:latin typeface="Simplified Arabic" panose="02020603050405020304" pitchFamily="18" charset="-78"/>
                <a:cs typeface="Simplified Arabic" panose="02020603050405020304" pitchFamily="18" charset="-78"/>
              </a:rPr>
              <a:t>ب/النفوذية الشعرية الوعائية</a:t>
            </a:r>
          </a:p>
          <a:p>
            <a:pPr algn="ctr" rtl="1"/>
            <a:endParaRPr lang="ar-DZ" sz="3200" dirty="0">
              <a:solidFill>
                <a:srgbClr val="FF0000"/>
              </a:solidFill>
              <a:latin typeface="Simplified Arabic" panose="02020603050405020304" pitchFamily="18" charset="-78"/>
              <a:cs typeface="Simplified Arabic" panose="02020603050405020304" pitchFamily="18" charset="-78"/>
            </a:endParaRPr>
          </a:p>
          <a:p>
            <a:pPr algn="ctr" rtl="1"/>
            <a:endParaRPr lang="ar-DZ" sz="3200" dirty="0" smtClean="0">
              <a:solidFill>
                <a:srgbClr val="FF0000"/>
              </a:solidFill>
              <a:latin typeface="Simplified Arabic" panose="02020603050405020304" pitchFamily="18" charset="-78"/>
              <a:cs typeface="Simplified Arabic" panose="02020603050405020304" pitchFamily="18" charset="-78"/>
            </a:endParaRPr>
          </a:p>
          <a:p>
            <a:pPr algn="ctr" rtl="1"/>
            <a:endParaRPr lang="fr-FR" sz="3200" dirty="0">
              <a:solidFill>
                <a:srgbClr val="FF0000"/>
              </a:solidFill>
              <a:latin typeface="Simplified Arabic" panose="02020603050405020304" pitchFamily="18" charset="-78"/>
              <a:cs typeface="Simplified Arabic" panose="02020603050405020304" pitchFamily="18" charset="-78"/>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1410346"/>
            <a:ext cx="8296185" cy="4386020"/>
          </a:xfrm>
          <a:prstGeom prst="rect">
            <a:avLst/>
          </a:prstGeom>
        </p:spPr>
      </p:pic>
    </p:spTree>
    <p:extLst>
      <p:ext uri="{BB962C8B-B14F-4D97-AF65-F5344CB8AC3E}">
        <p14:creationId xmlns:p14="http://schemas.microsoft.com/office/powerpoint/2010/main" val="780658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387459"/>
            <a:ext cx="8596668" cy="5653904"/>
          </a:xfrm>
        </p:spPr>
        <p:txBody>
          <a:bodyPr>
            <a:normAutofit/>
          </a:bodyPr>
          <a:lstStyle/>
          <a:p>
            <a:pPr marL="0" indent="0" algn="ctr" rtl="1">
              <a:buNone/>
            </a:pPr>
            <a:r>
              <a:rPr lang="ar-DZ" sz="3200" b="1" dirty="0" smtClean="0">
                <a:solidFill>
                  <a:srgbClr val="C00000"/>
                </a:solidFill>
                <a:latin typeface="Simplified Arabic" panose="02020603050405020304" pitchFamily="18" charset="-78"/>
                <a:cs typeface="Simplified Arabic" panose="02020603050405020304" pitchFamily="18" charset="-78"/>
              </a:rPr>
              <a:t>ج/ارتباط </a:t>
            </a:r>
            <a:r>
              <a:rPr lang="ar-DZ" sz="3200" b="1" dirty="0" err="1" smtClean="0">
                <a:solidFill>
                  <a:srgbClr val="C00000"/>
                </a:solidFill>
                <a:latin typeface="Simplified Arabic" panose="02020603050405020304" pitchFamily="18" charset="-78"/>
                <a:cs typeface="Simplified Arabic" panose="02020603050405020304" pitchFamily="18" charset="-78"/>
              </a:rPr>
              <a:t>الدواءببروتينات</a:t>
            </a:r>
            <a:r>
              <a:rPr lang="ar-DZ" sz="3200" b="1" dirty="0" smtClean="0">
                <a:solidFill>
                  <a:srgbClr val="C00000"/>
                </a:solidFill>
                <a:latin typeface="Simplified Arabic" panose="02020603050405020304" pitchFamily="18" charset="-78"/>
                <a:cs typeface="Simplified Arabic" panose="02020603050405020304" pitchFamily="18" charset="-78"/>
              </a:rPr>
              <a:t> البلازما</a:t>
            </a:r>
          </a:p>
          <a:p>
            <a:pPr marL="0" indent="0" algn="ctr" rtl="1">
              <a:buNone/>
            </a:pPr>
            <a:endParaRPr lang="ar-DZ" sz="3200" b="1" dirty="0" smtClean="0">
              <a:solidFill>
                <a:srgbClr val="C00000"/>
              </a:solidFill>
              <a:latin typeface="Simplified Arabic" panose="02020603050405020304" pitchFamily="18" charset="-78"/>
              <a:cs typeface="Simplified Arabic" panose="02020603050405020304" pitchFamily="18" charset="-78"/>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1824" y="1143000"/>
            <a:ext cx="7662178" cy="4572000"/>
          </a:xfrm>
          <a:prstGeom prst="rect">
            <a:avLst/>
          </a:prstGeom>
        </p:spPr>
      </p:pic>
    </p:spTree>
    <p:extLst>
      <p:ext uri="{BB962C8B-B14F-4D97-AF65-F5344CB8AC3E}">
        <p14:creationId xmlns:p14="http://schemas.microsoft.com/office/powerpoint/2010/main" val="410512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661</TotalTime>
  <Words>425</Words>
  <Application>Microsoft Office PowerPoint</Application>
  <PresentationFormat>Grand écran</PresentationFormat>
  <Paragraphs>46</Paragraphs>
  <Slides>19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19</vt:i4>
      </vt:variant>
    </vt:vector>
  </HeadingPairs>
  <TitlesOfParts>
    <vt:vector size="26" baseType="lpstr">
      <vt:lpstr>Arabic Typesetting</vt:lpstr>
      <vt:lpstr>Arial</vt:lpstr>
      <vt:lpstr>Simplified Arabic</vt:lpstr>
      <vt:lpstr>Tahoma</vt:lpstr>
      <vt:lpstr>Trebuchet MS</vt:lpstr>
      <vt:lpstr>Wingdings 3</vt:lpstr>
      <vt:lpstr>Facette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علم التأثير الدوائي Pharmacodynamic</vt:lpstr>
      <vt:lpstr>Présentation PowerPoint</vt:lpstr>
      <vt:lpstr>Présentation PowerPoint</vt:lpstr>
      <vt:lpstr>الانزيمات</vt:lpstr>
      <vt:lpstr>البروتينات الناقلة</vt:lpstr>
      <vt:lpstr>قنوات الايونات (الشوارد)</vt:lpstr>
      <vt:lpstr>1/المستقبلات récepteurs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CLIENT</dc:creator>
  <cp:lastModifiedBy>CLIENT</cp:lastModifiedBy>
  <cp:revision>37</cp:revision>
  <dcterms:created xsi:type="dcterms:W3CDTF">2024-02-10T08:37:02Z</dcterms:created>
  <dcterms:modified xsi:type="dcterms:W3CDTF">2024-03-04T19:09:53Z</dcterms:modified>
</cp:coreProperties>
</file>