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58" r:id="rId5"/>
    <p:sldId id="263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4CD67A-992E-23E2-2C44-7F35F5815C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770CCA6-D794-F6F4-D188-E15BD95432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8CB1C25-24F6-ED29-87BA-BF7EEEFB6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4FE3F-85FF-4862-A5E9-ADD201D63B62}" type="datetimeFigureOut">
              <a:rPr lang="fr-FR" smtClean="0"/>
              <a:t>03/12/2023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72E0412-C4C7-1376-6198-4AAB8E4ED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DF3CADA-A5F1-6B3E-542B-50494D31D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98176-1864-4ED7-A285-4D6B3FC6B1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5107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DFE6F80-5F8E-BF77-E97A-DAA2905CC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326D2C5-7C2B-2392-94FA-6F9757A152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67E4AC9-AE47-C83B-4DA8-C42D8B4E7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4FE3F-85FF-4862-A5E9-ADD201D63B62}" type="datetimeFigureOut">
              <a:rPr lang="fr-FR" smtClean="0"/>
              <a:t>03/12/2023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E72D4F1-2CE9-1196-57BF-043861354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55F094-686D-7879-A279-72591A3AC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98176-1864-4ED7-A285-4D6B3FC6B1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91556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C5EC1F8-B5F6-95A7-BC5E-75AC2A5755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10C79BF-22AF-A355-F183-4886BD023C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A0AFBDB-C15D-957F-F67C-F1A7B14AF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4FE3F-85FF-4862-A5E9-ADD201D63B62}" type="datetimeFigureOut">
              <a:rPr lang="fr-FR" smtClean="0"/>
              <a:t>03/12/2023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C6D2DAE-3F48-47C6-FE18-67B83CE30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F6F622E-5144-80F3-0F61-2671202F3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98176-1864-4ED7-A285-4D6B3FC6B1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2180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4E8FDA-B9E4-969E-15F6-876BBA203A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2D2D1F-05F1-DEC9-8154-C213F5E918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20BF31C-AFD6-6C6A-2D10-87342D5B8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4FE3F-85FF-4862-A5E9-ADD201D63B62}" type="datetimeFigureOut">
              <a:rPr lang="fr-FR" smtClean="0"/>
              <a:t>03/12/2023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2D72CB0-C455-D593-AE41-0485132A0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2006E42-BBE0-B94F-1CD4-DC5EAD86A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98176-1864-4ED7-A285-4D6B3FC6B1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1932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D72C662-24D0-D8FE-C639-05297AAF6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5566C31-E868-51B7-20EF-15870E18AD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E5A2CC-9D97-EC51-3C01-EC736FB66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4FE3F-85FF-4862-A5E9-ADD201D63B62}" type="datetimeFigureOut">
              <a:rPr lang="fr-FR" smtClean="0"/>
              <a:t>03/12/2023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5BEEA76-BA6B-EDC0-326B-57EFB8207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87B9B5F-9991-C833-E858-332B6F698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98176-1864-4ED7-A285-4D6B3FC6B1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8305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D82CB1-1707-B548-6CF9-231BEDDB6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011FE1D-8323-3F1E-7227-A8D51D16B3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6A7CF32-C20E-3F17-2427-9E765844C3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6C7D209-8A12-2B36-F751-31BCA3CDC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4FE3F-85FF-4862-A5E9-ADD201D63B62}" type="datetimeFigureOut">
              <a:rPr lang="fr-FR" smtClean="0"/>
              <a:t>03/12/2023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A873B92-750B-D4AA-91C0-AD8A89AC9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D210AB0-A1D7-8CA7-CCEF-D22A39D91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98176-1864-4ED7-A285-4D6B3FC6B1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772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65B1A21-7F58-42EE-F845-4881EF89B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BEC3EE3-2F5B-EE85-D28C-FE4BC20C93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BF4FEA5-BFE4-3022-FED2-08B0B37376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27AD9E4-0B38-F915-BC4D-6B4156B8D4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D7C389B-8E19-80F8-DA51-3DE7180B89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B4E299E-061A-1939-C35B-84EEAFFC9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4FE3F-85FF-4862-A5E9-ADD201D63B62}" type="datetimeFigureOut">
              <a:rPr lang="fr-FR" smtClean="0"/>
              <a:t>03/12/2023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002D12F-1A8E-2B02-0EF6-50F146428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14EA61E-FEA1-08CF-817A-1C2B072D7B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98176-1864-4ED7-A285-4D6B3FC6B1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9407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C9D512-EF60-0034-8E7E-9B43C2272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9661D0B-7426-5071-7570-A050334A5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4FE3F-85FF-4862-A5E9-ADD201D63B62}" type="datetimeFigureOut">
              <a:rPr lang="fr-FR" smtClean="0"/>
              <a:t>03/12/2023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DC174C6-6EBB-80F5-138F-5129E0DA4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38274A67-5287-30E8-D4E9-4CFD59329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98176-1864-4ED7-A285-4D6B3FC6B1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9402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FBB1877-6C05-77A6-8E0C-413770D40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4FE3F-85FF-4862-A5E9-ADD201D63B62}" type="datetimeFigureOut">
              <a:rPr lang="fr-FR" smtClean="0"/>
              <a:t>03/12/2023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EB7A0364-93F7-4BAE-AD19-C6C723755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18BAC32-2554-2FC5-FC09-955707C9D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98176-1864-4ED7-A285-4D6B3FC6B1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3158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332EC4-75C0-BAD5-4BA3-E22CB76B5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F8609C-23D2-ADBC-95E9-8A3971DABC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B6B577C-1CA3-696B-B1D0-DA735369F0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F7D0720-1717-1612-5E42-745CD2939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4FE3F-85FF-4862-A5E9-ADD201D63B62}" type="datetimeFigureOut">
              <a:rPr lang="fr-FR" smtClean="0"/>
              <a:t>03/12/2023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4521855-E4B8-FC60-684E-6FCE2BDCB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AD42D06-C0B2-DB9A-DD89-45D0834AB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98176-1864-4ED7-A285-4D6B3FC6B1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3354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B9E462-BC64-0BC8-6F66-1BC87F138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33A8509-FE02-95E6-F9CA-3D60899113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CE0125A-A444-0776-C38D-F5FDF4FE22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D162D24-EE69-44A1-2C2D-FBE8481E9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E4FE3F-85FF-4862-A5E9-ADD201D63B62}" type="datetimeFigureOut">
              <a:rPr lang="fr-FR" smtClean="0"/>
              <a:t>03/12/2023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E2DA261-74B7-D541-5B36-9386E7A86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2614516-8A0C-55BF-3FE5-9161C330C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98176-1864-4ED7-A285-4D6B3FC6B1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0708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E00BAEA-D329-33A4-C88A-2C15BB208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8B3E5B2-0EE1-A830-8C4A-10BC6B7B6B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C736A39-1E38-DB14-74F7-9A1BCC4E56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E4FE3F-85FF-4862-A5E9-ADD201D63B62}" type="datetimeFigureOut">
              <a:rPr lang="fr-FR" smtClean="0"/>
              <a:t>03/12/2023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69427B9-6F6F-25BB-5049-00FF3571BA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85F1B06-573F-6B7C-EAF2-C29ABA837C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498176-1864-4ED7-A285-4D6B3FC6B14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10321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5035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A66813F-7E70-AB98-6AB1-62CD6D8917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1395" y="1597147"/>
            <a:ext cx="9845142" cy="1831853"/>
          </a:xfrm>
        </p:spPr>
        <p:txBody>
          <a:bodyPr>
            <a:normAutofit fontScale="90000"/>
          </a:bodyPr>
          <a:lstStyle/>
          <a:p>
            <a:r>
              <a:rPr lang="fr-FR" b="1" u="sng" kern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Chapitre 3. </a:t>
            </a:r>
            <a:br>
              <a:rPr lang="ar-DZ" b="1" u="sng" kern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fr-FR" b="1" u="sng" kern="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Caractéristiques métrologiques des appareils de mesures</a:t>
            </a:r>
            <a:br>
              <a:rPr lang="fr-FR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9DE3BB40-895F-CC74-34ED-7C28A2DD00D8}"/>
              </a:ext>
            </a:extLst>
          </p:cNvPr>
          <p:cNvSpPr txBox="1"/>
          <p:nvPr/>
        </p:nvSpPr>
        <p:spPr>
          <a:xfrm>
            <a:off x="1075261" y="3843130"/>
            <a:ext cx="1012282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400" b="1" dirty="0"/>
              <a:t>Objectif :</a:t>
            </a:r>
          </a:p>
          <a:p>
            <a:pPr algn="just"/>
            <a:r>
              <a:rPr lang="fr-FR" sz="2400" dirty="0"/>
              <a:t>Fournir aux étudiants une compréhension approfondie des principes fondamentaux liés à l'incertitude de mesure, afin de les habiliter à évaluer, gérer et communiquer de manière appropriée l'incertitude associée à leurs résultats expérimentaux.</a:t>
            </a:r>
          </a:p>
        </p:txBody>
      </p:sp>
    </p:spTree>
    <p:extLst>
      <p:ext uri="{BB962C8B-B14F-4D97-AF65-F5344CB8AC3E}">
        <p14:creationId xmlns:p14="http://schemas.microsoft.com/office/powerpoint/2010/main" val="3892654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>
            <a:extLst>
              <a:ext uri="{FF2B5EF4-FFF2-40B4-BE49-F238E27FC236}">
                <a16:creationId xmlns:a16="http://schemas.microsoft.com/office/drawing/2014/main" id="{3303977A-285D-616C-54AB-667981799AEF}"/>
              </a:ext>
            </a:extLst>
          </p:cNvPr>
          <p:cNvSpPr txBox="1"/>
          <p:nvPr/>
        </p:nvSpPr>
        <p:spPr>
          <a:xfrm>
            <a:off x="2517913" y="285239"/>
            <a:ext cx="6096000" cy="7017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FR" sz="44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Cours 1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6A9CBFFD-5F15-3D82-3D93-024E2265469B}"/>
              </a:ext>
            </a:extLst>
          </p:cNvPr>
          <p:cNvSpPr txBox="1"/>
          <p:nvPr/>
        </p:nvSpPr>
        <p:spPr>
          <a:xfrm>
            <a:off x="543339" y="1641976"/>
            <a:ext cx="10535477" cy="43615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32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3.1. Introduction</a:t>
            </a:r>
            <a:endParaRPr lang="fr-FR" sz="3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180340">
              <a:lnSpc>
                <a:spcPct val="107000"/>
              </a:lnSpc>
              <a:spcAft>
                <a:spcPts val="800"/>
              </a:spcAft>
            </a:pP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La question que tout le monde se pose face à un résultat de mesure ou d’essai est la suivante : quelle confiance puis-je avoir dans ce résultat ?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180340" algn="just">
              <a:lnSpc>
                <a:spcPct val="107000"/>
              </a:lnSpc>
              <a:spcAft>
                <a:spcPts val="800"/>
              </a:spcAft>
            </a:pP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L’incertitude a donc pour but de « chiffrer cette confiance » ; elle traduit la dispersion des valeurs associées au mesurande. Elle doit être établie de manière raisonnable et s’exprime sous forme d’un écart-type. Le but ultime de cette incertitude est de fixer un intervalle que l’on aimerait le plus étroit possible et dont on espère que la valeur vraie du mesurande y soit incluse. D'une façon générale la métrologie a pour but de définir la valeur de grandeurs physiques avec un degré d'incertitude aussi faible que nécessaire.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937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C5B08759-2659-0B0F-3485-1BDA337B3544}"/>
              </a:ext>
            </a:extLst>
          </p:cNvPr>
          <p:cNvSpPr txBox="1"/>
          <p:nvPr/>
        </p:nvSpPr>
        <p:spPr>
          <a:xfrm>
            <a:off x="596347" y="466958"/>
            <a:ext cx="11330609" cy="23198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800" u="sng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Exemple :</a:t>
            </a:r>
            <a:endParaRPr lang="fr-FR" sz="2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Mesure d’une pièce cotée 100±0,1 avec un pied à coulisse.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Un calcul d’incertitude a donné ±0,04 à 95% </a:t>
            </a:r>
            <a:r>
              <a:rPr lang="fr-FR" sz="2400" kern="0" dirty="0">
                <a:effectLst/>
                <a:latin typeface="Wingdings" panose="05000000000000000000" pitchFamily="2" charset="2"/>
                <a:ea typeface="Calibri" panose="020F0502020204030204" pitchFamily="34" charset="0"/>
                <a:cs typeface="Wingdings" panose="05000000000000000000" pitchFamily="2" charset="2"/>
              </a:rPr>
              <a:t>à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Si la mesure est 100,08, il y a 95% de chance que la pièce ait une dimension comprise entre 100,04 et 100,12. En fonction du risque choisi, la pièce sera déclarée 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conforme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avec 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risque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ou sera </a:t>
            </a:r>
            <a:r>
              <a:rPr lang="fr-FR" sz="2400" b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rejetée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8BD4734-E44B-0F65-4C19-6982CD06B6F9}"/>
              </a:ext>
            </a:extLst>
          </p:cNvPr>
          <p:cNvSpPr txBox="1"/>
          <p:nvPr/>
        </p:nvSpPr>
        <p:spPr>
          <a:xfrm>
            <a:off x="490330" y="2846931"/>
            <a:ext cx="11330609" cy="32342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just">
              <a:lnSpc>
                <a:spcPct val="107000"/>
              </a:lnSpc>
              <a:spcAft>
                <a:spcPts val="800"/>
              </a:spcAft>
            </a:pP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Si l’on considère la mesure d’une grandeur réelle </a:t>
            </a:r>
            <a:r>
              <a:rPr lang="fr-FR" sz="2400" i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X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le résultat brut de cette mesure </a:t>
            </a:r>
            <a:r>
              <a:rPr lang="fr-FR" sz="2400" i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Xi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la valeur fournie par l’appareillage utilisé, sera toujours entachée d’une erreur </a:t>
            </a:r>
            <a:r>
              <a:rPr lang="fr-FR" sz="2400" i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Pour se convaincre de la validité de cette affirmation, il suffirait de demander à </a:t>
            </a:r>
            <a:r>
              <a:rPr lang="fr-FR" sz="2400" i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personnes de mesurer de façon totalement indépendante une grandeur réelle </a:t>
            </a:r>
            <a:r>
              <a:rPr lang="fr-FR" sz="2400" i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X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donnée, on constaterait alors que l’on obtiendrait n résultats </a:t>
            </a:r>
            <a:r>
              <a:rPr lang="fr-FR" sz="2400" i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Xi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différents (Figure 3-1), ce qui signifie qu’aux moins </a:t>
            </a:r>
            <a:r>
              <a:rPr lang="fr-FR" sz="2400" i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 </a:t>
            </a:r>
            <a:r>
              <a:rPr lang="en-US" sz="2400" i="1" kern="0" dirty="0">
                <a:effectLst/>
                <a:latin typeface="Times New Roman,Italic"/>
                <a:ea typeface="Calibri" panose="020F0502020204030204" pitchFamily="34" charset="0"/>
                <a:cs typeface="Times New Roman,Italic"/>
              </a:rPr>
              <a:t>–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1 personnes ont commis une erreur en effectuant leur mesure. Les raisons de ces erreurs proviennent essentiellement de l’imperfection des processus mis en œuvre pour réaliser les mesures.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00362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FEB96A50-1BE7-04B5-B0AF-838B54E741F1}"/>
              </a:ext>
            </a:extLst>
          </p:cNvPr>
          <p:cNvSpPr txBox="1"/>
          <p:nvPr/>
        </p:nvSpPr>
        <p:spPr>
          <a:xfrm>
            <a:off x="742123" y="751344"/>
            <a:ext cx="10919790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b="1" dirty="0"/>
              <a:t>Exemple : Mesure de la Taille d'une Pièce</a:t>
            </a:r>
            <a:endParaRPr lang="fr-FR" dirty="0"/>
          </a:p>
          <a:p>
            <a:r>
              <a:rPr lang="fr-FR" dirty="0"/>
              <a:t>Supposons que nous mesurons la longueur d'une pièce à l'aide d'un pied à coulisse. La lecture directe du pied à coulisse est de 10,2 cm. Cependant, en raison de diverses sources d'erreur, nous devons prendre en compte l'incertitude associée à cette mesure.</a:t>
            </a:r>
          </a:p>
          <a:p>
            <a:pPr>
              <a:buFont typeface="+mj-lt"/>
              <a:buAutoNum type="arabicPeriod"/>
            </a:pPr>
            <a:r>
              <a:rPr lang="fr-FR" b="1" dirty="0"/>
              <a:t>Calcul de l'Incertitude :</a:t>
            </a:r>
            <a:endParaRPr lang="fr-FR" dirty="0"/>
          </a:p>
          <a:p>
            <a:pPr marL="742950" lvl="1" indent="-285750">
              <a:buFont typeface="+mj-lt"/>
              <a:buAutoNum type="arabicPeriod"/>
            </a:pPr>
            <a:r>
              <a:rPr lang="fr-FR" dirty="0"/>
              <a:t>Nous effectuons plusieurs mesures indépendantes et obtenons des valeurs telles que 10,1 cm, 10,3 cm, 10,2 cm, etc.</a:t>
            </a:r>
          </a:p>
          <a:p>
            <a:pPr marL="742950" lvl="1" indent="-285750">
              <a:buFont typeface="+mj-lt"/>
              <a:buAutoNum type="arabicPeriod"/>
            </a:pPr>
            <a:r>
              <a:rPr lang="fr-FR" dirty="0"/>
              <a:t>L'écart-type de ces mesures est de ±0,1 cm, ce qui représente notre incertitude type A.</a:t>
            </a:r>
          </a:p>
          <a:p>
            <a:pPr>
              <a:buFont typeface="+mj-lt"/>
              <a:buAutoNum type="arabicPeriod"/>
            </a:pPr>
            <a:r>
              <a:rPr lang="fr-FR" b="1" dirty="0"/>
              <a:t>Calcul de l'Intervalle de Confiance :</a:t>
            </a:r>
            <a:endParaRPr lang="fr-FR" dirty="0"/>
          </a:p>
          <a:p>
            <a:pPr marL="742950" lvl="1" indent="-285750">
              <a:buFont typeface="+mj-lt"/>
              <a:buAutoNum type="arabicPeriod"/>
            </a:pPr>
            <a:r>
              <a:rPr lang="fr-FR" dirty="0"/>
              <a:t>En utilisant une distribution normale, nous pouvons déterminer un intervalle de confiance. Si nous choisissons un intervalle de confiance de 95%, notre facteur de multiplication serait d'environ 1,96.</a:t>
            </a:r>
          </a:p>
          <a:p>
            <a:pPr marL="742950" lvl="1" indent="-285750">
              <a:buFont typeface="+mj-lt"/>
              <a:buAutoNum type="arabicPeriod"/>
            </a:pPr>
            <a:r>
              <a:rPr lang="fr-FR" dirty="0"/>
              <a:t>L'intervalle de confiance serait alors ± (1,96 * 0,1) = ±0,196 cm.</a:t>
            </a:r>
          </a:p>
          <a:p>
            <a:pPr>
              <a:buFont typeface="+mj-lt"/>
              <a:buAutoNum type="arabicPeriod"/>
            </a:pPr>
            <a:r>
              <a:rPr lang="fr-FR" b="1" dirty="0"/>
              <a:t>Déclaration du Résultat :</a:t>
            </a:r>
            <a:endParaRPr lang="fr-FR" dirty="0"/>
          </a:p>
          <a:p>
            <a:pPr marL="742950" lvl="1" indent="-285750">
              <a:buFont typeface="+mj-lt"/>
              <a:buAutoNum type="arabicPeriod"/>
            </a:pPr>
            <a:r>
              <a:rPr lang="fr-FR" dirty="0"/>
              <a:t>Nous pouvons rapporter notre résultat comme suit : "La longueur de la pièce est de 10,2 cm avec une incertitude de ±0,1 cm à un niveau de confiance de 95%."</a:t>
            </a:r>
          </a:p>
          <a:p>
            <a:r>
              <a:rPr lang="fr-FR" dirty="0"/>
              <a:t>Dans cet exemple, l'intervalle de confiance de 95% est incorporé dans l'incertitude de ±0,1 cm. Cela signifie que nous sommes raisonnablement confiants que la vraie longueur de la pièce se situe dans la plage de 10,0 cm à 10,4 cm. Plus l'intervalle de confiance est large, plus l'incertitude associée à la mesure est grande, reflétant ainsi une plus grande variabilité ou une confiance moindre dans la mesure.</a:t>
            </a:r>
          </a:p>
        </p:txBody>
      </p:sp>
    </p:spTree>
    <p:extLst>
      <p:ext uri="{BB962C8B-B14F-4D97-AF65-F5344CB8AC3E}">
        <p14:creationId xmlns:p14="http://schemas.microsoft.com/office/powerpoint/2010/main" val="26135741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A22FFD5A-8E1C-ABC2-FD36-CADD20CF2D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1640" y="511505"/>
            <a:ext cx="6706497" cy="386171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66BFA232-4343-94A1-00D4-13C47CFBAB42}"/>
              </a:ext>
            </a:extLst>
          </p:cNvPr>
          <p:cNvSpPr txBox="1"/>
          <p:nvPr/>
        </p:nvSpPr>
        <p:spPr>
          <a:xfrm>
            <a:off x="1421640" y="4373216"/>
            <a:ext cx="6096000" cy="7434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2000" i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Figure 3-1 : Représentation des erreurs de mesure</a:t>
            </a:r>
            <a:endParaRPr lang="fr-FR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180340" algn="just">
              <a:lnSpc>
                <a:spcPct val="107000"/>
              </a:lnSpc>
              <a:spcAft>
                <a:spcPts val="800"/>
              </a:spcAft>
            </a:pPr>
            <a:r>
              <a:rPr lang="fr-FR" sz="1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0288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9A91ADF2-DD89-5A83-8986-01D48C1CBFDB}"/>
              </a:ext>
            </a:extLst>
          </p:cNvPr>
          <p:cNvSpPr txBox="1"/>
          <p:nvPr/>
        </p:nvSpPr>
        <p:spPr>
          <a:xfrm>
            <a:off x="781879" y="563387"/>
            <a:ext cx="10270435" cy="22477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 algn="just">
              <a:lnSpc>
                <a:spcPct val="107000"/>
              </a:lnSpc>
              <a:spcAft>
                <a:spcPts val="800"/>
              </a:spcAft>
            </a:pPr>
            <a:r>
              <a:rPr lang="fr-FR" sz="22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Nous aurons donc pour chaque mesure </a:t>
            </a:r>
            <a:r>
              <a:rPr lang="fr-FR" sz="2200" i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X = Xi </a:t>
            </a:r>
            <a:r>
              <a:rPr lang="en-US" sz="2200" i="1" kern="0" dirty="0">
                <a:effectLst/>
                <a:latin typeface="Times New Roman,Italic"/>
                <a:ea typeface="Calibri" panose="020F0502020204030204" pitchFamily="34" charset="0"/>
                <a:cs typeface="Times New Roman,Italic"/>
              </a:rPr>
              <a:t>– </a:t>
            </a:r>
            <a:r>
              <a:rPr lang="fr-FR" sz="2200" i="1" kern="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ei</a:t>
            </a:r>
            <a:r>
              <a:rPr lang="fr-FR" sz="22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. La valeur de l’erreur étant par définition inconnue, ceci entraîne que la valeur de la grandeur réelle </a:t>
            </a:r>
            <a:r>
              <a:rPr lang="fr-FR" sz="2200" i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X </a:t>
            </a:r>
            <a:r>
              <a:rPr lang="fr-FR" sz="22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est rigoureusement inaccessible. Par contre l’analyse des causes de l’erreur de mesure et des résultats des différentes mesures réalisées peuvent nous permettre d’estimer une valeur d’étendue </a:t>
            </a:r>
            <a:r>
              <a:rPr lang="fr-FR" sz="2200" i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2U</a:t>
            </a:r>
            <a:r>
              <a:rPr lang="fr-FR" sz="22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, l’incertitude de la mesure (on appelle conventionnellement </a:t>
            </a:r>
            <a:r>
              <a:rPr lang="fr-FR" sz="2200" i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U </a:t>
            </a:r>
            <a:r>
              <a:rPr lang="fr-FR" sz="22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l’incertitude élargie) telle que nous ayons : </a:t>
            </a:r>
            <a:r>
              <a:rPr lang="fr-FR" sz="2200" i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(Xi </a:t>
            </a:r>
            <a:r>
              <a:rPr lang="en-US" sz="2200" i="1" kern="0" dirty="0">
                <a:effectLst/>
                <a:latin typeface="Times New Roman,Italic"/>
                <a:ea typeface="Calibri" panose="020F0502020204030204" pitchFamily="34" charset="0"/>
                <a:cs typeface="Times New Roman,Italic"/>
              </a:rPr>
              <a:t>–</a:t>
            </a:r>
            <a:r>
              <a:rPr lang="fr-FR" sz="2200" i="1" kern="0" dirty="0">
                <a:effectLst/>
                <a:latin typeface="Times New Roman,Italic"/>
                <a:ea typeface="Calibri" panose="020F0502020204030204" pitchFamily="34" charset="0"/>
                <a:cs typeface="Times New Roman,Italic"/>
              </a:rPr>
              <a:t> U) </a:t>
            </a:r>
            <a:r>
              <a:rPr lang="fr-FR" sz="2200" i="1" kern="0" dirty="0">
                <a:effectLst/>
                <a:latin typeface="Arial" panose="020B0604020202020204" pitchFamily="34" charset="0"/>
                <a:ea typeface="Times New Roman,Italic"/>
                <a:cs typeface="Arial" panose="020B0604020202020204" pitchFamily="34" charset="0"/>
              </a:rPr>
              <a:t>≤</a:t>
            </a:r>
            <a:r>
              <a:rPr lang="fr-FR" sz="2200" i="1" kern="0" dirty="0">
                <a:effectLst/>
                <a:latin typeface="Times New Roman,Italic"/>
                <a:ea typeface="Calibri" panose="020F0502020204030204" pitchFamily="34" charset="0"/>
                <a:cs typeface="Times New Roman,Italic"/>
              </a:rPr>
              <a:t> X </a:t>
            </a:r>
            <a:r>
              <a:rPr lang="fr-FR" sz="2200" i="1" kern="0" dirty="0">
                <a:effectLst/>
                <a:latin typeface="Arial" panose="020B0604020202020204" pitchFamily="34" charset="0"/>
                <a:ea typeface="Times New Roman,Italic"/>
                <a:cs typeface="Arial" panose="020B0604020202020204" pitchFamily="34" charset="0"/>
              </a:rPr>
              <a:t>≤</a:t>
            </a:r>
            <a:r>
              <a:rPr lang="fr-FR" sz="2200" i="1" kern="0" dirty="0">
                <a:effectLst/>
                <a:latin typeface="Times New Roman,Italic"/>
                <a:ea typeface="Calibri" panose="020F0502020204030204" pitchFamily="34" charset="0"/>
                <a:cs typeface="Times New Roman,Italic"/>
              </a:rPr>
              <a:t> (Xi + U) </a:t>
            </a:r>
            <a:r>
              <a:rPr lang="fr-FR" sz="22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(voir Figure 3-2).</a:t>
            </a:r>
            <a:endParaRPr lang="fr-FR" sz="2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9605FAA0-E311-F4C8-C281-833455D85E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191" y="2802397"/>
            <a:ext cx="5760437" cy="3058382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B0E86B15-DD6F-7437-11CF-E5FDA6B35C6E}"/>
              </a:ext>
            </a:extLst>
          </p:cNvPr>
          <p:cNvSpPr txBox="1"/>
          <p:nvPr/>
        </p:nvSpPr>
        <p:spPr>
          <a:xfrm>
            <a:off x="934149" y="5920536"/>
            <a:ext cx="7679764" cy="374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1800" i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Figure 3-2 : Illustratio</a:t>
            </a:r>
            <a:r>
              <a:rPr lang="fr-FR" sz="1800" i="1" kern="0" dirty="0">
                <a:effectLst/>
                <a:latin typeface="Times New Roman,BoldItalic"/>
                <a:ea typeface="Calibri" panose="020F0502020204030204" pitchFamily="34" charset="0"/>
                <a:cs typeface="Arial" panose="020B0604020202020204" pitchFamily="34" charset="0"/>
              </a:rPr>
              <a:t>n de la n</a:t>
            </a:r>
            <a:r>
              <a:rPr lang="fr-FR" sz="1800" i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,BoldItalic"/>
              </a:rPr>
              <a:t>é</a:t>
            </a:r>
            <a:r>
              <a:rPr lang="fr-FR" sz="1800" i="1" kern="0" dirty="0">
                <a:effectLst/>
                <a:latin typeface="Times New Roman,BoldItalic"/>
                <a:ea typeface="Calibri" panose="020F0502020204030204" pitchFamily="34" charset="0"/>
                <a:cs typeface="Arial" panose="020B0604020202020204" pitchFamily="34" charset="0"/>
              </a:rPr>
              <a:t>cessit</a:t>
            </a:r>
            <a:r>
              <a:rPr lang="fr-FR" sz="1800" i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,BoldItalic"/>
              </a:rPr>
              <a:t>é</a:t>
            </a:r>
            <a:r>
              <a:rPr lang="fr-FR" sz="1800" i="1" kern="0" dirty="0">
                <a:effectLst/>
                <a:latin typeface="Times New Roman,BoldItalic"/>
                <a:ea typeface="Calibri" panose="020F0502020204030204" pitchFamily="34" charset="0"/>
                <a:cs typeface="Arial" panose="020B0604020202020204" pitchFamily="34" charset="0"/>
              </a:rPr>
              <a:t> d</a:t>
            </a:r>
            <a:r>
              <a:rPr lang="fr-FR" sz="1800" i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,BoldItalic"/>
              </a:rPr>
              <a:t>’</a:t>
            </a:r>
            <a:r>
              <a:rPr lang="fr-FR" sz="1800" i="1" kern="0" dirty="0">
                <a:effectLst/>
                <a:latin typeface="Times New Roman,BoldItalic"/>
                <a:ea typeface="Calibri" panose="020F0502020204030204" pitchFamily="34" charset="0"/>
                <a:cs typeface="Arial" panose="020B0604020202020204" pitchFamily="34" charset="0"/>
              </a:rPr>
              <a:t>utiliser l</a:t>
            </a:r>
            <a:r>
              <a:rPr lang="fr-FR" sz="1800" i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,BoldItalic"/>
              </a:rPr>
              <a:t>’</a:t>
            </a:r>
            <a:r>
              <a:rPr lang="fr-FR" sz="1800" i="1" kern="0" dirty="0">
                <a:effectLst/>
                <a:latin typeface="Times New Roman,BoldItalic"/>
                <a:ea typeface="Calibri" panose="020F0502020204030204" pitchFamily="34" charset="0"/>
                <a:cs typeface="Arial" panose="020B0604020202020204" pitchFamily="34" charset="0"/>
              </a:rPr>
              <a:t>incertitude de mesure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7947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>
            <a:extLst>
              <a:ext uri="{FF2B5EF4-FFF2-40B4-BE49-F238E27FC236}">
                <a16:creationId xmlns:a16="http://schemas.microsoft.com/office/drawing/2014/main" id="{22EE8AA5-0353-24AD-3669-FE5F876451B8}"/>
              </a:ext>
            </a:extLst>
          </p:cNvPr>
          <p:cNvSpPr txBox="1"/>
          <p:nvPr/>
        </p:nvSpPr>
        <p:spPr>
          <a:xfrm>
            <a:off x="848138" y="660049"/>
            <a:ext cx="9952383" cy="3714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80340">
              <a:lnSpc>
                <a:spcPct val="107000"/>
              </a:lnSpc>
              <a:spcAft>
                <a:spcPts val="800"/>
              </a:spcAft>
            </a:pP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Nous voyons donc que pour être exploitable, le résultat d’une mesure doit impérativement comprendre les trois composantes suivantes :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180340">
              <a:lnSpc>
                <a:spcPct val="107000"/>
              </a:lnSpc>
              <a:spcAft>
                <a:spcPts val="800"/>
              </a:spcAft>
            </a:pP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- Une valeur numérique chiffrant le résultat de la mesure.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180340">
              <a:lnSpc>
                <a:spcPct val="107000"/>
              </a:lnSpc>
              <a:spcAft>
                <a:spcPts val="800"/>
              </a:spcAft>
            </a:pP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- L’indication de l’unité dans laquelle est exprimé ce résultat.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180340">
              <a:lnSpc>
                <a:spcPct val="107000"/>
              </a:lnSpc>
              <a:spcAft>
                <a:spcPts val="800"/>
              </a:spcAft>
            </a:pP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- L’étendue </a:t>
            </a:r>
            <a:r>
              <a:rPr lang="fr-FR" sz="2400" i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U </a:t>
            </a:r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de l’incertitude élargie sur le résultat exprimé.</a:t>
            </a:r>
            <a:endParaRPr lang="fr-FR" sz="2400" kern="100" dirty="0"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indent="180340">
              <a:lnSpc>
                <a:spcPct val="107000"/>
              </a:lnSpc>
              <a:spcAft>
                <a:spcPts val="800"/>
              </a:spcAft>
            </a:pPr>
            <a:r>
              <a:rPr lang="fr-FR" sz="2400" b="1" i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Résultat de la mesure = Valeur annoncée </a:t>
            </a:r>
            <a:r>
              <a:rPr lang="fr-FR" sz="2400" i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±</a:t>
            </a:r>
            <a:r>
              <a:rPr lang="fr-FR" sz="2400" b="1" i="1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incertitude [unités]</a:t>
            </a:r>
            <a:endParaRPr lang="fr-FR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fr-FR" sz="2400" kern="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Il est donc fondamental de savoir d’où provient l’erreur pour pouvoir évaluer l’incertitude et son étendue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298163258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812</Words>
  <Application>Microsoft Office PowerPoint</Application>
  <PresentationFormat>Grand écran</PresentationFormat>
  <Paragraphs>32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Times New Roman,BoldItalic</vt:lpstr>
      <vt:lpstr>Times New Roman,Italic</vt:lpstr>
      <vt:lpstr>Wingdings</vt:lpstr>
      <vt:lpstr>Thème Office</vt:lpstr>
      <vt:lpstr>Présentation PowerPoint</vt:lpstr>
      <vt:lpstr>Chapitre 3.  Caractéristiques métrologiques des appareils de mesures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hadef ali</dc:creator>
  <cp:lastModifiedBy>hadef ali</cp:lastModifiedBy>
  <cp:revision>1</cp:revision>
  <dcterms:created xsi:type="dcterms:W3CDTF">2023-12-03T16:23:19Z</dcterms:created>
  <dcterms:modified xsi:type="dcterms:W3CDTF">2023-12-03T16:23:39Z</dcterms:modified>
</cp:coreProperties>
</file>