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6" r:id="rId4"/>
    <p:sldId id="274" r:id="rId5"/>
    <p:sldId id="264" r:id="rId6"/>
    <p:sldId id="305" r:id="rId7"/>
    <p:sldId id="291" r:id="rId8"/>
    <p:sldId id="265" r:id="rId9"/>
    <p:sldId id="290" r:id="rId10"/>
    <p:sldId id="259" r:id="rId11"/>
    <p:sldId id="262" r:id="rId12"/>
    <p:sldId id="258" r:id="rId13"/>
    <p:sldId id="261" r:id="rId14"/>
    <p:sldId id="275" r:id="rId15"/>
    <p:sldId id="273" r:id="rId16"/>
    <p:sldId id="266" r:id="rId17"/>
    <p:sldId id="267" r:id="rId18"/>
    <p:sldId id="277" r:id="rId19"/>
    <p:sldId id="263" r:id="rId20"/>
    <p:sldId id="278"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77185D9-9606-41EC-9891-1BFA012651F8}"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AD9E45-0D95-44A8-BAAF-80DFDC843299}" type="slidenum">
              <a:rPr lang="fr-FR" smtClean="0"/>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7185D9-9606-41EC-9891-1BFA012651F8}"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AD9E45-0D95-44A8-BAAF-80DFDC843299}" type="slidenum">
              <a:rPr lang="fr-FR" smtClean="0"/>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hasCustomPrompt="1"/>
          </p:nvPr>
        </p:nvSpPr>
        <p:spPr>
          <a:xfrm>
            <a:off x="838200" y="365125"/>
            <a:ext cx="7734300" cy="5811838"/>
          </a:xfrm>
        </p:spPr>
        <p:txBody>
          <a:bodyPr vert="eaVert"/>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7185D9-9606-41EC-9891-1BFA012651F8}"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AD9E45-0D95-44A8-BAAF-80DFDC843299}" type="slidenum">
              <a:rPr lang="fr-FR" smtClean="0"/>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hasCustomPrompt="1"/>
          </p:nvPr>
        </p:nvSpPr>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7185D9-9606-41EC-9891-1BFA012651F8}"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AD9E45-0D95-44A8-BAAF-80DFDC843299}" type="slidenum">
              <a:rPr lang="fr-FR" smtClean="0"/>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endParaRPr lang="fr-FR" smtClean="0"/>
          </a:p>
        </p:txBody>
      </p:sp>
      <p:sp>
        <p:nvSpPr>
          <p:cNvPr id="4" name="Espace réservé de la date 3"/>
          <p:cNvSpPr>
            <a:spLocks noGrp="1"/>
          </p:cNvSpPr>
          <p:nvPr>
            <p:ph type="dt" sz="half" idx="10"/>
          </p:nvPr>
        </p:nvSpPr>
        <p:spPr/>
        <p:txBody>
          <a:bodyPr/>
          <a:lstStyle/>
          <a:p>
            <a:fld id="{B77185D9-9606-41EC-9891-1BFA012651F8}"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AD9E45-0D95-44A8-BAAF-80DFDC843299}" type="slidenum">
              <a:rPr lang="fr-FR" smtClean="0"/>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hasCustomPrompt="1"/>
          </p:nvPr>
        </p:nvSpPr>
        <p:spPr>
          <a:xfrm>
            <a:off x="838200" y="1825625"/>
            <a:ext cx="5181600" cy="435133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6172200" y="1825625"/>
            <a:ext cx="5181600" cy="435133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77185D9-9606-41EC-9891-1BFA012651F8}"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AD9E45-0D95-44A8-BAAF-80DFDC843299}" type="slidenum">
              <a:rPr lang="fr-FR" smtClean="0"/>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endParaRPr lang="fr-FR" smtClean="0"/>
          </a:p>
        </p:txBody>
      </p:sp>
      <p:sp>
        <p:nvSpPr>
          <p:cNvPr id="4" name="Espace réservé du contenu 3"/>
          <p:cNvSpPr>
            <a:spLocks noGrp="1"/>
          </p:cNvSpPr>
          <p:nvPr>
            <p:ph sz="half" idx="2" hasCustomPrompt="1"/>
          </p:nvPr>
        </p:nvSpPr>
        <p:spPr>
          <a:xfrm>
            <a:off x="839788" y="2505075"/>
            <a:ext cx="5157787" cy="368458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texte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endParaRPr lang="fr-FR" smtClean="0"/>
          </a:p>
        </p:txBody>
      </p:sp>
      <p:sp>
        <p:nvSpPr>
          <p:cNvPr id="6" name="Espace réservé du contenu 5"/>
          <p:cNvSpPr>
            <a:spLocks noGrp="1"/>
          </p:cNvSpPr>
          <p:nvPr>
            <p:ph sz="quarter" idx="4" hasCustomPrompt="1"/>
          </p:nvPr>
        </p:nvSpPr>
        <p:spPr>
          <a:xfrm>
            <a:off x="6172200" y="2505075"/>
            <a:ext cx="5183188" cy="368458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77185D9-9606-41EC-9891-1BFA012651F8}" type="datetimeFigureOut">
              <a:rPr lang="fr-FR" smtClean="0"/>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DAD9E45-0D95-44A8-BAAF-80DFDC843299}" type="slidenum">
              <a:rPr lang="fr-FR" smtClean="0"/>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77185D9-9606-41EC-9891-1BFA012651F8}" type="datetimeFigureOut">
              <a:rPr lang="fr-FR" smtClean="0"/>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DAD9E45-0D95-44A8-BAAF-80DFDC843299}" type="slidenum">
              <a:rPr lang="fr-FR" smtClean="0"/>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77185D9-9606-41EC-9891-1BFA012651F8}" type="datetimeFigureOut">
              <a:rPr lang="fr-FR" smtClean="0"/>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DAD9E45-0D95-44A8-BAAF-80DFDC843299}" type="slidenum">
              <a:rPr lang="fr-FR" smtClean="0"/>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endParaRPr lang="fr-FR" smtClean="0"/>
          </a:p>
        </p:txBody>
      </p:sp>
      <p:sp>
        <p:nvSpPr>
          <p:cNvPr id="5" name="Espace réservé de la date 4"/>
          <p:cNvSpPr>
            <a:spLocks noGrp="1"/>
          </p:cNvSpPr>
          <p:nvPr>
            <p:ph type="dt" sz="half" idx="10"/>
          </p:nvPr>
        </p:nvSpPr>
        <p:spPr/>
        <p:txBody>
          <a:bodyPr/>
          <a:lstStyle/>
          <a:p>
            <a:fld id="{B77185D9-9606-41EC-9891-1BFA012651F8}"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AD9E45-0D95-44A8-BAAF-80DFDC843299}" type="slidenum">
              <a:rPr lang="fr-FR" smtClean="0"/>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endParaRPr lang="fr-FR" smtClean="0"/>
          </a:p>
        </p:txBody>
      </p:sp>
      <p:sp>
        <p:nvSpPr>
          <p:cNvPr id="5" name="Espace réservé de la date 4"/>
          <p:cNvSpPr>
            <a:spLocks noGrp="1"/>
          </p:cNvSpPr>
          <p:nvPr>
            <p:ph type="dt" sz="half" idx="10"/>
          </p:nvPr>
        </p:nvSpPr>
        <p:spPr/>
        <p:txBody>
          <a:bodyPr/>
          <a:lstStyle/>
          <a:p>
            <a:fld id="{B77185D9-9606-41EC-9891-1BFA012651F8}"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AD9E45-0D95-44A8-BAAF-80DFDC843299}" type="slidenum">
              <a:rPr lang="fr-FR" smtClean="0"/>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185D9-9606-41EC-9891-1BFA012651F8}" type="datetimeFigureOut">
              <a:rPr lang="fr-FR" smtClean="0"/>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D9E45-0D95-44A8-BAAF-80DFDC843299}" type="slidenum">
              <a:rPr lang="fr-FR" smtClean="0"/>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9.jpeg"/><Relationship Id="rId3" Type="http://schemas.openxmlformats.org/officeDocument/2006/relationships/hyperlink" Target="https://fr.wikipedia.org/wiki/Anus" TargetMode="External"/><Relationship Id="rId2" Type="http://schemas.openxmlformats.org/officeDocument/2006/relationships/hyperlink" Target="https://fr.wikipedia.org/wiki/C%C3%A6cum" TargetMode="External"/><Relationship Id="rId1" Type="http://schemas.openxmlformats.org/officeDocument/2006/relationships/hyperlink" Target="https://fr.wikipedia.org/wiki/Il%C3%A9on"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hyperlink" Target="https://fr.wikipedia.org/wiki/Enterobi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hyperlink" Target="https://fr.wikipedia.org/wiki/Spicule_(n%C3%A9matode)"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i="1" dirty="0" smtClean="0">
                <a:solidFill>
                  <a:schemeClr val="accent1"/>
                </a:solidFill>
                <a:latin typeface="Times New Roman" panose="02020603050405020304" pitchFamily="18" charset="0"/>
                <a:cs typeface="Times New Roman" panose="02020603050405020304" pitchFamily="18" charset="0"/>
              </a:rPr>
              <a:t>OXYUROSE </a:t>
            </a:r>
            <a:endParaRPr lang="fr-FR" b="1" i="1" dirty="0">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b="1" dirty="0"/>
              <a:t>L’oxyurose Chez l’animale </a:t>
            </a:r>
            <a:br>
              <a:rPr lang="fr-FR" dirty="0"/>
            </a:br>
            <a:endParaRPr lang="fr-FR" dirty="0"/>
          </a:p>
        </p:txBody>
      </p:sp>
      <p:graphicFrame>
        <p:nvGraphicFramePr>
          <p:cNvPr id="4" name="Espace réservé du contenu 3"/>
          <p:cNvGraphicFramePr>
            <a:graphicFrameLocks noGrp="1"/>
          </p:cNvGraphicFramePr>
          <p:nvPr>
            <p:ph sz="half" idx="1"/>
          </p:nvPr>
        </p:nvGraphicFramePr>
        <p:xfrm>
          <a:off x="208915" y="1825625"/>
          <a:ext cx="8402320" cy="3888105"/>
        </p:xfrm>
        <a:graphic>
          <a:graphicData uri="http://schemas.openxmlformats.org/drawingml/2006/table">
            <a:tbl>
              <a:tblPr firstRow="1" firstCol="1" bandRow="1">
                <a:tableStyleId>{5C22544A-7EE6-4342-B048-85BDC9FD1C3A}</a:tableStyleId>
              </a:tblPr>
              <a:tblGrid>
                <a:gridCol w="3121025"/>
                <a:gridCol w="2736850"/>
                <a:gridCol w="2544445"/>
              </a:tblGrid>
              <a:tr h="648335">
                <a:tc>
                  <a:txBody>
                    <a:bodyPr/>
                    <a:lstStyle/>
                    <a:p>
                      <a:pPr algn="just">
                        <a:spcBef>
                          <a:spcPts val="600"/>
                        </a:spcBef>
                        <a:spcAft>
                          <a:spcPts val="600"/>
                        </a:spcAft>
                      </a:pPr>
                      <a:r>
                        <a:rPr lang="fr-FR" sz="2400" i="1" dirty="0">
                          <a:effectLst/>
                        </a:rPr>
                        <a:t>Espèces </a:t>
                      </a:r>
                      <a:endParaRPr lang="fr-FR" sz="2400" i="1" dirty="0">
                        <a:effectLst/>
                        <a:latin typeface="Calibri" panose="020F0502020204030204" pitchFamily="34" charset="0"/>
                        <a:ea typeface="Times New Roman" panose="02020603050405020304" pitchFamily="18" charset="0"/>
                      </a:endParaRPr>
                    </a:p>
                  </a:txBody>
                  <a:tcPr marL="68580" marR="68580" marT="0" marB="0"/>
                </a:tc>
                <a:tc>
                  <a:txBody>
                    <a:bodyPr/>
                    <a:lstStyle/>
                    <a:p>
                      <a:pPr algn="just">
                        <a:spcBef>
                          <a:spcPts val="600"/>
                        </a:spcBef>
                        <a:spcAft>
                          <a:spcPts val="600"/>
                        </a:spcAft>
                      </a:pPr>
                      <a:r>
                        <a:rPr lang="fr-FR" sz="2400" i="1">
                          <a:effectLst/>
                        </a:rPr>
                        <a:t>hôtes </a:t>
                      </a:r>
                      <a:endParaRPr lang="fr-FR" sz="2400" i="1">
                        <a:effectLst/>
                        <a:latin typeface="Calibri" panose="020F0502020204030204" pitchFamily="34" charset="0"/>
                        <a:ea typeface="Times New Roman" panose="02020603050405020304" pitchFamily="18" charset="0"/>
                      </a:endParaRPr>
                    </a:p>
                  </a:txBody>
                  <a:tcPr marL="68580" marR="68580" marT="0" marB="0"/>
                </a:tc>
                <a:tc>
                  <a:txBody>
                    <a:bodyPr/>
                    <a:lstStyle/>
                    <a:p>
                      <a:pPr algn="just">
                        <a:spcBef>
                          <a:spcPts val="600"/>
                        </a:spcBef>
                        <a:spcAft>
                          <a:spcPts val="600"/>
                        </a:spcAft>
                      </a:pPr>
                      <a:r>
                        <a:rPr lang="fr-FR" sz="2400" i="1">
                          <a:effectLst/>
                        </a:rPr>
                        <a:t>localisation </a:t>
                      </a:r>
                      <a:endParaRPr lang="fr-FR" sz="2400" i="1">
                        <a:effectLst/>
                        <a:latin typeface="Calibri" panose="020F0502020204030204" pitchFamily="34" charset="0"/>
                        <a:ea typeface="Times New Roman" panose="02020603050405020304" pitchFamily="18" charset="0"/>
                      </a:endParaRPr>
                    </a:p>
                  </a:txBody>
                  <a:tcPr marL="68580" marR="68580" marT="0" marB="0"/>
                </a:tc>
              </a:tr>
              <a:tr h="647700">
                <a:tc>
                  <a:txBody>
                    <a:bodyPr/>
                    <a:lstStyle/>
                    <a:p>
                      <a:pPr algn="just">
                        <a:spcBef>
                          <a:spcPts val="600"/>
                        </a:spcBef>
                        <a:spcAft>
                          <a:spcPts val="600"/>
                        </a:spcAft>
                      </a:pPr>
                      <a:r>
                        <a:rPr lang="fr-FR" sz="2400" i="1" dirty="0" err="1">
                          <a:effectLst/>
                        </a:rPr>
                        <a:t>Enterobius</a:t>
                      </a:r>
                      <a:r>
                        <a:rPr lang="fr-FR" sz="2400" i="1" dirty="0">
                          <a:effectLst/>
                        </a:rPr>
                        <a:t> </a:t>
                      </a:r>
                      <a:r>
                        <a:rPr lang="fr-FR" sz="2400" i="1" dirty="0" err="1">
                          <a:effectLst/>
                        </a:rPr>
                        <a:t>vermicularis</a:t>
                      </a:r>
                      <a:endParaRPr lang="fr-FR" sz="2400" i="1" dirty="0">
                        <a:effectLst/>
                        <a:latin typeface="Calibri" panose="020F0502020204030204" pitchFamily="34" charset="0"/>
                        <a:ea typeface="Times New Roman" panose="02020603050405020304" pitchFamily="18" charset="0"/>
                      </a:endParaRPr>
                    </a:p>
                  </a:txBody>
                  <a:tcPr marL="68580" marR="68580" marT="0" marB="0"/>
                </a:tc>
                <a:tc>
                  <a:txBody>
                    <a:bodyPr/>
                    <a:lstStyle/>
                    <a:p>
                      <a:pPr algn="just">
                        <a:spcBef>
                          <a:spcPts val="600"/>
                        </a:spcBef>
                        <a:spcAft>
                          <a:spcPts val="600"/>
                        </a:spcAft>
                      </a:pPr>
                      <a:r>
                        <a:rPr lang="fr-FR" sz="2400" i="1">
                          <a:effectLst/>
                        </a:rPr>
                        <a:t>Human, chimpanzee</a:t>
                      </a:r>
                      <a:endParaRPr lang="fr-FR" sz="2400" i="1">
                        <a:effectLst/>
                        <a:latin typeface="Calibri" panose="020F0502020204030204" pitchFamily="34" charset="0"/>
                        <a:ea typeface="Times New Roman" panose="02020603050405020304" pitchFamily="18" charset="0"/>
                      </a:endParaRPr>
                    </a:p>
                  </a:txBody>
                  <a:tcPr marL="68580" marR="68580" marT="0" marB="0"/>
                </a:tc>
                <a:tc>
                  <a:txBody>
                    <a:bodyPr/>
                    <a:lstStyle/>
                    <a:p>
                      <a:pPr algn="just">
                        <a:spcBef>
                          <a:spcPts val="600"/>
                        </a:spcBef>
                        <a:spcAft>
                          <a:spcPts val="600"/>
                        </a:spcAft>
                      </a:pPr>
                      <a:r>
                        <a:rPr lang="fr-FR" sz="2400" i="1">
                          <a:effectLst/>
                        </a:rPr>
                        <a:t>colon, caecom</a:t>
                      </a:r>
                      <a:endParaRPr lang="fr-FR" sz="2400" i="1">
                        <a:effectLst/>
                        <a:latin typeface="Calibri" panose="020F0502020204030204" pitchFamily="34" charset="0"/>
                        <a:ea typeface="Times New Roman" panose="02020603050405020304" pitchFamily="18" charset="0"/>
                      </a:endParaRPr>
                    </a:p>
                  </a:txBody>
                  <a:tcPr marL="68580" marR="68580" marT="0" marB="0"/>
                </a:tc>
              </a:tr>
              <a:tr h="972185">
                <a:tc>
                  <a:txBody>
                    <a:bodyPr/>
                    <a:lstStyle/>
                    <a:p>
                      <a:pPr algn="just">
                        <a:spcBef>
                          <a:spcPts val="600"/>
                        </a:spcBef>
                        <a:spcAft>
                          <a:spcPts val="600"/>
                        </a:spcAft>
                      </a:pPr>
                      <a:r>
                        <a:rPr lang="fr-FR" sz="2400" i="1" dirty="0">
                          <a:effectLst/>
                        </a:rPr>
                        <a:t>E. </a:t>
                      </a:r>
                      <a:r>
                        <a:rPr lang="fr-FR" sz="2400" i="1" dirty="0" err="1">
                          <a:effectLst/>
                        </a:rPr>
                        <a:t>anthropopitheci</a:t>
                      </a:r>
                      <a:endParaRPr lang="fr-FR" sz="2400" i="1" dirty="0">
                        <a:effectLst/>
                        <a:latin typeface="Calibri" panose="020F0502020204030204" pitchFamily="34" charset="0"/>
                        <a:ea typeface="Times New Roman" panose="02020603050405020304" pitchFamily="18" charset="0"/>
                      </a:endParaRPr>
                    </a:p>
                  </a:txBody>
                  <a:tcPr marL="68580" marR="68580" marT="0" marB="0"/>
                </a:tc>
                <a:tc>
                  <a:txBody>
                    <a:bodyPr/>
                    <a:lstStyle/>
                    <a:p>
                      <a:pPr algn="just">
                        <a:spcBef>
                          <a:spcPts val="600"/>
                        </a:spcBef>
                        <a:spcAft>
                          <a:spcPts val="600"/>
                        </a:spcAft>
                      </a:pPr>
                      <a:r>
                        <a:rPr lang="fr-FR" sz="2400" i="1">
                          <a:effectLst/>
                        </a:rPr>
                        <a:t>chimpanzee</a:t>
                      </a:r>
                      <a:endParaRPr lang="fr-FR" sz="2400" i="1">
                        <a:effectLst/>
                        <a:latin typeface="Calibri" panose="020F0502020204030204" pitchFamily="34" charset="0"/>
                        <a:ea typeface="Times New Roman" panose="02020603050405020304" pitchFamily="18" charset="0"/>
                      </a:endParaRPr>
                    </a:p>
                  </a:txBody>
                  <a:tcPr marL="68580" marR="68580" marT="0" marB="0"/>
                </a:tc>
                <a:tc>
                  <a:txBody>
                    <a:bodyPr/>
                    <a:lstStyle/>
                    <a:p>
                      <a:pPr algn="just">
                        <a:spcBef>
                          <a:spcPts val="600"/>
                        </a:spcBef>
                        <a:spcAft>
                          <a:spcPts val="600"/>
                        </a:spcAft>
                      </a:pPr>
                      <a:r>
                        <a:rPr lang="fr-FR" sz="2400" i="1">
                          <a:effectLst/>
                        </a:rPr>
                        <a:t> Caecum, colon</a:t>
                      </a:r>
                      <a:endParaRPr lang="fr-FR" sz="2400" i="1">
                        <a:effectLst/>
                        <a:latin typeface="Calibri" panose="020F0502020204030204" pitchFamily="34" charset="0"/>
                        <a:ea typeface="Times New Roman" panose="02020603050405020304" pitchFamily="18" charset="0"/>
                      </a:endParaRPr>
                    </a:p>
                  </a:txBody>
                  <a:tcPr marL="68580" marR="68580" marT="0" marB="0"/>
                </a:tc>
              </a:tr>
              <a:tr h="972185">
                <a:tc>
                  <a:txBody>
                    <a:bodyPr/>
                    <a:lstStyle/>
                    <a:p>
                      <a:pPr algn="just">
                        <a:spcBef>
                          <a:spcPts val="600"/>
                        </a:spcBef>
                        <a:spcAft>
                          <a:spcPts val="600"/>
                        </a:spcAft>
                      </a:pPr>
                      <a:r>
                        <a:rPr lang="fr-FR" sz="2400" i="1">
                          <a:effectLst/>
                        </a:rPr>
                        <a:t>oxyuris equi</a:t>
                      </a:r>
                      <a:endParaRPr lang="fr-FR" sz="2400" i="1">
                        <a:effectLst/>
                        <a:latin typeface="Calibri" panose="020F0502020204030204" pitchFamily="34" charset="0"/>
                        <a:ea typeface="Times New Roman" panose="02020603050405020304" pitchFamily="18" charset="0"/>
                      </a:endParaRPr>
                    </a:p>
                  </a:txBody>
                  <a:tcPr marL="68580" marR="68580" marT="0" marB="0"/>
                </a:tc>
                <a:tc>
                  <a:txBody>
                    <a:bodyPr/>
                    <a:lstStyle/>
                    <a:p>
                      <a:pPr algn="just">
                        <a:spcBef>
                          <a:spcPts val="600"/>
                        </a:spcBef>
                        <a:spcAft>
                          <a:spcPts val="600"/>
                        </a:spcAft>
                      </a:pPr>
                      <a:r>
                        <a:rPr lang="fr-FR" sz="2400" i="1">
                          <a:effectLst/>
                        </a:rPr>
                        <a:t>chevale, âne, </a:t>
                      </a:r>
                      <a:endParaRPr lang="fr-FR" sz="2400" i="1">
                        <a:effectLst/>
                        <a:latin typeface="Calibri" panose="020F0502020204030204" pitchFamily="34" charset="0"/>
                        <a:ea typeface="Times New Roman" panose="02020603050405020304" pitchFamily="18" charset="0"/>
                      </a:endParaRPr>
                    </a:p>
                  </a:txBody>
                  <a:tcPr marL="68580" marR="68580" marT="0" marB="0"/>
                </a:tc>
                <a:tc>
                  <a:txBody>
                    <a:bodyPr/>
                    <a:lstStyle/>
                    <a:p>
                      <a:pPr algn="just">
                        <a:spcBef>
                          <a:spcPts val="600"/>
                        </a:spcBef>
                        <a:spcAft>
                          <a:spcPts val="600"/>
                        </a:spcAft>
                      </a:pPr>
                      <a:r>
                        <a:rPr lang="fr-FR" sz="2400" i="1" dirty="0" err="1">
                          <a:effectLst/>
                        </a:rPr>
                        <a:t>caecum</a:t>
                      </a:r>
                      <a:r>
                        <a:rPr lang="fr-FR" sz="2400" i="1" dirty="0">
                          <a:effectLst/>
                        </a:rPr>
                        <a:t>, colon, rectum.</a:t>
                      </a:r>
                      <a:endParaRPr lang="fr-FR" sz="2400" i="1" dirty="0">
                        <a:effectLst/>
                        <a:latin typeface="Calibri" panose="020F0502020204030204" pitchFamily="34" charset="0"/>
                        <a:ea typeface="Times New Roman" panose="02020603050405020304" pitchFamily="18" charset="0"/>
                      </a:endParaRPr>
                    </a:p>
                  </a:txBody>
                  <a:tcPr marL="68580" marR="68580" marT="0" marB="0"/>
                </a:tc>
              </a:tr>
              <a:tr h="647700">
                <a:tc>
                  <a:txBody>
                    <a:bodyPr/>
                    <a:lstStyle/>
                    <a:p>
                      <a:pPr algn="just">
                        <a:spcBef>
                          <a:spcPts val="600"/>
                        </a:spcBef>
                        <a:spcAft>
                          <a:spcPts val="600"/>
                        </a:spcAft>
                      </a:pPr>
                      <a:r>
                        <a:rPr lang="fr-FR" sz="2400" i="1" dirty="0" err="1">
                          <a:effectLst/>
                        </a:rPr>
                        <a:t>oxyuris</a:t>
                      </a:r>
                      <a:r>
                        <a:rPr lang="fr-FR" sz="2400" i="1" dirty="0">
                          <a:effectLst/>
                        </a:rPr>
                        <a:t> </a:t>
                      </a:r>
                      <a:r>
                        <a:rPr lang="fr-FR" sz="2400" i="1" dirty="0" err="1">
                          <a:effectLst/>
                        </a:rPr>
                        <a:t>ovis</a:t>
                      </a:r>
                      <a:endParaRPr lang="fr-FR" sz="2400" i="1" dirty="0">
                        <a:effectLst/>
                        <a:latin typeface="Calibri" panose="020F0502020204030204" pitchFamily="34" charset="0"/>
                        <a:ea typeface="Times New Roman" panose="02020603050405020304" pitchFamily="18" charset="0"/>
                      </a:endParaRPr>
                    </a:p>
                  </a:txBody>
                  <a:tcPr marL="68580" marR="68580" marT="0" marB="0"/>
                </a:tc>
                <a:tc>
                  <a:txBody>
                    <a:bodyPr/>
                    <a:lstStyle/>
                    <a:p>
                      <a:pPr algn="just">
                        <a:spcBef>
                          <a:spcPts val="600"/>
                        </a:spcBef>
                        <a:spcAft>
                          <a:spcPts val="600"/>
                        </a:spcAft>
                      </a:pPr>
                      <a:r>
                        <a:rPr lang="fr-FR" sz="2400" i="1">
                          <a:effectLst/>
                        </a:rPr>
                        <a:t>ovins, caprins</a:t>
                      </a:r>
                      <a:endParaRPr lang="fr-FR" sz="2400" i="1">
                        <a:effectLst/>
                        <a:latin typeface="Calibri" panose="020F0502020204030204" pitchFamily="34" charset="0"/>
                        <a:ea typeface="Times New Roman" panose="02020603050405020304" pitchFamily="18" charset="0"/>
                      </a:endParaRPr>
                    </a:p>
                  </a:txBody>
                  <a:tcPr marL="68580" marR="68580" marT="0" marB="0"/>
                </a:tc>
                <a:tc>
                  <a:txBody>
                    <a:bodyPr/>
                    <a:lstStyle/>
                    <a:p>
                      <a:pPr algn="just">
                        <a:spcBef>
                          <a:spcPts val="600"/>
                        </a:spcBef>
                        <a:spcAft>
                          <a:spcPts val="600"/>
                        </a:spcAft>
                      </a:pPr>
                      <a:r>
                        <a:rPr lang="fr-FR" sz="2400" i="1" dirty="0">
                          <a:effectLst/>
                        </a:rPr>
                        <a:t> </a:t>
                      </a:r>
                      <a:r>
                        <a:rPr lang="fr-FR" sz="2400" i="1" dirty="0" err="1">
                          <a:effectLst/>
                        </a:rPr>
                        <a:t>Caecum</a:t>
                      </a:r>
                      <a:r>
                        <a:rPr lang="fr-FR" sz="2400" i="1" dirty="0">
                          <a:effectLst/>
                        </a:rPr>
                        <a:t>, colon</a:t>
                      </a:r>
                      <a:endParaRPr lang="fr-FR" sz="2400" i="1" dirty="0">
                        <a:effectLst/>
                        <a:latin typeface="Calibri" panose="020F0502020204030204" pitchFamily="34" charset="0"/>
                        <a:ea typeface="Times New Roman" panose="02020603050405020304" pitchFamily="18" charset="0"/>
                      </a:endParaRPr>
                    </a:p>
                  </a:txBody>
                  <a:tcPr marL="68580" marR="68580" marT="0" marB="0"/>
                </a:tc>
              </a:tr>
            </a:tbl>
          </a:graphicData>
        </a:graphic>
      </p:graphicFrame>
      <p:pic>
        <p:nvPicPr>
          <p:cNvPr id="100" name="Espace réservé du contenu 99"/>
          <p:cNvPicPr>
            <a:picLocks noChangeAspect="1"/>
          </p:cNvPicPr>
          <p:nvPr>
            <p:ph sz="half" idx="2"/>
          </p:nvPr>
        </p:nvPicPr>
        <p:blipFill>
          <a:blip r:embed="rId1"/>
          <a:stretch>
            <a:fillRect/>
          </a:stretch>
        </p:blipFill>
        <p:spPr>
          <a:xfrm>
            <a:off x="9086850" y="1497965"/>
            <a:ext cx="2762250" cy="1657350"/>
          </a:xfrm>
          <a:prstGeom prst="rect">
            <a:avLst/>
          </a:prstGeom>
          <a:noFill/>
          <a:ln w="9525">
            <a:noFill/>
          </a:ln>
        </p:spPr>
      </p:pic>
      <p:pic>
        <p:nvPicPr>
          <p:cNvPr id="101" name="Image 100"/>
          <p:cNvPicPr/>
          <p:nvPr/>
        </p:nvPicPr>
        <p:blipFill>
          <a:blip r:embed="rId2"/>
          <a:stretch>
            <a:fillRect/>
          </a:stretch>
        </p:blipFill>
        <p:spPr>
          <a:xfrm>
            <a:off x="9234170" y="3550285"/>
            <a:ext cx="2467610" cy="2019300"/>
          </a:xfrm>
          <a:prstGeom prst="rect">
            <a:avLst/>
          </a:prstGeom>
          <a:noFill/>
          <a:ln w="9525">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b="1" dirty="0" smtClean="0">
                <a:latin typeface="Times New Roman" panose="02020603050405020304" pitchFamily="18" charset="0"/>
                <a:cs typeface="Times New Roman" panose="02020603050405020304" pitchFamily="18" charset="0"/>
              </a:rPr>
              <a:t>Biologie</a:t>
            </a:r>
            <a:r>
              <a:rPr lang="fr-FR" b="1" dirty="0" smtClean="0"/>
              <a:t>  </a:t>
            </a:r>
            <a:br>
              <a:rPr lang="fr-FR" dirty="0" smtClean="0"/>
            </a:br>
            <a:endParaRPr lang="fr-FR" dirty="0"/>
          </a:p>
        </p:txBody>
      </p:sp>
      <p:sp>
        <p:nvSpPr>
          <p:cNvPr id="3" name="Espace réservé du contenu 2"/>
          <p:cNvSpPr>
            <a:spLocks noGrp="1"/>
          </p:cNvSpPr>
          <p:nvPr>
            <p:ph sz="half" idx="1"/>
          </p:nvPr>
        </p:nvSpPr>
        <p:spPr>
          <a:xfrm>
            <a:off x="494665" y="1524635"/>
            <a:ext cx="8184515" cy="4351655"/>
          </a:xfrm>
        </p:spPr>
        <p:txBody>
          <a:bodyPr>
            <a:normAutofit fontScale="90000"/>
          </a:bodyPr>
          <a:lstStyle/>
          <a:p>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Mâles et femelles, fixée dans l'</a:t>
            </a:r>
            <a:r>
              <a:rPr lang="fr-FR" dirty="0" smtClean="0">
                <a:latin typeface="Times New Roman" panose="02020603050405020304" pitchFamily="18" charset="0"/>
                <a:cs typeface="Times New Roman" panose="02020603050405020304" pitchFamily="18" charset="0"/>
                <a:hlinkClick r:id="rId1" tooltip="Iléon"/>
              </a:rPr>
              <a:t>iléon</a:t>
            </a:r>
            <a:r>
              <a:rPr lang="fr-FR" dirty="0" smtClean="0">
                <a:latin typeface="Times New Roman" panose="02020603050405020304" pitchFamily="18" charset="0"/>
                <a:cs typeface="Times New Roman" panose="02020603050405020304" pitchFamily="18" charset="0"/>
              </a:rPr>
              <a:t>, où ils se nourrissent de débris alimentaires. Ils s'accouplent près du </a:t>
            </a:r>
            <a:r>
              <a:rPr lang="fr-FR" dirty="0" smtClean="0">
                <a:latin typeface="Times New Roman" panose="02020603050405020304" pitchFamily="18" charset="0"/>
                <a:cs typeface="Times New Roman" panose="02020603050405020304" pitchFamily="18" charset="0"/>
                <a:hlinkClick r:id="rId2" tooltip="Cæcum"/>
              </a:rPr>
              <a:t>cæcum</a:t>
            </a:r>
            <a:r>
              <a:rPr lang="fr-FR" dirty="0" smtClean="0">
                <a:latin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Après fécondation, les mâles restent au niveau du cæcum </a:t>
            </a:r>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Les femelles gravides migrent vers le rectum, </a:t>
            </a:r>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dans l'</a:t>
            </a:r>
            <a:r>
              <a:rPr lang="fr-FR" dirty="0" smtClean="0">
                <a:latin typeface="Times New Roman" panose="02020603050405020304" pitchFamily="18" charset="0"/>
                <a:cs typeface="Times New Roman" panose="02020603050405020304" pitchFamily="18" charset="0"/>
                <a:hlinkClick r:id="rId3" tooltip="Anus"/>
              </a:rPr>
              <a:t>anus</a:t>
            </a:r>
            <a:r>
              <a:rPr lang="fr-FR" dirty="0" smtClean="0">
                <a:latin typeface="Times New Roman" panose="02020603050405020304" pitchFamily="18" charset="0"/>
                <a:cs typeface="Times New Roman" panose="02020603050405020304" pitchFamily="18" charset="0"/>
              </a:rPr>
              <a:t>, vider leur utérus d'un seul coup (en 20 à 60 minutes), déposant environ 10 000 œufs par femelle. </a:t>
            </a:r>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Ensuite elles peuvent remonter dans l'intestin avant de mourir, leur durée de vie totale ayant été de deux à trois mois).</a:t>
            </a:r>
            <a:endParaRPr lang="fr-FR" dirty="0" smtClean="0">
              <a:latin typeface="Times New Roman" panose="02020603050405020304" pitchFamily="18" charset="0"/>
              <a:cs typeface="Times New Roman" panose="02020603050405020304" pitchFamily="18" charset="0"/>
            </a:endParaRPr>
          </a:p>
        </p:txBody>
      </p:sp>
      <p:pic>
        <p:nvPicPr>
          <p:cNvPr id="100" name="Espace réservé du contenu 99"/>
          <p:cNvPicPr/>
          <p:nvPr>
            <p:ph sz="half" idx="2"/>
          </p:nvPr>
        </p:nvPicPr>
        <p:blipFill>
          <a:blip r:embed="rId4"/>
          <a:stretch>
            <a:fillRect/>
          </a:stretch>
        </p:blipFill>
        <p:spPr>
          <a:xfrm>
            <a:off x="8849995" y="450850"/>
            <a:ext cx="3119755" cy="2920365"/>
          </a:xfrm>
          <a:prstGeom prst="rect">
            <a:avLst/>
          </a:prstGeom>
          <a:noFill/>
          <a:ln w="9525">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3572510" cy="1325880"/>
          </a:xfrm>
        </p:spPr>
        <p:txBody>
          <a:bodyPr/>
          <a:lstStyle/>
          <a:p>
            <a:r>
              <a:rPr lang="fr-FR" dirty="0" smtClean="0"/>
              <a:t>Cycle évolutif </a:t>
            </a:r>
            <a:endParaRPr lang="fr-FR" dirty="0"/>
          </a:p>
        </p:txBody>
      </p:sp>
      <p:pic>
        <p:nvPicPr>
          <p:cNvPr id="4" name="Espace réservé du contenu 3" descr="Résultat de recherche d'images pour &quot;oxyurose&quot;"/>
          <p:cNvPicPr>
            <a:picLocks noGrp="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6185222" y="746627"/>
            <a:ext cx="5050995" cy="5043622"/>
          </a:xfrm>
          <a:prstGeom prst="rect">
            <a:avLst/>
          </a:prstGeom>
          <a:noFill/>
          <a:ln>
            <a:noFill/>
          </a:ln>
        </p:spPr>
      </p:pic>
      <p:sp>
        <p:nvSpPr>
          <p:cNvPr id="6" name="Zone de texte 5"/>
          <p:cNvSpPr txBox="1"/>
          <p:nvPr/>
        </p:nvSpPr>
        <p:spPr>
          <a:xfrm>
            <a:off x="316865" y="1450975"/>
            <a:ext cx="5159375" cy="3907790"/>
          </a:xfrm>
          <a:prstGeom prst="rect">
            <a:avLst/>
          </a:prstGeom>
          <a:noFill/>
        </p:spPr>
        <p:txBody>
          <a:bodyPr wrap="square" rtlCol="0" anchor="t">
            <a:spAutoFit/>
          </a:bodyPr>
          <a:p>
            <a:r>
              <a:rPr lang="fr-FR" altLang="en-US" sz="3200" b="1">
                <a:sym typeface="+mn-ea"/>
              </a:rPr>
              <a:t>Modes de contamination</a:t>
            </a:r>
            <a:endParaRPr lang="fr-FR" altLang="en-US" sz="3200" b="1"/>
          </a:p>
          <a:p>
            <a:r>
              <a:rPr lang="fr-FR" altLang="en-US">
                <a:sym typeface="+mn-ea"/>
              </a:rPr>
              <a:t> </a:t>
            </a:r>
            <a:r>
              <a:rPr lang="fr-FR" altLang="en-US" b="1">
                <a:sym typeface="+mn-ea"/>
              </a:rPr>
              <a:t>1- La voie orale :</a:t>
            </a:r>
            <a:endParaRPr lang="fr-FR" altLang="en-US"/>
          </a:p>
          <a:p>
            <a:r>
              <a:rPr lang="fr-FR" altLang="en-US"/>
              <a:t>les mains sales.  objets souillés (draps, jouets) eau et aliments souillés, les mouches qui assurent le transport des oeufs ;</a:t>
            </a:r>
            <a:endParaRPr lang="fr-FR" altLang="en-US"/>
          </a:p>
          <a:p>
            <a:r>
              <a:rPr lang="fr-FR" altLang="en-US"/>
              <a:t>2- </a:t>
            </a:r>
            <a:r>
              <a:rPr lang="fr-FR" altLang="en-US" b="1"/>
              <a:t>Par inhalation : </a:t>
            </a:r>
            <a:r>
              <a:rPr lang="fr-FR" altLang="en-US"/>
              <a:t>les oeufs peuvent être véhiculés par la poussière du fait de leur légèreté.</a:t>
            </a:r>
            <a:endParaRPr lang="fr-FR" altLang="en-US"/>
          </a:p>
          <a:p>
            <a:r>
              <a:rPr lang="fr-FR" altLang="en-US"/>
              <a:t>3-</a:t>
            </a:r>
            <a:r>
              <a:rPr lang="fr-FR" altLang="en-US" b="1"/>
              <a:t> La rétro infestation</a:t>
            </a:r>
            <a:r>
              <a:rPr lang="fr-FR" altLang="en-US"/>
              <a:t> : c’est une auto infestation mais par voie rétrograde. Les larves vont éclore au niveau de la marge anale et vont migrer activement vers le cæcum. Ce phénomène pourrait expliquer la ténacité et les rechutes fréquentes observées malgré un traitement efficace.</a:t>
            </a:r>
            <a:endParaRPr lang="fr-FR"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Espace réservé du contenu 3"/>
          <p:cNvPicPr>
            <a:picLocks noChangeAspect="1"/>
          </p:cNvPicPr>
          <p:nvPr>
            <p:ph idx="1"/>
          </p:nvPr>
        </p:nvPicPr>
        <p:blipFill>
          <a:blip r:embed="rId1"/>
          <a:stretch>
            <a:fillRect/>
          </a:stretch>
        </p:blipFill>
        <p:spPr>
          <a:xfrm>
            <a:off x="6268720" y="223520"/>
            <a:ext cx="5481955" cy="5868035"/>
          </a:xfrm>
          <a:prstGeom prst="rect">
            <a:avLst/>
          </a:prstGeom>
        </p:spPr>
      </p:pic>
      <p:sp>
        <p:nvSpPr>
          <p:cNvPr id="7" name="Zone de texte 6"/>
          <p:cNvSpPr txBox="1"/>
          <p:nvPr/>
        </p:nvSpPr>
        <p:spPr>
          <a:xfrm>
            <a:off x="459740" y="2338070"/>
            <a:ext cx="4773930" cy="953135"/>
          </a:xfrm>
          <a:prstGeom prst="rect">
            <a:avLst/>
          </a:prstGeom>
          <a:noFill/>
        </p:spPr>
        <p:txBody>
          <a:bodyPr wrap="square" rtlCol="0" anchor="t">
            <a:spAutoFit/>
          </a:bodyPr>
          <a:p>
            <a:r>
              <a:rPr lang="fr-FR" altLang="en-US" sz="2800"/>
              <a:t>La durée moyenne du cycle est de 15 à 45 jours </a:t>
            </a:r>
            <a:endParaRPr lang="fr-FR" altLang="en-US" sz="2800"/>
          </a:p>
        </p:txBody>
      </p:sp>
      <p:sp>
        <p:nvSpPr>
          <p:cNvPr id="8" name="Zone de texte 7"/>
          <p:cNvSpPr txBox="1"/>
          <p:nvPr/>
        </p:nvSpPr>
        <p:spPr>
          <a:xfrm>
            <a:off x="459740" y="426720"/>
            <a:ext cx="4300855" cy="1568450"/>
          </a:xfrm>
          <a:prstGeom prst="rect">
            <a:avLst/>
          </a:prstGeom>
          <a:noFill/>
        </p:spPr>
        <p:txBody>
          <a:bodyPr wrap="square" rtlCol="0" anchor="t">
            <a:spAutoFit/>
          </a:bodyPr>
          <a:p>
            <a:r>
              <a:rPr lang="fr-FR" altLang="en-US" sz="3200"/>
              <a:t>Après trois mues, ces larves deviennent adultes en 15 à 40 jours.</a:t>
            </a:r>
            <a:endParaRPr lang="fr-FR" altLang="en-US" sz="3200"/>
          </a:p>
        </p:txBody>
      </p:sp>
      <p:sp>
        <p:nvSpPr>
          <p:cNvPr id="9" name="Zone de texte 8"/>
          <p:cNvSpPr txBox="1"/>
          <p:nvPr/>
        </p:nvSpPr>
        <p:spPr>
          <a:xfrm>
            <a:off x="229870" y="3434715"/>
            <a:ext cx="5803900" cy="1938020"/>
          </a:xfrm>
          <a:prstGeom prst="rect">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wrap="square" rtlCol="0" anchor="t">
            <a:spAutoFit/>
          </a:bodyPr>
          <a:p>
            <a:r>
              <a:rPr lang="fr-FR" altLang="en-US" sz="2400" b="1">
                <a:solidFill>
                  <a:schemeClr val="accent1"/>
                </a:solidFill>
                <a:effectLst>
                  <a:outerShdw blurRad="38100" dist="25400" dir="5400000" algn="ctr" rotWithShape="0">
                    <a:srgbClr val="6E747A">
                      <a:alpha val="43000"/>
                    </a:srgbClr>
                  </a:outerShdw>
                </a:effectLst>
              </a:rPr>
              <a:t>Ils migrent vers la région cæco-appendiculaire où va s’effectuer l’accouplement. La femelle gravide migre dans le côlon pour gagner le rectum durant la nuit.</a:t>
            </a:r>
            <a:endParaRPr lang="fr-FR" altLang="en-US" sz="2400" b="1">
              <a:solidFill>
                <a:schemeClr val="accent1"/>
              </a:solidFill>
              <a:effectLst>
                <a:outerShdw blurRad="38100" dist="25400" dir="5400000" algn="ctr" rotWithShape="0">
                  <a:srgbClr val="6E747A">
                    <a:alpha val="43000"/>
                  </a:srgbClr>
                </a:outerShdw>
              </a:effectLst>
            </a:endParaRPr>
          </a:p>
        </p:txBody>
      </p:sp>
      <p:sp>
        <p:nvSpPr>
          <p:cNvPr id="10" name="Zone de texte 9"/>
          <p:cNvSpPr txBox="1"/>
          <p:nvPr/>
        </p:nvSpPr>
        <p:spPr>
          <a:xfrm>
            <a:off x="559435" y="5516245"/>
            <a:ext cx="4457700" cy="6451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t">
            <a:spAutoFit/>
          </a:bodyPr>
          <a:p>
            <a:r>
              <a:rPr lang="fr-FR" altLang="en-US" b="1"/>
              <a:t>La femmelle  pond environ 10 000 oeufs en 20 minutes, puis le plus souvent elle meurt</a:t>
            </a:r>
            <a:endParaRPr lang="fr-FR" altLang="en-US"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602615" y="890270"/>
            <a:ext cx="10255885" cy="4677410"/>
          </a:xfrm>
          <a:prstGeom prst="rect">
            <a:avLst/>
          </a:prstGeom>
          <a:noFill/>
        </p:spPr>
        <p:txBody>
          <a:bodyPr wrap="square" rtlCol="0" anchor="t">
            <a:spAutoFit/>
          </a:bodyPr>
          <a:p>
            <a:endParaRPr lang="fr-FR" altLang="en-US" b="1">
              <a:solidFill>
                <a:srgbClr val="FF0000"/>
              </a:solidFill>
            </a:endParaRPr>
          </a:p>
          <a:p>
            <a:pPr>
              <a:lnSpc>
                <a:spcPct val="200000"/>
              </a:lnSpc>
            </a:pPr>
            <a:r>
              <a:rPr lang="fr-FR" altLang="en-US" sz="2800"/>
              <a:t>- Le regroupement de personnes dans internats, hôpitaux, les familles nombreuses notamment d’enfants </a:t>
            </a:r>
            <a:endParaRPr lang="fr-FR" altLang="en-US" sz="2800"/>
          </a:p>
          <a:p>
            <a:pPr>
              <a:lnSpc>
                <a:spcPct val="200000"/>
              </a:lnSpc>
            </a:pPr>
            <a:r>
              <a:rPr lang="fr-FR" altLang="en-US" sz="2800"/>
              <a:t>- La pauvreté et le sous-développement.</a:t>
            </a:r>
            <a:endParaRPr lang="fr-FR" altLang="en-US" sz="2800"/>
          </a:p>
          <a:p>
            <a:pPr>
              <a:lnSpc>
                <a:spcPct val="200000"/>
              </a:lnSpc>
            </a:pPr>
            <a:r>
              <a:rPr lang="fr-FR" altLang="en-US" sz="2800"/>
              <a:t>- La mauvaise hygiène corporelle notamment des mains chez l’enfant favorise la contamination ou la recontamination.</a:t>
            </a:r>
            <a:endParaRPr lang="fr-FR" altLang="en-US" sz="2800"/>
          </a:p>
        </p:txBody>
      </p:sp>
      <p:sp>
        <p:nvSpPr>
          <p:cNvPr id="2" name="Zone de texte 1"/>
          <p:cNvSpPr txBox="1"/>
          <p:nvPr/>
        </p:nvSpPr>
        <p:spPr>
          <a:xfrm>
            <a:off x="4721225" y="245110"/>
            <a:ext cx="3944620" cy="645160"/>
          </a:xfrm>
          <a:prstGeom prst="rect">
            <a:avLst/>
          </a:prstGeom>
          <a:noFill/>
        </p:spPr>
        <p:txBody>
          <a:bodyPr wrap="none" rtlCol="0">
            <a:spAutoFit/>
          </a:bodyPr>
          <a:p>
            <a:pPr algn="ctr"/>
            <a:r>
              <a:rPr lang="fr-FR" altLang="en-US" sz="3600" b="1">
                <a:solidFill>
                  <a:srgbClr val="FF0000"/>
                </a:solidFill>
                <a:sym typeface="+mn-ea"/>
              </a:rPr>
              <a:t>Facteurs favorisants</a:t>
            </a:r>
            <a:endParaRPr lang="fr-FR" altLang="en-US" sz="3600" b="1">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imes New Roman" panose="02020603050405020304" pitchFamily="18" charset="0"/>
                <a:cs typeface="Times New Roman" panose="02020603050405020304" pitchFamily="18" charset="0"/>
              </a:rPr>
              <a:t>Symptômes</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r>
              <a:rPr lang="fr-FR" dirty="0" smtClean="0"/>
              <a:t>Prurit anale nocturne due aux morsure de la femelles.</a:t>
            </a:r>
            <a:endParaRPr lang="fr-FR" dirty="0" smtClean="0"/>
          </a:p>
          <a:p>
            <a:r>
              <a:rPr lang="fr-FR" dirty="0" smtClean="0"/>
              <a:t>Douleurs abdominales</a:t>
            </a:r>
            <a:endParaRPr lang="fr-FR" dirty="0" smtClean="0"/>
          </a:p>
          <a:p>
            <a:r>
              <a:rPr lang="fr-FR" dirty="0" smtClean="0"/>
              <a:t>Anorexie</a:t>
            </a:r>
            <a:endParaRPr lang="fr-FR" dirty="0" smtClean="0"/>
          </a:p>
          <a:p>
            <a:r>
              <a:rPr lang="fr-FR" dirty="0" smtClean="0"/>
              <a:t>Irritation (due aux sécrétion toxiques du parasite),</a:t>
            </a:r>
            <a:endParaRPr lang="fr-FR" dirty="0" smtClean="0"/>
          </a:p>
          <a:p>
            <a:r>
              <a:rPr lang="fr-FR" dirty="0" smtClean="0"/>
              <a:t>Modification de caractère des enfants,</a:t>
            </a:r>
            <a:endParaRPr lang="fr-FR" dirty="0" smtClean="0"/>
          </a:p>
          <a:p>
            <a:r>
              <a:rPr lang="fr-FR" dirty="0" smtClean="0"/>
              <a:t>Complication : appendicite ( due au migration d’oxyure dans l’appendice),</a:t>
            </a:r>
            <a:endParaRPr lang="fr-FR" dirty="0" smtClean="0"/>
          </a:p>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Diagnostic </a:t>
            </a:r>
            <a:endParaRPr lang="fr-FR" dirty="0"/>
          </a:p>
        </p:txBody>
      </p:sp>
      <p:sp>
        <p:nvSpPr>
          <p:cNvPr id="3" name="Espace réservé du contenu 2"/>
          <p:cNvSpPr>
            <a:spLocks noGrp="1"/>
          </p:cNvSpPr>
          <p:nvPr>
            <p:ph sz="half" idx="1"/>
          </p:nvPr>
        </p:nvSpPr>
        <p:spPr/>
        <p:txBody>
          <a:bodyPr/>
          <a:lstStyle/>
          <a:p>
            <a:r>
              <a:rPr lang="fr-FR" dirty="0" smtClean="0"/>
              <a:t>HES</a:t>
            </a:r>
            <a:endParaRPr lang="fr-FR" dirty="0" smtClean="0"/>
          </a:p>
          <a:p>
            <a:r>
              <a:rPr lang="fr-FR" dirty="0" smtClean="0"/>
              <a:t>Examen </a:t>
            </a:r>
            <a:r>
              <a:rPr lang="fr-FR" dirty="0" err="1" smtClean="0"/>
              <a:t>parasitologique</a:t>
            </a:r>
            <a:r>
              <a:rPr lang="fr-FR" dirty="0" smtClean="0"/>
              <a:t> des selles,</a:t>
            </a:r>
            <a:endParaRPr lang="fr-FR" dirty="0" smtClean="0"/>
          </a:p>
          <a:p>
            <a:r>
              <a:rPr lang="fr-FR" dirty="0" smtClean="0"/>
              <a:t>Scotch test de </a:t>
            </a:r>
            <a:r>
              <a:rPr lang="fr-FR" dirty="0"/>
              <a:t>G</a:t>
            </a:r>
            <a:r>
              <a:rPr lang="fr-FR" dirty="0" smtClean="0"/>
              <a:t>raham,</a:t>
            </a:r>
            <a:endParaRPr lang="fr-FR" dirty="0" smtClean="0"/>
          </a:p>
          <a:p>
            <a:r>
              <a:rPr lang="fr-FR" dirty="0" smtClean="0"/>
              <a:t>Découverte des vers adultes à la surface des selles.</a:t>
            </a:r>
            <a:endParaRPr lang="fr-FR" dirty="0" smtClean="0"/>
          </a:p>
          <a:p>
            <a:endParaRPr lang="fr-FR" dirty="0" smtClean="0"/>
          </a:p>
          <a:p>
            <a:endParaRPr lang="fr-FR" dirty="0"/>
          </a:p>
        </p:txBody>
      </p:sp>
      <p:pic>
        <p:nvPicPr>
          <p:cNvPr id="4" name="Espace réservé du contenu 3"/>
          <p:cNvPicPr>
            <a:picLocks noChangeAspect="1"/>
          </p:cNvPicPr>
          <p:nvPr>
            <p:ph sz="half" idx="2"/>
          </p:nvPr>
        </p:nvPicPr>
        <p:blipFill>
          <a:blip r:embed="rId1"/>
          <a:stretch>
            <a:fillRect/>
          </a:stretch>
        </p:blipFill>
        <p:spPr>
          <a:xfrm>
            <a:off x="6715760" y="1130300"/>
            <a:ext cx="5181600" cy="356616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Zone de texte 4"/>
          <p:cNvSpPr txBox="1"/>
          <p:nvPr/>
        </p:nvSpPr>
        <p:spPr>
          <a:xfrm>
            <a:off x="703580" y="2090420"/>
            <a:ext cx="9267825" cy="3784600"/>
          </a:xfrm>
          <a:prstGeom prst="rect">
            <a:avLst/>
          </a:prstGeom>
          <a:noFill/>
        </p:spPr>
        <p:txBody>
          <a:bodyPr wrap="square" rtlCol="0" anchor="t">
            <a:spAutoFit/>
          </a:bodyPr>
          <a:p>
            <a:pPr marL="285750" indent="-285750">
              <a:lnSpc>
                <a:spcPct val="150000"/>
              </a:lnSpc>
              <a:buFont typeface="Wingdings" panose="05000000000000000000" charset="0"/>
              <a:buChar char="Ø"/>
            </a:pPr>
            <a:r>
              <a:rPr lang="fr-FR" altLang="en-US" sz="2400"/>
              <a:t>Application du papierr cellophane adhésive de Graham ou Scotch test le matin avant toute toilette et toute défécation sur la marge anale .</a:t>
            </a:r>
            <a:endParaRPr lang="fr-FR" altLang="en-US" sz="2400"/>
          </a:p>
          <a:p>
            <a:pPr marL="285750" indent="-285750">
              <a:lnSpc>
                <a:spcPct val="150000"/>
              </a:lnSpc>
              <a:buFont typeface="Wingdings" panose="05000000000000000000" charset="0"/>
              <a:buChar char="Ø"/>
            </a:pPr>
            <a:r>
              <a:rPr lang="fr-FR" altLang="en-US" sz="2400"/>
              <a:t> puis on retire cette bande sur laquelle se sont collés les oeufs pondus. </a:t>
            </a:r>
            <a:endParaRPr lang="fr-FR" altLang="en-US" sz="2400"/>
          </a:p>
          <a:p>
            <a:pPr marL="285750" indent="-285750">
              <a:lnSpc>
                <a:spcPct val="150000"/>
              </a:lnSpc>
              <a:buFont typeface="Wingdings" panose="05000000000000000000" charset="0"/>
              <a:buChar char="Ø"/>
            </a:pPr>
            <a:r>
              <a:rPr lang="fr-FR" altLang="en-US" sz="2400"/>
              <a:t>On la dépose sur une lame, et on l’examine au microscope.</a:t>
            </a:r>
            <a:endParaRPr lang="fr-FR" altLang="en-US" sz="2400"/>
          </a:p>
          <a:p>
            <a:pPr marL="285750" indent="-285750">
              <a:lnSpc>
                <a:spcPct val="150000"/>
              </a:lnSpc>
              <a:buFont typeface="Wingdings" panose="05000000000000000000" charset="0"/>
              <a:buChar char="Ø"/>
            </a:pPr>
            <a:r>
              <a:rPr lang="fr-FR" altLang="en-US" sz="2400"/>
              <a:t>L’examen macroscopique puis microscopique direct des selles entre lame et lamelle aux grossissements 10 et 40.</a:t>
            </a:r>
            <a:endParaRPr lang="fr-FR" altLang="en-US" sz="2400"/>
          </a:p>
          <a:p>
            <a:pPr marL="285750" indent="-285750">
              <a:buFont typeface="Wingdings" panose="05000000000000000000" charset="0"/>
              <a:buChar char="Ø"/>
            </a:pPr>
            <a:endParaRPr lang="fr-FR" altLang="en-US" sz="2400"/>
          </a:p>
        </p:txBody>
      </p:sp>
      <p:sp>
        <p:nvSpPr>
          <p:cNvPr id="6" name="Zone de texte 5"/>
          <p:cNvSpPr txBox="1"/>
          <p:nvPr/>
        </p:nvSpPr>
        <p:spPr>
          <a:xfrm>
            <a:off x="3451225" y="732790"/>
            <a:ext cx="3284855" cy="768350"/>
          </a:xfrm>
          <a:prstGeom prst="rect">
            <a:avLst/>
          </a:prstGeom>
          <a:noFill/>
        </p:spPr>
        <p:txBody>
          <a:bodyPr wrap="square" rtlCol="0" anchor="t">
            <a:spAutoFit/>
          </a:bodyPr>
          <a:p>
            <a:r>
              <a:rPr lang="fr-FR" altLang="en-US" sz="4400" b="1">
                <a:gradFill>
                  <a:gsLst>
                    <a:gs pos="0">
                      <a:srgbClr val="007BD3"/>
                    </a:gs>
                    <a:gs pos="100000">
                      <a:srgbClr val="034373"/>
                    </a:gs>
                  </a:gsLst>
                  <a:lin scaled="0"/>
                </a:gradFill>
              </a:rPr>
              <a:t>Scotch test</a:t>
            </a:r>
            <a:r>
              <a:rPr lang="fr-FR" altLang="en-US"/>
              <a:t> </a:t>
            </a:r>
            <a:endParaRPr lang="fr-FR" altLang="en-US"/>
          </a:p>
        </p:txBody>
      </p:sp>
      <p:pic>
        <p:nvPicPr>
          <p:cNvPr id="103" name="Espace réservé du contenu 102"/>
          <p:cNvPicPr>
            <a:picLocks noChangeAspect="1"/>
          </p:cNvPicPr>
          <p:nvPr>
            <p:ph idx="1"/>
          </p:nvPr>
        </p:nvPicPr>
        <p:blipFill>
          <a:blip r:embed="rId1"/>
          <a:stretch>
            <a:fillRect/>
          </a:stretch>
        </p:blipFill>
        <p:spPr>
          <a:xfrm>
            <a:off x="7336155" y="5376545"/>
            <a:ext cx="3819525" cy="102870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838200" y="1825625"/>
            <a:ext cx="7228205" cy="4351655"/>
          </a:xfrm>
        </p:spPr>
        <p:txBody>
          <a:bodyPr>
            <a:normAutofit fontScale="25000"/>
          </a:bodyPr>
          <a:lstStyle/>
          <a:p>
            <a:pPr lvl="0" algn="just">
              <a:lnSpc>
                <a:spcPct val="150000"/>
              </a:lnSpc>
            </a:pPr>
            <a:r>
              <a:rPr lang="fr-FR" sz="8000" dirty="0"/>
              <a:t>Couper les ongles d’une façon systématique.</a:t>
            </a:r>
            <a:endParaRPr lang="fr-FR" sz="8000" dirty="0"/>
          </a:p>
          <a:p>
            <a:pPr lvl="0" algn="just">
              <a:lnSpc>
                <a:spcPct val="150000"/>
              </a:lnSpc>
            </a:pPr>
            <a:r>
              <a:rPr lang="fr-FR" sz="8000" dirty="0"/>
              <a:t>Brossage et lavage des mains.</a:t>
            </a:r>
            <a:endParaRPr lang="fr-FR" sz="8000" dirty="0"/>
          </a:p>
          <a:p>
            <a:pPr lvl="0" algn="just">
              <a:lnSpc>
                <a:spcPct val="150000"/>
              </a:lnSpc>
            </a:pPr>
            <a:r>
              <a:rPr lang="fr-FR" sz="8000" dirty="0"/>
              <a:t>Traitement de toute la famille le même jour par les antiparasiataires ( Pyrentel, Albedazol) pendant 3 jours et renouveler apres 15 jours.</a:t>
            </a:r>
            <a:endParaRPr lang="fr-FR" sz="8000" dirty="0"/>
          </a:p>
          <a:p>
            <a:pPr lvl="0" algn="just">
              <a:lnSpc>
                <a:spcPct val="150000"/>
              </a:lnSpc>
            </a:pPr>
            <a:r>
              <a:rPr lang="fr-FR" sz="8000" dirty="0"/>
              <a:t>Nettoyage des jouets.</a:t>
            </a:r>
            <a:endParaRPr lang="fr-FR" sz="8000" dirty="0"/>
          </a:p>
          <a:p>
            <a:pPr lvl="0" algn="just">
              <a:lnSpc>
                <a:spcPct val="150000"/>
              </a:lnSpc>
            </a:pPr>
            <a:r>
              <a:rPr lang="fr-FR" sz="8000" dirty="0"/>
              <a:t>nettoyage les lieux d’habitation par aspiration ou par lavage. </a:t>
            </a:r>
            <a:endParaRPr lang="fr-FR" sz="8000" dirty="0"/>
          </a:p>
          <a:p>
            <a:pPr marL="0" lvl="0" indent="0" algn="just">
              <a:lnSpc>
                <a:spcPct val="150000"/>
              </a:lnSpc>
              <a:buNone/>
            </a:pPr>
            <a:endParaRPr lang="fr-FR" sz="8000" dirty="0"/>
          </a:p>
        </p:txBody>
      </p:sp>
      <p:sp>
        <p:nvSpPr>
          <p:cNvPr id="2" name="Zone de texte 1"/>
          <p:cNvSpPr txBox="1"/>
          <p:nvPr/>
        </p:nvSpPr>
        <p:spPr>
          <a:xfrm>
            <a:off x="1426210" y="473710"/>
            <a:ext cx="4944110" cy="583565"/>
          </a:xfrm>
          <a:prstGeom prst="rect">
            <a:avLst/>
          </a:prstGeom>
          <a:noFill/>
        </p:spPr>
        <p:txBody>
          <a:bodyPr wrap="square" rtlCol="0" anchor="t">
            <a:spAutoFit/>
          </a:bodyPr>
          <a:p>
            <a:r>
              <a:rPr lang="fr-FR" altLang="en-US" sz="3200" b="1"/>
              <a:t>Prophylaxie et Traitement</a:t>
            </a:r>
            <a:r>
              <a:rPr lang="fr-FR" altLang="en-US"/>
              <a:t> </a:t>
            </a:r>
            <a:endParaRPr lang="fr-FR" altLang="en-US"/>
          </a:p>
        </p:txBody>
      </p:sp>
      <p:pic>
        <p:nvPicPr>
          <p:cNvPr id="102" name="Espace réservé du contenu 101"/>
          <p:cNvPicPr>
            <a:picLocks noChangeAspect="1"/>
          </p:cNvPicPr>
          <p:nvPr>
            <p:ph sz="half" idx="2"/>
          </p:nvPr>
        </p:nvPicPr>
        <p:blipFill>
          <a:blip r:embed="rId1"/>
          <a:stretch>
            <a:fillRect/>
          </a:stretch>
        </p:blipFill>
        <p:spPr>
          <a:xfrm>
            <a:off x="8670925" y="1402715"/>
            <a:ext cx="3255645" cy="1839595"/>
          </a:xfrm>
          <a:prstGeom prst="rect">
            <a:avLst/>
          </a:prstGeom>
          <a:noFill/>
          <a:ln w="9525">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Espace réservé du contenu 3"/>
          <p:cNvPicPr>
            <a:picLocks noChangeAspect="1"/>
          </p:cNvPicPr>
          <p:nvPr>
            <p:ph idx="1"/>
          </p:nvPr>
        </p:nvPicPr>
        <p:blipFill>
          <a:blip r:embed="rId1"/>
          <a:stretch>
            <a:fillRect/>
          </a:stretch>
        </p:blipFill>
        <p:spPr>
          <a:xfrm>
            <a:off x="567055" y="1177290"/>
            <a:ext cx="11058525" cy="45040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21310" y="1137285"/>
            <a:ext cx="11123930" cy="5281930"/>
          </a:xfrm>
        </p:spPr>
        <p:txBody>
          <a:bodyPr>
            <a:normAutofit fontScale="30000" lnSpcReduction="20000"/>
          </a:bodyPr>
          <a:lstStyle/>
          <a:p>
            <a:pPr lvl="0"/>
            <a:endParaRPr lang="fr-FR" sz="5600" b="1" dirty="0" smtClean="0"/>
          </a:p>
          <a:p>
            <a:pPr marL="685800" indent="-685800" algn="l">
              <a:lnSpc>
                <a:spcPct val="170000"/>
              </a:lnSpc>
              <a:buFont typeface="Wingdings" panose="05000000000000000000" pitchFamily="2" charset="2"/>
              <a:buChar char="q"/>
            </a:pPr>
            <a:r>
              <a:rPr lang="fr-FR" sz="8000" dirty="0" smtClean="0">
                <a:solidFill>
                  <a:srgbClr val="002060"/>
                </a:solidFill>
                <a:latin typeface="Times New Roman" panose="02020603050405020304" pitchFamily="18" charset="0"/>
                <a:cs typeface="Times New Roman" panose="02020603050405020304" pitchFamily="18" charset="0"/>
              </a:rPr>
              <a:t>L'oxyurose</a:t>
            </a:r>
            <a:r>
              <a:rPr lang="fr-FR" sz="8000" dirty="0">
                <a:solidFill>
                  <a:srgbClr val="002060"/>
                </a:solidFill>
                <a:latin typeface="Times New Roman" panose="02020603050405020304" pitchFamily="18" charset="0"/>
                <a:cs typeface="Times New Roman" panose="02020603050405020304" pitchFamily="18" charset="0"/>
              </a:rPr>
              <a:t> est </a:t>
            </a:r>
            <a:r>
              <a:rPr lang="fr-FR" sz="8000" dirty="0" smtClean="0">
                <a:solidFill>
                  <a:srgbClr val="002060"/>
                </a:solidFill>
                <a:latin typeface="Times New Roman" panose="02020603050405020304" pitchFamily="18" charset="0"/>
                <a:cs typeface="Times New Roman" panose="02020603050405020304" pitchFamily="18" charset="0"/>
              </a:rPr>
              <a:t>une parasitose</a:t>
            </a:r>
            <a:r>
              <a:rPr lang="fr-FR" sz="8000" dirty="0">
                <a:solidFill>
                  <a:srgbClr val="002060"/>
                </a:solidFill>
                <a:latin typeface="Times New Roman" panose="02020603050405020304" pitchFamily="18" charset="0"/>
                <a:cs typeface="Times New Roman" panose="02020603050405020304" pitchFamily="18" charset="0"/>
              </a:rPr>
              <a:t> digestive due à un ver </a:t>
            </a:r>
            <a:r>
              <a:rPr lang="fr-FR" sz="8000" dirty="0" smtClean="0">
                <a:solidFill>
                  <a:srgbClr val="002060"/>
                </a:solidFill>
                <a:latin typeface="Times New Roman" panose="02020603050405020304" pitchFamily="18" charset="0"/>
                <a:cs typeface="Times New Roman" panose="02020603050405020304" pitchFamily="18" charset="0"/>
              </a:rPr>
              <a:t>nématode</a:t>
            </a:r>
            <a:r>
              <a:rPr lang="fr-FR" sz="8000" dirty="0">
                <a:solidFill>
                  <a:srgbClr val="002060"/>
                </a:solidFill>
                <a:latin typeface="Times New Roman" panose="02020603050405020304" pitchFamily="18" charset="0"/>
                <a:cs typeface="Times New Roman" panose="02020603050405020304" pitchFamily="18" charset="0"/>
              </a:rPr>
              <a:t> de petite taille, l'</a:t>
            </a:r>
            <a:r>
              <a:rPr lang="fr-FR" sz="8000" i="1" dirty="0" err="1">
                <a:solidFill>
                  <a:srgbClr val="002060"/>
                </a:solidFill>
                <a:latin typeface="Times New Roman" panose="02020603050405020304" pitchFamily="18" charset="0"/>
                <a:cs typeface="Times New Roman" panose="02020603050405020304" pitchFamily="18" charset="0"/>
                <a:hlinkClick r:id="rId1" tooltip="Enterobius"/>
              </a:rPr>
              <a:t>Enterobius</a:t>
            </a:r>
            <a:r>
              <a:rPr lang="fr-FR" sz="8000" i="1" dirty="0">
                <a:solidFill>
                  <a:srgbClr val="002060"/>
                </a:solidFill>
                <a:latin typeface="Times New Roman" panose="02020603050405020304" pitchFamily="18" charset="0"/>
                <a:cs typeface="Times New Roman" panose="02020603050405020304" pitchFamily="18" charset="0"/>
                <a:hlinkClick r:id="rId1" tooltip="Enterobius"/>
              </a:rPr>
              <a:t> </a:t>
            </a:r>
            <a:r>
              <a:rPr lang="fr-FR" sz="8000" i="1" dirty="0" err="1">
                <a:solidFill>
                  <a:srgbClr val="002060"/>
                </a:solidFill>
                <a:latin typeface="Times New Roman" panose="02020603050405020304" pitchFamily="18" charset="0"/>
                <a:cs typeface="Times New Roman" panose="02020603050405020304" pitchFamily="18" charset="0"/>
                <a:hlinkClick r:id="rId1" tooltip="Enterobius"/>
              </a:rPr>
              <a:t>vermicularis</a:t>
            </a:r>
            <a:r>
              <a:rPr lang="fr-FR" sz="8000" dirty="0">
                <a:solidFill>
                  <a:srgbClr val="002060"/>
                </a:solidFill>
                <a:latin typeface="Times New Roman" panose="02020603050405020304" pitchFamily="18" charset="0"/>
                <a:cs typeface="Times New Roman" panose="02020603050405020304" pitchFamily="18" charset="0"/>
              </a:rPr>
              <a:t>, </a:t>
            </a:r>
            <a:endParaRPr lang="fr-FR" sz="8000" dirty="0" smtClean="0">
              <a:solidFill>
                <a:srgbClr val="002060"/>
              </a:solidFill>
              <a:latin typeface="Times New Roman" panose="02020603050405020304" pitchFamily="18" charset="0"/>
              <a:cs typeface="Times New Roman" panose="02020603050405020304" pitchFamily="18" charset="0"/>
            </a:endParaRPr>
          </a:p>
          <a:p>
            <a:pPr marL="685800" indent="-685800" algn="l">
              <a:lnSpc>
                <a:spcPct val="170000"/>
              </a:lnSpc>
              <a:buFont typeface="Wingdings" panose="05000000000000000000" pitchFamily="2" charset="2"/>
              <a:buChar char="q"/>
            </a:pPr>
            <a:r>
              <a:rPr lang="fr-FR" sz="8000" dirty="0" smtClean="0">
                <a:solidFill>
                  <a:srgbClr val="002060"/>
                </a:solidFill>
                <a:latin typeface="Times New Roman" panose="02020603050405020304" pitchFamily="18" charset="0"/>
                <a:cs typeface="Times New Roman" panose="02020603050405020304" pitchFamily="18" charset="0"/>
              </a:rPr>
              <a:t>communément </a:t>
            </a:r>
            <a:r>
              <a:rPr lang="fr-FR" sz="8000" dirty="0">
                <a:solidFill>
                  <a:srgbClr val="002060"/>
                </a:solidFill>
                <a:latin typeface="Times New Roman" panose="02020603050405020304" pitchFamily="18" charset="0"/>
                <a:cs typeface="Times New Roman" panose="02020603050405020304" pitchFamily="18" charset="0"/>
              </a:rPr>
              <a:t>nommé « oxyure </a:t>
            </a:r>
            <a:r>
              <a:rPr lang="fr-FR" sz="8000" dirty="0" smtClean="0">
                <a:solidFill>
                  <a:srgbClr val="002060"/>
                </a:solidFill>
                <a:latin typeface="Times New Roman" panose="02020603050405020304" pitchFamily="18" charset="0"/>
                <a:cs typeface="Times New Roman" panose="02020603050405020304" pitchFamily="18" charset="0"/>
              </a:rPr>
              <a:t>».</a:t>
            </a:r>
            <a:endParaRPr lang="fr-FR" sz="8000" dirty="0" smtClean="0">
              <a:solidFill>
                <a:srgbClr val="002060"/>
              </a:solidFill>
              <a:latin typeface="Times New Roman" panose="02020603050405020304" pitchFamily="18" charset="0"/>
              <a:cs typeface="Times New Roman" panose="02020603050405020304" pitchFamily="18" charset="0"/>
            </a:endParaRPr>
          </a:p>
          <a:p>
            <a:pPr marL="685800" indent="-685800" algn="l">
              <a:lnSpc>
                <a:spcPct val="170000"/>
              </a:lnSpc>
              <a:buFont typeface="Wingdings" panose="05000000000000000000" pitchFamily="2" charset="2"/>
              <a:buChar char="q"/>
            </a:pPr>
            <a:r>
              <a:rPr lang="fr-FR" sz="8000" dirty="0" smtClean="0">
                <a:solidFill>
                  <a:srgbClr val="002060"/>
                </a:solidFill>
                <a:latin typeface="Times New Roman" panose="02020603050405020304" pitchFamily="18" charset="0"/>
                <a:cs typeface="Times New Roman" panose="02020603050405020304" pitchFamily="18" charset="0"/>
              </a:rPr>
              <a:t> </a:t>
            </a:r>
            <a:r>
              <a:rPr lang="fr-FR" sz="8000" dirty="0">
                <a:solidFill>
                  <a:srgbClr val="002060"/>
                </a:solidFill>
                <a:latin typeface="Times New Roman" panose="02020603050405020304" pitchFamily="18" charset="0"/>
                <a:cs typeface="Times New Roman" panose="02020603050405020304" pitchFamily="18" charset="0"/>
              </a:rPr>
              <a:t>Il s'agit d'une affection bénigne et très fréquente, survenant surtout chez l'enfant,</a:t>
            </a:r>
            <a:endParaRPr lang="fr-FR" sz="8000" dirty="0">
              <a:solidFill>
                <a:srgbClr val="002060"/>
              </a:solidFill>
              <a:latin typeface="Times New Roman" panose="02020603050405020304" pitchFamily="18" charset="0"/>
              <a:cs typeface="Times New Roman" panose="02020603050405020304" pitchFamily="18" charset="0"/>
            </a:endParaRPr>
          </a:p>
          <a:p>
            <a:pPr marL="685800" indent="-685800" algn="l">
              <a:lnSpc>
                <a:spcPct val="170000"/>
              </a:lnSpc>
              <a:buFont typeface="Wingdings" panose="05000000000000000000" pitchFamily="2" charset="2"/>
              <a:buChar char="q"/>
            </a:pPr>
            <a:r>
              <a:rPr lang="fr-FR" sz="8000" dirty="0">
                <a:solidFill>
                  <a:srgbClr val="002060"/>
                </a:solidFill>
                <a:latin typeface="Times New Roman" panose="02020603050405020304" pitchFamily="18" charset="0"/>
                <a:cs typeface="Times New Roman" panose="02020603050405020304" pitchFamily="18" charset="0"/>
              </a:rPr>
              <a:t>Cosmopolite</a:t>
            </a:r>
            <a:r>
              <a:rPr lang="fr-FR" sz="8000" dirty="0" smtClean="0">
                <a:solidFill>
                  <a:srgbClr val="002060"/>
                </a:solidFill>
                <a:latin typeface="Times New Roman" panose="02020603050405020304" pitchFamily="18" charset="0"/>
                <a:cs typeface="Times New Roman" panose="02020603050405020304" pitchFamily="18" charset="0"/>
              </a:rPr>
              <a:t>.</a:t>
            </a:r>
            <a:endParaRPr lang="fr-FR" sz="8000" dirty="0" smtClean="0">
              <a:solidFill>
                <a:srgbClr val="002060"/>
              </a:solidFill>
              <a:latin typeface="Times New Roman" panose="02020603050405020304" pitchFamily="18" charset="0"/>
              <a:cs typeface="Times New Roman" panose="02020603050405020304" pitchFamily="18" charset="0"/>
            </a:endParaRPr>
          </a:p>
          <a:p>
            <a:pPr marL="685800" indent="-685800" algn="l">
              <a:lnSpc>
                <a:spcPct val="170000"/>
              </a:lnSpc>
              <a:buFont typeface="Wingdings" panose="05000000000000000000" pitchFamily="2" charset="2"/>
              <a:buChar char="q"/>
            </a:pPr>
            <a:r>
              <a:rPr lang="fr-FR" sz="8000" dirty="0">
                <a:solidFill>
                  <a:srgbClr val="002060"/>
                </a:solidFill>
                <a:latin typeface="Times New Roman" panose="02020603050405020304" pitchFamily="18" charset="0"/>
                <a:cs typeface="Times New Roman" panose="02020603050405020304" pitchFamily="18" charset="0"/>
              </a:rPr>
              <a:t>décrit en 1785 par Linée</a:t>
            </a:r>
            <a:endParaRPr lang="fr-FR" sz="8000"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973123" y="320829"/>
            <a:ext cx="2483745" cy="584775"/>
          </a:xfrm>
          <a:prstGeom prst="rect">
            <a:avLst/>
          </a:prstGeom>
        </p:spPr>
        <p:txBody>
          <a:bodyPr wrap="square">
            <a:spAutoFit/>
          </a:bodyPr>
          <a:lstStyle/>
          <a:p>
            <a:pPr lvl="0"/>
            <a:r>
              <a:rPr lang="fr-FR" sz="3200" b="1" dirty="0">
                <a:latin typeface="Times New Roman" panose="02020603050405020304" pitchFamily="18" charset="0"/>
                <a:cs typeface="Times New Roman" panose="02020603050405020304" pitchFamily="18" charset="0"/>
              </a:rPr>
              <a:t>Définition </a:t>
            </a:r>
            <a:endParaRPr lang="fr-FR"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560070" y="1019175"/>
            <a:ext cx="10572750" cy="4399915"/>
          </a:xfrm>
          <a:prstGeom prst="rect">
            <a:avLst/>
          </a:prstGeom>
          <a:noFill/>
        </p:spPr>
        <p:txBody>
          <a:bodyPr wrap="square" rtlCol="0" anchor="t">
            <a:spAutoFit/>
          </a:bodyPr>
          <a:p>
            <a:pPr algn="ctr"/>
            <a:r>
              <a:rPr lang="fr-FR" altLang="en-US" sz="4000" b="1">
                <a:solidFill>
                  <a:schemeClr val="accent1"/>
                </a:solidFill>
                <a:effectLst>
                  <a:outerShdw blurRad="38100" dist="25400" dir="5400000" algn="ctr" rotWithShape="0">
                    <a:srgbClr val="6E747A">
                      <a:alpha val="43000"/>
                    </a:srgbClr>
                  </a:outerShdw>
                </a:effectLst>
              </a:rPr>
              <a:t>Historique</a:t>
            </a:r>
            <a:endParaRPr lang="fr-FR" altLang="en-US" sz="4000" b="1">
              <a:solidFill>
                <a:schemeClr val="accent1"/>
              </a:solidFill>
              <a:effectLst>
                <a:outerShdw blurRad="38100" dist="25400" dir="5400000" algn="ctr" rotWithShape="0">
                  <a:srgbClr val="6E747A">
                    <a:alpha val="43000"/>
                  </a:srgbClr>
                </a:outerShdw>
              </a:effectLst>
            </a:endParaRPr>
          </a:p>
          <a:p>
            <a:pPr marL="342900" indent="-342900">
              <a:lnSpc>
                <a:spcPct val="200000"/>
              </a:lnSpc>
              <a:buFont typeface="Wingdings" panose="05000000000000000000" charset="0"/>
              <a:buChar char="ü"/>
            </a:pPr>
            <a:r>
              <a:rPr lang="fr-FR" altLang="en-US" sz="2400"/>
              <a:t>Les oxyures sont connus depuis très longtemps. Des écrits indiens datant de 180 avant Jésus Christ ont fait état de ce ver. </a:t>
            </a:r>
            <a:endParaRPr lang="fr-FR" altLang="en-US" sz="2400"/>
          </a:p>
          <a:p>
            <a:pPr marL="342900" indent="-342900">
              <a:lnSpc>
                <a:spcPct val="200000"/>
              </a:lnSpc>
              <a:buFont typeface="Wingdings" panose="05000000000000000000" charset="0"/>
              <a:buChar char="ü"/>
            </a:pPr>
            <a:r>
              <a:rPr lang="fr-FR" altLang="en-US" sz="2400">
                <a:sym typeface="+mn-ea"/>
              </a:rPr>
              <a:t>Hippocrate</a:t>
            </a:r>
            <a:r>
              <a:rPr lang="fr-FR" altLang="en-US" sz="2400"/>
              <a:t> a obsevé des manifestations cliniques à type d’irritabilité, insomnie ont été corrélées à la présence du ce parasite. </a:t>
            </a:r>
            <a:endParaRPr lang="fr-FR" altLang="en-US" sz="2400"/>
          </a:p>
          <a:p>
            <a:pPr marL="342900" indent="-342900">
              <a:lnSpc>
                <a:spcPct val="200000"/>
              </a:lnSpc>
              <a:buFont typeface="Wingdings" panose="05000000000000000000" charset="0"/>
              <a:buChar char="ü"/>
            </a:pPr>
            <a:r>
              <a:rPr lang="fr-FR" altLang="en-US" sz="2400"/>
              <a:t>Le parasite fut décrit en 1758 par Linné.</a:t>
            </a:r>
            <a:endParaRPr lang="fr-FR"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8650" y="132052"/>
            <a:ext cx="5897451" cy="6230111"/>
          </a:xfrm>
        </p:spPr>
        <p:txBody>
          <a:bodyPr>
            <a:normAutofit fontScale="32500" lnSpcReduction="20000"/>
          </a:bodyPr>
          <a:lstStyle/>
          <a:p>
            <a:pPr marL="685800" indent="-685800">
              <a:buFont typeface="Wingdings" panose="05000000000000000000" pitchFamily="2" charset="2"/>
              <a:buChar char="q"/>
            </a:pPr>
            <a:endParaRPr lang="fr-FR" sz="8000" dirty="0">
              <a:latin typeface="Times New Roman" panose="02020603050405020304" pitchFamily="18" charset="0"/>
              <a:cs typeface="Times New Roman" panose="02020603050405020304" pitchFamily="18" charset="0"/>
            </a:endParaRPr>
          </a:p>
          <a:p>
            <a:pPr marL="685800" lvl="0" indent="-685800">
              <a:buFont typeface="Wingdings" panose="05000000000000000000" pitchFamily="2" charset="2"/>
              <a:buChar char="q"/>
            </a:pPr>
            <a:r>
              <a:rPr lang="fr-FR" sz="8000" b="1" dirty="0">
                <a:latin typeface="Times New Roman" panose="02020603050405020304" pitchFamily="18" charset="0"/>
                <a:cs typeface="Times New Roman" panose="02020603050405020304" pitchFamily="18" charset="0"/>
              </a:rPr>
              <a:t>Morphologie </a:t>
            </a:r>
            <a:endParaRPr lang="fr-FR" sz="8000" dirty="0">
              <a:latin typeface="Times New Roman" panose="02020603050405020304" pitchFamily="18" charset="0"/>
              <a:cs typeface="Times New Roman" panose="02020603050405020304" pitchFamily="18" charset="0"/>
            </a:endParaRPr>
          </a:p>
          <a:p>
            <a:pPr lvl="1"/>
            <a:r>
              <a:rPr lang="fr-FR" sz="8000" b="1" dirty="0">
                <a:latin typeface="Times New Roman" panose="02020603050405020304" pitchFamily="18" charset="0"/>
                <a:cs typeface="Times New Roman" panose="02020603050405020304" pitchFamily="18" charset="0"/>
              </a:rPr>
              <a:t>Adulte  </a:t>
            </a:r>
            <a:endParaRPr lang="fr-FR" sz="8000" dirty="0">
              <a:latin typeface="Times New Roman" panose="02020603050405020304" pitchFamily="18" charset="0"/>
              <a:cs typeface="Times New Roman" panose="02020603050405020304" pitchFamily="18" charset="0"/>
            </a:endParaRPr>
          </a:p>
          <a:p>
            <a:pPr marL="685800" indent="-685800">
              <a:buFont typeface="Wingdings" panose="05000000000000000000" pitchFamily="2" charset="2"/>
              <a:buChar char="q"/>
            </a:pPr>
            <a:r>
              <a:rPr lang="fr-FR" sz="7400" dirty="0">
                <a:latin typeface="Times New Roman" panose="02020603050405020304" pitchFamily="18" charset="0"/>
                <a:cs typeface="Times New Roman" panose="02020603050405020304" pitchFamily="18" charset="0"/>
              </a:rPr>
              <a:t>microphage (se nourrit de la flore intestinale) </a:t>
            </a:r>
            <a:endParaRPr lang="fr-FR" sz="7400" dirty="0">
              <a:latin typeface="Times New Roman" panose="02020603050405020304" pitchFamily="18" charset="0"/>
              <a:cs typeface="Times New Roman" panose="02020603050405020304" pitchFamily="18" charset="0"/>
            </a:endParaRPr>
          </a:p>
          <a:p>
            <a:pPr marL="685800" indent="-685800">
              <a:buFont typeface="Wingdings" panose="05000000000000000000" pitchFamily="2" charset="2"/>
              <a:buChar char="q"/>
            </a:pPr>
            <a:r>
              <a:rPr lang="fr-FR" sz="7400" dirty="0">
                <a:latin typeface="Times New Roman" panose="02020603050405020304" pitchFamily="18" charset="0"/>
                <a:cs typeface="Times New Roman" panose="02020603050405020304" pitchFamily="18" charset="0"/>
              </a:rPr>
              <a:t>le mâle </a:t>
            </a:r>
            <a:r>
              <a:rPr lang="fr-FR" sz="7400" dirty="0" smtClean="0">
                <a:latin typeface="Times New Roman" panose="02020603050405020304" pitchFamily="18" charset="0"/>
                <a:cs typeface="Times New Roman" panose="02020603050405020304" pitchFamily="18" charset="0"/>
              </a:rPr>
              <a:t>mesure </a:t>
            </a:r>
            <a:r>
              <a:rPr lang="fr-FR" sz="7400" dirty="0">
                <a:latin typeface="Times New Roman" panose="02020603050405020304" pitchFamily="18" charset="0"/>
                <a:cs typeface="Times New Roman" panose="02020603050405020304" pitchFamily="18" charset="0"/>
              </a:rPr>
              <a:t>de 2 à 5 sur 0.2 mm </a:t>
            </a:r>
            <a:r>
              <a:rPr lang="fr-FR" sz="7400" dirty="0" smtClean="0">
                <a:latin typeface="Times New Roman" panose="02020603050405020304" pitchFamily="18" charset="0"/>
                <a:cs typeface="Times New Roman" panose="02020603050405020304" pitchFamily="18" charset="0"/>
              </a:rPr>
              <a:t>et la </a:t>
            </a:r>
            <a:r>
              <a:rPr lang="fr-FR" sz="7400" dirty="0">
                <a:latin typeface="Times New Roman" panose="02020603050405020304" pitchFamily="18" charset="0"/>
                <a:cs typeface="Times New Roman" panose="02020603050405020304" pitchFamily="18" charset="0"/>
              </a:rPr>
              <a:t>femelle</a:t>
            </a:r>
            <a:r>
              <a:rPr lang="fr-FR" sz="7400" dirty="0" smtClean="0">
                <a:latin typeface="Times New Roman" panose="02020603050405020304" pitchFamily="18" charset="0"/>
                <a:cs typeface="Times New Roman" panose="02020603050405020304" pitchFamily="18" charset="0"/>
              </a:rPr>
              <a:t> </a:t>
            </a:r>
            <a:r>
              <a:rPr lang="fr-FR" sz="7400" dirty="0">
                <a:latin typeface="Times New Roman" panose="02020603050405020304" pitchFamily="18" charset="0"/>
                <a:cs typeface="Times New Roman" panose="02020603050405020304" pitchFamily="18" charset="0"/>
              </a:rPr>
              <a:t>de 10 à 12 sur 0.5 mm </a:t>
            </a:r>
            <a:r>
              <a:rPr lang="fr-FR" sz="7400" dirty="0" smtClean="0">
                <a:latin typeface="Times New Roman" panose="02020603050405020304" pitchFamily="18" charset="0"/>
                <a:cs typeface="Times New Roman" panose="02020603050405020304" pitchFamily="18" charset="0"/>
              </a:rPr>
              <a:t>. </a:t>
            </a:r>
            <a:endParaRPr lang="fr-FR" sz="7400" dirty="0">
              <a:latin typeface="Times New Roman" panose="02020603050405020304" pitchFamily="18" charset="0"/>
              <a:cs typeface="Times New Roman" panose="02020603050405020304" pitchFamily="18" charset="0"/>
            </a:endParaRPr>
          </a:p>
          <a:p>
            <a:pPr marL="685800" indent="-685800">
              <a:buFont typeface="Wingdings" panose="05000000000000000000" pitchFamily="2" charset="2"/>
              <a:buChar char="q"/>
            </a:pPr>
            <a:r>
              <a:rPr lang="fr-FR" sz="7400" dirty="0">
                <a:latin typeface="Times New Roman" panose="02020603050405020304" pitchFamily="18" charset="0"/>
                <a:cs typeface="Times New Roman" panose="02020603050405020304" pitchFamily="18" charset="0"/>
              </a:rPr>
              <a:t>Ils sont très mobiles avec un renflement céphalique. </a:t>
            </a:r>
            <a:endParaRPr lang="fr-FR" sz="7400" dirty="0">
              <a:latin typeface="Times New Roman" panose="02020603050405020304" pitchFamily="18" charset="0"/>
              <a:cs typeface="Times New Roman" panose="02020603050405020304" pitchFamily="18" charset="0"/>
            </a:endParaRPr>
          </a:p>
          <a:p>
            <a:pPr marL="685800" indent="-685800">
              <a:buFont typeface="Wingdings" panose="05000000000000000000" pitchFamily="2" charset="2"/>
              <a:buChar char="q"/>
            </a:pPr>
            <a:r>
              <a:rPr lang="fr-FR" sz="7400" dirty="0">
                <a:latin typeface="Times New Roman" panose="02020603050405020304" pitchFamily="18" charset="0"/>
                <a:cs typeface="Times New Roman" panose="02020603050405020304" pitchFamily="18" charset="0"/>
              </a:rPr>
              <a:t>Leur bouche est </a:t>
            </a:r>
            <a:r>
              <a:rPr lang="fr-FR" sz="7400" dirty="0" smtClean="0">
                <a:latin typeface="Times New Roman" panose="02020603050405020304" pitchFamily="18" charset="0"/>
                <a:cs typeface="Times New Roman" panose="02020603050405020304" pitchFamily="18" charset="0"/>
              </a:rPr>
              <a:t>munie de </a:t>
            </a:r>
            <a:r>
              <a:rPr lang="fr-FR" sz="7400" dirty="0">
                <a:latin typeface="Times New Roman" panose="02020603050405020304" pitchFamily="18" charset="0"/>
                <a:cs typeface="Times New Roman" panose="02020603050405020304" pitchFamily="18" charset="0"/>
              </a:rPr>
              <a:t>3 lèvres caractéristiques.</a:t>
            </a:r>
            <a:endParaRPr lang="fr-FR" sz="7400" dirty="0">
              <a:latin typeface="Times New Roman" panose="02020603050405020304" pitchFamily="18" charset="0"/>
              <a:cs typeface="Times New Roman" panose="02020603050405020304" pitchFamily="18" charset="0"/>
            </a:endParaRPr>
          </a:p>
          <a:p>
            <a:pPr marL="685800" indent="-685800">
              <a:buFont typeface="Wingdings" panose="05000000000000000000" pitchFamily="2" charset="2"/>
              <a:buChar char="q"/>
            </a:pPr>
            <a:r>
              <a:rPr lang="fr-FR" sz="7400" dirty="0">
                <a:latin typeface="Times New Roman" panose="02020603050405020304" pitchFamily="18" charset="0"/>
                <a:cs typeface="Times New Roman" panose="02020603050405020304" pitchFamily="18" charset="0"/>
              </a:rPr>
              <a:t>L'extrémité postérieure du mâle est recourbée en crosse, et garnie d'un </a:t>
            </a:r>
            <a:r>
              <a:rPr lang="fr-FR" sz="7400" u="sng" dirty="0">
                <a:latin typeface="Times New Roman" panose="02020603050405020304" pitchFamily="18" charset="0"/>
                <a:cs typeface="Times New Roman" panose="02020603050405020304" pitchFamily="18" charset="0"/>
                <a:hlinkClick r:id="rId1" tooltip="Spicule (nématode)"/>
              </a:rPr>
              <a:t>spicule</a:t>
            </a:r>
            <a:r>
              <a:rPr lang="fr-FR" sz="7400" dirty="0">
                <a:latin typeface="Times New Roman" panose="02020603050405020304" pitchFamily="18" charset="0"/>
                <a:cs typeface="Times New Roman" panose="02020603050405020304" pitchFamily="18" charset="0"/>
              </a:rPr>
              <a:t>, alors que celle de la femelle est progressivement effilée et pointue, avec une vulve ventrale au tiers </a:t>
            </a:r>
            <a:r>
              <a:rPr lang="fr-FR" sz="7400" dirty="0" smtClean="0">
                <a:latin typeface="Times New Roman" panose="02020603050405020304" pitchFamily="18" charset="0"/>
                <a:cs typeface="Times New Roman" panose="02020603050405020304" pitchFamily="18" charset="0"/>
              </a:rPr>
              <a:t>antérieur.</a:t>
            </a:r>
            <a:endParaRPr lang="fr-FR" sz="7400" dirty="0">
              <a:latin typeface="Times New Roman" panose="02020603050405020304" pitchFamily="18" charset="0"/>
              <a:cs typeface="Times New Roman" panose="02020603050405020304" pitchFamily="18" charset="0"/>
            </a:endParaRPr>
          </a:p>
          <a:p>
            <a:pPr marL="685800" indent="-685800">
              <a:buFont typeface="Wingdings" panose="05000000000000000000" pitchFamily="2" charset="2"/>
              <a:buChar char="q"/>
            </a:pPr>
            <a:r>
              <a:rPr lang="fr-FR" sz="7400" dirty="0" smtClean="0">
                <a:latin typeface="Times New Roman" panose="02020603050405020304" pitchFamily="18" charset="0"/>
                <a:cs typeface="Times New Roman" panose="02020603050405020304" pitchFamily="18" charset="0"/>
              </a:rPr>
              <a:t>Les </a:t>
            </a:r>
            <a:r>
              <a:rPr lang="fr-FR" sz="7400" dirty="0">
                <a:latin typeface="Times New Roman" panose="02020603050405020304" pitchFamily="18" charset="0"/>
                <a:cs typeface="Times New Roman" panose="02020603050405020304" pitchFamily="18" charset="0"/>
              </a:rPr>
              <a:t>femelles sont blanches, ce qui les rend visibles à la surface des selles, </a:t>
            </a:r>
            <a:endParaRPr lang="fr-FR" sz="7400" dirty="0" smtClean="0">
              <a:latin typeface="Times New Roman" panose="02020603050405020304" pitchFamily="18" charset="0"/>
              <a:cs typeface="Times New Roman" panose="02020603050405020304" pitchFamily="18" charset="0"/>
            </a:endParaRPr>
          </a:p>
        </p:txBody>
      </p:sp>
      <p:pic>
        <p:nvPicPr>
          <p:cNvPr id="4" name="Espace réservé du contenu 3" descr="Résultat de recherche d'images pour &quot;Enterobius vermicularis morphology&quot;"/>
          <p:cNvPicPr/>
          <p:nvPr/>
        </p:nvPicPr>
        <p:blipFill>
          <a:blip r:embed="rId2">
            <a:extLst>
              <a:ext uri="{28A0092B-C50C-407E-A947-70E740481C1C}">
                <a14:useLocalDpi xmlns:a14="http://schemas.microsoft.com/office/drawing/2010/main" val="0"/>
              </a:ext>
            </a:extLst>
          </a:blip>
          <a:srcRect/>
          <a:stretch>
            <a:fillRect/>
          </a:stretch>
        </p:blipFill>
        <p:spPr bwMode="auto">
          <a:xfrm>
            <a:off x="6259133" y="434661"/>
            <a:ext cx="5602310" cy="592750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Espace réservé du contenu 3"/>
          <p:cNvPicPr>
            <a:picLocks noChangeAspect="1"/>
          </p:cNvPicPr>
          <p:nvPr>
            <p:ph idx="1"/>
          </p:nvPr>
        </p:nvPicPr>
        <p:blipFill>
          <a:blip r:embed="rId1"/>
          <a:stretch>
            <a:fillRect/>
          </a:stretch>
        </p:blipFill>
        <p:spPr>
          <a:xfrm>
            <a:off x="954405" y="871855"/>
            <a:ext cx="10255250" cy="47421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4" name="Espace réservé du contenu 103"/>
          <p:cNvPicPr>
            <a:picLocks noChangeAspect="1"/>
          </p:cNvPicPr>
          <p:nvPr>
            <p:ph sz="half" idx="1"/>
          </p:nvPr>
        </p:nvPicPr>
        <p:blipFill>
          <a:blip r:embed="rId1"/>
          <a:stretch>
            <a:fillRect/>
          </a:stretch>
        </p:blipFill>
        <p:spPr>
          <a:xfrm>
            <a:off x="1410335" y="2176145"/>
            <a:ext cx="3986530" cy="2748915"/>
          </a:xfrm>
          <a:prstGeom prst="rect">
            <a:avLst/>
          </a:prstGeom>
          <a:noFill/>
          <a:ln w="9525">
            <a:noFill/>
          </a:ln>
        </p:spPr>
      </p:pic>
      <p:pic>
        <p:nvPicPr>
          <p:cNvPr id="105" name="Espace réservé du contenu 104"/>
          <p:cNvPicPr/>
          <p:nvPr>
            <p:ph sz="half" idx="2"/>
          </p:nvPr>
        </p:nvPicPr>
        <p:blipFill>
          <a:blip r:embed="rId2"/>
          <a:srcRect l="172" t="12316" r="11127" b="13658"/>
          <a:stretch>
            <a:fillRect/>
          </a:stretch>
        </p:blipFill>
        <p:spPr>
          <a:xfrm>
            <a:off x="6252845" y="1818005"/>
            <a:ext cx="4596130" cy="322135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6255" y="808355"/>
            <a:ext cx="6736080" cy="4981575"/>
          </a:xfrm>
        </p:spPr>
        <p:txBody>
          <a:bodyPr>
            <a:normAutofit fontScale="90000"/>
          </a:bodyPr>
          <a:lstStyle/>
          <a:p>
            <a:pPr>
              <a:buFont typeface="Wingdings" panose="05000000000000000000" pitchFamily="2" charset="2"/>
              <a:buChar char="q"/>
            </a:pPr>
            <a:r>
              <a:rPr lang="fr-FR" b="1" dirty="0">
                <a:latin typeface="Times New Roman" panose="02020603050405020304" pitchFamily="18" charset="0"/>
                <a:cs typeface="Times New Roman" panose="02020603050405020304" pitchFamily="18" charset="0"/>
              </a:rPr>
              <a:t>Les œufs  </a:t>
            </a:r>
            <a:endParaRPr lang="fr-FR" b="1" dirty="0">
              <a:latin typeface="Times New Roman" panose="02020603050405020304" pitchFamily="18" charset="0"/>
              <a:cs typeface="Times New Roman" panose="02020603050405020304" pitchFamily="18" charset="0"/>
            </a:endParaRPr>
          </a:p>
          <a:p>
            <a:pPr marL="0" indent="0">
              <a:buNone/>
            </a:pPr>
            <a:endParaRPr lang="fr-FR"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marL="0" indent="0">
              <a:buNone/>
            </a:pPr>
            <a:r>
              <a:rPr lang="fr-FR"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de 50 à 60 </a:t>
            </a:r>
            <a:r>
              <a:rPr lang="fr-FR" dirty="0" err="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μm</a:t>
            </a:r>
            <a:r>
              <a:rPr lang="fr-FR"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de long sur 30 à 32 </a:t>
            </a:r>
            <a:r>
              <a:rPr lang="fr-FR" dirty="0" err="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μm</a:t>
            </a:r>
            <a:r>
              <a:rPr lang="fr-FR"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de large. </a:t>
            </a:r>
            <a:endParaRPr lang="fr-FR"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fr-FR"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coque est lisse, mince et asymétrique </a:t>
            </a:r>
            <a:endParaRPr lang="fr-FR"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fr-FR"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Ils contiennent un embryon dit </a:t>
            </a:r>
            <a:r>
              <a:rPr lang="fr-FR" dirty="0" err="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gyriniforme</a:t>
            </a:r>
            <a:r>
              <a:rPr lang="fr-FR"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(larve L1) qui devient vermiforme (larve L2) en quelques heures, à la température du corps, puis larve L3 infectante.</a:t>
            </a:r>
            <a:endParaRPr lang="fr-FR"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fr-FR"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L'œuf est assez résistant dans le milieu extérieur, </a:t>
            </a:r>
            <a:endParaRPr lang="fr-FR"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fr-FR" dirty="0" smtClean="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a:t>
            </a:r>
            <a:r>
              <a:rPr lang="fr-FR"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il peut survivre jusqu'à 3 semaines dans la poussière de maison, ou en ambiance humide.</a:t>
            </a:r>
            <a:endParaRPr lang="fr-FR" dirty="0">
              <a:ln w="22225">
                <a:solidFill>
                  <a:schemeClr val="accent2"/>
                </a:solidFill>
                <a:prstDash val="solid"/>
              </a:ln>
              <a:solidFill>
                <a:schemeClr val="accent2">
                  <a:lumMod val="40000"/>
                  <a:lumOff val="60000"/>
                </a:schemeClr>
              </a:solidFill>
              <a:effectLst/>
            </a:endParaRPr>
          </a:p>
          <a:p>
            <a:endParaRPr lang="fr-FR" dirty="0">
              <a:ln w="22225">
                <a:solidFill>
                  <a:schemeClr val="accent2"/>
                </a:solidFill>
                <a:prstDash val="solid"/>
              </a:ln>
              <a:solidFill>
                <a:schemeClr val="accent2">
                  <a:lumMod val="40000"/>
                  <a:lumOff val="60000"/>
                </a:schemeClr>
              </a:solidFill>
              <a:effectLst/>
            </a:endParaRPr>
          </a:p>
        </p:txBody>
      </p:sp>
      <p:pic>
        <p:nvPicPr>
          <p:cNvPr id="4" name="Espace réservé du contenu 3"/>
          <p:cNvPicPr>
            <a:picLocks noChangeAspect="1"/>
          </p:cNvPicPr>
          <p:nvPr>
            <p:ph sz="half" idx="2"/>
          </p:nvPr>
        </p:nvPicPr>
        <p:blipFill>
          <a:blip r:embed="rId1"/>
          <a:stretch>
            <a:fillRect/>
          </a:stretch>
        </p:blipFill>
        <p:spPr>
          <a:xfrm>
            <a:off x="7924800" y="1130300"/>
            <a:ext cx="3972560" cy="356616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Espace réservé du contenu 3"/>
          <p:cNvPicPr>
            <a:picLocks noChangeAspect="1"/>
          </p:cNvPicPr>
          <p:nvPr>
            <p:ph idx="1"/>
          </p:nvPr>
        </p:nvPicPr>
        <p:blipFill>
          <a:blip r:embed="rId1"/>
          <a:stretch>
            <a:fillRect/>
          </a:stretch>
        </p:blipFill>
        <p:spPr>
          <a:xfrm>
            <a:off x="1620520" y="1342390"/>
            <a:ext cx="8738870" cy="41725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b="1" dirty="0" smtClean="0"/>
              <a:t>Classification </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dirty="0" smtClean="0"/>
              <a:t>Règne : Animal</a:t>
            </a:r>
            <a:endParaRPr lang="fr-FR" dirty="0" smtClean="0"/>
          </a:p>
          <a:p>
            <a:r>
              <a:rPr lang="fr-FR" dirty="0" err="1" smtClean="0"/>
              <a:t>Embr</a:t>
            </a:r>
            <a:r>
              <a:rPr lang="fr-FR" dirty="0" smtClean="0"/>
              <a:t> : </a:t>
            </a:r>
            <a:r>
              <a:rPr lang="fr-FR" dirty="0" err="1" smtClean="0"/>
              <a:t>Nematoda</a:t>
            </a:r>
            <a:endParaRPr lang="fr-FR" dirty="0" smtClean="0"/>
          </a:p>
          <a:p>
            <a:r>
              <a:rPr lang="fr-FR" altLang="en-US">
                <a:sym typeface="+mn-ea"/>
              </a:rPr>
              <a:t>Classe des Secernanta,</a:t>
            </a:r>
            <a:endParaRPr lang="fr-FR" altLang="en-US"/>
          </a:p>
          <a:p>
            <a:r>
              <a:rPr lang="fr-FR" altLang="en-US">
                <a:sym typeface="+mn-ea"/>
              </a:rPr>
              <a:t>Ordre des Ascaridida</a:t>
            </a:r>
            <a:endParaRPr lang="fr-FR" dirty="0" smtClean="0"/>
          </a:p>
          <a:p>
            <a:r>
              <a:rPr lang="fr-FR" dirty="0" smtClean="0"/>
              <a:t>Famille : </a:t>
            </a:r>
            <a:r>
              <a:rPr lang="fr-FR" dirty="0" err="1" smtClean="0"/>
              <a:t>Oxyuridae</a:t>
            </a:r>
            <a:endParaRPr lang="fr-FR" dirty="0" smtClean="0"/>
          </a:p>
          <a:p>
            <a:r>
              <a:rPr lang="fr-FR" dirty="0" smtClean="0"/>
              <a:t>Genre : </a:t>
            </a:r>
            <a:r>
              <a:rPr lang="fr-FR" i="1" dirty="0" err="1" smtClean="0"/>
              <a:t>Enterobius</a:t>
            </a:r>
            <a:r>
              <a:rPr lang="fr-FR" dirty="0" smtClean="0"/>
              <a:t> Baird (1853).</a:t>
            </a:r>
            <a:endParaRPr lang="fr-FR" dirty="0" smtClean="0"/>
          </a:p>
          <a:p>
            <a:r>
              <a:rPr lang="fr-FR" dirty="0" smtClean="0"/>
              <a:t>Espèce : </a:t>
            </a:r>
            <a:r>
              <a:rPr lang="fr-FR" i="1" dirty="0" err="1" smtClean="0">
                <a:sym typeface="+mn-ea"/>
              </a:rPr>
              <a:t>Enterobius </a:t>
            </a:r>
            <a:r>
              <a:rPr lang="fr-FR" i="1" dirty="0" err="1" smtClean="0"/>
              <a:t>vermicularis</a:t>
            </a:r>
            <a:r>
              <a:rPr lang="fr-FR" dirty="0" smtClean="0"/>
              <a:t> (</a:t>
            </a:r>
            <a:r>
              <a:rPr lang="fr-FR" dirty="0" err="1" smtClean="0"/>
              <a:t>Linnaeus</a:t>
            </a:r>
            <a:r>
              <a:rPr lang="fr-FR" dirty="0" smtClean="0"/>
              <a:t>, 1758).</a:t>
            </a:r>
            <a:endParaRPr lang="fr-FR" dirty="0" smtClean="0"/>
          </a:p>
          <a:p>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4659</Words>
  <Application>WPS Presentation</Application>
  <PresentationFormat>Grand écran</PresentationFormat>
  <Paragraphs>142</Paragraphs>
  <Slides>19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Arial</vt:lpstr>
      <vt:lpstr>SimSun</vt:lpstr>
      <vt:lpstr>Wingdings</vt:lpstr>
      <vt:lpstr>Times New Roman</vt:lpstr>
      <vt:lpstr>Wingdings</vt:lpstr>
      <vt:lpstr>Calibri</vt:lpstr>
      <vt:lpstr>Microsoft YaHei</vt:lpstr>
      <vt:lpstr>Arial Unicode MS</vt:lpstr>
      <vt:lpstr>Calibri Light</vt:lpstr>
      <vt:lpstr>Thème Office</vt:lpstr>
      <vt:lpstr>OXYUROSE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Classification  </vt:lpstr>
      <vt:lpstr>L’oxyurose Chez l’animale  </vt:lpstr>
      <vt:lpstr>Biologie   </vt:lpstr>
      <vt:lpstr>Cycle évolutif </vt:lpstr>
      <vt:lpstr>PowerPoint 演示文稿</vt:lpstr>
      <vt:lpstr>PowerPoint 演示文稿</vt:lpstr>
      <vt:lpstr>Symptômes</vt:lpstr>
      <vt:lpstr>Diagnostic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OXYUROSE </dc:title>
  <dc:creator>Admin</dc:creator>
  <cp:lastModifiedBy>Admin</cp:lastModifiedBy>
  <cp:revision>22</cp:revision>
  <dcterms:created xsi:type="dcterms:W3CDTF">2021-05-18T21:27:00Z</dcterms:created>
  <dcterms:modified xsi:type="dcterms:W3CDTF">2024-03-16T10:33:50Z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EDC11EA810FD4C419912390BAC2A9CB1</vt:lpwstr>
  </property>
  <property fmtid="{D5CDD505-2E9C-101B-9397-08002B2CF9AE}" pid="3" name="KSOProductBuildVer">
    <vt:lpwstr>1036-12.2.0.13489</vt:lpwstr>
  </property>
</Properties>
</file>