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bookmarkIdSeed="2">
  <p:sldMasterIdLst>
    <p:sldMasterId id="2147483648" r:id="rId1"/>
  </p:sldMasterIdLst>
  <p:sldIdLst>
    <p:sldId id="323" r:id="rId2"/>
    <p:sldId id="344" r:id="rId3"/>
    <p:sldId id="343" r:id="rId4"/>
    <p:sldId id="324" r:id="rId5"/>
    <p:sldId id="325" r:id="rId6"/>
    <p:sldId id="326" r:id="rId7"/>
    <p:sldId id="327" r:id="rId8"/>
    <p:sldId id="328" r:id="rId9"/>
    <p:sldId id="329" r:id="rId10"/>
    <p:sldId id="330" r:id="rId11"/>
    <p:sldId id="331" r:id="rId12"/>
    <p:sldId id="332" r:id="rId13"/>
    <p:sldId id="333" r:id="rId14"/>
    <p:sldId id="345" r:id="rId15"/>
    <p:sldId id="335" r:id="rId16"/>
    <p:sldId id="346" r:id="rId17"/>
    <p:sldId id="336" r:id="rId18"/>
    <p:sldId id="337" r:id="rId19"/>
    <p:sldId id="338" r:id="rId20"/>
    <p:sldId id="339" r:id="rId21"/>
    <p:sldId id="347" r:id="rId22"/>
    <p:sldId id="340" r:id="rId23"/>
    <p:sldId id="341" r:id="rId24"/>
    <p:sldId id="342" r:id="rId25"/>
    <p:sldId id="290" r:id="rId26"/>
    <p:sldId id="291" r:id="rId27"/>
    <p:sldId id="348" r:id="rId28"/>
    <p:sldId id="349" r:id="rId29"/>
    <p:sldId id="353" r:id="rId30"/>
    <p:sldId id="350" r:id="rId31"/>
    <p:sldId id="354" r:id="rId32"/>
    <p:sldId id="355" r:id="rId33"/>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66" autoAdjust="0"/>
    <p:restoredTop sz="94624"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660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ar-DZ"/>
          </a:p>
        </p:txBody>
      </p:sp>
      <p:sp>
        <p:nvSpPr>
          <p:cNvPr id="4" name="Espace réservé de la date 3"/>
          <p:cNvSpPr>
            <a:spLocks noGrp="1"/>
          </p:cNvSpPr>
          <p:nvPr>
            <p:ph type="dt" sz="half" idx="10"/>
          </p:nvPr>
        </p:nvSpPr>
        <p:spPr/>
        <p:txBody>
          <a:bodyPr/>
          <a:lstStyle/>
          <a:p>
            <a:fld id="{465B61FA-87BB-4DF6-BD7F-BAAAED3CE6F2}" type="datetimeFigureOut">
              <a:rPr lang="ar-DZ" smtClean="0"/>
              <a:pPr/>
              <a:t>28-12-1444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65B61FA-87BB-4DF6-BD7F-BAAAED3CE6F2}" type="datetimeFigureOut">
              <a:rPr lang="ar-DZ" smtClean="0"/>
              <a:pPr/>
              <a:t>28-12-1444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65B61FA-87BB-4DF6-BD7F-BAAAED3CE6F2}" type="datetimeFigureOut">
              <a:rPr lang="ar-DZ" smtClean="0"/>
              <a:pPr/>
              <a:t>28-12-1444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65B61FA-87BB-4DF6-BD7F-BAAAED3CE6F2}" type="datetimeFigureOut">
              <a:rPr lang="ar-DZ" smtClean="0"/>
              <a:pPr/>
              <a:t>28-12-1444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Cliquez pour modifier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65B61FA-87BB-4DF6-BD7F-BAAAED3CE6F2}" type="datetimeFigureOut">
              <a:rPr lang="ar-DZ" smtClean="0"/>
              <a:pPr/>
              <a:t>28-12-1444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465B61FA-87BB-4DF6-BD7F-BAAAED3CE6F2}" type="datetimeFigureOut">
              <a:rPr lang="ar-DZ" smtClean="0"/>
              <a:pPr/>
              <a:t>28-12-1444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465B61FA-87BB-4DF6-BD7F-BAAAED3CE6F2}" type="datetimeFigureOut">
              <a:rPr lang="ar-DZ" smtClean="0"/>
              <a:pPr/>
              <a:t>28-12-1444</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e la date 2"/>
          <p:cNvSpPr>
            <a:spLocks noGrp="1"/>
          </p:cNvSpPr>
          <p:nvPr>
            <p:ph type="dt" sz="half" idx="10"/>
          </p:nvPr>
        </p:nvSpPr>
        <p:spPr/>
        <p:txBody>
          <a:bodyPr/>
          <a:lstStyle/>
          <a:p>
            <a:fld id="{465B61FA-87BB-4DF6-BD7F-BAAAED3CE6F2}" type="datetimeFigureOut">
              <a:rPr lang="ar-DZ" smtClean="0"/>
              <a:pPr/>
              <a:t>28-12-1444</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65B61FA-87BB-4DF6-BD7F-BAAAED3CE6F2}" type="datetimeFigureOut">
              <a:rPr lang="ar-DZ" smtClean="0"/>
              <a:pPr/>
              <a:t>28-12-1444</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Cliquez pour modifier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65B61FA-87BB-4DF6-BD7F-BAAAED3CE6F2}" type="datetimeFigureOut">
              <a:rPr lang="ar-DZ" smtClean="0"/>
              <a:pPr/>
              <a:t>28-12-1444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Cliquez pour modifier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65B61FA-87BB-4DF6-BD7F-BAAAED3CE6F2}" type="datetimeFigureOut">
              <a:rPr lang="ar-DZ" smtClean="0"/>
              <a:pPr/>
              <a:t>28-12-1444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65B61FA-87BB-4DF6-BD7F-BAAAED3CE6F2}" type="datetimeFigureOut">
              <a:rPr lang="ar-DZ" smtClean="0"/>
              <a:pPr/>
              <a:t>28-12-1444</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A4D0CB8-4638-4BD0-B7F1-6DEB960366C6}"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علم آثار بلاد الرافدين والآثار الكلاسيكية</a:t>
            </a:r>
            <a:endParaRPr lang="ar-DZ" dirty="0"/>
          </a:p>
        </p:txBody>
      </p:sp>
      <p:pic>
        <p:nvPicPr>
          <p:cNvPr id="1026" name="Picture 2" descr="C:\Users\Dr Toumi\Desktop\ك11.jpg"/>
          <p:cNvPicPr>
            <a:picLocks noGrp="1" noChangeAspect="1" noChangeArrowheads="1"/>
          </p:cNvPicPr>
          <p:nvPr>
            <p:ph sz="half" idx="1"/>
          </p:nvPr>
        </p:nvPicPr>
        <p:blipFill>
          <a:blip r:embed="rId2"/>
          <a:srcRect/>
          <a:stretch>
            <a:fillRect/>
          </a:stretch>
        </p:blipFill>
        <p:spPr bwMode="auto">
          <a:xfrm>
            <a:off x="500034" y="1285860"/>
            <a:ext cx="4214842" cy="4143404"/>
          </a:xfrm>
          <a:prstGeom prst="rect">
            <a:avLst/>
          </a:prstGeom>
          <a:noFill/>
        </p:spPr>
      </p:pic>
      <p:pic>
        <p:nvPicPr>
          <p:cNvPr id="1027" name="Picture 3" descr="C:\Users\Dr Toumi\Desktop\ع1.jpg"/>
          <p:cNvPicPr>
            <a:picLocks noGrp="1" noChangeAspect="1" noChangeArrowheads="1"/>
          </p:cNvPicPr>
          <p:nvPr>
            <p:ph sz="half" idx="2"/>
          </p:nvPr>
        </p:nvPicPr>
        <p:blipFill>
          <a:blip r:embed="rId3"/>
          <a:srcRect/>
          <a:stretch>
            <a:fillRect/>
          </a:stretch>
        </p:blipFill>
        <p:spPr bwMode="auto">
          <a:xfrm>
            <a:off x="4929190" y="1285860"/>
            <a:ext cx="3786214" cy="4143404"/>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428604"/>
            <a:ext cx="4038600" cy="5697559"/>
          </a:xfrm>
        </p:spPr>
        <p:txBody>
          <a:bodyPr>
            <a:normAutofit fontScale="92500" lnSpcReduction="20000"/>
          </a:bodyPr>
          <a:lstStyle/>
          <a:p>
            <a:r>
              <a:rPr lang="ar-DZ" dirty="0" smtClean="0"/>
              <a:t>المستخدمة، بعد هذا يأتي هنري </a:t>
            </a:r>
            <a:r>
              <a:rPr lang="ar-DZ" dirty="0" err="1" smtClean="0"/>
              <a:t>كيرسويك</a:t>
            </a:r>
            <a:r>
              <a:rPr lang="ar-DZ" dirty="0" smtClean="0"/>
              <a:t> </a:t>
            </a:r>
            <a:r>
              <a:rPr lang="ar-DZ" dirty="0" err="1" smtClean="0"/>
              <a:t>رونلسون</a:t>
            </a:r>
            <a:r>
              <a:rPr lang="en-US" dirty="0" smtClean="0"/>
              <a:t> </a:t>
            </a:r>
            <a:r>
              <a:rPr lang="ar-DZ" dirty="0" smtClean="0"/>
              <a:t>(1810-1895م) الذي يعتبر أول من فك رموز الخط المسماري بدأ في دراسة نقش من النقوش المكتوبة باللغات الثلاثة وجد بالقرب من </a:t>
            </a:r>
            <a:r>
              <a:rPr lang="ar-DZ" dirty="0" err="1" smtClean="0"/>
              <a:t>همدان</a:t>
            </a:r>
            <a:r>
              <a:rPr lang="ar-DZ" dirty="0" smtClean="0"/>
              <a:t>، وبعدها على النقش </a:t>
            </a:r>
            <a:r>
              <a:rPr lang="ar-DZ" dirty="0" err="1" smtClean="0"/>
              <a:t>المشهورعلى</a:t>
            </a:r>
            <a:r>
              <a:rPr lang="ar-DZ" dirty="0" smtClean="0"/>
              <a:t> جبل </a:t>
            </a:r>
            <a:r>
              <a:rPr lang="ar-DZ" dirty="0" err="1" smtClean="0"/>
              <a:t>بهستان</a:t>
            </a:r>
            <a:r>
              <a:rPr lang="ar-DZ" dirty="0" smtClean="0"/>
              <a:t> </a:t>
            </a:r>
            <a:r>
              <a:rPr lang="ar-DZ" dirty="0" err="1" smtClean="0"/>
              <a:t>أوبستين</a:t>
            </a:r>
            <a:r>
              <a:rPr lang="ar-DZ" dirty="0" smtClean="0"/>
              <a:t> بالقرب من كرم نشاه بإيران؛ منقوش باللغات الثلاثة عام 516 </a:t>
            </a:r>
            <a:r>
              <a:rPr lang="ar-DZ" dirty="0" err="1" smtClean="0"/>
              <a:t>ق</a:t>
            </a:r>
            <a:r>
              <a:rPr lang="ar-DZ" dirty="0" smtClean="0"/>
              <a:t>.م بتوجيه من </a:t>
            </a:r>
            <a:r>
              <a:rPr lang="ar-DZ" dirty="0" err="1" smtClean="0"/>
              <a:t>داريوس</a:t>
            </a:r>
            <a:r>
              <a:rPr lang="ar-DZ" dirty="0" smtClean="0"/>
              <a:t> </a:t>
            </a:r>
            <a:r>
              <a:rPr lang="ar-DZ" dirty="0" err="1" smtClean="0"/>
              <a:t>هستاسبس</a:t>
            </a:r>
            <a:r>
              <a:rPr lang="ar-DZ" dirty="0" smtClean="0"/>
              <a:t> (521-485 </a:t>
            </a:r>
            <a:r>
              <a:rPr lang="ar-DZ" dirty="0" err="1" smtClean="0"/>
              <a:t>ق</a:t>
            </a:r>
            <a:r>
              <a:rPr lang="ar-DZ" dirty="0" smtClean="0"/>
              <a:t>.م)، حيث بدأ </a:t>
            </a:r>
            <a:r>
              <a:rPr lang="ar-DZ" dirty="0" err="1" smtClean="0"/>
              <a:t>رونلسون</a:t>
            </a:r>
            <a:r>
              <a:rPr lang="ar-DZ" dirty="0" smtClean="0"/>
              <a:t> بنسخ النقوش الفارسية القديمة </a:t>
            </a:r>
            <a:r>
              <a:rPr lang="ar-DZ" dirty="0" err="1" smtClean="0"/>
              <a:t>والعيلامية</a:t>
            </a:r>
            <a:r>
              <a:rPr lang="ar-DZ" dirty="0" smtClean="0"/>
              <a:t> عام 1835م وعاد إليها عام 1844-1848م حيث تمكن من تسجيل النقش البابلي</a:t>
            </a:r>
            <a:endParaRPr lang="en-US" dirty="0"/>
          </a:p>
        </p:txBody>
      </p:sp>
      <p:pic>
        <p:nvPicPr>
          <p:cNvPr id="9218" name="Picture 2" descr="C:\Users\Dr Toumi\Desktop\نج1.jpg"/>
          <p:cNvPicPr>
            <a:picLocks noGrp="1" noChangeAspect="1" noChangeArrowheads="1"/>
          </p:cNvPicPr>
          <p:nvPr>
            <p:ph sz="half" idx="1"/>
          </p:nvPr>
        </p:nvPicPr>
        <p:blipFill>
          <a:blip r:embed="rId2"/>
          <a:srcRect/>
          <a:stretch>
            <a:fillRect/>
          </a:stretch>
        </p:blipFill>
        <p:spPr bwMode="auto">
          <a:xfrm>
            <a:off x="571472" y="714356"/>
            <a:ext cx="4143404" cy="4714908"/>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714356"/>
            <a:ext cx="4038600" cy="5411807"/>
          </a:xfrm>
        </p:spPr>
        <p:txBody>
          <a:bodyPr/>
          <a:lstStyle/>
          <a:p>
            <a:r>
              <a:rPr lang="ar-DZ" dirty="0" smtClean="0"/>
              <a:t>في عام 1837م ترجم </a:t>
            </a:r>
            <a:r>
              <a:rPr lang="ar-DZ" dirty="0" err="1" smtClean="0"/>
              <a:t>رونلسون</a:t>
            </a:r>
            <a:r>
              <a:rPr lang="ar-DZ" dirty="0" smtClean="0"/>
              <a:t> فقرتين من النقش الفارسي القديم المكتوب بالخط المسماري ليصدر عام 1846م مجلدين بعنوان "نقوش </a:t>
            </a:r>
            <a:r>
              <a:rPr lang="ar-DZ" dirty="0" err="1" smtClean="0"/>
              <a:t>بهستان</a:t>
            </a:r>
            <a:r>
              <a:rPr lang="ar-DZ" dirty="0" smtClean="0"/>
              <a:t> المسمارية الفارسية"، وفي العام نفسه أصدر الدكتور إدوارد </a:t>
            </a:r>
            <a:r>
              <a:rPr lang="ar-DZ" dirty="0" err="1" smtClean="0"/>
              <a:t>هنكس</a:t>
            </a:r>
            <a:r>
              <a:rPr lang="ar-DZ" dirty="0" smtClean="0"/>
              <a:t> ترجمة للنقش، ليبدأ فيما بعد كل من </a:t>
            </a:r>
            <a:r>
              <a:rPr lang="ar-DZ" dirty="0" err="1" smtClean="0"/>
              <a:t>رونلسون</a:t>
            </a:r>
            <a:r>
              <a:rPr lang="ar-DZ" dirty="0" smtClean="0"/>
              <a:t>، </a:t>
            </a:r>
            <a:r>
              <a:rPr lang="ar-DZ" dirty="0" err="1" smtClean="0"/>
              <a:t>وهنكس</a:t>
            </a:r>
            <a:r>
              <a:rPr lang="ar-DZ" dirty="0" smtClean="0"/>
              <a:t>، </a:t>
            </a:r>
            <a:r>
              <a:rPr lang="ar-DZ" dirty="0" err="1" smtClean="0"/>
              <a:t>وأوبيرت</a:t>
            </a:r>
            <a:r>
              <a:rPr lang="ar-DZ" dirty="0" smtClean="0"/>
              <a:t>، </a:t>
            </a:r>
            <a:r>
              <a:rPr lang="ar-DZ" dirty="0" err="1" smtClean="0"/>
              <a:t>وفوكس</a:t>
            </a:r>
            <a:r>
              <a:rPr lang="ar-DZ" dirty="0" smtClean="0"/>
              <a:t> </a:t>
            </a:r>
            <a:r>
              <a:rPr lang="ar-DZ" dirty="0" err="1" smtClean="0"/>
              <a:t>تابلوت</a:t>
            </a:r>
            <a:endParaRPr lang="ar-DZ" dirty="0"/>
          </a:p>
        </p:txBody>
      </p:sp>
      <p:pic>
        <p:nvPicPr>
          <p:cNvPr id="10242" name="Picture 2" descr="C:\Users\Dr Toumi\Desktop\ن ب2.jpg"/>
          <p:cNvPicPr>
            <a:picLocks noGrp="1" noChangeAspect="1" noChangeArrowheads="1"/>
          </p:cNvPicPr>
          <p:nvPr>
            <p:ph sz="half" idx="1"/>
          </p:nvPr>
        </p:nvPicPr>
        <p:blipFill>
          <a:blip r:embed="rId2"/>
          <a:srcRect/>
          <a:stretch>
            <a:fillRect/>
          </a:stretch>
        </p:blipFill>
        <p:spPr bwMode="auto">
          <a:xfrm>
            <a:off x="928662" y="857232"/>
            <a:ext cx="3500462" cy="4144187"/>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714356"/>
            <a:ext cx="4038600" cy="5411807"/>
          </a:xfrm>
        </p:spPr>
        <p:txBody>
          <a:bodyPr/>
          <a:lstStyle/>
          <a:p>
            <a:r>
              <a:rPr lang="ar-DZ" dirty="0" smtClean="0"/>
              <a:t>وآخرون بدراسة النقش البابلي الذي ترجم في فترة وجيزة ليتم التعرف على اللغتين البابلية والآشورية، وبعدها تم تحديد هوية التلال الواقعة عبر النهر من الموصل بأنها مدينة نينوى، وبان </a:t>
            </a:r>
            <a:r>
              <a:rPr lang="ar-DZ" dirty="0" err="1" smtClean="0"/>
              <a:t>سنكارا</a:t>
            </a:r>
            <a:r>
              <a:rPr lang="ar-DZ" dirty="0" smtClean="0"/>
              <a:t> هي مدينة </a:t>
            </a:r>
            <a:r>
              <a:rPr lang="ar-DZ" dirty="0" err="1" smtClean="0"/>
              <a:t>لارسا</a:t>
            </a:r>
            <a:r>
              <a:rPr lang="ar-DZ" dirty="0" smtClean="0"/>
              <a:t> القديمة، وأن تل مخير هو مدينة أور </a:t>
            </a:r>
            <a:r>
              <a:rPr lang="ar-DZ" dirty="0" err="1" smtClean="0"/>
              <a:t>الكلدانية</a:t>
            </a:r>
            <a:r>
              <a:rPr lang="ar-DZ" dirty="0" smtClean="0"/>
              <a:t>، وأن تل </a:t>
            </a:r>
            <a:r>
              <a:rPr lang="ar-DZ" dirty="0" err="1" smtClean="0"/>
              <a:t>أوشهرين</a:t>
            </a:r>
            <a:r>
              <a:rPr lang="ar-DZ" dirty="0" smtClean="0"/>
              <a:t> هو مدينة </a:t>
            </a:r>
            <a:r>
              <a:rPr lang="ar-DZ" dirty="0" err="1" smtClean="0"/>
              <a:t>أريدو</a:t>
            </a:r>
            <a:r>
              <a:rPr lang="ar-DZ" dirty="0" smtClean="0"/>
              <a:t> القديمة</a:t>
            </a:r>
            <a:endParaRPr lang="ar-DZ" dirty="0"/>
          </a:p>
        </p:txBody>
      </p:sp>
      <p:pic>
        <p:nvPicPr>
          <p:cNvPr id="11266" name="Picture 2" descr="C:\Users\Dr Toumi\Desktop\أ ر 1.jpg"/>
          <p:cNvPicPr>
            <a:picLocks noGrp="1" noChangeAspect="1" noChangeArrowheads="1"/>
          </p:cNvPicPr>
          <p:nvPr>
            <p:ph sz="half" idx="1"/>
          </p:nvPr>
        </p:nvPicPr>
        <p:blipFill>
          <a:blip r:embed="rId2"/>
          <a:srcRect/>
          <a:stretch>
            <a:fillRect/>
          </a:stretch>
        </p:blipFill>
        <p:spPr bwMode="auto">
          <a:xfrm>
            <a:off x="785786" y="785794"/>
            <a:ext cx="3714775" cy="4429156"/>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smtClean="0"/>
              <a:t>علم الآثار الكلاسيكي</a:t>
            </a:r>
            <a:endParaRPr lang="ar-DZ" dirty="0"/>
          </a:p>
        </p:txBody>
      </p:sp>
      <p:sp>
        <p:nvSpPr>
          <p:cNvPr id="4" name="Espace réservé du contenu 3"/>
          <p:cNvSpPr>
            <a:spLocks noGrp="1"/>
          </p:cNvSpPr>
          <p:nvPr>
            <p:ph sz="half" idx="2"/>
          </p:nvPr>
        </p:nvSpPr>
        <p:spPr>
          <a:xfrm>
            <a:off x="4648200" y="1357298"/>
            <a:ext cx="4038600" cy="4768865"/>
          </a:xfrm>
        </p:spPr>
        <p:txBody>
          <a:bodyPr>
            <a:normAutofit lnSpcReduction="10000"/>
          </a:bodyPr>
          <a:lstStyle/>
          <a:p>
            <a:r>
              <a:rPr lang="ar-DZ" dirty="0" smtClean="0"/>
              <a:t>يقصد </a:t>
            </a:r>
            <a:r>
              <a:rPr lang="ar-DZ" dirty="0" err="1" smtClean="0"/>
              <a:t>به</a:t>
            </a:r>
            <a:r>
              <a:rPr lang="ar-DZ" dirty="0" smtClean="0"/>
              <a:t> دراسة علم الآثار الإغريقي والروماني وقد قسم إلى علمين منفصلين بسبب كثرة حقول الحفريات وأهمية وتنوع الآثار المكتشفة والفروق الكبيرة الموجودة بين الحضارتين، ويعتبر كورياك </a:t>
            </a:r>
            <a:r>
              <a:rPr lang="ar-DZ" dirty="0" err="1" smtClean="0"/>
              <a:t>دي</a:t>
            </a:r>
            <a:r>
              <a:rPr lang="ar-DZ" dirty="0" smtClean="0"/>
              <a:t> </a:t>
            </a:r>
            <a:r>
              <a:rPr lang="ar-DZ" dirty="0" err="1" smtClean="0"/>
              <a:t>بيزيكولي</a:t>
            </a:r>
            <a:r>
              <a:rPr lang="ar-DZ" dirty="0" smtClean="0"/>
              <a:t> مؤسس هذا العلم قام بجولة هامة ببلاد اليونان ما بين 1412-1447م جمع ودرس خلالها الكثير من النقوش والأعمال الفنية</a:t>
            </a:r>
            <a:endParaRPr lang="ar-DZ" dirty="0"/>
          </a:p>
        </p:txBody>
      </p:sp>
      <p:pic>
        <p:nvPicPr>
          <p:cNvPr id="1026" name="Picture 2" descr="C:\Users\Dr Toumi\Desktop\ع ك1.jpg"/>
          <p:cNvPicPr>
            <a:picLocks noGrp="1" noChangeAspect="1" noChangeArrowheads="1"/>
          </p:cNvPicPr>
          <p:nvPr>
            <p:ph sz="half" idx="1"/>
          </p:nvPr>
        </p:nvPicPr>
        <p:blipFill>
          <a:blip r:embed="rId2"/>
          <a:srcRect/>
          <a:stretch>
            <a:fillRect/>
          </a:stretch>
        </p:blipFill>
        <p:spPr bwMode="auto">
          <a:xfrm>
            <a:off x="500034" y="1285860"/>
            <a:ext cx="4000528" cy="428628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268931"/>
          </a:xfrm>
        </p:spPr>
        <p:txBody>
          <a:bodyPr>
            <a:normAutofit/>
          </a:bodyPr>
          <a:lstStyle/>
          <a:p>
            <a:r>
              <a:rPr lang="ar-DZ" dirty="0" smtClean="0"/>
              <a:t>وخلال القرنين السابع عشر والثامن عشر </a:t>
            </a:r>
            <a:r>
              <a:rPr lang="ar-DZ" dirty="0" err="1" smtClean="0"/>
              <a:t>إنطلقت</a:t>
            </a:r>
            <a:r>
              <a:rPr lang="ar-DZ" dirty="0" smtClean="0"/>
              <a:t> حملة كبيرة للبحث عن الآثار الإغريقية لبيعها لهواة الآثار مما أدى إلى إتلاف الكثير منها كما نقل بعضها إلى شمال أوروبا وغربها بحجة أن السكان المحليين ليسوا جديرين </a:t>
            </a:r>
            <a:r>
              <a:rPr lang="ar-DZ" dirty="0" err="1" smtClean="0"/>
              <a:t>بإمتلاك</a:t>
            </a:r>
            <a:r>
              <a:rPr lang="ar-DZ" dirty="0" smtClean="0"/>
              <a:t> هذه التحف ولا يمكنهم المحافظة عنها، كما قاموا بوضع نسخ </a:t>
            </a:r>
            <a:r>
              <a:rPr lang="ar-DZ" dirty="0" err="1" smtClean="0"/>
              <a:t>جصية</a:t>
            </a:r>
            <a:r>
              <a:rPr lang="ar-DZ" dirty="0" smtClean="0"/>
              <a:t> لتماثيل إغريقية ورأوا أن بقاء هذه التماثيل في </a:t>
            </a:r>
            <a:r>
              <a:rPr lang="ar-DZ" dirty="0" err="1" smtClean="0"/>
              <a:t>الأكروبول</a:t>
            </a:r>
            <a:r>
              <a:rPr lang="ar-DZ" dirty="0" smtClean="0"/>
              <a:t> بأثينا وغيرها معرضة بصورة دائمة لمخاطر الهدم والإهمال الشيء الذي أدى إلى تفكيك ونقل بعض واجهات </a:t>
            </a:r>
            <a:r>
              <a:rPr lang="ar-DZ" dirty="0" err="1" smtClean="0"/>
              <a:t>البارثنون</a:t>
            </a:r>
            <a:r>
              <a:rPr lang="ar-DZ" dirty="0" smtClean="0"/>
              <a:t> إلى بريطانيا عام 1803م لتباع للحكومة عام 1816م وتعرض في المتحف البريطاني</a:t>
            </a:r>
            <a:endParaRPr lang="ar-DZ"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smtClean="0"/>
              <a:t>علم الآثار الإغريقي</a:t>
            </a:r>
            <a:endParaRPr lang="ar-DZ" dirty="0"/>
          </a:p>
        </p:txBody>
      </p:sp>
      <p:sp>
        <p:nvSpPr>
          <p:cNvPr id="4" name="Espace réservé du contenu 3"/>
          <p:cNvSpPr>
            <a:spLocks noGrp="1"/>
          </p:cNvSpPr>
          <p:nvPr>
            <p:ph sz="half" idx="2"/>
          </p:nvPr>
        </p:nvSpPr>
        <p:spPr>
          <a:xfrm>
            <a:off x="4648200" y="1428736"/>
            <a:ext cx="4038600" cy="4697427"/>
          </a:xfrm>
        </p:spPr>
        <p:txBody>
          <a:bodyPr>
            <a:normAutofit fontScale="92500" lnSpcReduction="10000"/>
          </a:bodyPr>
          <a:lstStyle/>
          <a:p>
            <a:r>
              <a:rPr lang="ar-DZ" dirty="0" smtClean="0"/>
              <a:t>تم التعرف على آثار العصر الإغريقي بما نقل من نسخ من العصر الروماني، وقد اكتشف مؤرخي الفن آثار القرن الخامس قبل الميلاد الأصلية الإغريقية في فيغالي خاصة في </a:t>
            </a:r>
            <a:r>
              <a:rPr lang="ar-DZ" dirty="0" err="1" smtClean="0"/>
              <a:t>البارثنون</a:t>
            </a:r>
            <a:r>
              <a:rPr lang="ar-DZ" dirty="0" smtClean="0"/>
              <a:t>، كما اكتشف إدوارد </a:t>
            </a:r>
            <a:r>
              <a:rPr lang="ar-DZ" dirty="0" err="1" smtClean="0"/>
              <a:t>دأنيال</a:t>
            </a:r>
            <a:r>
              <a:rPr lang="ar-DZ" dirty="0" smtClean="0"/>
              <a:t> كلارك أستاذ بجامعة كمبردج البريطانية قبر </a:t>
            </a:r>
            <a:r>
              <a:rPr lang="ar-DZ" dirty="0" err="1" smtClean="0"/>
              <a:t>بإسم</a:t>
            </a:r>
            <a:r>
              <a:rPr lang="ar-DZ" dirty="0" smtClean="0"/>
              <a:t> </a:t>
            </a:r>
            <a:r>
              <a:rPr lang="ar-DZ" dirty="0" err="1" smtClean="0"/>
              <a:t>يوكليد</a:t>
            </a:r>
            <a:r>
              <a:rPr lang="ar-DZ" dirty="0" smtClean="0"/>
              <a:t> بأثينا فظن أنه قبر عالم الرياضيات </a:t>
            </a:r>
            <a:r>
              <a:rPr lang="ar-DZ" dirty="0" err="1" smtClean="0"/>
              <a:t>اقليدس</a:t>
            </a:r>
            <a:r>
              <a:rPr lang="ar-DZ" dirty="0" smtClean="0"/>
              <a:t>، وأيضا تمثال حاملة السلة المقدسة في </a:t>
            </a:r>
            <a:r>
              <a:rPr lang="ar-DZ" dirty="0" err="1" smtClean="0"/>
              <a:t>الوسيس</a:t>
            </a:r>
            <a:r>
              <a:rPr lang="ar-DZ" dirty="0" smtClean="0"/>
              <a:t> أحدى المدن الإغريقية</a:t>
            </a:r>
            <a:endParaRPr lang="ar-DZ" dirty="0"/>
          </a:p>
        </p:txBody>
      </p:sp>
      <p:pic>
        <p:nvPicPr>
          <p:cNvPr id="2050" name="Picture 2" descr="C:\Users\Dr Toumi\Desktop\ب 11.jpg"/>
          <p:cNvPicPr>
            <a:picLocks noGrp="1" noChangeAspect="1" noChangeArrowheads="1"/>
          </p:cNvPicPr>
          <p:nvPr>
            <p:ph sz="half" idx="1"/>
          </p:nvPr>
        </p:nvPicPr>
        <p:blipFill>
          <a:blip r:embed="rId2"/>
          <a:srcRect/>
          <a:stretch>
            <a:fillRect/>
          </a:stretch>
        </p:blipFill>
        <p:spPr bwMode="auto">
          <a:xfrm>
            <a:off x="500034" y="1285860"/>
            <a:ext cx="4000528" cy="4500594"/>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fontScale="92500"/>
          </a:bodyPr>
          <a:lstStyle/>
          <a:p>
            <a:r>
              <a:rPr lang="ar-DZ" dirty="0" smtClean="0"/>
              <a:t>وهما موجودين حاليا بمتحف </a:t>
            </a:r>
            <a:r>
              <a:rPr lang="ar-DZ" dirty="0" err="1" smtClean="0"/>
              <a:t>فتزوليام</a:t>
            </a:r>
            <a:r>
              <a:rPr lang="ar-DZ" dirty="0" smtClean="0"/>
              <a:t> ومتحف </a:t>
            </a:r>
            <a:r>
              <a:rPr lang="ar-DZ" dirty="0" err="1" smtClean="0"/>
              <a:t>كمبرج</a:t>
            </a:r>
            <a:r>
              <a:rPr lang="ar-DZ" dirty="0" smtClean="0"/>
              <a:t> البريطانية</a:t>
            </a:r>
            <a:r>
              <a:rPr lang="ar-DZ" dirty="0" smtClean="0"/>
              <a:t>، يسجل أيضا الدور الذي قام </a:t>
            </a:r>
            <a:r>
              <a:rPr lang="ar-DZ" dirty="0" err="1" smtClean="0"/>
              <a:t>به</a:t>
            </a:r>
            <a:r>
              <a:rPr lang="ar-DZ" dirty="0" smtClean="0"/>
              <a:t> المحامي جون ديزني المعروف في مقاطعة </a:t>
            </a:r>
            <a:r>
              <a:rPr lang="ar-DZ" dirty="0" err="1" smtClean="0"/>
              <a:t>اسكس</a:t>
            </a:r>
            <a:r>
              <a:rPr lang="ar-DZ" dirty="0" smtClean="0"/>
              <a:t> الذي وجد الكثير من التحف أهداها إلى جامعة </a:t>
            </a:r>
            <a:r>
              <a:rPr lang="ar-DZ" dirty="0" err="1" smtClean="0"/>
              <a:t>كمبرج</a:t>
            </a:r>
            <a:r>
              <a:rPr lang="ar-DZ" dirty="0" smtClean="0"/>
              <a:t> </a:t>
            </a:r>
            <a:r>
              <a:rPr lang="ar-DZ" dirty="0" err="1" smtClean="0"/>
              <a:t>وإتفق</a:t>
            </a:r>
            <a:r>
              <a:rPr lang="ar-DZ" dirty="0" smtClean="0"/>
              <a:t> معها عام 1851م على أنشاء كرسيا للأستاذية في الآثار على أن "يقدم الأستاذ في كل عام أكاديمي ستة محاضرات تشمل على الأقل موضوعات الآثار الكلاسيكية وآثار العصور الوسطى والآثار </a:t>
            </a:r>
            <a:r>
              <a:rPr lang="ar-DZ" dirty="0" smtClean="0"/>
              <a:t>الأخرى”، </a:t>
            </a:r>
            <a:r>
              <a:rPr lang="ar-DZ" dirty="0" smtClean="0"/>
              <a:t>كان للفرنسيين نفس دور البريطانيين في جمع التحف الأثرية، وظهر نشاط السيد </a:t>
            </a:r>
            <a:r>
              <a:rPr lang="ar-DZ" dirty="0" err="1" smtClean="0"/>
              <a:t>فوفيل</a:t>
            </a:r>
            <a:r>
              <a:rPr lang="ar-DZ" dirty="0" smtClean="0"/>
              <a:t> القنصل الفرنسي في أثينا الذي </a:t>
            </a:r>
            <a:r>
              <a:rPr lang="ar-DZ" dirty="0" err="1" smtClean="0"/>
              <a:t>إقتنى</a:t>
            </a:r>
            <a:r>
              <a:rPr lang="ar-DZ" dirty="0" smtClean="0"/>
              <a:t> اللوحة الرائعة من إفريز </a:t>
            </a:r>
            <a:r>
              <a:rPr lang="ar-DZ" dirty="0" err="1" smtClean="0"/>
              <a:t>البارثنون</a:t>
            </a:r>
            <a:r>
              <a:rPr lang="ar-DZ" dirty="0" smtClean="0"/>
              <a:t> لمتحف اللوفر بباريس، وفي عام 1811م قامت مجموعة من الباحثين البريطانيين </a:t>
            </a:r>
            <a:r>
              <a:rPr lang="ar-DZ" dirty="0" err="1" smtClean="0"/>
              <a:t>والدنماركيين</a:t>
            </a:r>
            <a:r>
              <a:rPr lang="ar-DZ" dirty="0" smtClean="0"/>
              <a:t> بإجراء </a:t>
            </a:r>
            <a:r>
              <a:rPr lang="ar-DZ" dirty="0" err="1" smtClean="0"/>
              <a:t>تنقيبات</a:t>
            </a:r>
            <a:r>
              <a:rPr lang="ar-DZ" dirty="0" smtClean="0"/>
              <a:t> فيما يفترض أنه معبد </a:t>
            </a:r>
            <a:r>
              <a:rPr lang="ar-DZ" dirty="0" err="1" smtClean="0"/>
              <a:t>زيوس</a:t>
            </a:r>
            <a:r>
              <a:rPr lang="ar-DZ" dirty="0" smtClean="0"/>
              <a:t> في إيجينا</a:t>
            </a:r>
            <a:endParaRPr lang="ar-DZ"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038600" cy="5554683"/>
          </a:xfrm>
        </p:spPr>
        <p:txBody>
          <a:bodyPr>
            <a:normAutofit/>
          </a:bodyPr>
          <a:lstStyle/>
          <a:p>
            <a:r>
              <a:rPr lang="ar-DZ" dirty="0" smtClean="0"/>
              <a:t>ومعبد </a:t>
            </a:r>
            <a:r>
              <a:rPr lang="ar-DZ" dirty="0" err="1" smtClean="0"/>
              <a:t>أبولو</a:t>
            </a:r>
            <a:r>
              <a:rPr lang="ar-DZ" dirty="0" smtClean="0"/>
              <a:t> في </a:t>
            </a:r>
            <a:r>
              <a:rPr lang="ar-DZ" dirty="0" err="1" smtClean="0"/>
              <a:t>باساي</a:t>
            </a:r>
            <a:r>
              <a:rPr lang="ar-DZ" dirty="0" smtClean="0"/>
              <a:t> وتمت صيانة تماثيل تلك الحفريات التي </a:t>
            </a:r>
            <a:r>
              <a:rPr lang="ar-DZ" dirty="0" err="1" smtClean="0"/>
              <a:t>إشتراها</a:t>
            </a:r>
            <a:r>
              <a:rPr lang="ar-DZ" dirty="0" smtClean="0"/>
              <a:t> كل من ملك </a:t>
            </a:r>
            <a:r>
              <a:rPr lang="ar-DZ" dirty="0" err="1" smtClean="0"/>
              <a:t>بافاريا</a:t>
            </a:r>
            <a:r>
              <a:rPr lang="ar-DZ" dirty="0" smtClean="0"/>
              <a:t> والمتحف البريطاني، وفي عام 1821م قام </a:t>
            </a:r>
            <a:r>
              <a:rPr lang="ar-DZ" dirty="0" err="1" smtClean="0"/>
              <a:t>الفيكونت</a:t>
            </a:r>
            <a:r>
              <a:rPr lang="ar-DZ" dirty="0" smtClean="0"/>
              <a:t> </a:t>
            </a:r>
            <a:r>
              <a:rPr lang="ar-DZ" dirty="0" err="1" smtClean="0"/>
              <a:t>دوماريل</a:t>
            </a:r>
            <a:r>
              <a:rPr lang="ar-DZ" dirty="0" smtClean="0"/>
              <a:t> سكرتير البعثة الفرنسية في أثينا بشراء تمثال فينوس </a:t>
            </a:r>
            <a:r>
              <a:rPr lang="ar-DZ" dirty="0" err="1" smtClean="0"/>
              <a:t>دي</a:t>
            </a:r>
            <a:r>
              <a:rPr lang="ar-DZ" dirty="0" smtClean="0"/>
              <a:t> </a:t>
            </a:r>
            <a:r>
              <a:rPr lang="ar-DZ" dirty="0" err="1" smtClean="0"/>
              <a:t>ميلو</a:t>
            </a:r>
            <a:r>
              <a:rPr lang="ar-DZ" dirty="0" smtClean="0"/>
              <a:t> الشهير يوجد الآن بمتحف اللوفر، لتقوم بعثة آثار فرنسية </a:t>
            </a:r>
            <a:r>
              <a:rPr lang="ar-DZ" dirty="0" err="1" smtClean="0"/>
              <a:t>بتنقيبات</a:t>
            </a:r>
            <a:r>
              <a:rPr lang="ar-DZ" dirty="0" smtClean="0"/>
              <a:t> في </a:t>
            </a:r>
            <a:r>
              <a:rPr lang="ar-DZ" dirty="0" err="1" smtClean="0"/>
              <a:t>البولوبونيز</a:t>
            </a:r>
            <a:r>
              <a:rPr lang="ar-DZ" dirty="0" smtClean="0"/>
              <a:t> عام 1829م نشرت نتائج أعمالها </a:t>
            </a:r>
            <a:endParaRPr lang="ar-DZ" dirty="0"/>
          </a:p>
        </p:txBody>
      </p:sp>
      <p:pic>
        <p:nvPicPr>
          <p:cNvPr id="3074" name="Picture 2" descr="C:\Users\Dr Toumi\Desktop\ف 11.jpg"/>
          <p:cNvPicPr>
            <a:picLocks noGrp="1" noChangeAspect="1" noChangeArrowheads="1"/>
          </p:cNvPicPr>
          <p:nvPr>
            <p:ph sz="half" idx="1"/>
          </p:nvPr>
        </p:nvPicPr>
        <p:blipFill>
          <a:blip r:embed="rId2"/>
          <a:srcRect/>
          <a:stretch>
            <a:fillRect/>
          </a:stretch>
        </p:blipFill>
        <p:spPr bwMode="auto">
          <a:xfrm>
            <a:off x="714348" y="857232"/>
            <a:ext cx="3643338" cy="4572032"/>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lnSpcReduction="10000"/>
          </a:bodyPr>
          <a:lstStyle/>
          <a:p>
            <a:r>
              <a:rPr lang="ar-DZ" dirty="0" smtClean="0"/>
              <a:t>في كتاب بعنوان "البعثة العلمية إلى موري " (</a:t>
            </a:r>
            <a:r>
              <a:rPr lang="en-US" dirty="0" err="1" smtClean="0"/>
              <a:t>Expidition</a:t>
            </a:r>
            <a:r>
              <a:rPr lang="en-US" dirty="0" smtClean="0"/>
              <a:t> </a:t>
            </a:r>
            <a:r>
              <a:rPr lang="en-US" dirty="0" err="1" smtClean="0"/>
              <a:t>Scientifique</a:t>
            </a:r>
            <a:r>
              <a:rPr lang="en-US" dirty="0" smtClean="0"/>
              <a:t> de </a:t>
            </a:r>
            <a:r>
              <a:rPr lang="en-US" dirty="0" err="1" smtClean="0"/>
              <a:t>Morèe</a:t>
            </a:r>
            <a:r>
              <a:rPr lang="ar-DZ" dirty="0" smtClean="0"/>
              <a:t>)، </a:t>
            </a:r>
            <a:r>
              <a:rPr lang="ar-DZ" dirty="0" err="1" smtClean="0"/>
              <a:t>وبإستقلال</a:t>
            </a:r>
            <a:r>
              <a:rPr lang="ar-DZ" dirty="0" smtClean="0"/>
              <a:t> بلاد الإغريق من الحكم التركي عام 1829م بدأ </a:t>
            </a:r>
            <a:r>
              <a:rPr lang="ar-DZ" dirty="0" err="1" smtClean="0"/>
              <a:t>الإهتمام</a:t>
            </a:r>
            <a:r>
              <a:rPr lang="ar-DZ" dirty="0" smtClean="0"/>
              <a:t> بماضيها بمساعدة أثريين أجانب فأنشئت ما بين 1844- 1846م المدرسة الفرنسية للآثار التي كانت أول مدرسة أجنبية من هذا النوع في بلاد الإغريق لتنشأ فيما بعد مدارس </a:t>
            </a:r>
            <a:r>
              <a:rPr lang="ar-DZ" dirty="0" err="1" smtClean="0"/>
              <a:t>المانية</a:t>
            </a:r>
            <a:r>
              <a:rPr lang="ar-DZ" dirty="0" smtClean="0"/>
              <a:t> </a:t>
            </a:r>
            <a:r>
              <a:rPr lang="ar-DZ" dirty="0" smtClean="0"/>
              <a:t>وبريطانية وأمريكية وإيطالية</a:t>
            </a:r>
            <a:endParaRPr lang="ar-DZ" dirty="0"/>
          </a:p>
        </p:txBody>
      </p:sp>
      <p:pic>
        <p:nvPicPr>
          <p:cNvPr id="4098" name="Picture 2" descr="C:\Users\Dr Toumi\Desktop\م11.jpg"/>
          <p:cNvPicPr>
            <a:picLocks noGrp="1" noChangeAspect="1" noChangeArrowheads="1"/>
          </p:cNvPicPr>
          <p:nvPr>
            <p:ph sz="half" idx="1"/>
          </p:nvPr>
        </p:nvPicPr>
        <p:blipFill>
          <a:blip r:embed="rId2"/>
          <a:srcRect/>
          <a:stretch>
            <a:fillRect/>
          </a:stretch>
        </p:blipFill>
        <p:spPr bwMode="auto">
          <a:xfrm>
            <a:off x="714348" y="857232"/>
            <a:ext cx="3571900" cy="464347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714356"/>
            <a:ext cx="4038600" cy="5411807"/>
          </a:xfrm>
        </p:spPr>
        <p:txBody>
          <a:bodyPr>
            <a:normAutofit/>
          </a:bodyPr>
          <a:lstStyle/>
          <a:p>
            <a:r>
              <a:rPr lang="ar-DZ" dirty="0" smtClean="0"/>
              <a:t>كما تم </a:t>
            </a:r>
            <a:r>
              <a:rPr lang="ar-DZ" dirty="0" err="1" smtClean="0"/>
              <a:t>إكتشاف</a:t>
            </a:r>
            <a:r>
              <a:rPr lang="ar-DZ" dirty="0" smtClean="0"/>
              <a:t> ضريح </a:t>
            </a:r>
            <a:r>
              <a:rPr lang="ar-DZ" dirty="0" err="1" smtClean="0"/>
              <a:t>هاليكارنا</a:t>
            </a:r>
            <a:r>
              <a:rPr lang="ar-DZ" dirty="0" smtClean="0"/>
              <a:t> سوس (قبر </a:t>
            </a:r>
            <a:r>
              <a:rPr lang="ar-DZ" dirty="0" err="1" smtClean="0"/>
              <a:t>موسولوس</a:t>
            </a:r>
            <a:r>
              <a:rPr lang="ar-DZ" dirty="0" smtClean="0"/>
              <a:t>) من قبل البريطاني </a:t>
            </a:r>
            <a:r>
              <a:rPr lang="ar-DZ" dirty="0" err="1" smtClean="0"/>
              <a:t>شارلس</a:t>
            </a:r>
            <a:r>
              <a:rPr lang="ar-DZ" dirty="0" smtClean="0"/>
              <a:t> توماس نيوتن؛ وتجمع كل القطع الخاصة </a:t>
            </a:r>
            <a:r>
              <a:rPr lang="ar-DZ" dirty="0" err="1" smtClean="0"/>
              <a:t>به</a:t>
            </a:r>
            <a:r>
              <a:rPr lang="ar-DZ" dirty="0" smtClean="0"/>
              <a:t> حتى التي أخذت إلى جنيف والقسطنطينية ورودس، كما </a:t>
            </a:r>
            <a:r>
              <a:rPr lang="ar-DZ" dirty="0" err="1" smtClean="0"/>
              <a:t>أكتشفت</a:t>
            </a:r>
            <a:r>
              <a:rPr lang="ar-DZ" dirty="0" smtClean="0"/>
              <a:t> خريطة مدينة </a:t>
            </a:r>
            <a:r>
              <a:rPr lang="ar-DZ" dirty="0" err="1" smtClean="0"/>
              <a:t>كنيدوس</a:t>
            </a:r>
            <a:r>
              <a:rPr lang="ar-DZ" dirty="0" smtClean="0"/>
              <a:t> الإغريقية عامي 1858-1859م وهي المرة الأولى التي تكتشف فيها بدقة خريطة لمدينة قديمة</a:t>
            </a:r>
            <a:endParaRPr lang="ar-DZ" dirty="0"/>
          </a:p>
        </p:txBody>
      </p:sp>
      <p:pic>
        <p:nvPicPr>
          <p:cNvPr id="5122" name="Picture 2" descr="C:\Users\Dr Toumi\Desktop\ض م 1.jpg"/>
          <p:cNvPicPr>
            <a:picLocks noGrp="1" noChangeAspect="1" noChangeArrowheads="1"/>
          </p:cNvPicPr>
          <p:nvPr>
            <p:ph sz="half" idx="1"/>
          </p:nvPr>
        </p:nvPicPr>
        <p:blipFill>
          <a:blip r:embed="rId2"/>
          <a:srcRect/>
          <a:stretch>
            <a:fillRect/>
          </a:stretch>
        </p:blipFill>
        <p:spPr bwMode="auto">
          <a:xfrm>
            <a:off x="500034" y="1000108"/>
            <a:ext cx="4071965" cy="4286279"/>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علم آثار بلاد الرافدين</a:t>
            </a:r>
            <a:endParaRPr lang="ar-DZ" dirty="0"/>
          </a:p>
        </p:txBody>
      </p:sp>
      <p:sp>
        <p:nvSpPr>
          <p:cNvPr id="3" name="Espace réservé du contenu 2"/>
          <p:cNvSpPr>
            <a:spLocks noGrp="1"/>
          </p:cNvSpPr>
          <p:nvPr>
            <p:ph idx="1"/>
          </p:nvPr>
        </p:nvSpPr>
        <p:spPr>
          <a:xfrm>
            <a:off x="457200" y="1142984"/>
            <a:ext cx="8229600" cy="4983179"/>
          </a:xfrm>
        </p:spPr>
        <p:txBody>
          <a:bodyPr>
            <a:normAutofit fontScale="85000" lnSpcReduction="20000"/>
          </a:bodyPr>
          <a:lstStyle/>
          <a:p>
            <a:r>
              <a:rPr lang="ar-DZ" dirty="0" smtClean="0"/>
              <a:t>يهتم بدراسة المنطقة الممتدة من وادي </a:t>
            </a:r>
            <a:r>
              <a:rPr lang="ar-DZ" dirty="0" err="1" smtClean="0"/>
              <a:t>الأندس</a:t>
            </a:r>
            <a:r>
              <a:rPr lang="ar-DZ" dirty="0" smtClean="0"/>
              <a:t>(نهر السند) شرقا إلى بحر </a:t>
            </a:r>
            <a:r>
              <a:rPr lang="ar-DZ" dirty="0" err="1" smtClean="0"/>
              <a:t>إيجه</a:t>
            </a:r>
            <a:r>
              <a:rPr lang="ar-DZ" dirty="0" smtClean="0"/>
              <a:t> غربا ومن بحر </a:t>
            </a:r>
            <a:r>
              <a:rPr lang="ar-DZ" dirty="0" err="1" smtClean="0"/>
              <a:t>أورال</a:t>
            </a:r>
            <a:r>
              <a:rPr lang="ar-DZ" dirty="0" smtClean="0"/>
              <a:t> شمالا إلى صحراء سيناء جنوبا، أما الإطار </a:t>
            </a:r>
            <a:r>
              <a:rPr lang="ar-DZ" dirty="0" err="1" smtClean="0"/>
              <a:t>الزماني</a:t>
            </a:r>
            <a:r>
              <a:rPr lang="ar-DZ" dirty="0" smtClean="0"/>
              <a:t> يحدد من عصور ما قبل التاريخ إلى ما يسمى بزمن الشعوب حسب التقسيمات التاريخية الكبرى التي </a:t>
            </a:r>
            <a:r>
              <a:rPr lang="ar-DZ" dirty="0" err="1" smtClean="0"/>
              <a:t>إقترحها</a:t>
            </a:r>
            <a:r>
              <a:rPr lang="ar-DZ" dirty="0" smtClean="0"/>
              <a:t> الباحث </a:t>
            </a:r>
            <a:r>
              <a:rPr lang="ar-DZ" dirty="0" err="1" smtClean="0"/>
              <a:t>الألمأني</a:t>
            </a:r>
            <a:r>
              <a:rPr lang="ar-DZ" dirty="0" smtClean="0"/>
              <a:t> ف. </a:t>
            </a:r>
            <a:r>
              <a:rPr lang="ar-DZ" dirty="0" err="1" smtClean="0"/>
              <a:t>أندريا</a:t>
            </a:r>
            <a:r>
              <a:rPr lang="ar-DZ" dirty="0" smtClean="0"/>
              <a:t>؛ وهي:1 </a:t>
            </a:r>
            <a:r>
              <a:rPr lang="ar-DZ" dirty="0" err="1" smtClean="0"/>
              <a:t>ـ</a:t>
            </a:r>
            <a:r>
              <a:rPr lang="ar-DZ" dirty="0" smtClean="0"/>
              <a:t> عصر ما قبل السلالات الباكرة ما بين (5000 </a:t>
            </a:r>
            <a:r>
              <a:rPr lang="ar-DZ" dirty="0" err="1" smtClean="0"/>
              <a:t>ـ</a:t>
            </a:r>
            <a:r>
              <a:rPr lang="ar-DZ" dirty="0" smtClean="0"/>
              <a:t> 3500 سنة </a:t>
            </a:r>
            <a:r>
              <a:rPr lang="ar-DZ" dirty="0" err="1" smtClean="0"/>
              <a:t>ق</a:t>
            </a:r>
            <a:r>
              <a:rPr lang="ar-DZ" dirty="0" smtClean="0"/>
              <a:t>.م).</a:t>
            </a:r>
            <a:endParaRPr lang="en-US" dirty="0" smtClean="0"/>
          </a:p>
          <a:p>
            <a:r>
              <a:rPr lang="ar-DZ" dirty="0" smtClean="0"/>
              <a:t>2 </a:t>
            </a:r>
            <a:r>
              <a:rPr lang="ar-DZ" dirty="0" err="1" smtClean="0"/>
              <a:t>ـ</a:t>
            </a:r>
            <a:r>
              <a:rPr lang="ar-DZ" dirty="0" smtClean="0"/>
              <a:t> عصر </a:t>
            </a:r>
            <a:r>
              <a:rPr lang="ar-DZ" dirty="0" err="1" smtClean="0"/>
              <a:t>الأوروك</a:t>
            </a:r>
            <a:r>
              <a:rPr lang="ar-DZ" dirty="0" smtClean="0"/>
              <a:t> تميز </a:t>
            </a:r>
            <a:r>
              <a:rPr lang="ar-DZ" dirty="0" err="1" smtClean="0"/>
              <a:t>بإزدهار</a:t>
            </a:r>
            <a:r>
              <a:rPr lang="ar-DZ" dirty="0" smtClean="0"/>
              <a:t> العمارة في عهد الأمراء (3500 </a:t>
            </a:r>
            <a:r>
              <a:rPr lang="ar-DZ" dirty="0" err="1" smtClean="0"/>
              <a:t>ـ</a:t>
            </a:r>
            <a:r>
              <a:rPr lang="ar-DZ" dirty="0" smtClean="0"/>
              <a:t> 3100 </a:t>
            </a:r>
            <a:r>
              <a:rPr lang="ar-DZ" dirty="0" err="1" smtClean="0"/>
              <a:t>ق</a:t>
            </a:r>
            <a:r>
              <a:rPr lang="ar-DZ" dirty="0" smtClean="0"/>
              <a:t>.م).</a:t>
            </a:r>
            <a:endParaRPr lang="en-US" dirty="0" smtClean="0"/>
          </a:p>
          <a:p>
            <a:r>
              <a:rPr lang="ar-DZ" dirty="0" smtClean="0"/>
              <a:t>3 </a:t>
            </a:r>
            <a:r>
              <a:rPr lang="ar-DZ" dirty="0" err="1" smtClean="0"/>
              <a:t>ـ</a:t>
            </a:r>
            <a:r>
              <a:rPr lang="ar-DZ" dirty="0" smtClean="0"/>
              <a:t> عصر الفن في عهد الأمراء ما بين (3100 </a:t>
            </a:r>
            <a:r>
              <a:rPr lang="ar-DZ" dirty="0" err="1" smtClean="0"/>
              <a:t>ـ</a:t>
            </a:r>
            <a:r>
              <a:rPr lang="ar-DZ" dirty="0" smtClean="0"/>
              <a:t> 1700 </a:t>
            </a:r>
            <a:r>
              <a:rPr lang="ar-DZ" dirty="0" err="1" smtClean="0"/>
              <a:t>ق</a:t>
            </a:r>
            <a:r>
              <a:rPr lang="ar-DZ" dirty="0" smtClean="0"/>
              <a:t>.م)؛ وضمنه نجد عصر </a:t>
            </a:r>
            <a:r>
              <a:rPr lang="ar-DZ" dirty="0" err="1" smtClean="0"/>
              <a:t>غوديا</a:t>
            </a:r>
            <a:r>
              <a:rPr lang="ar-DZ" dirty="0" smtClean="0"/>
              <a:t> </a:t>
            </a:r>
            <a:r>
              <a:rPr lang="ar-DZ" dirty="0" err="1" smtClean="0"/>
              <a:t>ولاجاش</a:t>
            </a:r>
            <a:r>
              <a:rPr lang="ar-DZ" dirty="0" smtClean="0"/>
              <a:t> بعد 2300 </a:t>
            </a:r>
            <a:r>
              <a:rPr lang="ar-DZ" dirty="0" err="1" smtClean="0"/>
              <a:t>ق</a:t>
            </a:r>
            <a:r>
              <a:rPr lang="ar-DZ" dirty="0" smtClean="0"/>
              <a:t>.م وعصر السلالة الأولى في بابل </a:t>
            </a:r>
            <a:r>
              <a:rPr lang="ar-DZ" dirty="0" err="1" smtClean="0"/>
              <a:t>حمورابي</a:t>
            </a:r>
            <a:r>
              <a:rPr lang="ar-DZ" dirty="0" smtClean="0"/>
              <a:t> (2000 </a:t>
            </a:r>
            <a:r>
              <a:rPr lang="ar-DZ" dirty="0" err="1" smtClean="0"/>
              <a:t>ـ</a:t>
            </a:r>
            <a:r>
              <a:rPr lang="ar-DZ" dirty="0" smtClean="0"/>
              <a:t> 1700 </a:t>
            </a:r>
            <a:r>
              <a:rPr lang="ar-DZ" dirty="0" err="1" smtClean="0"/>
              <a:t>ق</a:t>
            </a:r>
            <a:r>
              <a:rPr lang="ar-DZ" dirty="0" smtClean="0"/>
              <a:t>.م).</a:t>
            </a:r>
            <a:endParaRPr lang="en-US" dirty="0" smtClean="0"/>
          </a:p>
          <a:p>
            <a:r>
              <a:rPr lang="ar-DZ" dirty="0" smtClean="0"/>
              <a:t>4 </a:t>
            </a:r>
            <a:r>
              <a:rPr lang="ar-DZ" dirty="0" err="1" smtClean="0"/>
              <a:t>ـ</a:t>
            </a:r>
            <a:r>
              <a:rPr lang="ar-DZ" dirty="0" smtClean="0"/>
              <a:t> زمن الشعوب حوالي (1900ق.م إلى 300ق.م)؛ </a:t>
            </a:r>
            <a:r>
              <a:rPr lang="ar-DZ" dirty="0" err="1" smtClean="0"/>
              <a:t>م</a:t>
            </a:r>
            <a:r>
              <a:rPr lang="ar-DZ" dirty="0" smtClean="0"/>
              <a:t>ن هذه الشعوب: </a:t>
            </a:r>
            <a:r>
              <a:rPr lang="ar-DZ" dirty="0" err="1" smtClean="0"/>
              <a:t>القاسيون</a:t>
            </a:r>
            <a:r>
              <a:rPr lang="ar-DZ" dirty="0" smtClean="0"/>
              <a:t> أو </a:t>
            </a:r>
            <a:r>
              <a:rPr lang="ar-DZ" dirty="0" err="1" smtClean="0"/>
              <a:t>الكاشيون</a:t>
            </a:r>
            <a:r>
              <a:rPr lang="ar-DZ" dirty="0" smtClean="0"/>
              <a:t>،  </a:t>
            </a:r>
            <a:r>
              <a:rPr lang="ar-DZ" dirty="0" err="1" smtClean="0"/>
              <a:t>الأوريون</a:t>
            </a:r>
            <a:r>
              <a:rPr lang="ar-DZ" dirty="0" smtClean="0"/>
              <a:t>، </a:t>
            </a:r>
            <a:r>
              <a:rPr lang="ar-DZ" dirty="0" err="1" smtClean="0"/>
              <a:t>الحثييون</a:t>
            </a:r>
            <a:r>
              <a:rPr lang="ar-DZ" dirty="0" smtClean="0"/>
              <a:t>، الفرس، إغريق </a:t>
            </a:r>
            <a:r>
              <a:rPr lang="ar-DZ" dirty="0" err="1" smtClean="0"/>
              <a:t>الإسكندر</a:t>
            </a:r>
            <a:r>
              <a:rPr lang="ar-DZ" dirty="0" smtClean="0"/>
              <a:t>، </a:t>
            </a:r>
            <a:r>
              <a:rPr lang="ar-DZ" dirty="0" err="1" smtClean="0"/>
              <a:t>السلوفيون</a:t>
            </a:r>
            <a:r>
              <a:rPr lang="ar-DZ" dirty="0" smtClean="0"/>
              <a:t>، </a:t>
            </a:r>
            <a:r>
              <a:rPr lang="ar-DZ" dirty="0" err="1" smtClean="0"/>
              <a:t>البارتيون</a:t>
            </a:r>
            <a:r>
              <a:rPr lang="ar-DZ" dirty="0" smtClean="0"/>
              <a:t>.</a:t>
            </a:r>
            <a:endParaRPr lang="en-US" dirty="0" smtClean="0"/>
          </a:p>
          <a:p>
            <a:pPr>
              <a:buNone/>
            </a:pPr>
            <a:endParaRPr lang="ar-DZ"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a:bodyPr>
          <a:lstStyle/>
          <a:p>
            <a:r>
              <a:rPr lang="ar-DZ" dirty="0" smtClean="0"/>
              <a:t>في أواخر القرن التاسع عشر ميلادي </a:t>
            </a:r>
            <a:r>
              <a:rPr lang="ar-DZ" dirty="0" err="1" smtClean="0"/>
              <a:t>أكتشفت</a:t>
            </a:r>
            <a:r>
              <a:rPr lang="ar-DZ" dirty="0" smtClean="0"/>
              <a:t> تماثيل </a:t>
            </a:r>
            <a:r>
              <a:rPr lang="ar-DZ" dirty="0" err="1" smtClean="0"/>
              <a:t>الأكروبول</a:t>
            </a:r>
            <a:r>
              <a:rPr lang="ar-DZ" dirty="0" smtClean="0"/>
              <a:t> التي شوهها الفرس عام 480م، وكنوز </a:t>
            </a:r>
            <a:r>
              <a:rPr lang="ar-DZ" dirty="0" err="1" smtClean="0"/>
              <a:t>سيفنوس</a:t>
            </a:r>
            <a:r>
              <a:rPr lang="ar-DZ" dirty="0" smtClean="0"/>
              <a:t> وأثينا وعرف العالم أن هناك فن قوي ما قبل الكلاسيكي، ليبدأ في كشف النقاب عن آثار حضارة مجهولة من خلال أعمال </a:t>
            </a:r>
            <a:r>
              <a:rPr lang="ar-DZ" dirty="0" err="1" smtClean="0"/>
              <a:t>شليمان</a:t>
            </a:r>
            <a:r>
              <a:rPr lang="ar-DZ" dirty="0" smtClean="0"/>
              <a:t> </a:t>
            </a:r>
            <a:r>
              <a:rPr lang="ar-DZ" dirty="0" smtClean="0"/>
              <a:t>في طروادة، وفي </a:t>
            </a:r>
            <a:r>
              <a:rPr lang="ar-DZ" dirty="0" err="1" smtClean="0"/>
              <a:t>أرغوليد</a:t>
            </a:r>
            <a:r>
              <a:rPr lang="ar-DZ" dirty="0" smtClean="0"/>
              <a:t> وأعمال </a:t>
            </a:r>
            <a:r>
              <a:rPr lang="ar-DZ" dirty="0" err="1" smtClean="0"/>
              <a:t>إيفانس</a:t>
            </a:r>
            <a:r>
              <a:rPr lang="ar-DZ" dirty="0" smtClean="0"/>
              <a:t> </a:t>
            </a:r>
            <a:r>
              <a:rPr lang="ar-DZ" dirty="0" smtClean="0"/>
              <a:t>في كريت تمثلت في حضارة ما قبل التاريخ والتاريخ</a:t>
            </a:r>
            <a:endParaRPr lang="ar-DZ" dirty="0"/>
          </a:p>
        </p:txBody>
      </p:sp>
      <p:pic>
        <p:nvPicPr>
          <p:cNvPr id="6146" name="Picture 2" descr="C:\Users\Dr Toumi\Desktop\أ أ 12.jpg"/>
          <p:cNvPicPr>
            <a:picLocks noGrp="1" noChangeAspect="1" noChangeArrowheads="1"/>
          </p:cNvPicPr>
          <p:nvPr>
            <p:ph sz="half" idx="1"/>
          </p:nvPr>
        </p:nvPicPr>
        <p:blipFill>
          <a:blip r:embed="rId2"/>
          <a:srcRect/>
          <a:stretch>
            <a:fillRect/>
          </a:stretch>
        </p:blipFill>
        <p:spPr bwMode="auto">
          <a:xfrm>
            <a:off x="571472" y="857232"/>
            <a:ext cx="3929090" cy="4500594"/>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normAutofit fontScale="92500" lnSpcReduction="20000"/>
          </a:bodyPr>
          <a:lstStyle/>
          <a:p>
            <a:r>
              <a:rPr lang="ar-DZ" dirty="0" smtClean="0"/>
              <a:t>وبتوسع الحفريات </a:t>
            </a:r>
            <a:r>
              <a:rPr lang="ar-DZ" dirty="0" err="1" smtClean="0"/>
              <a:t>وإكتشاف</a:t>
            </a:r>
            <a:r>
              <a:rPr lang="ar-DZ" dirty="0" smtClean="0"/>
              <a:t> </a:t>
            </a:r>
            <a:r>
              <a:rPr lang="ar-DZ" dirty="0" err="1" smtClean="0"/>
              <a:t>الواح</a:t>
            </a:r>
            <a:r>
              <a:rPr lang="ar-DZ" dirty="0" smtClean="0"/>
              <a:t> </a:t>
            </a:r>
            <a:r>
              <a:rPr lang="ar-DZ" dirty="0" err="1" smtClean="0"/>
              <a:t>كنسيوس</a:t>
            </a:r>
            <a:r>
              <a:rPr lang="ar-DZ" dirty="0" smtClean="0"/>
              <a:t> في ما قبل العهد </a:t>
            </a:r>
            <a:r>
              <a:rPr lang="ar-DZ" dirty="0" err="1" smtClean="0"/>
              <a:t>الهيليني</a:t>
            </a:r>
            <a:r>
              <a:rPr lang="ar-DZ" dirty="0" smtClean="0"/>
              <a:t> في كريت والجزر اليونانية </a:t>
            </a:r>
            <a:r>
              <a:rPr lang="ar-DZ" dirty="0" err="1" smtClean="0"/>
              <a:t>والإعتماد</a:t>
            </a:r>
            <a:r>
              <a:rPr lang="ar-DZ" dirty="0" smtClean="0"/>
              <a:t> على دراسة الفخار والطبقات الأرضية علميا تم </a:t>
            </a:r>
            <a:r>
              <a:rPr lang="ar-DZ" dirty="0" err="1" smtClean="0"/>
              <a:t>تقسييم</a:t>
            </a:r>
            <a:r>
              <a:rPr lang="ar-DZ" dirty="0" smtClean="0"/>
              <a:t> الحضارة الإغريقية إلى</a:t>
            </a:r>
            <a:r>
              <a:rPr lang="ar-DZ" dirty="0" smtClean="0"/>
              <a:t>:</a:t>
            </a:r>
          </a:p>
          <a:p>
            <a:r>
              <a:rPr lang="ar-DZ" dirty="0" smtClean="0"/>
              <a:t>..العصر </a:t>
            </a:r>
            <a:r>
              <a:rPr lang="ar-DZ" dirty="0" err="1" smtClean="0"/>
              <a:t>المينوني</a:t>
            </a:r>
            <a:r>
              <a:rPr lang="ar-DZ" dirty="0" smtClean="0"/>
              <a:t> (شعوب جزيرة كريت).</a:t>
            </a:r>
            <a:endParaRPr lang="en-US" dirty="0" smtClean="0"/>
          </a:p>
          <a:p>
            <a:r>
              <a:rPr lang="ar-DZ" dirty="0" smtClean="0"/>
              <a:t>..العصر </a:t>
            </a:r>
            <a:r>
              <a:rPr lang="ar-DZ" dirty="0" err="1" smtClean="0"/>
              <a:t>الهيليني</a:t>
            </a:r>
            <a:r>
              <a:rPr lang="ar-DZ" dirty="0" smtClean="0"/>
              <a:t> (نسبة إلى </a:t>
            </a:r>
            <a:r>
              <a:rPr lang="ar-DZ" dirty="0" err="1" smtClean="0"/>
              <a:t>هلاد</a:t>
            </a:r>
            <a:r>
              <a:rPr lang="ar-DZ" dirty="0" smtClean="0"/>
              <a:t> </a:t>
            </a:r>
            <a:r>
              <a:rPr lang="ar-DZ" dirty="0" err="1" smtClean="0"/>
              <a:t>الإسم</a:t>
            </a:r>
            <a:r>
              <a:rPr lang="ar-DZ" dirty="0" smtClean="0"/>
              <a:t> البدائي </a:t>
            </a:r>
            <a:r>
              <a:rPr lang="ar-DZ" dirty="0" smtClean="0"/>
              <a:t>لليونان</a:t>
            </a:r>
            <a:r>
              <a:rPr lang="ar-DZ" dirty="0" smtClean="0"/>
              <a:t>).</a:t>
            </a:r>
            <a:endParaRPr lang="en-US" dirty="0" smtClean="0"/>
          </a:p>
          <a:p>
            <a:r>
              <a:rPr lang="ar-DZ" dirty="0" smtClean="0"/>
              <a:t>..العصر </a:t>
            </a:r>
            <a:r>
              <a:rPr lang="ar-DZ" dirty="0" err="1" smtClean="0"/>
              <a:t>السيكلادي</a:t>
            </a:r>
            <a:r>
              <a:rPr lang="ar-DZ" dirty="0" smtClean="0"/>
              <a:t> (نسبة إلى جزر في الأرخبيل اليوناني).</a:t>
            </a:r>
            <a:endParaRPr lang="en-US" dirty="0" smtClean="0"/>
          </a:p>
          <a:p>
            <a:r>
              <a:rPr lang="ar-DZ" dirty="0" smtClean="0"/>
              <a:t>أن دراسة العلاقات بين هذه العصور الثلاثة تعد أحد مشاكل علم الآثار الإيجي أو الكريتي المسيني، وليس هناك أي أثر حضاري في اليونان إلا ويعود إلى ما وراء العصر </a:t>
            </a:r>
            <a:r>
              <a:rPr lang="ar-DZ" dirty="0" err="1" smtClean="0"/>
              <a:t>النيوليتي</a:t>
            </a:r>
            <a:r>
              <a:rPr lang="ar-DZ" dirty="0" smtClean="0"/>
              <a:t>؛ ودراسته تهدف إلى </a:t>
            </a:r>
            <a:r>
              <a:rPr lang="ar-DZ" dirty="0" smtClean="0"/>
              <a:t>توضيح </a:t>
            </a:r>
            <a:r>
              <a:rPr lang="ar-DZ" dirty="0" smtClean="0"/>
              <a:t>العلاقات التي كانت بين الحضارة الإيجية وحضارتي آسيا </a:t>
            </a:r>
            <a:r>
              <a:rPr lang="ar-DZ" dirty="0" smtClean="0"/>
              <a:t>ومصر </a:t>
            </a:r>
            <a:r>
              <a:rPr lang="ar-DZ" dirty="0" smtClean="0"/>
              <a:t>لذلك نجد ضمن علم الآثار الإغريقي علم آثار يعود إلى العصر </a:t>
            </a:r>
            <a:r>
              <a:rPr lang="ar-DZ" dirty="0" err="1" smtClean="0"/>
              <a:t>الهيليني</a:t>
            </a:r>
            <a:r>
              <a:rPr lang="ar-DZ" dirty="0" smtClean="0"/>
              <a:t> أو الإيجي أي إلى عصور ما قبل التاريخ</a:t>
            </a:r>
            <a:r>
              <a:rPr lang="ar-DZ" dirty="0" smtClean="0"/>
              <a:t> </a:t>
            </a:r>
            <a:endParaRPr lang="en-US" dirty="0" smtClean="0"/>
          </a:p>
          <a:p>
            <a:endParaRPr lang="ar-DZ"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lnSpcReduction="10000"/>
          </a:bodyPr>
          <a:lstStyle/>
          <a:p>
            <a:r>
              <a:rPr lang="ar-DZ" dirty="0" smtClean="0"/>
              <a:t>وعلم الآثار الإغريقي لا يلتقي مع علم الآثار الروماني لأن الحضارة الإغريقية </a:t>
            </a:r>
            <a:r>
              <a:rPr lang="ar-DZ" dirty="0" err="1" smtClean="0"/>
              <a:t>أنتشرت</a:t>
            </a:r>
            <a:r>
              <a:rPr lang="ar-DZ" dirty="0" smtClean="0"/>
              <a:t> على سواحل كل من البحر المتوسط والبحر الأسود منذ القرن الرابع قبل الميلاد، وفتح </a:t>
            </a:r>
            <a:r>
              <a:rPr lang="ar-DZ" dirty="0" err="1" smtClean="0"/>
              <a:t>الإسكندر</a:t>
            </a:r>
            <a:r>
              <a:rPr lang="ar-DZ" dirty="0" smtClean="0"/>
              <a:t> للشرق ومصر أدى </a:t>
            </a:r>
            <a:r>
              <a:rPr lang="ar-DZ" dirty="0" err="1" smtClean="0"/>
              <a:t>الى</a:t>
            </a:r>
            <a:r>
              <a:rPr lang="ar-DZ" dirty="0" smtClean="0"/>
              <a:t> إعطائها الطابع </a:t>
            </a:r>
            <a:r>
              <a:rPr lang="ar-DZ" dirty="0" err="1" smtClean="0"/>
              <a:t>الهيليني</a:t>
            </a:r>
            <a:r>
              <a:rPr lang="ar-DZ" dirty="0" smtClean="0"/>
              <a:t> لذلك كل علوم الآثار الأخرى يكون فيها فصلا خاصا بالإغريق، وضمن علم الآثار الإغريقي </a:t>
            </a:r>
            <a:endParaRPr lang="en-US" dirty="0" smtClean="0"/>
          </a:p>
          <a:p>
            <a:r>
              <a:rPr lang="ar-DZ" dirty="0" smtClean="0"/>
              <a:t>نجد</a:t>
            </a:r>
            <a:r>
              <a:rPr lang="ar-DZ" dirty="0" smtClean="0"/>
              <a:t>:</a:t>
            </a:r>
            <a:endParaRPr lang="en-US" dirty="0" smtClean="0"/>
          </a:p>
          <a:p>
            <a:pPr>
              <a:buNone/>
            </a:pPr>
            <a:endParaRPr lang="en-US" dirty="0" smtClean="0"/>
          </a:p>
          <a:p>
            <a:endParaRPr lang="ar-DZ" dirty="0"/>
          </a:p>
        </p:txBody>
      </p:sp>
      <p:pic>
        <p:nvPicPr>
          <p:cNvPr id="7171" name="Picture 3" descr="C:\Users\Dr Toumi\Desktop\صور آثار\صور بلاد الرافدين والكلاسيكية\خ ي 1.jpg"/>
          <p:cNvPicPr>
            <a:picLocks noGrp="1" noChangeAspect="1" noChangeArrowheads="1"/>
          </p:cNvPicPr>
          <p:nvPr>
            <p:ph sz="half" idx="1"/>
          </p:nvPr>
        </p:nvPicPr>
        <p:blipFill>
          <a:blip r:embed="rId2"/>
          <a:srcRect/>
          <a:stretch>
            <a:fillRect/>
          </a:stretch>
        </p:blipFill>
        <p:spPr bwMode="auto">
          <a:xfrm>
            <a:off x="642910" y="785794"/>
            <a:ext cx="3929090" cy="4857784"/>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fontScale="92500" lnSpcReduction="20000"/>
          </a:bodyPr>
          <a:lstStyle/>
          <a:p>
            <a:r>
              <a:rPr lang="ar-DZ" b="1" dirty="0" smtClean="0"/>
              <a:t>علم الآثار </a:t>
            </a:r>
            <a:r>
              <a:rPr lang="ar-DZ" b="1" dirty="0" err="1" smtClean="0"/>
              <a:t>الميناوي</a:t>
            </a:r>
            <a:r>
              <a:rPr lang="ar-DZ" b="1" dirty="0" smtClean="0"/>
              <a:t>:</a:t>
            </a:r>
            <a:r>
              <a:rPr lang="ar-DZ" dirty="0" smtClean="0"/>
              <a:t> </a:t>
            </a:r>
            <a:endParaRPr lang="en-US" dirty="0" smtClean="0"/>
          </a:p>
          <a:p>
            <a:r>
              <a:rPr lang="ar-DZ" dirty="0" smtClean="0"/>
              <a:t>يدرس الحضارة </a:t>
            </a:r>
            <a:r>
              <a:rPr lang="ar-DZ" dirty="0" err="1" smtClean="0"/>
              <a:t>الميناوية</a:t>
            </a:r>
            <a:r>
              <a:rPr lang="ar-DZ" dirty="0" smtClean="0"/>
              <a:t>؛ ومركزها جزيرة كريت، إطارها </a:t>
            </a:r>
            <a:r>
              <a:rPr lang="ar-DZ" dirty="0" err="1" smtClean="0"/>
              <a:t>الزماني</a:t>
            </a:r>
            <a:r>
              <a:rPr lang="ar-DZ" dirty="0" smtClean="0"/>
              <a:t> من 3000 </a:t>
            </a:r>
            <a:r>
              <a:rPr lang="ar-DZ" dirty="0" err="1" smtClean="0"/>
              <a:t>ق</a:t>
            </a:r>
            <a:r>
              <a:rPr lang="ar-DZ" dirty="0" smtClean="0"/>
              <a:t>.م إلى 1200 </a:t>
            </a:r>
            <a:r>
              <a:rPr lang="ar-DZ" dirty="0" err="1" smtClean="0"/>
              <a:t>ق</a:t>
            </a:r>
            <a:r>
              <a:rPr lang="ar-DZ" dirty="0" smtClean="0"/>
              <a:t>.م، وتنتسب </a:t>
            </a:r>
            <a:r>
              <a:rPr lang="ar-DZ" dirty="0" err="1" smtClean="0"/>
              <a:t>للميناويين</a:t>
            </a:r>
            <a:r>
              <a:rPr lang="ar-DZ" dirty="0" smtClean="0"/>
              <a:t> نسبة إلى </a:t>
            </a:r>
            <a:r>
              <a:rPr lang="ar-DZ" dirty="0" err="1" smtClean="0"/>
              <a:t>مينوس</a:t>
            </a:r>
            <a:r>
              <a:rPr lang="ar-DZ" dirty="0" smtClean="0"/>
              <a:t> وهو حسب الأساطير سيد البحر، وعند بلوغ الحضارة الفرعونية وحضارة ما بين النهرين أوجهما بدأت الحضارة </a:t>
            </a:r>
            <a:r>
              <a:rPr lang="ar-DZ" dirty="0" err="1" smtClean="0"/>
              <a:t>الميناوية</a:t>
            </a:r>
            <a:r>
              <a:rPr lang="ar-DZ" dirty="0" smtClean="0"/>
              <a:t> تنمو بجزيرة كريت، وكان من أهم مراكزها مدن </a:t>
            </a:r>
            <a:r>
              <a:rPr lang="ar-DZ" dirty="0" err="1" smtClean="0"/>
              <a:t>كنوسوس</a:t>
            </a:r>
            <a:r>
              <a:rPr lang="ar-DZ" dirty="0" smtClean="0"/>
              <a:t> </a:t>
            </a:r>
            <a:r>
              <a:rPr lang="ar-DZ" dirty="0" err="1" smtClean="0"/>
              <a:t>وفايستوس</a:t>
            </a:r>
            <a:r>
              <a:rPr lang="ar-DZ" dirty="0" smtClean="0"/>
              <a:t> </a:t>
            </a:r>
            <a:r>
              <a:rPr lang="ar-DZ" dirty="0" err="1" smtClean="0"/>
              <a:t>وهاجياتريادا</a:t>
            </a:r>
            <a:r>
              <a:rPr lang="ar-DZ" dirty="0" smtClean="0"/>
              <a:t> وماليا، ثم ظهرت بعدها الحضارة </a:t>
            </a:r>
            <a:r>
              <a:rPr lang="ar-DZ" dirty="0" err="1" smtClean="0"/>
              <a:t>الميكينية</a:t>
            </a:r>
            <a:r>
              <a:rPr lang="ar-DZ" dirty="0" smtClean="0"/>
              <a:t> ألتي شملت شبه جزيرة </a:t>
            </a:r>
            <a:r>
              <a:rPr lang="ar-DZ" dirty="0" err="1" smtClean="0"/>
              <a:t>البولوبونيز</a:t>
            </a:r>
            <a:r>
              <a:rPr lang="ar-DZ" dirty="0" smtClean="0"/>
              <a:t> (شبه جزيرة </a:t>
            </a:r>
            <a:r>
              <a:rPr lang="ar-DZ" dirty="0" err="1" smtClean="0"/>
              <a:t>المورة</a:t>
            </a:r>
            <a:r>
              <a:rPr lang="ar-DZ" dirty="0" smtClean="0"/>
              <a:t>)</a:t>
            </a:r>
            <a:endParaRPr lang="ar-DZ" dirty="0"/>
          </a:p>
        </p:txBody>
      </p:sp>
      <p:pic>
        <p:nvPicPr>
          <p:cNvPr id="8194" name="Picture 2" descr="C:\Users\Dr Toumi\Desktop\م ن 1.jpg"/>
          <p:cNvPicPr>
            <a:picLocks noGrp="1" noChangeAspect="1" noChangeArrowheads="1"/>
          </p:cNvPicPr>
          <p:nvPr>
            <p:ph sz="half" idx="1"/>
          </p:nvPr>
        </p:nvPicPr>
        <p:blipFill>
          <a:blip r:embed="rId2"/>
          <a:srcRect/>
          <a:stretch>
            <a:fillRect/>
          </a:stretch>
        </p:blipFill>
        <p:spPr bwMode="auto">
          <a:xfrm>
            <a:off x="714348" y="857232"/>
            <a:ext cx="3786214" cy="4714908"/>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038600" cy="5554683"/>
          </a:xfrm>
        </p:spPr>
        <p:txBody>
          <a:bodyPr>
            <a:normAutofit fontScale="92500" lnSpcReduction="10000"/>
          </a:bodyPr>
          <a:lstStyle/>
          <a:p>
            <a:r>
              <a:rPr lang="ar-DZ" dirty="0" smtClean="0"/>
              <a:t>وحضارة طروادة خلال الألف الثالث قبل الميلاد، ونمت الحضارة </a:t>
            </a:r>
            <a:r>
              <a:rPr lang="ar-DZ" dirty="0" err="1" smtClean="0"/>
              <a:t>الميناوية</a:t>
            </a:r>
            <a:r>
              <a:rPr lang="ar-DZ" dirty="0" smtClean="0"/>
              <a:t> وشملت </a:t>
            </a:r>
            <a:r>
              <a:rPr lang="ar-DZ" dirty="0" err="1" smtClean="0"/>
              <a:t>إيجه</a:t>
            </a:r>
            <a:r>
              <a:rPr lang="ar-DZ" dirty="0" smtClean="0"/>
              <a:t> ورودس وقبرص وشبه جزيرة اليونان والجزر الأيونية، كما </a:t>
            </a:r>
            <a:r>
              <a:rPr lang="ar-DZ" dirty="0" err="1" smtClean="0"/>
              <a:t>أنتشرت</a:t>
            </a:r>
            <a:r>
              <a:rPr lang="ar-DZ" dirty="0" smtClean="0"/>
              <a:t> في شمال سوريا وصقلية وغرب المتوسط وكانت لها علاقات مع مصر وفلسطين بسبب موقعها الإستراتيجي، </a:t>
            </a:r>
            <a:r>
              <a:rPr lang="ar-DZ" dirty="0" err="1" smtClean="0"/>
              <a:t>وإزدهرت</a:t>
            </a:r>
            <a:r>
              <a:rPr lang="ar-DZ" dirty="0" smtClean="0"/>
              <a:t> عند بداية الألف الثانية قبل الميلاد واستمرت في </a:t>
            </a:r>
            <a:r>
              <a:rPr lang="ar-DZ" dirty="0" err="1" smtClean="0"/>
              <a:t>الإزدهار</a:t>
            </a:r>
            <a:r>
              <a:rPr lang="ar-DZ" dirty="0" smtClean="0"/>
              <a:t> ستة قرون معاصرة الأسرة الثانية عشر المصرية لتضعف خلال ما سمي بالفترة </a:t>
            </a:r>
            <a:r>
              <a:rPr lang="ar-DZ" dirty="0" err="1" smtClean="0"/>
              <a:t>الميناوية</a:t>
            </a:r>
            <a:r>
              <a:rPr lang="ar-DZ" dirty="0" smtClean="0"/>
              <a:t> المتأخرة</a:t>
            </a:r>
            <a:endParaRPr lang="ar-DZ" dirty="0"/>
          </a:p>
        </p:txBody>
      </p:sp>
      <p:pic>
        <p:nvPicPr>
          <p:cNvPr id="9218" name="Picture 2" descr="C:\Users\Dr Toumi\Desktop\ط ر 1.jpg"/>
          <p:cNvPicPr>
            <a:picLocks noGrp="1" noChangeAspect="1" noChangeArrowheads="1"/>
          </p:cNvPicPr>
          <p:nvPr>
            <p:ph sz="half" idx="1"/>
          </p:nvPr>
        </p:nvPicPr>
        <p:blipFill>
          <a:blip r:embed="rId2"/>
          <a:srcRect/>
          <a:stretch>
            <a:fillRect/>
          </a:stretch>
        </p:blipFill>
        <p:spPr bwMode="auto">
          <a:xfrm>
            <a:off x="571472" y="785794"/>
            <a:ext cx="3857652" cy="4500593"/>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a:bodyPr>
          <a:lstStyle/>
          <a:p>
            <a:r>
              <a:rPr lang="ar-DZ" dirty="0" smtClean="0"/>
              <a:t>القصور الملكية رائعة الزخارف التي تحمل جدرانها صورا ونقوشا ملونة وأعمال فنية من الذهب والبرونز والنحاس، وأخرى فخارية رائعة الجمال، ومن أهم هذه القصور قصر التيه (</a:t>
            </a:r>
            <a:r>
              <a:rPr lang="ar-DZ" dirty="0" err="1" smtClean="0"/>
              <a:t>لابيرنث</a:t>
            </a:r>
            <a:r>
              <a:rPr lang="ar-DZ" dirty="0" smtClean="0"/>
              <a:t>)، </a:t>
            </a:r>
            <a:r>
              <a:rPr lang="ar-DZ" dirty="0" smtClean="0"/>
              <a:t>ويذكر أيضا أن الكريتيين عرفوا نوعا من الكتابة تشبه الهيروغليفية.</a:t>
            </a:r>
            <a:r>
              <a:rPr lang="en-US" dirty="0" smtClean="0"/>
              <a:t> </a:t>
            </a:r>
          </a:p>
          <a:p>
            <a:endParaRPr lang="ar-DZ" dirty="0"/>
          </a:p>
        </p:txBody>
      </p:sp>
      <p:pic>
        <p:nvPicPr>
          <p:cNvPr id="11266" name="Picture 2" descr="C:\Users\Dr Toumi\Desktop\ق ص 1.jpg"/>
          <p:cNvPicPr>
            <a:picLocks noGrp="1" noChangeAspect="1" noChangeArrowheads="1"/>
          </p:cNvPicPr>
          <p:nvPr>
            <p:ph sz="half" idx="1"/>
          </p:nvPr>
        </p:nvPicPr>
        <p:blipFill>
          <a:blip r:embed="rId2"/>
          <a:srcRect/>
          <a:stretch>
            <a:fillRect/>
          </a:stretch>
        </p:blipFill>
        <p:spPr bwMode="auto">
          <a:xfrm>
            <a:off x="500034" y="714356"/>
            <a:ext cx="4143404" cy="4572032"/>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643602"/>
          </a:xfrm>
        </p:spPr>
        <p:txBody>
          <a:bodyPr>
            <a:normAutofit fontScale="92500" lnSpcReduction="10000"/>
          </a:bodyPr>
          <a:lstStyle/>
          <a:p>
            <a:r>
              <a:rPr lang="ar-DZ" b="1" dirty="0" smtClean="0"/>
              <a:t>علم الآثار </a:t>
            </a:r>
            <a:r>
              <a:rPr lang="ar-DZ" b="1" dirty="0" err="1" smtClean="0"/>
              <a:t>الهيليني</a:t>
            </a:r>
            <a:r>
              <a:rPr lang="ar-DZ" b="1" dirty="0" smtClean="0"/>
              <a:t>:</a:t>
            </a:r>
            <a:r>
              <a:rPr lang="ar-DZ" dirty="0" smtClean="0"/>
              <a:t> </a:t>
            </a:r>
            <a:endParaRPr lang="en-US" dirty="0" smtClean="0"/>
          </a:p>
          <a:p>
            <a:pPr>
              <a:buNone/>
            </a:pPr>
            <a:r>
              <a:rPr lang="ar-DZ" dirty="0" smtClean="0"/>
              <a:t> يدرس </a:t>
            </a:r>
            <a:r>
              <a:rPr lang="ar-DZ" dirty="0" smtClean="0"/>
              <a:t>الحضارة </a:t>
            </a:r>
            <a:r>
              <a:rPr lang="ar-DZ" dirty="0" err="1" smtClean="0"/>
              <a:t>الهيلينية</a:t>
            </a:r>
            <a:r>
              <a:rPr lang="ar-DZ" dirty="0" smtClean="0"/>
              <a:t> </a:t>
            </a:r>
            <a:r>
              <a:rPr lang="ar-DZ" dirty="0" smtClean="0"/>
              <a:t>التي مركزها </a:t>
            </a:r>
            <a:r>
              <a:rPr lang="ar-DZ" dirty="0" smtClean="0"/>
              <a:t>بلاد اليونان الأم وتنسب إلى </a:t>
            </a:r>
            <a:r>
              <a:rPr lang="ar-DZ" dirty="0" err="1" smtClean="0"/>
              <a:t>هيلاس</a:t>
            </a:r>
            <a:r>
              <a:rPr lang="ar-DZ" dirty="0" smtClean="0"/>
              <a:t> أو </a:t>
            </a:r>
            <a:r>
              <a:rPr lang="ar-DZ" dirty="0" err="1" smtClean="0"/>
              <a:t>هيلاد</a:t>
            </a:r>
            <a:r>
              <a:rPr lang="ar-DZ" dirty="0" smtClean="0"/>
              <a:t> </a:t>
            </a:r>
            <a:r>
              <a:rPr lang="ar-DZ" dirty="0" err="1" smtClean="0"/>
              <a:t>إسم</a:t>
            </a:r>
            <a:r>
              <a:rPr lang="ar-DZ" dirty="0" smtClean="0"/>
              <a:t> بلاد اليونان </a:t>
            </a:r>
            <a:r>
              <a:rPr lang="ar-DZ" dirty="0" smtClean="0"/>
              <a:t>القديم </a:t>
            </a:r>
            <a:r>
              <a:rPr lang="ar-DZ" dirty="0" smtClean="0"/>
              <a:t>تعود إلى الألف سنة الأولى من تاريخ بلاد اليونان </a:t>
            </a:r>
            <a:r>
              <a:rPr lang="ar-DZ" dirty="0" err="1" smtClean="0"/>
              <a:t>أنتشرت</a:t>
            </a:r>
            <a:r>
              <a:rPr lang="ar-DZ" dirty="0" smtClean="0"/>
              <a:t> خارج حدوده بدءا من القرن الثامن قبل الميلاد </a:t>
            </a:r>
            <a:r>
              <a:rPr lang="ar-DZ" dirty="0" smtClean="0"/>
              <a:t>ساعدها </a:t>
            </a:r>
            <a:r>
              <a:rPr lang="ar-DZ" dirty="0" smtClean="0"/>
              <a:t>في ذلك الطابع الجغرافي الذي هو أرخبيل من الجزر مع مناخ معتدل أدى باليونانيين إلى حب المغامرة وركوب البحر، من أهم مميزاتها العالم المعمارية الهامة والأعمال النحتية لتوفر مادة الرخام في </a:t>
            </a:r>
            <a:r>
              <a:rPr lang="ar-DZ" dirty="0" err="1" smtClean="0"/>
              <a:t>باروس</a:t>
            </a:r>
            <a:r>
              <a:rPr lang="ar-DZ" dirty="0" smtClean="0"/>
              <a:t> </a:t>
            </a:r>
            <a:r>
              <a:rPr lang="ar-DZ" dirty="0" err="1" smtClean="0"/>
              <a:t>وناكسوس</a:t>
            </a:r>
            <a:endParaRPr lang="ar-DZ" dirty="0"/>
          </a:p>
        </p:txBody>
      </p:sp>
      <p:pic>
        <p:nvPicPr>
          <p:cNvPr id="10242" name="Picture 2" descr="C:\Users\Dr Toumi\Desktop\ح ه 1.jpg"/>
          <p:cNvPicPr>
            <a:picLocks noGrp="1" noChangeAspect="1" noChangeArrowheads="1"/>
          </p:cNvPicPr>
          <p:nvPr>
            <p:ph sz="half" idx="1"/>
          </p:nvPr>
        </p:nvPicPr>
        <p:blipFill>
          <a:blip r:embed="rId2"/>
          <a:srcRect/>
          <a:stretch>
            <a:fillRect/>
          </a:stretch>
        </p:blipFill>
        <p:spPr bwMode="auto">
          <a:xfrm>
            <a:off x="357158" y="785794"/>
            <a:ext cx="4357718" cy="5000660"/>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00042"/>
            <a:ext cx="4038600" cy="5500726"/>
          </a:xfrm>
        </p:spPr>
        <p:txBody>
          <a:bodyPr>
            <a:normAutofit fontScale="92500" lnSpcReduction="20000"/>
          </a:bodyPr>
          <a:lstStyle/>
          <a:p>
            <a:r>
              <a:rPr lang="ar-DZ" b="1" dirty="0" smtClean="0"/>
              <a:t>علم الآثار </a:t>
            </a:r>
            <a:r>
              <a:rPr lang="ar-DZ" b="1" dirty="0" err="1" smtClean="0"/>
              <a:t>السيكلادية</a:t>
            </a:r>
            <a:r>
              <a:rPr lang="ar-DZ" b="1" dirty="0" smtClean="0"/>
              <a:t>:</a:t>
            </a:r>
            <a:endParaRPr lang="en-US" dirty="0" smtClean="0"/>
          </a:p>
          <a:p>
            <a:r>
              <a:rPr lang="ar-DZ" dirty="0" smtClean="0"/>
              <a:t> يدرس حضارة جزر الأرخبيل اليوناني، </a:t>
            </a:r>
            <a:r>
              <a:rPr lang="ar-DZ" dirty="0" err="1" smtClean="0"/>
              <a:t>إستمدت</a:t>
            </a:r>
            <a:r>
              <a:rPr lang="ar-DZ" dirty="0" smtClean="0"/>
              <a:t> </a:t>
            </a:r>
            <a:r>
              <a:rPr lang="ar-DZ" dirty="0" err="1" smtClean="0"/>
              <a:t>إسمها</a:t>
            </a:r>
            <a:r>
              <a:rPr lang="ar-DZ" dirty="0" smtClean="0"/>
              <a:t> من الدائرة (</a:t>
            </a:r>
            <a:r>
              <a:rPr lang="en-US" dirty="0" err="1" smtClean="0"/>
              <a:t>Syclade</a:t>
            </a:r>
            <a:r>
              <a:rPr lang="ar-DZ" dirty="0" smtClean="0"/>
              <a:t>) لأنها تمثل دائرة حول </a:t>
            </a:r>
            <a:r>
              <a:rPr lang="ar-DZ" dirty="0" err="1" smtClean="0"/>
              <a:t>ديلوس</a:t>
            </a:r>
            <a:r>
              <a:rPr lang="ar-DZ" dirty="0" smtClean="0"/>
              <a:t> </a:t>
            </a:r>
            <a:r>
              <a:rPr lang="ar-DZ" dirty="0" err="1" smtClean="0"/>
              <a:t>واندروس</a:t>
            </a:r>
            <a:r>
              <a:rPr lang="ar-DZ" dirty="0" smtClean="0"/>
              <a:t> وزيا </a:t>
            </a:r>
            <a:r>
              <a:rPr lang="ar-DZ" dirty="0" err="1" smtClean="0"/>
              <a:t>وناكسوس</a:t>
            </a:r>
            <a:r>
              <a:rPr lang="ar-DZ" dirty="0" smtClean="0"/>
              <a:t> </a:t>
            </a:r>
            <a:r>
              <a:rPr lang="ar-DZ" dirty="0" err="1" smtClean="0"/>
              <a:t>وباروس</a:t>
            </a:r>
            <a:r>
              <a:rPr lang="ar-DZ" dirty="0" smtClean="0"/>
              <a:t>، إطارها </a:t>
            </a:r>
            <a:r>
              <a:rPr lang="ar-DZ" dirty="0" err="1" smtClean="0"/>
              <a:t>الزماني</a:t>
            </a:r>
            <a:r>
              <a:rPr lang="ar-DZ" dirty="0" smtClean="0"/>
              <a:t> ما بين3300 إلى 2000ق.م شملت الثقافة </a:t>
            </a:r>
            <a:r>
              <a:rPr lang="ar-DZ" dirty="0" err="1" smtClean="0"/>
              <a:t>السيكلادية</a:t>
            </a:r>
            <a:r>
              <a:rPr lang="ar-DZ" dirty="0" smtClean="0"/>
              <a:t> عدة جزر مثل </a:t>
            </a:r>
            <a:r>
              <a:rPr lang="ar-DZ" dirty="0" err="1" smtClean="0"/>
              <a:t>كوس</a:t>
            </a:r>
            <a:r>
              <a:rPr lang="ar-DZ" dirty="0" smtClean="0"/>
              <a:t> </a:t>
            </a:r>
            <a:r>
              <a:rPr lang="ar-DZ" dirty="0" err="1" smtClean="0"/>
              <a:t>وميلوس</a:t>
            </a:r>
            <a:r>
              <a:rPr lang="ar-DZ" dirty="0" smtClean="0"/>
              <a:t> </a:t>
            </a:r>
            <a:r>
              <a:rPr lang="ar-DZ" dirty="0" err="1" smtClean="0"/>
              <a:t>وسيروس</a:t>
            </a:r>
            <a:r>
              <a:rPr lang="ar-DZ" dirty="0" smtClean="0"/>
              <a:t> </a:t>
            </a:r>
            <a:r>
              <a:rPr lang="ar-DZ" dirty="0" err="1" smtClean="0"/>
              <a:t>وتيرا</a:t>
            </a:r>
            <a:r>
              <a:rPr lang="ar-DZ" dirty="0" smtClean="0"/>
              <a:t>، من آثارهم الأواني الخزفية والتماثيل الحجرية صغيرة الحجم متميزة التصميم، بعد 1900ق.م انحطت الثقافة </a:t>
            </a:r>
            <a:r>
              <a:rPr lang="ar-DZ" dirty="0" err="1" smtClean="0"/>
              <a:t>السيكلادية</a:t>
            </a:r>
            <a:r>
              <a:rPr lang="ar-DZ" dirty="0" smtClean="0"/>
              <a:t> ومن ثم تبنت مقومات عديدة من الثقافتين </a:t>
            </a:r>
            <a:r>
              <a:rPr lang="ar-DZ" dirty="0" err="1" smtClean="0"/>
              <a:t>المينوية</a:t>
            </a:r>
            <a:r>
              <a:rPr lang="ar-DZ" dirty="0" smtClean="0"/>
              <a:t> </a:t>
            </a:r>
            <a:r>
              <a:rPr lang="ar-DZ" dirty="0" err="1" smtClean="0"/>
              <a:t>والميسينية</a:t>
            </a:r>
            <a:endParaRPr lang="ar-DZ" dirty="0"/>
          </a:p>
        </p:txBody>
      </p:sp>
      <p:pic>
        <p:nvPicPr>
          <p:cNvPr id="12290" name="Picture 2" descr="C:\Users\Dr Toumi\Desktop\حس 2.jpg"/>
          <p:cNvPicPr>
            <a:picLocks noGrp="1" noChangeAspect="1" noChangeArrowheads="1"/>
          </p:cNvPicPr>
          <p:nvPr>
            <p:ph sz="half" idx="1"/>
          </p:nvPr>
        </p:nvPicPr>
        <p:blipFill>
          <a:blip r:embed="rId2"/>
          <a:srcRect/>
          <a:stretch>
            <a:fillRect/>
          </a:stretch>
        </p:blipFill>
        <p:spPr bwMode="auto">
          <a:xfrm>
            <a:off x="500034" y="571480"/>
            <a:ext cx="4214842" cy="5000659"/>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smtClean="0"/>
              <a:t>علم الآثار الروماني</a:t>
            </a:r>
            <a:endParaRPr lang="ar-DZ" dirty="0"/>
          </a:p>
        </p:txBody>
      </p:sp>
      <p:sp>
        <p:nvSpPr>
          <p:cNvPr id="4" name="Espace réservé du contenu 3"/>
          <p:cNvSpPr>
            <a:spLocks noGrp="1"/>
          </p:cNvSpPr>
          <p:nvPr>
            <p:ph sz="half" idx="2"/>
          </p:nvPr>
        </p:nvSpPr>
        <p:spPr/>
        <p:txBody>
          <a:bodyPr>
            <a:normAutofit fontScale="85000" lnSpcReduction="20000"/>
          </a:bodyPr>
          <a:lstStyle/>
          <a:p>
            <a:r>
              <a:rPr lang="ar-DZ" b="1" dirty="0" smtClean="0"/>
              <a:t>علم الآثار </a:t>
            </a:r>
            <a:r>
              <a:rPr lang="ar-DZ" b="1" dirty="0" smtClean="0"/>
              <a:t>الروماني</a:t>
            </a:r>
          </a:p>
          <a:p>
            <a:r>
              <a:rPr lang="ar-DZ" dirty="0" smtClean="0"/>
              <a:t>نشأ في إطار البحث عن أصول الحضارة الأوروبية؛ يهتم بعديد الحضارات التي نشأت في شبه جزيرة إيطاليا والتي </a:t>
            </a:r>
            <a:r>
              <a:rPr lang="ar-DZ" dirty="0" err="1" smtClean="0"/>
              <a:t>إمتدت</a:t>
            </a:r>
            <a:r>
              <a:rPr lang="ar-DZ" dirty="0" smtClean="0"/>
              <a:t> إليها السيطرة الرومانية لذلك نجد</a:t>
            </a:r>
            <a:r>
              <a:rPr lang="ar-DZ" dirty="0" smtClean="0"/>
              <a:t>:</a:t>
            </a:r>
          </a:p>
          <a:p>
            <a:r>
              <a:rPr lang="ar-DZ" dirty="0" smtClean="0"/>
              <a:t>..علم آثار عصور </a:t>
            </a:r>
            <a:r>
              <a:rPr lang="ar-DZ" dirty="0" err="1" smtClean="0"/>
              <a:t>ماقبل</a:t>
            </a:r>
            <a:r>
              <a:rPr lang="ar-DZ" dirty="0" smtClean="0"/>
              <a:t> التاريخ والعصر الوسيط الإيطالي حيث الغزوات الشمالية </a:t>
            </a:r>
            <a:r>
              <a:rPr lang="ar-DZ" dirty="0" err="1" smtClean="0"/>
              <a:t>الإيلليرية</a:t>
            </a:r>
            <a:r>
              <a:rPr lang="ar-DZ" dirty="0" smtClean="0"/>
              <a:t> (منطقة جبلية </a:t>
            </a:r>
            <a:r>
              <a:rPr lang="ar-DZ" dirty="0" err="1" smtClean="0"/>
              <a:t>بلقأنية</a:t>
            </a:r>
            <a:r>
              <a:rPr lang="ar-DZ" dirty="0" smtClean="0"/>
              <a:t> بمحاذاة </a:t>
            </a:r>
            <a:r>
              <a:rPr lang="ar-DZ" dirty="0" err="1" smtClean="0"/>
              <a:t>الإدريأتيك</a:t>
            </a:r>
            <a:r>
              <a:rPr lang="ar-DZ" dirty="0" smtClean="0"/>
              <a:t>).</a:t>
            </a:r>
            <a:endParaRPr lang="en-US" dirty="0" smtClean="0"/>
          </a:p>
          <a:p>
            <a:r>
              <a:rPr lang="ar-DZ" dirty="0" smtClean="0"/>
              <a:t>..علم الآثار </a:t>
            </a:r>
            <a:r>
              <a:rPr lang="ar-DZ" dirty="0" err="1" smtClean="0"/>
              <a:t>الأتروسكي</a:t>
            </a:r>
            <a:r>
              <a:rPr lang="ar-DZ" dirty="0" smtClean="0"/>
              <a:t> نسبة إلى </a:t>
            </a:r>
            <a:r>
              <a:rPr lang="ar-DZ" dirty="0" err="1" smtClean="0"/>
              <a:t>أتروريا</a:t>
            </a:r>
            <a:r>
              <a:rPr lang="ar-DZ" dirty="0" smtClean="0"/>
              <a:t> </a:t>
            </a:r>
            <a:r>
              <a:rPr lang="ar-DZ" dirty="0" err="1" smtClean="0"/>
              <a:t>الإسم</a:t>
            </a:r>
            <a:r>
              <a:rPr lang="ar-DZ" dirty="0" smtClean="0"/>
              <a:t> القديم لغرب إيطاليا من خلال حفريات </a:t>
            </a:r>
            <a:r>
              <a:rPr lang="ar-DZ" dirty="0" err="1" smtClean="0"/>
              <a:t>فاي</a:t>
            </a:r>
            <a:r>
              <a:rPr lang="ar-DZ" dirty="0" smtClean="0"/>
              <a:t> وكير </a:t>
            </a:r>
            <a:r>
              <a:rPr lang="ar-DZ" dirty="0" err="1" smtClean="0"/>
              <a:t>وفولسي</a:t>
            </a:r>
            <a:r>
              <a:rPr lang="ar-DZ" dirty="0" smtClean="0"/>
              <a:t>.</a:t>
            </a:r>
            <a:endParaRPr lang="en-US" dirty="0" smtClean="0"/>
          </a:p>
        </p:txBody>
      </p:sp>
      <p:pic>
        <p:nvPicPr>
          <p:cNvPr id="13314" name="Picture 2" descr="C:\Users\Dr Toumi\Desktop\صور آثار\صور بلاد الرافدين والكلاسيكية\ا م 12.jpg"/>
          <p:cNvPicPr>
            <a:picLocks noGrp="1" noChangeAspect="1" noChangeArrowheads="1"/>
          </p:cNvPicPr>
          <p:nvPr>
            <p:ph sz="half" idx="1"/>
          </p:nvPr>
        </p:nvPicPr>
        <p:blipFill>
          <a:blip r:embed="rId2"/>
          <a:srcRect/>
          <a:stretch>
            <a:fillRect/>
          </a:stretch>
        </p:blipFill>
        <p:spPr bwMode="auto">
          <a:xfrm>
            <a:off x="500034" y="1571612"/>
            <a:ext cx="4214841" cy="4000528"/>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71546"/>
            <a:ext cx="8229600" cy="5054617"/>
          </a:xfrm>
        </p:spPr>
        <p:txBody>
          <a:bodyPr>
            <a:normAutofit fontScale="92500" lnSpcReduction="20000"/>
          </a:bodyPr>
          <a:lstStyle/>
          <a:p>
            <a:r>
              <a:rPr lang="ar-DZ" dirty="0" smtClean="0"/>
              <a:t>..علم آثار </a:t>
            </a:r>
            <a:r>
              <a:rPr lang="ar-DZ" dirty="0" err="1" smtClean="0"/>
              <a:t>فنيقي</a:t>
            </a:r>
            <a:r>
              <a:rPr lang="ar-DZ" dirty="0" smtClean="0"/>
              <a:t> روماني في صقلية وسردينيا </a:t>
            </a:r>
            <a:r>
              <a:rPr lang="ar-DZ" dirty="0" err="1" smtClean="0"/>
              <a:t>اللتأن</a:t>
            </a:r>
            <a:r>
              <a:rPr lang="ar-DZ" dirty="0" smtClean="0"/>
              <a:t> كانتا مستعمرات فينيقية.</a:t>
            </a:r>
            <a:endParaRPr lang="en-US" dirty="0" smtClean="0"/>
          </a:p>
          <a:p>
            <a:r>
              <a:rPr lang="ar-DZ" dirty="0" smtClean="0"/>
              <a:t>..علم آثار إغريقي روماني في صقلية وجنوب إيطاليا المستعمرة من قبل الإغريق.</a:t>
            </a:r>
            <a:endParaRPr lang="en-US" dirty="0" smtClean="0"/>
          </a:p>
          <a:p>
            <a:r>
              <a:rPr lang="ar-DZ" dirty="0" smtClean="0"/>
              <a:t>..علم آثار روماني في الأماكن التي حلت </a:t>
            </a:r>
            <a:r>
              <a:rPr lang="ar-DZ" dirty="0" err="1" smtClean="0"/>
              <a:t>بها</a:t>
            </a:r>
            <a:r>
              <a:rPr lang="ar-DZ" dirty="0" smtClean="0"/>
              <a:t> الجيوش الرومانية وتركت </a:t>
            </a:r>
            <a:r>
              <a:rPr lang="ar-DZ" dirty="0" err="1" smtClean="0"/>
              <a:t>بها</a:t>
            </a:r>
            <a:r>
              <a:rPr lang="ar-DZ" dirty="0" smtClean="0"/>
              <a:t> آثارها من عمارة وزخرفة ونقود،...مثل </a:t>
            </a:r>
            <a:r>
              <a:rPr lang="ar-DZ" dirty="0" err="1" smtClean="0"/>
              <a:t>ماهو</a:t>
            </a:r>
            <a:r>
              <a:rPr lang="ar-DZ" dirty="0" smtClean="0"/>
              <a:t> الحال في </a:t>
            </a:r>
            <a:r>
              <a:rPr lang="ar-DZ" dirty="0" err="1" smtClean="0"/>
              <a:t>صبراتة</a:t>
            </a:r>
            <a:r>
              <a:rPr lang="ar-DZ" dirty="0" smtClean="0"/>
              <a:t> بليبيا، </a:t>
            </a:r>
            <a:r>
              <a:rPr lang="ar-DZ" dirty="0" err="1" smtClean="0"/>
              <a:t>تيمقاد</a:t>
            </a:r>
            <a:r>
              <a:rPr lang="ar-DZ" dirty="0" smtClean="0"/>
              <a:t> وجميلة بالجزائر، </a:t>
            </a:r>
            <a:r>
              <a:rPr lang="ar-DZ" dirty="0" err="1" smtClean="0"/>
              <a:t>قرطاج</a:t>
            </a:r>
            <a:r>
              <a:rPr lang="ar-DZ" dirty="0" smtClean="0"/>
              <a:t> بتونس،...</a:t>
            </a:r>
            <a:endParaRPr lang="en-US" dirty="0" smtClean="0"/>
          </a:p>
          <a:p>
            <a:r>
              <a:rPr lang="ar-DZ" dirty="0" smtClean="0"/>
              <a:t>..علم الآثار البيزنطية قلاع وحصون إلى غير ذلك...</a:t>
            </a:r>
            <a:endParaRPr lang="en-US" dirty="0" smtClean="0"/>
          </a:p>
          <a:p>
            <a:r>
              <a:rPr lang="ar-DZ" dirty="0" smtClean="0"/>
              <a:t>..كانت بدايته مع التنقيب في </a:t>
            </a:r>
            <a:r>
              <a:rPr lang="ar-DZ" dirty="0" err="1" smtClean="0"/>
              <a:t>هيراكليوم</a:t>
            </a:r>
            <a:r>
              <a:rPr lang="ar-DZ" dirty="0" smtClean="0"/>
              <a:t> </a:t>
            </a:r>
            <a:r>
              <a:rPr lang="ar-DZ" dirty="0" err="1" smtClean="0"/>
              <a:t>وبومبي</a:t>
            </a:r>
            <a:r>
              <a:rPr lang="ar-DZ" dirty="0" smtClean="0"/>
              <a:t> خلال القرن الثامن عشر ميلادي، حيث </a:t>
            </a:r>
            <a:r>
              <a:rPr lang="ar-DZ" dirty="0" err="1" smtClean="0"/>
              <a:t>أكتشفت</a:t>
            </a:r>
            <a:r>
              <a:rPr lang="ar-DZ" dirty="0" smtClean="0"/>
              <a:t> بعض البيوت وقطعت لوحات منها وتركت المنازل المنهوبة لتنهار، ولم تكتمل الحفريات في أي من المنازل إلا نادرا</a:t>
            </a:r>
            <a:endParaRPr lang="ar-DZ"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428604"/>
            <a:ext cx="4038600" cy="5786478"/>
          </a:xfrm>
        </p:spPr>
        <p:txBody>
          <a:bodyPr>
            <a:normAutofit fontScale="92500" lnSpcReduction="20000"/>
          </a:bodyPr>
          <a:lstStyle/>
          <a:p>
            <a:r>
              <a:rPr lang="ar-DZ" dirty="0" smtClean="0"/>
              <a:t>بالنسبة لتاريخ بداية العمل الأثري ببلاد الرافدين يمكن القول أنه كان خلال القرن السابع عشر ميلادي على أثر عودة النبيل الإيطالي </a:t>
            </a:r>
            <a:r>
              <a:rPr lang="ar-DZ" dirty="0" err="1" smtClean="0"/>
              <a:t>بيتروديلافال</a:t>
            </a:r>
            <a:r>
              <a:rPr lang="ar-DZ" dirty="0" smtClean="0"/>
              <a:t> عام 1625م؛ الذي كان في رحلة إلى بلاد العراق القديم وأحضر منها أحجارا منقوشة برموز غير معروفة، كذلك البعثة العلمية التي أرسلها ملك </a:t>
            </a:r>
            <a:r>
              <a:rPr lang="ar-DZ" dirty="0" err="1" smtClean="0"/>
              <a:t>الدانمارك</a:t>
            </a:r>
            <a:r>
              <a:rPr lang="ar-DZ" dirty="0" smtClean="0"/>
              <a:t> إلى الشرق لجمع كل ما يمكن من معلومات في كافة فروع المعرفة؛ حيث تمكن رئيسها </a:t>
            </a:r>
            <a:r>
              <a:rPr lang="ar-DZ" dirty="0" err="1" smtClean="0"/>
              <a:t>كارستن</a:t>
            </a:r>
            <a:r>
              <a:rPr lang="ar-DZ" dirty="0" smtClean="0"/>
              <a:t> </a:t>
            </a:r>
            <a:r>
              <a:rPr lang="ar-DZ" dirty="0" err="1" smtClean="0"/>
              <a:t>نيبور</a:t>
            </a:r>
            <a:r>
              <a:rPr lang="ar-DZ" dirty="0" smtClean="0"/>
              <a:t> من نسخ نقوش من (</a:t>
            </a:r>
            <a:r>
              <a:rPr lang="ar-DZ" dirty="0" err="1" smtClean="0"/>
              <a:t>برسبوليس</a:t>
            </a:r>
            <a:r>
              <a:rPr lang="ar-DZ" dirty="0" smtClean="0"/>
              <a:t>) </a:t>
            </a:r>
            <a:r>
              <a:rPr lang="ar-DZ" dirty="0" err="1" smtClean="0"/>
              <a:t>آثارت</a:t>
            </a:r>
            <a:r>
              <a:rPr lang="ar-DZ" dirty="0" smtClean="0"/>
              <a:t> </a:t>
            </a:r>
            <a:r>
              <a:rPr lang="ar-DZ" dirty="0" err="1" smtClean="0"/>
              <a:t>إهتمام</a:t>
            </a:r>
            <a:r>
              <a:rPr lang="ar-DZ" dirty="0" smtClean="0"/>
              <a:t> علماء اللغات الذين </a:t>
            </a:r>
            <a:r>
              <a:rPr lang="ar-DZ" dirty="0" err="1" smtClean="0"/>
              <a:t>بدأوا</a:t>
            </a:r>
            <a:r>
              <a:rPr lang="ar-DZ" dirty="0" smtClean="0"/>
              <a:t> في محاولة تفسيرها.</a:t>
            </a:r>
            <a:endParaRPr lang="en-US" dirty="0" smtClean="0"/>
          </a:p>
          <a:p>
            <a:endParaRPr lang="ar-DZ" dirty="0"/>
          </a:p>
        </p:txBody>
      </p:sp>
      <p:pic>
        <p:nvPicPr>
          <p:cNvPr id="2050" name="Picture 2" descr="C:\Users\Dr Toumi\Desktop\د1.jpg"/>
          <p:cNvPicPr>
            <a:picLocks noGrp="1" noChangeAspect="1" noChangeArrowheads="1"/>
          </p:cNvPicPr>
          <p:nvPr>
            <p:ph sz="half" idx="1"/>
          </p:nvPr>
        </p:nvPicPr>
        <p:blipFill>
          <a:blip r:embed="rId2"/>
          <a:srcRect/>
          <a:stretch>
            <a:fillRect/>
          </a:stretch>
        </p:blipFill>
        <p:spPr bwMode="auto">
          <a:xfrm>
            <a:off x="642910" y="642919"/>
            <a:ext cx="3643338" cy="4596626"/>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a:bodyPr>
          <a:lstStyle/>
          <a:p>
            <a:r>
              <a:rPr lang="ar-DZ" dirty="0" smtClean="0"/>
              <a:t>وفي نهاية القرن الثامن عشر وبداية القرن التاسع عشر في عهد ملوك نابولي نظمت حفريات في </a:t>
            </a:r>
            <a:r>
              <a:rPr lang="ar-DZ" dirty="0" err="1" smtClean="0"/>
              <a:t>بومبي</a:t>
            </a:r>
            <a:r>
              <a:rPr lang="ar-DZ" dirty="0" smtClean="0"/>
              <a:t> </a:t>
            </a:r>
            <a:r>
              <a:rPr lang="ar-DZ" dirty="0" smtClean="0"/>
              <a:t>أشرف على إدارتها </a:t>
            </a:r>
            <a:r>
              <a:rPr lang="ar-DZ" dirty="0" err="1" smtClean="0"/>
              <a:t>ميشال</a:t>
            </a:r>
            <a:r>
              <a:rPr lang="ar-DZ" dirty="0" smtClean="0"/>
              <a:t> أرديتي من علماء نابولي؛ وهي أول حفرية كبيرة يخطط لها في التاريخ برأسمال كبير ويد عاملة تفوق </a:t>
            </a:r>
            <a:r>
              <a:rPr lang="ar-DZ" dirty="0" err="1" smtClean="0"/>
              <a:t>ستمئة</a:t>
            </a:r>
            <a:r>
              <a:rPr lang="ar-DZ" dirty="0" smtClean="0"/>
              <a:t> عامل، وفي عام 1860م تحول الإشراف على حفرية </a:t>
            </a:r>
            <a:r>
              <a:rPr lang="ar-DZ" dirty="0" err="1" smtClean="0"/>
              <a:t>بومبي</a:t>
            </a:r>
            <a:r>
              <a:rPr lang="ar-DZ" dirty="0" smtClean="0"/>
              <a:t> </a:t>
            </a:r>
            <a:r>
              <a:rPr lang="ar-DZ" dirty="0" err="1" smtClean="0"/>
              <a:t>الى</a:t>
            </a:r>
            <a:r>
              <a:rPr lang="ar-DZ" dirty="0" smtClean="0"/>
              <a:t> </a:t>
            </a:r>
            <a:r>
              <a:rPr lang="ar-DZ" dirty="0" err="1" smtClean="0"/>
              <a:t>جيوسبي</a:t>
            </a:r>
            <a:r>
              <a:rPr lang="ar-DZ" dirty="0" smtClean="0"/>
              <a:t> </a:t>
            </a:r>
            <a:r>
              <a:rPr lang="ar-DZ" dirty="0" err="1" smtClean="0"/>
              <a:t>فيورلي</a:t>
            </a:r>
            <a:r>
              <a:rPr lang="ar-DZ" dirty="0" smtClean="0"/>
              <a:t> الذي </a:t>
            </a:r>
            <a:r>
              <a:rPr lang="ar-DZ" dirty="0" err="1" smtClean="0"/>
              <a:t>إكتشف</a:t>
            </a:r>
            <a:r>
              <a:rPr lang="ar-DZ" dirty="0" smtClean="0"/>
              <a:t> </a:t>
            </a:r>
            <a:r>
              <a:rPr lang="ar-DZ" dirty="0" err="1" smtClean="0"/>
              <a:t>أنسولة</a:t>
            </a:r>
            <a:r>
              <a:rPr lang="ar-DZ" dirty="0" smtClean="0"/>
              <a:t> كاملة </a:t>
            </a:r>
            <a:endParaRPr lang="ar-DZ" dirty="0"/>
          </a:p>
        </p:txBody>
      </p:sp>
      <p:pic>
        <p:nvPicPr>
          <p:cNvPr id="14338" name="Picture 2" descr="C:\Users\Dr Toumi\Desktop\صور آثار\بض.jpg"/>
          <p:cNvPicPr>
            <a:picLocks noGrp="1" noChangeAspect="1" noChangeArrowheads="1"/>
          </p:cNvPicPr>
          <p:nvPr>
            <p:ph sz="half" idx="1"/>
          </p:nvPr>
        </p:nvPicPr>
        <p:blipFill>
          <a:blip r:embed="rId2"/>
          <a:srcRect/>
          <a:stretch>
            <a:fillRect/>
          </a:stretch>
        </p:blipFill>
        <p:spPr bwMode="auto">
          <a:xfrm>
            <a:off x="714348" y="714356"/>
            <a:ext cx="4000527" cy="4857784"/>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429287"/>
          </a:xfrm>
        </p:spPr>
        <p:txBody>
          <a:bodyPr>
            <a:normAutofit fontScale="85000" lnSpcReduction="10000"/>
          </a:bodyPr>
          <a:lstStyle/>
          <a:p>
            <a:r>
              <a:rPr lang="ar-DZ" dirty="0" smtClean="0"/>
              <a:t>من خلال حفره الطبقات واحدة  أثر الأخرى </a:t>
            </a:r>
            <a:r>
              <a:rPr lang="ar-DZ" dirty="0" err="1" smtClean="0"/>
              <a:t>بإعتماده</a:t>
            </a:r>
            <a:r>
              <a:rPr lang="ar-DZ" dirty="0" smtClean="0"/>
              <a:t> على ما يعرف بالتحليل </a:t>
            </a:r>
            <a:r>
              <a:rPr lang="ar-DZ" dirty="0" err="1" smtClean="0"/>
              <a:t>الأستراتوغرافي</a:t>
            </a:r>
            <a:r>
              <a:rPr lang="ar-DZ" dirty="0" smtClean="0"/>
              <a:t> محتفظا بالظواهر المهمة في أماكنها وأنشأ ما سماه مدرسة </a:t>
            </a:r>
            <a:r>
              <a:rPr lang="ar-DZ" dirty="0" err="1" smtClean="0"/>
              <a:t>بومبي</a:t>
            </a:r>
            <a:r>
              <a:rPr lang="ar-DZ" dirty="0" smtClean="0"/>
              <a:t> للتنقيب، حيث يتمكن </a:t>
            </a:r>
            <a:r>
              <a:rPr lang="ar-DZ" dirty="0" err="1" smtClean="0"/>
              <a:t>الآثاريون</a:t>
            </a:r>
            <a:r>
              <a:rPr lang="ar-DZ" dirty="0" smtClean="0"/>
              <a:t> من تعلم هذه الطرق الحديثة في العمل الأثري، وقام بإجراء دراسة خاصة للمواد الخام وتقنية </a:t>
            </a:r>
            <a:r>
              <a:rPr lang="ar-DZ" dirty="0" smtClean="0"/>
              <a:t>البناء</a:t>
            </a:r>
            <a:r>
              <a:rPr lang="ar-DZ" dirty="0" smtClean="0"/>
              <a:t> وطور الوسائل التي تصنع </a:t>
            </a:r>
            <a:r>
              <a:rPr lang="ar-DZ" dirty="0" err="1" smtClean="0"/>
              <a:t>بها</a:t>
            </a:r>
            <a:r>
              <a:rPr lang="ar-DZ" dirty="0" smtClean="0"/>
              <a:t> النماذج </a:t>
            </a:r>
            <a:r>
              <a:rPr lang="ar-DZ" dirty="0" err="1" smtClean="0"/>
              <a:t>الجصية</a:t>
            </a:r>
            <a:r>
              <a:rPr lang="ar-DZ" dirty="0" smtClean="0"/>
              <a:t> للأجسام بصب </a:t>
            </a:r>
            <a:r>
              <a:rPr lang="ar-DZ" dirty="0" err="1" smtClean="0"/>
              <a:t>الجص</a:t>
            </a:r>
            <a:r>
              <a:rPr lang="ar-DZ" dirty="0" smtClean="0"/>
              <a:t> في الفراغات التي تكونت في الرماد البركاني بعد تحلل الأجسام، وذهب أبعد من ذلك في عمل نماذج الأبواب والأثاث وحتى السقوف.</a:t>
            </a:r>
            <a:endParaRPr lang="en-US" dirty="0" smtClean="0"/>
          </a:p>
          <a:p>
            <a:r>
              <a:rPr lang="ar-DZ" dirty="0" smtClean="0"/>
              <a:t>إضافة إلى هذا كانت هناك </a:t>
            </a:r>
            <a:r>
              <a:rPr lang="ar-DZ" dirty="0" err="1" smtClean="0"/>
              <a:t>تنقيبات</a:t>
            </a:r>
            <a:r>
              <a:rPr lang="ar-DZ" dirty="0" smtClean="0"/>
              <a:t> أخرى حول الحضارة </a:t>
            </a:r>
            <a:r>
              <a:rPr lang="ar-DZ" dirty="0" err="1" smtClean="0"/>
              <a:t>الأتروسكية</a:t>
            </a:r>
            <a:r>
              <a:rPr lang="ar-DZ" dirty="0" smtClean="0"/>
              <a:t>، وفي عام 1827م </a:t>
            </a:r>
            <a:r>
              <a:rPr lang="ar-DZ" dirty="0" err="1" smtClean="0"/>
              <a:t>أكتشفت</a:t>
            </a:r>
            <a:r>
              <a:rPr lang="ar-DZ" dirty="0" smtClean="0"/>
              <a:t> لوحات </a:t>
            </a:r>
            <a:r>
              <a:rPr lang="ar-DZ" dirty="0" err="1" smtClean="0"/>
              <a:t>كورنيتو</a:t>
            </a:r>
            <a:r>
              <a:rPr lang="ar-DZ" dirty="0" smtClean="0"/>
              <a:t> </a:t>
            </a:r>
            <a:r>
              <a:rPr lang="ar-DZ" dirty="0" err="1" smtClean="0"/>
              <a:t>الجدارية</a:t>
            </a:r>
            <a:r>
              <a:rPr lang="ar-DZ" dirty="0" smtClean="0"/>
              <a:t>، وفي عام 1834م </a:t>
            </a:r>
            <a:r>
              <a:rPr lang="ar-DZ" dirty="0" err="1" smtClean="0"/>
              <a:t>أكتشفت</a:t>
            </a:r>
            <a:r>
              <a:rPr lang="ar-DZ" dirty="0" smtClean="0"/>
              <a:t> مقابر ثمينة، وفي عام 1848م صدر كتاب لجورج </a:t>
            </a:r>
            <a:r>
              <a:rPr lang="ar-DZ" dirty="0" err="1" smtClean="0"/>
              <a:t>دونيس</a:t>
            </a:r>
            <a:r>
              <a:rPr lang="ar-DZ" dirty="0" smtClean="0"/>
              <a:t> بعنوان "مدن ومدافن </a:t>
            </a:r>
            <a:r>
              <a:rPr lang="ar-DZ" dirty="0" err="1" smtClean="0"/>
              <a:t>أتروريا</a:t>
            </a:r>
            <a:r>
              <a:rPr lang="ar-DZ" dirty="0" smtClean="0"/>
              <a:t>"، كما </a:t>
            </a:r>
            <a:r>
              <a:rPr lang="ar-DZ" dirty="0" err="1" smtClean="0"/>
              <a:t>أكتشفت</a:t>
            </a:r>
            <a:r>
              <a:rPr lang="ar-DZ" dirty="0" smtClean="0"/>
              <a:t> آثار </a:t>
            </a:r>
            <a:r>
              <a:rPr lang="ar-DZ" dirty="0" err="1" smtClean="0"/>
              <a:t>الإسكاثيين</a:t>
            </a:r>
            <a:r>
              <a:rPr lang="ar-DZ" dirty="0" smtClean="0"/>
              <a:t> (شعوب توجد جنوب شرق أوروبا)، </a:t>
            </a:r>
            <a:r>
              <a:rPr lang="ar-DZ" dirty="0" err="1" smtClean="0"/>
              <a:t>والسلتيين</a:t>
            </a:r>
            <a:r>
              <a:rPr lang="ar-DZ" dirty="0" smtClean="0"/>
              <a:t> وهي فترة العصر الحديدي في حقبة ما قبل الرومان في أوروبا بوجه عام</a:t>
            </a:r>
            <a:endParaRPr lang="ar-DZ"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3" name="Picture 3" descr="C:\Users\Dr Toumi\Desktop\أ ر 1.jpg"/>
          <p:cNvPicPr>
            <a:picLocks noGrp="1" noChangeAspect="1" noChangeArrowheads="1"/>
          </p:cNvPicPr>
          <p:nvPr>
            <p:ph idx="1"/>
          </p:nvPr>
        </p:nvPicPr>
        <p:blipFill>
          <a:blip r:embed="rId2"/>
          <a:srcRect/>
          <a:stretch>
            <a:fillRect/>
          </a:stretch>
        </p:blipFill>
        <p:spPr bwMode="auto">
          <a:xfrm>
            <a:off x="642910" y="428604"/>
            <a:ext cx="7715304" cy="557216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038600" cy="5554683"/>
          </a:xfrm>
        </p:spPr>
        <p:txBody>
          <a:bodyPr>
            <a:normAutofit fontScale="92500" lnSpcReduction="10000"/>
          </a:bodyPr>
          <a:lstStyle/>
          <a:p>
            <a:r>
              <a:rPr lang="ar-DZ" dirty="0" smtClean="0"/>
              <a:t>وبدأت الأعمال الميدانية مع عالم اللغات </a:t>
            </a:r>
            <a:r>
              <a:rPr lang="ar-DZ" dirty="0" err="1" smtClean="0"/>
              <a:t>كلوديس</a:t>
            </a:r>
            <a:r>
              <a:rPr lang="ar-DZ" dirty="0" smtClean="0"/>
              <a:t> جيمس </a:t>
            </a:r>
            <a:r>
              <a:rPr lang="ar-DZ" dirty="0" err="1" smtClean="0"/>
              <a:t>رتش</a:t>
            </a:r>
            <a:r>
              <a:rPr lang="ar-DZ" dirty="0" smtClean="0"/>
              <a:t> (1786-1821م) الذي عين ممثلا لبريطانيا بالمناطق العربية الخاضعة لتركيا فأتخذ من بغداد مقرا له عام1808م؛ كان يمضي أوقات فراغه في زيارة المواقع القديمة ويجمع التحف والمخطوطات كما زار بابل عام 1811م وأجرى مسحا مكثفا </a:t>
            </a:r>
            <a:r>
              <a:rPr lang="ar-DZ" dirty="0" err="1" smtClean="0"/>
              <a:t>وإختبارا</a:t>
            </a:r>
            <a:r>
              <a:rPr lang="ar-DZ" dirty="0" smtClean="0"/>
              <a:t> للموقع٬ نشر عام 1812م مذكرات عن خرائب بابل وفي عام 1818م نشر مذكرات ثانية عن خرائب بابل.</a:t>
            </a:r>
            <a:endParaRPr lang="ar-DZ" dirty="0"/>
          </a:p>
        </p:txBody>
      </p:sp>
      <p:pic>
        <p:nvPicPr>
          <p:cNvPr id="3074" name="Picture 2" descr="C:\Users\Dr Toumi\Desktop\ك ج1.jpg"/>
          <p:cNvPicPr>
            <a:picLocks noGrp="1" noChangeAspect="1" noChangeArrowheads="1"/>
          </p:cNvPicPr>
          <p:nvPr>
            <p:ph sz="half" idx="1"/>
          </p:nvPr>
        </p:nvPicPr>
        <p:blipFill>
          <a:blip r:embed="rId2"/>
          <a:srcRect/>
          <a:stretch>
            <a:fillRect/>
          </a:stretch>
        </p:blipFill>
        <p:spPr bwMode="auto">
          <a:xfrm>
            <a:off x="642910" y="714356"/>
            <a:ext cx="3857652" cy="4714908"/>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038600" cy="5554683"/>
          </a:xfrm>
        </p:spPr>
        <p:txBody>
          <a:bodyPr>
            <a:normAutofit fontScale="85000" lnSpcReduction="20000"/>
          </a:bodyPr>
          <a:lstStyle/>
          <a:p>
            <a:r>
              <a:rPr lang="ar-DZ" dirty="0" smtClean="0"/>
              <a:t>أعجب القنصل الفرنسي في الموصل عام1842م بول إميل </a:t>
            </a:r>
            <a:r>
              <a:rPr lang="ar-DZ" dirty="0" err="1" smtClean="0"/>
              <a:t>بوتا</a:t>
            </a:r>
            <a:r>
              <a:rPr lang="ar-DZ" dirty="0" smtClean="0"/>
              <a:t> بما قام </a:t>
            </a:r>
            <a:r>
              <a:rPr lang="ar-DZ" dirty="0" err="1" smtClean="0"/>
              <a:t>به</a:t>
            </a:r>
            <a:r>
              <a:rPr lang="ar-DZ" dirty="0" smtClean="0"/>
              <a:t> </a:t>
            </a:r>
            <a:r>
              <a:rPr lang="ar-DZ" dirty="0" err="1" smtClean="0"/>
              <a:t>رتش</a:t>
            </a:r>
            <a:r>
              <a:rPr lang="ar-DZ" dirty="0" smtClean="0"/>
              <a:t> لذلك قام بحفريات في نينوى عام 1842م وفي </a:t>
            </a:r>
            <a:r>
              <a:rPr lang="ar-DZ" dirty="0" err="1" smtClean="0"/>
              <a:t>خورسباد</a:t>
            </a:r>
            <a:r>
              <a:rPr lang="ar-DZ" dirty="0" smtClean="0"/>
              <a:t> عام 1843م أين عثر على قصر آشوري كبير يحتوي حجارة منحوتة ونقوشا مسمارية مما آثار </a:t>
            </a:r>
            <a:r>
              <a:rPr lang="ar-DZ" dirty="0" err="1" smtClean="0"/>
              <a:t>إهتمام</a:t>
            </a:r>
            <a:r>
              <a:rPr lang="ar-DZ" dirty="0" smtClean="0"/>
              <a:t> الحكومة الفرنسية التي بدأت في تدعيم الحفريات وأرسلت الفنان مي </a:t>
            </a:r>
            <a:r>
              <a:rPr lang="ar-DZ" dirty="0" err="1" smtClean="0"/>
              <a:t>فلاندان</a:t>
            </a:r>
            <a:r>
              <a:rPr lang="ar-DZ" dirty="0" smtClean="0"/>
              <a:t> لتسجيل </a:t>
            </a:r>
            <a:r>
              <a:rPr lang="ar-DZ" dirty="0" err="1" smtClean="0"/>
              <a:t>المعثورات</a:t>
            </a:r>
            <a:r>
              <a:rPr lang="ar-DZ" dirty="0" smtClean="0"/>
              <a:t> والمنحوتات لتنشر هذه الأعمال في خمس مجلدات بباريس عامي 1849 </a:t>
            </a:r>
            <a:r>
              <a:rPr lang="ar-DZ" dirty="0" err="1" smtClean="0"/>
              <a:t>و</a:t>
            </a:r>
            <a:r>
              <a:rPr lang="ar-DZ" dirty="0" smtClean="0"/>
              <a:t> 1850م بعنوان "آثار نينوى" (</a:t>
            </a:r>
            <a:r>
              <a:rPr lang="en-US" dirty="0" smtClean="0"/>
              <a:t>Monument De Nineveh</a:t>
            </a:r>
            <a:r>
              <a:rPr lang="ar-DZ" dirty="0" smtClean="0"/>
              <a:t>)، كما أرسلت الكثير من القطع المنحوتة التي وجدت </a:t>
            </a:r>
            <a:r>
              <a:rPr lang="ar-DZ" dirty="0" err="1" smtClean="0"/>
              <a:t>بخورسباد</a:t>
            </a:r>
            <a:r>
              <a:rPr lang="ar-DZ" dirty="0" smtClean="0"/>
              <a:t> إلى باريس وهي موجودة بمتحف اللوفر بباريس.</a:t>
            </a:r>
            <a:endParaRPr lang="ar-DZ" dirty="0"/>
          </a:p>
        </p:txBody>
      </p:sp>
      <p:pic>
        <p:nvPicPr>
          <p:cNvPr id="4098" name="Picture 2" descr="C:\Users\Dr Toumi\Desktop\ا م ب 1.jpg"/>
          <p:cNvPicPr>
            <a:picLocks noGrp="1" noChangeAspect="1" noChangeArrowheads="1"/>
          </p:cNvPicPr>
          <p:nvPr>
            <p:ph sz="half" idx="1"/>
          </p:nvPr>
        </p:nvPicPr>
        <p:blipFill>
          <a:blip r:embed="rId2"/>
          <a:srcRect/>
          <a:stretch>
            <a:fillRect/>
          </a:stretch>
        </p:blipFill>
        <p:spPr bwMode="auto">
          <a:xfrm>
            <a:off x="714348" y="785794"/>
            <a:ext cx="3714776" cy="4857784"/>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038600" cy="5554683"/>
          </a:xfrm>
        </p:spPr>
        <p:txBody>
          <a:bodyPr>
            <a:normAutofit fontScale="92500" lnSpcReduction="10000"/>
          </a:bodyPr>
          <a:lstStyle/>
          <a:p>
            <a:r>
              <a:rPr lang="ar-DZ" dirty="0" smtClean="0"/>
              <a:t>في نفس الوقت كان أوستن هنري </a:t>
            </a:r>
            <a:r>
              <a:rPr lang="ar-DZ" dirty="0" err="1" smtClean="0"/>
              <a:t>ليارد</a:t>
            </a:r>
            <a:r>
              <a:rPr lang="ar-DZ" dirty="0" smtClean="0"/>
              <a:t> البريطاني(1817-1894م) يقوم بحفريات في نمرود قرب الموصل وموقع </a:t>
            </a:r>
            <a:r>
              <a:rPr lang="ar-DZ" dirty="0" err="1" smtClean="0"/>
              <a:t>كيونجيك</a:t>
            </a:r>
            <a:r>
              <a:rPr lang="ar-DZ" dirty="0" smtClean="0"/>
              <a:t> وآشور أين تم العثور على الكثير كقصور الملوك </a:t>
            </a:r>
            <a:r>
              <a:rPr lang="ar-DZ" dirty="0" err="1" smtClean="0"/>
              <a:t>الأشورين</a:t>
            </a:r>
            <a:r>
              <a:rPr lang="ar-DZ" dirty="0" smtClean="0"/>
              <a:t> وآثار منقولة ثمينة كالثيران المجنحة والمسلة السوداء الخاصة </a:t>
            </a:r>
            <a:r>
              <a:rPr lang="ar-DZ" dirty="0" err="1" smtClean="0"/>
              <a:t>بشلمنصر</a:t>
            </a:r>
            <a:r>
              <a:rPr lang="ar-DZ" dirty="0" smtClean="0"/>
              <a:t> الثالث وتماثيل لآشور ناصر بال الموجودة حاليا بالمتحف البريطاني، لينشر </a:t>
            </a:r>
            <a:r>
              <a:rPr lang="ar-DZ" dirty="0" err="1" smtClean="0"/>
              <a:t>ليارد</a:t>
            </a:r>
            <a:r>
              <a:rPr lang="ar-DZ" dirty="0" smtClean="0"/>
              <a:t> أعماله في مجلد بعنوان "آثار نينوى" </a:t>
            </a:r>
            <a:r>
              <a:rPr lang="en-US" dirty="0" smtClean="0"/>
              <a:t>(The Monuments Of Nineveh)</a:t>
            </a:r>
            <a:r>
              <a:rPr lang="ar-DZ" dirty="0" smtClean="0"/>
              <a:t> عام 1849م</a:t>
            </a:r>
            <a:endParaRPr lang="ar-DZ" dirty="0"/>
          </a:p>
        </p:txBody>
      </p:sp>
      <p:pic>
        <p:nvPicPr>
          <p:cNvPr id="5124" name="Picture 4" descr="C:\Users\Dr Toumi\Desktop\صور آثار\ا ل 1.jpg"/>
          <p:cNvPicPr>
            <a:picLocks noGrp="1" noChangeAspect="1" noChangeArrowheads="1"/>
          </p:cNvPicPr>
          <p:nvPr>
            <p:ph sz="half" idx="1"/>
          </p:nvPr>
        </p:nvPicPr>
        <p:blipFill>
          <a:blip r:embed="rId2"/>
          <a:srcRect/>
          <a:stretch>
            <a:fillRect/>
          </a:stretch>
        </p:blipFill>
        <p:spPr bwMode="auto">
          <a:xfrm>
            <a:off x="714348" y="714356"/>
            <a:ext cx="3714775" cy="478634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714356"/>
            <a:ext cx="4038600" cy="5411807"/>
          </a:xfrm>
        </p:spPr>
        <p:txBody>
          <a:bodyPr>
            <a:normAutofit fontScale="92500" lnSpcReduction="20000"/>
          </a:bodyPr>
          <a:lstStyle/>
          <a:p>
            <a:r>
              <a:rPr lang="ar-DZ" dirty="0" smtClean="0"/>
              <a:t>وكتاب أخر بعنوان "نينوى ومخلفاتها" (</a:t>
            </a:r>
            <a:r>
              <a:rPr lang="en-US" dirty="0" smtClean="0"/>
              <a:t>Nineveh and </a:t>
            </a:r>
            <a:r>
              <a:rPr lang="en-US" dirty="0" err="1" smtClean="0"/>
              <a:t>Itsremains</a:t>
            </a:r>
            <a:r>
              <a:rPr lang="ar-DZ" dirty="0" smtClean="0"/>
              <a:t>) بين 1848-1849م مع كتب أخرى لقيت شهرة عالمية مثل سلسلة كتاب "تقرير مبسط في </a:t>
            </a:r>
            <a:r>
              <a:rPr lang="ar-DZ" dirty="0" err="1" smtClean="0"/>
              <a:t>إكتشافات</a:t>
            </a:r>
            <a:r>
              <a:rPr lang="ar-DZ" dirty="0" smtClean="0"/>
              <a:t> نينوى" مابين (1849-1850م)، عاد </a:t>
            </a:r>
            <a:r>
              <a:rPr lang="ar-DZ" dirty="0" err="1" smtClean="0"/>
              <a:t>ليارد</a:t>
            </a:r>
            <a:r>
              <a:rPr lang="ar-DZ" dirty="0" smtClean="0"/>
              <a:t> ثانية إلى بلاد الرافدين بتمويل من المتحف البريطاني وقام بحفريات في الموقع الحقيقي لنينوى وفي نمرود وآشور وبابل، واكتشف قصر </a:t>
            </a:r>
            <a:r>
              <a:rPr lang="ar-DZ" dirty="0" err="1" smtClean="0"/>
              <a:t>سنحاريب</a:t>
            </a:r>
            <a:r>
              <a:rPr lang="ar-DZ" dirty="0" smtClean="0"/>
              <a:t> في </a:t>
            </a:r>
            <a:r>
              <a:rPr lang="ar-DZ" dirty="0" err="1" smtClean="0"/>
              <a:t>كيونجيك</a:t>
            </a:r>
            <a:r>
              <a:rPr lang="ar-DZ" dirty="0" smtClean="0"/>
              <a:t> الذي </a:t>
            </a:r>
            <a:r>
              <a:rPr lang="ar-DZ" dirty="0" err="1" smtClean="0"/>
              <a:t>حوى</a:t>
            </a:r>
            <a:r>
              <a:rPr lang="ar-DZ" dirty="0" smtClean="0"/>
              <a:t> مكتبة ضخمة من الألواح المسمارية لينشر عام 1853م كتاب "المجموعة الثانية من آثار نينوى"</a:t>
            </a:r>
            <a:endParaRPr lang="ar-DZ" dirty="0"/>
          </a:p>
        </p:txBody>
      </p:sp>
      <p:pic>
        <p:nvPicPr>
          <p:cNvPr id="6146" name="Picture 2" descr="C:\Users\Dr Toumi\Desktop\ن أ 1.jpg"/>
          <p:cNvPicPr>
            <a:picLocks noGrp="1" noChangeAspect="1" noChangeArrowheads="1"/>
          </p:cNvPicPr>
          <p:nvPr>
            <p:ph sz="half" idx="1"/>
          </p:nvPr>
        </p:nvPicPr>
        <p:blipFill>
          <a:blip r:embed="rId2"/>
          <a:srcRect/>
          <a:stretch>
            <a:fillRect/>
          </a:stretch>
        </p:blipFill>
        <p:spPr bwMode="auto">
          <a:xfrm>
            <a:off x="785787" y="714356"/>
            <a:ext cx="3643338" cy="4857784"/>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fontScale="92500" lnSpcReduction="20000"/>
          </a:bodyPr>
          <a:lstStyle/>
          <a:p>
            <a:r>
              <a:rPr lang="ar-DZ" dirty="0" smtClean="0"/>
              <a:t>وقع صراع كبير بين الفرنسيين والبريطانيين حول التنقيب في بلاد الرافدين ليتم تقسيم تل </a:t>
            </a:r>
            <a:r>
              <a:rPr lang="ar-DZ" dirty="0" err="1" smtClean="0"/>
              <a:t>كيونجيك</a:t>
            </a:r>
            <a:r>
              <a:rPr lang="ar-DZ" dirty="0" smtClean="0"/>
              <a:t> بين الطرفين الشمالي للفرنسيين والجنوبي </a:t>
            </a:r>
            <a:r>
              <a:rPr lang="ar-DZ" dirty="0" err="1" smtClean="0"/>
              <a:t>للبريطانين</a:t>
            </a:r>
            <a:r>
              <a:rPr lang="ar-DZ" dirty="0" smtClean="0"/>
              <a:t>٬ وقد تمكن هرمز </a:t>
            </a:r>
            <a:r>
              <a:rPr lang="ar-DZ" dirty="0" err="1" smtClean="0"/>
              <a:t>راسام</a:t>
            </a:r>
            <a:r>
              <a:rPr lang="ar-DZ" dirty="0" smtClean="0"/>
              <a:t> البريطاني الذي خلف </a:t>
            </a:r>
            <a:r>
              <a:rPr lang="ar-DZ" dirty="0" err="1" smtClean="0"/>
              <a:t>ليارد</a:t>
            </a:r>
            <a:r>
              <a:rPr lang="ar-DZ" dirty="0" smtClean="0"/>
              <a:t> عام 1851م من </a:t>
            </a:r>
            <a:r>
              <a:rPr lang="ar-DZ" dirty="0" err="1" smtClean="0"/>
              <a:t>إكتشاف</a:t>
            </a:r>
            <a:r>
              <a:rPr lang="ar-DZ" dirty="0" smtClean="0"/>
              <a:t> مكتبة آشور </a:t>
            </a:r>
            <a:r>
              <a:rPr lang="ar-DZ" dirty="0" err="1" smtClean="0"/>
              <a:t>بانيبال</a:t>
            </a:r>
            <a:r>
              <a:rPr lang="ar-DZ" dirty="0" smtClean="0"/>
              <a:t> وقصره وقاعة صيد الأسود المشهورة في القطاع الفرنسي (كان ينقب ليلا وخفية في هذا المكان) ولما خلف وليام كنيت </a:t>
            </a:r>
            <a:r>
              <a:rPr lang="ar-DZ" dirty="0" err="1" smtClean="0"/>
              <a:t>لفتس</a:t>
            </a:r>
            <a:r>
              <a:rPr lang="ar-DZ" dirty="0" smtClean="0"/>
              <a:t> راسم </a:t>
            </a:r>
            <a:r>
              <a:rPr lang="ar-DZ" dirty="0" err="1" smtClean="0"/>
              <a:t>إكتشف</a:t>
            </a:r>
            <a:r>
              <a:rPr lang="ar-DZ" dirty="0" smtClean="0"/>
              <a:t> في </a:t>
            </a:r>
            <a:r>
              <a:rPr lang="ar-DZ" dirty="0" err="1" smtClean="0"/>
              <a:t>الوركاء</a:t>
            </a:r>
            <a:r>
              <a:rPr lang="ar-DZ" dirty="0" smtClean="0"/>
              <a:t> موقع أرخ (أرش) مدينة </a:t>
            </a:r>
            <a:r>
              <a:rPr lang="ar-DZ" dirty="0" err="1" smtClean="0"/>
              <a:t>جلجامش</a:t>
            </a:r>
            <a:r>
              <a:rPr lang="ar-DZ" dirty="0" smtClean="0"/>
              <a:t> حيث عثر على فسيفساء ملونة وأشكال مخروطة من الطين المحروق </a:t>
            </a:r>
            <a:r>
              <a:rPr lang="ar-DZ" dirty="0" err="1" smtClean="0"/>
              <a:t>والواح</a:t>
            </a:r>
            <a:r>
              <a:rPr lang="ar-DZ" dirty="0" smtClean="0"/>
              <a:t> مسمارية.</a:t>
            </a:r>
            <a:endParaRPr lang="ar-DZ" dirty="0"/>
          </a:p>
        </p:txBody>
      </p:sp>
      <p:pic>
        <p:nvPicPr>
          <p:cNvPr id="7171" name="Picture 3" descr="C:\Users\Dr Toumi\Desktop\ك ك1.jpg"/>
          <p:cNvPicPr>
            <a:picLocks noGrp="1" noChangeAspect="1" noChangeArrowheads="1"/>
          </p:cNvPicPr>
          <p:nvPr>
            <p:ph sz="half" idx="1"/>
          </p:nvPr>
        </p:nvPicPr>
        <p:blipFill>
          <a:blip r:embed="rId2"/>
          <a:srcRect/>
          <a:stretch>
            <a:fillRect/>
          </a:stretch>
        </p:blipFill>
        <p:spPr bwMode="auto">
          <a:xfrm>
            <a:off x="571472" y="785794"/>
            <a:ext cx="4000528" cy="5072098"/>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038600" cy="5554683"/>
          </a:xfrm>
        </p:spPr>
        <p:txBody>
          <a:bodyPr>
            <a:normAutofit fontScale="92500" lnSpcReduction="20000"/>
          </a:bodyPr>
          <a:lstStyle/>
          <a:p>
            <a:r>
              <a:rPr lang="ar-DZ" dirty="0" smtClean="0"/>
              <a:t>خلال الفترة ما بين 1854-1855م </a:t>
            </a:r>
            <a:r>
              <a:rPr lang="ar-DZ" dirty="0" err="1" smtClean="0"/>
              <a:t>إكتشف</a:t>
            </a:r>
            <a:r>
              <a:rPr lang="ar-DZ" dirty="0" smtClean="0"/>
              <a:t> البريطاني </a:t>
            </a:r>
            <a:r>
              <a:rPr lang="ar-DZ" dirty="0" err="1" smtClean="0"/>
              <a:t>ج</a:t>
            </a:r>
            <a:r>
              <a:rPr lang="ar-DZ" dirty="0" smtClean="0"/>
              <a:t>.</a:t>
            </a:r>
            <a:r>
              <a:rPr lang="ar-DZ" dirty="0" err="1" smtClean="0"/>
              <a:t>تايلر</a:t>
            </a:r>
            <a:r>
              <a:rPr lang="ar-DZ" dirty="0" smtClean="0"/>
              <a:t> بتل مخير </a:t>
            </a:r>
            <a:r>
              <a:rPr lang="ar-DZ" dirty="0" err="1" smtClean="0"/>
              <a:t>زقورات</a:t>
            </a:r>
            <a:r>
              <a:rPr lang="ar-DZ" dirty="0" smtClean="0"/>
              <a:t> أور مدينة </a:t>
            </a:r>
            <a:r>
              <a:rPr lang="ar-DZ" dirty="0" err="1" smtClean="0"/>
              <a:t>الكلدانيين</a:t>
            </a:r>
            <a:r>
              <a:rPr lang="ar-DZ" dirty="0" smtClean="0"/>
              <a:t> في هذه الفترة حاول العالم </a:t>
            </a:r>
            <a:r>
              <a:rPr lang="ar-DZ" dirty="0" err="1" smtClean="0"/>
              <a:t>الماني</a:t>
            </a:r>
            <a:r>
              <a:rPr lang="ar-DZ" dirty="0" smtClean="0"/>
              <a:t> ج.ف </a:t>
            </a:r>
            <a:r>
              <a:rPr lang="ar-DZ" dirty="0" err="1" smtClean="0"/>
              <a:t>غرونفند</a:t>
            </a:r>
            <a:r>
              <a:rPr lang="ar-DZ" dirty="0" smtClean="0"/>
              <a:t> دراسة النسخ التي أعدها </a:t>
            </a:r>
            <a:r>
              <a:rPr lang="ar-DZ" dirty="0" err="1" smtClean="0"/>
              <a:t>نيبورلنقش</a:t>
            </a:r>
            <a:r>
              <a:rPr lang="ar-DZ" dirty="0" smtClean="0"/>
              <a:t> </a:t>
            </a:r>
            <a:r>
              <a:rPr lang="ar-DZ" dirty="0" err="1" smtClean="0"/>
              <a:t>بيرسيبوليس</a:t>
            </a:r>
            <a:r>
              <a:rPr lang="ar-DZ" dirty="0" smtClean="0"/>
              <a:t> وأعد نسخا لكثير من النقوش المسمارية التي وجدها هناك وتعود </a:t>
            </a:r>
            <a:r>
              <a:rPr lang="ar-DZ" dirty="0" err="1" smtClean="0"/>
              <a:t>الى</a:t>
            </a:r>
            <a:r>
              <a:rPr lang="ar-DZ" dirty="0" smtClean="0"/>
              <a:t> عام 516 </a:t>
            </a:r>
            <a:r>
              <a:rPr lang="ar-DZ" dirty="0" err="1" smtClean="0"/>
              <a:t>ق</a:t>
            </a:r>
            <a:r>
              <a:rPr lang="ar-DZ" dirty="0" smtClean="0"/>
              <a:t>.م دون أن يعرف أنها تمثل ثلاثة أنواع من الخطوط؛ وبعد فك رموزها تبين أنها مكتوبة باللغات </a:t>
            </a:r>
            <a:r>
              <a:rPr lang="ar-DZ" dirty="0" err="1" smtClean="0"/>
              <a:t>الفاريسية</a:t>
            </a:r>
            <a:r>
              <a:rPr lang="ar-DZ" dirty="0" smtClean="0"/>
              <a:t> القديمة </a:t>
            </a:r>
            <a:r>
              <a:rPr lang="ar-DZ" dirty="0" err="1" smtClean="0"/>
              <a:t>والعيلامية</a:t>
            </a:r>
            <a:r>
              <a:rPr lang="ar-DZ" dirty="0" smtClean="0"/>
              <a:t> والبابلية، ولأن اللغة الفارسية هي اللغة الأسهل فقد تمكن من فك ثلاثة من الأسماء الملكية المكتوبة </a:t>
            </a:r>
            <a:r>
              <a:rPr lang="ar-DZ" dirty="0" err="1" smtClean="0"/>
              <a:t>بها</a:t>
            </a:r>
            <a:r>
              <a:rPr lang="ar-DZ" dirty="0" smtClean="0"/>
              <a:t> وثلث الرموز </a:t>
            </a:r>
            <a:endParaRPr lang="en-US" dirty="0" smtClean="0"/>
          </a:p>
          <a:p>
            <a:endParaRPr lang="ar-DZ" dirty="0"/>
          </a:p>
        </p:txBody>
      </p:sp>
      <p:pic>
        <p:nvPicPr>
          <p:cNvPr id="8194" name="Picture 2" descr="C:\Users\Dr Toumi\Desktop\ز ا1.jpg"/>
          <p:cNvPicPr>
            <a:picLocks noGrp="1" noChangeAspect="1" noChangeArrowheads="1"/>
          </p:cNvPicPr>
          <p:nvPr>
            <p:ph sz="half" idx="1"/>
          </p:nvPr>
        </p:nvPicPr>
        <p:blipFill>
          <a:blip r:embed="rId2"/>
          <a:srcRect/>
          <a:stretch>
            <a:fillRect/>
          </a:stretch>
        </p:blipFill>
        <p:spPr bwMode="auto">
          <a:xfrm>
            <a:off x="500034" y="785794"/>
            <a:ext cx="4143404" cy="4786346"/>
          </a:xfrm>
          <a:prstGeom prst="rect">
            <a:avLst/>
          </a:prstGeom>
          <a:noFill/>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1044</TotalTime>
  <Words>2206</Words>
  <Application>Microsoft Office PowerPoint</Application>
  <PresentationFormat>Affichage à l'écran (4:3)</PresentationFormat>
  <Paragraphs>54</Paragraphs>
  <Slides>32</Slides>
  <Notes>0</Notes>
  <HiddenSlides>0</HiddenSlides>
  <MMClips>0</MMClips>
  <ScaleCrop>false</ScaleCrop>
  <HeadingPairs>
    <vt:vector size="4" baseType="variant">
      <vt:variant>
        <vt:lpstr>Thème</vt:lpstr>
      </vt:variant>
      <vt:variant>
        <vt:i4>1</vt:i4>
      </vt:variant>
      <vt:variant>
        <vt:lpstr>Titres des diapositives</vt:lpstr>
      </vt:variant>
      <vt:variant>
        <vt:i4>32</vt:i4>
      </vt:variant>
    </vt:vector>
  </HeadingPairs>
  <TitlesOfParts>
    <vt:vector size="33" baseType="lpstr">
      <vt:lpstr>Thème Office</vt:lpstr>
      <vt:lpstr>علم آثار بلاد الرافدين والآثار الكلاسيكية</vt:lpstr>
      <vt:lpstr>علم آثار بلاد الرافدين</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علم الآثار الكلاسيكي</vt:lpstr>
      <vt:lpstr>Diapositive 14</vt:lpstr>
      <vt:lpstr>علم الآثار الإغريقي</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علم الآثار الروماني</vt:lpstr>
      <vt:lpstr>Diapositive 29</vt:lpstr>
      <vt:lpstr>Diapositive 30</vt:lpstr>
      <vt:lpstr>Diapositive 31</vt:lpstr>
      <vt:lpstr>Diapositive 32</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تعريف علم الآثار </dc:title>
  <dc:creator>Dr Toumi</dc:creator>
  <cp:lastModifiedBy>Dr Toumi</cp:lastModifiedBy>
  <cp:revision>98</cp:revision>
  <dcterms:created xsi:type="dcterms:W3CDTF">2023-06-07T12:37:41Z</dcterms:created>
  <dcterms:modified xsi:type="dcterms:W3CDTF">2023-07-16T22:12:06Z</dcterms:modified>
</cp:coreProperties>
</file>