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5" r:id="rId1"/>
  </p:sldMasterIdLst>
  <p:notesMasterIdLst>
    <p:notesMasterId r:id="rId35"/>
  </p:notesMasterIdLst>
  <p:sldIdLst>
    <p:sldId id="390" r:id="rId2"/>
    <p:sldId id="425" r:id="rId3"/>
    <p:sldId id="442" r:id="rId4"/>
    <p:sldId id="417" r:id="rId5"/>
    <p:sldId id="445" r:id="rId6"/>
    <p:sldId id="443" r:id="rId7"/>
    <p:sldId id="463" r:id="rId8"/>
    <p:sldId id="426" r:id="rId9"/>
    <p:sldId id="461" r:id="rId10"/>
    <p:sldId id="478" r:id="rId11"/>
    <p:sldId id="480" r:id="rId12"/>
    <p:sldId id="444" r:id="rId13"/>
    <p:sldId id="464" r:id="rId14"/>
    <p:sldId id="465" r:id="rId15"/>
    <p:sldId id="476" r:id="rId16"/>
    <p:sldId id="466" r:id="rId17"/>
    <p:sldId id="475" r:id="rId18"/>
    <p:sldId id="477" r:id="rId19"/>
    <p:sldId id="467" r:id="rId20"/>
    <p:sldId id="468" r:id="rId21"/>
    <p:sldId id="469" r:id="rId22"/>
    <p:sldId id="470" r:id="rId23"/>
    <p:sldId id="471" r:id="rId24"/>
    <p:sldId id="473" r:id="rId25"/>
    <p:sldId id="441" r:id="rId26"/>
    <p:sldId id="429" r:id="rId27"/>
    <p:sldId id="483" r:id="rId28"/>
    <p:sldId id="481" r:id="rId29"/>
    <p:sldId id="482" r:id="rId30"/>
    <p:sldId id="447" r:id="rId31"/>
    <p:sldId id="448" r:id="rId32"/>
    <p:sldId id="450" r:id="rId33"/>
    <p:sldId id="404"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1" clrIdx="0">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64" autoAdjust="0"/>
    <p:restoredTop sz="94255" autoAdjust="0"/>
  </p:normalViewPr>
  <p:slideViewPr>
    <p:cSldViewPr snapToGrid="0">
      <p:cViewPr varScale="1">
        <p:scale>
          <a:sx n="60" d="100"/>
          <a:sy n="60" d="100"/>
        </p:scale>
        <p:origin x="90" y="29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pPr/>
              <a:t>11/28/2023</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pPr/>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78ABE3C1-DBE1-495D-B57B-2849774B866A}" type="datetimeFigureOut">
              <a:rPr lang="en-US" smtClean="0"/>
              <a:pPr/>
              <a:t>11/28/2023</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74946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pPr/>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0177376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pPr/>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482991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pPr/>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730486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pPr/>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5845736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pPr/>
              <a:t>11/28/2023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7645901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D6E9DEC-419B-4CC5-A080-3B06BD5A8291}" type="datetimeFigureOut">
              <a:rPr lang="en-US" smtClean="0"/>
              <a:pPr/>
              <a:t>11/28/2023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0641806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4313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pPr/>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13769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910162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pPr/>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515584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80396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11/28/2023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79810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11/28/2023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2381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pPr/>
              <a:t>11/28/2023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65761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pPr/>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88567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pPr/>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064644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9D6E9DEC-419B-4CC5-A080-3B06BD5A8291}" type="datetimeFigureOut">
              <a:rPr lang="en-US" smtClean="0"/>
              <a:pPr/>
              <a:t>11/28/2023</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316409667"/>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 id="2147483868" r:id="rId13"/>
    <p:sldLayoutId id="2147483869" r:id="rId14"/>
    <p:sldLayoutId id="2147483870" r:id="rId15"/>
    <p:sldLayoutId id="2147483871" r:id="rId16"/>
    <p:sldLayoutId id="2147483872"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28046" y="2933619"/>
            <a:ext cx="2461209" cy="129177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tx1"/>
                </a:solidFill>
              </a:rPr>
              <a:t>محاضرة رقم</a:t>
            </a:r>
            <a:r>
              <a:rPr lang="fr-FR" sz="2800" b="1" dirty="0" smtClean="0">
                <a:solidFill>
                  <a:schemeClr val="tx1"/>
                </a:solidFill>
              </a:rPr>
              <a:t>05 </a:t>
            </a:r>
            <a:r>
              <a:rPr lang="ar-DZ" sz="2800" b="1" dirty="0" smtClean="0">
                <a:solidFill>
                  <a:schemeClr val="tx1"/>
                </a:solidFill>
              </a:rPr>
              <a:t> </a:t>
            </a:r>
          </a:p>
        </p:txBody>
      </p:sp>
      <p:sp>
        <p:nvSpPr>
          <p:cNvPr id="5" name="Rectangle à coins arrondis 4"/>
          <p:cNvSpPr/>
          <p:nvPr/>
        </p:nvSpPr>
        <p:spPr>
          <a:xfrm>
            <a:off x="518615" y="982639"/>
            <a:ext cx="9840036" cy="116006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a:solidFill>
                  <a:schemeClr val="tx1"/>
                </a:solidFill>
                <a:effectLst>
                  <a:outerShdw blurRad="38100" dist="38100" dir="2700000" algn="tl">
                    <a:srgbClr val="000000">
                      <a:alpha val="43137"/>
                    </a:srgbClr>
                  </a:outerShdw>
                </a:effectLst>
              </a:rPr>
              <a:t>مقياس</a:t>
            </a:r>
            <a:r>
              <a:rPr lang="ar-DZ" sz="4000" b="1" dirty="0">
                <a:solidFill>
                  <a:schemeClr val="tx1"/>
                </a:solidFill>
                <a:effectLst>
                  <a:outerShdw blurRad="38100" dist="38100" dir="2700000" algn="tl">
                    <a:srgbClr val="000000">
                      <a:alpha val="43137"/>
                    </a:srgbClr>
                  </a:outerShdw>
                </a:effectLst>
              </a:rPr>
              <a:t>: </a:t>
            </a:r>
            <a:r>
              <a:rPr lang="ar-DZ" sz="4000" b="1" u="sng" dirty="0">
                <a:solidFill>
                  <a:schemeClr val="tx1"/>
                </a:solidFill>
                <a:effectLst>
                  <a:outerShdw blurRad="38100" dist="38100" dir="2700000" algn="tl">
                    <a:srgbClr val="000000">
                      <a:alpha val="43137"/>
                    </a:srgbClr>
                  </a:outerShdw>
                </a:effectLst>
              </a:rPr>
              <a:t>أساسيات التسويق</a:t>
            </a:r>
          </a:p>
          <a:p>
            <a:pPr algn="ctr" rtl="1"/>
            <a:r>
              <a:rPr lang="ar-DZ" sz="3200" b="1" dirty="0">
                <a:solidFill>
                  <a:schemeClr val="tx1"/>
                </a:solidFill>
              </a:rPr>
              <a:t>مستوى سنة أولى اللوجستيك والنقل الدولي</a:t>
            </a:r>
            <a:endParaRPr lang="en-US" sz="3200" b="1" dirty="0">
              <a:solidFill>
                <a:schemeClr val="tx1"/>
              </a:solidFill>
            </a:endParaRPr>
          </a:p>
        </p:txBody>
      </p:sp>
      <p:sp>
        <p:nvSpPr>
          <p:cNvPr id="3" name="Rectangle 2"/>
          <p:cNvSpPr/>
          <p:nvPr/>
        </p:nvSpPr>
        <p:spPr>
          <a:xfrm>
            <a:off x="734242" y="2933619"/>
            <a:ext cx="8144133" cy="1291772"/>
          </a:xfrm>
          <a:prstGeom prst="rect">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lin ang="16200000" scaled="1"/>
            <a:tileRect/>
          </a:gradFill>
        </p:spPr>
        <p:style>
          <a:lnRef idx="3">
            <a:schemeClr val="lt1"/>
          </a:lnRef>
          <a:fillRef idx="1">
            <a:schemeClr val="accent3"/>
          </a:fillRef>
          <a:effectRef idx="1">
            <a:schemeClr val="accent3"/>
          </a:effectRef>
          <a:fontRef idx="minor">
            <a:schemeClr val="lt1"/>
          </a:fontRef>
        </p:style>
        <p:txBody>
          <a:bodyPr rtlCol="0" anchor="ctr"/>
          <a:lstStyle/>
          <a:p>
            <a:pPr algn="ctr" rtl="1">
              <a:defRPr/>
            </a:pPr>
            <a:r>
              <a:rPr lang="ar-DZ" sz="3600" b="1" dirty="0" smtClean="0">
                <a:solidFill>
                  <a:schemeClr val="tx1"/>
                </a:solidFill>
                <a:effectLst>
                  <a:outerShdw blurRad="38100" dist="38100" dir="2700000" algn="tl">
                    <a:srgbClr val="000000">
                      <a:alpha val="43137"/>
                    </a:srgbClr>
                  </a:outerShdw>
                </a:effectLst>
              </a:rPr>
              <a:t>سياسة السعر</a:t>
            </a:r>
            <a:endParaRPr lang="ar-SA" sz="3600" b="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790333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2" presetClass="entr" presetSubtype="4" fill="hold" grpId="0" nodeType="withEffect">
                                  <p:stCondLst>
                                    <p:cond delay="250"/>
                                  </p:stCondLst>
                                  <p:childTnLst>
                                    <p:set>
                                      <p:cBhvr>
                                        <p:cTn id="9" dur="1" fill="hold">
                                          <p:stCondLst>
                                            <p:cond delay="0"/>
                                          </p:stCondLst>
                                        </p:cTn>
                                        <p:tgtEl>
                                          <p:spTgt spid="5"/>
                                        </p:tgtEl>
                                        <p:attrNameLst>
                                          <p:attrName>style.visibility</p:attrName>
                                        </p:attrNameLst>
                                      </p:cBhvr>
                                      <p:to>
                                        <p:strVal val="visible"/>
                                      </p:to>
                                    </p:set>
                                    <p:anim calcmode="lin" valueType="num">
                                      <p:cBhvr additive="base">
                                        <p:cTn id="10" dur="250" fill="hold"/>
                                        <p:tgtEl>
                                          <p:spTgt spid="5"/>
                                        </p:tgtEl>
                                        <p:attrNameLst>
                                          <p:attrName>ppt_x</p:attrName>
                                        </p:attrNameLst>
                                      </p:cBhvr>
                                      <p:tavLst>
                                        <p:tav tm="0">
                                          <p:val>
                                            <p:strVal val="#ppt_x"/>
                                          </p:val>
                                        </p:tav>
                                        <p:tav tm="100000">
                                          <p:val>
                                            <p:strVal val="#ppt_x"/>
                                          </p:val>
                                        </p:tav>
                                      </p:tavLst>
                                    </p:anim>
                                    <p:anim calcmode="lin" valueType="num">
                                      <p:cBhvr additive="base">
                                        <p:cTn id="11"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3" y="626534"/>
            <a:ext cx="8761414" cy="560822"/>
          </a:xfrm>
        </p:spPr>
        <p:style>
          <a:lnRef idx="3">
            <a:schemeClr val="lt1"/>
          </a:lnRef>
          <a:fillRef idx="1">
            <a:schemeClr val="accent3"/>
          </a:fillRef>
          <a:effectRef idx="1">
            <a:schemeClr val="accent3"/>
          </a:effectRef>
          <a:fontRef idx="minor">
            <a:schemeClr val="lt1"/>
          </a:fontRef>
        </p:style>
        <p:txBody>
          <a:bodyPr/>
          <a:lstStyle/>
          <a:p>
            <a:pPr algn="ctr"/>
            <a:r>
              <a:rPr lang="ar-DZ" sz="2800" b="1" dirty="0">
                <a:solidFill>
                  <a:schemeClr val="tx1"/>
                </a:solidFill>
              </a:rPr>
              <a:t>المرحلة الثانية </a:t>
            </a:r>
            <a:r>
              <a:rPr lang="ar-DZ" sz="2800" b="1" dirty="0" smtClean="0">
                <a:solidFill>
                  <a:schemeClr val="tx1"/>
                </a:solidFill>
              </a:rPr>
              <a:t>: </a:t>
            </a:r>
            <a:r>
              <a:rPr lang="ar-DZ" sz="2800" b="1" u="sng" dirty="0" smtClean="0">
                <a:solidFill>
                  <a:schemeClr val="bg1"/>
                </a:solidFill>
              </a:rPr>
              <a:t>العوامل </a:t>
            </a:r>
            <a:r>
              <a:rPr lang="ar-DZ" sz="2800" b="1" u="sng" dirty="0">
                <a:solidFill>
                  <a:schemeClr val="bg1"/>
                </a:solidFill>
              </a:rPr>
              <a:t>المؤثرة في </a:t>
            </a:r>
            <a:r>
              <a:rPr lang="ar-DZ" sz="2800" b="1" u="sng" dirty="0" err="1">
                <a:solidFill>
                  <a:schemeClr val="bg1"/>
                </a:solidFill>
              </a:rPr>
              <a:t>تحدید</a:t>
            </a:r>
            <a:r>
              <a:rPr lang="ar-DZ" sz="2800" b="1" u="sng" dirty="0">
                <a:solidFill>
                  <a:schemeClr val="bg1"/>
                </a:solidFill>
              </a:rPr>
              <a:t> السعر</a:t>
            </a:r>
            <a:endParaRPr lang="en-US" sz="2800" dirty="0">
              <a:solidFill>
                <a:schemeClr val="bg1"/>
              </a:solidFill>
            </a:endParaRPr>
          </a:p>
        </p:txBody>
      </p:sp>
      <p:sp>
        <p:nvSpPr>
          <p:cNvPr id="3" name="Espace réservé du contenu 2"/>
          <p:cNvSpPr>
            <a:spLocks noGrp="1"/>
          </p:cNvSpPr>
          <p:nvPr>
            <p:ph idx="1"/>
          </p:nvPr>
        </p:nvSpPr>
        <p:spPr>
          <a:xfrm>
            <a:off x="286603" y="1871701"/>
            <a:ext cx="11204811" cy="4529100"/>
          </a:xfrm>
        </p:spPr>
        <p:style>
          <a:lnRef idx="2">
            <a:schemeClr val="accent2"/>
          </a:lnRef>
          <a:fillRef idx="1">
            <a:schemeClr val="lt1"/>
          </a:fillRef>
          <a:effectRef idx="0">
            <a:schemeClr val="accent2"/>
          </a:effectRef>
          <a:fontRef idx="minor">
            <a:schemeClr val="dk1"/>
          </a:fontRef>
        </p:style>
        <p:txBody>
          <a:bodyPr>
            <a:normAutofit lnSpcReduction="10000"/>
          </a:bodyPr>
          <a:lstStyle/>
          <a:p>
            <a:pPr marL="457200" indent="-457200" algn="just" rtl="1">
              <a:buClr>
                <a:schemeClr val="tx1">
                  <a:lumMod val="95000"/>
                  <a:lumOff val="5000"/>
                </a:schemeClr>
              </a:buClr>
              <a:buFont typeface="+mj-lt"/>
              <a:buAutoNum type="arabicPeriod"/>
            </a:pPr>
            <a:r>
              <a:rPr lang="ar-SA" sz="2000" b="1" i="1" u="sng" dirty="0" smtClean="0"/>
              <a:t>الطلب </a:t>
            </a:r>
            <a:r>
              <a:rPr lang="en-US" sz="2000" dirty="0"/>
              <a:t>: </a:t>
            </a:r>
            <a:r>
              <a:rPr lang="ar-DZ" sz="2000" dirty="0" smtClean="0"/>
              <a:t> </a:t>
            </a:r>
            <a:r>
              <a:rPr lang="ar-SA" sz="2000" dirty="0" err="1" smtClean="0"/>
              <a:t>یؤثر</a:t>
            </a:r>
            <a:r>
              <a:rPr lang="ar-SA" sz="2000" dirty="0" smtClean="0"/>
              <a:t> </a:t>
            </a:r>
            <a:r>
              <a:rPr lang="ar-SA" sz="2000" dirty="0"/>
              <a:t>الطلب </a:t>
            </a:r>
            <a:r>
              <a:rPr lang="ar-SA" sz="2000" dirty="0" smtClean="0"/>
              <a:t>على</a:t>
            </a:r>
            <a:r>
              <a:rPr lang="ar-DZ" sz="2000" dirty="0" smtClean="0"/>
              <a:t> </a:t>
            </a:r>
            <a:r>
              <a:rPr lang="ar-SA" sz="2000" dirty="0" smtClean="0"/>
              <a:t>تسعير  </a:t>
            </a:r>
            <a:r>
              <a:rPr lang="ar-SA" sz="2000" dirty="0"/>
              <a:t>السلعة أو الخدمة </a:t>
            </a:r>
            <a:r>
              <a:rPr lang="ar-SA" sz="2000" dirty="0" smtClean="0"/>
              <a:t>و </a:t>
            </a:r>
            <a:r>
              <a:rPr lang="ar-SA" sz="2000" dirty="0"/>
              <a:t>بصفة خاصة عند </a:t>
            </a:r>
            <a:r>
              <a:rPr lang="ar-SA" sz="2000" dirty="0" err="1"/>
              <a:t>تسعیر</a:t>
            </a:r>
            <a:r>
              <a:rPr lang="ar-SA" sz="2000" dirty="0"/>
              <a:t> السلعة لأول مرة ، فهناك عوامل </a:t>
            </a:r>
            <a:r>
              <a:rPr lang="ar-SA" sz="2000" dirty="0" err="1"/>
              <a:t>كثیرة</a:t>
            </a:r>
            <a:r>
              <a:rPr lang="ar-SA" sz="2000" dirty="0"/>
              <a:t> تشكل و تؤثر على نمط الطلب على سلعة </a:t>
            </a:r>
            <a:r>
              <a:rPr lang="ar-SA" sz="2000" dirty="0" err="1"/>
              <a:t>معینة</a:t>
            </a:r>
            <a:r>
              <a:rPr lang="ar-SA" sz="2000" dirty="0"/>
              <a:t> منها دخل المستهلك و </a:t>
            </a:r>
            <a:r>
              <a:rPr lang="ar-SA" sz="2000" dirty="0" err="1"/>
              <a:t>تفضیله</a:t>
            </a:r>
            <a:r>
              <a:rPr lang="ar-SA" sz="2000" dirty="0"/>
              <a:t> ، القوى </a:t>
            </a:r>
            <a:r>
              <a:rPr lang="ar-SA" sz="2000" dirty="0" err="1"/>
              <a:t>الشرائیة</a:t>
            </a:r>
            <a:r>
              <a:rPr lang="ar-SA" sz="2000" dirty="0"/>
              <a:t> ، عدد و قوة </a:t>
            </a:r>
            <a:r>
              <a:rPr lang="ar-SA" sz="2000" dirty="0" err="1"/>
              <a:t>المنافسین</a:t>
            </a:r>
            <a:r>
              <a:rPr lang="en-US" sz="2000" dirty="0"/>
              <a:t> ... </a:t>
            </a:r>
            <a:r>
              <a:rPr lang="ar-SA" sz="2000" dirty="0"/>
              <a:t>إلخ</a:t>
            </a:r>
            <a:r>
              <a:rPr lang="en-US" sz="2000" dirty="0"/>
              <a:t> .</a:t>
            </a:r>
            <a:r>
              <a:rPr lang="ar-SA" sz="2000" dirty="0" err="1"/>
              <a:t>فیجب</a:t>
            </a:r>
            <a:r>
              <a:rPr lang="ar-SA" sz="2000" dirty="0"/>
              <a:t> عند </a:t>
            </a:r>
            <a:r>
              <a:rPr lang="ar-SA" sz="2000" dirty="0" err="1"/>
              <a:t>تحدید</a:t>
            </a:r>
            <a:r>
              <a:rPr lang="ar-SA" sz="2000" dirty="0"/>
              <a:t> سعر السلعة دراسة الطلب على هذا النوع من السلعة و مرونة الطلب على السلعة</a:t>
            </a:r>
            <a:r>
              <a:rPr lang="en-US" sz="2000" dirty="0"/>
              <a:t> </a:t>
            </a:r>
            <a:r>
              <a:rPr lang="en-US" sz="2000" dirty="0" smtClean="0"/>
              <a:t>.</a:t>
            </a:r>
            <a:endParaRPr lang="ar-DZ" sz="2000" dirty="0" smtClean="0"/>
          </a:p>
          <a:p>
            <a:pPr marL="457200" indent="-457200" algn="just" rtl="1">
              <a:buClr>
                <a:schemeClr val="tx1">
                  <a:lumMod val="95000"/>
                  <a:lumOff val="5000"/>
                </a:schemeClr>
              </a:buClr>
              <a:buFont typeface="+mj-lt"/>
              <a:buAutoNum type="arabicPeriod"/>
            </a:pPr>
            <a:r>
              <a:rPr lang="ar-DZ" sz="2000" b="1" dirty="0"/>
              <a:t>طبيعة السوق </a:t>
            </a:r>
            <a:r>
              <a:rPr lang="ar-DZ" sz="2000" b="1" dirty="0" smtClean="0"/>
              <a:t>: </a:t>
            </a:r>
            <a:r>
              <a:rPr lang="ar-DZ" sz="2000" dirty="0" smtClean="0"/>
              <a:t>دراسة طبيعة </a:t>
            </a:r>
            <a:r>
              <a:rPr lang="ar-DZ" sz="2000" dirty="0"/>
              <a:t>المشترين الذين يتكون منهم هذه السوق </a:t>
            </a:r>
            <a:r>
              <a:rPr lang="ar-DZ" sz="2000" dirty="0" smtClean="0"/>
              <a:t>دراسة </a:t>
            </a:r>
            <a:r>
              <a:rPr lang="ar-DZ" sz="2000" dirty="0"/>
              <a:t>الموقع </a:t>
            </a:r>
            <a:r>
              <a:rPr lang="ar-DZ" sz="2000" dirty="0" err="1" smtClean="0"/>
              <a:t>الجغرافى</a:t>
            </a:r>
            <a:r>
              <a:rPr lang="ar-DZ" sz="2000" dirty="0" smtClean="0"/>
              <a:t> </a:t>
            </a:r>
            <a:r>
              <a:rPr lang="ar-DZ" sz="2000" dirty="0"/>
              <a:t>له ومدى قربه او </a:t>
            </a:r>
            <a:r>
              <a:rPr lang="ar-DZ" sz="2000" dirty="0" smtClean="0"/>
              <a:t>بعده، الدراسة </a:t>
            </a:r>
            <a:r>
              <a:rPr lang="ar-DZ" sz="2000" dirty="0"/>
              <a:t>السكانية لمجتمع هذا السوق ، </a:t>
            </a:r>
            <a:r>
              <a:rPr lang="ar-DZ" sz="2000" dirty="0" err="1" smtClean="0"/>
              <a:t>باالضافة</a:t>
            </a:r>
            <a:r>
              <a:rPr lang="ar-DZ" sz="2000" dirty="0" smtClean="0"/>
              <a:t> الى </a:t>
            </a:r>
            <a:r>
              <a:rPr lang="ar-DZ" sz="2000" dirty="0"/>
              <a:t>تحليل نصيب الشركة او المؤسسة من </a:t>
            </a:r>
            <a:r>
              <a:rPr lang="ar-DZ" sz="2000" dirty="0" smtClean="0"/>
              <a:t>السوق </a:t>
            </a:r>
            <a:r>
              <a:rPr lang="ar-DZ" sz="2000" dirty="0"/>
              <a:t>وتحديد منافذ </a:t>
            </a:r>
            <a:r>
              <a:rPr lang="ar-DZ" sz="2000" dirty="0" smtClean="0"/>
              <a:t>البيع حيث </a:t>
            </a:r>
            <a:r>
              <a:rPr lang="ar-DZ" sz="2000" dirty="0"/>
              <a:t>يعد تشخيص الوضع </a:t>
            </a:r>
            <a:r>
              <a:rPr lang="ar-DZ" sz="2000" dirty="0" err="1"/>
              <a:t>التنافسى</a:t>
            </a:r>
            <a:r>
              <a:rPr lang="ar-DZ" sz="2000" dirty="0"/>
              <a:t> بدقة من حيث المنافسة وطبيعتها </a:t>
            </a:r>
            <a:r>
              <a:rPr lang="ar-DZ" sz="2000" dirty="0" smtClean="0"/>
              <a:t>والذوات </a:t>
            </a:r>
            <a:r>
              <a:rPr lang="ar-DZ" sz="2000" dirty="0"/>
              <a:t>والوسائل المستخدمة فيها من العوامل المهمة </a:t>
            </a:r>
            <a:r>
              <a:rPr lang="ar-DZ" sz="2000" dirty="0" err="1"/>
              <a:t>التى</a:t>
            </a:r>
            <a:r>
              <a:rPr lang="ar-DZ" sz="2000" dirty="0"/>
              <a:t> يجب </a:t>
            </a:r>
            <a:r>
              <a:rPr lang="ar-DZ" sz="2000" dirty="0" smtClean="0"/>
              <a:t>دراستها </a:t>
            </a:r>
            <a:r>
              <a:rPr lang="ar-DZ" sz="2000" dirty="0"/>
              <a:t>لمعرفة القد ارت التنافسية </a:t>
            </a:r>
            <a:r>
              <a:rPr lang="ar-DZ" sz="2000" dirty="0" err="1"/>
              <a:t>التى</a:t>
            </a:r>
            <a:r>
              <a:rPr lang="ar-DZ" sz="2000" dirty="0"/>
              <a:t> يجب ان تتمتع بها المؤسسة</a:t>
            </a:r>
            <a:endParaRPr lang="ar-DZ" sz="2000" dirty="0" smtClean="0"/>
          </a:p>
          <a:p>
            <a:pPr marL="457200" indent="-457200" algn="just" rtl="1">
              <a:buClr>
                <a:schemeClr val="tx1">
                  <a:lumMod val="95000"/>
                  <a:lumOff val="5000"/>
                </a:schemeClr>
              </a:buClr>
              <a:buFont typeface="+mj-lt"/>
              <a:buAutoNum type="arabicPeriod"/>
            </a:pPr>
            <a:r>
              <a:rPr lang="ar-SA" sz="2000" b="1" i="1" u="sng" dirty="0" smtClean="0"/>
              <a:t>المنافسون</a:t>
            </a:r>
            <a:r>
              <a:rPr lang="en-US" sz="2000" b="1" i="1" u="sng" dirty="0" smtClean="0"/>
              <a:t> : </a:t>
            </a:r>
            <a:r>
              <a:rPr lang="ar-SA" sz="2000" dirty="0" err="1" smtClean="0"/>
              <a:t>یمثل</a:t>
            </a:r>
            <a:r>
              <a:rPr lang="ar-SA" sz="2000" dirty="0" smtClean="0"/>
              <a:t> المنافسون عاملا هاما و مؤثرا على قدرة المنظمة على </a:t>
            </a:r>
            <a:r>
              <a:rPr lang="ar-SA" sz="2000" dirty="0" err="1" smtClean="0"/>
              <a:t>تحدید</a:t>
            </a:r>
            <a:r>
              <a:rPr lang="ar-SA" sz="2000" dirty="0" smtClean="0"/>
              <a:t> أسعارها </a:t>
            </a:r>
            <a:r>
              <a:rPr lang="ar-SA" sz="2000" dirty="0" err="1" smtClean="0"/>
              <a:t>فیجب</a:t>
            </a:r>
            <a:r>
              <a:rPr lang="ar-SA" sz="2000" dirty="0" smtClean="0"/>
              <a:t> على الشركة عند </a:t>
            </a:r>
            <a:r>
              <a:rPr lang="ar-SA" sz="2000" dirty="0" err="1" smtClean="0"/>
              <a:t>تحدید</a:t>
            </a:r>
            <a:r>
              <a:rPr lang="ar-SA" sz="2000" dirty="0" smtClean="0"/>
              <a:t> أسعار منتوجاتها ملاحظة أسعار </a:t>
            </a:r>
            <a:r>
              <a:rPr lang="ar-SA" sz="2000" dirty="0" err="1" smtClean="0"/>
              <a:t>المنافسین</a:t>
            </a:r>
            <a:r>
              <a:rPr lang="ar-SA" sz="2000" dirty="0" smtClean="0"/>
              <a:t> و تتابعها و العمل على التنبؤ بسلوك </a:t>
            </a:r>
            <a:r>
              <a:rPr lang="ar-SA" sz="2000" dirty="0" err="1" smtClean="0"/>
              <a:t>المنافسین</a:t>
            </a:r>
            <a:r>
              <a:rPr lang="ar-SA" sz="2000" dirty="0" smtClean="0"/>
              <a:t> .</a:t>
            </a:r>
            <a:endParaRPr lang="ar-DZ" sz="2000" dirty="0" smtClean="0"/>
          </a:p>
          <a:p>
            <a:pPr marL="457200" indent="-457200" algn="just" rtl="1">
              <a:buClr>
                <a:schemeClr val="tx1">
                  <a:lumMod val="95000"/>
                  <a:lumOff val="5000"/>
                </a:schemeClr>
              </a:buClr>
              <a:buFont typeface="+mj-lt"/>
              <a:buAutoNum type="arabicPeriod"/>
            </a:pPr>
            <a:r>
              <a:rPr lang="ar-SA" sz="2000" b="1" i="1" u="sng" dirty="0" smtClean="0"/>
              <a:t>تدخل </a:t>
            </a:r>
            <a:r>
              <a:rPr lang="ar-SA" sz="2000" b="1" i="1" u="sng" dirty="0"/>
              <a:t>الحكومي</a:t>
            </a:r>
            <a:r>
              <a:rPr lang="en-US" sz="2000" dirty="0"/>
              <a:t> : </a:t>
            </a:r>
            <a:r>
              <a:rPr lang="ar-SA" sz="2000" dirty="0" err="1"/>
              <a:t>یلعب</a:t>
            </a:r>
            <a:r>
              <a:rPr lang="ar-SA" sz="2000" dirty="0"/>
              <a:t> التدخل الحكومي دورا هاما على </a:t>
            </a:r>
            <a:r>
              <a:rPr lang="ar-SA" sz="2000" dirty="0" err="1"/>
              <a:t>تحدید</a:t>
            </a:r>
            <a:r>
              <a:rPr lang="ar-SA" sz="2000" dirty="0"/>
              <a:t> أسعار منتجاتها في </a:t>
            </a:r>
            <a:r>
              <a:rPr lang="ar-SA" sz="2000" dirty="0" err="1"/>
              <a:t>الكثیر</a:t>
            </a:r>
            <a:r>
              <a:rPr lang="ar-SA" sz="2000" dirty="0"/>
              <a:t> من الدول ففي بعض الدول تقوم الحكومة </a:t>
            </a:r>
            <a:r>
              <a:rPr lang="ar-SA" sz="2000" dirty="0" err="1"/>
              <a:t>بتحدید</a:t>
            </a:r>
            <a:r>
              <a:rPr lang="ar-SA" sz="2000" dirty="0"/>
              <a:t> أسعارا </a:t>
            </a:r>
            <a:r>
              <a:rPr lang="ar-SA" sz="2000" dirty="0" err="1"/>
              <a:t>معینة</a:t>
            </a:r>
            <a:r>
              <a:rPr lang="ar-SA" sz="2000" dirty="0"/>
              <a:t> تلتزم بها الشركات و بالتالي لا تجد</a:t>
            </a:r>
            <a:r>
              <a:rPr lang="en-US" sz="2000" dirty="0"/>
              <a:t>-</a:t>
            </a:r>
            <a:r>
              <a:rPr lang="ar-SA" sz="2000" dirty="0"/>
              <a:t>الشركات مفرا من الخضوع إلى هذه الأسعار </a:t>
            </a:r>
            <a:endParaRPr lang="en-US" sz="2000" dirty="0"/>
          </a:p>
          <a:p>
            <a:pPr marL="457200" indent="-457200" algn="just" rtl="1">
              <a:buClr>
                <a:schemeClr val="tx1">
                  <a:lumMod val="95000"/>
                  <a:lumOff val="5000"/>
                </a:schemeClr>
              </a:buClr>
              <a:buFont typeface="+mj-lt"/>
              <a:buAutoNum type="arabicPeriod"/>
            </a:pPr>
            <a:r>
              <a:rPr lang="ar-DZ" sz="2000" b="1" i="1" u="sng" dirty="0" smtClean="0"/>
              <a:t> </a:t>
            </a:r>
            <a:r>
              <a:rPr lang="ar-SA" sz="2000" b="1" i="1" u="sng" dirty="0" smtClean="0"/>
              <a:t>الظروف </a:t>
            </a:r>
            <a:r>
              <a:rPr lang="ar-SA" sz="2000" b="1" i="1" u="sng" dirty="0"/>
              <a:t>الاقتصادية</a:t>
            </a:r>
            <a:r>
              <a:rPr lang="en-US" sz="2000" dirty="0"/>
              <a:t> : </a:t>
            </a:r>
            <a:r>
              <a:rPr lang="ar-SA" sz="2000" dirty="0"/>
              <a:t>تختلف قدرة المنظمة على التحرك بأسعارها باختلاف الظروف </a:t>
            </a:r>
            <a:r>
              <a:rPr lang="ar-SA" sz="2000" dirty="0" err="1"/>
              <a:t>الاقتصادیة</a:t>
            </a:r>
            <a:r>
              <a:rPr lang="ar-SA" sz="2000" dirty="0"/>
              <a:t> التي تمر بها البلاد ، ففي حالات الرواج </a:t>
            </a:r>
            <a:r>
              <a:rPr lang="ar-SA" sz="2000" dirty="0" err="1"/>
              <a:t>تزید</a:t>
            </a:r>
            <a:r>
              <a:rPr lang="ar-SA" sz="2000" dirty="0"/>
              <a:t> قدرة الشركة على </a:t>
            </a:r>
            <a:r>
              <a:rPr lang="ar-SA" sz="2000" dirty="0" err="1"/>
              <a:t>تحدید</a:t>
            </a:r>
            <a:r>
              <a:rPr lang="ar-SA" sz="2000" dirty="0"/>
              <a:t> أسعارها على ضوء</a:t>
            </a:r>
            <a:r>
              <a:rPr lang="en-US" sz="2000" dirty="0"/>
              <a:t> </a:t>
            </a:r>
            <a:r>
              <a:rPr lang="ar-SA" sz="2000" dirty="0" smtClean="0"/>
              <a:t>الظروف </a:t>
            </a:r>
            <a:r>
              <a:rPr lang="ar-SA" sz="2000" dirty="0" err="1"/>
              <a:t>التنافسیة</a:t>
            </a:r>
            <a:r>
              <a:rPr lang="ar-SA" sz="2000" dirty="0"/>
              <a:t> الموجودة ، بعكس حالات الكساد التي تحاول الشركات أن </a:t>
            </a:r>
            <a:r>
              <a:rPr lang="ar-SA" sz="2000" dirty="0" err="1"/>
              <a:t>تزید</a:t>
            </a:r>
            <a:r>
              <a:rPr lang="ar-SA" sz="2000" dirty="0"/>
              <a:t> من الطلب على السلعة و </a:t>
            </a:r>
            <a:r>
              <a:rPr lang="ar-SA" sz="2000" dirty="0" err="1"/>
              <a:t>یكون</a:t>
            </a:r>
            <a:r>
              <a:rPr lang="ar-SA" sz="2000" dirty="0"/>
              <a:t> ذلك سواء </a:t>
            </a:r>
            <a:r>
              <a:rPr lang="ar-SA" sz="2000" dirty="0" smtClean="0"/>
              <a:t>بتخفيض </a:t>
            </a:r>
            <a:r>
              <a:rPr lang="ar-SA" sz="2000" dirty="0"/>
              <a:t>الأسعار أو </a:t>
            </a:r>
            <a:r>
              <a:rPr lang="ar-SA" sz="2000" dirty="0" err="1"/>
              <a:t>زیادة</a:t>
            </a:r>
            <a:r>
              <a:rPr lang="ar-SA" sz="2000" dirty="0"/>
              <a:t> الخدمات المصاحبة للسلعة و متابعة ذلك</a:t>
            </a:r>
            <a:r>
              <a:rPr lang="en-US" sz="2000" dirty="0"/>
              <a:t> </a:t>
            </a:r>
            <a:r>
              <a:rPr lang="en-US" sz="2000" dirty="0" smtClean="0"/>
              <a:t>.</a:t>
            </a:r>
            <a:endParaRPr lang="ar-DZ" sz="2000" dirty="0" smtClean="0"/>
          </a:p>
        </p:txBody>
      </p:sp>
      <p:sp>
        <p:nvSpPr>
          <p:cNvPr id="4" name="Ellipse 3"/>
          <p:cNvSpPr/>
          <p:nvPr/>
        </p:nvSpPr>
        <p:spPr>
          <a:xfrm>
            <a:off x="3370997" y="1283868"/>
            <a:ext cx="4107976" cy="49132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fontAlgn="base"/>
            <a:r>
              <a:rPr lang="ar-SA" sz="2400" b="1" u="sng" dirty="0">
                <a:solidFill>
                  <a:schemeClr val="tx2">
                    <a:lumMod val="75000"/>
                  </a:schemeClr>
                </a:solidFill>
              </a:rPr>
              <a:t>أولا</a:t>
            </a:r>
            <a:r>
              <a:rPr lang="en-US" sz="2400" b="1" u="sng" dirty="0">
                <a:solidFill>
                  <a:schemeClr val="tx2">
                    <a:lumMod val="75000"/>
                  </a:schemeClr>
                </a:solidFill>
              </a:rPr>
              <a:t> : </a:t>
            </a:r>
            <a:r>
              <a:rPr lang="ar-SA" sz="2400" b="1" u="sng" dirty="0">
                <a:solidFill>
                  <a:schemeClr val="tx2">
                    <a:lumMod val="75000"/>
                  </a:schemeClr>
                </a:solidFill>
              </a:rPr>
              <a:t>العوامل </a:t>
            </a:r>
            <a:r>
              <a:rPr lang="ar-SA" sz="2400" b="1" u="sng" dirty="0" err="1">
                <a:solidFill>
                  <a:schemeClr val="tx2">
                    <a:lumMod val="75000"/>
                  </a:schemeClr>
                </a:solidFill>
              </a:rPr>
              <a:t>الخارجیة</a:t>
            </a:r>
            <a:endParaRPr lang="en-US" sz="2400" dirty="0">
              <a:solidFill>
                <a:schemeClr val="tx2">
                  <a:lumMod val="75000"/>
                </a:schemeClr>
              </a:solidFill>
            </a:endParaRPr>
          </a:p>
        </p:txBody>
      </p:sp>
    </p:spTree>
    <p:extLst>
      <p:ext uri="{BB962C8B-B14F-4D97-AF65-F5344CB8AC3E}">
        <p14:creationId xmlns:p14="http://schemas.microsoft.com/office/powerpoint/2010/main" val="4285216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3" y="626534"/>
            <a:ext cx="8761414" cy="560822"/>
          </a:xfrm>
        </p:spPr>
        <p:style>
          <a:lnRef idx="3">
            <a:schemeClr val="lt1"/>
          </a:lnRef>
          <a:fillRef idx="1">
            <a:schemeClr val="accent3"/>
          </a:fillRef>
          <a:effectRef idx="1">
            <a:schemeClr val="accent3"/>
          </a:effectRef>
          <a:fontRef idx="minor">
            <a:schemeClr val="lt1"/>
          </a:fontRef>
        </p:style>
        <p:txBody>
          <a:bodyPr/>
          <a:lstStyle/>
          <a:p>
            <a:pPr algn="ctr"/>
            <a:r>
              <a:rPr lang="ar-DZ" sz="2800" b="1" dirty="0">
                <a:solidFill>
                  <a:schemeClr val="tx1"/>
                </a:solidFill>
              </a:rPr>
              <a:t>المرحلة الثانية </a:t>
            </a:r>
            <a:r>
              <a:rPr lang="ar-DZ" sz="2800" b="1" dirty="0" smtClean="0">
                <a:solidFill>
                  <a:schemeClr val="tx1"/>
                </a:solidFill>
              </a:rPr>
              <a:t>: </a:t>
            </a:r>
            <a:r>
              <a:rPr lang="ar-DZ" sz="2800" b="1" u="sng" dirty="0" smtClean="0">
                <a:solidFill>
                  <a:schemeClr val="bg1"/>
                </a:solidFill>
              </a:rPr>
              <a:t>العوامل </a:t>
            </a:r>
            <a:r>
              <a:rPr lang="ar-DZ" sz="2800" b="1" u="sng" dirty="0">
                <a:solidFill>
                  <a:schemeClr val="bg1"/>
                </a:solidFill>
              </a:rPr>
              <a:t>المؤثرة في </a:t>
            </a:r>
            <a:r>
              <a:rPr lang="ar-DZ" sz="2800" b="1" u="sng" dirty="0" err="1">
                <a:solidFill>
                  <a:schemeClr val="bg1"/>
                </a:solidFill>
              </a:rPr>
              <a:t>تحدید</a:t>
            </a:r>
            <a:r>
              <a:rPr lang="ar-DZ" sz="2800" b="1" u="sng" dirty="0">
                <a:solidFill>
                  <a:schemeClr val="bg1"/>
                </a:solidFill>
              </a:rPr>
              <a:t> السعر</a:t>
            </a:r>
            <a:endParaRPr lang="en-US" sz="2800" dirty="0">
              <a:solidFill>
                <a:schemeClr val="bg1"/>
              </a:solidFill>
            </a:endParaRPr>
          </a:p>
        </p:txBody>
      </p:sp>
      <p:sp>
        <p:nvSpPr>
          <p:cNvPr id="3" name="Espace réservé du contenu 2"/>
          <p:cNvSpPr>
            <a:spLocks noGrp="1"/>
          </p:cNvSpPr>
          <p:nvPr>
            <p:ph idx="1"/>
          </p:nvPr>
        </p:nvSpPr>
        <p:spPr>
          <a:xfrm>
            <a:off x="286603" y="1871701"/>
            <a:ext cx="11204811" cy="4529100"/>
          </a:xfrm>
        </p:spPr>
        <p:style>
          <a:lnRef idx="2">
            <a:schemeClr val="accent2"/>
          </a:lnRef>
          <a:fillRef idx="1">
            <a:schemeClr val="lt1"/>
          </a:fillRef>
          <a:effectRef idx="0">
            <a:schemeClr val="accent2"/>
          </a:effectRef>
          <a:fontRef idx="minor">
            <a:schemeClr val="dk1"/>
          </a:fontRef>
        </p:style>
        <p:txBody>
          <a:bodyPr>
            <a:normAutofit/>
          </a:bodyPr>
          <a:lstStyle/>
          <a:p>
            <a:pPr marL="457200" indent="-457200" algn="just" rtl="1">
              <a:buClrTx/>
              <a:buFont typeface="+mj-lt"/>
              <a:buAutoNum type="arabicPeriod" startAt="6"/>
            </a:pPr>
            <a:r>
              <a:rPr lang="ar-DZ" sz="2400" b="1" u="sng" dirty="0"/>
              <a:t>العامل </a:t>
            </a:r>
            <a:r>
              <a:rPr lang="ar-DZ" sz="2400" b="1" u="sng" dirty="0" smtClean="0"/>
              <a:t>التكنولوجي: </a:t>
            </a:r>
            <a:r>
              <a:rPr lang="ar-DZ" sz="2000" dirty="0"/>
              <a:t>إن القدرات في مجال التكنولوجيا تثبت وجودها في رفع مستوى الكفاءة وزيادة </a:t>
            </a:r>
            <a:r>
              <a:rPr lang="ar-DZ" sz="2000" dirty="0" smtClean="0"/>
              <a:t>الإنتاج </a:t>
            </a:r>
            <a:r>
              <a:rPr lang="ar-DZ" sz="2000" dirty="0"/>
              <a:t>وخفض التكلفة وبالتالي تتأثر </a:t>
            </a:r>
            <a:r>
              <a:rPr lang="ar-DZ" sz="2000" dirty="0" smtClean="0"/>
              <a:t>الأسعار وتنخفض، </a:t>
            </a:r>
            <a:r>
              <a:rPr lang="ar-DZ" sz="2000" dirty="0"/>
              <a:t>مع العلم أن أثر التطور التكنولوجي </a:t>
            </a:r>
            <a:r>
              <a:rPr lang="ar-DZ" sz="2000" dirty="0" smtClean="0"/>
              <a:t>لا </a:t>
            </a:r>
            <a:r>
              <a:rPr lang="ar-DZ" sz="2000" dirty="0"/>
              <a:t>يقتصر على ذلك، حيث </a:t>
            </a:r>
            <a:r>
              <a:rPr lang="ar-DZ" sz="2000" dirty="0" smtClean="0"/>
              <a:t>أن الابتكارات والاختراعات تتفاعل بشكل كبير مع نظم </a:t>
            </a:r>
            <a:r>
              <a:rPr lang="ar-DZ" sz="2000" dirty="0"/>
              <a:t>وطرق </a:t>
            </a:r>
            <a:r>
              <a:rPr lang="ar-DZ" sz="2000" dirty="0" smtClean="0"/>
              <a:t>ومعدلات </a:t>
            </a:r>
            <a:r>
              <a:rPr lang="ar-DZ" sz="2000" dirty="0"/>
              <a:t>الكفاءة في حساب </a:t>
            </a:r>
            <a:r>
              <a:rPr lang="ar-DZ" sz="2000" dirty="0" smtClean="0"/>
              <a:t>الأسعار </a:t>
            </a:r>
            <a:r>
              <a:rPr lang="ar-DZ" sz="2000" dirty="0"/>
              <a:t>وبصفة خاصة بعد ما حدث من تطور في أنظمة الحاسب </a:t>
            </a:r>
            <a:r>
              <a:rPr lang="ar-DZ" sz="2000" dirty="0" smtClean="0"/>
              <a:t>الآلي </a:t>
            </a:r>
            <a:r>
              <a:rPr lang="ar-DZ" sz="2000" dirty="0"/>
              <a:t>وانتشاره في كثير من المؤسسات </a:t>
            </a:r>
            <a:r>
              <a:rPr lang="ar-DZ" sz="2000" dirty="0" smtClean="0"/>
              <a:t>الإنتاجية </a:t>
            </a:r>
            <a:r>
              <a:rPr lang="ar-DZ" sz="2000" dirty="0"/>
              <a:t>والتسويقية</a:t>
            </a:r>
            <a:r>
              <a:rPr lang="ar-DZ" sz="2000" dirty="0" smtClean="0"/>
              <a:t>.</a:t>
            </a:r>
          </a:p>
          <a:p>
            <a:pPr marL="457200" indent="-457200" algn="just" rtl="1">
              <a:buClrTx/>
              <a:buFont typeface="+mj-lt"/>
              <a:buAutoNum type="arabicPeriod" startAt="6"/>
            </a:pPr>
            <a:r>
              <a:rPr lang="ar-SA" sz="2000" b="1" i="1" u="sng" dirty="0"/>
              <a:t>الموردون و الموزعون</a:t>
            </a:r>
            <a:r>
              <a:rPr lang="en-US" sz="2000" dirty="0"/>
              <a:t> : </a:t>
            </a:r>
            <a:r>
              <a:rPr lang="ar-SA" sz="2000" dirty="0"/>
              <a:t>تلعب الأطراف المشتركة في النظام </a:t>
            </a:r>
            <a:r>
              <a:rPr lang="ar-SA" sz="2000" dirty="0" err="1"/>
              <a:t>التسویقي</a:t>
            </a:r>
            <a:r>
              <a:rPr lang="ar-SA" sz="2000" dirty="0"/>
              <a:t> دورا هاما و مؤثرا عل قدرة الشركة في </a:t>
            </a:r>
            <a:r>
              <a:rPr lang="ar-SA" sz="2000" dirty="0" err="1"/>
              <a:t>تحدید</a:t>
            </a:r>
            <a:r>
              <a:rPr lang="ar-SA" sz="2000" dirty="0"/>
              <a:t> أسعارها ، </a:t>
            </a:r>
            <a:r>
              <a:rPr lang="ar-SA" sz="2000" dirty="0" err="1"/>
              <a:t>فقیام</a:t>
            </a:r>
            <a:r>
              <a:rPr lang="ar-SA" sz="2000" dirty="0"/>
              <a:t> الموردون برفع أسعار المواد الأولية أو الوسطاء في المساومة على رفع هامش أرباحهم </a:t>
            </a:r>
            <a:r>
              <a:rPr lang="ar-SA" sz="2000" dirty="0" err="1"/>
              <a:t>یضع</a:t>
            </a:r>
            <a:r>
              <a:rPr lang="ar-SA" sz="2000" dirty="0"/>
              <a:t> </a:t>
            </a:r>
            <a:r>
              <a:rPr lang="ar-SA" sz="2000" dirty="0" err="1"/>
              <a:t>قیدا</a:t>
            </a:r>
            <a:r>
              <a:rPr lang="ar-SA" sz="2000" dirty="0"/>
              <a:t> على قدرة الشركة على </a:t>
            </a:r>
            <a:r>
              <a:rPr lang="ar-SA" sz="2000" dirty="0" err="1"/>
              <a:t>تحدید</a:t>
            </a:r>
            <a:r>
              <a:rPr lang="ar-SA" sz="2000" dirty="0"/>
              <a:t> السعر الملائم للسوق</a:t>
            </a:r>
            <a:endParaRPr lang="ar-DZ" sz="2000" dirty="0"/>
          </a:p>
          <a:p>
            <a:pPr marL="457200" indent="-457200" algn="just" rtl="1">
              <a:buClrTx/>
              <a:buFont typeface="+mj-lt"/>
              <a:buAutoNum type="arabicPeriod" startAt="6"/>
            </a:pPr>
            <a:r>
              <a:rPr lang="ar-DZ" sz="2000" b="1" u="sng" dirty="0"/>
              <a:t>دورة حياة المنتج :</a:t>
            </a:r>
            <a:r>
              <a:rPr lang="ar-DZ" sz="2000" dirty="0"/>
              <a:t>في مرحلة التقديم قد تتقاضى المؤسسة أسعارا منخفضة بهدف التغلغل و اختراق السوق و الحصول على حصة سوقية، و قد تتقاضى المؤسسة أسعارا مرتفعة لكي تجني أكبر قدر ممكن من الأرباح في فترة قصيرة المدى ،وفي مرحلة النمو و بدخول منافسين جدد فإن الأسعار تتجه نحو الانخفاض، و في مرحلة النضوج فإن معظم المشترين يعرفون الخدمة و تتجه الأسعار نحو الانخفاض أيضا، أما في مرحلة الانحدار و بعد انسحاب بعض المنافسين فتخفيض الأسعار يعتمد على المنافسة المتبقية و الطلب و التكلفة. </a:t>
            </a:r>
            <a:endParaRPr lang="en-US" dirty="0"/>
          </a:p>
          <a:p>
            <a:pPr marL="457200" indent="-457200" algn="just" rtl="1">
              <a:buFont typeface="+mj-lt"/>
              <a:buAutoNum type="arabicPeriod" startAt="6"/>
            </a:pPr>
            <a:endParaRPr lang="en-US" dirty="0"/>
          </a:p>
        </p:txBody>
      </p:sp>
      <p:sp>
        <p:nvSpPr>
          <p:cNvPr id="4" name="Ellipse 3"/>
          <p:cNvSpPr/>
          <p:nvPr/>
        </p:nvSpPr>
        <p:spPr>
          <a:xfrm>
            <a:off x="3370997" y="1283868"/>
            <a:ext cx="4107976" cy="49132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fontAlgn="base"/>
            <a:r>
              <a:rPr lang="ar-SA" sz="2400" b="1" u="sng" dirty="0">
                <a:solidFill>
                  <a:schemeClr val="tx2">
                    <a:lumMod val="75000"/>
                  </a:schemeClr>
                </a:solidFill>
              </a:rPr>
              <a:t>أولا</a:t>
            </a:r>
            <a:r>
              <a:rPr lang="en-US" sz="2400" b="1" u="sng" dirty="0">
                <a:solidFill>
                  <a:schemeClr val="tx2">
                    <a:lumMod val="75000"/>
                  </a:schemeClr>
                </a:solidFill>
              </a:rPr>
              <a:t> : </a:t>
            </a:r>
            <a:r>
              <a:rPr lang="ar-SA" sz="2400" b="1" u="sng" dirty="0">
                <a:solidFill>
                  <a:schemeClr val="tx2">
                    <a:lumMod val="75000"/>
                  </a:schemeClr>
                </a:solidFill>
              </a:rPr>
              <a:t>العوامل </a:t>
            </a:r>
            <a:r>
              <a:rPr lang="ar-SA" sz="2400" b="1" u="sng" dirty="0" err="1">
                <a:solidFill>
                  <a:schemeClr val="tx2">
                    <a:lumMod val="75000"/>
                  </a:schemeClr>
                </a:solidFill>
              </a:rPr>
              <a:t>الخارجیة</a:t>
            </a:r>
            <a:endParaRPr lang="en-US" sz="2400" dirty="0">
              <a:solidFill>
                <a:schemeClr val="tx2">
                  <a:lumMod val="75000"/>
                </a:schemeClr>
              </a:solidFill>
            </a:endParaRPr>
          </a:p>
        </p:txBody>
      </p:sp>
    </p:spTree>
    <p:extLst>
      <p:ext uri="{BB962C8B-B14F-4D97-AF65-F5344CB8AC3E}">
        <p14:creationId xmlns:p14="http://schemas.microsoft.com/office/powerpoint/2010/main" val="2602934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3" y="626533"/>
            <a:ext cx="8761414" cy="533527"/>
          </a:xfrm>
        </p:spPr>
        <p:style>
          <a:lnRef idx="2">
            <a:schemeClr val="accent2">
              <a:shade val="50000"/>
            </a:schemeClr>
          </a:lnRef>
          <a:fillRef idx="1">
            <a:schemeClr val="accent2"/>
          </a:fillRef>
          <a:effectRef idx="0">
            <a:schemeClr val="accent2"/>
          </a:effectRef>
          <a:fontRef idx="minor">
            <a:schemeClr val="lt1"/>
          </a:fontRef>
        </p:style>
        <p:txBody>
          <a:bodyPr/>
          <a:lstStyle/>
          <a:p>
            <a:pPr algn="ctr"/>
            <a:r>
              <a:rPr lang="ar-DZ" sz="2800" b="1" u="sng" dirty="0">
                <a:solidFill>
                  <a:schemeClr val="tx1"/>
                </a:solidFill>
              </a:rPr>
              <a:t>العوامل المؤثرة في </a:t>
            </a:r>
            <a:r>
              <a:rPr lang="ar-DZ" sz="2800" b="1" u="sng" dirty="0" err="1">
                <a:solidFill>
                  <a:schemeClr val="tx1"/>
                </a:solidFill>
              </a:rPr>
              <a:t>تحدید</a:t>
            </a:r>
            <a:r>
              <a:rPr lang="ar-DZ" sz="2800" b="1" u="sng" dirty="0">
                <a:solidFill>
                  <a:schemeClr val="tx1"/>
                </a:solidFill>
              </a:rPr>
              <a:t> السعر</a:t>
            </a:r>
            <a:endParaRPr lang="en-US" sz="2800" dirty="0">
              <a:solidFill>
                <a:schemeClr val="tx1"/>
              </a:solidFill>
            </a:endParaRPr>
          </a:p>
        </p:txBody>
      </p:sp>
      <p:sp>
        <p:nvSpPr>
          <p:cNvPr id="3" name="Espace réservé du contenu 2"/>
          <p:cNvSpPr>
            <a:spLocks noGrp="1"/>
          </p:cNvSpPr>
          <p:nvPr>
            <p:ph idx="1"/>
          </p:nvPr>
        </p:nvSpPr>
        <p:spPr>
          <a:xfrm>
            <a:off x="232012" y="1926290"/>
            <a:ext cx="11491415" cy="4931709"/>
          </a:xfrm>
        </p:spPr>
        <p:style>
          <a:lnRef idx="2">
            <a:schemeClr val="accent2"/>
          </a:lnRef>
          <a:fillRef idx="1">
            <a:schemeClr val="lt1"/>
          </a:fillRef>
          <a:effectRef idx="0">
            <a:schemeClr val="accent2"/>
          </a:effectRef>
          <a:fontRef idx="minor">
            <a:schemeClr val="dk1"/>
          </a:fontRef>
        </p:style>
        <p:txBody>
          <a:bodyPr>
            <a:noAutofit/>
          </a:bodyPr>
          <a:lstStyle/>
          <a:p>
            <a:pPr algn="r" rtl="1">
              <a:lnSpc>
                <a:spcPct val="120000"/>
              </a:lnSpc>
              <a:buClrTx/>
              <a:buFont typeface="+mj-lt"/>
              <a:buAutoNum type="arabicPeriod"/>
            </a:pPr>
            <a:r>
              <a:rPr lang="ar-DZ" sz="1400" b="1" u="sng" dirty="0" smtClean="0"/>
              <a:t>الأهداف التسويقية</a:t>
            </a:r>
            <a:r>
              <a:rPr lang="en-US" sz="1600" dirty="0" smtClean="0"/>
              <a:t>: </a:t>
            </a:r>
            <a:r>
              <a:rPr lang="ar-SA" sz="1600" dirty="0"/>
              <a:t>إن هدف زيادة الحصة </a:t>
            </a:r>
            <a:r>
              <a:rPr lang="ar-SA" sz="1600" dirty="0" smtClean="0"/>
              <a:t>السوقية </a:t>
            </a:r>
            <a:r>
              <a:rPr lang="ar-SA" sz="1600" dirty="0"/>
              <a:t>قد </a:t>
            </a:r>
            <a:r>
              <a:rPr lang="ar-SA" sz="1600" dirty="0" err="1"/>
              <a:t>یدفع</a:t>
            </a:r>
            <a:r>
              <a:rPr lang="ar-SA" sz="1600" dirty="0"/>
              <a:t> </a:t>
            </a:r>
            <a:r>
              <a:rPr lang="ar-DZ" sz="1600" dirty="0" smtClean="0"/>
              <a:t>المؤسسة </a:t>
            </a:r>
            <a:r>
              <a:rPr lang="ar-SA" sz="1600" dirty="0" smtClean="0"/>
              <a:t>إلى تحديد </a:t>
            </a:r>
            <a:r>
              <a:rPr lang="ar-SA" sz="1600" dirty="0"/>
              <a:t>سعر منخفض لمنتجاتها بعكس هدف </a:t>
            </a:r>
            <a:r>
              <a:rPr lang="ar-SA" sz="1600" dirty="0" smtClean="0"/>
              <a:t>تعظيم </a:t>
            </a:r>
            <a:r>
              <a:rPr lang="ar-SA" sz="1600" dirty="0"/>
              <a:t>الأرباح الذي </a:t>
            </a:r>
            <a:r>
              <a:rPr lang="ar-DZ" sz="1600" dirty="0"/>
              <a:t>ي</a:t>
            </a:r>
            <a:r>
              <a:rPr lang="ar-SA" sz="1600" dirty="0" smtClean="0"/>
              <a:t>صاحبه </a:t>
            </a:r>
            <a:r>
              <a:rPr lang="ar-SA" sz="1600" dirty="0"/>
              <a:t>عادة سعر مرتفع للسلعة</a:t>
            </a:r>
            <a:r>
              <a:rPr lang="en-US" sz="1600" dirty="0"/>
              <a:t> .</a:t>
            </a:r>
          </a:p>
          <a:p>
            <a:pPr algn="r" rtl="1">
              <a:lnSpc>
                <a:spcPct val="120000"/>
              </a:lnSpc>
              <a:buClrTx/>
              <a:buFont typeface="+mj-lt"/>
              <a:buAutoNum type="arabicPeriod"/>
            </a:pPr>
            <a:r>
              <a:rPr lang="ar-SA" sz="1600" b="1" u="sng" dirty="0" smtClean="0"/>
              <a:t>درجة </a:t>
            </a:r>
            <a:r>
              <a:rPr lang="ar-SA" sz="1600" b="1" u="sng" dirty="0" err="1"/>
              <a:t>الإختلاف</a:t>
            </a:r>
            <a:r>
              <a:rPr lang="ar-SA" sz="1600" b="1" u="sng" dirty="0"/>
              <a:t> في السلعة</a:t>
            </a:r>
            <a:r>
              <a:rPr lang="en-US" sz="1600" dirty="0"/>
              <a:t> : </a:t>
            </a:r>
            <a:r>
              <a:rPr lang="ar-SA" sz="1600" dirty="0"/>
              <a:t>كلما كانت منتجات </a:t>
            </a:r>
            <a:r>
              <a:rPr lang="ar-DZ" sz="1600" dirty="0" smtClean="0"/>
              <a:t>مؤسسة </a:t>
            </a:r>
            <a:r>
              <a:rPr lang="ar-SA" sz="1600" dirty="0" smtClean="0"/>
              <a:t>متميزة </a:t>
            </a:r>
            <a:r>
              <a:rPr lang="ar-SA" sz="1600" dirty="0"/>
              <a:t>و منفردة </a:t>
            </a:r>
            <a:r>
              <a:rPr lang="ar-SA" sz="1600" dirty="0" smtClean="0"/>
              <a:t>بمزايا </a:t>
            </a:r>
            <a:r>
              <a:rPr lang="ar-SA" sz="1600" dirty="0"/>
              <a:t>تختلف عن منتجات </a:t>
            </a:r>
            <a:r>
              <a:rPr lang="ar-SA" sz="1600" dirty="0" smtClean="0"/>
              <a:t>المنافسين </a:t>
            </a:r>
            <a:r>
              <a:rPr lang="ar-SA" sz="1600" dirty="0"/>
              <a:t>كلما كانت أكثر </a:t>
            </a:r>
            <a:r>
              <a:rPr lang="ar-SA" sz="1600" dirty="0" err="1"/>
              <a:t>حریة</a:t>
            </a:r>
            <a:r>
              <a:rPr lang="ar-SA" sz="1600" dirty="0"/>
              <a:t> في </a:t>
            </a:r>
            <a:r>
              <a:rPr lang="ar-SA" sz="1600" dirty="0" err="1"/>
              <a:t>تحدید</a:t>
            </a:r>
            <a:r>
              <a:rPr lang="ar-SA" sz="1600" dirty="0"/>
              <a:t> أسعارها ، </a:t>
            </a:r>
            <a:r>
              <a:rPr lang="ar-SA" sz="1600" dirty="0" err="1"/>
              <a:t>فكثیرا</a:t>
            </a:r>
            <a:r>
              <a:rPr lang="ar-SA" sz="1600" dirty="0"/>
              <a:t> ما نجد أن شركة </a:t>
            </a:r>
            <a:r>
              <a:rPr lang="ar-SA" sz="1600" dirty="0" err="1"/>
              <a:t>معینة</a:t>
            </a:r>
            <a:r>
              <a:rPr lang="ar-SA" sz="1600" dirty="0"/>
              <a:t> </a:t>
            </a:r>
            <a:r>
              <a:rPr lang="ar-SA" sz="1600" dirty="0" err="1"/>
              <a:t>تتمیز</a:t>
            </a:r>
            <a:r>
              <a:rPr lang="ar-SA" sz="1600" dirty="0"/>
              <a:t> باسم تجاري معروف في السوق و </a:t>
            </a:r>
            <a:r>
              <a:rPr lang="ar-SA" sz="1600" dirty="0" err="1"/>
              <a:t>یتمیز</a:t>
            </a:r>
            <a:r>
              <a:rPr lang="ar-SA" sz="1600" dirty="0"/>
              <a:t> منتجها بخصائص </a:t>
            </a:r>
            <a:r>
              <a:rPr lang="ar-SA" sz="1600" dirty="0" err="1"/>
              <a:t>فریدة</a:t>
            </a:r>
            <a:r>
              <a:rPr lang="ar-SA" sz="1600" dirty="0"/>
              <a:t> في الأداء و الجودة عادة ما تطلب أسعارا أعلى من </a:t>
            </a:r>
            <a:r>
              <a:rPr lang="ar-SA" sz="1600" dirty="0" err="1"/>
              <a:t>منافسیها</a:t>
            </a:r>
            <a:r>
              <a:rPr lang="ar-SA" sz="1600" dirty="0"/>
              <a:t> </a:t>
            </a:r>
            <a:endParaRPr lang="en-US" sz="1600" dirty="0"/>
          </a:p>
          <a:p>
            <a:pPr algn="r" rtl="1">
              <a:lnSpc>
                <a:spcPct val="120000"/>
              </a:lnSpc>
              <a:buClrTx/>
              <a:buFont typeface="+mj-lt"/>
              <a:buAutoNum type="arabicPeriod"/>
            </a:pPr>
            <a:r>
              <a:rPr lang="ar-SA" sz="1600" b="1" u="sng" dirty="0" smtClean="0"/>
              <a:t>مكان </a:t>
            </a:r>
            <a:r>
              <a:rPr lang="ar-SA" sz="1600" b="1" u="sng" dirty="0"/>
              <a:t>السلعة في دورة </a:t>
            </a:r>
            <a:r>
              <a:rPr lang="ar-SA" sz="1600" b="1" u="sng" dirty="0" err="1"/>
              <a:t>حیاتها</a:t>
            </a:r>
            <a:r>
              <a:rPr lang="en-US" sz="1600" dirty="0"/>
              <a:t> : </a:t>
            </a:r>
            <a:r>
              <a:rPr lang="ar-SA" sz="1600" dirty="0"/>
              <a:t>كما سبق القول فإن دخول السلعة في مرحلة النضج أو التدهور </a:t>
            </a:r>
            <a:r>
              <a:rPr lang="ar-SA" sz="1600" dirty="0" err="1"/>
              <a:t>یقید</a:t>
            </a:r>
            <a:r>
              <a:rPr lang="ar-SA" sz="1600" dirty="0"/>
              <a:t> من قدرة الشركة من فرض سعر </a:t>
            </a:r>
            <a:r>
              <a:rPr lang="ar-SA" sz="1600" dirty="0" err="1"/>
              <a:t>معین</a:t>
            </a:r>
            <a:r>
              <a:rPr lang="ar-SA" sz="1600" dirty="0"/>
              <a:t> بعكس الحال في مرحلة </a:t>
            </a:r>
            <a:r>
              <a:rPr lang="ar-SA" sz="1600" dirty="0" err="1"/>
              <a:t>تقدیم</a:t>
            </a:r>
            <a:r>
              <a:rPr lang="ar-SA" sz="1600" dirty="0"/>
              <a:t> السلعة ، و بصفة خاصة إذا انفردت بخصائص </a:t>
            </a:r>
            <a:r>
              <a:rPr lang="ar-SA" sz="1600" dirty="0" err="1"/>
              <a:t>معینة</a:t>
            </a:r>
            <a:r>
              <a:rPr lang="ar-SA" sz="1600" dirty="0"/>
              <a:t> </a:t>
            </a:r>
            <a:r>
              <a:rPr lang="ar-SA" sz="1600" dirty="0" err="1"/>
              <a:t>فیمكن</a:t>
            </a:r>
            <a:r>
              <a:rPr lang="ar-SA" sz="1600" dirty="0"/>
              <a:t> للشركة أن تكون أكثر </a:t>
            </a:r>
            <a:r>
              <a:rPr lang="ar-SA" sz="1600" dirty="0" err="1"/>
              <a:t>حریة</a:t>
            </a:r>
            <a:r>
              <a:rPr lang="ar-SA" sz="1600" dirty="0"/>
              <a:t> و مرونة في </a:t>
            </a:r>
            <a:r>
              <a:rPr lang="ar-SA" sz="1600" dirty="0" err="1"/>
              <a:t>تحدید</a:t>
            </a:r>
            <a:r>
              <a:rPr lang="ar-SA" sz="1600" dirty="0"/>
              <a:t> أسعارها</a:t>
            </a:r>
            <a:r>
              <a:rPr lang="en-US" sz="1600" dirty="0"/>
              <a:t> .</a:t>
            </a:r>
          </a:p>
          <a:p>
            <a:pPr algn="r" rtl="1">
              <a:lnSpc>
                <a:spcPct val="120000"/>
              </a:lnSpc>
              <a:buClrTx/>
              <a:buFont typeface="+mj-lt"/>
              <a:buAutoNum type="arabicPeriod"/>
            </a:pPr>
            <a:r>
              <a:rPr lang="ar-SA" sz="1600" b="1" u="sng" dirty="0" err="1" smtClean="0"/>
              <a:t>المزیج</a:t>
            </a:r>
            <a:r>
              <a:rPr lang="ar-SA" sz="1600" b="1" u="sng" dirty="0" smtClean="0"/>
              <a:t> </a:t>
            </a:r>
            <a:r>
              <a:rPr lang="ar-SA" sz="1600" b="1" u="sng" dirty="0" err="1"/>
              <a:t>التسویقي</a:t>
            </a:r>
            <a:r>
              <a:rPr lang="en-US" sz="1600" dirty="0"/>
              <a:t> : </a:t>
            </a:r>
            <a:r>
              <a:rPr lang="ar-SA" sz="1600" dirty="0" err="1"/>
              <a:t>یعتبر</a:t>
            </a:r>
            <a:r>
              <a:rPr lang="ar-SA" sz="1600" dirty="0"/>
              <a:t> السعر أحد العناصر </a:t>
            </a:r>
            <a:r>
              <a:rPr lang="ar-SA" sz="1600" dirty="0" err="1"/>
              <a:t>الرئیسیة</a:t>
            </a:r>
            <a:r>
              <a:rPr lang="ar-SA" sz="1600" dirty="0"/>
              <a:t> في </a:t>
            </a:r>
            <a:r>
              <a:rPr lang="ar-SA" sz="1600" dirty="0" err="1"/>
              <a:t>المزیج</a:t>
            </a:r>
            <a:r>
              <a:rPr lang="ar-SA" sz="1600" dirty="0"/>
              <a:t> </a:t>
            </a:r>
            <a:r>
              <a:rPr lang="ar-SA" sz="1600" dirty="0" err="1"/>
              <a:t>التسویقي</a:t>
            </a:r>
            <a:r>
              <a:rPr lang="ar-SA" sz="1600" dirty="0"/>
              <a:t> ، و لكن </a:t>
            </a:r>
            <a:r>
              <a:rPr lang="ar-SA" sz="1600" dirty="0" err="1"/>
              <a:t>یجب</a:t>
            </a:r>
            <a:r>
              <a:rPr lang="ar-SA" sz="1600" dirty="0"/>
              <a:t> عند </a:t>
            </a:r>
            <a:r>
              <a:rPr lang="ar-SA" sz="1600" dirty="0" err="1"/>
              <a:t>تحدید</a:t>
            </a:r>
            <a:r>
              <a:rPr lang="ar-SA" sz="1600" dirty="0"/>
              <a:t> السعر أن لا </a:t>
            </a:r>
            <a:r>
              <a:rPr lang="ar-SA" sz="1600" dirty="0" err="1"/>
              <a:t>ینظر</a:t>
            </a:r>
            <a:r>
              <a:rPr lang="ar-SA" sz="1600" dirty="0"/>
              <a:t> </a:t>
            </a:r>
            <a:r>
              <a:rPr lang="ar-SA" sz="1600" dirty="0" err="1"/>
              <a:t>إلیه</a:t>
            </a:r>
            <a:r>
              <a:rPr lang="ar-SA" sz="1600" dirty="0"/>
              <a:t> كعنصر مستقل بل </a:t>
            </a:r>
            <a:r>
              <a:rPr lang="ar-SA" sz="1600" dirty="0" err="1"/>
              <a:t>یتم</a:t>
            </a:r>
            <a:r>
              <a:rPr lang="ar-SA" sz="1600" dirty="0"/>
              <a:t> معالجته داخل إطار </a:t>
            </a:r>
            <a:r>
              <a:rPr lang="ar-SA" sz="1600" dirty="0" err="1"/>
              <a:t>إستراتیجیة</a:t>
            </a:r>
            <a:r>
              <a:rPr lang="ar-SA" sz="1600" dirty="0"/>
              <a:t> </a:t>
            </a:r>
            <a:r>
              <a:rPr lang="ar-SA" sz="1600" dirty="0" err="1"/>
              <a:t>التسویق</a:t>
            </a:r>
            <a:r>
              <a:rPr lang="ar-SA" sz="1600" dirty="0"/>
              <a:t> والعناصر المكونة لها ، فالشركة </a:t>
            </a:r>
            <a:r>
              <a:rPr lang="ar-SA" sz="1600" dirty="0" err="1"/>
              <a:t>حین</a:t>
            </a:r>
            <a:r>
              <a:rPr lang="ar-SA" sz="1600" dirty="0"/>
              <a:t> تقرر </a:t>
            </a:r>
            <a:r>
              <a:rPr lang="ar-SA" sz="1600" dirty="0" err="1"/>
              <a:t>تسعیر</a:t>
            </a:r>
            <a:r>
              <a:rPr lang="ar-SA" sz="1600" dirty="0"/>
              <a:t> منتجاتها بسعر مرتفع </a:t>
            </a:r>
            <a:r>
              <a:rPr lang="ar-SA" sz="1600" dirty="0" err="1"/>
              <a:t>فیجب</a:t>
            </a:r>
            <a:r>
              <a:rPr lang="ar-SA" sz="1600" dirty="0"/>
              <a:t> أن تكون جودة السلعة مرتفعة و </a:t>
            </a:r>
            <a:r>
              <a:rPr lang="ar-SA" sz="1600" dirty="0" err="1"/>
              <a:t>یصاحب</a:t>
            </a:r>
            <a:r>
              <a:rPr lang="ar-SA" sz="1600" dirty="0"/>
              <a:t> ذلك جهود </a:t>
            </a:r>
            <a:r>
              <a:rPr lang="ar-SA" sz="1600" dirty="0" err="1"/>
              <a:t>ترویجیة</a:t>
            </a:r>
            <a:r>
              <a:rPr lang="ar-SA" sz="1600" dirty="0"/>
              <a:t> مكثفة لإقناع </a:t>
            </a:r>
            <a:r>
              <a:rPr lang="ar-SA" sz="1600" dirty="0" err="1"/>
              <a:t>المستهلكین</a:t>
            </a:r>
            <a:r>
              <a:rPr lang="ar-SA" sz="1600" dirty="0"/>
              <a:t> بما </a:t>
            </a:r>
            <a:r>
              <a:rPr lang="ar-SA" sz="1600" dirty="0" err="1"/>
              <a:t>یبرر</a:t>
            </a:r>
            <a:r>
              <a:rPr lang="ar-SA" sz="1600" dirty="0"/>
              <a:t> السعر المرتفع ، أو </a:t>
            </a:r>
            <a:r>
              <a:rPr lang="ar-SA" sz="1600" dirty="0" err="1"/>
              <a:t>تقدیمها</a:t>
            </a:r>
            <a:r>
              <a:rPr lang="ar-SA" sz="1600" dirty="0"/>
              <a:t> في غلاف مناسب و </a:t>
            </a:r>
            <a:r>
              <a:rPr lang="ar-SA" sz="1600" dirty="0" err="1"/>
              <a:t>اختیار</a:t>
            </a:r>
            <a:r>
              <a:rPr lang="ar-SA" sz="1600" dirty="0"/>
              <a:t> منافذ </a:t>
            </a:r>
            <a:r>
              <a:rPr lang="ar-SA" sz="1600" dirty="0" err="1"/>
              <a:t>التوزیع</a:t>
            </a:r>
            <a:r>
              <a:rPr lang="ar-SA" sz="1600" dirty="0"/>
              <a:t> التي تسوق السلع مرتفعة </a:t>
            </a:r>
            <a:r>
              <a:rPr lang="ar-SA" sz="1600" dirty="0" smtClean="0"/>
              <a:t>الثمن</a:t>
            </a:r>
            <a:r>
              <a:rPr lang="ar-DZ" sz="1600" dirty="0" smtClean="0"/>
              <a:t>...</a:t>
            </a:r>
            <a:r>
              <a:rPr lang="en-US" sz="1600" dirty="0" smtClean="0"/>
              <a:t>.</a:t>
            </a:r>
            <a:r>
              <a:rPr lang="ar-SA" sz="1600" dirty="0"/>
              <a:t>و بالتالي </a:t>
            </a:r>
            <a:r>
              <a:rPr lang="ar-SA" sz="1600" dirty="0" err="1"/>
              <a:t>ینبغي</a:t>
            </a:r>
            <a:r>
              <a:rPr lang="ar-SA" sz="1600" dirty="0"/>
              <a:t> </a:t>
            </a:r>
            <a:r>
              <a:rPr lang="ar-SA" sz="1600" dirty="0" err="1"/>
              <a:t>التنسیق</a:t>
            </a:r>
            <a:r>
              <a:rPr lang="ar-SA" sz="1600" dirty="0"/>
              <a:t> </a:t>
            </a:r>
            <a:r>
              <a:rPr lang="ar-SA" sz="1600" dirty="0" err="1"/>
              <a:t>بین</a:t>
            </a:r>
            <a:r>
              <a:rPr lang="ar-SA" sz="1600" dirty="0"/>
              <a:t> السعر و باقي عناصر </a:t>
            </a:r>
            <a:r>
              <a:rPr lang="ar-SA" sz="1600" dirty="0" err="1"/>
              <a:t>المزیج</a:t>
            </a:r>
            <a:r>
              <a:rPr lang="ar-SA" sz="1600" dirty="0"/>
              <a:t> </a:t>
            </a:r>
            <a:r>
              <a:rPr lang="ar-SA" sz="1600" dirty="0" err="1"/>
              <a:t>التسویقي</a:t>
            </a:r>
            <a:r>
              <a:rPr lang="en-US" sz="1600" dirty="0"/>
              <a:t> </a:t>
            </a:r>
            <a:r>
              <a:rPr lang="en-US" sz="1600" dirty="0" smtClean="0"/>
              <a:t>.</a:t>
            </a:r>
            <a:endParaRPr lang="ar-DZ" sz="1600" dirty="0" smtClean="0"/>
          </a:p>
          <a:p>
            <a:pPr algn="r" rtl="1">
              <a:lnSpc>
                <a:spcPct val="120000"/>
              </a:lnSpc>
              <a:buClrTx/>
              <a:buFont typeface="+mj-lt"/>
              <a:buAutoNum type="arabicPeriod"/>
            </a:pPr>
            <a:r>
              <a:rPr lang="ar-DZ" sz="1600" b="1" u="sng" dirty="0"/>
              <a:t>التكاليف: </a:t>
            </a:r>
            <a:r>
              <a:rPr lang="ar-DZ" sz="1600" dirty="0"/>
              <a:t>:باعتبار أن التكاليف يجب أن تغطيها </a:t>
            </a:r>
            <a:r>
              <a:rPr lang="ar-DZ" sz="1600" dirty="0" smtClean="0"/>
              <a:t>الأسعار </a:t>
            </a:r>
            <a:r>
              <a:rPr lang="ar-DZ" sz="1600" dirty="0"/>
              <a:t>مع هامش ربح مقبول فإنها تعد </a:t>
            </a:r>
            <a:r>
              <a:rPr lang="ar-DZ" sz="1600" dirty="0" smtClean="0"/>
              <a:t>عاملا </a:t>
            </a:r>
            <a:r>
              <a:rPr lang="ar-DZ" sz="1600" dirty="0"/>
              <a:t>رئيسا في تحديد السعر، وبالرغم من هذا قد تفرض بعض الظروف خفض السعر عن التكلفة الكلية بغرض تحقيق أهداف كغزو أسواق جديدة أو تخطي أزمات تسويقية</a:t>
            </a:r>
            <a:r>
              <a:rPr lang="ar-DZ" sz="1600" dirty="0" smtClean="0"/>
              <a:t>.</a:t>
            </a:r>
          </a:p>
          <a:p>
            <a:pPr algn="r" rtl="1">
              <a:lnSpc>
                <a:spcPct val="120000"/>
              </a:lnSpc>
              <a:buClrTx/>
              <a:buFont typeface="+mj-lt"/>
              <a:buAutoNum type="arabicPeriod"/>
            </a:pPr>
            <a:r>
              <a:rPr lang="ar-DZ" sz="1600" b="1" u="sng" dirty="0" smtClean="0"/>
              <a:t>اعتبارات تنظيمية: </a:t>
            </a:r>
            <a:r>
              <a:rPr lang="ar-DZ" sz="1400" dirty="0" smtClean="0"/>
              <a:t>على </a:t>
            </a:r>
            <a:r>
              <a:rPr lang="ar-DZ" sz="1400" dirty="0"/>
              <a:t>المنظمة أن تقرر من الذي يجب أن يضع </a:t>
            </a:r>
            <a:r>
              <a:rPr lang="ar-DZ" sz="1400" dirty="0" smtClean="0"/>
              <a:t>الأسعار ، فإن الإدارة </a:t>
            </a:r>
            <a:r>
              <a:rPr lang="ar-DZ" sz="1400" dirty="0"/>
              <a:t>العليا تضع أهداف التسعير و أن هذه </a:t>
            </a:r>
            <a:r>
              <a:rPr lang="ar-DZ" sz="1400" dirty="0" smtClean="0"/>
              <a:t>الأهداف </a:t>
            </a:r>
            <a:r>
              <a:rPr lang="ar-DZ" sz="1400" dirty="0"/>
              <a:t>هي التي تضع السياسات السعرية و غالبا ما توافق أو تصادق على </a:t>
            </a:r>
            <a:r>
              <a:rPr lang="ar-DZ" sz="1400" dirty="0" err="1"/>
              <a:t>األسعار</a:t>
            </a:r>
            <a:r>
              <a:rPr lang="ar-DZ" sz="1400" dirty="0"/>
              <a:t> المقترحة من قبل </a:t>
            </a:r>
            <a:r>
              <a:rPr lang="ar-DZ" sz="1400" dirty="0" err="1"/>
              <a:t>اإلدارة</a:t>
            </a:r>
            <a:r>
              <a:rPr lang="ar-DZ" sz="1400" dirty="0"/>
              <a:t> في المستويات </a:t>
            </a:r>
            <a:r>
              <a:rPr lang="ar-DZ" sz="1400" dirty="0" err="1"/>
              <a:t>األدنى</a:t>
            </a:r>
            <a:r>
              <a:rPr lang="ar-DZ" sz="1400" dirty="0"/>
              <a:t> في المؤسسة أو البائعين</a:t>
            </a:r>
            <a:r>
              <a:rPr lang="ar-DZ" sz="1600" dirty="0" smtClean="0"/>
              <a:t>.</a:t>
            </a:r>
            <a:endParaRPr lang="ar-DZ" dirty="0"/>
          </a:p>
        </p:txBody>
      </p:sp>
      <p:sp>
        <p:nvSpPr>
          <p:cNvPr id="4" name="Ellipse 3"/>
          <p:cNvSpPr/>
          <p:nvPr/>
        </p:nvSpPr>
        <p:spPr>
          <a:xfrm>
            <a:off x="3766783" y="1284847"/>
            <a:ext cx="4107976" cy="516657"/>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70000"/>
              </a:lnSpc>
            </a:pPr>
            <a:r>
              <a:rPr lang="ar-SA" sz="2400" b="1" u="sng" dirty="0" err="1">
                <a:solidFill>
                  <a:schemeClr val="tx2">
                    <a:lumMod val="75000"/>
                  </a:schemeClr>
                </a:solidFill>
              </a:rPr>
              <a:t>ثانیا</a:t>
            </a:r>
            <a:r>
              <a:rPr lang="en-US" sz="2400" b="1" u="sng" dirty="0">
                <a:solidFill>
                  <a:schemeClr val="tx2">
                    <a:lumMod val="75000"/>
                  </a:schemeClr>
                </a:solidFill>
              </a:rPr>
              <a:t> : </a:t>
            </a:r>
            <a:r>
              <a:rPr lang="ar-SA" sz="2400" b="1" u="sng" dirty="0">
                <a:solidFill>
                  <a:schemeClr val="tx2">
                    <a:lumMod val="75000"/>
                  </a:schemeClr>
                </a:solidFill>
              </a:rPr>
              <a:t>العوامل </a:t>
            </a:r>
            <a:r>
              <a:rPr lang="ar-SA" sz="2400" b="1" u="sng" dirty="0" err="1">
                <a:solidFill>
                  <a:schemeClr val="tx2">
                    <a:lumMod val="75000"/>
                  </a:schemeClr>
                </a:solidFill>
              </a:rPr>
              <a:t>الداخلیة</a:t>
            </a:r>
            <a:r>
              <a:rPr lang="en-US" sz="2400" b="1" u="sng" dirty="0">
                <a:solidFill>
                  <a:schemeClr val="tx2">
                    <a:lumMod val="75000"/>
                  </a:schemeClr>
                </a:solidFill>
              </a:rPr>
              <a:t> :</a:t>
            </a:r>
            <a:endParaRPr lang="en-US" sz="2400" b="1" dirty="0">
              <a:solidFill>
                <a:schemeClr val="tx2">
                  <a:lumMod val="75000"/>
                </a:schemeClr>
              </a:solidFill>
            </a:endParaRPr>
          </a:p>
        </p:txBody>
      </p:sp>
    </p:spTree>
    <p:extLst>
      <p:ext uri="{BB962C8B-B14F-4D97-AF65-F5344CB8AC3E}">
        <p14:creationId xmlns:p14="http://schemas.microsoft.com/office/powerpoint/2010/main" val="33232883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1378425" y="2402006"/>
            <a:ext cx="7902054" cy="3616657"/>
          </a:xfrm>
          <a:ln w="57150">
            <a:solidFill>
              <a:srgbClr val="002060"/>
            </a:solidFill>
          </a:ln>
        </p:spPr>
        <p:style>
          <a:lnRef idx="0">
            <a:scrgbClr r="0" g="0" b="0"/>
          </a:lnRef>
          <a:fillRef idx="1001">
            <a:schemeClr val="lt1"/>
          </a:fillRef>
          <a:effectRef idx="0">
            <a:scrgbClr r="0" g="0" b="0"/>
          </a:effectRef>
          <a:fontRef idx="major"/>
        </p:style>
        <p:txBody>
          <a:bodyPr>
            <a:normAutofit fontScale="92500"/>
          </a:bodyPr>
          <a:lstStyle/>
          <a:p>
            <a:pPr algn="ctr" rtl="1">
              <a:lnSpc>
                <a:spcPct val="150000"/>
              </a:lnSpc>
            </a:pPr>
            <a:r>
              <a:rPr lang="ar-DZ" sz="2400" dirty="0">
                <a:solidFill>
                  <a:schemeClr val="tx1"/>
                </a:solidFill>
              </a:rPr>
              <a:t>تعرف استراتيجية التسعير على أنها واحدة من الخطوات </a:t>
            </a:r>
            <a:r>
              <a:rPr lang="ar-DZ" sz="2400" dirty="0" smtClean="0">
                <a:solidFill>
                  <a:schemeClr val="tx1"/>
                </a:solidFill>
              </a:rPr>
              <a:t>الأساسية </a:t>
            </a:r>
            <a:r>
              <a:rPr lang="ar-DZ" sz="2400" dirty="0">
                <a:solidFill>
                  <a:schemeClr val="tx1"/>
                </a:solidFill>
              </a:rPr>
              <a:t>في عملية تحديد السعر تتمثل في تنمية استراتيجيات التسعير و تحديد </a:t>
            </a:r>
            <a:r>
              <a:rPr lang="ar-DZ" sz="2400" dirty="0" smtClean="0">
                <a:solidFill>
                  <a:schemeClr val="tx1"/>
                </a:solidFill>
              </a:rPr>
              <a:t>الاستجابات </a:t>
            </a:r>
            <a:r>
              <a:rPr lang="ar-DZ" sz="2400" dirty="0">
                <a:solidFill>
                  <a:schemeClr val="tx1"/>
                </a:solidFill>
              </a:rPr>
              <a:t>التنافسية الممكنة و يمكن ببساطة تصنيف استراتيجيات التسعير إلى استراتيجيات المحافظة على </a:t>
            </a:r>
            <a:r>
              <a:rPr lang="ar-DZ" sz="2400" dirty="0" smtClean="0">
                <a:solidFill>
                  <a:schemeClr val="tx1"/>
                </a:solidFill>
              </a:rPr>
              <a:t>الأسعار </a:t>
            </a:r>
            <a:r>
              <a:rPr lang="ar-DZ" sz="2400" dirty="0">
                <a:solidFill>
                  <a:schemeClr val="tx1"/>
                </a:solidFill>
              </a:rPr>
              <a:t>الحالية، أو استراتيجيات تخفيض </a:t>
            </a:r>
            <a:r>
              <a:rPr lang="ar-DZ" sz="2400" dirty="0" smtClean="0">
                <a:solidFill>
                  <a:schemeClr val="tx1"/>
                </a:solidFill>
              </a:rPr>
              <a:t>الأسعار </a:t>
            </a:r>
            <a:r>
              <a:rPr lang="ar-DZ" sz="2400" dirty="0">
                <a:solidFill>
                  <a:schemeClr val="tx1"/>
                </a:solidFill>
              </a:rPr>
              <a:t>و استراتيجيات زيادة </a:t>
            </a:r>
            <a:r>
              <a:rPr lang="ar-DZ" sz="2400" dirty="0" smtClean="0">
                <a:solidFill>
                  <a:schemeClr val="tx1"/>
                </a:solidFill>
              </a:rPr>
              <a:t>الأسعار</a:t>
            </a:r>
          </a:p>
          <a:p>
            <a:pPr algn="ctr" rtl="1">
              <a:lnSpc>
                <a:spcPct val="150000"/>
              </a:lnSpc>
            </a:pPr>
            <a:r>
              <a:rPr lang="ar-DZ" sz="2400" b="1" dirty="0">
                <a:solidFill>
                  <a:schemeClr val="tx1"/>
                </a:solidFill>
              </a:rPr>
              <a:t>و توجد هناك عدة استراتيجيات رئيسية لوضع سعر السلعة أو الخدمة وتتمثل في </a:t>
            </a:r>
            <a:r>
              <a:rPr lang="ar-DZ" sz="2400" b="1" dirty="0" smtClean="0">
                <a:solidFill>
                  <a:schemeClr val="tx1"/>
                </a:solidFill>
              </a:rPr>
              <a:t>الآتي: </a:t>
            </a:r>
            <a:endParaRPr lang="en-US" sz="2400" b="1" dirty="0">
              <a:solidFill>
                <a:schemeClr val="tx1"/>
              </a:solidFill>
            </a:endParaRPr>
          </a:p>
        </p:txBody>
      </p:sp>
      <p:sp>
        <p:nvSpPr>
          <p:cNvPr id="2" name="Title 1"/>
          <p:cNvSpPr>
            <a:spLocks noGrp="1"/>
          </p:cNvSpPr>
          <p:nvPr>
            <p:ph type="title"/>
          </p:nvPr>
        </p:nvSpPr>
        <p:spPr>
          <a:xfrm>
            <a:off x="1095314" y="581782"/>
            <a:ext cx="8975057" cy="1096163"/>
          </a:xfrm>
        </p:spPr>
        <p:style>
          <a:lnRef idx="2">
            <a:schemeClr val="accent3">
              <a:shade val="50000"/>
            </a:schemeClr>
          </a:lnRef>
          <a:fillRef idx="1">
            <a:schemeClr val="accent3"/>
          </a:fillRef>
          <a:effectRef idx="0">
            <a:schemeClr val="accent3"/>
          </a:effectRef>
          <a:fontRef idx="minor">
            <a:schemeClr val="lt1"/>
          </a:fontRef>
        </p:style>
        <p:txBody>
          <a:bodyPr/>
          <a:lstStyle/>
          <a:p>
            <a:pPr algn="ctr" rtl="1">
              <a:defRPr/>
            </a:pPr>
            <a:r>
              <a:rPr lang="ar-DZ" sz="3200" b="1" u="sng" dirty="0" smtClean="0">
                <a:solidFill>
                  <a:schemeClr val="tx1"/>
                </a:solidFill>
              </a:rPr>
              <a:t>المرحلة الثالثة </a:t>
            </a:r>
            <a:r>
              <a:rPr lang="ar-DZ" sz="3200" b="1" dirty="0">
                <a:solidFill>
                  <a:schemeClr val="bg1"/>
                </a:solidFill>
              </a:rPr>
              <a:t>: </a:t>
            </a:r>
            <a:r>
              <a:rPr lang="ar-DZ" sz="3200" b="1" u="sng" dirty="0">
                <a:solidFill>
                  <a:schemeClr val="bg1"/>
                </a:solidFill>
              </a:rPr>
              <a:t>تحديد سياسة التسعير </a:t>
            </a:r>
            <a:r>
              <a:rPr lang="ar-DZ" sz="3200" b="1" dirty="0">
                <a:solidFill>
                  <a:schemeClr val="bg1"/>
                </a:solidFill>
              </a:rPr>
              <a:t/>
            </a:r>
            <a:br>
              <a:rPr lang="ar-DZ" sz="3200" b="1" dirty="0">
                <a:solidFill>
                  <a:schemeClr val="bg1"/>
                </a:solidFill>
              </a:rPr>
            </a:br>
            <a:endParaRPr lang="ar-S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40764359"/>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3" y="586854"/>
            <a:ext cx="8761414" cy="1093778"/>
          </a:xfrm>
          <a:ln>
            <a:solidFill>
              <a:schemeClr val="accent1"/>
            </a:solidFill>
          </a:ln>
        </p:spPr>
        <p:style>
          <a:lnRef idx="2">
            <a:schemeClr val="accent1"/>
          </a:lnRef>
          <a:fillRef idx="1">
            <a:schemeClr val="lt1"/>
          </a:fillRef>
          <a:effectRef idx="0">
            <a:schemeClr val="accent1"/>
          </a:effectRef>
          <a:fontRef idx="minor">
            <a:schemeClr val="dk1"/>
          </a:fontRef>
        </p:style>
        <p:txBody>
          <a:bodyPr/>
          <a:lstStyle/>
          <a:p>
            <a:pPr algn="ctr" rtl="1"/>
            <a:r>
              <a:rPr lang="ar-DZ" sz="3200" b="1" dirty="0" smtClean="0">
                <a:solidFill>
                  <a:schemeClr val="tx1"/>
                </a:solidFill>
              </a:rPr>
              <a:t>استراتيجية </a:t>
            </a:r>
            <a:r>
              <a:rPr lang="ar-SA" sz="3200" b="1" dirty="0" smtClean="0">
                <a:solidFill>
                  <a:schemeClr val="tx1"/>
                </a:solidFill>
              </a:rPr>
              <a:t>اختراق السوق</a:t>
            </a:r>
            <a:r>
              <a:rPr lang="ar-DZ" sz="3200" b="1" dirty="0" smtClean="0">
                <a:solidFill>
                  <a:schemeClr val="tx1"/>
                </a:solidFill>
              </a:rPr>
              <a:t> </a:t>
            </a:r>
            <a:r>
              <a:rPr lang="fr-FR" sz="3200" b="1" dirty="0">
                <a:solidFill>
                  <a:schemeClr val="tx1"/>
                </a:solidFill>
              </a:rPr>
              <a:t>MARKET </a:t>
            </a:r>
            <a:r>
              <a:rPr lang="en-US" sz="3200" b="1" dirty="0">
                <a:solidFill>
                  <a:schemeClr val="tx1"/>
                </a:solidFill>
              </a:rPr>
              <a:t>Penetration </a:t>
            </a:r>
            <a:endParaRPr lang="en-US" sz="3200" dirty="0">
              <a:solidFill>
                <a:schemeClr val="tx1"/>
              </a:solidFill>
            </a:endParaRPr>
          </a:p>
        </p:txBody>
      </p:sp>
      <p:sp>
        <p:nvSpPr>
          <p:cNvPr id="3" name="Espace réservé du contenu 2"/>
          <p:cNvSpPr>
            <a:spLocks noGrp="1"/>
          </p:cNvSpPr>
          <p:nvPr>
            <p:ph idx="1"/>
          </p:nvPr>
        </p:nvSpPr>
        <p: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lnRef>
          <a:fillRef idx="1">
            <a:schemeClr val="lt1"/>
          </a:fillRef>
          <a:effectRef idx="0">
            <a:schemeClr val="dk1"/>
          </a:effectRef>
          <a:fontRef idx="minor">
            <a:schemeClr val="dk1"/>
          </a:fontRef>
        </p:style>
        <p:txBody>
          <a:bodyPr/>
          <a:lstStyle/>
          <a:p>
            <a:pPr algn="ctr" rtl="1"/>
            <a:r>
              <a:rPr lang="ar-SA" sz="2400" dirty="0"/>
              <a:t>تعتمد </a:t>
            </a:r>
            <a:r>
              <a:rPr lang="ar-SA" sz="2400" dirty="0" smtClean="0"/>
              <a:t>على </a:t>
            </a:r>
            <a:r>
              <a:rPr lang="ar-SA" sz="2400" dirty="0"/>
              <a:t>تحديد </a:t>
            </a:r>
            <a:r>
              <a:rPr lang="ar-SA" sz="2400" u="sng" dirty="0"/>
              <a:t>سعر منخفض </a:t>
            </a:r>
            <a:r>
              <a:rPr lang="ar-SA" sz="2400" dirty="0"/>
              <a:t>للمنتج بما يمكن المنظمة من تحقيق </a:t>
            </a:r>
            <a:r>
              <a:rPr lang="ar-SA" sz="2400" u="sng" dirty="0"/>
              <a:t>حجم مبيعات كبير</a:t>
            </a:r>
            <a:r>
              <a:rPr lang="ar-SA" sz="2400" dirty="0"/>
              <a:t>، وتحقيق </a:t>
            </a:r>
            <a:r>
              <a:rPr lang="ar-SA" sz="2400" u="sng" dirty="0"/>
              <a:t>حصة سوقية ملائمة</a:t>
            </a:r>
            <a:r>
              <a:rPr lang="ar-SA" sz="2400" dirty="0"/>
              <a:t>. وفي حقيقة الأمر تفترض هذه </a:t>
            </a:r>
            <a:r>
              <a:rPr lang="ar-DZ" sz="2400" dirty="0" smtClean="0"/>
              <a:t>الاستراتيجية </a:t>
            </a:r>
            <a:r>
              <a:rPr lang="ar-SA" sz="2400" dirty="0" smtClean="0"/>
              <a:t>وجود </a:t>
            </a:r>
            <a:r>
              <a:rPr lang="ar-SA" sz="2400" dirty="0"/>
              <a:t>نسبة </a:t>
            </a:r>
            <a:r>
              <a:rPr lang="ar-SA" sz="2400" u="sng" dirty="0"/>
              <a:t>مرتفعة من مرونة الطلب على المنتج</a:t>
            </a:r>
            <a:r>
              <a:rPr lang="ar-SA" sz="2400" dirty="0"/>
              <a:t>، بحيث يؤدي تخفيض السعر إلى زيادة في المبيعات. ولذلك تعتبر هذه </a:t>
            </a:r>
            <a:r>
              <a:rPr lang="ar-DZ" sz="2400" dirty="0" smtClean="0"/>
              <a:t>الاستراتيجية </a:t>
            </a:r>
            <a:r>
              <a:rPr lang="ar-SA" sz="2400" dirty="0" smtClean="0"/>
              <a:t>هادفة </a:t>
            </a:r>
            <a:r>
              <a:rPr lang="ar-SA" sz="2400" u="sng" dirty="0"/>
              <a:t>لمواجهة المنافسة</a:t>
            </a:r>
            <a:r>
              <a:rPr lang="ar-SA" sz="2400" dirty="0"/>
              <a:t> واختراق سوق </a:t>
            </a:r>
            <a:r>
              <a:rPr lang="ar-SA" sz="2400" u="sng" dirty="0"/>
              <a:t>يصعب</a:t>
            </a:r>
            <a:r>
              <a:rPr lang="ar-SA" sz="2400" dirty="0"/>
              <a:t> دخوله بدون سياسية تسعير منخفضة. ويلاحظ أن نجاح هذه </a:t>
            </a:r>
            <a:r>
              <a:rPr lang="ar-DZ" sz="2400" dirty="0" smtClean="0"/>
              <a:t>الاستراتيجية </a:t>
            </a:r>
            <a:r>
              <a:rPr lang="ar-SA" sz="2400" dirty="0" smtClean="0"/>
              <a:t>يتطلب </a:t>
            </a:r>
            <a:r>
              <a:rPr lang="ar-SA" sz="2400" dirty="0"/>
              <a:t>الاستفادة من </a:t>
            </a:r>
            <a:r>
              <a:rPr lang="ar-SA" sz="2400" u="sng" dirty="0"/>
              <a:t>اقتصاديات الحجم الكبير </a:t>
            </a:r>
            <a:r>
              <a:rPr lang="ar-SA" sz="2400" dirty="0"/>
              <a:t>حتى </a:t>
            </a:r>
            <a:r>
              <a:rPr lang="ar-SA" sz="2400" u="sng" dirty="0"/>
              <a:t>يمكن تخفيض السعر</a:t>
            </a:r>
            <a:r>
              <a:rPr lang="en-US" sz="2400" dirty="0"/>
              <a:t>.</a:t>
            </a:r>
          </a:p>
          <a:p>
            <a:endParaRPr lang="en-US" dirty="0"/>
          </a:p>
        </p:txBody>
      </p:sp>
      <p:sp>
        <p:nvSpPr>
          <p:cNvPr id="4" name="Flèche vers le bas 3"/>
          <p:cNvSpPr/>
          <p:nvPr/>
        </p:nvSpPr>
        <p:spPr>
          <a:xfrm>
            <a:off x="1973179" y="1706589"/>
            <a:ext cx="6737684" cy="8709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rganigramme : Alternative 4"/>
          <p:cNvSpPr/>
          <p:nvPr/>
        </p:nvSpPr>
        <p:spPr>
          <a:xfrm>
            <a:off x="10347158" y="513347"/>
            <a:ext cx="996957" cy="12597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rPr>
              <a:t>01</a:t>
            </a:r>
            <a:endParaRPr lang="en-US" sz="3200" b="1" dirty="0">
              <a:solidFill>
                <a:schemeClr val="tx1"/>
              </a:solidFill>
            </a:endParaRPr>
          </a:p>
        </p:txBody>
      </p:sp>
    </p:spTree>
    <p:extLst>
      <p:ext uri="{BB962C8B-B14F-4D97-AF65-F5344CB8AC3E}">
        <p14:creationId xmlns:p14="http://schemas.microsoft.com/office/powerpoint/2010/main" val="31427591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p:spPr>
        <p:style>
          <a:lnRef idx="2">
            <a:schemeClr val="accent1"/>
          </a:lnRef>
          <a:fillRef idx="1">
            <a:schemeClr val="lt1"/>
          </a:fillRef>
          <a:effectRef idx="0">
            <a:schemeClr val="accent1"/>
          </a:effectRef>
          <a:fontRef idx="minor">
            <a:schemeClr val="dk1"/>
          </a:fontRef>
        </p:style>
        <p:txBody>
          <a:bodyPr/>
          <a:lstStyle/>
          <a:p>
            <a:pPr algn="r" rtl="1"/>
            <a:r>
              <a:rPr lang="ar-DZ" b="1" dirty="0"/>
              <a:t>و تكون هذه </a:t>
            </a:r>
            <a:r>
              <a:rPr lang="ar-DZ" b="1" dirty="0" smtClean="0"/>
              <a:t>الاستراتيجية مناسبة </a:t>
            </a:r>
            <a:r>
              <a:rPr lang="ar-DZ" b="1" dirty="0"/>
              <a:t>في </a:t>
            </a:r>
            <a:r>
              <a:rPr lang="ar-DZ" b="1" dirty="0" smtClean="0"/>
              <a:t>الحالات </a:t>
            </a:r>
            <a:r>
              <a:rPr lang="ar-DZ" b="1" dirty="0"/>
              <a:t>التالية: </a:t>
            </a:r>
            <a:endParaRPr lang="en-US" b="1" dirty="0"/>
          </a:p>
        </p:txBody>
      </p:sp>
      <p:sp>
        <p:nvSpPr>
          <p:cNvPr id="3" name="Espace réservé du contenu 2"/>
          <p:cNvSpPr>
            <a:spLocks noGrp="1"/>
          </p:cNvSpPr>
          <p:nvPr>
            <p:ph idx="1"/>
          </p:nvPr>
        </p:nvSpPr>
        <p:spPr>
          <a:xfrm>
            <a:off x="1154954" y="2506913"/>
            <a:ext cx="6817971" cy="3512887"/>
          </a:xfrm>
        </p:spPr>
        <p:style>
          <a:lnRef idx="2">
            <a:schemeClr val="dk1"/>
          </a:lnRef>
          <a:fillRef idx="1">
            <a:schemeClr val="lt1"/>
          </a:fillRef>
          <a:effectRef idx="0">
            <a:schemeClr val="dk1"/>
          </a:effectRef>
          <a:fontRef idx="minor">
            <a:schemeClr val="dk1"/>
          </a:fontRef>
        </p:style>
        <p:txBody>
          <a:bodyPr/>
          <a:lstStyle/>
          <a:p>
            <a:pPr algn="r" rtl="1"/>
            <a:endParaRPr lang="ar-DZ" dirty="0" smtClean="0"/>
          </a:p>
          <a:p>
            <a:pPr algn="r" rtl="1"/>
            <a:r>
              <a:rPr lang="ar-DZ" sz="2000" dirty="0" smtClean="0"/>
              <a:t>إذا </a:t>
            </a:r>
            <a:r>
              <a:rPr lang="ar-DZ" sz="2000" dirty="0"/>
              <a:t>كان السوق ذو حساسية عالية في نمو </a:t>
            </a:r>
            <a:r>
              <a:rPr lang="ar-DZ" sz="2000" dirty="0" smtClean="0"/>
              <a:t>الأسعار؛</a:t>
            </a:r>
          </a:p>
          <a:p>
            <a:pPr algn="r" rtl="1"/>
            <a:r>
              <a:rPr lang="ar-DZ" sz="2000" dirty="0" smtClean="0"/>
              <a:t> </a:t>
            </a:r>
            <a:r>
              <a:rPr lang="ar-DZ" sz="2000" dirty="0"/>
              <a:t>مدى </a:t>
            </a:r>
            <a:r>
              <a:rPr lang="ar-DZ" sz="2000" dirty="0" smtClean="0"/>
              <a:t>ملائمة </a:t>
            </a:r>
            <a:r>
              <a:rPr lang="ar-DZ" sz="2000" dirty="0"/>
              <a:t>المنتج </a:t>
            </a:r>
            <a:r>
              <a:rPr lang="ar-DZ" sz="2000" dirty="0" smtClean="0"/>
              <a:t>الإنتاج </a:t>
            </a:r>
            <a:r>
              <a:rPr lang="ar-DZ" sz="2000" dirty="0"/>
              <a:t>وفق اقتصاديات الحجم؛ </a:t>
            </a:r>
            <a:endParaRPr lang="ar-DZ" sz="2000" dirty="0" smtClean="0"/>
          </a:p>
          <a:p>
            <a:pPr algn="r" rtl="1"/>
            <a:r>
              <a:rPr lang="ar-DZ" sz="2000" dirty="0" smtClean="0"/>
              <a:t>عندما </a:t>
            </a:r>
            <a:r>
              <a:rPr lang="ar-DZ" sz="2000" dirty="0"/>
              <a:t>يكون السعر المنخفض </a:t>
            </a:r>
            <a:r>
              <a:rPr lang="ar-DZ" sz="2000" dirty="0" smtClean="0"/>
              <a:t>عاملا </a:t>
            </a:r>
            <a:r>
              <a:rPr lang="ar-DZ" sz="2000" dirty="0"/>
              <a:t>غير مشجع لظهور المنافسة الفعلية أو المحتملة</a:t>
            </a:r>
            <a:r>
              <a:rPr lang="ar-DZ" sz="2000" dirty="0" smtClean="0"/>
              <a:t>.</a:t>
            </a:r>
          </a:p>
          <a:p>
            <a:pPr algn="r" rtl="1"/>
            <a:r>
              <a:rPr lang="ar-DZ" sz="2000" dirty="0"/>
              <a:t>يكون معدل </a:t>
            </a:r>
            <a:r>
              <a:rPr lang="ar-DZ" sz="2000" dirty="0" smtClean="0"/>
              <a:t>التغير التكنولوجي في الصناعة بطيء</a:t>
            </a:r>
          </a:p>
          <a:p>
            <a:pPr algn="r" rtl="1"/>
            <a:r>
              <a:rPr lang="ar-DZ" sz="2000" dirty="0" smtClean="0"/>
              <a:t>وعندما </a:t>
            </a:r>
            <a:r>
              <a:rPr lang="ar-DZ" sz="2000" dirty="0"/>
              <a:t>يكون </a:t>
            </a:r>
            <a:r>
              <a:rPr lang="ar-DZ" sz="2000" dirty="0" smtClean="0"/>
              <a:t>الطلب على المنتج </a:t>
            </a:r>
            <a:r>
              <a:rPr lang="ar-DZ" sz="2000" dirty="0"/>
              <a:t>مرن ومن ثم زيادة </a:t>
            </a:r>
            <a:r>
              <a:rPr lang="ar-DZ" sz="2000" dirty="0" smtClean="0"/>
              <a:t>الطلب بسبب انخفاض </a:t>
            </a:r>
            <a:r>
              <a:rPr lang="ar-DZ" sz="2000" dirty="0"/>
              <a:t>السعر</a:t>
            </a:r>
            <a:endParaRPr lang="en-US" sz="2000" dirty="0"/>
          </a:p>
        </p:txBody>
      </p:sp>
      <p:sp>
        <p:nvSpPr>
          <p:cNvPr id="4" name="Flèche courbée vers la gauche 3"/>
          <p:cNvSpPr/>
          <p:nvPr/>
        </p:nvSpPr>
        <p:spPr>
          <a:xfrm>
            <a:off x="8357937" y="2506913"/>
            <a:ext cx="1780674" cy="351288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318743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5896" y="973668"/>
            <a:ext cx="8761413" cy="706964"/>
          </a:xfrm>
          <a:ln>
            <a:solidFill>
              <a:schemeClr val="accent1"/>
            </a:solidFill>
          </a:ln>
        </p:spPr>
        <p:style>
          <a:lnRef idx="2">
            <a:schemeClr val="dk1"/>
          </a:lnRef>
          <a:fillRef idx="1">
            <a:schemeClr val="lt1"/>
          </a:fillRef>
          <a:effectRef idx="0">
            <a:schemeClr val="dk1"/>
          </a:effectRef>
          <a:fontRef idx="minor">
            <a:schemeClr val="dk1"/>
          </a:fontRef>
        </p:style>
        <p:txBody>
          <a:bodyPr/>
          <a:lstStyle/>
          <a:p>
            <a:pPr algn="ctr" rtl="1"/>
            <a:r>
              <a:rPr lang="ar-DZ" b="1" dirty="0" smtClean="0">
                <a:solidFill>
                  <a:schemeClr val="tx1"/>
                </a:solidFill>
              </a:rPr>
              <a:t>استراتيجية </a:t>
            </a:r>
            <a:r>
              <a:rPr lang="ar-SA" b="1" dirty="0" smtClean="0">
                <a:solidFill>
                  <a:schemeClr val="tx1"/>
                </a:solidFill>
              </a:rPr>
              <a:t>كشط السوق</a:t>
            </a:r>
            <a:r>
              <a:rPr lang="ar-DZ" b="1" dirty="0" smtClean="0">
                <a:solidFill>
                  <a:schemeClr val="tx1"/>
                </a:solidFill>
              </a:rPr>
              <a:t>: </a:t>
            </a:r>
            <a:r>
              <a:rPr lang="en-US" dirty="0" smtClean="0">
                <a:solidFill>
                  <a:schemeClr val="tx1"/>
                </a:solidFill>
              </a:rPr>
              <a:t>Skimming</a:t>
            </a:r>
            <a:r>
              <a:rPr lang="ar-DZ" dirty="0" smtClean="0">
                <a:solidFill>
                  <a:schemeClr val="tx1"/>
                </a:solidFill>
              </a:rPr>
              <a:t> </a:t>
            </a:r>
            <a:r>
              <a:rPr lang="fr-FR" dirty="0" err="1" smtClean="0">
                <a:solidFill>
                  <a:schemeClr val="tx1"/>
                </a:solidFill>
              </a:rPr>
              <a:t>market</a:t>
            </a:r>
            <a:endParaRPr lang="en-US" dirty="0">
              <a:solidFill>
                <a:schemeClr val="tx1"/>
              </a:solidFill>
            </a:endParaRPr>
          </a:p>
        </p:txBody>
      </p:sp>
      <p:sp>
        <p:nvSpPr>
          <p:cNvPr id="3" name="Espace réservé du contenu 2"/>
          <p:cNvSpPr>
            <a:spLocks noGrp="1"/>
          </p:cNvSpPr>
          <p:nvPr>
            <p:ph idx="1"/>
          </p:nvPr>
        </p:nvSpPr>
        <p:spPr>
          <a:xfrm>
            <a:off x="586854" y="2442949"/>
            <a:ext cx="10085695" cy="4107976"/>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lnRef>
          <a:fillRef idx="1">
            <a:schemeClr val="lt1"/>
          </a:fillRef>
          <a:effectRef idx="0">
            <a:schemeClr val="dk1"/>
          </a:effectRef>
          <a:fontRef idx="minor">
            <a:schemeClr val="dk1"/>
          </a:fontRef>
        </p:style>
        <p:txBody>
          <a:bodyPr>
            <a:noAutofit/>
          </a:bodyPr>
          <a:lstStyle/>
          <a:p>
            <a:pPr algn="ctr" rtl="1"/>
            <a:r>
              <a:rPr lang="ar-SA" sz="2400" dirty="0"/>
              <a:t>تعتمد </a:t>
            </a:r>
            <a:r>
              <a:rPr lang="ar-SA" sz="2400" dirty="0" smtClean="0"/>
              <a:t>على </a:t>
            </a:r>
            <a:r>
              <a:rPr lang="ar-SA" sz="2400" dirty="0"/>
              <a:t>قيام المنظمة </a:t>
            </a:r>
            <a:r>
              <a:rPr lang="ar-SA" sz="2400" u="sng" dirty="0"/>
              <a:t>بتقديم المنتج بأقصى سعر له </a:t>
            </a:r>
            <a:r>
              <a:rPr lang="ar-SA" sz="2400" dirty="0"/>
              <a:t>بغرض الحصول على </a:t>
            </a:r>
            <a:r>
              <a:rPr lang="ar-SA" sz="2400" u="sng" dirty="0"/>
              <a:t>أقصى </a:t>
            </a:r>
            <a:r>
              <a:rPr lang="ar-SA" sz="2400" u="sng" dirty="0" smtClean="0"/>
              <a:t>ربح</a:t>
            </a:r>
            <a:r>
              <a:rPr lang="ar-DZ" sz="2400" u="sng" dirty="0"/>
              <a:t> </a:t>
            </a:r>
            <a:r>
              <a:rPr lang="ar-DZ" sz="2400" u="sng" dirty="0" smtClean="0"/>
              <a:t>أسرع وقت ممكن</a:t>
            </a:r>
            <a:r>
              <a:rPr lang="ar-SA" sz="2400" dirty="0" smtClean="0"/>
              <a:t>، </a:t>
            </a:r>
            <a:r>
              <a:rPr lang="ar-SA" sz="2400" dirty="0"/>
              <a:t>وذلك خلال المرحلة الأولى من دورة حياة المنتج، ثم تبدأ المنظمة بعد ذلك بتخفيض تدريجي للسعر ليباع المنتج في قطاعات سوقية أخرى ومختلفة، وذلك وفقا لاستعداد العملاء لدفع السعر الجديد</a:t>
            </a:r>
            <a:r>
              <a:rPr lang="en-US" sz="2400" dirty="0"/>
              <a:t>.</a:t>
            </a:r>
          </a:p>
          <a:p>
            <a:pPr algn="ctr" rtl="1"/>
            <a:r>
              <a:rPr lang="ar-SA" sz="2400" dirty="0"/>
              <a:t>وهذه </a:t>
            </a:r>
            <a:r>
              <a:rPr lang="ar-DZ" sz="2400" dirty="0" smtClean="0"/>
              <a:t>الاستراتيجية </a:t>
            </a:r>
            <a:r>
              <a:rPr lang="ar-SA" sz="2400" dirty="0" smtClean="0"/>
              <a:t>تساعد </a:t>
            </a:r>
            <a:r>
              <a:rPr lang="ar-SA" sz="2400" dirty="0"/>
              <a:t>المنظمة في تحقيق التغطية السريعة التكاليف البحث والتطوير والانتاج والتسويق، ولكنها تتطلب أن يكون المنتج عديم المرونة، بمعنى أن المنتج جديد ولا توجد له بدائل مشابهة تماما</a:t>
            </a:r>
            <a:r>
              <a:rPr lang="en-US" sz="2400" dirty="0"/>
              <a:t>.</a:t>
            </a:r>
          </a:p>
          <a:p>
            <a:pPr algn="ctr" rtl="1"/>
            <a:r>
              <a:rPr lang="ar-SA" sz="2400" dirty="0"/>
              <a:t>وبصورة محددة للغاية تعتمد هذه </a:t>
            </a:r>
            <a:r>
              <a:rPr lang="ar-DZ" sz="2400" dirty="0" smtClean="0"/>
              <a:t>الاستراتيجية </a:t>
            </a:r>
            <a:r>
              <a:rPr lang="ar-SA" sz="2400" dirty="0" smtClean="0"/>
              <a:t>على </a:t>
            </a:r>
            <a:r>
              <a:rPr lang="ar-SA" sz="2400" dirty="0"/>
              <a:t>تحديد أسعار عالية الاستهداف أعلى الطبقات الاجتماعية في المجتمع، وبعد الوصول لحجم مبيعات أصبح ثابت ومع صعوبة حدوث أي نمو به تبدأ المنظمة في تخفيض تدريجي الاستهداف طبقة اجتماعية تالية، وهكذا</a:t>
            </a:r>
            <a:endParaRPr lang="en-US" sz="2400" dirty="0"/>
          </a:p>
        </p:txBody>
      </p:sp>
      <p:sp>
        <p:nvSpPr>
          <p:cNvPr id="4" name="Organigramme : Alternative 3"/>
          <p:cNvSpPr/>
          <p:nvPr/>
        </p:nvSpPr>
        <p:spPr>
          <a:xfrm>
            <a:off x="10347158" y="513347"/>
            <a:ext cx="996957" cy="12597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rPr>
              <a:t>02</a:t>
            </a:r>
            <a:endParaRPr lang="en-US" sz="3200" b="1" dirty="0">
              <a:solidFill>
                <a:schemeClr val="tx1"/>
              </a:solidFill>
            </a:endParaRPr>
          </a:p>
        </p:txBody>
      </p:sp>
    </p:spTree>
    <p:extLst>
      <p:ext uri="{BB962C8B-B14F-4D97-AF65-F5344CB8AC3E}">
        <p14:creationId xmlns:p14="http://schemas.microsoft.com/office/powerpoint/2010/main" val="2142955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3" y="859809"/>
            <a:ext cx="9135459" cy="820823"/>
          </a:xfrm>
          <a:ln/>
        </p:spPr>
        <p:style>
          <a:lnRef idx="2">
            <a:schemeClr val="accent6"/>
          </a:lnRef>
          <a:fillRef idx="1">
            <a:schemeClr val="lt1"/>
          </a:fillRef>
          <a:effectRef idx="0">
            <a:schemeClr val="accent6"/>
          </a:effectRef>
          <a:fontRef idx="minor">
            <a:schemeClr val="dk1"/>
          </a:fontRef>
        </p:style>
        <p:txBody>
          <a:bodyPr/>
          <a:lstStyle/>
          <a:p>
            <a:pPr algn="ctr"/>
            <a:r>
              <a:rPr lang="ar-DZ" sz="3200" b="1" dirty="0"/>
              <a:t>هذه الاستراتيجية يمكن اعتمادها في ظل الظروف التسويقية التالية: </a:t>
            </a:r>
            <a:endParaRPr lang="en-US" b="1" dirty="0"/>
          </a:p>
        </p:txBody>
      </p:sp>
      <p:sp>
        <p:nvSpPr>
          <p:cNvPr id="3" name="Espace réservé du contenu 2"/>
          <p:cNvSpPr>
            <a:spLocks noGrp="1"/>
          </p:cNvSpPr>
          <p:nvPr>
            <p:ph idx="1"/>
          </p:nvPr>
        </p:nvSpPr>
        <p:spPr>
          <a:xfrm>
            <a:off x="256674" y="2213811"/>
            <a:ext cx="9160042" cy="4363452"/>
          </a:xfrm>
          <a:ln w="38100"/>
        </p:spPr>
        <p:style>
          <a:lnRef idx="2">
            <a:schemeClr val="dk1"/>
          </a:lnRef>
          <a:fillRef idx="1">
            <a:schemeClr val="lt1"/>
          </a:fillRef>
          <a:effectRef idx="0">
            <a:schemeClr val="dk1"/>
          </a:effectRef>
          <a:fontRef idx="minor">
            <a:schemeClr val="dk1"/>
          </a:fontRef>
        </p:style>
        <p:txBody>
          <a:bodyPr>
            <a:normAutofit/>
          </a:bodyPr>
          <a:lstStyle/>
          <a:p>
            <a:pPr algn="r" rtl="1"/>
            <a:r>
              <a:rPr lang="ar-DZ" sz="1900" dirty="0" smtClean="0"/>
              <a:t>هناك </a:t>
            </a:r>
            <a:r>
              <a:rPr lang="ar-DZ" sz="1900" dirty="0"/>
              <a:t>مرونة نسبية بين الطلب على السلع التي تتعامل بها الشركة مما يتيح الفرصة أمامها في وضع أسعار </a:t>
            </a:r>
            <a:r>
              <a:rPr lang="ar-DZ" sz="1900" dirty="0" smtClean="0"/>
              <a:t>مرتفعة؛</a:t>
            </a:r>
          </a:p>
          <a:p>
            <a:pPr algn="r" rtl="1"/>
            <a:r>
              <a:rPr lang="ar-DZ" sz="1900" dirty="0" smtClean="0"/>
              <a:t>لا </a:t>
            </a:r>
            <a:r>
              <a:rPr lang="ar-DZ" sz="1900" dirty="0"/>
              <a:t>توجد هناك اخطاء من المنافسين </a:t>
            </a:r>
            <a:r>
              <a:rPr lang="ar-DZ" sz="1900" dirty="0" err="1"/>
              <a:t>االخرين</a:t>
            </a:r>
            <a:r>
              <a:rPr lang="ar-DZ" sz="1900" dirty="0"/>
              <a:t> في السوق </a:t>
            </a:r>
            <a:r>
              <a:rPr lang="ar-DZ" sz="1900" dirty="0" err="1"/>
              <a:t>العتماد</a:t>
            </a:r>
            <a:r>
              <a:rPr lang="ar-DZ" sz="1900" dirty="0"/>
              <a:t> سياسة سعرية مماثلة و منافسة لما يعتمد من قبل الشركة؛ </a:t>
            </a:r>
            <a:endParaRPr lang="ar-DZ" sz="1900" dirty="0" smtClean="0"/>
          </a:p>
          <a:p>
            <a:pPr algn="r" rtl="1"/>
            <a:r>
              <a:rPr lang="ar-DZ" sz="1900" dirty="0" smtClean="0"/>
              <a:t>-الأسعار </a:t>
            </a:r>
            <a:r>
              <a:rPr lang="ar-DZ" sz="1900" dirty="0"/>
              <a:t>المرتفعة تعطي انطباع لدى المستهلكين بأن المنتوجات المعروضة في السوق ذات مستوى عالي من الجودة؛ </a:t>
            </a:r>
            <a:endParaRPr lang="ar-DZ" sz="1900" dirty="0" smtClean="0"/>
          </a:p>
          <a:p>
            <a:pPr algn="r" rtl="1"/>
            <a:r>
              <a:rPr lang="ar-DZ" sz="1900" dirty="0" smtClean="0"/>
              <a:t>المنتجات الجديدة في السوق.</a:t>
            </a:r>
          </a:p>
          <a:p>
            <a:pPr algn="r" rtl="1"/>
            <a:r>
              <a:rPr lang="ar-DZ" sz="1900" dirty="0"/>
              <a:t>-</a:t>
            </a:r>
            <a:r>
              <a:rPr lang="ar-DZ" sz="1900" dirty="0" smtClean="0"/>
              <a:t>المنتجات الجديدة على الشركة ولكنها تتمتع بمزايا فريدة </a:t>
            </a:r>
            <a:r>
              <a:rPr lang="ar-DZ" sz="1900" dirty="0"/>
              <a:t>عن </a:t>
            </a:r>
            <a:r>
              <a:rPr lang="ar-DZ" sz="1900" dirty="0" smtClean="0"/>
              <a:t>المنتجات المنافسة الموجودة في السوق المنتجات الجديدة تماما </a:t>
            </a:r>
          </a:p>
          <a:p>
            <a:pPr algn="r" rtl="1"/>
            <a:r>
              <a:rPr lang="ar-DZ" sz="1900" dirty="0" smtClean="0"/>
              <a:t>المنتجات عالية التقنية التي يكون </a:t>
            </a:r>
            <a:r>
              <a:rPr lang="ar-DZ" sz="1900" dirty="0"/>
              <a:t>معدل </a:t>
            </a:r>
            <a:r>
              <a:rPr lang="ar-DZ" sz="1900" dirty="0" smtClean="0"/>
              <a:t>التغير التكنولوجي فيها </a:t>
            </a:r>
            <a:r>
              <a:rPr lang="ar-DZ" sz="1900" dirty="0"/>
              <a:t>سريعاً</a:t>
            </a:r>
            <a:r>
              <a:rPr lang="ar-DZ" sz="1900" dirty="0" smtClean="0"/>
              <a:t>.</a:t>
            </a:r>
          </a:p>
          <a:p>
            <a:pPr marL="0" indent="0" algn="ctr" rtl="1">
              <a:buNone/>
            </a:pPr>
            <a:r>
              <a:rPr lang="ar-DZ" b="1" u="sng" dirty="0" smtClean="0"/>
              <a:t>ولتحديد </a:t>
            </a:r>
            <a:r>
              <a:rPr lang="ar-DZ" b="1" u="sng" dirty="0"/>
              <a:t>السعر المرتفع و فق هذه </a:t>
            </a:r>
            <a:r>
              <a:rPr lang="ar-DZ" b="1" u="sng" dirty="0" smtClean="0"/>
              <a:t>الاستراتيجية فانه </a:t>
            </a:r>
            <a:r>
              <a:rPr lang="ar-DZ" b="1" u="sng" dirty="0"/>
              <a:t>يجب على المسوق </a:t>
            </a:r>
            <a:r>
              <a:rPr lang="ar-DZ" b="1" u="sng" dirty="0" smtClean="0"/>
              <a:t>أن </a:t>
            </a:r>
            <a:r>
              <a:rPr lang="ar-DZ" b="1" u="sng" dirty="0"/>
              <a:t>يدرس التوقعات المحتملة لدى المستهلك عن المنافع التي سيحققها من جراء دفعه لذلك السعر المرتفع </a:t>
            </a:r>
            <a:r>
              <a:rPr lang="ar-DZ" dirty="0"/>
              <a:t>.</a:t>
            </a:r>
            <a:endParaRPr lang="en-US" dirty="0"/>
          </a:p>
        </p:txBody>
      </p:sp>
      <p:sp>
        <p:nvSpPr>
          <p:cNvPr id="4" name="Flèche courbée vers la gauche 3"/>
          <p:cNvSpPr/>
          <p:nvPr/>
        </p:nvSpPr>
        <p:spPr>
          <a:xfrm>
            <a:off x="9664769" y="2213811"/>
            <a:ext cx="1251285" cy="436345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476111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accent1"/>
            </a:solidFill>
          </a:ln>
        </p:spPr>
        <p:style>
          <a:lnRef idx="2">
            <a:schemeClr val="dk1"/>
          </a:lnRef>
          <a:fillRef idx="1">
            <a:schemeClr val="lt1"/>
          </a:fillRef>
          <a:effectRef idx="0">
            <a:schemeClr val="dk1"/>
          </a:effectRef>
          <a:fontRef idx="minor">
            <a:schemeClr val="dk1"/>
          </a:fontRef>
        </p:style>
        <p:txBody>
          <a:bodyPr/>
          <a:lstStyle/>
          <a:p>
            <a:pPr algn="ctr"/>
            <a:r>
              <a:rPr lang="ar-DZ" dirty="0"/>
              <a:t>استراتيجية قيادة السعر </a:t>
            </a:r>
            <a:endParaRPr lang="en-US" dirty="0"/>
          </a:p>
        </p:txBody>
      </p:sp>
      <p:sp>
        <p:nvSpPr>
          <p:cNvPr id="3" name="Espace réservé du contenu 2"/>
          <p:cNvSpPr>
            <a:spLocks noGrp="1"/>
          </p:cNvSpPr>
          <p:nvPr>
            <p:ph idx="1"/>
          </p:nvPr>
        </p:nvSpPr>
        <p:spPr>
          <a:xfrm>
            <a:off x="1550740" y="2390274"/>
            <a:ext cx="8587871" cy="3670470"/>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dk1"/>
          </a:lnRef>
          <a:fillRef idx="1">
            <a:schemeClr val="lt1"/>
          </a:fillRef>
          <a:effectRef idx="0">
            <a:schemeClr val="dk1"/>
          </a:effectRef>
          <a:fontRef idx="minor">
            <a:schemeClr val="dk1"/>
          </a:fontRef>
        </p:style>
        <p:txBody>
          <a:bodyPr>
            <a:normAutofit/>
          </a:bodyPr>
          <a:lstStyle/>
          <a:p>
            <a:pPr marL="0" indent="0" algn="ctr" rtl="1">
              <a:lnSpc>
                <a:spcPct val="150000"/>
              </a:lnSpc>
              <a:buNone/>
            </a:pPr>
            <a:r>
              <a:rPr lang="ar-DZ" sz="2000" dirty="0"/>
              <a:t>تتجسد هذه الحالة عندما يكون هنالك مجهر معين مقبول بشكل عام من قبل المجهريين باعتباره القائد </a:t>
            </a:r>
            <a:r>
              <a:rPr lang="ar-DZ" sz="2000" dirty="0" smtClean="0"/>
              <a:t>للأسعار </a:t>
            </a:r>
            <a:r>
              <a:rPr lang="ar-DZ" sz="2000" dirty="0"/>
              <a:t>حيث أنه هو الذي يحدد السعر و بشكل عام هنالك نوعين في قيادة </a:t>
            </a:r>
            <a:r>
              <a:rPr lang="ar-DZ" sz="2000" dirty="0" smtClean="0"/>
              <a:t>الأسعار </a:t>
            </a:r>
            <a:r>
              <a:rPr lang="ar-DZ" sz="2000" dirty="0"/>
              <a:t>و هي </a:t>
            </a:r>
            <a:r>
              <a:rPr lang="ar-DZ" sz="2000" dirty="0" smtClean="0"/>
              <a:t>:</a:t>
            </a:r>
          </a:p>
          <a:p>
            <a:pPr algn="r" rtl="1">
              <a:lnSpc>
                <a:spcPct val="150000"/>
              </a:lnSpc>
            </a:pPr>
            <a:r>
              <a:rPr lang="ar-DZ" sz="2000" dirty="0" smtClean="0"/>
              <a:t> </a:t>
            </a:r>
            <a:r>
              <a:rPr lang="ar-DZ" sz="2000" b="1" u="sng" dirty="0"/>
              <a:t>النوع </a:t>
            </a:r>
            <a:r>
              <a:rPr lang="ar-DZ" sz="2000" b="1" u="sng" dirty="0" smtClean="0"/>
              <a:t>الأول</a:t>
            </a:r>
            <a:r>
              <a:rPr lang="ar-DZ" sz="2000" b="1" u="sng" dirty="0"/>
              <a:t>: </a:t>
            </a:r>
            <a:r>
              <a:rPr lang="ar-DZ" sz="2000" dirty="0"/>
              <a:t>يحدث عندما تقوم المنظمة القائد بأخذ المبادرة بتغيير </a:t>
            </a:r>
            <a:r>
              <a:rPr lang="ar-DZ" sz="2000" dirty="0" smtClean="0"/>
              <a:t>الأسعار </a:t>
            </a:r>
            <a:r>
              <a:rPr lang="ar-DZ" sz="2000" dirty="0"/>
              <a:t>و تكون باقي المنظمات مستعدة </a:t>
            </a:r>
            <a:r>
              <a:rPr lang="ar-DZ" sz="2000" dirty="0" smtClean="0"/>
              <a:t>لاتباعه على </a:t>
            </a:r>
            <a:r>
              <a:rPr lang="ar-DZ" sz="2000" dirty="0"/>
              <a:t>أن يحقق هذا التغيير ربح كافي . </a:t>
            </a:r>
            <a:endParaRPr lang="ar-DZ" sz="2000" dirty="0" smtClean="0"/>
          </a:p>
          <a:p>
            <a:pPr algn="r" rtl="1">
              <a:lnSpc>
                <a:spcPct val="150000"/>
              </a:lnSpc>
            </a:pPr>
            <a:r>
              <a:rPr lang="ar-DZ" sz="2000" b="1" u="sng" dirty="0" smtClean="0"/>
              <a:t>النوع </a:t>
            </a:r>
            <a:r>
              <a:rPr lang="ar-DZ" sz="2000" b="1" u="sng" dirty="0"/>
              <a:t>الثاني: </a:t>
            </a:r>
            <a:r>
              <a:rPr lang="ar-DZ" sz="2000" dirty="0"/>
              <a:t>منظمة صغيرة و لكن معتمدة كقائد للسعر بعد أن تكون قد أثبتت أنها قادرة على تحليل أو تشخيص التغيرات في </a:t>
            </a:r>
            <a:r>
              <a:rPr lang="ar-DZ" sz="2000" dirty="0" smtClean="0"/>
              <a:t>السوق </a:t>
            </a:r>
            <a:r>
              <a:rPr lang="ar-DZ" sz="2000" dirty="0"/>
              <a:t>وأن المنظمة القائدة يجب أن تكون قادرة على وضع هيكل السعر في السوق .</a:t>
            </a:r>
            <a:endParaRPr lang="en-US" sz="2000" dirty="0"/>
          </a:p>
        </p:txBody>
      </p:sp>
      <p:sp>
        <p:nvSpPr>
          <p:cNvPr id="5" name="Organigramme : Alternative 4"/>
          <p:cNvSpPr/>
          <p:nvPr/>
        </p:nvSpPr>
        <p:spPr>
          <a:xfrm>
            <a:off x="10347158" y="513347"/>
            <a:ext cx="996957" cy="12597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rPr>
              <a:t>03</a:t>
            </a:r>
            <a:endParaRPr lang="en-US" sz="3200" b="1" dirty="0">
              <a:solidFill>
                <a:schemeClr val="tx1"/>
              </a:solidFill>
            </a:endParaRPr>
          </a:p>
        </p:txBody>
      </p:sp>
    </p:spTree>
    <p:extLst>
      <p:ext uri="{BB962C8B-B14F-4D97-AF65-F5344CB8AC3E}">
        <p14:creationId xmlns:p14="http://schemas.microsoft.com/office/powerpoint/2010/main" val="30778537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5" y="491321"/>
            <a:ext cx="8644139" cy="1009934"/>
          </a:xfrm>
        </p:spPr>
        <p:style>
          <a:lnRef idx="1">
            <a:schemeClr val="accent3"/>
          </a:lnRef>
          <a:fillRef idx="2">
            <a:schemeClr val="accent3"/>
          </a:fillRef>
          <a:effectRef idx="1">
            <a:schemeClr val="accent3"/>
          </a:effectRef>
          <a:fontRef idx="minor">
            <a:schemeClr val="dk1"/>
          </a:fontRef>
        </p:style>
        <p:txBody>
          <a:bodyPr/>
          <a:lstStyle/>
          <a:p>
            <a:pPr algn="ctr" rtl="1"/>
            <a:r>
              <a:rPr lang="ar-DZ" b="1" dirty="0"/>
              <a:t>سياسات </a:t>
            </a:r>
            <a:r>
              <a:rPr lang="ar-DZ" b="1" dirty="0" smtClean="0"/>
              <a:t>التسعير</a:t>
            </a:r>
            <a:br>
              <a:rPr lang="ar-DZ" b="1" dirty="0" smtClean="0"/>
            </a:br>
            <a:r>
              <a:rPr lang="ar-DZ" sz="2400" dirty="0"/>
              <a:t>يتم تسعير المنتجات اعتمادا على أسس متباينة ومتعددة سنحاول إيجازها فيما يلي:</a:t>
            </a:r>
            <a:endParaRPr lang="en-US" sz="2400" b="1" dirty="0"/>
          </a:p>
        </p:txBody>
      </p:sp>
      <p:sp>
        <p:nvSpPr>
          <p:cNvPr id="3" name="Espace réservé du contenu 2"/>
          <p:cNvSpPr>
            <a:spLocks noGrp="1"/>
          </p:cNvSpPr>
          <p:nvPr>
            <p:ph idx="1"/>
          </p:nvPr>
        </p:nvSpPr>
        <p:spPr>
          <a:xfrm>
            <a:off x="245660" y="3152633"/>
            <a:ext cx="11191164" cy="3466530"/>
          </a:xfrm>
        </p:spPr>
        <p:style>
          <a:lnRef idx="2">
            <a:schemeClr val="dk1"/>
          </a:lnRef>
          <a:fillRef idx="1">
            <a:schemeClr val="lt1"/>
          </a:fillRef>
          <a:effectRef idx="0">
            <a:schemeClr val="dk1"/>
          </a:effectRef>
          <a:fontRef idx="minor">
            <a:schemeClr val="dk1"/>
          </a:fontRef>
        </p:style>
        <p:txBody>
          <a:bodyPr>
            <a:normAutofit/>
          </a:bodyPr>
          <a:lstStyle/>
          <a:p>
            <a:pPr algn="r" rtl="1"/>
            <a:r>
              <a:rPr lang="ar-DZ" b="1" dirty="0" smtClean="0"/>
              <a:t>أ </a:t>
            </a:r>
            <a:r>
              <a:rPr lang="ar-DZ" b="1" dirty="0"/>
              <a:t>– </a:t>
            </a:r>
            <a:r>
              <a:rPr lang="ar-DZ" sz="2000" b="1" dirty="0"/>
              <a:t>سياسة </a:t>
            </a:r>
            <a:r>
              <a:rPr lang="ar-DZ" sz="2000" b="1" dirty="0" smtClean="0"/>
              <a:t>الأسعار </a:t>
            </a:r>
            <a:r>
              <a:rPr lang="ar-DZ" sz="2000" b="1" dirty="0"/>
              <a:t>الكسرية: </a:t>
            </a:r>
            <a:r>
              <a:rPr lang="ar-DZ" sz="2000" dirty="0"/>
              <a:t>وتعتمد هذه السياسة على أساس استخدام كسور الوحدة النقدية كأن يقال أن سعر الوحدة المباعة 3.99 </a:t>
            </a:r>
            <a:r>
              <a:rPr lang="ar-DZ" sz="2000" dirty="0" smtClean="0"/>
              <a:t>هذا </a:t>
            </a:r>
            <a:r>
              <a:rPr lang="ar-DZ" sz="2000" dirty="0"/>
              <a:t>الرقم الكسري يعطي انطباعا </a:t>
            </a:r>
            <a:endParaRPr lang="ar-DZ" dirty="0" smtClean="0"/>
          </a:p>
          <a:p>
            <a:pPr algn="r" rtl="1"/>
            <a:r>
              <a:rPr lang="ar-DZ" b="1" u="sng" dirty="0" smtClean="0"/>
              <a:t>ب </a:t>
            </a:r>
            <a:r>
              <a:rPr lang="ar-DZ" b="1" u="sng" dirty="0"/>
              <a:t>– </a:t>
            </a:r>
            <a:r>
              <a:rPr lang="ar-DZ" sz="2000" b="1" u="sng" dirty="0"/>
              <a:t>سياسة </a:t>
            </a:r>
            <a:r>
              <a:rPr lang="ar-DZ" sz="2000" b="1" u="sng" dirty="0" smtClean="0"/>
              <a:t>الأسعار </a:t>
            </a:r>
            <a:r>
              <a:rPr lang="ar-DZ" sz="2000" b="1" u="sng" dirty="0"/>
              <a:t>المعتادة: </a:t>
            </a:r>
            <a:r>
              <a:rPr lang="ar-DZ" sz="2000" dirty="0"/>
              <a:t>وهنا نجد أن المستهلكين قد اعتادوا على شراء سلع معينة بأسعار محددة نسبيا وهم </a:t>
            </a:r>
            <a:r>
              <a:rPr lang="ar-DZ" sz="2000" dirty="0" smtClean="0"/>
              <a:t>لا يقبلون </a:t>
            </a:r>
            <a:r>
              <a:rPr lang="ar-DZ" sz="2000" dirty="0"/>
              <a:t>تغيير هذه </a:t>
            </a:r>
            <a:r>
              <a:rPr lang="ar-DZ" sz="2000" dirty="0" smtClean="0"/>
              <a:t>الأسعار </a:t>
            </a:r>
            <a:r>
              <a:rPr lang="ar-DZ" sz="2000" dirty="0"/>
              <a:t>وعادة ما يحدث ذلك </a:t>
            </a:r>
            <a:r>
              <a:rPr lang="ar-DZ" sz="2000" dirty="0" smtClean="0"/>
              <a:t>نظرا لاستقرار </a:t>
            </a:r>
            <a:r>
              <a:rPr lang="ar-DZ" sz="2000" dirty="0"/>
              <a:t>هذا السعر لفترة زمنية طويلة ً في تسعير المواد </a:t>
            </a:r>
            <a:r>
              <a:rPr lang="ar-DZ" sz="2000" dirty="0" smtClean="0"/>
              <a:t>الأولية </a:t>
            </a:r>
            <a:r>
              <a:rPr lang="ar-DZ" sz="2000" dirty="0"/>
              <a:t>وإذا رغب المنتج هنا في إحداث تغيير في أسعار تلك السلع فإنه يحاول أن يخفض من وزن العبوة أو يخفض من مستوى جودتها مع المحافظة على نفس السعر المعتاد . </a:t>
            </a:r>
            <a:endParaRPr lang="ar-DZ" dirty="0" smtClean="0"/>
          </a:p>
          <a:p>
            <a:pPr algn="r" rtl="1"/>
            <a:r>
              <a:rPr lang="ar-DZ" sz="2000" b="1" u="sng" dirty="0"/>
              <a:t>ج - سياسة الأسعار </a:t>
            </a:r>
            <a:r>
              <a:rPr lang="ar-DZ" sz="2000" b="1" u="sng" dirty="0" err="1"/>
              <a:t>التفاخرية</a:t>
            </a:r>
            <a:r>
              <a:rPr lang="ar-DZ" sz="2000" b="1" u="sng" dirty="0"/>
              <a:t>: </a:t>
            </a:r>
            <a:r>
              <a:rPr lang="ar-DZ" sz="2000" dirty="0"/>
              <a:t>هناك بعض المستهلكين الذين يعتقدون أن السعر المرتفع مؤشر للجودة لذا فإنهم يقبلون على شراء تلك السلع حتى يشعروا بتميزهم عن غيرهم لذا فإن منتجي هذه السلع يقومون بوضع سعر مبالغ فيه ليعكس صورة </a:t>
            </a:r>
            <a:r>
              <a:rPr lang="ar-DZ" sz="2000" dirty="0" err="1"/>
              <a:t>تفاخرية</a:t>
            </a:r>
            <a:r>
              <a:rPr lang="ar-DZ" sz="2000" dirty="0"/>
              <a:t> أو جودة عالية.</a:t>
            </a:r>
            <a:endParaRPr lang="en-US" sz="2000" dirty="0"/>
          </a:p>
        </p:txBody>
      </p:sp>
      <p:sp>
        <p:nvSpPr>
          <p:cNvPr id="4" name="Rectangle 3"/>
          <p:cNvSpPr/>
          <p:nvPr/>
        </p:nvSpPr>
        <p:spPr>
          <a:xfrm>
            <a:off x="245659" y="1849272"/>
            <a:ext cx="10713493" cy="113787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000" b="1" i="1" u="sng" dirty="0">
                <a:solidFill>
                  <a:schemeClr val="tx1"/>
                </a:solidFill>
              </a:rPr>
              <a:t>سياسة التسعير النفسي: </a:t>
            </a:r>
            <a:r>
              <a:rPr lang="ar-DZ" sz="2000" b="1" dirty="0">
                <a:solidFill>
                  <a:schemeClr val="tx1"/>
                </a:solidFill>
              </a:rPr>
              <a:t>تعتمد هذه السياسة على التأثير النفسي الذي يمكن أن يحدثه السعر لدى المستهلك وهذه السياسة تستخدم بشكل أكبر في سوق السلع الاستهلاكية عنه في سوق السلع الصناعية ومن أساليب هذه السياسات:</a:t>
            </a:r>
          </a:p>
        </p:txBody>
      </p:sp>
      <p:sp>
        <p:nvSpPr>
          <p:cNvPr id="5" name="Ellipse 4"/>
          <p:cNvSpPr/>
          <p:nvPr/>
        </p:nvSpPr>
        <p:spPr>
          <a:xfrm>
            <a:off x="10959152" y="1852682"/>
            <a:ext cx="900752" cy="9075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01</a:t>
            </a:r>
            <a:endParaRPr lang="en-US" b="1" dirty="0">
              <a:solidFill>
                <a:schemeClr val="tx1"/>
              </a:solidFill>
            </a:endParaRPr>
          </a:p>
        </p:txBody>
      </p:sp>
    </p:spTree>
    <p:extLst>
      <p:ext uri="{BB962C8B-B14F-4D97-AF65-F5344CB8AC3E}">
        <p14:creationId xmlns:p14="http://schemas.microsoft.com/office/powerpoint/2010/main" val="2865304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77783" y="919077"/>
            <a:ext cx="8761413" cy="706964"/>
          </a:xfrm>
        </p:spPr>
        <p:style>
          <a:lnRef idx="1">
            <a:schemeClr val="accent3"/>
          </a:lnRef>
          <a:fillRef idx="3">
            <a:schemeClr val="accent3"/>
          </a:fillRef>
          <a:effectRef idx="2">
            <a:schemeClr val="accent3"/>
          </a:effectRef>
          <a:fontRef idx="minor">
            <a:schemeClr val="lt1"/>
          </a:fontRef>
        </p:style>
        <p:txBody>
          <a:bodyPr/>
          <a:lstStyle/>
          <a:p>
            <a:pPr algn="ctr"/>
            <a:r>
              <a:rPr lang="ar-DZ" dirty="0" smtClean="0"/>
              <a:t>مقدمة</a:t>
            </a:r>
            <a:endParaRPr lang="en-US" dirty="0"/>
          </a:p>
        </p:txBody>
      </p:sp>
      <p:sp>
        <p:nvSpPr>
          <p:cNvPr id="3" name="Espace réservé du contenu 2"/>
          <p:cNvSpPr>
            <a:spLocks noGrp="1"/>
          </p:cNvSpPr>
          <p:nvPr>
            <p:ph idx="1"/>
          </p:nvPr>
        </p:nvSpPr>
        <p:spPr>
          <a:xfrm>
            <a:off x="1154955" y="2603500"/>
            <a:ext cx="8985332" cy="3797300"/>
          </a:xfrm>
        </p:spPr>
        <p:style>
          <a:lnRef idx="1">
            <a:schemeClr val="accent2"/>
          </a:lnRef>
          <a:fillRef idx="2">
            <a:schemeClr val="accent2"/>
          </a:fillRef>
          <a:effectRef idx="1">
            <a:schemeClr val="accent2"/>
          </a:effectRef>
          <a:fontRef idx="minor">
            <a:schemeClr val="dk1"/>
          </a:fontRef>
        </p:style>
        <p:txBody>
          <a:bodyPr>
            <a:noAutofit/>
          </a:bodyPr>
          <a:lstStyle/>
          <a:p>
            <a:pPr algn="ctr" rtl="1"/>
            <a:r>
              <a:rPr lang="ar-DZ" sz="2400" dirty="0" smtClean="0"/>
              <a:t>تعتبر </a:t>
            </a:r>
            <a:r>
              <a:rPr lang="ar-DZ" sz="2400" dirty="0"/>
              <a:t>السياسة السعرية من أدق </a:t>
            </a:r>
            <a:r>
              <a:rPr lang="ar-DZ" sz="2400" dirty="0" smtClean="0"/>
              <a:t>المسائل المالية، إذ </a:t>
            </a:r>
            <a:r>
              <a:rPr lang="ar-DZ" sz="2400" dirty="0"/>
              <a:t>ترتبط بشكل </a:t>
            </a:r>
            <a:r>
              <a:rPr lang="ar-DZ" sz="2400" dirty="0" smtClean="0"/>
              <a:t>مع </a:t>
            </a:r>
            <a:r>
              <a:rPr lang="ar-DZ" sz="2400" dirty="0"/>
              <a:t>عناصر </a:t>
            </a:r>
            <a:r>
              <a:rPr lang="ar-DZ" sz="2400" dirty="0" smtClean="0"/>
              <a:t>المزيج التسويقي الأخرى ولها </a:t>
            </a:r>
            <a:r>
              <a:rPr lang="ar-DZ" sz="2400" dirty="0"/>
              <a:t>أثر </a:t>
            </a:r>
            <a:r>
              <a:rPr lang="ar-DZ" sz="2400" dirty="0" smtClean="0"/>
              <a:t>كبير على </a:t>
            </a:r>
            <a:r>
              <a:rPr lang="ar-DZ" sz="2400" dirty="0"/>
              <a:t>بعضها البعض. و يلعب السعر دورا </a:t>
            </a:r>
            <a:r>
              <a:rPr lang="ar-DZ" sz="2400" dirty="0" smtClean="0"/>
              <a:t>هاما بصفته </a:t>
            </a:r>
            <a:r>
              <a:rPr lang="ar-DZ" sz="2400" dirty="0"/>
              <a:t>أداة تساعد على تنظيم النشاط </a:t>
            </a:r>
            <a:r>
              <a:rPr lang="ar-DZ" sz="2400" dirty="0" smtClean="0"/>
              <a:t>الاقتصادي </a:t>
            </a:r>
            <a:r>
              <a:rPr lang="ar-DZ" sz="2400" dirty="0"/>
              <a:t>بالنسبة للمؤسسة وذلك </a:t>
            </a:r>
            <a:r>
              <a:rPr lang="ar-DZ" sz="2400" dirty="0" smtClean="0"/>
              <a:t>لأن الأسعار </a:t>
            </a:r>
            <a:r>
              <a:rPr lang="ar-DZ" sz="2400" dirty="0"/>
              <a:t>والكميات </a:t>
            </a:r>
            <a:r>
              <a:rPr lang="ar-DZ" sz="2400" dirty="0" smtClean="0"/>
              <a:t>المنتشرة </a:t>
            </a:r>
            <a:r>
              <a:rPr lang="ar-DZ" sz="2400" dirty="0"/>
              <a:t>من قبل زبائنها </a:t>
            </a:r>
            <a:r>
              <a:rPr lang="ar-DZ" sz="2400" dirty="0" smtClean="0"/>
              <a:t>تمثل الايرادات المستلمة. </a:t>
            </a:r>
          </a:p>
          <a:p>
            <a:pPr algn="ctr" rtl="1"/>
            <a:r>
              <a:rPr lang="ar-DZ" sz="2400" dirty="0" smtClean="0"/>
              <a:t>حيث تعتبر عملية تسعير المنتجات واحدة من أهم خطوات إطلاق أي خدمة أو منتج جديد، حيث تحير هذه الخطوة الإدارة بشكل كبير حتى تصل إلى السعر الذي يحقق لها الموازنة بين تحقيق المكسب المناسب والحفاظ على أفضل فرص في التنافس في السوق.</a:t>
            </a:r>
            <a:r>
              <a:rPr lang="ar-DZ" sz="2400" b="1" dirty="0" smtClean="0"/>
              <a:t/>
            </a:r>
            <a:br>
              <a:rPr lang="ar-DZ" sz="2400" b="1" dirty="0" smtClean="0"/>
            </a:br>
            <a:r>
              <a:rPr lang="ar-DZ" sz="2400" b="1" dirty="0" smtClean="0"/>
              <a:t>فما المقصود بسياسة التسعير؟ ما هي طرق التسعير؟ وما هي استراتيجيات التسعير التي يمكن أن تعتمدها المؤسسة في فرض أسعار منتجاتها؟</a:t>
            </a:r>
            <a:endParaRPr lang="en-US" sz="2400" b="1" dirty="0"/>
          </a:p>
        </p:txBody>
      </p:sp>
      <p:sp>
        <p:nvSpPr>
          <p:cNvPr id="4" name="Rectangle 3"/>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Tree>
    <p:extLst>
      <p:ext uri="{BB962C8B-B14F-4D97-AF65-F5344CB8AC3E}">
        <p14:creationId xmlns:p14="http://schemas.microsoft.com/office/powerpoint/2010/main" val="7756197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5" y="491321"/>
            <a:ext cx="8644139" cy="1009934"/>
          </a:xfrm>
        </p:spPr>
        <p:style>
          <a:lnRef idx="1">
            <a:schemeClr val="accent3"/>
          </a:lnRef>
          <a:fillRef idx="2">
            <a:schemeClr val="accent3"/>
          </a:fillRef>
          <a:effectRef idx="1">
            <a:schemeClr val="accent3"/>
          </a:effectRef>
          <a:fontRef idx="minor">
            <a:schemeClr val="dk1"/>
          </a:fontRef>
        </p:style>
        <p:txBody>
          <a:bodyPr/>
          <a:lstStyle/>
          <a:p>
            <a:pPr algn="ctr" rtl="1"/>
            <a:r>
              <a:rPr lang="ar-DZ" b="1" dirty="0"/>
              <a:t>سياسات </a:t>
            </a:r>
            <a:r>
              <a:rPr lang="ar-DZ" b="1" dirty="0" smtClean="0"/>
              <a:t>التسعير</a:t>
            </a:r>
            <a:br>
              <a:rPr lang="ar-DZ" b="1" dirty="0" smtClean="0"/>
            </a:br>
            <a:r>
              <a:rPr lang="ar-DZ" sz="2400" dirty="0"/>
              <a:t>يتم تسعير المنتجات اعتمادا على أسس متباينة ومتعددة سنحاول إيجازها فيما يلي:</a:t>
            </a:r>
            <a:endParaRPr lang="en-US" sz="2400" b="1" dirty="0"/>
          </a:p>
        </p:txBody>
      </p:sp>
      <p:sp>
        <p:nvSpPr>
          <p:cNvPr id="3" name="Espace réservé du contenu 2"/>
          <p:cNvSpPr>
            <a:spLocks noGrp="1"/>
          </p:cNvSpPr>
          <p:nvPr>
            <p:ph idx="1"/>
          </p:nvPr>
        </p:nvSpPr>
        <p:spPr>
          <a:xfrm>
            <a:off x="245660" y="3152633"/>
            <a:ext cx="11191164" cy="3466530"/>
          </a:xfrm>
        </p:spPr>
        <p:style>
          <a:lnRef idx="2">
            <a:schemeClr val="dk1"/>
          </a:lnRef>
          <a:fillRef idx="1">
            <a:schemeClr val="lt1"/>
          </a:fillRef>
          <a:effectRef idx="0">
            <a:schemeClr val="dk1"/>
          </a:effectRef>
          <a:fontRef idx="minor">
            <a:schemeClr val="dk1"/>
          </a:fontRef>
        </p:style>
        <p:txBody>
          <a:bodyPr>
            <a:normAutofit/>
          </a:bodyPr>
          <a:lstStyle/>
          <a:p>
            <a:pPr algn="r" rtl="1"/>
            <a:r>
              <a:rPr lang="ar-DZ" sz="2000" b="1" u="sng" dirty="0"/>
              <a:t>أ- سياسة أسعار </a:t>
            </a:r>
            <a:r>
              <a:rPr lang="ar-DZ" sz="2000" b="1" u="sng" dirty="0" smtClean="0"/>
              <a:t>الاستدراج: </a:t>
            </a:r>
            <a:r>
              <a:rPr lang="ar-DZ" sz="2000" dirty="0"/>
              <a:t>حيث تقوم بعض المتاجر بتسعير بعض منتجاتها المعروفة في السوق بسعر أقل من أسعار السوق التي عرض ت في متاجر أخرى بهدف إقناع المستهلك بأن أسعار هذا المتجر ُ تنافسيا لدفعه </a:t>
            </a:r>
            <a:r>
              <a:rPr lang="ar-DZ" sz="2000" dirty="0" smtClean="0"/>
              <a:t>للإقبال </a:t>
            </a:r>
            <a:r>
              <a:rPr lang="ar-DZ" sz="2000" dirty="0"/>
              <a:t>على المتجر وشراء معظم حاجاته منه وبالتالي زيادة المبيعات </a:t>
            </a:r>
            <a:r>
              <a:rPr lang="ar-DZ" sz="2000" dirty="0" smtClean="0"/>
              <a:t>والأرباح .</a:t>
            </a:r>
          </a:p>
          <a:p>
            <a:pPr algn="r" rtl="1"/>
            <a:r>
              <a:rPr lang="ar-DZ" sz="2000" b="1" u="sng" dirty="0"/>
              <a:t>ب- سياسة أسعار المناسبات الخاصة: </a:t>
            </a:r>
            <a:r>
              <a:rPr lang="ar-DZ" sz="2000" dirty="0"/>
              <a:t>تستخدم هذه السياسة في نهاية الموسم للسلع الموسمية للتخلص من السلع وكي </a:t>
            </a:r>
            <a:r>
              <a:rPr lang="ar-DZ" sz="2000" dirty="0" err="1" smtClean="0"/>
              <a:t>لاتبقى</a:t>
            </a:r>
            <a:r>
              <a:rPr lang="ar-DZ" sz="2000" dirty="0" smtClean="0"/>
              <a:t> </a:t>
            </a:r>
            <a:r>
              <a:rPr lang="ar-DZ" sz="2000" dirty="0"/>
              <a:t>لمدة زمنية </a:t>
            </a:r>
            <a:r>
              <a:rPr lang="ar-DZ" sz="2000" dirty="0" smtClean="0"/>
              <a:t>قادمة</a:t>
            </a:r>
            <a:endParaRPr lang="en-US" sz="2000" dirty="0"/>
          </a:p>
        </p:txBody>
      </p:sp>
      <p:sp>
        <p:nvSpPr>
          <p:cNvPr id="4" name="Rectangle 3"/>
          <p:cNvSpPr/>
          <p:nvPr/>
        </p:nvSpPr>
        <p:spPr>
          <a:xfrm>
            <a:off x="245659" y="1852682"/>
            <a:ext cx="10713493" cy="113787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b="1" i="1" u="sng" dirty="0" smtClean="0"/>
              <a:t>سياسات </a:t>
            </a:r>
            <a:r>
              <a:rPr lang="ar-DZ" sz="2400" b="1" i="1" u="sng" dirty="0"/>
              <a:t>التسعير الترويجي: </a:t>
            </a:r>
            <a:r>
              <a:rPr lang="ar-DZ" sz="2400" b="1" dirty="0"/>
              <a:t>يقصد بالتسعير الترويجي الذي يكون الهدف </a:t>
            </a:r>
            <a:r>
              <a:rPr lang="ar-DZ" sz="2400" b="1" dirty="0" smtClean="0"/>
              <a:t>الأساسي </a:t>
            </a:r>
            <a:r>
              <a:rPr lang="ar-DZ" sz="2400" b="1" dirty="0"/>
              <a:t>منه العمل على ترويج وتنشيط المبيعات ويأخذ عدة صور منها:</a:t>
            </a:r>
            <a:endParaRPr lang="ar-DZ" sz="2400" b="1" dirty="0">
              <a:solidFill>
                <a:schemeClr val="tx1"/>
              </a:solidFill>
            </a:endParaRPr>
          </a:p>
        </p:txBody>
      </p:sp>
      <p:sp>
        <p:nvSpPr>
          <p:cNvPr id="5" name="Ellipse 4"/>
          <p:cNvSpPr/>
          <p:nvPr/>
        </p:nvSpPr>
        <p:spPr>
          <a:xfrm>
            <a:off x="10959152" y="1852682"/>
            <a:ext cx="900752" cy="9075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02</a:t>
            </a:r>
            <a:endParaRPr lang="en-US" b="1" dirty="0">
              <a:solidFill>
                <a:schemeClr val="tx1"/>
              </a:solidFill>
            </a:endParaRPr>
          </a:p>
        </p:txBody>
      </p:sp>
    </p:spTree>
    <p:extLst>
      <p:ext uri="{BB962C8B-B14F-4D97-AF65-F5344CB8AC3E}">
        <p14:creationId xmlns:p14="http://schemas.microsoft.com/office/powerpoint/2010/main" val="3920130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5" y="491321"/>
            <a:ext cx="8644139" cy="1009934"/>
          </a:xfrm>
        </p:spPr>
        <p:style>
          <a:lnRef idx="1">
            <a:schemeClr val="accent3"/>
          </a:lnRef>
          <a:fillRef idx="2">
            <a:schemeClr val="accent3"/>
          </a:fillRef>
          <a:effectRef idx="1">
            <a:schemeClr val="accent3"/>
          </a:effectRef>
          <a:fontRef idx="minor">
            <a:schemeClr val="dk1"/>
          </a:fontRef>
        </p:style>
        <p:txBody>
          <a:bodyPr/>
          <a:lstStyle/>
          <a:p>
            <a:pPr algn="ctr" rtl="1"/>
            <a:r>
              <a:rPr lang="ar-DZ" b="1" dirty="0"/>
              <a:t>سياسات </a:t>
            </a:r>
            <a:r>
              <a:rPr lang="ar-DZ" b="1" dirty="0" smtClean="0"/>
              <a:t>التسعير</a:t>
            </a:r>
            <a:br>
              <a:rPr lang="ar-DZ" b="1" dirty="0" smtClean="0"/>
            </a:br>
            <a:r>
              <a:rPr lang="ar-DZ" sz="2400" dirty="0"/>
              <a:t>يتم تسعير المنتجات اعتمادا على أسس متباينة ومتعددة سنحاول إيجازها فيما يلي:</a:t>
            </a:r>
            <a:endParaRPr lang="en-US" sz="2400" b="1" dirty="0"/>
          </a:p>
        </p:txBody>
      </p:sp>
      <p:sp>
        <p:nvSpPr>
          <p:cNvPr id="3" name="Espace réservé du contenu 2"/>
          <p:cNvSpPr>
            <a:spLocks noGrp="1"/>
          </p:cNvSpPr>
          <p:nvPr>
            <p:ph idx="1"/>
          </p:nvPr>
        </p:nvSpPr>
        <p:spPr>
          <a:xfrm>
            <a:off x="245660" y="3152633"/>
            <a:ext cx="11191164" cy="3466530"/>
          </a:xfrm>
        </p:spPr>
        <p:style>
          <a:lnRef idx="2">
            <a:schemeClr val="dk1"/>
          </a:lnRef>
          <a:fillRef idx="1">
            <a:schemeClr val="lt1"/>
          </a:fillRef>
          <a:effectRef idx="0">
            <a:schemeClr val="dk1"/>
          </a:effectRef>
          <a:fontRef idx="minor">
            <a:schemeClr val="dk1"/>
          </a:fontRef>
        </p:style>
        <p:txBody>
          <a:bodyPr>
            <a:normAutofit lnSpcReduction="10000"/>
          </a:bodyPr>
          <a:lstStyle/>
          <a:p>
            <a:pPr algn="r" rtl="1"/>
            <a:r>
              <a:rPr lang="ar-DZ" sz="2000" b="1" dirty="0"/>
              <a:t>أ- سياسة </a:t>
            </a:r>
            <a:r>
              <a:rPr lang="ar-DZ" sz="2000" b="1" dirty="0" smtClean="0"/>
              <a:t>الأسعار </a:t>
            </a:r>
            <a:r>
              <a:rPr lang="ar-DZ" sz="2000" b="1" dirty="0"/>
              <a:t>الجغرافية الموحدة: </a:t>
            </a:r>
            <a:r>
              <a:rPr lang="ar-DZ" sz="2000" dirty="0"/>
              <a:t>يتحمل البائع تكلفة النقل، بحيث يقوم جميع المستهلكين بدفع نفس الثمن للسلعة بصرف النظر عن مواقعهم الجغرافية و تؤدي هذه الطريقة إلى </a:t>
            </a:r>
            <a:r>
              <a:rPr lang="ar-DZ" sz="2000" dirty="0" smtClean="0"/>
              <a:t>اختلاف </a:t>
            </a:r>
            <a:r>
              <a:rPr lang="ar-DZ" sz="2000" dirty="0"/>
              <a:t>صافي الثمن الحقيقي بالنسبة للبائع، </a:t>
            </a:r>
            <a:r>
              <a:rPr lang="ar-DZ" sz="2000" dirty="0" smtClean="0"/>
              <a:t>طبقا </a:t>
            </a:r>
            <a:r>
              <a:rPr lang="ar-DZ" sz="2000" dirty="0"/>
              <a:t>للمسافة التي تبعد بها أماكن </a:t>
            </a:r>
            <a:r>
              <a:rPr lang="ar-DZ" sz="2000" dirty="0" smtClean="0"/>
              <a:t>العملاء </a:t>
            </a:r>
            <a:r>
              <a:rPr lang="ar-DZ" sz="2000" dirty="0"/>
              <a:t>عن </a:t>
            </a:r>
            <a:r>
              <a:rPr lang="ar-DZ" sz="2000" dirty="0" smtClean="0"/>
              <a:t>موقع المنظمة </a:t>
            </a:r>
            <a:r>
              <a:rPr lang="ar-DZ" sz="2000" dirty="0"/>
              <a:t>وتستخدم هذه الطريقة في حالة ما إذا كانت تكلفة النقل محدودة بالنسبة لقيمة السلعة، أو إذا كانت الشركة ترغب في التوزيع في أسواق مختلفة متسعة والظهور بمظهر المنافس في </a:t>
            </a:r>
            <a:r>
              <a:rPr lang="ar-DZ" sz="2000" dirty="0" smtClean="0"/>
              <a:t>الأسواق </a:t>
            </a:r>
            <a:r>
              <a:rPr lang="ar-DZ" sz="2000" dirty="0"/>
              <a:t>البعيدة عن موقعها، خاصة وأنه في حالة قيام المشتري بتحمل تكاليف النقل، ستقل القدرة التنافسية للبائع في المناطق البعيدة، و تزداد في </a:t>
            </a:r>
            <a:r>
              <a:rPr lang="ar-DZ" sz="2000" dirty="0" smtClean="0"/>
              <a:t>الأماكن </a:t>
            </a:r>
            <a:r>
              <a:rPr lang="ar-DZ" sz="2000" dirty="0"/>
              <a:t>القريبة من موقعه. </a:t>
            </a:r>
            <a:endParaRPr lang="ar-DZ" sz="2000" dirty="0" smtClean="0"/>
          </a:p>
          <a:p>
            <a:pPr algn="r" rtl="1"/>
            <a:r>
              <a:rPr lang="ar-DZ" sz="2000" b="1" i="1" dirty="0" smtClean="0"/>
              <a:t>ب </a:t>
            </a:r>
            <a:r>
              <a:rPr lang="ar-DZ" sz="2000" b="1" i="1" dirty="0"/>
              <a:t>سياسة أسعار </a:t>
            </a:r>
            <a:r>
              <a:rPr lang="ar-DZ" sz="2000" b="1" i="1" dirty="0" err="1"/>
              <a:t>فوب</a:t>
            </a:r>
            <a:r>
              <a:rPr lang="ar-DZ" sz="2000" b="1" i="1" dirty="0"/>
              <a:t> </a:t>
            </a:r>
            <a:r>
              <a:rPr lang="en-US" sz="2000" b="1" i="1" dirty="0"/>
              <a:t>Board-on-Free : </a:t>
            </a:r>
            <a:r>
              <a:rPr lang="ar-DZ" sz="2000" b="1" i="1" dirty="0" smtClean="0"/>
              <a:t> </a:t>
            </a:r>
            <a:r>
              <a:rPr lang="ar-DZ" sz="2000" dirty="0" smtClean="0"/>
              <a:t>و </a:t>
            </a:r>
            <a:r>
              <a:rPr lang="ar-DZ" sz="2000" dirty="0"/>
              <a:t>في هذه الحالة يتحمل المشتري تكلفة النقل، و يؤدي استخدام هذه الطريقة إلى تدعيم المركز التنافسي للمنتج في </a:t>
            </a:r>
            <a:r>
              <a:rPr lang="ar-DZ" sz="2000" dirty="0" smtClean="0"/>
              <a:t>الأماكن </a:t>
            </a:r>
            <a:r>
              <a:rPr lang="ar-DZ" sz="2000" dirty="0"/>
              <a:t>القريبة و إن كان ذلك على حساب قيمته التنافسية في </a:t>
            </a:r>
            <a:r>
              <a:rPr lang="ar-DZ" sz="2000" dirty="0" smtClean="0"/>
              <a:t>الأسواق </a:t>
            </a:r>
            <a:r>
              <a:rPr lang="ar-DZ" sz="2000" dirty="0"/>
              <a:t>البعيدة وعادة يفضل استخدام هذه الطريقة إذا كان المستهلكون للسلعة التي تقوم الشركة بإنتاجها مركزين في أماكن قريبة من مواقع </a:t>
            </a:r>
            <a:r>
              <a:rPr lang="ar-DZ" sz="2000" dirty="0" smtClean="0"/>
              <a:t>الإنتاج. </a:t>
            </a:r>
          </a:p>
          <a:p>
            <a:pPr algn="r" rtl="1"/>
            <a:r>
              <a:rPr lang="ar-DZ" sz="2000" b="1" dirty="0" smtClean="0"/>
              <a:t>ج- </a:t>
            </a:r>
            <a:r>
              <a:rPr lang="ar-DZ" sz="2000" b="1" dirty="0"/>
              <a:t>أسعار المنطقة: </a:t>
            </a:r>
            <a:r>
              <a:rPr lang="ar-DZ" sz="2000" dirty="0"/>
              <a:t>تقوم المنظمة التي تستخدم هذه الطريقة بتقسيم السوق المحلي إلى عدة مناطق، وتتحمل هي تكلفة النقل إلى هذه المناطق ثم يقوم </a:t>
            </a:r>
            <a:r>
              <a:rPr lang="ar-DZ" sz="2000" dirty="0" smtClean="0"/>
              <a:t>العملاء </a:t>
            </a:r>
            <a:r>
              <a:rPr lang="ar-DZ" sz="2000" dirty="0"/>
              <a:t>بتحمل تكاليف النقل من هذه المناطق إلى مواقعهم الخاصة فتجمع هذه الطريقة بين الطريقتين </a:t>
            </a:r>
            <a:r>
              <a:rPr lang="ar-DZ" sz="2000" dirty="0" smtClean="0"/>
              <a:t>فأسعار </a:t>
            </a:r>
            <a:r>
              <a:rPr lang="ar-DZ" sz="2000" dirty="0"/>
              <a:t>التسليم الموحدة إلى المنطقة المحددة ويتحملها </a:t>
            </a:r>
            <a:r>
              <a:rPr lang="ar-DZ" sz="2000" dirty="0" smtClean="0"/>
              <a:t>البائع</a:t>
            </a:r>
            <a:r>
              <a:rPr lang="ar-DZ" sz="2000" dirty="0"/>
              <a:t>، ثم يتحمل المشتري أسعار </a:t>
            </a:r>
            <a:r>
              <a:rPr lang="ar-DZ" sz="2000" dirty="0" err="1"/>
              <a:t>فوب</a:t>
            </a:r>
            <a:r>
              <a:rPr lang="ar-DZ" sz="2000" dirty="0"/>
              <a:t> من المنطقة المحددة إلى موقعه. </a:t>
            </a:r>
            <a:endParaRPr lang="en-US" sz="2000" dirty="0"/>
          </a:p>
        </p:txBody>
      </p:sp>
      <p:sp>
        <p:nvSpPr>
          <p:cNvPr id="4" name="Rectangle 3"/>
          <p:cNvSpPr/>
          <p:nvPr/>
        </p:nvSpPr>
        <p:spPr>
          <a:xfrm>
            <a:off x="484495" y="1801506"/>
            <a:ext cx="10713493" cy="113787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400" b="1" i="1" u="sng" dirty="0" smtClean="0"/>
              <a:t>سياسات </a:t>
            </a:r>
            <a:r>
              <a:rPr lang="ar-DZ" sz="2400" b="1" i="1" u="sng" dirty="0"/>
              <a:t>التسعير الجغرافي: </a:t>
            </a:r>
            <a:r>
              <a:rPr lang="ar-DZ" sz="2400" dirty="0"/>
              <a:t>توجد عدة سياسات للتسعير الجغرافي استنادا تكلفة النقل، و هل هي البائع أو المشتري، وأهم هذه السياسات هي:</a:t>
            </a:r>
            <a:endParaRPr lang="ar-DZ" sz="2400" b="1" dirty="0">
              <a:solidFill>
                <a:schemeClr val="tx1"/>
              </a:solidFill>
            </a:endParaRPr>
          </a:p>
        </p:txBody>
      </p:sp>
      <p:sp>
        <p:nvSpPr>
          <p:cNvPr id="5" name="Ellipse 4"/>
          <p:cNvSpPr/>
          <p:nvPr/>
        </p:nvSpPr>
        <p:spPr>
          <a:xfrm>
            <a:off x="10959152" y="1852682"/>
            <a:ext cx="900752" cy="9075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03</a:t>
            </a:r>
            <a:endParaRPr lang="en-US" b="1" dirty="0">
              <a:solidFill>
                <a:schemeClr val="tx1"/>
              </a:solidFill>
            </a:endParaRPr>
          </a:p>
        </p:txBody>
      </p:sp>
    </p:spTree>
    <p:extLst>
      <p:ext uri="{BB962C8B-B14F-4D97-AF65-F5344CB8AC3E}">
        <p14:creationId xmlns:p14="http://schemas.microsoft.com/office/powerpoint/2010/main" val="15584601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5" y="491321"/>
            <a:ext cx="8644139" cy="1009934"/>
          </a:xfrm>
        </p:spPr>
        <p:style>
          <a:lnRef idx="1">
            <a:schemeClr val="accent3"/>
          </a:lnRef>
          <a:fillRef idx="2">
            <a:schemeClr val="accent3"/>
          </a:fillRef>
          <a:effectRef idx="1">
            <a:schemeClr val="accent3"/>
          </a:effectRef>
          <a:fontRef idx="minor">
            <a:schemeClr val="dk1"/>
          </a:fontRef>
        </p:style>
        <p:txBody>
          <a:bodyPr/>
          <a:lstStyle/>
          <a:p>
            <a:pPr algn="ctr" rtl="1"/>
            <a:r>
              <a:rPr lang="ar-DZ" b="1" dirty="0"/>
              <a:t>سياسات </a:t>
            </a:r>
            <a:r>
              <a:rPr lang="ar-DZ" b="1" dirty="0" smtClean="0"/>
              <a:t>التسعير</a:t>
            </a:r>
            <a:br>
              <a:rPr lang="ar-DZ" b="1" dirty="0" smtClean="0"/>
            </a:br>
            <a:r>
              <a:rPr lang="ar-DZ" sz="2400" dirty="0"/>
              <a:t>يتم تسعير المنتجات اعتمادا على أسس متباينة ومتعددة سنحاول إيجازها فيما يلي:</a:t>
            </a:r>
            <a:endParaRPr lang="en-US" sz="2400" b="1" dirty="0"/>
          </a:p>
        </p:txBody>
      </p:sp>
      <p:sp>
        <p:nvSpPr>
          <p:cNvPr id="3" name="Espace réservé du contenu 2"/>
          <p:cNvSpPr>
            <a:spLocks noGrp="1"/>
          </p:cNvSpPr>
          <p:nvPr>
            <p:ph idx="1"/>
          </p:nvPr>
        </p:nvSpPr>
        <p:spPr>
          <a:xfrm>
            <a:off x="245660" y="3152633"/>
            <a:ext cx="11191164" cy="3466530"/>
          </a:xfrm>
        </p:spPr>
        <p:style>
          <a:lnRef idx="2">
            <a:schemeClr val="dk1"/>
          </a:lnRef>
          <a:fillRef idx="1">
            <a:schemeClr val="lt1"/>
          </a:fillRef>
          <a:effectRef idx="0">
            <a:schemeClr val="dk1"/>
          </a:effectRef>
          <a:fontRef idx="minor">
            <a:schemeClr val="dk1"/>
          </a:fontRef>
        </p:style>
        <p:txBody>
          <a:bodyPr>
            <a:normAutofit/>
          </a:bodyPr>
          <a:lstStyle/>
          <a:p>
            <a:pPr algn="r" rtl="1"/>
            <a:r>
              <a:rPr lang="ar-DZ" sz="2000" dirty="0" smtClean="0"/>
              <a:t>أ- </a:t>
            </a:r>
            <a:r>
              <a:rPr lang="ar-DZ" sz="2000" b="1" dirty="0"/>
              <a:t>سياسة الخصم التجاري: </a:t>
            </a:r>
            <a:r>
              <a:rPr lang="ar-DZ" sz="2000" dirty="0"/>
              <a:t>و يطلق عليه </a:t>
            </a:r>
            <a:r>
              <a:rPr lang="ar-DZ" sz="2000" dirty="0" smtClean="0"/>
              <a:t>أحيانا بالخصم الوظيفي، </a:t>
            </a:r>
            <a:r>
              <a:rPr lang="ar-DZ" sz="2000" dirty="0"/>
              <a:t>و يمنح للوسطاء نظير قيامهم بأداء </a:t>
            </a:r>
            <a:r>
              <a:rPr lang="ar-DZ" sz="2000" dirty="0" smtClean="0"/>
              <a:t>بعض </a:t>
            </a:r>
            <a:r>
              <a:rPr lang="ar-DZ" sz="2000" dirty="0"/>
              <a:t>الوظائف التسويقية كالنقل و التخزين </a:t>
            </a:r>
            <a:r>
              <a:rPr lang="ar-DZ" sz="2000" dirty="0" smtClean="0"/>
              <a:t>بدلا </a:t>
            </a:r>
            <a:r>
              <a:rPr lang="ar-DZ" sz="2000" dirty="0"/>
              <a:t>من المنتج، أو تشجيعهم على القيام بمثل هذه الوظائف . و يرتبط مقدار هذا الخصم بمركز الوسيط في هيكل التوزيع، و هل هو تاجر جملة أم تاجر تجزئة، كما يرتبط كذلك بطبيعة الوظائف التي يؤديها كل وسيط، </a:t>
            </a:r>
            <a:r>
              <a:rPr lang="ar-DZ" sz="2000" dirty="0" smtClean="0"/>
              <a:t>والعلاقة لهذا </a:t>
            </a:r>
            <a:r>
              <a:rPr lang="ar-DZ" sz="2000" dirty="0"/>
              <a:t>الخصم بالكمية التي يقوم الوسيط بشرائها</a:t>
            </a:r>
            <a:r>
              <a:rPr lang="ar-DZ" sz="2000" dirty="0" smtClean="0"/>
              <a:t>.</a:t>
            </a:r>
          </a:p>
          <a:p>
            <a:pPr algn="r" rtl="1"/>
            <a:r>
              <a:rPr lang="ar-DZ" sz="2000" b="1" dirty="0" smtClean="0"/>
              <a:t> </a:t>
            </a:r>
            <a:r>
              <a:rPr lang="ar-DZ" sz="2000" b="1" dirty="0"/>
              <a:t>ب- سياسة خصم الكمية: </a:t>
            </a:r>
            <a:r>
              <a:rPr lang="ar-DZ" sz="2000" dirty="0"/>
              <a:t>ويعطى هذا الخصم نظير الشراء بكميات كبيرة لتشجيع الشراء بهذه الكميات</a:t>
            </a:r>
            <a:r>
              <a:rPr lang="ar-DZ" sz="2000" dirty="0" smtClean="0"/>
              <a:t>، </a:t>
            </a:r>
            <a:r>
              <a:rPr lang="ar-DZ" sz="2000" dirty="0"/>
              <a:t>وأيضا لزيادة درجة </a:t>
            </a:r>
            <a:r>
              <a:rPr lang="ar-DZ" sz="2000" dirty="0" smtClean="0"/>
              <a:t>الولاء </a:t>
            </a:r>
            <a:r>
              <a:rPr lang="ar-DZ" sz="2000" dirty="0"/>
              <a:t>للمتجر أو للبائع لدى </a:t>
            </a:r>
            <a:r>
              <a:rPr lang="ar-DZ" sz="2000" dirty="0" smtClean="0"/>
              <a:t>المشتري.</a:t>
            </a:r>
          </a:p>
          <a:p>
            <a:pPr algn="r" rtl="1"/>
            <a:r>
              <a:rPr lang="ar-DZ" sz="2000" b="1" dirty="0" smtClean="0"/>
              <a:t>ج- </a:t>
            </a:r>
            <a:r>
              <a:rPr lang="ar-DZ" sz="2000" b="1" dirty="0"/>
              <a:t>سياسة الخصم النقدي: </a:t>
            </a:r>
            <a:r>
              <a:rPr lang="ar-DZ" sz="2000" dirty="0"/>
              <a:t>يمنح هذا الخصم عند البيع </a:t>
            </a:r>
            <a:r>
              <a:rPr lang="ar-DZ" sz="2000" dirty="0" smtClean="0"/>
              <a:t>بالأجل، </a:t>
            </a:r>
            <a:r>
              <a:rPr lang="ar-DZ" sz="2000" dirty="0"/>
              <a:t>و ذلك للتشجيع على سرعة الدفع قبل مواعيد </a:t>
            </a:r>
            <a:r>
              <a:rPr lang="ar-DZ" sz="2000" dirty="0" smtClean="0"/>
              <a:t>الاستحقاق</a:t>
            </a:r>
            <a:endParaRPr lang="en-US" sz="2000" dirty="0"/>
          </a:p>
        </p:txBody>
      </p:sp>
      <p:sp>
        <p:nvSpPr>
          <p:cNvPr id="4" name="Rectangle 3"/>
          <p:cNvSpPr/>
          <p:nvPr/>
        </p:nvSpPr>
        <p:spPr>
          <a:xfrm>
            <a:off x="245659" y="1849272"/>
            <a:ext cx="10713493" cy="113787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000" b="1" i="1" u="sng" dirty="0" smtClean="0"/>
              <a:t>سياسات </a:t>
            </a:r>
            <a:r>
              <a:rPr lang="ar-DZ" sz="2000" b="1" i="1" u="sng" dirty="0"/>
              <a:t>أسعار الخصم: </a:t>
            </a:r>
            <a:r>
              <a:rPr lang="ar-DZ" sz="2000" b="1" dirty="0"/>
              <a:t>تقوم سياسة الخصم على أساس تعديل أسعار البيع، وذلك للتعويض عن أيضا على سرعة ً القيام ببعض الوظائف أو </a:t>
            </a:r>
            <a:r>
              <a:rPr lang="ar-DZ" sz="2000" b="1" dirty="0" smtClean="0"/>
              <a:t>الأنشطة </a:t>
            </a:r>
            <a:r>
              <a:rPr lang="ar-DZ" sz="2000" b="1" dirty="0"/>
              <a:t>التسويقية، أو للتشجيع على الشراء بكميات كبيرة، و الدفع، و توجد عدة أنواع من الخصم منها ما يلي:</a:t>
            </a:r>
            <a:endParaRPr lang="ar-DZ" sz="2000" b="1" dirty="0">
              <a:solidFill>
                <a:schemeClr val="tx1"/>
              </a:solidFill>
            </a:endParaRPr>
          </a:p>
        </p:txBody>
      </p:sp>
      <p:sp>
        <p:nvSpPr>
          <p:cNvPr id="5" name="Ellipse 4"/>
          <p:cNvSpPr/>
          <p:nvPr/>
        </p:nvSpPr>
        <p:spPr>
          <a:xfrm>
            <a:off x="10959152" y="1852682"/>
            <a:ext cx="900752" cy="9075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04</a:t>
            </a:r>
            <a:endParaRPr lang="en-US" b="1" dirty="0">
              <a:solidFill>
                <a:schemeClr val="tx1"/>
              </a:solidFill>
            </a:endParaRPr>
          </a:p>
        </p:txBody>
      </p:sp>
    </p:spTree>
    <p:extLst>
      <p:ext uri="{BB962C8B-B14F-4D97-AF65-F5344CB8AC3E}">
        <p14:creationId xmlns:p14="http://schemas.microsoft.com/office/powerpoint/2010/main" val="26106948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5" y="491321"/>
            <a:ext cx="8644139" cy="1009934"/>
          </a:xfrm>
        </p:spPr>
        <p:style>
          <a:lnRef idx="1">
            <a:schemeClr val="accent3"/>
          </a:lnRef>
          <a:fillRef idx="2">
            <a:schemeClr val="accent3"/>
          </a:fillRef>
          <a:effectRef idx="1">
            <a:schemeClr val="accent3"/>
          </a:effectRef>
          <a:fontRef idx="minor">
            <a:schemeClr val="dk1"/>
          </a:fontRef>
        </p:style>
        <p:txBody>
          <a:bodyPr/>
          <a:lstStyle/>
          <a:p>
            <a:pPr algn="ctr" rtl="1"/>
            <a:r>
              <a:rPr lang="ar-DZ" b="1" dirty="0"/>
              <a:t>سياسات </a:t>
            </a:r>
            <a:r>
              <a:rPr lang="ar-DZ" b="1" dirty="0" smtClean="0"/>
              <a:t>التسعير</a:t>
            </a:r>
            <a:br>
              <a:rPr lang="ar-DZ" b="1" dirty="0" smtClean="0"/>
            </a:br>
            <a:r>
              <a:rPr lang="ar-DZ" sz="2400" dirty="0"/>
              <a:t>يتم تسعير المنتجات اعتمادا على أسس متباينة ومتعددة سنحاول إيجازها فيما يلي:</a:t>
            </a:r>
            <a:endParaRPr lang="en-US" sz="2400" b="1" dirty="0"/>
          </a:p>
        </p:txBody>
      </p:sp>
      <p:sp>
        <p:nvSpPr>
          <p:cNvPr id="4" name="Rectangle 3"/>
          <p:cNvSpPr/>
          <p:nvPr/>
        </p:nvSpPr>
        <p:spPr>
          <a:xfrm>
            <a:off x="-2552" y="1811737"/>
            <a:ext cx="10959152" cy="22058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000" b="1" u="sng" dirty="0" smtClean="0"/>
              <a:t>سياسة </a:t>
            </a:r>
            <a:r>
              <a:rPr lang="ar-DZ" sz="2000" b="1" u="sng" dirty="0"/>
              <a:t>التمييز في </a:t>
            </a:r>
            <a:r>
              <a:rPr lang="ar-DZ" sz="2000" b="1" u="sng" dirty="0" smtClean="0"/>
              <a:t>الأسعار</a:t>
            </a:r>
            <a:r>
              <a:rPr lang="ar-DZ" sz="2000" dirty="0" smtClean="0"/>
              <a:t>: </a:t>
            </a:r>
            <a:r>
              <a:rPr lang="ar-DZ" sz="2000" dirty="0"/>
              <a:t>تقوم سياسة التمييز في السعر على أساس تقديم السلعة الواحدة بأسعار مختلفة إلى القطاعات المتعددة في السوق و يتحدد </a:t>
            </a:r>
            <a:r>
              <a:rPr lang="ar-DZ" sz="2000" dirty="0" smtClean="0"/>
              <a:t>الاختلاف </a:t>
            </a:r>
            <a:r>
              <a:rPr lang="ar-DZ" sz="2000" dirty="0"/>
              <a:t>في السعر على أساس المقدرة الخاصة بكل مستهلك على </a:t>
            </a:r>
            <a:r>
              <a:rPr lang="ar-DZ" sz="2000" dirty="0" err="1"/>
              <a:t>المساومة</a:t>
            </a:r>
            <a:r>
              <a:rPr lang="ar-DZ" sz="2000" dirty="0" err="1" smtClean="0"/>
              <a:t>،على</a:t>
            </a:r>
            <a:r>
              <a:rPr lang="ar-DZ" sz="2000" dirty="0" smtClean="0"/>
              <a:t> </a:t>
            </a:r>
            <a:r>
              <a:rPr lang="ar-DZ" sz="2000" dirty="0"/>
              <a:t>أساس درجة المنافسة السائدة في السوق</a:t>
            </a:r>
            <a:r>
              <a:rPr lang="ar-DZ" sz="2000" dirty="0" smtClean="0"/>
              <a:t>.</a:t>
            </a:r>
            <a:r>
              <a:rPr lang="ar-DZ" dirty="0" smtClean="0"/>
              <a:t>.</a:t>
            </a:r>
            <a:endParaRPr lang="ar-DZ" b="1" dirty="0">
              <a:solidFill>
                <a:schemeClr val="tx1"/>
              </a:solidFill>
            </a:endParaRPr>
          </a:p>
        </p:txBody>
      </p:sp>
      <p:sp>
        <p:nvSpPr>
          <p:cNvPr id="5" name="Ellipse 4"/>
          <p:cNvSpPr/>
          <p:nvPr/>
        </p:nvSpPr>
        <p:spPr>
          <a:xfrm>
            <a:off x="10959152" y="1852682"/>
            <a:ext cx="900752" cy="9075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05</a:t>
            </a:r>
            <a:endParaRPr lang="en-US" b="1" dirty="0">
              <a:solidFill>
                <a:schemeClr val="tx1"/>
              </a:solidFill>
            </a:endParaRPr>
          </a:p>
        </p:txBody>
      </p:sp>
      <p:sp>
        <p:nvSpPr>
          <p:cNvPr id="6" name="Rectangle 5"/>
          <p:cNvSpPr/>
          <p:nvPr/>
        </p:nvSpPr>
        <p:spPr>
          <a:xfrm>
            <a:off x="191069" y="4072718"/>
            <a:ext cx="10959152" cy="22058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000" b="1" dirty="0" smtClean="0"/>
              <a:t>سياسة </a:t>
            </a:r>
            <a:r>
              <a:rPr lang="ar-DZ" sz="2000" b="1" dirty="0"/>
              <a:t>تسعير خط المنتجات: عند استخدام هذه السياسة يجب مراعاة العالقة بين المنتجات من أهمها</a:t>
            </a:r>
            <a:r>
              <a:rPr lang="ar-DZ" sz="2000" b="1" dirty="0" smtClean="0"/>
              <a:t>:</a:t>
            </a:r>
          </a:p>
          <a:p>
            <a:pPr algn="r" rtl="1"/>
            <a:r>
              <a:rPr lang="ar-DZ" sz="2000" b="1" dirty="0"/>
              <a:t>أ-التسعير المقيد: </a:t>
            </a:r>
            <a:r>
              <a:rPr lang="ar-DZ" sz="2000" dirty="0"/>
              <a:t>ويعني تسعير المنتج </a:t>
            </a:r>
            <a:r>
              <a:rPr lang="ar-DZ" sz="2000" dirty="0" smtClean="0"/>
              <a:t>الأساسي </a:t>
            </a:r>
            <a:r>
              <a:rPr lang="ar-DZ" sz="2000" dirty="0"/>
              <a:t>بسعر منخفض بينما يسعر المنتج </a:t>
            </a:r>
            <a:r>
              <a:rPr lang="ar-DZ" sz="2000" dirty="0" smtClean="0"/>
              <a:t>اللازم </a:t>
            </a:r>
            <a:r>
              <a:rPr lang="ar-DZ" sz="2000" dirty="0"/>
              <a:t>لتشغيله أو تعزيز أداءه بسعر </a:t>
            </a:r>
            <a:r>
              <a:rPr lang="ar-DZ" sz="2000" dirty="0" smtClean="0"/>
              <a:t>عالي جدا . </a:t>
            </a:r>
          </a:p>
          <a:p>
            <a:pPr algn="r" rtl="1"/>
            <a:r>
              <a:rPr lang="ar-DZ" sz="2000" dirty="0" smtClean="0"/>
              <a:t> </a:t>
            </a:r>
            <a:r>
              <a:rPr lang="ar-DZ" sz="2000" b="1" dirty="0"/>
              <a:t>ب-التسعير المتنوع: </a:t>
            </a:r>
            <a:r>
              <a:rPr lang="ar-DZ" sz="2000" dirty="0"/>
              <a:t>حيث يتم وضع عدد محدد من </a:t>
            </a:r>
            <a:r>
              <a:rPr lang="ar-DZ" sz="2000" dirty="0" smtClean="0"/>
              <a:t>الأسعار </a:t>
            </a:r>
            <a:r>
              <a:rPr lang="ar-DZ" sz="2000" dirty="0"/>
              <a:t>لمجموعات مختارة </a:t>
            </a:r>
            <a:r>
              <a:rPr lang="ar-DZ" sz="2000" dirty="0" smtClean="0"/>
              <a:t>من </a:t>
            </a:r>
            <a:r>
              <a:rPr lang="ar-DZ" sz="2000" dirty="0"/>
              <a:t>المنتجات أو خطوط المنتجات بناء على أسماء العالمات التجارية أو التصاميم المتشابهة في النوعية . </a:t>
            </a:r>
            <a:endParaRPr lang="ar-DZ" sz="2000" dirty="0" smtClean="0"/>
          </a:p>
          <a:p>
            <a:pPr algn="r" rtl="1"/>
            <a:r>
              <a:rPr lang="ar-DZ" sz="2000" b="1" dirty="0" smtClean="0"/>
              <a:t>ج-التسعير </a:t>
            </a:r>
            <a:r>
              <a:rPr lang="ar-DZ" sz="2000" b="1" dirty="0"/>
              <a:t>التشجيعي: </a:t>
            </a:r>
            <a:r>
              <a:rPr lang="ar-DZ" sz="2000" dirty="0"/>
              <a:t>قد يحتوي خط منتجات على </a:t>
            </a:r>
            <a:r>
              <a:rPr lang="ar-DZ" sz="2000" dirty="0" smtClean="0"/>
              <a:t>موديلات ونماذج،  </a:t>
            </a:r>
            <a:r>
              <a:rPr lang="ar-DZ" sz="2000" dirty="0"/>
              <a:t>بعضها تتصف بجودة عالية وبسعر عال بينما توضع أسعار منخفضة </a:t>
            </a:r>
            <a:r>
              <a:rPr lang="ar-DZ" sz="2000" dirty="0" smtClean="0"/>
              <a:t>للموديلات الأخرى لاستقطاب </a:t>
            </a:r>
            <a:r>
              <a:rPr lang="ar-DZ" sz="2000" dirty="0"/>
              <a:t>الزبائن ذوي الحساسية للسعر .</a:t>
            </a:r>
            <a:endParaRPr lang="ar-DZ" sz="2000" b="1" dirty="0">
              <a:solidFill>
                <a:schemeClr val="tx1"/>
              </a:solidFill>
            </a:endParaRPr>
          </a:p>
        </p:txBody>
      </p:sp>
      <p:sp>
        <p:nvSpPr>
          <p:cNvPr id="7" name="Ellipse 6"/>
          <p:cNvSpPr/>
          <p:nvPr/>
        </p:nvSpPr>
        <p:spPr>
          <a:xfrm>
            <a:off x="11150221" y="4230518"/>
            <a:ext cx="900752" cy="9075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06</a:t>
            </a:r>
            <a:endParaRPr lang="en-US" b="1" dirty="0">
              <a:solidFill>
                <a:schemeClr val="tx1"/>
              </a:solidFill>
            </a:endParaRPr>
          </a:p>
        </p:txBody>
      </p:sp>
    </p:spTree>
    <p:extLst>
      <p:ext uri="{BB962C8B-B14F-4D97-AF65-F5344CB8AC3E}">
        <p14:creationId xmlns:p14="http://schemas.microsoft.com/office/powerpoint/2010/main" val="34077537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5" y="491321"/>
            <a:ext cx="8644139" cy="1009934"/>
          </a:xfrm>
        </p:spPr>
        <p:style>
          <a:lnRef idx="1">
            <a:schemeClr val="accent3"/>
          </a:lnRef>
          <a:fillRef idx="2">
            <a:schemeClr val="accent3"/>
          </a:fillRef>
          <a:effectRef idx="1">
            <a:schemeClr val="accent3"/>
          </a:effectRef>
          <a:fontRef idx="minor">
            <a:schemeClr val="dk1"/>
          </a:fontRef>
        </p:style>
        <p:txBody>
          <a:bodyPr/>
          <a:lstStyle/>
          <a:p>
            <a:pPr algn="ctr" rtl="1"/>
            <a:r>
              <a:rPr lang="ar-DZ" b="1" dirty="0"/>
              <a:t>سياسات </a:t>
            </a:r>
            <a:r>
              <a:rPr lang="ar-DZ" b="1" dirty="0" smtClean="0"/>
              <a:t>التسعير</a:t>
            </a:r>
            <a:br>
              <a:rPr lang="ar-DZ" b="1" dirty="0" smtClean="0"/>
            </a:br>
            <a:r>
              <a:rPr lang="ar-DZ" sz="2400" dirty="0"/>
              <a:t>يتم تسعير المنتجات اعتمادا على أسس متباينة ومتعددة سنحاول إيجازها فيما يلي:</a:t>
            </a:r>
            <a:endParaRPr lang="en-US" sz="2400" b="1" dirty="0"/>
          </a:p>
        </p:txBody>
      </p:sp>
      <p:sp>
        <p:nvSpPr>
          <p:cNvPr id="4" name="Rectangle 3"/>
          <p:cNvSpPr/>
          <p:nvPr/>
        </p:nvSpPr>
        <p:spPr>
          <a:xfrm>
            <a:off x="218364" y="1811737"/>
            <a:ext cx="10738236" cy="22058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000" b="1" u="sng" dirty="0" smtClean="0"/>
              <a:t>سياسات </a:t>
            </a:r>
            <a:r>
              <a:rPr lang="ar-DZ" sz="2000" b="1" u="sng" dirty="0"/>
              <a:t>أسعار المزادات والمناقصات</a:t>
            </a:r>
            <a:r>
              <a:rPr lang="ar-DZ" sz="2000" dirty="0"/>
              <a:t>: من </a:t>
            </a:r>
            <a:r>
              <a:rPr lang="ar-DZ" sz="2000" dirty="0" smtClean="0"/>
              <a:t>المشكلات </a:t>
            </a:r>
            <a:r>
              <a:rPr lang="ar-DZ" sz="2000" dirty="0"/>
              <a:t>التي تواجهها المؤسسات هي تحديد أنسب </a:t>
            </a:r>
            <a:r>
              <a:rPr lang="ar-DZ" sz="2000" dirty="0" smtClean="0"/>
              <a:t>الأسعار </a:t>
            </a:r>
            <a:r>
              <a:rPr lang="ar-DZ" sz="2000" dirty="0"/>
              <a:t>التي تتقدم بها حتى تتمكن من الفوز بالمزادات أو المناقصات، وتتميز هذه الحالة بمنافسة شديدة ولكن من نوع معين تقوم على ما تتوقعه المؤسسة وليس على الواقع الفعلي، حيث أنها </a:t>
            </a:r>
            <a:r>
              <a:rPr lang="ar-DZ" sz="2000" dirty="0" smtClean="0"/>
              <a:t>لا </a:t>
            </a:r>
            <a:r>
              <a:rPr lang="ar-DZ" sz="2000" dirty="0"/>
              <a:t>تمتلك معلومات كافية عن </a:t>
            </a:r>
            <a:r>
              <a:rPr lang="ar-DZ" sz="2000" dirty="0" smtClean="0"/>
              <a:t>الأسعار </a:t>
            </a:r>
            <a:r>
              <a:rPr lang="ar-DZ" sz="2000" dirty="0"/>
              <a:t>التي يقدمها المنافسون، وفي المناقصات تأمل كل مؤسسة أن يكون سعرها أقل من سعر باقي المتقدمين، ومع ذلك فإنها غير مستعدة لتخفيض السعر </a:t>
            </a:r>
            <a:r>
              <a:rPr lang="ar-DZ" sz="2000" dirty="0" smtClean="0"/>
              <a:t>إلا  بحدود </a:t>
            </a:r>
            <a:r>
              <a:rPr lang="ar-DZ" sz="2000" dirty="0"/>
              <a:t>معينة وهو تغطية التكاليف الحدية. </a:t>
            </a:r>
            <a:endParaRPr lang="ar-DZ" sz="2000" b="1" dirty="0">
              <a:solidFill>
                <a:schemeClr val="tx1"/>
              </a:solidFill>
            </a:endParaRPr>
          </a:p>
        </p:txBody>
      </p:sp>
      <p:sp>
        <p:nvSpPr>
          <p:cNvPr id="5" name="Ellipse 4"/>
          <p:cNvSpPr/>
          <p:nvPr/>
        </p:nvSpPr>
        <p:spPr>
          <a:xfrm>
            <a:off x="10959152" y="1852682"/>
            <a:ext cx="900752" cy="9075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07</a:t>
            </a:r>
            <a:endParaRPr lang="en-US" b="1" dirty="0">
              <a:solidFill>
                <a:schemeClr val="tx1"/>
              </a:solidFill>
            </a:endParaRPr>
          </a:p>
        </p:txBody>
      </p:sp>
      <p:sp>
        <p:nvSpPr>
          <p:cNvPr id="6" name="Rectangle 5"/>
          <p:cNvSpPr/>
          <p:nvPr/>
        </p:nvSpPr>
        <p:spPr>
          <a:xfrm>
            <a:off x="450376" y="4328036"/>
            <a:ext cx="10604311" cy="210005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000" dirty="0" smtClean="0"/>
              <a:t> </a:t>
            </a:r>
            <a:r>
              <a:rPr lang="ar-DZ" sz="2000" b="1" u="sng" dirty="0"/>
              <a:t>سياسة التسعير المهني: </a:t>
            </a:r>
            <a:r>
              <a:rPr lang="ar-DZ" sz="2000" dirty="0"/>
              <a:t>تستخدم هذه السياسة من قبل </a:t>
            </a:r>
            <a:r>
              <a:rPr lang="ar-DZ" sz="2000" dirty="0" smtClean="0"/>
              <a:t>الأشخاص </a:t>
            </a:r>
            <a:r>
              <a:rPr lang="ar-DZ" sz="2000" dirty="0"/>
              <a:t>الذين لديهم مهنة في مجال معين و </a:t>
            </a:r>
            <a:r>
              <a:rPr lang="ar-DZ" sz="2000" dirty="0" smtClean="0"/>
              <a:t>الأساس </a:t>
            </a:r>
            <a:r>
              <a:rPr lang="ar-DZ" sz="2000" dirty="0"/>
              <a:t>الذي تحدده به </a:t>
            </a:r>
            <a:r>
              <a:rPr lang="ar-DZ" sz="2000" dirty="0" smtClean="0"/>
              <a:t>الأسعار </a:t>
            </a:r>
            <a:r>
              <a:rPr lang="ar-DZ" sz="2000" dirty="0"/>
              <a:t>خدمات </a:t>
            </a:r>
            <a:r>
              <a:rPr lang="ar-DZ" sz="2000" dirty="0" smtClean="0"/>
              <a:t>هؤلاء </a:t>
            </a:r>
            <a:r>
              <a:rPr lang="ar-DZ" sz="2000" dirty="0"/>
              <a:t>المهنيين غير واضح، فقد يكون هذا </a:t>
            </a:r>
            <a:r>
              <a:rPr lang="ar-DZ" sz="2000" dirty="0" smtClean="0"/>
              <a:t>الأساس </a:t>
            </a:r>
            <a:r>
              <a:rPr lang="ar-DZ" sz="2000" dirty="0"/>
              <a:t>هو الخبرة و المعرفة والوقت و طبيعة السلعة وبالتالي </a:t>
            </a:r>
            <a:r>
              <a:rPr lang="ar-DZ" sz="2000" dirty="0" smtClean="0"/>
              <a:t>فان أخلاقيات </a:t>
            </a:r>
            <a:r>
              <a:rPr lang="ar-DZ" sz="2000" dirty="0"/>
              <a:t>صاحب المهنة </a:t>
            </a:r>
            <a:r>
              <a:rPr lang="ar-DZ" sz="2000" dirty="0" smtClean="0"/>
              <a:t>(كالطبيب </a:t>
            </a:r>
            <a:r>
              <a:rPr lang="ar-DZ" sz="2000" dirty="0"/>
              <a:t>والمحامي و الميكانيكي ....</a:t>
            </a:r>
            <a:r>
              <a:rPr lang="ar-DZ" sz="2000" dirty="0" smtClean="0"/>
              <a:t>الخ) </a:t>
            </a:r>
            <a:r>
              <a:rPr lang="ar-DZ" sz="2000" dirty="0"/>
              <a:t>تلعب دورا مهما في التسعير..</a:t>
            </a:r>
            <a:endParaRPr lang="ar-DZ" sz="2000" b="1" dirty="0">
              <a:solidFill>
                <a:schemeClr val="tx1"/>
              </a:solidFill>
            </a:endParaRPr>
          </a:p>
        </p:txBody>
      </p:sp>
      <p:sp>
        <p:nvSpPr>
          <p:cNvPr id="7" name="Ellipse 6"/>
          <p:cNvSpPr/>
          <p:nvPr/>
        </p:nvSpPr>
        <p:spPr>
          <a:xfrm>
            <a:off x="11054687" y="4470486"/>
            <a:ext cx="900752" cy="9075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08</a:t>
            </a:r>
            <a:endParaRPr lang="en-US" b="1" dirty="0">
              <a:solidFill>
                <a:schemeClr val="tx1"/>
              </a:solidFill>
            </a:endParaRPr>
          </a:p>
        </p:txBody>
      </p:sp>
    </p:spTree>
    <p:extLst>
      <p:ext uri="{BB962C8B-B14F-4D97-AF65-F5344CB8AC3E}">
        <p14:creationId xmlns:p14="http://schemas.microsoft.com/office/powerpoint/2010/main" val="14531371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49866" y="2402006"/>
            <a:ext cx="9745514" cy="2982794"/>
          </a:xfrm>
        </p:spPr>
        <p:style>
          <a:lnRef idx="1">
            <a:schemeClr val="accent1"/>
          </a:lnRef>
          <a:fillRef idx="2">
            <a:schemeClr val="accent1"/>
          </a:fillRef>
          <a:effectRef idx="1">
            <a:schemeClr val="accent1"/>
          </a:effectRef>
          <a:fontRef idx="minor">
            <a:schemeClr val="dk1"/>
          </a:fontRef>
        </p:style>
        <p:txBody>
          <a:bodyPr/>
          <a:lstStyle/>
          <a:p>
            <a:pPr marL="342900" indent="-342900" algn="ctr" rtl="1">
              <a:buFont typeface="Wingdings" panose="05000000000000000000" pitchFamily="2" charset="2"/>
              <a:buChar char="Ø"/>
            </a:pPr>
            <a:r>
              <a:rPr lang="ar-DZ" sz="2400" dirty="0" smtClean="0"/>
              <a:t/>
            </a:r>
            <a:br>
              <a:rPr lang="ar-DZ" sz="2400" dirty="0" smtClean="0"/>
            </a:br>
            <a:r>
              <a:rPr lang="ar-DZ" sz="2400" dirty="0"/>
              <a:t/>
            </a:r>
            <a:br>
              <a:rPr lang="ar-DZ" sz="2400" dirty="0"/>
            </a:br>
            <a:r>
              <a:rPr lang="ar-DZ" sz="2400" dirty="0" smtClean="0"/>
              <a:t/>
            </a:r>
            <a:br>
              <a:rPr lang="ar-DZ" sz="2400" dirty="0" smtClean="0"/>
            </a:br>
            <a:r>
              <a:rPr lang="ar-DZ" sz="2400" dirty="0"/>
              <a:t/>
            </a:r>
            <a:br>
              <a:rPr lang="ar-DZ" sz="2400" dirty="0"/>
            </a:br>
            <a:r>
              <a:rPr lang="ar-DZ" sz="2400" dirty="0" smtClean="0"/>
              <a:t/>
            </a:r>
            <a:br>
              <a:rPr lang="ar-DZ" sz="2400" dirty="0" smtClean="0"/>
            </a:br>
            <a:r>
              <a:rPr lang="ar-DZ" sz="2400" dirty="0"/>
              <a:t/>
            </a:r>
            <a:br>
              <a:rPr lang="ar-DZ" sz="2400" dirty="0"/>
            </a:br>
            <a:r>
              <a:rPr lang="ar-DZ" sz="2400" dirty="0" smtClean="0"/>
              <a:t/>
            </a:r>
            <a:br>
              <a:rPr lang="ar-DZ" sz="2400" dirty="0" smtClean="0"/>
            </a:br>
            <a:r>
              <a:rPr lang="ar-DZ" sz="2400" dirty="0"/>
              <a:t/>
            </a:r>
            <a:br>
              <a:rPr lang="ar-DZ" sz="2400" dirty="0"/>
            </a:br>
            <a:r>
              <a:rPr lang="ar-DZ" sz="2400" u="sng" dirty="0" smtClean="0"/>
              <a:t/>
            </a:r>
            <a:br>
              <a:rPr lang="ar-DZ" sz="2400" u="sng" dirty="0" smtClean="0"/>
            </a:br>
            <a:r>
              <a:rPr lang="ar-DZ" sz="2400" u="sng" dirty="0" smtClean="0"/>
              <a:t/>
            </a:r>
            <a:br>
              <a:rPr lang="ar-DZ" sz="2400" u="sng" dirty="0" smtClean="0"/>
            </a:br>
            <a:r>
              <a:rPr lang="ar-DZ" sz="2400" u="sng" dirty="0"/>
              <a:t/>
            </a:r>
            <a:br>
              <a:rPr lang="ar-DZ" sz="2400" u="sng" dirty="0"/>
            </a:br>
            <a:r>
              <a:rPr lang="ar-SA" sz="2000" dirty="0" smtClean="0"/>
              <a:t>يشير </a:t>
            </a:r>
            <a:r>
              <a:rPr lang="ar-SA" sz="2000" dirty="0"/>
              <a:t>عالم التسويق </a:t>
            </a:r>
            <a:r>
              <a:rPr lang="ar-SA" sz="2000" dirty="0" err="1"/>
              <a:t>كوتلر</a:t>
            </a:r>
            <a:r>
              <a:rPr lang="en-US" sz="2000" dirty="0"/>
              <a:t> Kotler </a:t>
            </a:r>
            <a:r>
              <a:rPr lang="ar-SA" sz="2000" dirty="0"/>
              <a:t>إلى ضرورة وضع سعر للمنتج بشكل يتناسب مع عدة عوامل رئيسية، وهي التكلفة، والطلب، والمنافسة. وبناء على ذلك يمكن </a:t>
            </a:r>
            <a:r>
              <a:rPr lang="ar-DZ" sz="2000" dirty="0" smtClean="0"/>
              <a:t>أن </a:t>
            </a:r>
            <a:r>
              <a:rPr lang="ar-SA" sz="2000" u="sng" dirty="0" smtClean="0"/>
              <a:t>تحدد المؤسسة سعر منتجاتها وفق </a:t>
            </a:r>
            <a:r>
              <a:rPr lang="ar-DZ" sz="2000" u="sng" dirty="0" smtClean="0"/>
              <a:t>ثلاث </a:t>
            </a:r>
            <a:r>
              <a:rPr lang="ar-SA" sz="2000" u="sng" dirty="0" smtClean="0"/>
              <a:t>طرق أساسية:</a:t>
            </a:r>
            <a:r>
              <a:rPr lang="en-US" sz="2000" b="1" u="sng" dirty="0" smtClean="0"/>
              <a:t> </a:t>
            </a:r>
            <a:r>
              <a:rPr lang="ar-DZ" sz="2000" b="1" dirty="0" smtClean="0"/>
              <a:t/>
            </a:r>
            <a:br>
              <a:rPr lang="ar-DZ" sz="2000" b="1" dirty="0" smtClean="0"/>
            </a:br>
            <a:r>
              <a:rPr lang="en-US" sz="2000" b="1" dirty="0" smtClean="0"/>
              <a:t> </a:t>
            </a:r>
            <a:r>
              <a:rPr lang="ar-DZ" sz="2000" b="1" dirty="0" smtClean="0"/>
              <a:t/>
            </a:r>
            <a:br>
              <a:rPr lang="ar-DZ" sz="2000" b="1" dirty="0" smtClean="0"/>
            </a:br>
            <a:r>
              <a:rPr lang="ar-SA" sz="2000" b="1" dirty="0" smtClean="0"/>
              <a:t>على </a:t>
            </a:r>
            <a:r>
              <a:rPr lang="ar-SA" sz="2000" b="1" dirty="0"/>
              <a:t>أساس التكلفة.</a:t>
            </a:r>
            <a:r>
              <a:rPr lang="en-US" sz="2000" dirty="0"/>
              <a:t/>
            </a:r>
            <a:br>
              <a:rPr lang="en-US" sz="2000" dirty="0"/>
            </a:br>
            <a:r>
              <a:rPr lang="ar-SA" sz="2000" dirty="0"/>
              <a:t> </a:t>
            </a:r>
            <a:r>
              <a:rPr lang="ar-DZ" sz="2000" b="1" dirty="0" smtClean="0"/>
              <a:t/>
            </a:r>
            <a:br>
              <a:rPr lang="ar-DZ" sz="2000" b="1" dirty="0" smtClean="0"/>
            </a:br>
            <a:r>
              <a:rPr lang="ar-SA" sz="2000" b="1" dirty="0" smtClean="0"/>
              <a:t>على </a:t>
            </a:r>
            <a:r>
              <a:rPr lang="ar-SA" sz="2000" b="1" dirty="0"/>
              <a:t>أساس الطلب (مرونة الطلب السعرية ).</a:t>
            </a:r>
            <a:r>
              <a:rPr lang="en-US" sz="2000" dirty="0"/>
              <a:t/>
            </a:r>
            <a:br>
              <a:rPr lang="en-US" sz="2000" dirty="0"/>
            </a:br>
            <a:r>
              <a:rPr lang="ar-DZ" sz="2000" b="1" dirty="0" smtClean="0"/>
              <a:t/>
            </a:r>
            <a:br>
              <a:rPr lang="ar-DZ" sz="2000" b="1" dirty="0" smtClean="0"/>
            </a:br>
            <a:r>
              <a:rPr lang="ar-SA" sz="2000" b="1" dirty="0" smtClean="0"/>
              <a:t>على </a:t>
            </a:r>
            <a:r>
              <a:rPr lang="ar-SA" sz="2000" b="1" dirty="0"/>
              <a:t>أساس المنافسة.</a:t>
            </a:r>
            <a:r>
              <a:rPr lang="en-US" sz="2400" dirty="0"/>
              <a:t/>
            </a:r>
            <a:br>
              <a:rPr lang="en-US" sz="2400" dirty="0"/>
            </a:br>
            <a:endParaRPr lang="ar-DZ" sz="2800" b="1" dirty="0" smtClean="0"/>
          </a:p>
        </p:txBody>
      </p:sp>
      <p:sp>
        <p:nvSpPr>
          <p:cNvPr id="5" name="Title 1"/>
          <p:cNvSpPr txBox="1">
            <a:spLocks/>
          </p:cNvSpPr>
          <p:nvPr/>
        </p:nvSpPr>
        <p:spPr bwMode="gray">
          <a:xfrm>
            <a:off x="1230378" y="614150"/>
            <a:ext cx="8975057" cy="109616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b">
            <a:noAutofit/>
          </a:bodyPr>
          <a:lstStyle>
            <a:lvl1pPr algn="l" defTabSz="457200" rtl="0" eaLnBrk="1" latinLnBrk="0" hangingPunct="1">
              <a:spcBef>
                <a:spcPct val="0"/>
              </a:spcBef>
              <a:buNone/>
              <a:defRPr sz="5400" b="0" i="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rtl="1">
              <a:defRPr/>
            </a:pPr>
            <a:r>
              <a:rPr lang="ar-DZ" sz="3200" b="1" u="sng" dirty="0">
                <a:solidFill>
                  <a:schemeClr val="tx1"/>
                </a:solidFill>
              </a:rPr>
              <a:t>المرحلة الثالثة </a:t>
            </a:r>
            <a:r>
              <a:rPr lang="ar-DZ" sz="3200" b="1" dirty="0">
                <a:solidFill>
                  <a:schemeClr val="bg1"/>
                </a:solidFill>
              </a:rPr>
              <a:t>: </a:t>
            </a:r>
            <a:r>
              <a:rPr lang="ar-DZ" sz="3200" b="1" u="sng" dirty="0" smtClean="0">
                <a:solidFill>
                  <a:schemeClr val="bg1"/>
                </a:solidFill>
              </a:rPr>
              <a:t>اختيار </a:t>
            </a:r>
            <a:r>
              <a:rPr lang="ar-SA" sz="3200" b="1" u="sng" dirty="0" smtClean="0">
                <a:solidFill>
                  <a:schemeClr val="bg1"/>
                </a:solidFill>
              </a:rPr>
              <a:t>طرق </a:t>
            </a:r>
            <a:r>
              <a:rPr lang="ar-SA" sz="3200" b="1" u="sng" dirty="0">
                <a:solidFill>
                  <a:schemeClr val="bg1"/>
                </a:solidFill>
              </a:rPr>
              <a:t>التسعير</a:t>
            </a:r>
            <a:endParaRPr lang="en-US" sz="3200" b="1" i="1" u="sng" dirty="0">
              <a:solidFill>
                <a:schemeClr val="bg1"/>
              </a:solidFill>
            </a:endParaRPr>
          </a:p>
          <a:p>
            <a:pPr algn="ctr" rtl="1">
              <a:defRPr/>
            </a:pPr>
            <a:endParaRPr lang="ar-S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62172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7090" y="518615"/>
            <a:ext cx="8712379" cy="1148369"/>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sz="3200" b="1" dirty="0" smtClean="0"/>
              <a:t>التسعير </a:t>
            </a:r>
            <a:r>
              <a:rPr lang="ar-SA" sz="3200" b="1" dirty="0" smtClean="0"/>
              <a:t>على </a:t>
            </a:r>
            <a:r>
              <a:rPr lang="ar-SA" sz="3200" b="1" dirty="0"/>
              <a:t>أساس </a:t>
            </a:r>
            <a:r>
              <a:rPr lang="ar-SA" sz="3200" b="1" dirty="0" smtClean="0"/>
              <a:t>التكلفة</a:t>
            </a:r>
            <a:r>
              <a:rPr lang="en-US" sz="3200" dirty="0"/>
              <a:t/>
            </a:r>
            <a:br>
              <a:rPr lang="en-US" sz="3200" dirty="0"/>
            </a:br>
            <a:endParaRPr lang="en-US" sz="3200" b="1" dirty="0">
              <a:solidFill>
                <a:schemeClr val="tx1"/>
              </a:solidFill>
            </a:endParaRPr>
          </a:p>
        </p:txBody>
      </p:sp>
      <p:sp>
        <p:nvSpPr>
          <p:cNvPr id="4" name="Rectangle 3"/>
          <p:cNvSpPr/>
          <p:nvPr/>
        </p:nvSpPr>
        <p:spPr>
          <a:xfrm>
            <a:off x="914400" y="2374232"/>
            <a:ext cx="9978189" cy="3641557"/>
          </a:xfrm>
          <a:prstGeom prst="rect">
            <a:avLst/>
          </a:prstGeom>
          <a:solidFill>
            <a:schemeClr val="bg1">
              <a:lumMod val="95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SA" sz="2400" dirty="0">
                <a:solidFill>
                  <a:schemeClr val="tx1"/>
                </a:solidFill>
              </a:rPr>
              <a:t>تبني هذه الطريق على أساس إضافة هامش معين من الربح إلى التكلفة الخاصة بالمنتج، وذلك للوصول إلى سعر المنتج الذي يحقق عنصرين هما تغطية التكاليف وتحقيق ربح مستهدف. وعلى الرغم من أن هذه الطريقة تواجه بعدد من المشاكل من أهمها أنها لا تأخذ في الحسبان عوامل الطلب، كما تهمل تحليل عوامل المنافسة إلا أنها تلقي قبولا واسعا لدى العديد من المؤسسات نظرة لسهولتها وتحقيقها لعنصر هام وهو ضمان تغطية التكاليف وبالتالي صعوبة التعرض للخسارة. بينما يوجد رأي آخر أن هذه الطريقة قد تكون غير صالحة في فترات ارتفاع التكاليف، خاصة في ظل وجود تكاليف ثابتة جديدة</a:t>
            </a:r>
            <a:endParaRPr lang="en-US" sz="2400" dirty="0">
              <a:solidFill>
                <a:schemeClr val="tx1"/>
              </a:solidFill>
            </a:endParaRPr>
          </a:p>
          <a:p>
            <a:pPr algn="r" rtl="1"/>
            <a:endParaRPr lang="en-US" sz="2000" b="1" i="1" dirty="0">
              <a:solidFill>
                <a:schemeClr val="bg1"/>
              </a:solidFill>
            </a:endParaRPr>
          </a:p>
        </p:txBody>
      </p:sp>
    </p:spTree>
    <p:extLst>
      <p:ext uri="{BB962C8B-B14F-4D97-AF65-F5344CB8AC3E}">
        <p14:creationId xmlns:p14="http://schemas.microsoft.com/office/powerpoint/2010/main" val="1584708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7090" y="518615"/>
            <a:ext cx="8712379" cy="1148369"/>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sz="3200" b="1" dirty="0" smtClean="0"/>
              <a:t>التسعير </a:t>
            </a:r>
            <a:r>
              <a:rPr lang="ar-SA" sz="3200" b="1" dirty="0" smtClean="0"/>
              <a:t>على </a:t>
            </a:r>
            <a:r>
              <a:rPr lang="ar-SA" sz="3200" b="1" dirty="0"/>
              <a:t>أساس </a:t>
            </a:r>
            <a:r>
              <a:rPr lang="ar-SA" sz="3200" b="1" dirty="0" smtClean="0"/>
              <a:t>التكلفة</a:t>
            </a:r>
            <a:r>
              <a:rPr lang="en-US" sz="3200" dirty="0"/>
              <a:t/>
            </a:r>
            <a:br>
              <a:rPr lang="en-US" sz="3200" dirty="0"/>
            </a:br>
            <a:endParaRPr lang="en-US" sz="3200" b="1" dirty="0">
              <a:solidFill>
                <a:schemeClr val="tx1"/>
              </a:solidFill>
            </a:endParaRPr>
          </a:p>
        </p:txBody>
      </p:sp>
      <p:sp>
        <p:nvSpPr>
          <p:cNvPr id="4" name="Rectangle 3"/>
          <p:cNvSpPr/>
          <p:nvPr/>
        </p:nvSpPr>
        <p:spPr>
          <a:xfrm>
            <a:off x="395786" y="2101755"/>
            <a:ext cx="10945504" cy="4326341"/>
          </a:xfrm>
          <a:prstGeom prst="rect">
            <a:avLst/>
          </a:prstGeom>
          <a:solidFill>
            <a:schemeClr val="bg1">
              <a:lumMod val="95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r" rtl="1"/>
            <a:r>
              <a:rPr lang="ar-SA" sz="2000" dirty="0"/>
              <a:t> </a:t>
            </a:r>
            <a:endParaRPr lang="ar-DZ" sz="2000" dirty="0" smtClean="0"/>
          </a:p>
          <a:p>
            <a:pPr algn="r" rtl="1"/>
            <a:r>
              <a:rPr lang="ar-SA" sz="2000" dirty="0" smtClean="0"/>
              <a:t>تعتبر </a:t>
            </a:r>
            <a:r>
              <a:rPr lang="ar-SA" sz="2000" dirty="0"/>
              <a:t>من أكثر الطرق انتشارا نظرا لسهولتها ونميز بين طريقتين</a:t>
            </a:r>
            <a:r>
              <a:rPr lang="ar-SA" sz="2000" dirty="0" smtClean="0"/>
              <a:t>:</a:t>
            </a:r>
            <a:endParaRPr lang="ar-DZ" sz="2000" dirty="0" smtClean="0"/>
          </a:p>
          <a:p>
            <a:pPr algn="r" rtl="1"/>
            <a:r>
              <a:rPr lang="ar-SA" sz="2000" b="1" u="sng" dirty="0">
                <a:uFill>
                  <a:solidFill>
                    <a:srgbClr val="FF0000"/>
                  </a:solidFill>
                </a:uFill>
              </a:rPr>
              <a:t>أولا </a:t>
            </a:r>
            <a:r>
              <a:rPr lang="ar-DZ" sz="2000" b="1" u="sng" dirty="0" smtClean="0">
                <a:uFill>
                  <a:solidFill>
                    <a:srgbClr val="FF0000"/>
                  </a:solidFill>
                </a:uFill>
              </a:rPr>
              <a:t>: </a:t>
            </a:r>
            <a:r>
              <a:rPr lang="ar-SA" sz="2000" b="1" u="sng" dirty="0" smtClean="0">
                <a:uFill>
                  <a:solidFill>
                    <a:srgbClr val="FF0000"/>
                  </a:solidFill>
                </a:uFill>
              </a:rPr>
              <a:t>التسعير </a:t>
            </a:r>
            <a:r>
              <a:rPr lang="ar-SA" sz="2000" b="1" u="sng" dirty="0">
                <a:uFill>
                  <a:solidFill>
                    <a:srgbClr val="FF0000"/>
                  </a:solidFill>
                </a:uFill>
              </a:rPr>
              <a:t>على أساس التكاليف الكلية:</a:t>
            </a:r>
            <a:r>
              <a:rPr lang="ar-SA" sz="2000" b="1" u="sng" dirty="0"/>
              <a:t> </a:t>
            </a:r>
            <a:r>
              <a:rPr lang="ar-SA" sz="2000" b="1" dirty="0"/>
              <a:t>وتعتمد على تسعير المنتجات بإضافة هامش ربح إلى معدل التكاليف الكلية.</a:t>
            </a:r>
            <a:endParaRPr lang="en-US" sz="2000" b="1" dirty="0"/>
          </a:p>
          <a:p>
            <a:pPr algn="r" rtl="1"/>
            <a:r>
              <a:rPr lang="ar-SA" sz="2000" dirty="0"/>
              <a:t>- من عيوبها: إهمالها للطلب (لا تأخذ بعين الاعتبار رغبات المستهلكين).</a:t>
            </a:r>
            <a:endParaRPr lang="en-US" sz="2000" dirty="0"/>
          </a:p>
          <a:p>
            <a:pPr algn="r" rtl="1"/>
            <a:r>
              <a:rPr lang="ar-SA" sz="2000" dirty="0"/>
              <a:t>- مناسبة للحالات التالية:</a:t>
            </a:r>
            <a:endParaRPr lang="en-US" sz="2000" dirty="0"/>
          </a:p>
          <a:p>
            <a:pPr algn="r" rtl="1"/>
            <a:r>
              <a:rPr lang="ar-SA" sz="2000" dirty="0"/>
              <a:t>-إذا كانت المؤسسة على معرفة تامة بظروف السوق</a:t>
            </a:r>
            <a:endParaRPr lang="en-US" sz="2000" dirty="0"/>
          </a:p>
          <a:p>
            <a:pPr algn="r" rtl="1"/>
            <a:r>
              <a:rPr lang="ar-SA" sz="2000" dirty="0"/>
              <a:t>-منتج غير حساس للتغيرات السعرية وذو استهلاك مستقر كالسلع </a:t>
            </a:r>
            <a:r>
              <a:rPr lang="ar-SA" sz="2000" dirty="0" smtClean="0"/>
              <a:t>الاستهلاكية</a:t>
            </a:r>
            <a:endParaRPr lang="en-US" sz="2000" dirty="0"/>
          </a:p>
          <a:p>
            <a:pPr algn="just" rtl="1"/>
            <a:r>
              <a:rPr lang="ar-SA" sz="2000" b="1" u="sng" dirty="0">
                <a:solidFill>
                  <a:schemeClr val="tx1"/>
                </a:solidFill>
                <a:uFill>
                  <a:solidFill>
                    <a:srgbClr val="FF0000"/>
                  </a:solidFill>
                </a:uFill>
              </a:rPr>
              <a:t>ثانيا </a:t>
            </a:r>
            <a:r>
              <a:rPr lang="ar-DZ" sz="2000" b="1" u="sng" dirty="0">
                <a:solidFill>
                  <a:schemeClr val="tx1"/>
                </a:solidFill>
                <a:uFill>
                  <a:solidFill>
                    <a:srgbClr val="FF0000"/>
                  </a:solidFill>
                </a:uFill>
              </a:rPr>
              <a:t>التسعير القائم على نقطة التعادل</a:t>
            </a:r>
            <a:r>
              <a:rPr lang="ar-DZ" sz="2000" dirty="0">
                <a:solidFill>
                  <a:schemeClr val="tx1"/>
                </a:solidFill>
              </a:rPr>
              <a:t>: </a:t>
            </a:r>
            <a:r>
              <a:rPr lang="ar-DZ" sz="2000" dirty="0" smtClean="0">
                <a:solidFill>
                  <a:schemeClr val="tx1"/>
                </a:solidFill>
              </a:rPr>
              <a:t>تتقوم </a:t>
            </a:r>
            <a:r>
              <a:rPr lang="ar-DZ" sz="2000" dirty="0">
                <a:solidFill>
                  <a:schemeClr val="tx1"/>
                </a:solidFill>
              </a:rPr>
              <a:t>هذه السياسة على تحديد نقطة التعادل في المؤسسة، وهي التي تعرف بأنها النقطة التي يتساوى عندها حجم الإيرادات الكلية مع التكاليف الكلية، وتقوم هذه الطريقة على الموازنة بين النفقات والإيرادات من جهة وبين حجم النشاط أو العمليات من ناحية أخرى خلال فترة زمنية محددة. تستند المؤسسات في هذه الطريقة إلى تحديد السعر الذي يعادل كمية الطلب، ومعه يمكن تغطية التكاليف الثابتة التي تتحملها و بشكل بسيط فإن هذا التحليل يستخدم حجم الإنتاج التي تجعل التكاليف التي تتحملها المؤسسة مساوية لإيراداتها وبعبارة أخرى فإن تحليل نقطة التعادل يعني تحديد ً على هذا التعريف فإن مبيعات ً للصفر، واعتمادا مستوى المبيعات الذي يجعل مستوى الأرباح مساويا مضافا إليها التكاليف المتغيرة .</a:t>
            </a:r>
            <a:endParaRPr lang="en-US" sz="2000" dirty="0">
              <a:solidFill>
                <a:schemeClr val="tx1"/>
              </a:solidFill>
            </a:endParaRPr>
          </a:p>
          <a:p>
            <a:pPr algn="r" rtl="1"/>
            <a:endParaRPr lang="en-US" sz="2000" b="1" i="1" dirty="0">
              <a:solidFill>
                <a:schemeClr val="bg1"/>
              </a:solidFill>
            </a:endParaRPr>
          </a:p>
        </p:txBody>
      </p:sp>
    </p:spTree>
    <p:extLst>
      <p:ext uri="{BB962C8B-B14F-4D97-AF65-F5344CB8AC3E}">
        <p14:creationId xmlns:p14="http://schemas.microsoft.com/office/powerpoint/2010/main" val="277397782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37090" y="518615"/>
            <a:ext cx="8712379" cy="1148369"/>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sz="3200" b="1" dirty="0" smtClean="0"/>
              <a:t>التسعير </a:t>
            </a:r>
            <a:r>
              <a:rPr lang="ar-SA" sz="3200" b="1" dirty="0" smtClean="0"/>
              <a:t>على </a:t>
            </a:r>
            <a:r>
              <a:rPr lang="ar-SA" sz="3200" b="1" dirty="0"/>
              <a:t>أساس </a:t>
            </a:r>
            <a:r>
              <a:rPr lang="ar-SA" sz="3200" b="1" dirty="0" smtClean="0"/>
              <a:t>التكلفة</a:t>
            </a:r>
            <a:r>
              <a:rPr lang="en-US" sz="3200" dirty="0"/>
              <a:t/>
            </a:r>
            <a:br>
              <a:rPr lang="en-US" sz="3200" dirty="0"/>
            </a:br>
            <a:endParaRPr lang="en-US" sz="3200" b="1" dirty="0">
              <a:solidFill>
                <a:schemeClr val="tx1"/>
              </a:solidFill>
            </a:endParaRPr>
          </a:p>
        </p:txBody>
      </p:sp>
      <p:sp>
        <p:nvSpPr>
          <p:cNvPr id="4" name="Rectangle 3"/>
          <p:cNvSpPr/>
          <p:nvPr/>
        </p:nvSpPr>
        <p:spPr>
          <a:xfrm>
            <a:off x="395786" y="2388358"/>
            <a:ext cx="9007521" cy="403973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SA" sz="2000" dirty="0"/>
              <a:t> </a:t>
            </a:r>
            <a:endParaRPr lang="ar-DZ" sz="2000" dirty="0" smtClean="0"/>
          </a:p>
          <a:p>
            <a:pPr algn="just" rtl="1"/>
            <a:r>
              <a:rPr lang="ar-SA" sz="2000" b="1" u="sng" dirty="0" smtClean="0">
                <a:uFill>
                  <a:solidFill>
                    <a:srgbClr val="FF0000"/>
                  </a:solidFill>
                </a:uFill>
              </a:rPr>
              <a:t>نقطة التعادل</a:t>
            </a:r>
            <a:r>
              <a:rPr lang="ar-DZ" sz="2000" b="1" u="sng" dirty="0" smtClean="0">
                <a:uFill>
                  <a:solidFill>
                    <a:srgbClr val="FF0000"/>
                  </a:solidFill>
                </a:uFill>
              </a:rPr>
              <a:t>:</a:t>
            </a:r>
            <a:r>
              <a:rPr lang="ar-SA" sz="2000" dirty="0"/>
              <a:t> </a:t>
            </a:r>
            <a:r>
              <a:rPr lang="ar-SA" sz="2000" b="1" dirty="0"/>
              <a:t>وهي النقطة التي تتعادل فيها الإيرادات الكلية مع التكاليف </a:t>
            </a:r>
            <a:r>
              <a:rPr lang="ar-SA" sz="2000" b="1" dirty="0" smtClean="0"/>
              <a:t>الكلية</a:t>
            </a:r>
            <a:r>
              <a:rPr lang="ar-DZ" sz="2000" b="1" dirty="0" smtClean="0"/>
              <a:t>، وعلية </a:t>
            </a:r>
            <a:r>
              <a:rPr lang="ar-DZ" sz="2000" b="1" dirty="0"/>
              <a:t>عند هذه النقطة لا تحقق المنشأة ربح أو خسارة. وبالتالي فان أي مستوى إنتاج يقل عن نقطة التعادل تحقق المنشأة معه خسارة وبالمقابل فان أي مستوى إنتاج يزيد عن نقطة التعادل تحقق معه المنشأة ربح</a:t>
            </a:r>
            <a:r>
              <a:rPr lang="ar-DZ" sz="2000" b="1" dirty="0" smtClean="0"/>
              <a:t>.</a:t>
            </a:r>
          </a:p>
          <a:p>
            <a:pPr algn="r" rtl="1"/>
            <a:r>
              <a:rPr lang="ar-SA" sz="2000" dirty="0" smtClean="0"/>
              <a:t>حيث:                           </a:t>
            </a:r>
            <a:r>
              <a:rPr lang="en-GB" sz="2000" dirty="0" smtClean="0"/>
              <a:t>           </a:t>
            </a:r>
            <a:r>
              <a:rPr lang="ar-SA" sz="2000" dirty="0" smtClean="0"/>
              <a:t> </a:t>
            </a:r>
            <a:r>
              <a:rPr lang="en-GB" sz="2000" dirty="0" smtClean="0"/>
              <a:t> </a:t>
            </a:r>
            <a:r>
              <a:rPr lang="ar-DZ" sz="2000" dirty="0" smtClean="0"/>
              <a:t>      </a:t>
            </a:r>
            <a:r>
              <a:rPr lang="ar-SA" sz="2000" dirty="0" smtClean="0"/>
              <a:t> </a:t>
            </a:r>
            <a:r>
              <a:rPr lang="ar-SA" sz="2000" u="sng" dirty="0" smtClean="0"/>
              <a:t>                            </a:t>
            </a:r>
            <a:r>
              <a:rPr lang="ar-DZ" sz="2000" u="sng" dirty="0" smtClean="0"/>
              <a:t>ا</a:t>
            </a:r>
            <a:r>
              <a:rPr lang="ar-SA" sz="2000" u="sng" dirty="0" smtClean="0"/>
              <a:t>لتكاليف الثابتة                    </a:t>
            </a:r>
            <a:endParaRPr lang="en-US" sz="2000" u="sng" dirty="0" smtClean="0"/>
          </a:p>
          <a:p>
            <a:pPr algn="r" rtl="1"/>
            <a:r>
              <a:rPr lang="ar-SA" sz="2000" dirty="0"/>
              <a:t>     </a:t>
            </a:r>
            <a:r>
              <a:rPr lang="en-GB" sz="2000" dirty="0" smtClean="0"/>
              <a:t>                       </a:t>
            </a:r>
            <a:r>
              <a:rPr lang="ar-SA" sz="2000" dirty="0"/>
              <a:t> حجم التعادل     =   </a:t>
            </a:r>
            <a:r>
              <a:rPr lang="en-GB" sz="2000" dirty="0" smtClean="0"/>
              <a:t>      </a:t>
            </a:r>
            <a:r>
              <a:rPr lang="ar-SA" sz="2000" dirty="0" smtClean="0"/>
              <a:t> </a:t>
            </a:r>
            <a:r>
              <a:rPr lang="ar-SA" sz="2000" dirty="0"/>
              <a:t> سعر بيع </a:t>
            </a:r>
            <a:r>
              <a:rPr lang="ar-SA" sz="2000" dirty="0" smtClean="0"/>
              <a:t>الوحدة </a:t>
            </a:r>
            <a:r>
              <a:rPr lang="ar-SA" sz="2000" dirty="0"/>
              <a:t>- التكاليف المتغيرة للوحدة </a:t>
            </a:r>
            <a:r>
              <a:rPr lang="en-GB" sz="2000" dirty="0" smtClean="0"/>
              <a:t>    </a:t>
            </a:r>
            <a:r>
              <a:rPr lang="ar-SA" sz="2000" dirty="0"/>
              <a:t>  </a:t>
            </a:r>
            <a:endParaRPr lang="ar-DZ" sz="2000" dirty="0" smtClean="0"/>
          </a:p>
          <a:p>
            <a:pPr algn="r" rtl="1"/>
            <a:r>
              <a:rPr lang="ar-DZ" sz="2000" dirty="0" smtClean="0"/>
              <a:t>وتمكن هذه </a:t>
            </a:r>
            <a:r>
              <a:rPr lang="ar-DZ" sz="2000" dirty="0"/>
              <a:t>الطريقة من معرفة أثر ارتفاع السعر على الربح </a:t>
            </a:r>
            <a:r>
              <a:rPr lang="ar-DZ" sz="2000" dirty="0" smtClean="0"/>
              <a:t>الإجمالي.</a:t>
            </a:r>
            <a:r>
              <a:rPr lang="ar-SA" sz="2000" dirty="0"/>
              <a:t>  </a:t>
            </a:r>
            <a:endParaRPr lang="en-US" sz="2000" dirty="0"/>
          </a:p>
          <a:p>
            <a:pPr algn="r" rtl="1"/>
            <a:endParaRPr lang="en-US" sz="2000" b="1" i="1" dirty="0">
              <a:solidFill>
                <a:schemeClr val="bg1"/>
              </a:solidFill>
            </a:endParaRPr>
          </a:p>
        </p:txBody>
      </p:sp>
      <p:sp>
        <p:nvSpPr>
          <p:cNvPr id="5" name="Rectangle 4"/>
          <p:cNvSpPr/>
          <p:nvPr/>
        </p:nvSpPr>
        <p:spPr>
          <a:xfrm>
            <a:off x="9567080" y="2579427"/>
            <a:ext cx="2402007" cy="353477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التكلفة </a:t>
            </a:r>
            <a:r>
              <a:rPr lang="ar-DZ" dirty="0">
                <a:solidFill>
                  <a:schemeClr val="tx1"/>
                </a:solidFill>
              </a:rPr>
              <a:t>الحدية هي التكلفة الإضافية التي تكبدها عن طريق إنتاج وحدة أخرى من المنتج أو الخدمة، في حين أن نقطة التعادل هي النقطة التي تولد فيها الشركة إيرادات كافية لتغطية جميع نفقاتها. من خلال تحليل العلاقة بين هذين العاملين، يمكن للشركات اتخاذ قرارات مستنيرة بشأن التسعير والإنتاج والربحية.</a:t>
            </a:r>
            <a:endParaRPr lang="en-US" dirty="0">
              <a:solidFill>
                <a:schemeClr val="tx1"/>
              </a:solidFill>
            </a:endParaRPr>
          </a:p>
        </p:txBody>
      </p:sp>
    </p:spTree>
    <p:extLst>
      <p:ext uri="{BB962C8B-B14F-4D97-AF65-F5344CB8AC3E}">
        <p14:creationId xmlns:p14="http://schemas.microsoft.com/office/powerpoint/2010/main" val="22849126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space réservé du contenu 4"/>
          <p:cNvPicPr>
            <a:picLocks noChangeAspect="1"/>
          </p:cNvPicPr>
          <p:nvPr/>
        </p:nvPicPr>
        <p:blipFill>
          <a:blip r:embed="rId2"/>
          <a:stretch>
            <a:fillRect/>
          </a:stretch>
        </p:blipFill>
        <p:spPr>
          <a:xfrm>
            <a:off x="1764632" y="137113"/>
            <a:ext cx="7038891" cy="6469829"/>
          </a:xfrm>
          <a:prstGeom prst="rect">
            <a:avLst/>
          </a:prstGeom>
        </p:spPr>
      </p:pic>
    </p:spTree>
    <p:extLst>
      <p:ext uri="{BB962C8B-B14F-4D97-AF65-F5344CB8AC3E}">
        <p14:creationId xmlns:p14="http://schemas.microsoft.com/office/powerpoint/2010/main" val="4907895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Espace réservé du contenu 2"/>
          <p:cNvSpPr>
            <a:spLocks noGrp="1"/>
          </p:cNvSpPr>
          <p:nvPr>
            <p:ph idx="1"/>
          </p:nvPr>
        </p:nvSpPr>
        <p:spPr>
          <a:ln w="76200"/>
        </p:spPr>
        <p:style>
          <a:lnRef idx="2">
            <a:schemeClr val="dk1"/>
          </a:lnRef>
          <a:fillRef idx="1">
            <a:schemeClr val="lt1"/>
          </a:fillRef>
          <a:effectRef idx="0">
            <a:schemeClr val="dk1"/>
          </a:effectRef>
          <a:fontRef idx="minor">
            <a:schemeClr val="dk1"/>
          </a:fontRef>
        </p:style>
        <p:txBody>
          <a:bodyPr>
            <a:normAutofit/>
          </a:bodyPr>
          <a:lstStyle/>
          <a:p>
            <a:pPr algn="ctr" rtl="1"/>
            <a:r>
              <a:rPr lang="ar-DZ" sz="2400" dirty="0"/>
              <a:t>السياسة السعرية </a:t>
            </a:r>
            <a:r>
              <a:rPr lang="ar-DZ" sz="2400" dirty="0" smtClean="0"/>
              <a:t>هي طرق تستخدم لتحديد أفضل سعر للمنتج أو الخدمة، وهو السعر الذي يعظم الأرباح إلى أكبر مدى ممكن مع مراعاة الطلب والسوق. </a:t>
            </a:r>
          </a:p>
          <a:p>
            <a:pPr algn="ctr" rtl="1"/>
            <a:r>
              <a:rPr lang="ar-DZ" sz="2400" dirty="0" smtClean="0"/>
              <a:t>تستند سياسات التسعير إلى العديد من العوامل الداخلية والخارجية معًا. من أمثلة العوامل الداخلية الخاصة بالشركة: أهداف الإيرادات، وأهداف التسويق، والجمهور المستهدف، ومكانة الشركة، وسمات المنتج. وتضع استراتيجيات التسعير في حسبانها أيضًا عوامل خارجية مثل الطلب على السلعة، وأسعار المنافسين، والاتجاهات العامة للسوق والاقتصاد.</a:t>
            </a:r>
          </a:p>
          <a:p>
            <a:pPr algn="ctr" rtl="1"/>
            <a:endParaRPr lang="ar-DZ" sz="2800" dirty="0" smtClean="0">
              <a:solidFill>
                <a:schemeClr val="tx1"/>
              </a:solidFill>
            </a:endParaRPr>
          </a:p>
        </p:txBody>
      </p:sp>
      <p:sp>
        <p:nvSpPr>
          <p:cNvPr id="4" name="Title 1"/>
          <p:cNvSpPr txBox="1">
            <a:spLocks/>
          </p:cNvSpPr>
          <p:nvPr/>
        </p:nvSpPr>
        <p:spPr bwMode="gray">
          <a:xfrm>
            <a:off x="1154953" y="862815"/>
            <a:ext cx="9144000" cy="92867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rmAutofit/>
          </a:bodyPr>
          <a:lstStyle>
            <a:lvl1pPr algn="l" defTabSz="457200" rtl="0" eaLnBrk="1" latinLnBrk="0" hangingPunct="1">
              <a:spcBef>
                <a:spcPct val="0"/>
              </a:spcBef>
              <a:buNone/>
              <a:defRPr sz="3600" b="0" i="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rtl="1">
              <a:defRPr/>
            </a:pPr>
            <a:r>
              <a:rPr lang="ar-DZ" b="1" dirty="0" smtClean="0">
                <a:solidFill>
                  <a:schemeClr val="bg1"/>
                </a:solidFill>
                <a:effectLst>
                  <a:outerShdw blurRad="38100" dist="38100" dir="2700000" algn="tl">
                    <a:srgbClr val="000000">
                      <a:alpha val="43137"/>
                    </a:srgbClr>
                  </a:outerShdw>
                </a:effectLst>
              </a:rPr>
              <a:t>السياسة السعرية</a:t>
            </a:r>
            <a:endParaRPr lang="ar-SA"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27771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9293" y="504967"/>
            <a:ext cx="8712379" cy="1148369"/>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sz="3200" b="1" dirty="0" smtClean="0"/>
              <a:t>التسعير </a:t>
            </a:r>
            <a:r>
              <a:rPr lang="ar-SA" sz="3200" b="1" dirty="0" smtClean="0"/>
              <a:t>على </a:t>
            </a:r>
            <a:r>
              <a:rPr lang="ar-SA" sz="3200" b="1" dirty="0"/>
              <a:t>أساس الطلب (مرونة الطلب السعرية </a:t>
            </a:r>
            <a:r>
              <a:rPr lang="ar-SA" sz="3200" b="1" dirty="0" smtClean="0"/>
              <a:t>)</a:t>
            </a:r>
            <a:endParaRPr lang="en-US" sz="3200" dirty="0"/>
          </a:p>
        </p:txBody>
      </p:sp>
      <p:sp>
        <p:nvSpPr>
          <p:cNvPr id="4" name="Rectangle 3"/>
          <p:cNvSpPr/>
          <p:nvPr/>
        </p:nvSpPr>
        <p:spPr>
          <a:xfrm>
            <a:off x="909293" y="2326105"/>
            <a:ext cx="9790791" cy="421548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r" rtl="1"/>
            <a:r>
              <a:rPr lang="ar-SA" sz="2000" dirty="0"/>
              <a:t> </a:t>
            </a:r>
            <a:endParaRPr lang="ar-DZ" sz="2000" dirty="0" smtClean="0"/>
          </a:p>
          <a:p>
            <a:pPr algn="ctr" rtl="1"/>
            <a:r>
              <a:rPr lang="ar-SA" sz="2000" dirty="0"/>
              <a:t>     </a:t>
            </a:r>
            <a:r>
              <a:rPr lang="ar-SA" sz="2400" dirty="0"/>
              <a:t>       </a:t>
            </a:r>
            <a:r>
              <a:rPr lang="ar-SA" sz="2400" b="1" dirty="0"/>
              <a:t>    وهي درجة استجابة الكمية المطلوبة من السلعة لتغير معين في سعرها. قيمتها مهمة إذا أردنا تغيير السعر ندرك مسبقا انعكاسات ذلك على الطلب . هذه الطريقة تأخذ بعين الاعتبار سلوك المستهلك</a:t>
            </a:r>
            <a:r>
              <a:rPr lang="ar-SA" sz="2400" b="1" dirty="0" smtClean="0"/>
              <a:t>.</a:t>
            </a:r>
            <a:endParaRPr lang="ar-DZ" sz="2400" b="1" dirty="0" smtClean="0"/>
          </a:p>
          <a:p>
            <a:pPr algn="ctr" rtl="1"/>
            <a:r>
              <a:rPr lang="ar-SA" sz="2400" dirty="0"/>
              <a:t>هنا يجب على المنظمة دراسة وتحليل الطلب على المنتج، خاصة تحليل قيمة المنتج في السوق، وفي ذهن العملاء، حيث تعتبر نتائج هذه الدراسة والتحليل أساس في تقدير سعر المنتج الذي قد يكون المستهلك على استعداد لدفعه مقابل حصوله على المنتج. وهنا في هذه الطريقة يجب تدارك أن ارتفاع السعر في بعض الأحيان قد يؤدي إلى زيادة المبيعات دون أن يقل رغبة المستهلكين في الشراء، طالما أن قيمة المنتج في السوق مرتفعة من منظور المستهلكين، بمعنى آخر يدرك المستهلكين أن المنفعة من وراء المنتج تعلو عن السعر المدفوع حتى ولو كان مرتفع. وفي حقيقة الأمر تعتبر سياسة التفرقة أو التمييز في السعر أحد أشكال سياسة التسعير حسب السوق أو الطلب</a:t>
            </a:r>
            <a:r>
              <a:rPr lang="en-US" sz="2400" dirty="0"/>
              <a:t>.</a:t>
            </a:r>
          </a:p>
          <a:p>
            <a:pPr algn="ctr" rtl="1"/>
            <a:endParaRPr lang="en-US" sz="2000" dirty="0" smtClean="0"/>
          </a:p>
          <a:p>
            <a:pPr algn="r" rtl="1"/>
            <a:r>
              <a:rPr lang="ar-SA" sz="2000" dirty="0"/>
              <a:t>  </a:t>
            </a:r>
            <a:endParaRPr lang="en-US" sz="2000" dirty="0"/>
          </a:p>
        </p:txBody>
      </p:sp>
    </p:spTree>
    <p:extLst>
      <p:ext uri="{BB962C8B-B14F-4D97-AF65-F5344CB8AC3E}">
        <p14:creationId xmlns:p14="http://schemas.microsoft.com/office/powerpoint/2010/main" val="3878123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9293" y="504967"/>
            <a:ext cx="8712379" cy="1148369"/>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sz="3200" b="1" dirty="0" smtClean="0"/>
              <a:t>التسعير </a:t>
            </a:r>
            <a:r>
              <a:rPr lang="ar-SA" sz="3200" b="1" dirty="0" smtClean="0"/>
              <a:t>على </a:t>
            </a:r>
            <a:r>
              <a:rPr lang="ar-SA" sz="3200" b="1" dirty="0"/>
              <a:t>أساس المنافسة</a:t>
            </a:r>
            <a:endParaRPr lang="en-US" sz="3200" dirty="0"/>
          </a:p>
        </p:txBody>
      </p:sp>
      <p:sp>
        <p:nvSpPr>
          <p:cNvPr id="4" name="Rectangle 3"/>
          <p:cNvSpPr/>
          <p:nvPr/>
        </p:nvSpPr>
        <p:spPr>
          <a:xfrm>
            <a:off x="1610437" y="4749422"/>
            <a:ext cx="8011235" cy="185609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SA" sz="2000" dirty="0"/>
              <a:t> </a:t>
            </a:r>
            <a:endParaRPr lang="ar-DZ" sz="2000" b="1" u="sng" dirty="0" smtClean="0"/>
          </a:p>
          <a:p>
            <a:pPr algn="r" rtl="1"/>
            <a:r>
              <a:rPr lang="ar-SA" sz="2000" b="1" u="sng" dirty="0" smtClean="0"/>
              <a:t> </a:t>
            </a:r>
            <a:r>
              <a:rPr lang="ar-SA" sz="2000" b="1" u="sng" dirty="0"/>
              <a:t> تجد المنظمة نفسها أمام ثلاثة بدائل</a:t>
            </a:r>
            <a:r>
              <a:rPr lang="ar-SA" sz="2000" dirty="0"/>
              <a:t>:</a:t>
            </a:r>
            <a:endParaRPr lang="en-US" sz="2000" dirty="0"/>
          </a:p>
          <a:p>
            <a:pPr algn="r" rtl="1"/>
            <a:r>
              <a:rPr lang="ar-SA" sz="2000" dirty="0"/>
              <a:t>- التسعير على أساس مستوى أسعار المنافسين.</a:t>
            </a:r>
            <a:endParaRPr lang="en-US" sz="2000" dirty="0"/>
          </a:p>
          <a:p>
            <a:pPr algn="r" rtl="1"/>
            <a:r>
              <a:rPr lang="ar-SA" sz="2000" dirty="0"/>
              <a:t>- التسعير أدنى من مستوى أسعار المنافسين.</a:t>
            </a:r>
            <a:endParaRPr lang="en-US" sz="2000" dirty="0"/>
          </a:p>
          <a:p>
            <a:pPr algn="r" rtl="1"/>
            <a:r>
              <a:rPr lang="ar-SA" sz="2000" dirty="0"/>
              <a:t>- التسعير أكبر من مستوى أسعار المنافسين.</a:t>
            </a:r>
            <a:endParaRPr lang="en-US" sz="2000" dirty="0"/>
          </a:p>
          <a:p>
            <a:pPr algn="r" rtl="1"/>
            <a:r>
              <a:rPr lang="ar-SA" sz="2000" dirty="0"/>
              <a:t>    </a:t>
            </a:r>
            <a:endParaRPr lang="en-US" sz="2000" dirty="0"/>
          </a:p>
          <a:p>
            <a:pPr algn="r" rtl="1"/>
            <a:endParaRPr lang="en-US" sz="2000" b="1" i="1" dirty="0">
              <a:solidFill>
                <a:schemeClr val="bg1"/>
              </a:solidFill>
            </a:endParaRPr>
          </a:p>
        </p:txBody>
      </p:sp>
      <p:sp>
        <p:nvSpPr>
          <p:cNvPr id="3" name="Rectangle 2"/>
          <p:cNvSpPr/>
          <p:nvPr/>
        </p:nvSpPr>
        <p:spPr>
          <a:xfrm>
            <a:off x="395786" y="2183641"/>
            <a:ext cx="11300346" cy="2470246"/>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pPr algn="just" rtl="1"/>
            <a:r>
              <a:rPr lang="ar-SA" dirty="0">
                <a:solidFill>
                  <a:schemeClr val="tx1"/>
                </a:solidFill>
              </a:rPr>
              <a:t>تتجه بعض الشركات نحو تبني هذه الاستراتيجية بصفة أساسية عندما تعمل في سوق عالي المنافسة وأن منتجاتها تتشابه إلى حد كبير مع منتجات المنافسين. وفي هذه الاستراتيجية يجب أن تدرس الشركات بعمق أسعار المنافسين، وتجمع معلومات عن حملات المنافسين، وأهدافهم وردود أفعالهم تجاه أسعار الشركة، هذا بالإضافة إلى تحليل قدرات المنافسين ودرجات المغامرة الخاصة بهم، ومدى التباين والاختلاف بين منتجات الشركة ومنتجات المنافسين، وأخيرا رصد لأسعار وتقييمات العملاء الأسعار الشركة وأسعار المنافسين، وتوقع مدى نشوء حرب الأسعار. وبصورة أكثر تحديدا تعتمد هذه السياسة على بناء سعر يمكنه تحقيق ميزة تنافسية في السوق</a:t>
            </a:r>
            <a:r>
              <a:rPr lang="en-US" dirty="0">
                <a:solidFill>
                  <a:schemeClr val="tx1"/>
                </a:solidFill>
              </a:rPr>
              <a:t>.</a:t>
            </a:r>
          </a:p>
        </p:txBody>
      </p:sp>
    </p:spTree>
    <p:extLst>
      <p:ext uri="{BB962C8B-B14F-4D97-AF65-F5344CB8AC3E}">
        <p14:creationId xmlns:p14="http://schemas.microsoft.com/office/powerpoint/2010/main" val="37879927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9293" y="504967"/>
            <a:ext cx="8712379" cy="1148369"/>
          </a:xfrm>
          <a:solidFill>
            <a:schemeClr val="accent1">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algn="ctr" rtl="1"/>
            <a:r>
              <a:rPr lang="ar-DZ" sz="3200" b="1" dirty="0" smtClean="0"/>
              <a:t>التسعير </a:t>
            </a:r>
            <a:r>
              <a:rPr lang="ar-SA" sz="3200" b="1" dirty="0" smtClean="0"/>
              <a:t>على </a:t>
            </a:r>
            <a:r>
              <a:rPr lang="ar-SA" sz="3200" b="1" dirty="0"/>
              <a:t>أساس المنافسة</a:t>
            </a:r>
            <a:endParaRPr lang="en-US" sz="3200" dirty="0"/>
          </a:p>
        </p:txBody>
      </p:sp>
      <p:sp>
        <p:nvSpPr>
          <p:cNvPr id="3" name="Rectangle 2"/>
          <p:cNvSpPr/>
          <p:nvPr/>
        </p:nvSpPr>
        <p:spPr>
          <a:xfrm>
            <a:off x="341194" y="2402004"/>
            <a:ext cx="11273050" cy="4353637"/>
          </a:xfrm>
          <a:prstGeom prst="rect">
            <a:avLst/>
          </a:prstGeom>
          <a:ln w="38100"/>
        </p:spPr>
        <p:style>
          <a:lnRef idx="2">
            <a:schemeClr val="dk1"/>
          </a:lnRef>
          <a:fillRef idx="1">
            <a:schemeClr val="lt1"/>
          </a:fillRef>
          <a:effectRef idx="0">
            <a:schemeClr val="dk1"/>
          </a:effectRef>
          <a:fontRef idx="minor">
            <a:schemeClr val="dk1"/>
          </a:fontRef>
        </p:style>
        <p:txBody>
          <a:bodyPr rtlCol="0" anchor="ctr"/>
          <a:lstStyle/>
          <a:p>
            <a:pPr algn="r" rtl="1"/>
            <a:r>
              <a:rPr lang="ar-SA" sz="2000" b="1" u="sng" dirty="0"/>
              <a:t>وحتى تتمكن المنظمة من صياغة استراتيجية للسعر بناء على المنافسة لابد من أن تفهم أنماط أو مستويات المنافسة. ومن أهم أنماط المنافسة</a:t>
            </a:r>
            <a:r>
              <a:rPr lang="en-US" sz="2000" b="1" u="sng" dirty="0" smtClean="0"/>
              <a:t>:</a:t>
            </a:r>
            <a:endParaRPr lang="ar-DZ" sz="2000" b="1" u="sng" dirty="0" smtClean="0"/>
          </a:p>
          <a:p>
            <a:pPr algn="r" rtl="1"/>
            <a:endParaRPr lang="en-US" sz="2000" b="1" u="sng" dirty="0"/>
          </a:p>
          <a:p>
            <a:pPr lvl="0" algn="r" rtl="1"/>
            <a:r>
              <a:rPr lang="ar-SA" sz="2000" b="1" u="sng" dirty="0">
                <a:uFill>
                  <a:solidFill>
                    <a:srgbClr val="FF0000"/>
                  </a:solidFill>
                </a:uFill>
              </a:rPr>
              <a:t>المنافسة على مستوى الصناعة: </a:t>
            </a:r>
            <a:r>
              <a:rPr lang="ar-SA" sz="2000" dirty="0"/>
              <a:t>وهنا المنافسة بين منظمات الأعمال، فهنا يختار العميل منتج شركة ما مقارنة بمنتج آخر لشركة أخرى داخل نفس الصناعة ظنا منه أنه الأفضل</a:t>
            </a:r>
            <a:r>
              <a:rPr lang="en-US" sz="2000" dirty="0"/>
              <a:t>.</a:t>
            </a:r>
          </a:p>
          <a:p>
            <a:pPr lvl="0" algn="r" rtl="1"/>
            <a:r>
              <a:rPr lang="ar-SA" sz="2000" b="1" u="sng" dirty="0">
                <a:uFill>
                  <a:solidFill>
                    <a:srgbClr val="FF0000"/>
                  </a:solidFill>
                </a:uFill>
              </a:rPr>
              <a:t>المنافسة على المستوى العام: </a:t>
            </a:r>
            <a:r>
              <a:rPr lang="ar-SA" sz="2000" dirty="0"/>
              <a:t>وهي المنافسة بين جميع المنظمات العاملة في بيئة الأعمال، فهنا المنظمات التي توجد في صناعات ومجالات مختلفة تتنافس على العملاء وخدمتهم والحصول على نقودهم. مثال المنافسة بين شركات السيارات وشركات العقارات على إقناع العميل بأن الأولوية الأولى له هي شراء منتجهم</a:t>
            </a:r>
            <a:r>
              <a:rPr lang="en-US" sz="2000" dirty="0"/>
              <a:t>.</a:t>
            </a:r>
          </a:p>
          <a:p>
            <a:pPr lvl="0" algn="r" rtl="1"/>
            <a:r>
              <a:rPr lang="ar-SA" sz="2000" b="1" u="sng" dirty="0">
                <a:uFill>
                  <a:solidFill>
                    <a:srgbClr val="FF0000"/>
                  </a:solidFill>
                </a:uFill>
              </a:rPr>
              <a:t>المنافسة بين الشركات التي تقدم نفس المنفعة أو الخدمة: </a:t>
            </a:r>
            <a:r>
              <a:rPr lang="ar-SA" sz="2000" dirty="0"/>
              <a:t>وهنا تكون المنافسة بين المنظمات التي تقدم نفس الخدمة (مثل المنافسة الشديدة في أوروبا بين شركات المترو وشركات النقل العام)</a:t>
            </a:r>
            <a:r>
              <a:rPr lang="en-US" sz="2000" dirty="0"/>
              <a:t>.</a:t>
            </a:r>
          </a:p>
          <a:p>
            <a:pPr lvl="0" algn="r" rtl="1"/>
            <a:r>
              <a:rPr lang="ar-SA" sz="2000" b="1" u="sng" dirty="0">
                <a:uFill>
                  <a:solidFill>
                    <a:srgbClr val="FF0000"/>
                  </a:solidFill>
                </a:uFill>
              </a:rPr>
              <a:t>المنافسة على مستوى العلامات التجارية: </a:t>
            </a:r>
            <a:r>
              <a:rPr lang="ar-SA" sz="2000" dirty="0"/>
              <a:t>وهنوا تكون المنافسة بين المنتجات المتشابهة والتي تقدم نفس الإشباع الحاجة ولكن بمستوى خدمات تكميلية أو إضافية محددة (مثل المنافسة بين العلامات التجارية للتليفون المحمول)</a:t>
            </a:r>
            <a:r>
              <a:rPr lang="en-US" sz="2000" dirty="0"/>
              <a:t>.</a:t>
            </a:r>
          </a:p>
        </p:txBody>
      </p:sp>
    </p:spTree>
    <p:extLst>
      <p:ext uri="{BB962C8B-B14F-4D97-AF65-F5344CB8AC3E}">
        <p14:creationId xmlns:p14="http://schemas.microsoft.com/office/powerpoint/2010/main" val="17258160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7" name="Rectangle 6"/>
          <p:cNvSpPr/>
          <p:nvPr/>
        </p:nvSpPr>
        <p:spPr>
          <a:xfrm>
            <a:off x="10682514" y="231407"/>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Tree>
    <p:extLst>
      <p:ext uri="{BB962C8B-B14F-4D97-AF65-F5344CB8AC3E}">
        <p14:creationId xmlns:p14="http://schemas.microsoft.com/office/powerpoint/2010/main" val="2428564358"/>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109" y="1978925"/>
            <a:ext cx="4251070" cy="59802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gn="ctr">
              <a:defRPr/>
            </a:pPr>
            <a:r>
              <a:rPr lang="ar-DZ" b="1" dirty="0" smtClean="0">
                <a:solidFill>
                  <a:schemeClr val="bg1"/>
                </a:solidFill>
                <a:effectLst>
                  <a:outerShdw blurRad="38100" dist="38100" dir="2700000" algn="tl">
                    <a:srgbClr val="000000">
                      <a:alpha val="43137"/>
                    </a:srgbClr>
                  </a:outerShdw>
                </a:effectLst>
              </a:rPr>
              <a:t>التسعير</a:t>
            </a:r>
            <a:endParaRPr lang="ar-SA" b="1" dirty="0" smtClean="0">
              <a:solidFill>
                <a:schemeClr val="bg1"/>
              </a:solidFill>
              <a:effectLst>
                <a:outerShdw blurRad="38100" dist="38100" dir="2700000" algn="tl">
                  <a:srgbClr val="000000">
                    <a:alpha val="43137"/>
                  </a:srgbClr>
                </a:outerShdw>
              </a:effectLst>
            </a:endParaRPr>
          </a:p>
        </p:txBody>
      </p:sp>
      <p:sp>
        <p:nvSpPr>
          <p:cNvPr id="13316" name="AutoShape 5" descr="http://comps.fotosearch.com/bigcomps/IMP/IMP205/1525R-139935.jpg"/>
          <p:cNvSpPr>
            <a:spLocks noChangeAspect="1" noChangeArrowheads="1"/>
          </p:cNvSpPr>
          <p:nvPr/>
        </p:nvSpPr>
        <p:spPr bwMode="auto">
          <a:xfrm>
            <a:off x="10450513" y="-136525"/>
            <a:ext cx="296862" cy="296863"/>
          </a:xfrm>
          <a:prstGeom prst="rect">
            <a:avLst/>
          </a:prstGeom>
          <a:noFill/>
          <a:ln w="9525">
            <a:noFill/>
            <a:miter lim="800000"/>
            <a:headEnd/>
            <a:tailEnd/>
          </a:ln>
        </p:spPr>
        <p:txBody>
          <a:bodyPr/>
          <a:lstStyle/>
          <a:p>
            <a:endParaRPr lang="ar-DZ">
              <a:latin typeface="Lucida Sans Unicode" pitchFamily="34" charset="0"/>
            </a:endParaRPr>
          </a:p>
        </p:txBody>
      </p:sp>
      <p:sp>
        <p:nvSpPr>
          <p:cNvPr id="6" name="Rectangle 5"/>
          <p:cNvSpPr/>
          <p:nvPr/>
        </p:nvSpPr>
        <p:spPr>
          <a:xfrm>
            <a:off x="10653485" y="189896"/>
            <a:ext cx="1407886" cy="7837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solidFill>
                  <a:schemeClr val="tx1"/>
                </a:solidFill>
              </a:rPr>
              <a:t>محاضرة رقم 03</a:t>
            </a:r>
            <a:endParaRPr lang="ar-DZ" b="1" dirty="0">
              <a:solidFill>
                <a:schemeClr val="tx1"/>
              </a:solidFill>
            </a:endParaRPr>
          </a:p>
        </p:txBody>
      </p:sp>
      <p:sp>
        <p:nvSpPr>
          <p:cNvPr id="7" name="ZoneTexte 6"/>
          <p:cNvSpPr txBox="1"/>
          <p:nvPr/>
        </p:nvSpPr>
        <p:spPr>
          <a:xfrm>
            <a:off x="1910686" y="681280"/>
            <a:ext cx="7710985" cy="584775"/>
          </a:xfrm>
          <a:prstGeom prst="rect">
            <a:avLst/>
          </a:prstGeom>
          <a:noFill/>
        </p:spPr>
        <p:txBody>
          <a:bodyPr wrap="square" rtlCol="0">
            <a:spAutoFit/>
          </a:bodyPr>
          <a:lstStyle/>
          <a:p>
            <a:pPr algn="ctr" rtl="1"/>
            <a:r>
              <a:rPr lang="ar-DZ" sz="3200" b="1" dirty="0" smtClean="0">
                <a:solidFill>
                  <a:schemeClr val="bg1"/>
                </a:solidFill>
              </a:rPr>
              <a:t>أولا يجب أن نتعرف على ما هو السعر </a:t>
            </a:r>
            <a:r>
              <a:rPr lang="ar-DZ" sz="3200" b="1" dirty="0" err="1" smtClean="0">
                <a:solidFill>
                  <a:schemeClr val="bg1"/>
                </a:solidFill>
              </a:rPr>
              <a:t>و</a:t>
            </a:r>
            <a:r>
              <a:rPr lang="ar-DZ" sz="3200" b="1" dirty="0" smtClean="0">
                <a:solidFill>
                  <a:schemeClr val="bg1"/>
                </a:solidFill>
              </a:rPr>
              <a:t> ما هو التسعير</a:t>
            </a:r>
            <a:endParaRPr lang="en-US" sz="3200" b="1" dirty="0">
              <a:solidFill>
                <a:schemeClr val="bg1"/>
              </a:solidFill>
            </a:endParaRPr>
          </a:p>
        </p:txBody>
      </p:sp>
      <p:sp>
        <p:nvSpPr>
          <p:cNvPr id="8" name="Flèche vers le bas 7"/>
          <p:cNvSpPr/>
          <p:nvPr/>
        </p:nvSpPr>
        <p:spPr>
          <a:xfrm>
            <a:off x="3985146" y="1329063"/>
            <a:ext cx="3016155" cy="5868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à coins arrondis 8"/>
          <p:cNvSpPr/>
          <p:nvPr/>
        </p:nvSpPr>
        <p:spPr>
          <a:xfrm>
            <a:off x="423081" y="2757055"/>
            <a:ext cx="5506664" cy="3752928"/>
          </a:xfrm>
          <a:prstGeom prst="round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5760" indent="-256032" algn="ctr" rtl="1">
              <a:lnSpc>
                <a:spcPct val="110000"/>
              </a:lnSpc>
              <a:defRPr/>
            </a:pPr>
            <a:r>
              <a:rPr lang="ar-DZ" sz="2400" dirty="0" smtClean="0">
                <a:solidFill>
                  <a:schemeClr val="tx1"/>
                </a:solidFill>
              </a:rPr>
              <a:t>تُعرف عملية التسعير على أنها تحديد المبلغ الذي تحصل عليه المؤسسة أو الشركة جراء بيع خدمة أو منتج ما.</a:t>
            </a:r>
            <a:endParaRPr lang="ar-SA" sz="2400" dirty="0">
              <a:solidFill>
                <a:schemeClr val="tx1"/>
              </a:solidFill>
              <a:latin typeface="Arial"/>
            </a:endParaRPr>
          </a:p>
        </p:txBody>
      </p:sp>
      <p:sp>
        <p:nvSpPr>
          <p:cNvPr id="10" name="Rectangle à coins arrondis 9"/>
          <p:cNvSpPr/>
          <p:nvPr/>
        </p:nvSpPr>
        <p:spPr>
          <a:xfrm>
            <a:off x="6034173" y="2687782"/>
            <a:ext cx="5950010" cy="3808346"/>
          </a:xfrm>
          <a:prstGeom prst="round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solidFill>
                  <a:schemeClr val="tx1"/>
                </a:solidFill>
              </a:rPr>
              <a:t>ويُعد السعر أحد المكونات الرئيسية في المزيج التسويقي إلى جانب كل من المنتج والمكان والترويج، لكن الاختلاف الجوهري بين السعر وباقي مكونات المزيج التسويقي هو أن السعر يترتب عليه الحصول على إيرادات في حين أن باقي المكونات تحتاج إلى دفع تكاليف لتكتمل بشكل جيد؛ وبناءً على ذلك فإن تسعير المنتجات ذو أهمية بالغة لكل مؤسسة.</a:t>
            </a:r>
          </a:p>
          <a:p>
            <a:r>
              <a:rPr lang="ar-DZ" sz="2400" dirty="0" smtClean="0"/>
              <a:t/>
            </a:r>
            <a:br>
              <a:rPr lang="ar-DZ" sz="2400" dirty="0" smtClean="0"/>
            </a:br>
            <a:endParaRPr lang="ar-SA" sz="2400" dirty="0">
              <a:solidFill>
                <a:schemeClr val="tx1"/>
              </a:solidFill>
              <a:latin typeface="Arial"/>
            </a:endParaRPr>
          </a:p>
        </p:txBody>
      </p:sp>
      <p:sp>
        <p:nvSpPr>
          <p:cNvPr id="11" name="Title 1"/>
          <p:cNvSpPr txBox="1">
            <a:spLocks/>
          </p:cNvSpPr>
          <p:nvPr/>
        </p:nvSpPr>
        <p:spPr bwMode="gray">
          <a:xfrm>
            <a:off x="6761018" y="1881945"/>
            <a:ext cx="4251070" cy="59802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rmAutofit fontScale="97500" lnSpcReduction="10000"/>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ar-DZ" sz="36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rPr>
              <a:t>السعر</a:t>
            </a:r>
            <a:r>
              <a:rPr kumimoji="0" lang="ar-DZ" sz="3600" b="1" i="0" u="none" strike="noStrike" kern="1200" cap="none" spc="0" normalizeH="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rPr>
              <a:t> </a:t>
            </a:r>
            <a:endParaRPr kumimoji="0" lang="ar-SA" sz="36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99782937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11439" y="796247"/>
            <a:ext cx="5794742" cy="706964"/>
          </a:xfrm>
        </p:spPr>
        <p:style>
          <a:lnRef idx="2">
            <a:schemeClr val="accent2"/>
          </a:lnRef>
          <a:fillRef idx="1">
            <a:schemeClr val="lt1"/>
          </a:fillRef>
          <a:effectRef idx="0">
            <a:schemeClr val="accent2"/>
          </a:effectRef>
          <a:fontRef idx="minor">
            <a:schemeClr val="dk1"/>
          </a:fontRef>
        </p:style>
        <p:txBody>
          <a:bodyPr/>
          <a:lstStyle/>
          <a:p>
            <a:pPr algn="ctr" rtl="1"/>
            <a:r>
              <a:rPr lang="ar-SA" b="1" dirty="0"/>
              <a:t>تعريف </a:t>
            </a:r>
            <a:r>
              <a:rPr lang="ar-DZ" b="1" dirty="0" smtClean="0"/>
              <a:t>السعر</a:t>
            </a:r>
            <a:endParaRPr lang="en-US" dirty="0"/>
          </a:p>
        </p:txBody>
      </p:sp>
      <p:sp>
        <p:nvSpPr>
          <p:cNvPr id="3" name="Espace réservé du contenu 2"/>
          <p:cNvSpPr>
            <a:spLocks noGrp="1"/>
          </p:cNvSpPr>
          <p:nvPr>
            <p:ph idx="1"/>
          </p:nvPr>
        </p:nvSpPr>
        <p:spPr>
          <a:xfrm>
            <a:off x="1154955" y="2333767"/>
            <a:ext cx="10131744" cy="3686033"/>
          </a:xfrm>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p>
            <a:pPr lvl="0" algn="ctr" rtl="1"/>
            <a:r>
              <a:rPr lang="ar-SA" sz="2800" b="1" u="sng" dirty="0" smtClean="0">
                <a:solidFill>
                  <a:schemeClr val="tx1"/>
                </a:solidFill>
              </a:rPr>
              <a:t>المفهوم </a:t>
            </a:r>
            <a:r>
              <a:rPr lang="ar-SA" sz="2800" b="1" u="sng" dirty="0">
                <a:solidFill>
                  <a:schemeClr val="tx1"/>
                </a:solidFill>
              </a:rPr>
              <a:t>الضيق </a:t>
            </a:r>
            <a:r>
              <a:rPr lang="ar-SA" sz="2800" b="1" dirty="0">
                <a:solidFill>
                  <a:schemeClr val="tx1"/>
                </a:solidFill>
              </a:rPr>
              <a:t>: </a:t>
            </a:r>
            <a:r>
              <a:rPr lang="ar-SA" sz="2800" dirty="0">
                <a:solidFill>
                  <a:schemeClr val="tx1"/>
                </a:solidFill>
              </a:rPr>
              <a:t>المبلغ المطلوب مقابل الحصول على المنتج</a:t>
            </a:r>
            <a:r>
              <a:rPr lang="en-US" sz="2800" dirty="0">
                <a:solidFill>
                  <a:schemeClr val="tx1"/>
                </a:solidFill>
              </a:rPr>
              <a:t>.</a:t>
            </a:r>
          </a:p>
          <a:p>
            <a:pPr lvl="0" algn="ctr" rtl="1"/>
            <a:r>
              <a:rPr lang="ar-SA" sz="2800" b="1" u="sng" dirty="0">
                <a:solidFill>
                  <a:schemeClr val="tx1"/>
                </a:solidFill>
              </a:rPr>
              <a:t>تسويقيا: </a:t>
            </a:r>
            <a:r>
              <a:rPr lang="ar-SA" sz="2800" dirty="0">
                <a:solidFill>
                  <a:schemeClr val="tx1"/>
                </a:solidFill>
              </a:rPr>
              <a:t>هو التعبير النقدي للقيمة والتي تتحدد على أساس المنفعة المدركة أو المتوقعة من طرف المستهلك والتي يرى فيها إشباعا لرغباته والثمن الواجب تقديمه من </a:t>
            </a:r>
            <a:r>
              <a:rPr lang="ar-SA" sz="2800" dirty="0" smtClean="0">
                <a:solidFill>
                  <a:schemeClr val="tx1"/>
                </a:solidFill>
              </a:rPr>
              <a:t>طرفه</a:t>
            </a:r>
            <a:r>
              <a:rPr lang="ar-DZ" sz="2800" dirty="0" smtClean="0">
                <a:solidFill>
                  <a:schemeClr val="tx1"/>
                </a:solidFill>
              </a:rPr>
              <a:t>.</a:t>
            </a:r>
          </a:p>
          <a:p>
            <a:pPr lvl="0" algn="ctr" rtl="1"/>
            <a:r>
              <a:rPr lang="ar-DZ" sz="2800" dirty="0" smtClean="0">
                <a:solidFill>
                  <a:schemeClr val="tx1"/>
                </a:solidFill>
              </a:rPr>
              <a:t>حيث يعرف السعر من وجهة نظر البائع عكس وجهة نظر المشتري الزبون كالآتي: </a:t>
            </a:r>
          </a:p>
          <a:p>
            <a:pPr lvl="0" algn="ctr" rtl="1">
              <a:buFont typeface="Wingdings 3" panose="05040102010807070707" pitchFamily="18" charset="2"/>
              <a:buChar char=""/>
            </a:pPr>
            <a:r>
              <a:rPr lang="ar-DZ" sz="2800" b="1" dirty="0"/>
              <a:t>السعر من وجهة نظر البائع: </a:t>
            </a:r>
            <a:r>
              <a:rPr lang="ar-DZ" sz="2800" dirty="0"/>
              <a:t>يعني السعر من و جهة نظر البائع </a:t>
            </a:r>
            <a:r>
              <a:rPr lang="ar-DZ" sz="2800" dirty="0" smtClean="0"/>
              <a:t>سوآءا </a:t>
            </a:r>
            <a:r>
              <a:rPr lang="ar-DZ" sz="2800" dirty="0"/>
              <a:t>كان منتجا أو وسيطا أنه الوسيلة </a:t>
            </a:r>
            <a:r>
              <a:rPr lang="ar-DZ" sz="2800" dirty="0" smtClean="0"/>
              <a:t>الأساسية </a:t>
            </a:r>
            <a:r>
              <a:rPr lang="ar-DZ" sz="2800" dirty="0"/>
              <a:t>التي تحقق من </a:t>
            </a:r>
            <a:r>
              <a:rPr lang="ar-DZ" sz="2800" dirty="0" smtClean="0"/>
              <a:t>خلالها </a:t>
            </a:r>
            <a:r>
              <a:rPr lang="ar-DZ" sz="2800" dirty="0"/>
              <a:t>عائدا معينا، كما أنه المحدد </a:t>
            </a:r>
            <a:r>
              <a:rPr lang="ar-DZ" sz="2800" dirty="0" smtClean="0"/>
              <a:t>الأول </a:t>
            </a:r>
            <a:r>
              <a:rPr lang="ar-DZ" sz="2800" dirty="0"/>
              <a:t>للربح، حيث أن السعر الذي يحدده البائع </a:t>
            </a:r>
            <a:r>
              <a:rPr lang="ar-DZ" sz="2800" dirty="0" smtClean="0"/>
              <a:t>يحدد الإيراد </a:t>
            </a:r>
            <a:r>
              <a:rPr lang="ar-DZ" sz="2800" dirty="0"/>
              <a:t>المتوقع في عملية البيع</a:t>
            </a:r>
            <a:r>
              <a:rPr lang="ar-DZ" sz="2800" dirty="0" smtClean="0"/>
              <a:t>.</a:t>
            </a:r>
          </a:p>
          <a:p>
            <a:pPr lvl="0" algn="ctr" rtl="1">
              <a:buClr>
                <a:schemeClr val="tx2">
                  <a:lumMod val="50000"/>
                </a:schemeClr>
              </a:buClr>
              <a:buFont typeface="Wingdings 3" panose="05040102010807070707" pitchFamily="18" charset="2"/>
              <a:buChar char=""/>
            </a:pPr>
            <a:r>
              <a:rPr lang="ar-DZ" sz="2800" b="1" dirty="0"/>
              <a:t>السعر من وجهة نظر المشتري: </a:t>
            </a:r>
            <a:r>
              <a:rPr lang="ar-DZ" sz="2800" dirty="0"/>
              <a:t>يمثل السعر بالنسبة للمشتري ذلك الثمن الذي يدفعه والقوة </a:t>
            </a:r>
            <a:r>
              <a:rPr lang="ar-DZ" sz="2800" dirty="0" smtClean="0"/>
              <a:t>الشرائية </a:t>
            </a:r>
            <a:r>
              <a:rPr lang="ar-DZ" sz="2800" dirty="0"/>
              <a:t>التي </a:t>
            </a:r>
            <a:r>
              <a:rPr lang="ar-DZ" sz="2800" dirty="0" smtClean="0"/>
              <a:t>يضحي </a:t>
            </a:r>
            <a:r>
              <a:rPr lang="ar-DZ" sz="2800" dirty="0"/>
              <a:t>بها مقابل الحصول على سلعة او خدمة فالسعر هو تكلفة الحصول على المنتجات.</a:t>
            </a:r>
            <a:endParaRPr lang="en-US" sz="2800" dirty="0">
              <a:solidFill>
                <a:schemeClr val="tx1"/>
              </a:solidFill>
            </a:endParaRPr>
          </a:p>
          <a:p>
            <a:endParaRPr lang="en-US" dirty="0"/>
          </a:p>
        </p:txBody>
      </p:sp>
    </p:spTree>
    <p:extLst>
      <p:ext uri="{BB962C8B-B14F-4D97-AF65-F5344CB8AC3E}">
        <p14:creationId xmlns:p14="http://schemas.microsoft.com/office/powerpoint/2010/main" val="39472955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373091" y="2341418"/>
            <a:ext cx="5472546" cy="4253347"/>
          </a:xfrm>
          <a:ln w="57150"/>
        </p:spPr>
        <p:style>
          <a:lnRef idx="2">
            <a:schemeClr val="dk1"/>
          </a:lnRef>
          <a:fillRef idx="1">
            <a:schemeClr val="lt1"/>
          </a:fillRef>
          <a:effectRef idx="0">
            <a:schemeClr val="dk1"/>
          </a:effectRef>
          <a:fontRef idx="minor">
            <a:schemeClr val="dk1"/>
          </a:fontRef>
        </p:style>
        <p:txBody>
          <a:bodyPr>
            <a:normAutofit/>
          </a:bodyPr>
          <a:lstStyle/>
          <a:p>
            <a:pPr algn="ctr" rtl="1"/>
            <a:r>
              <a:rPr lang="ar-DZ" b="1" u="sng" dirty="0" smtClean="0">
                <a:uFill>
                  <a:solidFill>
                    <a:srgbClr val="C00000"/>
                  </a:solidFill>
                </a:uFill>
              </a:rPr>
              <a:t>أ. مرونة الطلب </a:t>
            </a:r>
            <a:r>
              <a:rPr lang="ar-DZ" b="1" u="sng" dirty="0" err="1" smtClean="0">
                <a:uFill>
                  <a:solidFill>
                    <a:srgbClr val="C00000"/>
                  </a:solidFill>
                </a:uFill>
              </a:rPr>
              <a:t>السعرية</a:t>
            </a:r>
            <a:endParaRPr lang="ar-DZ" b="1" u="sng" dirty="0" smtClean="0">
              <a:uFill>
                <a:solidFill>
                  <a:srgbClr val="C00000"/>
                </a:solidFill>
              </a:uFill>
            </a:endParaRPr>
          </a:p>
          <a:p>
            <a:pPr algn="r" rtl="1"/>
            <a:r>
              <a:rPr lang="ar-DZ" sz="1900" dirty="0" smtClean="0"/>
              <a:t>يساعد مفهوم مرونة الطلب </a:t>
            </a:r>
            <a:r>
              <a:rPr lang="ar-DZ" sz="1900" dirty="0" err="1" smtClean="0"/>
              <a:t>السعرية</a:t>
            </a:r>
            <a:r>
              <a:rPr lang="ar-DZ" sz="1900" dirty="0" smtClean="0"/>
              <a:t> في فهم ما إذا كان المنتج أو الخدمة حساس لتقلبات السعر أم لا. وتعني مرونة الطلب </a:t>
            </a:r>
            <a:r>
              <a:rPr lang="ar-DZ" sz="1900" dirty="0" err="1" smtClean="0"/>
              <a:t>السعرية</a:t>
            </a:r>
            <a:r>
              <a:rPr lang="ar-DZ" sz="1900" dirty="0" smtClean="0"/>
              <a:t> حساب كيفية تأثر الطلب على المنتج بالتغييرات في السعر. فإذا استمر المستهلكون في شراء المنتج على الرغم من ارتفاع الأسعار مثل الوقود والعقارات، فهذا يعني أن ذلك المنتج غير مرن.</a:t>
            </a:r>
          </a:p>
          <a:p>
            <a:pPr algn="r" rtl="1"/>
            <a:r>
              <a:rPr lang="ar-DZ" sz="1900" dirty="0" smtClean="0"/>
              <a:t>على الجهة الأخرى، تتأثر المنتجات المرنة من تقلبات الأسعار، مثل اللحوم والخضروات، إذ تشهد انخفاضًا في الطلب بمجرد ارتفاع الأسعار. ويتم حساب مرونة الطلب </a:t>
            </a:r>
            <a:r>
              <a:rPr lang="ar-DZ" sz="1900" dirty="0" err="1" smtClean="0"/>
              <a:t>السعرية</a:t>
            </a:r>
            <a:r>
              <a:rPr lang="ar-DZ" sz="1900" dirty="0" smtClean="0"/>
              <a:t> باستخدام المعادلة الآتية:</a:t>
            </a:r>
          </a:p>
          <a:p>
            <a:pPr algn="r" rtl="1"/>
            <a:r>
              <a:rPr lang="ar-DZ" sz="1900" dirty="0" smtClean="0"/>
              <a:t>مرونة الطلب </a:t>
            </a:r>
            <a:r>
              <a:rPr lang="ar-DZ" sz="1900" dirty="0" err="1" smtClean="0"/>
              <a:t>السعرية</a:t>
            </a:r>
            <a:r>
              <a:rPr lang="ar-DZ" sz="1900" dirty="0" smtClean="0"/>
              <a:t>= النسبة المئوية للتغير في الكمية ÷ النسبة المئوية للتغير في السعر</a:t>
            </a:r>
          </a:p>
          <a:p>
            <a:pPr algn="ctr" rtl="1"/>
            <a:endParaRPr lang="ar-DZ" b="1" dirty="0" smtClean="0"/>
          </a:p>
        </p:txBody>
      </p:sp>
      <p:sp>
        <p:nvSpPr>
          <p:cNvPr id="4" name="Titre 3"/>
          <p:cNvSpPr>
            <a:spLocks noGrp="1"/>
          </p:cNvSpPr>
          <p:nvPr>
            <p:ph type="title"/>
          </p:nvPr>
        </p:nvSpPr>
        <p:spPr>
          <a:xfrm>
            <a:off x="1265790" y="1440874"/>
            <a:ext cx="8626356" cy="665018"/>
          </a:xfrm>
        </p:spPr>
        <p:txBody>
          <a:bodyPr/>
          <a:lstStyle/>
          <a:p>
            <a:pPr algn="ctr" rtl="1"/>
            <a:r>
              <a:rPr lang="ar-DZ" b="1" dirty="0" smtClean="0"/>
              <a:t>مفاهيم أساسية قبل التسعير</a:t>
            </a:r>
            <a:br>
              <a:rPr lang="ar-DZ" b="1" dirty="0" smtClean="0"/>
            </a:br>
            <a:r>
              <a:rPr lang="ar-DZ" dirty="0" smtClean="0"/>
              <a:t/>
            </a:r>
            <a:br>
              <a:rPr lang="ar-DZ" dirty="0" smtClean="0"/>
            </a:br>
            <a:endParaRPr lang="fr-FR" dirty="0"/>
          </a:p>
        </p:txBody>
      </p:sp>
      <p:sp>
        <p:nvSpPr>
          <p:cNvPr id="5" name="Espace réservé du contenu 2"/>
          <p:cNvSpPr txBox="1">
            <a:spLocks/>
          </p:cNvSpPr>
          <p:nvPr/>
        </p:nvSpPr>
        <p:spPr>
          <a:xfrm>
            <a:off x="526472" y="2286000"/>
            <a:ext cx="5403273" cy="4322620"/>
          </a:xfrm>
          <a:prstGeom prst="rect">
            <a:avLst/>
          </a:prstGeom>
          <a:ln w="57150" cap="rnd" cmpd="sng" algn="ctr">
            <a:solidFill>
              <a:schemeClr val="dk1"/>
            </a:solidFill>
            <a:prstDash val="solid"/>
          </a:ln>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p>
            <a:pPr algn="ctr" rtl="1"/>
            <a:r>
              <a:rPr lang="ar-DZ" b="1" u="sng" dirty="0" smtClean="0">
                <a:uFill>
                  <a:solidFill>
                    <a:srgbClr val="FF0000"/>
                  </a:solidFill>
                </a:uFill>
              </a:rPr>
              <a:t>ب. تحليل التسعير</a:t>
            </a:r>
          </a:p>
          <a:p>
            <a:pPr algn="ctr" rtl="1"/>
            <a:r>
              <a:rPr lang="ar-DZ" dirty="0" smtClean="0"/>
              <a:t>تحليل التسعير هو تقييم إستراتيجية التسعير الحالية بهدف التعرف على فرص تغيير الأسعار والتحسينات التي يمكن إجرائها. لا يقتصر تحليل التسعير إبان إطلاق منتج جديد أو إجراء اختبار تسويقي، بل من الحكمة أن تجري تحليلًا للتسعير دوريًا كل عام أو اثنين لتقييم أسعارك مقارنة بأسعار المنافسين، ولاكتشاف توقعات المستهلكين.</a:t>
            </a:r>
          </a:p>
          <a:p>
            <a:pPr algn="ctr" rtl="1"/>
            <a:r>
              <a:rPr lang="ar-DZ" dirty="0" smtClean="0"/>
              <a:t>يمثل تحليل التسعير في هذه الحالات إجراءً وقائيًا لحماية الشركة من حدوث تدهور في المبيعات والأرباح، وفي كل الحالات يمثل ضرورة لاختيار إستراتيجية تسعير جديدة أفضل. </a:t>
            </a:r>
          </a:p>
          <a:p>
            <a:pPr algn="r" rtl="1">
              <a:buFont typeface="Wingdings" pitchFamily="2" charset="2"/>
              <a:buChar char="Ø"/>
            </a:pPr>
            <a:r>
              <a:rPr lang="ar-DZ" b="1" dirty="0" smtClean="0"/>
              <a:t>يمكن إجراء تحليل التسعير استنادًا إلى الخطوات التالية:</a:t>
            </a:r>
          </a:p>
          <a:p>
            <a:pPr algn="ctr" rtl="1"/>
            <a:r>
              <a:rPr lang="ar-DZ" dirty="0" smtClean="0"/>
              <a:t>تحديد التكلفة الفعلية للمنتج.</a:t>
            </a:r>
          </a:p>
          <a:p>
            <a:pPr algn="ctr" rtl="1"/>
            <a:r>
              <a:rPr lang="ar-DZ" dirty="0" smtClean="0"/>
              <a:t>فهم كيفية استجابة السوق المستهدف وقاعدة العملاء لهيكل التسعير بما يشمله من سعر وتخفيضات وعروض..</a:t>
            </a:r>
            <a:r>
              <a:rPr lang="ar-DZ" dirty="0" err="1" smtClean="0"/>
              <a:t>إلخ</a:t>
            </a:r>
            <a:r>
              <a:rPr lang="ar-DZ" dirty="0" smtClean="0"/>
              <a:t>.</a:t>
            </a:r>
          </a:p>
          <a:p>
            <a:pPr algn="ctr" rtl="1"/>
            <a:r>
              <a:rPr lang="ar-DZ" dirty="0" smtClean="0"/>
              <a:t>تحليل أسعار المنافسين.</a:t>
            </a:r>
          </a:p>
          <a:p>
            <a:pPr algn="ctr" rtl="1"/>
            <a:r>
              <a:rPr lang="ar-DZ" dirty="0" smtClean="0"/>
              <a:t>فحص القيود القانونية والأخلاقية التي قد تؤثر على التكلفة والسعر.</a:t>
            </a:r>
          </a:p>
          <a:p>
            <a:pPr marL="342900" marR="0" lvl="0" indent="-342900" algn="ctr" defTabSz="457200" rtl="1" eaLnBrk="1" fontAlgn="auto" latinLnBrk="0" hangingPunct="1">
              <a:lnSpc>
                <a:spcPct val="100000"/>
              </a:lnSpc>
              <a:spcBef>
                <a:spcPts val="1000"/>
              </a:spcBef>
              <a:spcAft>
                <a:spcPts val="0"/>
              </a:spcAft>
              <a:buClr>
                <a:schemeClr val="accent1"/>
              </a:buClr>
              <a:buSzPct val="80000"/>
              <a:buFont typeface="Wingdings 3" charset="2"/>
              <a:buChar char=""/>
              <a:tabLst/>
              <a:defRPr/>
            </a:pPr>
            <a:endParaRPr kumimoji="0" lang="ar-DZ" sz="1800" b="1" i="0" u="none" strike="noStrike" kern="1200" cap="none" spc="0" normalizeH="0" baseline="0" noProof="0" dirty="0" smtClean="0">
              <a:ln>
                <a:noFill/>
              </a:ln>
              <a:solidFill>
                <a:schemeClr val="dk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62392" y="687147"/>
            <a:ext cx="8761413" cy="706964"/>
          </a:xfrm>
          <a:solidFill>
            <a:schemeClr val="accent2">
              <a:lumMod val="20000"/>
              <a:lumOff val="80000"/>
            </a:schemeClr>
          </a:solidFill>
        </p:spPr>
        <p:txBody>
          <a:bodyPr/>
          <a:lstStyle/>
          <a:p>
            <a:pPr algn="ctr" rtl="1"/>
            <a:r>
              <a:rPr lang="ar-DZ" dirty="0">
                <a:solidFill>
                  <a:schemeClr val="tx1"/>
                </a:solidFill>
              </a:rPr>
              <a:t>مراحل تحديد السعر</a:t>
            </a:r>
            <a:endParaRPr lang="en-US" dirty="0">
              <a:solidFill>
                <a:schemeClr val="tx1"/>
              </a:solidFill>
            </a:endParaRPr>
          </a:p>
        </p:txBody>
      </p:sp>
      <p:sp>
        <p:nvSpPr>
          <p:cNvPr id="3" name="Espace réservé du contenu 2"/>
          <p:cNvSpPr>
            <a:spLocks noGrp="1"/>
          </p:cNvSpPr>
          <p:nvPr>
            <p:ph idx="1"/>
          </p:nvPr>
        </p:nvSpPr>
        <p:spPr>
          <a:xfrm>
            <a:off x="506910" y="3697781"/>
            <a:ext cx="8761412" cy="2810841"/>
          </a:xfrm>
        </p:spPr>
        <p:style>
          <a:lnRef idx="2">
            <a:schemeClr val="accent1"/>
          </a:lnRef>
          <a:fillRef idx="1">
            <a:schemeClr val="lt1"/>
          </a:fillRef>
          <a:effectRef idx="0">
            <a:schemeClr val="accent1"/>
          </a:effectRef>
          <a:fontRef idx="minor">
            <a:schemeClr val="dk1"/>
          </a:fontRef>
        </p:style>
        <p:txBody>
          <a:bodyPr/>
          <a:lstStyle/>
          <a:p>
            <a:pPr algn="r" rtl="1"/>
            <a:r>
              <a:rPr lang="ar-DZ" sz="2800" b="1" dirty="0">
                <a:solidFill>
                  <a:schemeClr val="tx1"/>
                </a:solidFill>
              </a:rPr>
              <a:t>المرحلة </a:t>
            </a:r>
            <a:r>
              <a:rPr lang="ar-DZ" sz="2800" b="1" dirty="0" smtClean="0">
                <a:solidFill>
                  <a:schemeClr val="tx1"/>
                </a:solidFill>
              </a:rPr>
              <a:t>الأولى </a:t>
            </a:r>
            <a:r>
              <a:rPr lang="ar-DZ" sz="2800" b="1" dirty="0">
                <a:solidFill>
                  <a:schemeClr val="tx1"/>
                </a:solidFill>
              </a:rPr>
              <a:t>: </a:t>
            </a:r>
            <a:r>
              <a:rPr lang="ar-DZ" sz="2800" dirty="0">
                <a:solidFill>
                  <a:schemeClr val="tx1"/>
                </a:solidFill>
              </a:rPr>
              <a:t>تحديد أهداف </a:t>
            </a:r>
            <a:r>
              <a:rPr lang="ar-DZ" sz="2800" dirty="0" smtClean="0">
                <a:solidFill>
                  <a:schemeClr val="tx1"/>
                </a:solidFill>
              </a:rPr>
              <a:t>التسعير</a:t>
            </a:r>
          </a:p>
          <a:p>
            <a:pPr algn="r" rtl="1"/>
            <a:r>
              <a:rPr lang="ar-DZ" sz="2800" b="1" dirty="0">
                <a:solidFill>
                  <a:schemeClr val="tx1"/>
                </a:solidFill>
              </a:rPr>
              <a:t>المرحلة الثانية </a:t>
            </a:r>
            <a:r>
              <a:rPr lang="ar-DZ" sz="2800" dirty="0">
                <a:solidFill>
                  <a:schemeClr val="tx1"/>
                </a:solidFill>
              </a:rPr>
              <a:t>:دراسة العوامل المؤثرة على التسعير </a:t>
            </a:r>
            <a:endParaRPr lang="ar-DZ" sz="2800" dirty="0" smtClean="0">
              <a:solidFill>
                <a:schemeClr val="tx1"/>
              </a:solidFill>
            </a:endParaRPr>
          </a:p>
          <a:p>
            <a:pPr algn="r" rtl="1"/>
            <a:r>
              <a:rPr lang="ar-DZ" sz="2800" b="1" dirty="0">
                <a:solidFill>
                  <a:schemeClr val="tx1"/>
                </a:solidFill>
              </a:rPr>
              <a:t>المرحلة الثالثة : </a:t>
            </a:r>
            <a:r>
              <a:rPr lang="ar-DZ" sz="2800" dirty="0">
                <a:solidFill>
                  <a:schemeClr val="tx1"/>
                </a:solidFill>
              </a:rPr>
              <a:t>تحديد سياسة التسعير </a:t>
            </a:r>
            <a:endParaRPr lang="ar-DZ" sz="2800" dirty="0" smtClean="0">
              <a:solidFill>
                <a:schemeClr val="tx1"/>
              </a:solidFill>
            </a:endParaRPr>
          </a:p>
          <a:p>
            <a:pPr algn="r" rtl="1"/>
            <a:r>
              <a:rPr lang="ar-DZ" sz="2800" b="1" dirty="0">
                <a:solidFill>
                  <a:schemeClr val="tx1"/>
                </a:solidFill>
              </a:rPr>
              <a:t>المرحلة </a:t>
            </a:r>
            <a:r>
              <a:rPr lang="ar-DZ" sz="2800" b="1" dirty="0" smtClean="0">
                <a:solidFill>
                  <a:schemeClr val="tx1"/>
                </a:solidFill>
              </a:rPr>
              <a:t>الرابعة </a:t>
            </a:r>
            <a:r>
              <a:rPr lang="ar-DZ" sz="2800" dirty="0">
                <a:solidFill>
                  <a:schemeClr val="tx1"/>
                </a:solidFill>
              </a:rPr>
              <a:t>: </a:t>
            </a:r>
            <a:r>
              <a:rPr lang="ar-DZ" sz="2800" dirty="0" smtClean="0">
                <a:solidFill>
                  <a:schemeClr val="tx1"/>
                </a:solidFill>
              </a:rPr>
              <a:t>اختيار </a:t>
            </a:r>
            <a:r>
              <a:rPr lang="ar-DZ" sz="2800" dirty="0">
                <a:solidFill>
                  <a:schemeClr val="tx1"/>
                </a:solidFill>
              </a:rPr>
              <a:t>طرق التسعير </a:t>
            </a:r>
            <a:endParaRPr lang="en-US" sz="2800" dirty="0">
              <a:solidFill>
                <a:schemeClr val="tx1"/>
              </a:solidFill>
            </a:endParaRPr>
          </a:p>
        </p:txBody>
      </p:sp>
      <p:sp>
        <p:nvSpPr>
          <p:cNvPr id="4" name="Rectangle 3"/>
          <p:cNvSpPr/>
          <p:nvPr/>
        </p:nvSpPr>
        <p:spPr>
          <a:xfrm>
            <a:off x="1610436" y="1680632"/>
            <a:ext cx="7465326" cy="13101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000" b="1" dirty="0">
                <a:solidFill>
                  <a:schemeClr val="tx1"/>
                </a:solidFill>
              </a:rPr>
              <a:t>يتطلب التحديد الدقيق للسعر المناسب للمنتج فصل وتحليل مجموعة من العوامل وبصفة عامة يمر المسوق </a:t>
            </a:r>
            <a:r>
              <a:rPr lang="ar-DZ" sz="2000" b="1" dirty="0" smtClean="0">
                <a:solidFill>
                  <a:schemeClr val="tx1"/>
                </a:solidFill>
              </a:rPr>
              <a:t>بمراحل </a:t>
            </a:r>
            <a:r>
              <a:rPr lang="ar-DZ" sz="2000" b="1" dirty="0">
                <a:solidFill>
                  <a:schemeClr val="tx1"/>
                </a:solidFill>
              </a:rPr>
              <a:t>هامة قبل التحديد </a:t>
            </a:r>
            <a:r>
              <a:rPr lang="ar-DZ" sz="2000" b="1" dirty="0" smtClean="0">
                <a:solidFill>
                  <a:schemeClr val="tx1"/>
                </a:solidFill>
              </a:rPr>
              <a:t>النهائي </a:t>
            </a:r>
            <a:r>
              <a:rPr lang="ar-DZ" sz="2000" b="1" dirty="0">
                <a:solidFill>
                  <a:schemeClr val="tx1"/>
                </a:solidFill>
              </a:rPr>
              <a:t>لسعر المنتج</a:t>
            </a:r>
            <a:endParaRPr lang="en-US" sz="2000" b="1" dirty="0">
              <a:solidFill>
                <a:schemeClr val="tx1"/>
              </a:solidFill>
            </a:endParaRPr>
          </a:p>
        </p:txBody>
      </p:sp>
      <p:sp>
        <p:nvSpPr>
          <p:cNvPr id="5" name="Flèche vers le bas 4"/>
          <p:cNvSpPr/>
          <p:nvPr/>
        </p:nvSpPr>
        <p:spPr>
          <a:xfrm>
            <a:off x="3343703" y="2923856"/>
            <a:ext cx="3725838" cy="7069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9311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Espace réservé du contenu 2"/>
          <p:cNvSpPr>
            <a:spLocks noGrp="1"/>
          </p:cNvSpPr>
          <p:nvPr>
            <p:ph idx="1"/>
          </p:nvPr>
        </p:nvSpPr>
        <p:spPr>
          <a:xfrm>
            <a:off x="1537541" y="3527412"/>
            <a:ext cx="8761412" cy="1746827"/>
          </a:xfrm>
          <a:ln w="76200"/>
        </p:spPr>
        <p:style>
          <a:lnRef idx="2">
            <a:schemeClr val="dk1"/>
          </a:lnRef>
          <a:fillRef idx="1">
            <a:schemeClr val="lt1"/>
          </a:fillRef>
          <a:effectRef idx="0">
            <a:schemeClr val="dk1"/>
          </a:effectRef>
          <a:fontRef idx="minor">
            <a:schemeClr val="dk1"/>
          </a:fontRef>
        </p:style>
        <p:txBody>
          <a:bodyPr>
            <a:normAutofit/>
          </a:bodyPr>
          <a:lstStyle/>
          <a:p>
            <a:pPr algn="ctr" rtl="1"/>
            <a:r>
              <a:rPr lang="ar-DZ" sz="2800" dirty="0" smtClean="0">
                <a:solidFill>
                  <a:schemeClr val="tx1"/>
                </a:solidFill>
              </a:rPr>
              <a:t>عند قيام إدارة أي مؤسسة بوضع نموذج تسعير منتج أو خدمة تضع أمامها مجموعة من الأهداف التي تتحكم في تحديد الأسعار بحسب رؤيتها، ومن أبرز أهداف تسعير المنتجات والخدمات ما يلي:</a:t>
            </a:r>
          </a:p>
        </p:txBody>
      </p:sp>
      <p:sp>
        <p:nvSpPr>
          <p:cNvPr id="4" name="Title 1"/>
          <p:cNvSpPr txBox="1">
            <a:spLocks/>
          </p:cNvSpPr>
          <p:nvPr/>
        </p:nvSpPr>
        <p:spPr bwMode="gray">
          <a:xfrm>
            <a:off x="1154953" y="862815"/>
            <a:ext cx="9144000" cy="928670"/>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rmAutofit fontScale="25000" lnSpcReduction="20000"/>
          </a:bodyPr>
          <a:lstStyle>
            <a:lvl1pPr algn="l" defTabSz="457200" rtl="0" eaLnBrk="1" latinLnBrk="0" hangingPunct="1">
              <a:spcBef>
                <a:spcPct val="0"/>
              </a:spcBef>
              <a:buNone/>
              <a:defRPr sz="3600" b="0" i="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endParaRPr lang="ar-DZ" sz="7600" b="1" u="sng" dirty="0" smtClean="0"/>
          </a:p>
          <a:p>
            <a:pPr algn="ctr"/>
            <a:r>
              <a:rPr lang="ar-DZ" sz="9600" b="1" u="sng" dirty="0">
                <a:solidFill>
                  <a:schemeClr val="tx1"/>
                </a:solidFill>
              </a:rPr>
              <a:t>المرحلة الأولى : </a:t>
            </a:r>
            <a:r>
              <a:rPr lang="ar-DZ" sz="12800" b="1" dirty="0" smtClean="0">
                <a:solidFill>
                  <a:schemeClr val="tx1"/>
                </a:solidFill>
              </a:rPr>
              <a:t>ما هي أهداف التسعير؟</a:t>
            </a:r>
            <a:endParaRPr lang="ar-DZ" sz="12800" dirty="0" smtClean="0">
              <a:solidFill>
                <a:schemeClr val="tx1"/>
              </a:solidFill>
            </a:endParaRPr>
          </a:p>
          <a:p>
            <a:r>
              <a:rPr lang="ar-DZ" dirty="0" smtClean="0"/>
              <a:t/>
            </a:r>
            <a:br>
              <a:rPr lang="ar-DZ" dirty="0" smtClean="0"/>
            </a:br>
            <a:endParaRPr lang="ar-SA" b="1" dirty="0" smtClean="0">
              <a:solidFill>
                <a:schemeClr val="bg1"/>
              </a:solidFill>
              <a:effectLst>
                <a:outerShdw blurRad="38100" dist="38100" dir="2700000" algn="tl">
                  <a:srgbClr val="000000">
                    <a:alpha val="43137"/>
                  </a:srgbClr>
                </a:outerShdw>
              </a:effectLst>
            </a:endParaRPr>
          </a:p>
        </p:txBody>
      </p:sp>
      <p:sp>
        <p:nvSpPr>
          <p:cNvPr id="5" name="Flèche vers le bas 4"/>
          <p:cNvSpPr/>
          <p:nvPr/>
        </p:nvSpPr>
        <p:spPr>
          <a:xfrm>
            <a:off x="2540200" y="1791485"/>
            <a:ext cx="6373505" cy="11837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1399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6602" y="1787857"/>
            <a:ext cx="11586949" cy="4899546"/>
          </a:xfrm>
          <a:ln w="57150"/>
        </p:spPr>
        <p:style>
          <a:lnRef idx="2">
            <a:schemeClr val="dk1"/>
          </a:lnRef>
          <a:fillRef idx="1">
            <a:schemeClr val="lt1"/>
          </a:fillRef>
          <a:effectRef idx="0">
            <a:schemeClr val="dk1"/>
          </a:effectRef>
          <a:fontRef idx="minor">
            <a:schemeClr val="dk1"/>
          </a:fontRef>
        </p:style>
        <p:txBody>
          <a:bodyPr>
            <a:noAutofit/>
          </a:bodyPr>
          <a:lstStyle/>
          <a:p>
            <a:pPr algn="r" rtl="1"/>
            <a:r>
              <a:rPr lang="ar-DZ" b="1" u="sng" dirty="0">
                <a:solidFill>
                  <a:schemeClr val="tx1"/>
                </a:solidFill>
              </a:rPr>
              <a:t>تعظيم </a:t>
            </a:r>
            <a:r>
              <a:rPr lang="ar-DZ" b="1" u="sng" dirty="0" smtClean="0">
                <a:solidFill>
                  <a:schemeClr val="tx1"/>
                </a:solidFill>
              </a:rPr>
              <a:t>الأرباح </a:t>
            </a:r>
            <a:r>
              <a:rPr lang="ar-DZ" dirty="0">
                <a:solidFill>
                  <a:schemeClr val="tx1"/>
                </a:solidFill>
              </a:rPr>
              <a:t>و هو من أكثر </a:t>
            </a:r>
            <a:r>
              <a:rPr lang="ar-DZ" dirty="0" smtClean="0">
                <a:solidFill>
                  <a:schemeClr val="tx1"/>
                </a:solidFill>
              </a:rPr>
              <a:t>الأهداف </a:t>
            </a:r>
            <a:r>
              <a:rPr lang="ar-DZ" dirty="0">
                <a:solidFill>
                  <a:schemeClr val="tx1"/>
                </a:solidFill>
              </a:rPr>
              <a:t>شيوعا بين المؤسسات التي تسعى إلى تحقيق </a:t>
            </a:r>
            <a:r>
              <a:rPr lang="ar-DZ" dirty="0" smtClean="0">
                <a:solidFill>
                  <a:schemeClr val="tx1"/>
                </a:solidFill>
              </a:rPr>
              <a:t>الأرباح </a:t>
            </a:r>
            <a:r>
              <a:rPr lang="ar-DZ" dirty="0">
                <a:solidFill>
                  <a:schemeClr val="tx1"/>
                </a:solidFill>
              </a:rPr>
              <a:t>في </a:t>
            </a:r>
            <a:r>
              <a:rPr lang="ar-DZ" dirty="0" smtClean="0">
                <a:solidFill>
                  <a:schemeClr val="tx1"/>
                </a:solidFill>
              </a:rPr>
              <a:t>الأجل </a:t>
            </a:r>
            <a:r>
              <a:rPr lang="ar-DZ" dirty="0">
                <a:solidFill>
                  <a:schemeClr val="tx1"/>
                </a:solidFill>
              </a:rPr>
              <a:t>الطويل، كما أنها تعتبر فرصة للمؤسسات الناجحة في تحقيق أهداف النمو والبقاء في السوق والمحافظة على رضا </a:t>
            </a:r>
            <a:r>
              <a:rPr lang="ar-DZ" dirty="0" smtClean="0">
                <a:solidFill>
                  <a:schemeClr val="tx1"/>
                </a:solidFill>
              </a:rPr>
              <a:t>وولاء </a:t>
            </a:r>
            <a:r>
              <a:rPr lang="ar-DZ" dirty="0">
                <a:solidFill>
                  <a:schemeClr val="tx1"/>
                </a:solidFill>
              </a:rPr>
              <a:t>الزبون وتحقيق إشاعاته</a:t>
            </a:r>
            <a:r>
              <a:rPr lang="ar-DZ" dirty="0" smtClean="0">
                <a:solidFill>
                  <a:schemeClr val="tx1"/>
                </a:solidFill>
              </a:rPr>
              <a:t>.</a:t>
            </a:r>
          </a:p>
          <a:p>
            <a:pPr algn="r" rtl="1"/>
            <a:r>
              <a:rPr lang="ar-DZ" b="1" u="sng" dirty="0" smtClean="0">
                <a:solidFill>
                  <a:schemeClr val="tx1"/>
                </a:solidFill>
              </a:rPr>
              <a:t>استمرار </a:t>
            </a:r>
            <a:r>
              <a:rPr lang="ar-DZ" b="1" u="sng" dirty="0">
                <a:solidFill>
                  <a:schemeClr val="tx1"/>
                </a:solidFill>
              </a:rPr>
              <a:t>المؤسسة في مجال أعمالها </a:t>
            </a:r>
            <a:r>
              <a:rPr lang="ar-DZ" dirty="0">
                <a:solidFill>
                  <a:schemeClr val="tx1"/>
                </a:solidFill>
              </a:rPr>
              <a:t>إن من </a:t>
            </a:r>
            <a:r>
              <a:rPr lang="ar-DZ" dirty="0" smtClean="0">
                <a:solidFill>
                  <a:schemeClr val="tx1"/>
                </a:solidFill>
              </a:rPr>
              <a:t>أهم الأهداف </a:t>
            </a:r>
            <a:r>
              <a:rPr lang="ar-DZ" dirty="0">
                <a:solidFill>
                  <a:schemeClr val="tx1"/>
                </a:solidFill>
              </a:rPr>
              <a:t>التي تحاول المؤسسة تحقيقها من </a:t>
            </a:r>
            <a:r>
              <a:rPr lang="ar-DZ" dirty="0" smtClean="0">
                <a:solidFill>
                  <a:schemeClr val="tx1"/>
                </a:solidFill>
              </a:rPr>
              <a:t>خلال </a:t>
            </a:r>
            <a:r>
              <a:rPr lang="ar-DZ" dirty="0">
                <a:solidFill>
                  <a:schemeClr val="tx1"/>
                </a:solidFill>
              </a:rPr>
              <a:t>التسعير هو استمرارها في </a:t>
            </a:r>
            <a:r>
              <a:rPr lang="ar-DZ" dirty="0" smtClean="0">
                <a:solidFill>
                  <a:schemeClr val="tx1"/>
                </a:solidFill>
              </a:rPr>
              <a:t>أعمالها </a:t>
            </a:r>
            <a:r>
              <a:rPr lang="ar-DZ" dirty="0">
                <a:solidFill>
                  <a:schemeClr val="tx1"/>
                </a:solidFill>
              </a:rPr>
              <a:t>و المحافظة على بقائها في ذلك المجال وكنتيجة لذلك فإذا كان تخفيض السعر يؤذي إلى زيادة المبيعات و النمو في السوق وزيادة </a:t>
            </a:r>
            <a:r>
              <a:rPr lang="ar-DZ" dirty="0" smtClean="0">
                <a:solidFill>
                  <a:schemeClr val="tx1"/>
                </a:solidFill>
              </a:rPr>
              <a:t>الأرباح </a:t>
            </a:r>
            <a:r>
              <a:rPr lang="ar-DZ" dirty="0">
                <a:solidFill>
                  <a:schemeClr val="tx1"/>
                </a:solidFill>
              </a:rPr>
              <a:t>على المدى الطويل، فقد تقوم المؤسسة بذلك بغض النظر عن الخسائر التي ستمر </a:t>
            </a:r>
            <a:r>
              <a:rPr lang="ar-DZ" dirty="0" smtClean="0">
                <a:solidFill>
                  <a:schemeClr val="tx1"/>
                </a:solidFill>
              </a:rPr>
              <a:t>بها </a:t>
            </a:r>
            <a:r>
              <a:rPr lang="ar-DZ" dirty="0">
                <a:solidFill>
                  <a:schemeClr val="tx1"/>
                </a:solidFill>
              </a:rPr>
              <a:t>في الفترة </a:t>
            </a:r>
            <a:r>
              <a:rPr lang="ar-DZ" dirty="0" smtClean="0">
                <a:solidFill>
                  <a:schemeClr val="tx1"/>
                </a:solidFill>
              </a:rPr>
              <a:t>الأخيرة</a:t>
            </a:r>
          </a:p>
          <a:p>
            <a:pPr algn="r" rtl="1"/>
            <a:r>
              <a:rPr lang="ar-DZ" b="1" u="sng" dirty="0">
                <a:solidFill>
                  <a:schemeClr val="tx1"/>
                </a:solidFill>
              </a:rPr>
              <a:t>زيادة حصة أو نصيب المؤسسة في السوق </a:t>
            </a:r>
            <a:r>
              <a:rPr lang="ar-DZ" dirty="0">
                <a:solidFill>
                  <a:schemeClr val="tx1"/>
                </a:solidFill>
              </a:rPr>
              <a:t>ويقصد بهذا الهدف زيادة نسبة المبيعات للمؤسسة من سلعة ما إلى المبيعات المنافس من نفس السلعة، فلو افترضنا أن مبيعات جميع المنتجين </a:t>
            </a:r>
            <a:r>
              <a:rPr lang="ar-DZ" dirty="0" smtClean="0">
                <a:solidFill>
                  <a:schemeClr val="tx1"/>
                </a:solidFill>
              </a:rPr>
              <a:t>البائعين </a:t>
            </a:r>
            <a:r>
              <a:rPr lang="ar-DZ" dirty="0">
                <a:solidFill>
                  <a:schemeClr val="tx1"/>
                </a:solidFill>
              </a:rPr>
              <a:t>من السلعة "س"هو111 وحدة، ومبيعات </a:t>
            </a:r>
            <a:r>
              <a:rPr lang="ar-DZ" dirty="0" smtClean="0">
                <a:solidFill>
                  <a:schemeClr val="tx1"/>
                </a:solidFill>
              </a:rPr>
              <a:t>المؤسسة </a:t>
            </a:r>
            <a:r>
              <a:rPr lang="ar-DZ" dirty="0">
                <a:solidFill>
                  <a:schemeClr val="tx1"/>
                </a:solidFill>
              </a:rPr>
              <a:t>من هذه </a:t>
            </a:r>
            <a:r>
              <a:rPr lang="ar-DZ" dirty="0" smtClean="0">
                <a:solidFill>
                  <a:schemeClr val="tx1"/>
                </a:solidFill>
              </a:rPr>
              <a:t>السلعة </a:t>
            </a:r>
            <a:r>
              <a:rPr lang="ar-DZ" dirty="0">
                <a:solidFill>
                  <a:schemeClr val="tx1"/>
                </a:solidFill>
              </a:rPr>
              <a:t>تعادل 22 وحدة، فإن حصة المؤسسة في السوق نتيجة لبيعها السلعة "س" </a:t>
            </a:r>
            <a:r>
              <a:rPr lang="ar-DZ" dirty="0" smtClean="0">
                <a:solidFill>
                  <a:schemeClr val="tx1"/>
                </a:solidFill>
              </a:rPr>
              <a:t>تعادل٪22</a:t>
            </a:r>
          </a:p>
          <a:p>
            <a:pPr algn="r" rtl="1"/>
            <a:r>
              <a:rPr lang="ar-DZ" b="1" u="sng" dirty="0">
                <a:solidFill>
                  <a:schemeClr val="tx1"/>
                </a:solidFill>
              </a:rPr>
              <a:t>التركيز على الجودة </a:t>
            </a:r>
            <a:r>
              <a:rPr lang="ar-DZ" dirty="0">
                <a:solidFill>
                  <a:schemeClr val="tx1"/>
                </a:solidFill>
              </a:rPr>
              <a:t>تهدف المؤسسة أحيانا إلى ممارسة القيادة في مجال جودة السلع أو الخدمات التي تنتجها و هذا يستدعي القيام بالمزيد من البحث العلمي و </a:t>
            </a:r>
            <a:r>
              <a:rPr lang="ar-DZ" dirty="0" smtClean="0">
                <a:solidFill>
                  <a:schemeClr val="tx1"/>
                </a:solidFill>
              </a:rPr>
              <a:t>التطوير </a:t>
            </a:r>
            <a:r>
              <a:rPr lang="ar-DZ" dirty="0">
                <a:solidFill>
                  <a:schemeClr val="tx1"/>
                </a:solidFill>
              </a:rPr>
              <a:t>الضروري للمحافظة على النوعية مما يؤدي الى ارتفاع التكلفة من أجل تغطية هذه التكلفة المرتفعة فإنها تضطر لرفع أسعار منتجاتها</a:t>
            </a:r>
            <a:r>
              <a:rPr lang="ar-DZ" dirty="0" smtClean="0">
                <a:solidFill>
                  <a:schemeClr val="tx1"/>
                </a:solidFill>
              </a:rPr>
              <a:t>.</a:t>
            </a:r>
          </a:p>
          <a:p>
            <a:pPr algn="r" rtl="1"/>
            <a:r>
              <a:rPr lang="ar-DZ" b="1" u="sng" dirty="0">
                <a:solidFill>
                  <a:schemeClr val="tx1"/>
                </a:solidFill>
              </a:rPr>
              <a:t>تحقيق معدل عائد معين على </a:t>
            </a:r>
            <a:r>
              <a:rPr lang="ar-DZ" b="1" u="sng" dirty="0" smtClean="0">
                <a:solidFill>
                  <a:schemeClr val="tx1"/>
                </a:solidFill>
              </a:rPr>
              <a:t>الاستثمار</a:t>
            </a:r>
            <a:r>
              <a:rPr lang="ar-DZ" b="1" u="sng" dirty="0">
                <a:solidFill>
                  <a:schemeClr val="tx1"/>
                </a:solidFill>
              </a:rPr>
              <a:t>: </a:t>
            </a:r>
            <a:r>
              <a:rPr lang="ar-DZ" dirty="0">
                <a:solidFill>
                  <a:schemeClr val="tx1"/>
                </a:solidFill>
              </a:rPr>
              <a:t>فالعديد من المؤسسات تحاول تحديد نسبة معينة من العائد على استثماراتها، أو مبيعاتها الصافية، ويعتبر هذا الهدف أكثر قوة للمؤسسات كبيرة الحجم والتي تتمتع بمركز قيادي في السوق </a:t>
            </a:r>
            <a:r>
              <a:rPr lang="ar-DZ" dirty="0" smtClean="0">
                <a:solidFill>
                  <a:schemeClr val="tx1"/>
                </a:solidFill>
              </a:rPr>
              <a:t>واستقلالية في </a:t>
            </a:r>
            <a:r>
              <a:rPr lang="ar-DZ" dirty="0">
                <a:solidFill>
                  <a:schemeClr val="tx1"/>
                </a:solidFill>
              </a:rPr>
              <a:t>تحديد ال أسعار </a:t>
            </a:r>
            <a:r>
              <a:rPr lang="ar-DZ" dirty="0" smtClean="0">
                <a:solidFill>
                  <a:schemeClr val="tx1"/>
                </a:solidFill>
              </a:rPr>
              <a:t>ها</a:t>
            </a:r>
          </a:p>
          <a:p>
            <a:pPr algn="r" rtl="1"/>
            <a:r>
              <a:rPr lang="ar-DZ" b="1" u="sng" dirty="0" smtClean="0"/>
              <a:t>البقاء</a:t>
            </a:r>
            <a:r>
              <a:rPr lang="ar-DZ" dirty="0" smtClean="0"/>
              <a:t>: تسعى </a:t>
            </a:r>
            <a:r>
              <a:rPr lang="ar-DZ" dirty="0"/>
              <a:t>المنظمات بشكل عام الى هدف البقاء حيث اصبح هذا الهدف امرا ضروريا بالنسبة لها الن نجاحها في السوق يعني بقاءها واستمرارها في العمل وخاصة المنظمات التي تمتلك عالمات تجارية متميزة، ولهذا يتوجب على المنظمات ان تعلم ان عدم </a:t>
            </a:r>
            <a:r>
              <a:rPr lang="ar-DZ" dirty="0" smtClean="0"/>
              <a:t>إضافة اي </a:t>
            </a:r>
            <a:r>
              <a:rPr lang="ar-DZ" dirty="0"/>
              <a:t>قيمة </a:t>
            </a:r>
            <a:r>
              <a:rPr lang="ar-DZ" dirty="0" smtClean="0"/>
              <a:t>لمنتجاتها </a:t>
            </a:r>
            <a:r>
              <a:rPr lang="ar-DZ" dirty="0"/>
              <a:t>يعني تعرضها للفشل.</a:t>
            </a:r>
            <a:endParaRPr lang="en-US" dirty="0">
              <a:solidFill>
                <a:schemeClr val="tx1"/>
              </a:solidFill>
            </a:endParaRPr>
          </a:p>
        </p:txBody>
      </p:sp>
      <p:sp>
        <p:nvSpPr>
          <p:cNvPr id="4" name="Title 1"/>
          <p:cNvSpPr txBox="1">
            <a:spLocks noGrp="1"/>
          </p:cNvSpPr>
          <p:nvPr>
            <p:ph type="title"/>
          </p:nvPr>
        </p:nvSpPr>
        <p:spPr bwMode="gray">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lIns="91440" tIns="45720" rIns="91440" bIns="45720" rtlCol="0" anchor="ctr">
            <a:normAutofit fontScale="90000"/>
          </a:bodyPr>
          <a:lstStyle>
            <a:lvl1pPr algn="l" defTabSz="457200" rtl="0" eaLnBrk="1" latinLnBrk="0" hangingPunct="1">
              <a:spcBef>
                <a:spcPct val="0"/>
              </a:spcBef>
              <a:buNone/>
              <a:defRPr sz="3600" b="0" i="0" kern="1200">
                <a:solidFill>
                  <a:schemeClr val="lt1"/>
                </a:solidFill>
                <a:latin typeface="+mn-lt"/>
                <a:ea typeface="+mn-ea"/>
                <a:cs typeface="+mn-cs"/>
              </a:defRPr>
            </a:lvl1pPr>
            <a:lvl2pPr eaLnBrk="1" hangingPunct="1">
              <a:defRPr>
                <a:solidFill>
                  <a:schemeClr val="lt1"/>
                </a:solidFill>
                <a:latin typeface="+mn-lt"/>
                <a:ea typeface="+mn-ea"/>
                <a:cs typeface="+mn-cs"/>
              </a:defRPr>
            </a:lvl2pPr>
            <a:lvl3pPr eaLnBrk="1" hangingPunct="1">
              <a:defRPr>
                <a:solidFill>
                  <a:schemeClr val="lt1"/>
                </a:solidFill>
                <a:latin typeface="+mn-lt"/>
                <a:ea typeface="+mn-ea"/>
                <a:cs typeface="+mn-cs"/>
              </a:defRPr>
            </a:lvl3pPr>
            <a:lvl4pPr eaLnBrk="1" hangingPunct="1">
              <a:defRPr>
                <a:solidFill>
                  <a:schemeClr val="lt1"/>
                </a:solidFill>
                <a:latin typeface="+mn-lt"/>
                <a:ea typeface="+mn-ea"/>
                <a:cs typeface="+mn-cs"/>
              </a:defRPr>
            </a:lvl4pPr>
            <a:lvl5pPr eaLnBrk="1" hangingPunct="1">
              <a:defRPr>
                <a:solidFill>
                  <a:schemeClr val="lt1"/>
                </a:solidFill>
                <a:latin typeface="+mn-lt"/>
                <a:ea typeface="+mn-ea"/>
                <a:cs typeface="+mn-cs"/>
              </a:defRPr>
            </a:lvl5pPr>
            <a:lvl6pPr eaLnBrk="1" hangingPunct="1">
              <a:defRPr>
                <a:solidFill>
                  <a:schemeClr val="lt1"/>
                </a:solidFill>
                <a:latin typeface="+mn-lt"/>
                <a:ea typeface="+mn-ea"/>
                <a:cs typeface="+mn-cs"/>
              </a:defRPr>
            </a:lvl6pPr>
            <a:lvl7pPr eaLnBrk="1" hangingPunct="1">
              <a:defRPr>
                <a:solidFill>
                  <a:schemeClr val="lt1"/>
                </a:solidFill>
                <a:latin typeface="+mn-lt"/>
                <a:ea typeface="+mn-ea"/>
                <a:cs typeface="+mn-cs"/>
              </a:defRPr>
            </a:lvl7pPr>
            <a:lvl8pPr eaLnBrk="1" hangingPunct="1">
              <a:defRPr>
                <a:solidFill>
                  <a:schemeClr val="lt1"/>
                </a:solidFill>
                <a:latin typeface="+mn-lt"/>
                <a:ea typeface="+mn-ea"/>
                <a:cs typeface="+mn-cs"/>
              </a:defRPr>
            </a:lvl8pPr>
            <a:lvl9pPr eaLnBrk="1" hangingPunct="1">
              <a:defRPr>
                <a:solidFill>
                  <a:schemeClr val="lt1"/>
                </a:solidFill>
                <a:latin typeface="+mn-lt"/>
                <a:ea typeface="+mn-ea"/>
                <a:cs typeface="+mn-cs"/>
              </a:defRPr>
            </a:lvl9pPr>
          </a:lstStyle>
          <a:p>
            <a:pPr algn="ctr"/>
            <a:endParaRPr lang="ar-DZ" sz="7600" b="1" dirty="0" smtClean="0"/>
          </a:p>
          <a:p>
            <a:pPr algn="ctr"/>
            <a:r>
              <a:rPr lang="ar-DZ" sz="4400" b="1" dirty="0" smtClean="0"/>
              <a:t>ما هي أهداف التسعير؟</a:t>
            </a:r>
            <a:endParaRPr lang="ar-DZ" sz="4400" dirty="0" smtClean="0"/>
          </a:p>
          <a:p>
            <a:r>
              <a:rPr lang="ar-DZ" dirty="0" smtClean="0"/>
              <a:t/>
            </a:r>
            <a:br>
              <a:rPr lang="ar-DZ" dirty="0" smtClean="0"/>
            </a:br>
            <a:endParaRPr lang="ar-SA"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224663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Direction 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Direction 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rection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20882</TotalTime>
  <Words>3945</Words>
  <Application>Microsoft Office PowerPoint</Application>
  <PresentationFormat>Grand écran</PresentationFormat>
  <Paragraphs>186</Paragraphs>
  <Slides>33</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33</vt:i4>
      </vt:variant>
    </vt:vector>
  </HeadingPairs>
  <TitlesOfParts>
    <vt:vector size="41" baseType="lpstr">
      <vt:lpstr>Arial</vt:lpstr>
      <vt:lpstr>Calibri</vt:lpstr>
      <vt:lpstr>Century Gothic</vt:lpstr>
      <vt:lpstr>Lucida Sans Unicode</vt:lpstr>
      <vt:lpstr>Times New Roman</vt:lpstr>
      <vt:lpstr>Wingdings</vt:lpstr>
      <vt:lpstr>Wingdings 3</vt:lpstr>
      <vt:lpstr>Direction Ion</vt:lpstr>
      <vt:lpstr>Présentation PowerPoint</vt:lpstr>
      <vt:lpstr>مقدمة</vt:lpstr>
      <vt:lpstr>Présentation PowerPoint</vt:lpstr>
      <vt:lpstr>التسعير</vt:lpstr>
      <vt:lpstr>تعريف السعر</vt:lpstr>
      <vt:lpstr>مفاهيم أساسية قبل التسعير  </vt:lpstr>
      <vt:lpstr>مراحل تحديد السعر</vt:lpstr>
      <vt:lpstr>Présentation PowerPoint</vt:lpstr>
      <vt:lpstr> ما هي أهداف التسعير؟  </vt:lpstr>
      <vt:lpstr>المرحلة الثانية : العوامل المؤثرة في تحدید السعر</vt:lpstr>
      <vt:lpstr>المرحلة الثانية : العوامل المؤثرة في تحدید السعر</vt:lpstr>
      <vt:lpstr>العوامل المؤثرة في تحدید السعر</vt:lpstr>
      <vt:lpstr>المرحلة الثالثة : تحديد سياسة التسعير  </vt:lpstr>
      <vt:lpstr>استراتيجية اختراق السوق MARKET Penetration </vt:lpstr>
      <vt:lpstr>و تكون هذه الاستراتيجية مناسبة في الحالات التالية: </vt:lpstr>
      <vt:lpstr>استراتيجية كشط السوق: Skimming market</vt:lpstr>
      <vt:lpstr>هذه الاستراتيجية يمكن اعتمادها في ظل الظروف التسويقية التالية: </vt:lpstr>
      <vt:lpstr>استراتيجية قيادة السعر </vt:lpstr>
      <vt:lpstr>سياسات التسعير يتم تسعير المنتجات اعتمادا على أسس متباينة ومتعددة سنحاول إيجازها فيما يلي:</vt:lpstr>
      <vt:lpstr>سياسات التسعير يتم تسعير المنتجات اعتمادا على أسس متباينة ومتعددة سنحاول إيجازها فيما يلي:</vt:lpstr>
      <vt:lpstr>سياسات التسعير يتم تسعير المنتجات اعتمادا على أسس متباينة ومتعددة سنحاول إيجازها فيما يلي:</vt:lpstr>
      <vt:lpstr>سياسات التسعير يتم تسعير المنتجات اعتمادا على أسس متباينة ومتعددة سنحاول إيجازها فيما يلي:</vt:lpstr>
      <vt:lpstr>سياسات التسعير يتم تسعير المنتجات اعتمادا على أسس متباينة ومتعددة سنحاول إيجازها فيما يلي:</vt:lpstr>
      <vt:lpstr>سياسات التسعير يتم تسعير المنتجات اعتمادا على أسس متباينة ومتعددة سنحاول إيجازها فيما يلي:</vt:lpstr>
      <vt:lpstr>           يشير عالم التسويق كوتلر Kotler إلى ضرورة وضع سعر للمنتج بشكل يتناسب مع عدة عوامل رئيسية، وهي التكلفة، والطلب، والمنافسة. وبناء على ذلك يمكن أن تحدد المؤسسة سعر منتجاتها وفق ثلاث طرق أساسية:    على أساس التكلفة.   على أساس الطلب (مرونة الطلب السعرية ).  على أساس المنافسة. </vt:lpstr>
      <vt:lpstr>التسعير على أساس التكلفة </vt:lpstr>
      <vt:lpstr>التسعير على أساس التكلفة </vt:lpstr>
      <vt:lpstr>التسعير على أساس التكلفة </vt:lpstr>
      <vt:lpstr>Présentation PowerPoint</vt:lpstr>
      <vt:lpstr>التسعير على أساس الطلب (مرونة الطلب السعرية )</vt:lpstr>
      <vt:lpstr>التسعير على أساس المنافسة</vt:lpstr>
      <vt:lpstr>التسعير على أساس المنافسة</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773</cp:revision>
  <dcterms:created xsi:type="dcterms:W3CDTF">2022-09-20T18:14:57Z</dcterms:created>
  <dcterms:modified xsi:type="dcterms:W3CDTF">2023-11-28T17:34:25Z</dcterms:modified>
</cp:coreProperties>
</file>