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1" r:id="rId7"/>
    <p:sldId id="262" r:id="rId8"/>
    <p:sldId id="260"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81" r:id="rId25"/>
    <p:sldId id="279" r:id="rId26"/>
    <p:sldId id="282"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596" y="-102"/>
      </p:cViewPr>
      <p:guideLst>
        <p:guide orient="horz" pos="2205"/>
        <p:guide pos="2880"/>
        <p:guide pos="144"/>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lstStyle/>
          <a:p>
            <a:r>
              <a:rPr lang="fr-FR" smtClean="0"/>
              <a:t>Modifiez le style du titre</a:t>
            </a:r>
            <a:endParaRPr lang="en-US"/>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18284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73132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100973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3814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lstStyle>
            <a:lvl1pPr algn="l">
              <a:defRPr sz="4000" b="1" cap="all">
                <a:solidFill>
                  <a:schemeClr val="tx1"/>
                </a:solidFill>
              </a:defRPr>
            </a:lvl1pPr>
          </a:lstStyle>
          <a:p>
            <a:r>
              <a:rPr lang="fr-FR" smtClean="0"/>
              <a:t>Modifiez le style du titre</a:t>
            </a:r>
            <a:endParaRPr lang="en-US"/>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C68D13-5EF5-42B0-A8BE-ADA17887028F}"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2803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97333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4C68D13-5EF5-42B0-A8BE-ADA17887028F}"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067092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B4C68D13-5EF5-42B0-A8BE-ADA17887028F}"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82679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8D13-5EF5-42B0-A8BE-ADA17887028F}"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3861014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3575050" y="1371600"/>
            <a:ext cx="3968750" cy="4909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549052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fr-FR" smtClean="0"/>
              <a:t>Modifiez le style du titre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8913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‹N°›</a:t>
            </a:fld>
            <a:endParaRPr lang="en-US"/>
          </a:p>
        </p:txBody>
      </p:sp>
      <p:pic>
        <p:nvPicPr>
          <p:cNvPr id="9" name="Glowing tech background 3d ,LO2.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6"/>
          <a:srcRect l="25555" r="7778"/>
          <a:stretch/>
        </p:blipFill>
        <p:spPr>
          <a:xfrm>
            <a:off x="7239000" y="152400"/>
            <a:ext cx="1600200" cy="1600200"/>
          </a:xfrm>
          <a:prstGeom prst="roundRect">
            <a:avLst>
              <a:gd name="adj" fmla="val 18055"/>
            </a:avLst>
          </a:prstGeom>
          <a:ln>
            <a:noFill/>
          </a:ln>
          <a:effectLst/>
          <a:scene3d>
            <a:camera prst="perspectiveRelaxed" fov="7200000">
              <a:rot lat="23995" lon="3210004" rev="21299988"/>
            </a:camera>
            <a:lightRig rig="chilly" dir="t">
              <a:rot lat="0" lon="0" rev="0"/>
            </a:lightRig>
          </a:scene3d>
          <a:sp3d extrusionH="254000" prstMaterial="powder">
            <a:bevelT w="0" h="0"/>
            <a:contourClr>
              <a:srgbClr val="969696"/>
            </a:contourClr>
          </a:sp3d>
        </p:spPr>
      </p:pic>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1" eaLnBrk="1" latinLnBrk="0" hangingPunct="1">
        <a:spcBef>
          <a:spcPct val="0"/>
        </a:spcBef>
        <a:buNone/>
        <a:defRPr sz="44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
          <p:cNvSpPr txBox="1">
            <a:spLocks noGrp="1" noChangeArrowheads="1"/>
          </p:cNvSpPr>
          <p:nvPr>
            <p:ph type="ctrTitle"/>
          </p:nvPr>
        </p:nvSpPr>
        <p:spPr bwMode="auto">
          <a:xfrm>
            <a:off x="1764581" y="116632"/>
            <a:ext cx="511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rtl="0">
              <a:spcBef>
                <a:spcPct val="0"/>
              </a:spcBef>
              <a:buClrTx/>
              <a:buSzTx/>
              <a:buFontTx/>
              <a:buNone/>
            </a:pPr>
            <a:r>
              <a:rPr lang="ar-DZ" altLang="ar-DZ" sz="2400" b="1" dirty="0">
                <a:solidFill>
                  <a:schemeClr val="bg1"/>
                </a:solidFill>
              </a:rPr>
              <a:t>جامعة محمد خيضر بسكرة</a:t>
            </a:r>
          </a:p>
          <a:p>
            <a:pPr algn="ctr" rtl="0">
              <a:spcBef>
                <a:spcPct val="0"/>
              </a:spcBef>
              <a:buClrTx/>
              <a:buSzTx/>
              <a:buFontTx/>
              <a:buNone/>
            </a:pPr>
            <a:r>
              <a:rPr lang="ar-DZ" altLang="ar-DZ" sz="2400" b="1" dirty="0">
                <a:solidFill>
                  <a:schemeClr val="bg1"/>
                </a:solidFill>
              </a:rPr>
              <a:t>كلية العلوم الاقتصادية والتجارية وعلوم التسيير</a:t>
            </a:r>
          </a:p>
          <a:p>
            <a:pPr algn="ctr" rtl="0">
              <a:spcBef>
                <a:spcPct val="0"/>
              </a:spcBef>
              <a:buClrTx/>
              <a:buSzTx/>
              <a:buFontTx/>
              <a:buNone/>
            </a:pPr>
            <a:r>
              <a:rPr lang="ar-DZ" altLang="ar-DZ" sz="2400" b="1" dirty="0">
                <a:solidFill>
                  <a:schemeClr val="bg1"/>
                </a:solidFill>
              </a:rPr>
              <a:t>قسم علوم التسيير</a:t>
            </a:r>
            <a:endParaRPr lang="fr-FR" altLang="ar-DZ" sz="2400" b="1" dirty="0">
              <a:solidFill>
                <a:schemeClr val="bg1"/>
              </a:solidFill>
            </a:endParaRPr>
          </a:p>
        </p:txBody>
      </p:sp>
      <p:sp>
        <p:nvSpPr>
          <p:cNvPr id="5" name="ZoneTexte 5"/>
          <p:cNvSpPr txBox="1">
            <a:spLocks noChangeArrowheads="1"/>
          </p:cNvSpPr>
          <p:nvPr/>
        </p:nvSpPr>
        <p:spPr bwMode="auto">
          <a:xfrm rot="18233870">
            <a:off x="6105233" y="2173029"/>
            <a:ext cx="28082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ar-DZ" altLang="ar-DZ" sz="2800" b="1" i="0" u="none" strike="noStrike" kern="0" cap="none" spc="0" normalizeH="0" baseline="0" noProof="0" dirty="0">
                <a:ln>
                  <a:noFill/>
                </a:ln>
                <a:solidFill>
                  <a:srgbClr val="FFFF00"/>
                </a:solidFill>
                <a:effectLst/>
                <a:uLnTx/>
                <a:uFillTx/>
                <a:latin typeface="Arial" pitchFamily="34" charset="0"/>
              </a:rPr>
              <a:t>سلسلة محاضرات مقدمة للسنة الأولى ماستـــــــــر</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ar-DZ" sz="2800" b="1" i="0" u="none" strike="noStrike" kern="0" cap="none" spc="0" normalizeH="0" baseline="0" noProof="0" dirty="0" smtClean="0">
                <a:ln>
                  <a:noFill/>
                </a:ln>
                <a:solidFill>
                  <a:srgbClr val="FFFF00"/>
                </a:solidFill>
                <a:effectLst/>
                <a:uLnTx/>
                <a:uFillTx/>
                <a:latin typeface="Arial" pitchFamily="34" charset="0"/>
              </a:rPr>
              <a:t>GSO</a:t>
            </a:r>
            <a:endParaRPr kumimoji="0" lang="fr-FR" altLang="ar-DZ" sz="2800" b="1" i="0" u="none" strike="noStrike" kern="0" cap="none" spc="0" normalizeH="0" baseline="0" noProof="0" dirty="0">
              <a:ln>
                <a:noFill/>
              </a:ln>
              <a:solidFill>
                <a:srgbClr val="FFFF00"/>
              </a:solidFill>
              <a:effectLst/>
              <a:uLnTx/>
              <a:uFillTx/>
              <a:latin typeface="Arial" pitchFamily="34" charset="0"/>
            </a:endParaRPr>
          </a:p>
        </p:txBody>
      </p:sp>
      <p:sp>
        <p:nvSpPr>
          <p:cNvPr id="6" name="ZoneTexte 8"/>
          <p:cNvSpPr txBox="1">
            <a:spLocks noChangeArrowheads="1"/>
          </p:cNvSpPr>
          <p:nvPr/>
        </p:nvSpPr>
        <p:spPr bwMode="auto">
          <a:xfrm>
            <a:off x="6156325" y="5589588"/>
            <a:ext cx="2808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r>
              <a:rPr lang="ar-DZ" altLang="ar-DZ" b="1" dirty="0">
                <a:latin typeface="Andalus" pitchFamily="18" charset="-78"/>
                <a:cs typeface="Andalus" pitchFamily="18" charset="-78"/>
              </a:rPr>
              <a:t>من إعداد الأستاذة:</a:t>
            </a:r>
          </a:p>
          <a:p>
            <a:pPr algn="l" rtl="0">
              <a:spcBef>
                <a:spcPct val="0"/>
              </a:spcBef>
              <a:buClrTx/>
              <a:buSzTx/>
              <a:buFontTx/>
              <a:buNone/>
            </a:pPr>
            <a:r>
              <a:rPr lang="ar-DZ" altLang="ar-DZ" b="1" dirty="0">
                <a:latin typeface="Andalus" pitchFamily="18" charset="-78"/>
                <a:cs typeface="Andalus" pitchFamily="18" charset="-78"/>
              </a:rPr>
              <a:t>فاطمة الزهراء طاهري</a:t>
            </a:r>
            <a:endParaRPr lang="fr-FR" altLang="ar-DZ" b="1" dirty="0">
              <a:latin typeface="Andalus" pitchFamily="18" charset="-78"/>
              <a:cs typeface="Andalus" pitchFamily="18" charset="-78"/>
            </a:endParaRPr>
          </a:p>
        </p:txBody>
      </p:sp>
      <p:sp>
        <p:nvSpPr>
          <p:cNvPr id="7" name="ZoneTexte 6"/>
          <p:cNvSpPr txBox="1"/>
          <p:nvPr/>
        </p:nvSpPr>
        <p:spPr>
          <a:xfrm>
            <a:off x="395536" y="5822672"/>
            <a:ext cx="4464496" cy="369332"/>
          </a:xfrm>
          <a:prstGeom prst="rect">
            <a:avLst/>
          </a:prstGeom>
          <a:noFill/>
        </p:spPr>
        <p:txBody>
          <a:bodyPr wrap="square" rtlCol="1">
            <a:spAutoFit/>
          </a:bodyPr>
          <a:lstStyle/>
          <a:p>
            <a:pPr algn="l" rtl="0"/>
            <a:r>
              <a:rPr lang="fr-FR" b="1" dirty="0" smtClean="0"/>
              <a:t>Email: </a:t>
            </a:r>
            <a:r>
              <a:rPr lang="fr-FR" b="1" dirty="0" smtClean="0">
                <a:solidFill>
                  <a:srgbClr val="FF0000"/>
                </a:solidFill>
              </a:rPr>
              <a:t>fatima.tahri@univ-biskra.dz</a:t>
            </a:r>
            <a:endParaRPr lang="ar-DZ" b="1" dirty="0">
              <a:solidFill>
                <a:srgbClr val="FF0000"/>
              </a:solidFill>
            </a:endParaRPr>
          </a:p>
        </p:txBody>
      </p:sp>
      <p:sp>
        <p:nvSpPr>
          <p:cNvPr id="8" name="Title 1"/>
          <p:cNvSpPr txBox="1">
            <a:spLocks/>
          </p:cNvSpPr>
          <p:nvPr>
            <p:custDataLst>
              <p:tags r:id="rId1"/>
            </p:custDataLst>
          </p:nvPr>
        </p:nvSpPr>
        <p:spPr bwMode="auto">
          <a:xfrm>
            <a:off x="35064" y="3759175"/>
            <a:ext cx="618013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5000">
                <a:solidFill>
                  <a:srgbClr val="FFFFFF"/>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defRPr>
            </a:lvl2pPr>
            <a:lvl3pPr algn="l" rtl="1" eaLnBrk="0" fontAlgn="base" hangingPunct="0">
              <a:spcBef>
                <a:spcPct val="0"/>
              </a:spcBef>
              <a:spcAft>
                <a:spcPct val="0"/>
              </a:spcAft>
              <a:defRPr sz="4400">
                <a:solidFill>
                  <a:schemeClr val="tx1"/>
                </a:solidFill>
                <a:latin typeface="Arial" charset="0"/>
              </a:defRPr>
            </a:lvl3pPr>
            <a:lvl4pPr algn="l" rtl="1" eaLnBrk="0" fontAlgn="base" hangingPunct="0">
              <a:spcBef>
                <a:spcPct val="0"/>
              </a:spcBef>
              <a:spcAft>
                <a:spcPct val="0"/>
              </a:spcAft>
              <a:defRPr sz="4400">
                <a:solidFill>
                  <a:schemeClr val="tx1"/>
                </a:solidFill>
                <a:latin typeface="Arial" charset="0"/>
              </a:defRPr>
            </a:lvl4pPr>
            <a:lvl5pPr algn="l" rtl="1" eaLnBrk="0" fontAlgn="base" hangingPunct="0">
              <a:spcBef>
                <a:spcPct val="0"/>
              </a:spcBef>
              <a:spcAft>
                <a:spcPct val="0"/>
              </a:spcAft>
              <a:defRPr sz="4400">
                <a:solidFill>
                  <a:schemeClr val="tx1"/>
                </a:solidFill>
                <a:latin typeface="Arial" charset="0"/>
              </a:defRPr>
            </a:lvl5pPr>
            <a:lvl6pPr marL="457200" algn="l" rtl="1" eaLnBrk="1" fontAlgn="base" hangingPunct="1">
              <a:spcBef>
                <a:spcPct val="0"/>
              </a:spcBef>
              <a:spcAft>
                <a:spcPct val="0"/>
              </a:spcAft>
              <a:defRPr sz="4400">
                <a:solidFill>
                  <a:schemeClr val="tx1"/>
                </a:solidFill>
                <a:latin typeface="Arial" charset="0"/>
              </a:defRPr>
            </a:lvl6pPr>
            <a:lvl7pPr marL="914400" algn="l" rtl="1" eaLnBrk="1" fontAlgn="base" hangingPunct="1">
              <a:spcBef>
                <a:spcPct val="0"/>
              </a:spcBef>
              <a:spcAft>
                <a:spcPct val="0"/>
              </a:spcAft>
              <a:defRPr sz="4400">
                <a:solidFill>
                  <a:schemeClr val="tx1"/>
                </a:solidFill>
                <a:latin typeface="Arial" charset="0"/>
              </a:defRPr>
            </a:lvl7pPr>
            <a:lvl8pPr marL="1371600" algn="l" rtl="1" eaLnBrk="1" fontAlgn="base" hangingPunct="1">
              <a:spcBef>
                <a:spcPct val="0"/>
              </a:spcBef>
              <a:spcAft>
                <a:spcPct val="0"/>
              </a:spcAft>
              <a:defRPr sz="4400">
                <a:solidFill>
                  <a:schemeClr val="tx1"/>
                </a:solidFill>
                <a:latin typeface="Arial" charset="0"/>
              </a:defRPr>
            </a:lvl8pPr>
            <a:lvl9pPr marL="1828800" algn="l" rtl="1" eaLnBrk="1" fontAlgn="base" hangingPunct="1">
              <a:spcBef>
                <a:spcPct val="0"/>
              </a:spcBef>
              <a:spcAft>
                <a:spcPct val="0"/>
              </a:spcAft>
              <a:defRPr sz="4400">
                <a:solidFill>
                  <a:schemeClr val="tx1"/>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DZ" altLang="ar-DZ" sz="4800" b="1" kern="0" dirty="0" smtClean="0">
                <a:solidFill>
                  <a:srgbClr val="FF0000"/>
                </a:solidFill>
                <a:latin typeface="Arial"/>
              </a:rPr>
              <a:t>الاطار </a:t>
            </a:r>
            <a:r>
              <a:rPr lang="ar-DZ" altLang="ar-DZ" sz="4800" b="1" kern="0" dirty="0" err="1" smtClean="0">
                <a:solidFill>
                  <a:srgbClr val="FF0000"/>
                </a:solidFill>
                <a:latin typeface="Arial"/>
              </a:rPr>
              <a:t>المفاهيمي</a:t>
            </a:r>
            <a:r>
              <a:rPr lang="ar-DZ" altLang="ar-DZ" sz="4800" b="1" kern="0" dirty="0" smtClean="0">
                <a:solidFill>
                  <a:srgbClr val="FF0000"/>
                </a:solidFill>
                <a:latin typeface="Arial"/>
              </a:rPr>
              <a:t> لإدارة المعرفة</a:t>
            </a:r>
            <a:endParaRPr kumimoji="0" lang="fr-FR" altLang="ar-DZ" sz="4800" b="1" i="0" u="none" strike="noStrike" kern="0" cap="none" spc="0" normalizeH="0" baseline="0" noProof="0" dirty="0" smtClean="0">
              <a:ln>
                <a:noFill/>
              </a:ln>
              <a:solidFill>
                <a:srgbClr val="FF0000"/>
              </a:solidFill>
              <a:effectLst/>
              <a:uLnTx/>
              <a:uFillTx/>
              <a:latin typeface="Arial"/>
            </a:endParaRPr>
          </a:p>
        </p:txBody>
      </p:sp>
    </p:spTree>
    <p:extLst>
      <p:ext uri="{BB962C8B-B14F-4D97-AF65-F5344CB8AC3E}">
        <p14:creationId xmlns:p14="http://schemas.microsoft.com/office/powerpoint/2010/main" val="271355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060848"/>
            <a:ext cx="6912768" cy="523220"/>
          </a:xfrm>
          <a:prstGeom prst="rect">
            <a:avLst/>
          </a:prstGeom>
          <a:noFill/>
        </p:spPr>
        <p:txBody>
          <a:bodyPr wrap="square" rtlCol="1">
            <a:spAutoFit/>
          </a:bodyPr>
          <a:lstStyle/>
          <a:p>
            <a:pPr algn="ctr" rtl="1"/>
            <a:r>
              <a:rPr lang="ar-DZ" sz="2800" b="1" dirty="0" smtClean="0"/>
              <a:t>2-المعارف يمكن أن تولد</a:t>
            </a:r>
            <a:endParaRPr lang="ar-DZ" sz="2800" b="1" dirty="0"/>
          </a:p>
        </p:txBody>
      </p:sp>
      <p:sp>
        <p:nvSpPr>
          <p:cNvPr id="4" name="ZoneTexte 3"/>
          <p:cNvSpPr txBox="1"/>
          <p:nvPr/>
        </p:nvSpPr>
        <p:spPr>
          <a:xfrm>
            <a:off x="539552" y="2761764"/>
            <a:ext cx="6912768" cy="523220"/>
          </a:xfrm>
          <a:prstGeom prst="rect">
            <a:avLst/>
          </a:prstGeom>
          <a:noFill/>
        </p:spPr>
        <p:txBody>
          <a:bodyPr wrap="square" rtlCol="1">
            <a:spAutoFit/>
          </a:bodyPr>
          <a:lstStyle/>
          <a:p>
            <a:pPr algn="ctr" rtl="1"/>
            <a:r>
              <a:rPr lang="ar-DZ" sz="2800" b="1" dirty="0" smtClean="0"/>
              <a:t>3-المعارف يمكن أن تموت</a:t>
            </a:r>
            <a:endParaRPr lang="ar-DZ" sz="2800" b="1" dirty="0"/>
          </a:p>
        </p:txBody>
      </p:sp>
      <p:sp>
        <p:nvSpPr>
          <p:cNvPr id="5" name="ZoneTexte 4"/>
          <p:cNvSpPr txBox="1"/>
          <p:nvPr/>
        </p:nvSpPr>
        <p:spPr>
          <a:xfrm>
            <a:off x="611560" y="3553852"/>
            <a:ext cx="6912768" cy="523220"/>
          </a:xfrm>
          <a:prstGeom prst="rect">
            <a:avLst/>
          </a:prstGeom>
          <a:noFill/>
        </p:spPr>
        <p:txBody>
          <a:bodyPr wrap="square" rtlCol="1">
            <a:spAutoFit/>
          </a:bodyPr>
          <a:lstStyle/>
          <a:p>
            <a:pPr algn="ctr" rtl="1"/>
            <a:r>
              <a:rPr lang="ar-DZ" sz="2800" b="1" dirty="0" smtClean="0"/>
              <a:t>4-المعارف يمكن أن تمتلك</a:t>
            </a:r>
            <a:endParaRPr lang="ar-DZ" sz="2800" b="1" dirty="0"/>
          </a:p>
        </p:txBody>
      </p:sp>
      <p:sp>
        <p:nvSpPr>
          <p:cNvPr id="6" name="ZoneTexte 5"/>
          <p:cNvSpPr txBox="1"/>
          <p:nvPr/>
        </p:nvSpPr>
        <p:spPr>
          <a:xfrm>
            <a:off x="395536" y="4201924"/>
            <a:ext cx="6912768" cy="523220"/>
          </a:xfrm>
          <a:prstGeom prst="rect">
            <a:avLst/>
          </a:prstGeom>
          <a:noFill/>
        </p:spPr>
        <p:txBody>
          <a:bodyPr wrap="square" rtlCol="1">
            <a:spAutoFit/>
          </a:bodyPr>
          <a:lstStyle/>
          <a:p>
            <a:pPr algn="ctr" rtl="1"/>
            <a:r>
              <a:rPr lang="ar-DZ" sz="2800" b="1" dirty="0" smtClean="0"/>
              <a:t>5-المعارف متجذرة في الأفراد</a:t>
            </a:r>
            <a:endParaRPr lang="ar-DZ" sz="2800" b="1" dirty="0"/>
          </a:p>
        </p:txBody>
      </p:sp>
      <p:sp>
        <p:nvSpPr>
          <p:cNvPr id="7" name="ZoneTexte 6"/>
          <p:cNvSpPr txBox="1"/>
          <p:nvPr/>
        </p:nvSpPr>
        <p:spPr>
          <a:xfrm>
            <a:off x="611560" y="4922004"/>
            <a:ext cx="6912768" cy="523220"/>
          </a:xfrm>
          <a:prstGeom prst="rect">
            <a:avLst/>
          </a:prstGeom>
          <a:noFill/>
        </p:spPr>
        <p:txBody>
          <a:bodyPr wrap="square" rtlCol="1">
            <a:spAutoFit/>
          </a:bodyPr>
          <a:lstStyle/>
          <a:p>
            <a:pPr algn="ctr" rtl="1"/>
            <a:r>
              <a:rPr lang="ar-DZ" sz="2800" b="1" dirty="0" smtClean="0"/>
              <a:t>6-المعارف يمكن أن تخزن</a:t>
            </a:r>
            <a:endParaRPr lang="ar-DZ" sz="2800" b="1" dirty="0"/>
          </a:p>
        </p:txBody>
      </p:sp>
      <p:sp>
        <p:nvSpPr>
          <p:cNvPr id="8" name="ZoneTexte 7"/>
          <p:cNvSpPr txBox="1"/>
          <p:nvPr/>
        </p:nvSpPr>
        <p:spPr>
          <a:xfrm>
            <a:off x="611560" y="5570076"/>
            <a:ext cx="6912768" cy="523220"/>
          </a:xfrm>
          <a:prstGeom prst="rect">
            <a:avLst/>
          </a:prstGeom>
          <a:noFill/>
        </p:spPr>
        <p:txBody>
          <a:bodyPr wrap="square" rtlCol="1">
            <a:spAutoFit/>
          </a:bodyPr>
          <a:lstStyle/>
          <a:p>
            <a:pPr algn="ctr" rtl="1"/>
            <a:r>
              <a:rPr lang="ar-DZ" sz="2800" b="1" dirty="0" smtClean="0"/>
              <a:t>7-المعارف يمكن أن تصنف</a:t>
            </a:r>
            <a:endParaRPr lang="ar-DZ" sz="2800" b="1" dirty="0"/>
          </a:p>
        </p:txBody>
      </p:sp>
    </p:spTree>
    <p:extLst>
      <p:ext uri="{BB962C8B-B14F-4D97-AF65-F5344CB8AC3E}">
        <p14:creationId xmlns:p14="http://schemas.microsoft.com/office/powerpoint/2010/main" val="93193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والسلعة</a:t>
            </a:r>
            <a:endParaRPr lang="ar-DZ" sz="4000" b="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920161576"/>
              </p:ext>
            </p:extLst>
          </p:nvPr>
        </p:nvGraphicFramePr>
        <p:xfrm>
          <a:off x="768424" y="1340768"/>
          <a:ext cx="6851576" cy="5146040"/>
        </p:xfrm>
        <a:graphic>
          <a:graphicData uri="http://schemas.openxmlformats.org/drawingml/2006/table">
            <a:tbl>
              <a:tblPr rtl="1" firstRow="1" bandRow="1">
                <a:tableStyleId>{5DA37D80-6434-44D0-A028-1B22A696006F}</a:tableStyleId>
              </a:tblPr>
              <a:tblGrid>
                <a:gridCol w="2032000"/>
                <a:gridCol w="2210832"/>
                <a:gridCol w="2608744"/>
              </a:tblGrid>
              <a:tr h="370840">
                <a:tc>
                  <a:txBody>
                    <a:bodyPr/>
                    <a:lstStyle/>
                    <a:p>
                      <a:pPr rtl="1"/>
                      <a:r>
                        <a:rPr lang="ar-DZ" dirty="0" smtClean="0"/>
                        <a:t>البيانات</a:t>
                      </a:r>
                      <a:endParaRPr lang="ar-DZ" b="1" dirty="0"/>
                    </a:p>
                  </a:txBody>
                  <a:tcPr/>
                </a:tc>
                <a:tc>
                  <a:txBody>
                    <a:bodyPr/>
                    <a:lstStyle/>
                    <a:p>
                      <a:pPr rtl="1"/>
                      <a:r>
                        <a:rPr lang="ar-DZ" dirty="0" smtClean="0"/>
                        <a:t>السلعة</a:t>
                      </a:r>
                      <a:endParaRPr lang="ar-DZ" b="1" dirty="0"/>
                    </a:p>
                  </a:txBody>
                  <a:tcPr/>
                </a:tc>
                <a:tc>
                  <a:txBody>
                    <a:bodyPr/>
                    <a:lstStyle/>
                    <a:p>
                      <a:pPr rtl="1"/>
                      <a:r>
                        <a:rPr lang="ar-DZ" dirty="0" smtClean="0"/>
                        <a:t>المعرفة</a:t>
                      </a:r>
                      <a:endParaRPr lang="ar-DZ" b="1" dirty="0"/>
                    </a:p>
                  </a:txBody>
                  <a:tcPr/>
                </a:tc>
              </a:tr>
              <a:tr h="370840">
                <a:tc>
                  <a:txBody>
                    <a:bodyPr/>
                    <a:lstStyle/>
                    <a:p>
                      <a:pPr rtl="1"/>
                      <a:r>
                        <a:rPr lang="ar-DZ" b="1" dirty="0" smtClean="0"/>
                        <a:t>الخصائص</a:t>
                      </a:r>
                      <a:endParaRPr lang="ar-DZ" b="1" dirty="0"/>
                    </a:p>
                  </a:txBody>
                  <a:tcPr/>
                </a:tc>
                <a:tc>
                  <a:txBody>
                    <a:bodyPr/>
                    <a:lstStyle/>
                    <a:p>
                      <a:pPr rtl="1"/>
                      <a:r>
                        <a:rPr lang="ar-DZ" dirty="0" smtClean="0"/>
                        <a:t>-منظورة</a:t>
                      </a:r>
                    </a:p>
                    <a:p>
                      <a:pPr rtl="1"/>
                      <a:r>
                        <a:rPr lang="ar-DZ" dirty="0" smtClean="0"/>
                        <a:t>-قابلة للقياس</a:t>
                      </a:r>
                    </a:p>
                    <a:p>
                      <a:pPr rtl="1"/>
                      <a:r>
                        <a:rPr lang="ar-DZ" dirty="0" smtClean="0"/>
                        <a:t>-الندرة</a:t>
                      </a:r>
                    </a:p>
                    <a:p>
                      <a:pPr rtl="1"/>
                      <a:r>
                        <a:rPr lang="ar-DZ" dirty="0" smtClean="0"/>
                        <a:t>-تناقص العوائد</a:t>
                      </a:r>
                    </a:p>
                    <a:p>
                      <a:pPr rtl="1"/>
                      <a:r>
                        <a:rPr lang="ar-DZ" dirty="0" smtClean="0"/>
                        <a:t>-متلاشية</a:t>
                      </a:r>
                    </a:p>
                    <a:p>
                      <a:pPr rtl="1"/>
                      <a:r>
                        <a:rPr lang="ar-DZ" dirty="0" smtClean="0"/>
                        <a:t>-تعاقب الانتاج والاستهلاك</a:t>
                      </a:r>
                      <a:endParaRPr lang="ar-DZ" b="1" dirty="0" smtClean="0"/>
                    </a:p>
                  </a:txBody>
                  <a:tcPr/>
                </a:tc>
                <a:tc>
                  <a:txBody>
                    <a:bodyPr/>
                    <a:lstStyle/>
                    <a:p>
                      <a:pPr rtl="1"/>
                      <a:r>
                        <a:rPr lang="ar-DZ" dirty="0" smtClean="0"/>
                        <a:t>-غير منظورة-أثيرية</a:t>
                      </a:r>
                    </a:p>
                    <a:p>
                      <a:pPr rtl="1"/>
                      <a:r>
                        <a:rPr lang="ar-DZ" dirty="0" smtClean="0"/>
                        <a:t>-غير محددة-غير قابلة للقياس</a:t>
                      </a:r>
                    </a:p>
                    <a:p>
                      <a:pPr rtl="1"/>
                      <a:r>
                        <a:rPr lang="ar-DZ" dirty="0" smtClean="0"/>
                        <a:t>-الوفرة</a:t>
                      </a:r>
                    </a:p>
                    <a:p>
                      <a:pPr rtl="1"/>
                      <a:r>
                        <a:rPr lang="ar-DZ" dirty="0" smtClean="0"/>
                        <a:t>-تزايد</a:t>
                      </a:r>
                      <a:r>
                        <a:rPr lang="ar-DZ" baseline="0" dirty="0" smtClean="0"/>
                        <a:t> العوائد أو الرافعة</a:t>
                      </a:r>
                    </a:p>
                    <a:p>
                      <a:pPr rtl="1"/>
                      <a:r>
                        <a:rPr lang="ar-DZ" baseline="0" dirty="0" smtClean="0"/>
                        <a:t>-متولدة ذاتيا</a:t>
                      </a:r>
                    </a:p>
                    <a:p>
                      <a:pPr rtl="1"/>
                      <a:r>
                        <a:rPr lang="ar-DZ" baseline="0" dirty="0" smtClean="0"/>
                        <a:t>-تزامن الاستخدام والانتاج</a:t>
                      </a:r>
                      <a:endParaRPr lang="ar-DZ" b="1" baseline="0" dirty="0" smtClean="0"/>
                    </a:p>
                  </a:txBody>
                  <a:tcPr/>
                </a:tc>
              </a:tr>
              <a:tr h="370840">
                <a:tc>
                  <a:txBody>
                    <a:bodyPr/>
                    <a:lstStyle/>
                    <a:p>
                      <a:pPr rtl="1"/>
                      <a:r>
                        <a:rPr lang="ar-DZ" b="1" dirty="0" smtClean="0"/>
                        <a:t>القيمة</a:t>
                      </a:r>
                      <a:endParaRPr lang="ar-DZ" b="1" dirty="0"/>
                    </a:p>
                  </a:txBody>
                  <a:tcPr/>
                </a:tc>
                <a:tc>
                  <a:txBody>
                    <a:bodyPr/>
                    <a:lstStyle/>
                    <a:p>
                      <a:pPr rtl="1"/>
                      <a:r>
                        <a:rPr lang="ar-DZ" dirty="0" smtClean="0"/>
                        <a:t>-قيمة الاستعمال</a:t>
                      </a:r>
                    </a:p>
                    <a:p>
                      <a:pPr rtl="1"/>
                      <a:r>
                        <a:rPr lang="ar-DZ" dirty="0" smtClean="0"/>
                        <a:t>-قيمة التبادل</a:t>
                      </a:r>
                      <a:endParaRPr lang="ar-DZ" b="1" dirty="0" smtClean="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1800" u="none" strike="noStrike" kern="1200" cap="none" spc="0" normalizeH="0" baseline="0" noProof="0" dirty="0" smtClean="0">
                          <a:ln>
                            <a:noFill/>
                          </a:ln>
                          <a:effectLst/>
                          <a:uLnTx/>
                          <a:uFillTx/>
                        </a:rPr>
                        <a:t>-قيمة تبادل عند الاستعمال</a:t>
                      </a:r>
                    </a:p>
                    <a:p>
                      <a:pPr rtl="1"/>
                      <a:endParaRPr lang="ar-DZ" b="1" dirty="0"/>
                    </a:p>
                  </a:txBody>
                  <a:tcPr/>
                </a:tc>
              </a:tr>
              <a:tr h="370840">
                <a:tc>
                  <a:txBody>
                    <a:bodyPr/>
                    <a:lstStyle/>
                    <a:p>
                      <a:pPr rtl="1"/>
                      <a:r>
                        <a:rPr lang="ar-DZ" b="1" dirty="0" smtClean="0"/>
                        <a:t>الأفراد</a:t>
                      </a:r>
                      <a:endParaRPr lang="ar-DZ" b="1" dirty="0"/>
                    </a:p>
                  </a:txBody>
                  <a:tcPr/>
                </a:tc>
                <a:tc>
                  <a:txBody>
                    <a:bodyPr/>
                    <a:lstStyle/>
                    <a:p>
                      <a:pPr rtl="1"/>
                      <a:r>
                        <a:rPr lang="ar-DZ" dirty="0" smtClean="0"/>
                        <a:t>-العمال اليدويون</a:t>
                      </a:r>
                      <a:endParaRPr lang="ar-DZ" b="1" dirty="0"/>
                    </a:p>
                  </a:txBody>
                  <a:tcPr/>
                </a:tc>
                <a:tc>
                  <a:txBody>
                    <a:bodyPr/>
                    <a:lstStyle/>
                    <a:p>
                      <a:pPr rtl="1"/>
                      <a:r>
                        <a:rPr lang="ar-DZ" dirty="0" smtClean="0"/>
                        <a:t>-عمال ومهنيو المعرفة</a:t>
                      </a:r>
                      <a:endParaRPr lang="ar-DZ" b="1" dirty="0"/>
                    </a:p>
                  </a:txBody>
                  <a:tcPr/>
                </a:tc>
              </a:tr>
              <a:tr h="370840">
                <a:tc>
                  <a:txBody>
                    <a:bodyPr/>
                    <a:lstStyle/>
                    <a:p>
                      <a:pPr rtl="1"/>
                      <a:r>
                        <a:rPr lang="ar-DZ" b="1" dirty="0" smtClean="0"/>
                        <a:t>المقاييس </a:t>
                      </a:r>
                      <a:endParaRPr lang="ar-DZ"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-المقاييس الانتاجية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-المحاسبة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-المؤشرات المالية</a:t>
                      </a:r>
                      <a:endParaRPr lang="ar-DZ" b="1" dirty="0" smtClean="0"/>
                    </a:p>
                  </a:txBody>
                  <a:tcPr/>
                </a:tc>
                <a:tc>
                  <a:txBody>
                    <a:bodyPr/>
                    <a:lstStyle/>
                    <a:p>
                      <a:pPr rtl="1"/>
                      <a:r>
                        <a:rPr lang="ar-DZ" dirty="0" smtClean="0"/>
                        <a:t>-مقاييس انتاجية العمل المعرفي</a:t>
                      </a:r>
                    </a:p>
                    <a:p>
                      <a:pPr rtl="1"/>
                      <a:r>
                        <a:rPr lang="ar-DZ" dirty="0" smtClean="0"/>
                        <a:t>(قيد التطوير)</a:t>
                      </a:r>
                      <a:endParaRPr lang="ar-DZ" b="1" dirty="0"/>
                    </a:p>
                  </a:txBody>
                  <a:tcPr/>
                </a:tc>
              </a:tr>
              <a:tr h="370840">
                <a:tc>
                  <a:txBody>
                    <a:bodyPr/>
                    <a:lstStyle/>
                    <a:p>
                      <a:pPr rtl="1"/>
                      <a:r>
                        <a:rPr lang="ar-DZ" b="1" dirty="0" smtClean="0"/>
                        <a:t>نمط الندرة</a:t>
                      </a:r>
                      <a:endParaRPr lang="ar-DZ" b="1" dirty="0"/>
                    </a:p>
                  </a:txBody>
                  <a:tcPr/>
                </a:tc>
                <a:tc>
                  <a:txBody>
                    <a:bodyPr/>
                    <a:lstStyle/>
                    <a:p>
                      <a:pPr rtl="1"/>
                      <a:r>
                        <a:rPr lang="ar-DZ" dirty="0" smtClean="0"/>
                        <a:t>-في الموارد</a:t>
                      </a:r>
                      <a:endParaRPr lang="ar-DZ" b="1" dirty="0"/>
                    </a:p>
                  </a:txBody>
                  <a:tcPr/>
                </a:tc>
                <a:tc>
                  <a:txBody>
                    <a:bodyPr/>
                    <a:lstStyle/>
                    <a:p>
                      <a:pPr rtl="1"/>
                      <a:r>
                        <a:rPr lang="ar-DZ" dirty="0" smtClean="0"/>
                        <a:t>-في الانتباه والتركيز</a:t>
                      </a:r>
                      <a:endParaRPr lang="ar-DZ" b="1" dirty="0"/>
                    </a:p>
                  </a:txBody>
                  <a:tcPr/>
                </a:tc>
              </a:tr>
              <a:tr h="370840">
                <a:tc>
                  <a:txBody>
                    <a:bodyPr/>
                    <a:lstStyle/>
                    <a:p>
                      <a:pPr rtl="1"/>
                      <a:r>
                        <a:rPr lang="ar-DZ" b="1" dirty="0" smtClean="0"/>
                        <a:t>الضعف والقوة</a:t>
                      </a:r>
                      <a:endParaRPr lang="ar-DZ" b="1" dirty="0"/>
                    </a:p>
                  </a:txBody>
                  <a:tcPr/>
                </a:tc>
                <a:tc>
                  <a:txBody>
                    <a:bodyPr/>
                    <a:lstStyle/>
                    <a:p>
                      <a:pPr rtl="1"/>
                      <a:r>
                        <a:rPr lang="ar-DZ" dirty="0" smtClean="0"/>
                        <a:t>-دورة تقادم (ضعف)</a:t>
                      </a:r>
                      <a:endParaRPr lang="ar-DZ" b="1" dirty="0"/>
                    </a:p>
                  </a:txBody>
                  <a:tcPr/>
                </a:tc>
                <a:tc>
                  <a:txBody>
                    <a:bodyPr/>
                    <a:lstStyle/>
                    <a:p>
                      <a:pPr rtl="1"/>
                      <a:r>
                        <a:rPr lang="ar-DZ" dirty="0" smtClean="0"/>
                        <a:t>-دورة توليد وتعزيز ذاتي (قوة)</a:t>
                      </a:r>
                      <a:endParaRPr lang="ar-DZ" b="1" dirty="0"/>
                    </a:p>
                  </a:txBody>
                  <a:tcPr/>
                </a:tc>
              </a:tr>
              <a:tr h="370840">
                <a:tc>
                  <a:txBody>
                    <a:bodyPr/>
                    <a:lstStyle/>
                    <a:p>
                      <a:pPr rtl="1"/>
                      <a:r>
                        <a:rPr lang="ar-DZ" b="1" dirty="0" smtClean="0"/>
                        <a:t>النمو</a:t>
                      </a:r>
                      <a:endParaRPr lang="ar-DZ" b="1" dirty="0"/>
                    </a:p>
                  </a:txBody>
                  <a:tcPr/>
                </a:tc>
                <a:tc>
                  <a:txBody>
                    <a:bodyPr/>
                    <a:lstStyle/>
                    <a:p>
                      <a:pPr rtl="1"/>
                      <a:r>
                        <a:rPr lang="ar-DZ" dirty="0" smtClean="0"/>
                        <a:t>-خطي</a:t>
                      </a:r>
                      <a:endParaRPr lang="ar-DZ" b="1" dirty="0"/>
                    </a:p>
                  </a:txBody>
                  <a:tcPr/>
                </a:tc>
                <a:tc>
                  <a:txBody>
                    <a:bodyPr/>
                    <a:lstStyle/>
                    <a:p>
                      <a:pPr rtl="1"/>
                      <a:r>
                        <a:rPr lang="ar-DZ" dirty="0" smtClean="0"/>
                        <a:t>-أسي</a:t>
                      </a:r>
                      <a:endParaRPr lang="ar-DZ" b="1" dirty="0"/>
                    </a:p>
                  </a:txBody>
                  <a:tcPr/>
                </a:tc>
              </a:tr>
            </a:tbl>
          </a:graphicData>
        </a:graphic>
      </p:graphicFrame>
    </p:spTree>
    <p:extLst>
      <p:ext uri="{BB962C8B-B14F-4D97-AF65-F5344CB8AC3E}">
        <p14:creationId xmlns:p14="http://schemas.microsoft.com/office/powerpoint/2010/main" val="80004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والخدمة</a:t>
            </a:r>
            <a:endParaRPr lang="ar-DZ" sz="4000" b="1" dirty="0">
              <a:solidFill>
                <a:schemeClr val="bg1"/>
              </a:solidFill>
            </a:endParaRPr>
          </a:p>
        </p:txBody>
      </p:sp>
      <p:sp>
        <p:nvSpPr>
          <p:cNvPr id="3" name="Ellipse 2"/>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أولا</a:t>
            </a:r>
            <a:endParaRPr lang="ar-DZ" sz="4000" b="1" dirty="0"/>
          </a:p>
        </p:txBody>
      </p:sp>
      <p:sp>
        <p:nvSpPr>
          <p:cNvPr id="4" name="ZoneTexte 3"/>
          <p:cNvSpPr txBox="1"/>
          <p:nvPr/>
        </p:nvSpPr>
        <p:spPr>
          <a:xfrm>
            <a:off x="395536" y="3140968"/>
            <a:ext cx="7992888" cy="2062103"/>
          </a:xfrm>
          <a:prstGeom prst="rect">
            <a:avLst/>
          </a:prstGeom>
          <a:noFill/>
        </p:spPr>
        <p:txBody>
          <a:bodyPr wrap="square" rtlCol="1">
            <a:spAutoFit/>
          </a:bodyPr>
          <a:lstStyle/>
          <a:p>
            <a:pPr algn="just" rtl="1"/>
            <a:r>
              <a:rPr lang="ar-DZ" sz="3200" dirty="0" smtClean="0"/>
              <a:t>بعض الخدمات يمكن أن تقدم من قبل أفراد الخدمة اليدوية الذين قد لا يتوافرون على قدر عال من المعرفة مثل خدمات غسل السيارات في حين أن المعرفة تتطلب قدر أعلى بكثير عند تقديم خدماتها مثل الاستشارات وخدمة التعليم الجامعي</a:t>
            </a:r>
            <a:endParaRPr lang="ar-DZ" sz="3200" dirty="0"/>
          </a:p>
        </p:txBody>
      </p:sp>
    </p:spTree>
    <p:extLst>
      <p:ext uri="{BB962C8B-B14F-4D97-AF65-F5344CB8AC3E}">
        <p14:creationId xmlns:p14="http://schemas.microsoft.com/office/powerpoint/2010/main" val="168708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600" y="2276872"/>
            <a:ext cx="8087816" cy="707886"/>
          </a:xfrm>
          <a:prstGeom prst="rect">
            <a:avLst/>
          </a:prstGeom>
          <a:noFill/>
        </p:spPr>
        <p:txBody>
          <a:bodyPr wrap="square" rtlCol="1">
            <a:spAutoFit/>
          </a:bodyPr>
          <a:lstStyle/>
          <a:p>
            <a:pPr algn="r" rtl="1"/>
            <a:r>
              <a:rPr lang="ar-DZ" sz="4000" b="1" dirty="0" smtClean="0"/>
              <a:t>المعرفة = خصائص الخدمة + ثراء المعلومات</a:t>
            </a:r>
            <a:endParaRPr lang="ar-DZ" sz="4000" b="1" dirty="0"/>
          </a:p>
        </p:txBody>
      </p:sp>
    </p:spTree>
    <p:extLst>
      <p:ext uri="{BB962C8B-B14F-4D97-AF65-F5344CB8AC3E}">
        <p14:creationId xmlns:p14="http://schemas.microsoft.com/office/powerpoint/2010/main" val="183019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ثانيا</a:t>
            </a:r>
            <a:endParaRPr lang="ar-DZ" sz="4000" b="1" dirty="0"/>
          </a:p>
        </p:txBody>
      </p:sp>
      <p:sp>
        <p:nvSpPr>
          <p:cNvPr id="3" name="ZoneTexte 2"/>
          <p:cNvSpPr txBox="1"/>
          <p:nvPr/>
        </p:nvSpPr>
        <p:spPr>
          <a:xfrm>
            <a:off x="683568" y="2852936"/>
            <a:ext cx="7992888" cy="461665"/>
          </a:xfrm>
          <a:prstGeom prst="rect">
            <a:avLst/>
          </a:prstGeom>
          <a:noFill/>
        </p:spPr>
        <p:txBody>
          <a:bodyPr wrap="square" rtlCol="1">
            <a:spAutoFit/>
          </a:bodyPr>
          <a:lstStyle/>
          <a:p>
            <a:pPr algn="r" rtl="1"/>
            <a:r>
              <a:rPr lang="ar-DZ" sz="2400" dirty="0" smtClean="0"/>
              <a:t>يتم التمييز بين الخدمة والمعرفة </a:t>
            </a:r>
            <a:r>
              <a:rPr lang="ar-DZ" sz="2400" dirty="0" err="1" smtClean="0"/>
              <a:t>بناءا</a:t>
            </a:r>
            <a:r>
              <a:rPr lang="ar-DZ" sz="2400" dirty="0" smtClean="0"/>
              <a:t> على كثافة المعرفة المطلوبة لإنجاز العمل</a:t>
            </a:r>
            <a:endParaRPr lang="ar-DZ" sz="2400" dirty="0"/>
          </a:p>
        </p:txBody>
      </p:sp>
      <p:sp>
        <p:nvSpPr>
          <p:cNvPr id="4" name="Ellipse 3"/>
          <p:cNvSpPr/>
          <p:nvPr/>
        </p:nvSpPr>
        <p:spPr>
          <a:xfrm>
            <a:off x="6732240" y="4149080"/>
            <a:ext cx="1907704" cy="2016224"/>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5" name="Ellipse 4"/>
          <p:cNvSpPr/>
          <p:nvPr/>
        </p:nvSpPr>
        <p:spPr>
          <a:xfrm>
            <a:off x="7236296" y="4653136"/>
            <a:ext cx="1008112" cy="108012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t>جوهر الخدمة</a:t>
            </a:r>
            <a:endParaRPr lang="ar-DZ" b="1" dirty="0"/>
          </a:p>
        </p:txBody>
      </p:sp>
      <p:sp>
        <p:nvSpPr>
          <p:cNvPr id="6" name="Ellipse 5"/>
          <p:cNvSpPr/>
          <p:nvPr/>
        </p:nvSpPr>
        <p:spPr>
          <a:xfrm>
            <a:off x="3690156" y="4185084"/>
            <a:ext cx="1907704" cy="201622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7" name="Ellipse 6"/>
          <p:cNvSpPr/>
          <p:nvPr/>
        </p:nvSpPr>
        <p:spPr>
          <a:xfrm>
            <a:off x="4122204" y="4689140"/>
            <a:ext cx="1152128" cy="108012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DZ" b="1" dirty="0" smtClean="0"/>
              <a:t>المعرفة</a:t>
            </a:r>
            <a:endParaRPr lang="ar-DZ" b="1" dirty="0"/>
          </a:p>
        </p:txBody>
      </p:sp>
      <p:sp>
        <p:nvSpPr>
          <p:cNvPr id="8" name="Ellipse 7"/>
          <p:cNvSpPr/>
          <p:nvPr/>
        </p:nvSpPr>
        <p:spPr>
          <a:xfrm>
            <a:off x="683568" y="4149080"/>
            <a:ext cx="2195736" cy="201622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9" name="Ellipse 8"/>
          <p:cNvSpPr/>
          <p:nvPr/>
        </p:nvSpPr>
        <p:spPr>
          <a:xfrm>
            <a:off x="1043608" y="4653136"/>
            <a:ext cx="1512168" cy="108012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t>المعرفة المتخصصة</a:t>
            </a:r>
            <a:endParaRPr lang="ar-DZ" b="1" dirty="0"/>
          </a:p>
        </p:txBody>
      </p:sp>
      <p:cxnSp>
        <p:nvCxnSpPr>
          <p:cNvPr id="11" name="Connecteur droit avec flèche 10"/>
          <p:cNvCxnSpPr/>
          <p:nvPr/>
        </p:nvCxnSpPr>
        <p:spPr>
          <a:xfrm flipH="1">
            <a:off x="1043608" y="3789040"/>
            <a:ext cx="7200800"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ZoneTexte 11"/>
          <p:cNvSpPr txBox="1"/>
          <p:nvPr/>
        </p:nvSpPr>
        <p:spPr>
          <a:xfrm>
            <a:off x="2699792" y="3314601"/>
            <a:ext cx="3744416" cy="461665"/>
          </a:xfrm>
          <a:prstGeom prst="rect">
            <a:avLst/>
          </a:prstGeom>
          <a:noFill/>
        </p:spPr>
        <p:txBody>
          <a:bodyPr wrap="square" rtlCol="1">
            <a:spAutoFit/>
          </a:bodyPr>
          <a:lstStyle/>
          <a:p>
            <a:pPr algn="ctr" rtl="1"/>
            <a:r>
              <a:rPr lang="ar-DZ" sz="2400" b="1" dirty="0" smtClean="0">
                <a:solidFill>
                  <a:srgbClr val="FF0000"/>
                </a:solidFill>
              </a:rPr>
              <a:t>اتجاه كثافة المعرفة</a:t>
            </a:r>
            <a:endParaRPr lang="ar-DZ" sz="2400" b="1" dirty="0">
              <a:solidFill>
                <a:srgbClr val="FF0000"/>
              </a:solidFill>
            </a:endParaRPr>
          </a:p>
        </p:txBody>
      </p:sp>
    </p:spTree>
    <p:extLst>
      <p:ext uri="{BB962C8B-B14F-4D97-AF65-F5344CB8AC3E}">
        <p14:creationId xmlns:p14="http://schemas.microsoft.com/office/powerpoint/2010/main" val="10005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6588224" y="5949280"/>
            <a:ext cx="2554189" cy="369332"/>
          </a:xfrm>
          <a:prstGeom prst="rect">
            <a:avLst/>
          </a:prstGeom>
          <a:noFill/>
        </p:spPr>
        <p:txBody>
          <a:bodyPr wrap="square" rtlCol="1">
            <a:spAutoFit/>
          </a:bodyPr>
          <a:lstStyle/>
          <a:p>
            <a:pPr algn="ctr" rtl="1"/>
            <a:r>
              <a:rPr lang="ar-DZ" b="1" dirty="0" smtClean="0">
                <a:solidFill>
                  <a:srgbClr val="FF0000"/>
                </a:solidFill>
              </a:rPr>
              <a:t>مركز الثقل لخدمات تفاعلية</a:t>
            </a:r>
            <a:endParaRPr lang="ar-DZ" b="1" dirty="0">
              <a:solidFill>
                <a:srgbClr val="FF0000"/>
              </a:solidFill>
            </a:endParaRPr>
          </a:p>
        </p:txBody>
      </p:sp>
      <p:grpSp>
        <p:nvGrpSpPr>
          <p:cNvPr id="17" name="Groupe 16"/>
          <p:cNvGrpSpPr/>
          <p:nvPr/>
        </p:nvGrpSpPr>
        <p:grpSpPr>
          <a:xfrm>
            <a:off x="-70421" y="260648"/>
            <a:ext cx="8818885" cy="6129972"/>
            <a:chOff x="-70421" y="260648"/>
            <a:chExt cx="8818885" cy="6129972"/>
          </a:xfrm>
        </p:grpSpPr>
        <p:sp>
          <p:nvSpPr>
            <p:cNvPr id="2" name="Triangle isocèle 1"/>
            <p:cNvSpPr/>
            <p:nvPr/>
          </p:nvSpPr>
          <p:spPr>
            <a:xfrm>
              <a:off x="2123728" y="260648"/>
              <a:ext cx="4752528" cy="3384376"/>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3" name="ZoneTexte 2"/>
            <p:cNvSpPr txBox="1"/>
            <p:nvPr/>
          </p:nvSpPr>
          <p:spPr>
            <a:xfrm>
              <a:off x="3851920" y="910461"/>
              <a:ext cx="1368152" cy="646331"/>
            </a:xfrm>
            <a:prstGeom prst="rect">
              <a:avLst/>
            </a:prstGeom>
            <a:noFill/>
          </p:spPr>
          <p:txBody>
            <a:bodyPr wrap="square" rtlCol="1">
              <a:spAutoFit/>
            </a:bodyPr>
            <a:lstStyle/>
            <a:p>
              <a:pPr algn="ctr" rtl="1"/>
              <a:r>
                <a:rPr lang="ar-DZ" b="1" dirty="0" smtClean="0"/>
                <a:t>مكونات مادية وتشغيلية</a:t>
              </a:r>
              <a:endParaRPr lang="ar-DZ" b="1" dirty="0"/>
            </a:p>
          </p:txBody>
        </p:sp>
        <p:sp>
          <p:nvSpPr>
            <p:cNvPr id="5" name="ZoneTexte 4"/>
            <p:cNvSpPr txBox="1"/>
            <p:nvPr/>
          </p:nvSpPr>
          <p:spPr>
            <a:xfrm>
              <a:off x="5436096" y="2996952"/>
              <a:ext cx="1368152" cy="646331"/>
            </a:xfrm>
            <a:prstGeom prst="rect">
              <a:avLst/>
            </a:prstGeom>
            <a:noFill/>
          </p:spPr>
          <p:txBody>
            <a:bodyPr wrap="square" rtlCol="1">
              <a:spAutoFit/>
            </a:bodyPr>
            <a:lstStyle/>
            <a:p>
              <a:pPr algn="ctr" rtl="1"/>
              <a:r>
                <a:rPr lang="ar-DZ" b="1" dirty="0" smtClean="0"/>
                <a:t>الخصائص الشخصية</a:t>
              </a:r>
              <a:endParaRPr lang="ar-DZ" b="1" dirty="0"/>
            </a:p>
          </p:txBody>
        </p:sp>
        <p:sp>
          <p:nvSpPr>
            <p:cNvPr id="6" name="ZoneTexte 5"/>
            <p:cNvSpPr txBox="1"/>
            <p:nvPr/>
          </p:nvSpPr>
          <p:spPr>
            <a:xfrm>
              <a:off x="2051720" y="3131676"/>
              <a:ext cx="1368152" cy="369332"/>
            </a:xfrm>
            <a:prstGeom prst="rect">
              <a:avLst/>
            </a:prstGeom>
            <a:noFill/>
          </p:spPr>
          <p:txBody>
            <a:bodyPr wrap="square" rtlCol="1">
              <a:spAutoFit/>
            </a:bodyPr>
            <a:lstStyle/>
            <a:p>
              <a:pPr algn="ctr" rtl="1"/>
              <a:r>
                <a:rPr lang="ar-DZ" b="1" dirty="0" smtClean="0"/>
                <a:t>المعرفة</a:t>
              </a:r>
              <a:endParaRPr lang="ar-DZ" b="1" dirty="0"/>
            </a:p>
          </p:txBody>
        </p:sp>
        <p:sp>
          <p:nvSpPr>
            <p:cNvPr id="7" name="Triangle isocèle 6"/>
            <p:cNvSpPr/>
            <p:nvPr/>
          </p:nvSpPr>
          <p:spPr>
            <a:xfrm>
              <a:off x="7020272"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8244408"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9" name="Triangle isocèle 8"/>
            <p:cNvSpPr/>
            <p:nvPr/>
          </p:nvSpPr>
          <p:spPr>
            <a:xfrm>
              <a:off x="3707904"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4427984" y="4797152"/>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1" name="Triangle isocèle 10"/>
            <p:cNvSpPr/>
            <p:nvPr/>
          </p:nvSpPr>
          <p:spPr>
            <a:xfrm>
              <a:off x="395536"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2" name="Ellipse 11"/>
            <p:cNvSpPr/>
            <p:nvPr/>
          </p:nvSpPr>
          <p:spPr>
            <a:xfrm>
              <a:off x="611560"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4" name="ZoneTexte 13"/>
            <p:cNvSpPr txBox="1"/>
            <p:nvPr/>
          </p:nvSpPr>
          <p:spPr>
            <a:xfrm>
              <a:off x="3347864" y="6021288"/>
              <a:ext cx="2554189" cy="369332"/>
            </a:xfrm>
            <a:prstGeom prst="rect">
              <a:avLst/>
            </a:prstGeom>
            <a:noFill/>
          </p:spPr>
          <p:txBody>
            <a:bodyPr wrap="square" rtlCol="1">
              <a:spAutoFit/>
            </a:bodyPr>
            <a:lstStyle/>
            <a:p>
              <a:pPr algn="ctr" rtl="1"/>
              <a:r>
                <a:rPr lang="ar-DZ" b="1" dirty="0" smtClean="0">
                  <a:solidFill>
                    <a:srgbClr val="FF0000"/>
                  </a:solidFill>
                </a:rPr>
                <a:t>مركز الثقل للمكونات المادية</a:t>
              </a:r>
              <a:endParaRPr lang="ar-DZ" b="1" dirty="0">
                <a:solidFill>
                  <a:srgbClr val="FF0000"/>
                </a:solidFill>
              </a:endParaRPr>
            </a:p>
          </p:txBody>
        </p:sp>
        <p:sp>
          <p:nvSpPr>
            <p:cNvPr id="15" name="ZoneTexte 14"/>
            <p:cNvSpPr txBox="1"/>
            <p:nvPr/>
          </p:nvSpPr>
          <p:spPr>
            <a:xfrm>
              <a:off x="-70421" y="6011996"/>
              <a:ext cx="2554189" cy="369332"/>
            </a:xfrm>
            <a:prstGeom prst="rect">
              <a:avLst/>
            </a:prstGeom>
            <a:noFill/>
          </p:spPr>
          <p:txBody>
            <a:bodyPr wrap="square" rtlCol="1">
              <a:spAutoFit/>
            </a:bodyPr>
            <a:lstStyle/>
            <a:p>
              <a:pPr algn="ctr" rtl="1"/>
              <a:r>
                <a:rPr lang="ar-DZ" b="1" dirty="0" smtClean="0">
                  <a:solidFill>
                    <a:srgbClr val="FF0000"/>
                  </a:solidFill>
                </a:rPr>
                <a:t>مركز الثقل للمعرفة</a:t>
              </a:r>
              <a:endParaRPr lang="ar-DZ" b="1" dirty="0">
                <a:solidFill>
                  <a:srgbClr val="FF0000"/>
                </a:solidFill>
              </a:endParaRPr>
            </a:p>
          </p:txBody>
        </p:sp>
        <p:sp>
          <p:nvSpPr>
            <p:cNvPr id="16" name="ZoneTexte 15"/>
            <p:cNvSpPr txBox="1"/>
            <p:nvPr/>
          </p:nvSpPr>
          <p:spPr>
            <a:xfrm>
              <a:off x="6120172" y="1683965"/>
              <a:ext cx="2268252" cy="1384995"/>
            </a:xfrm>
            <a:prstGeom prst="rect">
              <a:avLst/>
            </a:prstGeom>
            <a:noFill/>
          </p:spPr>
          <p:txBody>
            <a:bodyPr wrap="square" rtlCol="1">
              <a:spAutoFit/>
            </a:bodyPr>
            <a:lstStyle/>
            <a:p>
              <a:pPr algn="ctr" rtl="1"/>
              <a:r>
                <a:rPr lang="ar-DZ" sz="2800" b="1" dirty="0" smtClean="0">
                  <a:solidFill>
                    <a:srgbClr val="FF0000"/>
                  </a:solidFill>
                </a:rPr>
                <a:t>مثلث الخدمة والتوجه القائم على المعرفة</a:t>
              </a:r>
              <a:endParaRPr lang="ar-DZ" sz="2800" b="1" dirty="0">
                <a:solidFill>
                  <a:srgbClr val="FF0000"/>
                </a:solidFill>
              </a:endParaRPr>
            </a:p>
          </p:txBody>
        </p:sp>
      </p:grpSp>
    </p:spTree>
    <p:extLst>
      <p:ext uri="{BB962C8B-B14F-4D97-AF65-F5344CB8AC3E}">
        <p14:creationId xmlns:p14="http://schemas.microsoft.com/office/powerpoint/2010/main" val="1934478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schemeClr val="bg1"/>
                </a:solidFill>
              </a:rPr>
              <a:t>تصنيف المعرفة </a:t>
            </a:r>
            <a:endParaRPr lang="ar-DZ" sz="3200" b="1" dirty="0">
              <a:solidFill>
                <a:schemeClr val="bg1"/>
              </a:solidFill>
            </a:endParaRPr>
          </a:p>
        </p:txBody>
      </p:sp>
      <p:cxnSp>
        <p:nvCxnSpPr>
          <p:cNvPr id="4" name="Connecteur droit avec flèche 3"/>
          <p:cNvCxnSpPr/>
          <p:nvPr/>
        </p:nvCxnSpPr>
        <p:spPr>
          <a:xfrm>
            <a:off x="4463988" y="3077671"/>
            <a:ext cx="3276364" cy="17914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 name="Connecteur droit avec flèche 5"/>
          <p:cNvCxnSpPr/>
          <p:nvPr/>
        </p:nvCxnSpPr>
        <p:spPr>
          <a:xfrm flipH="1">
            <a:off x="1763688" y="3077671"/>
            <a:ext cx="2700300" cy="17914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Ellipse 6"/>
          <p:cNvSpPr/>
          <p:nvPr/>
        </p:nvSpPr>
        <p:spPr>
          <a:xfrm>
            <a:off x="5580112" y="4941168"/>
            <a:ext cx="3384376" cy="1512168"/>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400" b="1" dirty="0" smtClean="0">
                <a:solidFill>
                  <a:schemeClr val="tx1"/>
                </a:solidFill>
              </a:rPr>
              <a:t>المعرفة الصريحة</a:t>
            </a:r>
          </a:p>
          <a:p>
            <a:pPr algn="ctr"/>
            <a:r>
              <a:rPr lang="fr-FR" sz="2400" b="1" dirty="0" smtClean="0">
                <a:solidFill>
                  <a:schemeClr val="tx1"/>
                </a:solidFill>
              </a:rPr>
              <a:t>Explicit K</a:t>
            </a:r>
            <a:endParaRPr lang="ar-DZ" sz="2400" b="1" dirty="0">
              <a:solidFill>
                <a:schemeClr val="tx1"/>
              </a:solidFill>
            </a:endParaRPr>
          </a:p>
        </p:txBody>
      </p:sp>
      <p:sp>
        <p:nvSpPr>
          <p:cNvPr id="8" name="Ellipse 7"/>
          <p:cNvSpPr/>
          <p:nvPr/>
        </p:nvSpPr>
        <p:spPr>
          <a:xfrm>
            <a:off x="539552" y="4941168"/>
            <a:ext cx="3096344" cy="1512168"/>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DZ" sz="2400" b="1" dirty="0" smtClean="0">
                <a:solidFill>
                  <a:schemeClr val="tx1"/>
                </a:solidFill>
              </a:rPr>
              <a:t>المعرفة الضمنية</a:t>
            </a:r>
          </a:p>
          <a:p>
            <a:pPr algn="ctr"/>
            <a:r>
              <a:rPr lang="fr-FR" sz="2400" b="1" dirty="0" err="1" smtClean="0">
                <a:solidFill>
                  <a:schemeClr val="tx1"/>
                </a:solidFill>
              </a:rPr>
              <a:t>Tacit</a:t>
            </a:r>
            <a:r>
              <a:rPr lang="fr-FR" sz="2400" b="1" smtClean="0">
                <a:solidFill>
                  <a:schemeClr val="tx1"/>
                </a:solidFill>
              </a:rPr>
              <a:t> K</a:t>
            </a:r>
            <a:endParaRPr lang="ar-DZ" sz="2400" b="1" dirty="0">
              <a:solidFill>
                <a:schemeClr val="tx1"/>
              </a:solidFill>
            </a:endParaRPr>
          </a:p>
        </p:txBody>
      </p:sp>
      <p:sp>
        <p:nvSpPr>
          <p:cNvPr id="9" name="Rectangle à coins arrondis 8"/>
          <p:cNvSpPr/>
          <p:nvPr/>
        </p:nvSpPr>
        <p:spPr>
          <a:xfrm>
            <a:off x="539552" y="1556792"/>
            <a:ext cx="7560840" cy="136815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ar-DZ" sz="2400" b="1" dirty="0" smtClean="0">
                <a:solidFill>
                  <a:schemeClr val="tx1"/>
                </a:solidFill>
              </a:rPr>
              <a:t>أولا: تصنيف  ميشال </a:t>
            </a:r>
            <a:r>
              <a:rPr lang="ar-DZ" sz="2400" b="1" dirty="0" err="1" smtClean="0">
                <a:solidFill>
                  <a:schemeClr val="tx1"/>
                </a:solidFill>
              </a:rPr>
              <a:t>بولاني</a:t>
            </a:r>
            <a:r>
              <a:rPr lang="ar-DZ" sz="2400" b="1" dirty="0" smtClean="0">
                <a:solidFill>
                  <a:schemeClr val="tx1"/>
                </a:solidFill>
              </a:rPr>
              <a:t> في الستينات، والذي أعاد طرحه </a:t>
            </a:r>
            <a:r>
              <a:rPr lang="ar-DZ" sz="2400" b="1" dirty="0" err="1" smtClean="0">
                <a:solidFill>
                  <a:schemeClr val="tx1"/>
                </a:solidFill>
              </a:rPr>
              <a:t>اكاجيرو</a:t>
            </a:r>
            <a:r>
              <a:rPr lang="ar-DZ" sz="2400" b="1" dirty="0" smtClean="0">
                <a:solidFill>
                  <a:schemeClr val="tx1"/>
                </a:solidFill>
              </a:rPr>
              <a:t> </a:t>
            </a:r>
            <a:r>
              <a:rPr lang="ar-DZ" sz="2400" b="1" dirty="0" err="1" smtClean="0">
                <a:solidFill>
                  <a:schemeClr val="tx1"/>
                </a:solidFill>
              </a:rPr>
              <a:t>نوناكا</a:t>
            </a:r>
            <a:r>
              <a:rPr lang="ar-DZ" sz="2400" b="1" dirty="0" smtClean="0">
                <a:solidFill>
                  <a:schemeClr val="tx1"/>
                </a:solidFill>
              </a:rPr>
              <a:t> في 1991 في دراسته حول (الشركات الخلاقة للمعرفة) والتي تم نشرها في مجلة هارفرد</a:t>
            </a:r>
            <a:endParaRPr lang="ar-DZ" sz="2400" b="1" dirty="0">
              <a:solidFill>
                <a:schemeClr val="tx1"/>
              </a:solidFill>
            </a:endParaRPr>
          </a:p>
        </p:txBody>
      </p:sp>
    </p:spTree>
    <p:extLst>
      <p:ext uri="{BB962C8B-B14F-4D97-AF65-F5344CB8AC3E}">
        <p14:creationId xmlns:p14="http://schemas.microsoft.com/office/powerpoint/2010/main" val="384361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11560" y="1484784"/>
            <a:ext cx="7848872" cy="1368152"/>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rtl="1"/>
            <a:r>
              <a:rPr lang="ar-DZ" sz="2400" b="1" dirty="0" smtClean="0">
                <a:solidFill>
                  <a:prstClr val="black"/>
                </a:solidFill>
              </a:rPr>
              <a:t>ثانيا: تصنيف  ميشال زاك حيث يصنف المعرفة إلى ثلاث أنواع أو مستويات</a:t>
            </a:r>
            <a:endParaRPr lang="ar-DZ" sz="2400" b="1" dirty="0">
              <a:solidFill>
                <a:prstClr val="black"/>
              </a:solidFill>
            </a:endParaRPr>
          </a:p>
        </p:txBody>
      </p:sp>
      <p:cxnSp>
        <p:nvCxnSpPr>
          <p:cNvPr id="4" name="Connecteur droit avec flèche 3"/>
          <p:cNvCxnSpPr/>
          <p:nvPr/>
        </p:nvCxnSpPr>
        <p:spPr>
          <a:xfrm>
            <a:off x="4535996" y="2852936"/>
            <a:ext cx="3348372"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 name="Connecteur droit avec flèche 5"/>
          <p:cNvCxnSpPr>
            <a:stCxn id="2" idx="2"/>
          </p:cNvCxnSpPr>
          <p:nvPr/>
        </p:nvCxnSpPr>
        <p:spPr>
          <a:xfrm>
            <a:off x="4535996" y="2852936"/>
            <a:ext cx="0"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Connecteur droit avec flèche 7"/>
          <p:cNvCxnSpPr>
            <a:endCxn id="11" idx="0"/>
          </p:cNvCxnSpPr>
          <p:nvPr/>
        </p:nvCxnSpPr>
        <p:spPr>
          <a:xfrm flipH="1">
            <a:off x="1422698" y="2852936"/>
            <a:ext cx="3113298"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9" name="Ellipse 8"/>
          <p:cNvSpPr/>
          <p:nvPr/>
        </p:nvSpPr>
        <p:spPr>
          <a:xfrm>
            <a:off x="6300192" y="4149080"/>
            <a:ext cx="2842221" cy="158417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sz="2400" b="1" dirty="0" smtClean="0">
                <a:solidFill>
                  <a:prstClr val="white"/>
                </a:solidFill>
              </a:rPr>
              <a:t>المعرفة الجوهرية</a:t>
            </a:r>
          </a:p>
          <a:p>
            <a:pPr algn="ctr"/>
            <a:r>
              <a:rPr lang="fr-FR" sz="2400" b="1" dirty="0" err="1" smtClean="0">
                <a:solidFill>
                  <a:prstClr val="white"/>
                </a:solidFill>
              </a:rPr>
              <a:t>Core</a:t>
            </a:r>
            <a:r>
              <a:rPr lang="fr-FR" sz="2400" b="1" dirty="0" smtClean="0">
                <a:solidFill>
                  <a:prstClr val="white"/>
                </a:solidFill>
              </a:rPr>
              <a:t> K</a:t>
            </a:r>
            <a:endParaRPr lang="ar-DZ" sz="2400" b="1" dirty="0">
              <a:solidFill>
                <a:prstClr val="white"/>
              </a:solidFill>
            </a:endParaRPr>
          </a:p>
        </p:txBody>
      </p:sp>
      <p:sp>
        <p:nvSpPr>
          <p:cNvPr id="10" name="Ellipse 9"/>
          <p:cNvSpPr/>
          <p:nvPr/>
        </p:nvSpPr>
        <p:spPr>
          <a:xfrm>
            <a:off x="3169939" y="4077072"/>
            <a:ext cx="2842221" cy="1584176"/>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ar-DZ" sz="2400" b="1" dirty="0" smtClean="0">
                <a:solidFill>
                  <a:prstClr val="black"/>
                </a:solidFill>
              </a:rPr>
              <a:t>المعرفة المتقدمة</a:t>
            </a:r>
          </a:p>
          <a:p>
            <a:pPr algn="ctr"/>
            <a:r>
              <a:rPr lang="fr-FR" sz="2400" b="1" dirty="0" smtClean="0">
                <a:solidFill>
                  <a:prstClr val="black"/>
                </a:solidFill>
              </a:rPr>
              <a:t>Advanced K</a:t>
            </a:r>
            <a:endParaRPr lang="ar-DZ" sz="2400" b="1" dirty="0">
              <a:solidFill>
                <a:prstClr val="black"/>
              </a:solidFill>
            </a:endParaRPr>
          </a:p>
        </p:txBody>
      </p:sp>
      <p:sp>
        <p:nvSpPr>
          <p:cNvPr id="11" name="Ellipse 10"/>
          <p:cNvSpPr/>
          <p:nvPr/>
        </p:nvSpPr>
        <p:spPr>
          <a:xfrm>
            <a:off x="1587" y="4077072"/>
            <a:ext cx="2842221" cy="158417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400" b="1" dirty="0" smtClean="0">
                <a:solidFill>
                  <a:prstClr val="black"/>
                </a:solidFill>
              </a:rPr>
              <a:t>المعرفة الابتكارية</a:t>
            </a:r>
          </a:p>
          <a:p>
            <a:pPr algn="ctr"/>
            <a:r>
              <a:rPr lang="fr-FR" sz="2400" b="1" dirty="0" smtClean="0">
                <a:solidFill>
                  <a:prstClr val="black"/>
                </a:solidFill>
              </a:rPr>
              <a:t>Innovation K</a:t>
            </a:r>
            <a:endParaRPr lang="ar-DZ" sz="2400" b="1" dirty="0">
              <a:solidFill>
                <a:prstClr val="black"/>
              </a:solidFill>
            </a:endParaRPr>
          </a:p>
        </p:txBody>
      </p:sp>
    </p:spTree>
    <p:extLst>
      <p:ext uri="{BB962C8B-B14F-4D97-AF65-F5344CB8AC3E}">
        <p14:creationId xmlns:p14="http://schemas.microsoft.com/office/powerpoint/2010/main" val="3190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prstClr val="white"/>
                </a:solidFill>
              </a:rPr>
              <a:t>أساليب الادراك المعرفي </a:t>
            </a:r>
            <a:endParaRPr lang="ar-DZ" sz="3200" b="1"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60848"/>
            <a:ext cx="7488832" cy="3528391"/>
          </a:xfrm>
          <a:prstGeom prst="rect">
            <a:avLst/>
          </a:prstGeom>
        </p:spPr>
      </p:pic>
    </p:spTree>
    <p:extLst>
      <p:ext uri="{BB962C8B-B14F-4D97-AF65-F5344CB8AC3E}">
        <p14:creationId xmlns:p14="http://schemas.microsoft.com/office/powerpoint/2010/main" val="181967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12" y="404812"/>
            <a:ext cx="4524375" cy="6048375"/>
          </a:xfrm>
          <a:prstGeom prst="rect">
            <a:avLst/>
          </a:prstGeom>
        </p:spPr>
      </p:pic>
    </p:spTree>
    <p:extLst>
      <p:ext uri="{BB962C8B-B14F-4D97-AF65-F5344CB8AC3E}">
        <p14:creationId xmlns:p14="http://schemas.microsoft.com/office/powerpoint/2010/main" val="30666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92" y="260648"/>
            <a:ext cx="3530134" cy="707886"/>
          </a:xfrm>
          <a:prstGeom prst="rect">
            <a:avLst/>
          </a:prstGeom>
        </p:spPr>
        <p:txBody>
          <a:bodyPr wrap="none">
            <a:spAutoFit/>
          </a:bodyPr>
          <a:lstStyle/>
          <a:p>
            <a:r>
              <a:rPr lang="ar-DZ" sz="4000" b="1" dirty="0">
                <a:solidFill>
                  <a:schemeClr val="bg1"/>
                </a:solidFill>
                <a:latin typeface="SimplifiedArabic-Bold"/>
              </a:rPr>
              <a:t>نشأة وتطور المعرفة</a:t>
            </a:r>
            <a:endParaRPr lang="ar-DZ" sz="4000" dirty="0">
              <a:solidFill>
                <a:schemeClr val="bg1"/>
              </a:solidFill>
            </a:endParaRPr>
          </a:p>
        </p:txBody>
      </p:sp>
      <p:sp>
        <p:nvSpPr>
          <p:cNvPr id="5" name="Ellipse 4"/>
          <p:cNvSpPr/>
          <p:nvPr/>
        </p:nvSpPr>
        <p:spPr>
          <a:xfrm>
            <a:off x="6516216" y="2708920"/>
            <a:ext cx="2232248" cy="129614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sz="2000" b="1" dirty="0" smtClean="0"/>
              <a:t>الاقتصاد الزراعي</a:t>
            </a:r>
            <a:endParaRPr lang="ar-DZ" sz="2000" b="1" dirty="0"/>
          </a:p>
        </p:txBody>
      </p:sp>
      <p:sp>
        <p:nvSpPr>
          <p:cNvPr id="7" name="Ellipse 6"/>
          <p:cNvSpPr/>
          <p:nvPr/>
        </p:nvSpPr>
        <p:spPr>
          <a:xfrm>
            <a:off x="3707904" y="2708920"/>
            <a:ext cx="2232248" cy="129614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sz="2000" b="1" dirty="0" smtClean="0"/>
              <a:t>الاقتصاد الصناعي</a:t>
            </a:r>
            <a:endParaRPr lang="ar-DZ" sz="2000" b="1" dirty="0"/>
          </a:p>
        </p:txBody>
      </p:sp>
      <p:sp>
        <p:nvSpPr>
          <p:cNvPr id="8" name="Ellipse 7"/>
          <p:cNvSpPr/>
          <p:nvPr/>
        </p:nvSpPr>
        <p:spPr>
          <a:xfrm>
            <a:off x="1187624" y="2708920"/>
            <a:ext cx="2232248" cy="1296144"/>
          </a:xfrm>
          <a:prstGeom prst="ellipse">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ar-DZ" sz="2000" b="1" dirty="0" smtClean="0">
                <a:solidFill>
                  <a:schemeClr val="tx1"/>
                </a:solidFill>
              </a:rPr>
              <a:t>اقتصاد الخدمات</a:t>
            </a:r>
            <a:endParaRPr lang="ar-DZ" sz="2000" b="1" dirty="0">
              <a:solidFill>
                <a:schemeClr val="tx1"/>
              </a:solidFill>
            </a:endParaRPr>
          </a:p>
        </p:txBody>
      </p:sp>
      <p:sp>
        <p:nvSpPr>
          <p:cNvPr id="9" name="Ellipse 8"/>
          <p:cNvSpPr/>
          <p:nvPr/>
        </p:nvSpPr>
        <p:spPr>
          <a:xfrm>
            <a:off x="2699792" y="4653136"/>
            <a:ext cx="4176464" cy="1296144"/>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DZ" sz="3200" b="1" dirty="0" smtClean="0"/>
              <a:t>اقتصاد المعرفة</a:t>
            </a:r>
            <a:endParaRPr lang="ar-DZ" sz="3200" b="1" dirty="0"/>
          </a:p>
        </p:txBody>
      </p:sp>
    </p:spTree>
    <p:extLst>
      <p:ext uri="{BB962C8B-B14F-4D97-AF65-F5344CB8AC3E}">
        <p14:creationId xmlns:p14="http://schemas.microsoft.com/office/powerpoint/2010/main" val="245969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1036320"/>
            <a:ext cx="5852160" cy="4785360"/>
          </a:xfrm>
          <a:prstGeom prst="rect">
            <a:avLst/>
          </a:prstGeom>
        </p:spPr>
      </p:pic>
    </p:spTree>
    <p:extLst>
      <p:ext uri="{BB962C8B-B14F-4D97-AF65-F5344CB8AC3E}">
        <p14:creationId xmlns:p14="http://schemas.microsoft.com/office/powerpoint/2010/main" val="40439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51466462"/>
              </p:ext>
            </p:extLst>
          </p:nvPr>
        </p:nvGraphicFramePr>
        <p:xfrm>
          <a:off x="228600" y="1692736"/>
          <a:ext cx="7943800" cy="5120640"/>
        </p:xfrm>
        <a:graphic>
          <a:graphicData uri="http://schemas.openxmlformats.org/drawingml/2006/table">
            <a:tbl>
              <a:tblPr rtl="1" firstRow="1" bandRow="1">
                <a:tableStyleId>{5940675A-B579-460E-94D1-54222C63F5DA}</a:tableStyleId>
              </a:tblPr>
              <a:tblGrid>
                <a:gridCol w="3971900"/>
                <a:gridCol w="3971900"/>
              </a:tblGrid>
              <a:tr h="1048060">
                <a:tc>
                  <a:txBody>
                    <a:bodyPr/>
                    <a:lstStyle/>
                    <a:p>
                      <a:pPr rtl="1"/>
                      <a:r>
                        <a:rPr lang="ar-DZ" sz="2400" dirty="0" smtClean="0"/>
                        <a:t>التحسس/التفكير</a:t>
                      </a:r>
                      <a:r>
                        <a:rPr lang="ar-DZ" sz="2400" baseline="0" dirty="0" smtClean="0"/>
                        <a:t> </a:t>
                      </a:r>
                      <a:r>
                        <a:rPr lang="fr-FR" sz="2400" baseline="0" dirty="0" smtClean="0"/>
                        <a:t>Sensation/</a:t>
                      </a:r>
                      <a:r>
                        <a:rPr lang="fr-FR" sz="2400" baseline="0" dirty="0" err="1" smtClean="0"/>
                        <a:t>Thinking</a:t>
                      </a:r>
                      <a:endParaRPr lang="ar-DZ" sz="2400" baseline="0" dirty="0" smtClean="0"/>
                    </a:p>
                    <a:p>
                      <a:pPr rtl="1"/>
                      <a:r>
                        <a:rPr lang="ar-DZ" sz="2400" baseline="0" dirty="0" smtClean="0"/>
                        <a:t>حاسم، معتمد عليه، يقظ للتفاصيل</a:t>
                      </a:r>
                      <a:endParaRPr lang="ar-DZ" sz="2400" dirty="0" smtClean="0"/>
                    </a:p>
                  </a:txBody>
                  <a:tcPr>
                    <a:solidFill>
                      <a:srgbClr val="FFFF0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التحسس/الشعور </a:t>
                      </a:r>
                      <a:r>
                        <a:rPr kumimoji="0" lang="fr-FR" sz="2400" b="0" i="0" u="none" strike="noStrike" kern="1200" cap="none" spc="0" normalizeH="0" baseline="0" noProof="0" dirty="0" smtClean="0">
                          <a:ln>
                            <a:noFill/>
                          </a:ln>
                          <a:solidFill>
                            <a:prstClr val="black"/>
                          </a:solidFill>
                          <a:effectLst/>
                          <a:uLnTx/>
                          <a:uFillTx/>
                          <a:latin typeface="+mn-lt"/>
                          <a:ea typeface="+mn-ea"/>
                          <a:cs typeface="+mn-cs"/>
                        </a:rPr>
                        <a:t>Sensation/Feeling</a:t>
                      </a:r>
                      <a:endParaRPr kumimoji="0" lang="ar-DZ"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براجماتي، تحليل، منهجي، واعي</a:t>
                      </a:r>
                    </a:p>
                    <a:p>
                      <a:pPr rtl="1"/>
                      <a:endParaRPr lang="ar-DZ" sz="2400" dirty="0"/>
                    </a:p>
                  </a:txBody>
                  <a:tcPr>
                    <a:solidFill>
                      <a:srgbClr val="FFFF00"/>
                    </a:solidFill>
                  </a:tcPr>
                </a:tc>
              </a:tr>
              <a:tr h="1048060">
                <a:tc>
                  <a:txBody>
                    <a:bodyPr/>
                    <a:lstStyle/>
                    <a:p>
                      <a:pPr rtl="1"/>
                      <a:r>
                        <a:rPr lang="ar-DZ" sz="2400" dirty="0" smtClean="0"/>
                        <a:t>المحاسبة،</a:t>
                      </a:r>
                      <a:r>
                        <a:rPr lang="ar-DZ" sz="2400" baseline="0" dirty="0" smtClean="0"/>
                        <a:t> مسك السجلات</a:t>
                      </a:r>
                    </a:p>
                    <a:p>
                      <a:pPr rtl="1"/>
                      <a:r>
                        <a:rPr lang="ar-DZ" sz="2400" baseline="0" dirty="0" smtClean="0"/>
                        <a:t>برمجة الحاسوب</a:t>
                      </a:r>
                    </a:p>
                    <a:p>
                      <a:pPr rtl="1"/>
                      <a:r>
                        <a:rPr lang="ar-DZ" sz="2400" baseline="0" dirty="0" smtClean="0"/>
                        <a:t>تكنولوجيا التصنيع</a:t>
                      </a:r>
                      <a:endParaRPr lang="ar-DZ" sz="2400" dirty="0"/>
                    </a:p>
                  </a:txBody>
                  <a:tcPr>
                    <a:solidFill>
                      <a:srgbClr val="FFFF00"/>
                    </a:solidFill>
                  </a:tcPr>
                </a:tc>
                <a:tc>
                  <a:txBody>
                    <a:bodyPr/>
                    <a:lstStyle/>
                    <a:p>
                      <a:pPr rtl="1"/>
                      <a:r>
                        <a:rPr lang="ar-DZ" sz="2400" dirty="0" smtClean="0"/>
                        <a:t>الاشراف</a:t>
                      </a:r>
                    </a:p>
                    <a:p>
                      <a:pPr rtl="1"/>
                      <a:r>
                        <a:rPr lang="ar-DZ" sz="2400" dirty="0" smtClean="0"/>
                        <a:t>البيع</a:t>
                      </a:r>
                    </a:p>
                    <a:p>
                      <a:pPr rtl="1"/>
                      <a:r>
                        <a:rPr lang="ar-DZ" sz="2400" dirty="0" smtClean="0"/>
                        <a:t>التفاوض</a:t>
                      </a:r>
                      <a:endParaRPr lang="ar-DZ" sz="2400" dirty="0"/>
                    </a:p>
                  </a:txBody>
                  <a:tcPr>
                    <a:solidFill>
                      <a:srgbClr val="FFFF00"/>
                    </a:solidFill>
                  </a:tcPr>
                </a:tc>
              </a:tr>
              <a:tr h="104806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الحدس/التفكير </a:t>
                      </a:r>
                      <a:r>
                        <a:rPr kumimoji="0" lang="fr-FR" sz="2400" b="0" i="0" u="none" strike="noStrike" kern="1200" cap="none" spc="0" normalizeH="0" baseline="0" noProof="0" dirty="0" smtClean="0">
                          <a:ln>
                            <a:noFill/>
                          </a:ln>
                          <a:solidFill>
                            <a:prstClr val="black"/>
                          </a:solidFill>
                          <a:effectLst/>
                          <a:uLnTx/>
                          <a:uFillTx/>
                          <a:latin typeface="+mn-lt"/>
                          <a:ea typeface="+mn-ea"/>
                          <a:cs typeface="+mn-cs"/>
                        </a:rPr>
                        <a:t>Intuition/</a:t>
                      </a:r>
                      <a:r>
                        <a:rPr kumimoji="0" lang="fr-FR" sz="2400" b="0" i="0" u="none" strike="noStrike" kern="1200" cap="none" spc="0" normalizeH="0" baseline="0" noProof="0" dirty="0" err="1" smtClean="0">
                          <a:ln>
                            <a:noFill/>
                          </a:ln>
                          <a:solidFill>
                            <a:prstClr val="black"/>
                          </a:solidFill>
                          <a:effectLst/>
                          <a:uLnTx/>
                          <a:uFillTx/>
                          <a:latin typeface="+mn-lt"/>
                          <a:ea typeface="+mn-ea"/>
                          <a:cs typeface="+mn-cs"/>
                        </a:rPr>
                        <a:t>Thinking</a:t>
                      </a:r>
                      <a:endParaRPr kumimoji="0" lang="ar-DZ"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خلاق، تقدمي، مستبصر</a:t>
                      </a:r>
                    </a:p>
                    <a:p>
                      <a:pPr rtl="1"/>
                      <a:endParaRPr lang="ar-DZ" sz="2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الحدس/الشعور </a:t>
                      </a:r>
                      <a:r>
                        <a:rPr kumimoji="0" lang="fr-FR" sz="2400" b="0" i="0" u="none" strike="noStrike" kern="1200" cap="none" spc="0" normalizeH="0" baseline="0" noProof="0" dirty="0" smtClean="0">
                          <a:ln>
                            <a:noFill/>
                          </a:ln>
                          <a:solidFill>
                            <a:prstClr val="black"/>
                          </a:solidFill>
                          <a:effectLst/>
                          <a:uLnTx/>
                          <a:uFillTx/>
                          <a:latin typeface="+mn-lt"/>
                          <a:ea typeface="+mn-ea"/>
                          <a:cs typeface="+mn-cs"/>
                        </a:rPr>
                        <a:t>Intuition/Feeling</a:t>
                      </a:r>
                      <a:endParaRPr kumimoji="0" lang="ar-DZ" sz="2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mn-lt"/>
                          <a:ea typeface="+mn-ea"/>
                          <a:cs typeface="+mn-cs"/>
                        </a:rPr>
                        <a:t>حيوي، موجه للعاملين، مفيد</a:t>
                      </a:r>
                    </a:p>
                    <a:p>
                      <a:pPr rtl="1"/>
                      <a:endParaRPr lang="ar-DZ" sz="2400" dirty="0"/>
                    </a:p>
                  </a:txBody>
                  <a:tcPr/>
                </a:tc>
              </a:tr>
              <a:tr h="1048060">
                <a:tc>
                  <a:txBody>
                    <a:bodyPr/>
                    <a:lstStyle/>
                    <a:p>
                      <a:pPr rtl="1"/>
                      <a:r>
                        <a:rPr lang="ar-DZ" sz="2400" dirty="0" smtClean="0"/>
                        <a:t>تصميم النظم</a:t>
                      </a:r>
                    </a:p>
                    <a:p>
                      <a:pPr rtl="1"/>
                      <a:r>
                        <a:rPr lang="ar-DZ" sz="2400" dirty="0" smtClean="0"/>
                        <a:t>العمل القانوني</a:t>
                      </a:r>
                    </a:p>
                    <a:p>
                      <a:pPr rtl="1"/>
                      <a:r>
                        <a:rPr lang="ar-DZ" sz="2400" dirty="0" smtClean="0"/>
                        <a:t>الادارة الوسطى</a:t>
                      </a:r>
                      <a:endParaRPr lang="ar-DZ" sz="2400" dirty="0"/>
                    </a:p>
                  </a:txBody>
                  <a:tcPr/>
                </a:tc>
                <a:tc>
                  <a:txBody>
                    <a:bodyPr/>
                    <a:lstStyle/>
                    <a:p>
                      <a:pPr rtl="1"/>
                      <a:r>
                        <a:rPr lang="ar-DZ" sz="2400" dirty="0" smtClean="0"/>
                        <a:t>خدمة الزبون</a:t>
                      </a:r>
                    </a:p>
                    <a:p>
                      <a:pPr rtl="1"/>
                      <a:r>
                        <a:rPr lang="ar-DZ" sz="2400" dirty="0" smtClean="0"/>
                        <a:t>الموارد البشرية</a:t>
                      </a:r>
                      <a:endParaRPr lang="ar-DZ" sz="2400" dirty="0"/>
                    </a:p>
                  </a:txBody>
                  <a:tcPr/>
                </a:tc>
              </a:tr>
            </a:tbl>
          </a:graphicData>
        </a:graphic>
      </p:graphicFrame>
      <p:sp>
        <p:nvSpPr>
          <p:cNvPr id="3" name="ZoneTexte 2"/>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prstClr val="white"/>
                </a:solidFill>
              </a:rPr>
              <a:t>أساليب الادراك المعرفي </a:t>
            </a:r>
            <a:endParaRPr lang="ar-DZ" sz="3200" b="1" dirty="0">
              <a:solidFill>
                <a:prstClr val="white"/>
              </a:solidFill>
            </a:endParaRPr>
          </a:p>
        </p:txBody>
      </p:sp>
    </p:spTree>
    <p:extLst>
      <p:ext uri="{BB962C8B-B14F-4D97-AF65-F5344CB8AC3E}">
        <p14:creationId xmlns:p14="http://schemas.microsoft.com/office/powerpoint/2010/main" val="3102098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schemeClr val="bg1"/>
                </a:solidFill>
              </a:rPr>
              <a:t>دورة حياة المعرفة </a:t>
            </a:r>
            <a:endParaRPr lang="ar-DZ" sz="3200" b="1" dirty="0">
              <a:solidFill>
                <a:schemeClr val="bg1"/>
              </a:solidFill>
            </a:endParaRPr>
          </a:p>
        </p:txBody>
      </p:sp>
      <p:grpSp>
        <p:nvGrpSpPr>
          <p:cNvPr id="18" name="Groupe 17"/>
          <p:cNvGrpSpPr/>
          <p:nvPr/>
        </p:nvGrpSpPr>
        <p:grpSpPr>
          <a:xfrm>
            <a:off x="467544" y="1484784"/>
            <a:ext cx="7272808" cy="4752528"/>
            <a:chOff x="467544" y="1484784"/>
            <a:chExt cx="7272808" cy="4752528"/>
          </a:xfrm>
        </p:grpSpPr>
        <p:cxnSp>
          <p:nvCxnSpPr>
            <p:cNvPr id="5" name="Connecteur droit avec flèche 4"/>
            <p:cNvCxnSpPr/>
            <p:nvPr/>
          </p:nvCxnSpPr>
          <p:spPr>
            <a:xfrm>
              <a:off x="1259632" y="5661248"/>
              <a:ext cx="64807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ZoneTexte 6"/>
            <p:cNvSpPr txBox="1"/>
            <p:nvPr/>
          </p:nvSpPr>
          <p:spPr>
            <a:xfrm>
              <a:off x="3563888" y="5837202"/>
              <a:ext cx="1872208" cy="400110"/>
            </a:xfrm>
            <a:prstGeom prst="rect">
              <a:avLst/>
            </a:prstGeom>
            <a:noFill/>
          </p:spPr>
          <p:txBody>
            <a:bodyPr wrap="square" rtlCol="1">
              <a:spAutoFit/>
            </a:bodyPr>
            <a:lstStyle/>
            <a:p>
              <a:pPr algn="ctr" rtl="1"/>
              <a:r>
                <a:rPr lang="ar-DZ" sz="2000" b="1" dirty="0" smtClean="0"/>
                <a:t>الوقت</a:t>
              </a:r>
              <a:endParaRPr lang="ar-DZ" sz="2000" b="1" dirty="0"/>
            </a:p>
          </p:txBody>
        </p:sp>
        <p:cxnSp>
          <p:nvCxnSpPr>
            <p:cNvPr id="9" name="Connecteur droit avec flèche 8"/>
            <p:cNvCxnSpPr/>
            <p:nvPr/>
          </p:nvCxnSpPr>
          <p:spPr>
            <a:xfrm flipV="1">
              <a:off x="1259632" y="1484784"/>
              <a:ext cx="0" cy="41764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Forme libre 9"/>
            <p:cNvSpPr/>
            <p:nvPr/>
          </p:nvSpPr>
          <p:spPr>
            <a:xfrm>
              <a:off x="1508760" y="1923021"/>
              <a:ext cx="5166360" cy="3456699"/>
            </a:xfrm>
            <a:custGeom>
              <a:avLst/>
              <a:gdLst>
                <a:gd name="connsiteX0" fmla="*/ 0 w 5166360"/>
                <a:gd name="connsiteY0" fmla="*/ 3456699 h 3456699"/>
                <a:gd name="connsiteX1" fmla="*/ 1036320 w 5166360"/>
                <a:gd name="connsiteY1" fmla="*/ 2237499 h 3456699"/>
                <a:gd name="connsiteX2" fmla="*/ 2103120 w 5166360"/>
                <a:gd name="connsiteY2" fmla="*/ 103899 h 3456699"/>
                <a:gd name="connsiteX3" fmla="*/ 3032760 w 5166360"/>
                <a:gd name="connsiteY3" fmla="*/ 545859 h 3456699"/>
                <a:gd name="connsiteX4" fmla="*/ 3139440 w 5166360"/>
                <a:gd name="connsiteY4" fmla="*/ 2405139 h 3456699"/>
                <a:gd name="connsiteX5" fmla="*/ 5166360 w 5166360"/>
                <a:gd name="connsiteY5" fmla="*/ 3289059 h 34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360" h="3456699">
                  <a:moveTo>
                    <a:pt x="0" y="3456699"/>
                  </a:moveTo>
                  <a:cubicBezTo>
                    <a:pt x="342900" y="3126499"/>
                    <a:pt x="685800" y="2796299"/>
                    <a:pt x="1036320" y="2237499"/>
                  </a:cubicBezTo>
                  <a:cubicBezTo>
                    <a:pt x="1386840" y="1678699"/>
                    <a:pt x="1770380" y="385839"/>
                    <a:pt x="2103120" y="103899"/>
                  </a:cubicBezTo>
                  <a:cubicBezTo>
                    <a:pt x="2435860" y="-178041"/>
                    <a:pt x="2860040" y="162319"/>
                    <a:pt x="3032760" y="545859"/>
                  </a:cubicBezTo>
                  <a:cubicBezTo>
                    <a:pt x="3205480" y="929399"/>
                    <a:pt x="2783840" y="1947939"/>
                    <a:pt x="3139440" y="2405139"/>
                  </a:cubicBezTo>
                  <a:cubicBezTo>
                    <a:pt x="3495040" y="2862339"/>
                    <a:pt x="4330700" y="3075699"/>
                    <a:pt x="5166360" y="32890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1" name="ZoneTexte 10"/>
            <p:cNvSpPr txBox="1"/>
            <p:nvPr/>
          </p:nvSpPr>
          <p:spPr>
            <a:xfrm>
              <a:off x="467544" y="3068960"/>
              <a:ext cx="887016" cy="707886"/>
            </a:xfrm>
            <a:prstGeom prst="rect">
              <a:avLst/>
            </a:prstGeom>
            <a:noFill/>
          </p:spPr>
          <p:txBody>
            <a:bodyPr wrap="square" rtlCol="1">
              <a:spAutoFit/>
            </a:bodyPr>
            <a:lstStyle/>
            <a:p>
              <a:pPr algn="ctr" rtl="1"/>
              <a:r>
                <a:rPr lang="ar-DZ" sz="2000" b="1" dirty="0" smtClean="0"/>
                <a:t>قيمة الوحدة</a:t>
              </a:r>
              <a:endParaRPr lang="ar-DZ" sz="2000" b="1" dirty="0"/>
            </a:p>
          </p:txBody>
        </p:sp>
        <p:sp>
          <p:nvSpPr>
            <p:cNvPr id="12" name="ZoneTexte 11"/>
            <p:cNvSpPr txBox="1"/>
            <p:nvPr/>
          </p:nvSpPr>
          <p:spPr>
            <a:xfrm>
              <a:off x="1619672" y="5075892"/>
              <a:ext cx="1440160" cy="369332"/>
            </a:xfrm>
            <a:prstGeom prst="rect">
              <a:avLst/>
            </a:prstGeom>
            <a:noFill/>
          </p:spPr>
          <p:txBody>
            <a:bodyPr wrap="square" rtlCol="1">
              <a:spAutoFit/>
            </a:bodyPr>
            <a:lstStyle/>
            <a:p>
              <a:pPr algn="r" rtl="1"/>
              <a:r>
                <a:rPr lang="ar-DZ" dirty="0" smtClean="0"/>
                <a:t>الأفكار والمفاهيم</a:t>
              </a:r>
              <a:endParaRPr lang="ar-DZ" dirty="0"/>
            </a:p>
          </p:txBody>
        </p:sp>
        <p:sp>
          <p:nvSpPr>
            <p:cNvPr id="13" name="ZoneTexte 12"/>
            <p:cNvSpPr txBox="1"/>
            <p:nvPr/>
          </p:nvSpPr>
          <p:spPr>
            <a:xfrm>
              <a:off x="2555776" y="3776846"/>
              <a:ext cx="792088" cy="646331"/>
            </a:xfrm>
            <a:prstGeom prst="rect">
              <a:avLst/>
            </a:prstGeom>
            <a:noFill/>
          </p:spPr>
          <p:txBody>
            <a:bodyPr wrap="square" rtlCol="1">
              <a:spAutoFit/>
            </a:bodyPr>
            <a:lstStyle/>
            <a:p>
              <a:pPr algn="r" rtl="1"/>
              <a:r>
                <a:rPr lang="ar-DZ" dirty="0" smtClean="0"/>
                <a:t>البحث التطبيقي</a:t>
              </a:r>
              <a:endParaRPr lang="ar-DZ" dirty="0"/>
            </a:p>
          </p:txBody>
        </p:sp>
        <p:sp>
          <p:nvSpPr>
            <p:cNvPr id="14" name="ZoneTexte 13"/>
            <p:cNvSpPr txBox="1"/>
            <p:nvPr/>
          </p:nvSpPr>
          <p:spPr>
            <a:xfrm>
              <a:off x="2951820" y="1547500"/>
              <a:ext cx="1764196" cy="400110"/>
            </a:xfrm>
            <a:prstGeom prst="rect">
              <a:avLst/>
            </a:prstGeom>
            <a:noFill/>
          </p:spPr>
          <p:txBody>
            <a:bodyPr wrap="square" rtlCol="1">
              <a:spAutoFit/>
            </a:bodyPr>
            <a:lstStyle/>
            <a:p>
              <a:pPr algn="ctr" rtl="1"/>
              <a:r>
                <a:rPr lang="ar-DZ" sz="2000" dirty="0" smtClean="0"/>
                <a:t>الاستشارة</a:t>
              </a:r>
              <a:endParaRPr lang="ar-DZ" sz="2000" dirty="0"/>
            </a:p>
          </p:txBody>
        </p:sp>
        <p:sp>
          <p:nvSpPr>
            <p:cNvPr id="15" name="ZoneTexte 14"/>
            <p:cNvSpPr txBox="1"/>
            <p:nvPr/>
          </p:nvSpPr>
          <p:spPr>
            <a:xfrm>
              <a:off x="4716016" y="2348880"/>
              <a:ext cx="1008112" cy="369332"/>
            </a:xfrm>
            <a:prstGeom prst="rect">
              <a:avLst/>
            </a:prstGeom>
            <a:noFill/>
          </p:spPr>
          <p:txBody>
            <a:bodyPr wrap="square" rtlCol="1">
              <a:spAutoFit/>
            </a:bodyPr>
            <a:lstStyle/>
            <a:p>
              <a:pPr algn="l"/>
              <a:r>
                <a:rPr lang="ar-DZ" dirty="0" smtClean="0"/>
                <a:t>الطرق</a:t>
              </a:r>
              <a:endParaRPr lang="ar-DZ" dirty="0"/>
            </a:p>
          </p:txBody>
        </p:sp>
        <p:sp>
          <p:nvSpPr>
            <p:cNvPr id="16" name="ZoneTexte 15"/>
            <p:cNvSpPr txBox="1"/>
            <p:nvPr/>
          </p:nvSpPr>
          <p:spPr>
            <a:xfrm>
              <a:off x="4716016" y="3422903"/>
              <a:ext cx="1296144" cy="369332"/>
            </a:xfrm>
            <a:prstGeom prst="rect">
              <a:avLst/>
            </a:prstGeom>
            <a:noFill/>
          </p:spPr>
          <p:txBody>
            <a:bodyPr wrap="square" rtlCol="1">
              <a:spAutoFit/>
            </a:bodyPr>
            <a:lstStyle/>
            <a:p>
              <a:pPr algn="l"/>
              <a:r>
                <a:rPr lang="ar-DZ" dirty="0" smtClean="0"/>
                <a:t>المساقات</a:t>
              </a:r>
              <a:endParaRPr lang="ar-DZ" dirty="0"/>
            </a:p>
          </p:txBody>
        </p:sp>
        <p:sp>
          <p:nvSpPr>
            <p:cNvPr id="17" name="ZoneTexte 16"/>
            <p:cNvSpPr txBox="1"/>
            <p:nvPr/>
          </p:nvSpPr>
          <p:spPr>
            <a:xfrm>
              <a:off x="6012160" y="4653136"/>
              <a:ext cx="1080120" cy="369332"/>
            </a:xfrm>
            <a:prstGeom prst="rect">
              <a:avLst/>
            </a:prstGeom>
            <a:noFill/>
          </p:spPr>
          <p:txBody>
            <a:bodyPr wrap="square" rtlCol="1">
              <a:spAutoFit/>
            </a:bodyPr>
            <a:lstStyle/>
            <a:p>
              <a:r>
                <a:rPr lang="ar-DZ" dirty="0" smtClean="0"/>
                <a:t>المنشورات</a:t>
              </a:r>
              <a:endParaRPr lang="ar-DZ" dirty="0"/>
            </a:p>
          </p:txBody>
        </p:sp>
      </p:grpSp>
    </p:spTree>
    <p:extLst>
      <p:ext uri="{BB962C8B-B14F-4D97-AF65-F5344CB8AC3E}">
        <p14:creationId xmlns:p14="http://schemas.microsoft.com/office/powerpoint/2010/main" val="240304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5656" y="332656"/>
            <a:ext cx="5904656" cy="584775"/>
          </a:xfrm>
          <a:prstGeom prst="rect">
            <a:avLst/>
          </a:prstGeom>
          <a:noFill/>
        </p:spPr>
        <p:txBody>
          <a:bodyPr wrap="square" rtlCol="1">
            <a:spAutoFit/>
          </a:bodyPr>
          <a:lstStyle/>
          <a:p>
            <a:pPr algn="ctr" rtl="1"/>
            <a:r>
              <a:rPr lang="ar-DZ" sz="3200" b="1" dirty="0" smtClean="0">
                <a:solidFill>
                  <a:schemeClr val="bg1"/>
                </a:solidFill>
              </a:rPr>
              <a:t>ملاحظات حول دورة حياة المعرفة</a:t>
            </a:r>
            <a:endParaRPr lang="ar-DZ" sz="3200" b="1" dirty="0">
              <a:solidFill>
                <a:schemeClr val="bg1"/>
              </a:solidFill>
            </a:endParaRPr>
          </a:p>
        </p:txBody>
      </p:sp>
      <p:sp>
        <p:nvSpPr>
          <p:cNvPr id="3" name="Ellipse 2"/>
          <p:cNvSpPr/>
          <p:nvPr/>
        </p:nvSpPr>
        <p:spPr>
          <a:xfrm>
            <a:off x="5796136" y="1628800"/>
            <a:ext cx="1800200" cy="1224136"/>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4000" b="1" dirty="0" smtClean="0"/>
              <a:t>أولا</a:t>
            </a:r>
            <a:endParaRPr lang="ar-DZ" sz="4000" b="1" dirty="0"/>
          </a:p>
        </p:txBody>
      </p:sp>
      <p:sp>
        <p:nvSpPr>
          <p:cNvPr id="4" name="Ellipse 3"/>
          <p:cNvSpPr/>
          <p:nvPr/>
        </p:nvSpPr>
        <p:spPr>
          <a:xfrm>
            <a:off x="467544" y="2132856"/>
            <a:ext cx="5112568" cy="1512168"/>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DZ" sz="2400" dirty="0" smtClean="0"/>
              <a:t>أحيانا دورة حياة المعرفة تكون قصيرة جدا</a:t>
            </a:r>
            <a:endParaRPr lang="ar-DZ" sz="2400" dirty="0"/>
          </a:p>
        </p:txBody>
      </p:sp>
      <p:sp>
        <p:nvSpPr>
          <p:cNvPr id="5" name="Ellipse 4"/>
          <p:cNvSpPr/>
          <p:nvPr/>
        </p:nvSpPr>
        <p:spPr>
          <a:xfrm>
            <a:off x="5868144" y="4437112"/>
            <a:ext cx="1800200" cy="1224136"/>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4000" b="1" dirty="0" smtClean="0"/>
              <a:t>ثانيا</a:t>
            </a:r>
            <a:endParaRPr lang="ar-DZ" sz="4000" b="1" dirty="0"/>
          </a:p>
        </p:txBody>
      </p:sp>
      <p:sp>
        <p:nvSpPr>
          <p:cNvPr id="6" name="Ellipse 5"/>
          <p:cNvSpPr/>
          <p:nvPr/>
        </p:nvSpPr>
        <p:spPr>
          <a:xfrm>
            <a:off x="467544" y="5013176"/>
            <a:ext cx="5112568" cy="1512168"/>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DZ" sz="2400" dirty="0" smtClean="0"/>
              <a:t>أحيانا بعض المعارف تكون ذات دورة حياة مفتوحة</a:t>
            </a:r>
            <a:endParaRPr lang="ar-DZ" sz="2400" dirty="0"/>
          </a:p>
        </p:txBody>
      </p:sp>
    </p:spTree>
    <p:extLst>
      <p:ext uri="{BB962C8B-B14F-4D97-AF65-F5344CB8AC3E}">
        <p14:creationId xmlns:p14="http://schemas.microsoft.com/office/powerpoint/2010/main" val="291810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11760" y="539969"/>
            <a:ext cx="3960440" cy="584775"/>
          </a:xfrm>
          <a:prstGeom prst="rect">
            <a:avLst/>
          </a:prstGeom>
          <a:noFill/>
        </p:spPr>
        <p:txBody>
          <a:bodyPr wrap="square" rtlCol="1">
            <a:spAutoFit/>
          </a:bodyPr>
          <a:lstStyle/>
          <a:p>
            <a:pPr algn="ctr" rtl="1"/>
            <a:r>
              <a:rPr lang="ar-DZ" sz="3200" b="1" dirty="0" smtClean="0">
                <a:solidFill>
                  <a:schemeClr val="bg1"/>
                </a:solidFill>
              </a:rPr>
              <a:t>نماذج من دورة حياة المعرفة </a:t>
            </a:r>
            <a:endParaRPr lang="ar-DZ" sz="3200" b="1" dirty="0">
              <a:solidFill>
                <a:schemeClr val="bg1"/>
              </a:solidFill>
            </a:endParaRPr>
          </a:p>
        </p:txBody>
      </p:sp>
      <p:grpSp>
        <p:nvGrpSpPr>
          <p:cNvPr id="24" name="Groupe 23"/>
          <p:cNvGrpSpPr/>
          <p:nvPr/>
        </p:nvGrpSpPr>
        <p:grpSpPr>
          <a:xfrm>
            <a:off x="467544" y="2492896"/>
            <a:ext cx="3744416" cy="3748568"/>
            <a:chOff x="467544" y="2492896"/>
            <a:chExt cx="3744416" cy="3748568"/>
          </a:xfrm>
        </p:grpSpPr>
        <p:sp>
          <p:nvSpPr>
            <p:cNvPr id="5" name="ZoneTexte 4"/>
            <p:cNvSpPr txBox="1"/>
            <p:nvPr/>
          </p:nvSpPr>
          <p:spPr>
            <a:xfrm>
              <a:off x="1918948" y="5841354"/>
              <a:ext cx="1872208" cy="400110"/>
            </a:xfrm>
            <a:prstGeom prst="rect">
              <a:avLst/>
            </a:prstGeom>
            <a:noFill/>
          </p:spPr>
          <p:txBody>
            <a:bodyPr wrap="square" rtlCol="1">
              <a:spAutoFit/>
            </a:bodyPr>
            <a:lstStyle/>
            <a:p>
              <a:pPr algn="ctr" rtl="1"/>
              <a:r>
                <a:rPr lang="ar-DZ" sz="2000" b="1" dirty="0" smtClean="0"/>
                <a:t>الوقت</a:t>
              </a:r>
              <a:endParaRPr lang="ar-DZ" sz="2000" b="1" dirty="0"/>
            </a:p>
          </p:txBody>
        </p:sp>
        <p:grpSp>
          <p:nvGrpSpPr>
            <p:cNvPr id="18" name="Groupe 17"/>
            <p:cNvGrpSpPr/>
            <p:nvPr/>
          </p:nvGrpSpPr>
          <p:grpSpPr>
            <a:xfrm>
              <a:off x="467544" y="2492896"/>
              <a:ext cx="3744416" cy="3168352"/>
              <a:chOff x="467544" y="2492896"/>
              <a:chExt cx="3744416" cy="3168352"/>
            </a:xfrm>
          </p:grpSpPr>
          <p:cxnSp>
            <p:nvCxnSpPr>
              <p:cNvPr id="4" name="Connecteur droit avec flèche 3"/>
              <p:cNvCxnSpPr/>
              <p:nvPr/>
            </p:nvCxnSpPr>
            <p:spPr>
              <a:xfrm>
                <a:off x="1259632" y="5661248"/>
                <a:ext cx="29523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Connecteur droit avec flèche 5"/>
              <p:cNvCxnSpPr/>
              <p:nvPr/>
            </p:nvCxnSpPr>
            <p:spPr>
              <a:xfrm flipV="1">
                <a:off x="1259632" y="2492896"/>
                <a:ext cx="0" cy="31683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467544" y="3068960"/>
                <a:ext cx="887016" cy="400110"/>
              </a:xfrm>
              <a:prstGeom prst="rect">
                <a:avLst/>
              </a:prstGeom>
              <a:noFill/>
            </p:spPr>
            <p:txBody>
              <a:bodyPr wrap="square" rtlCol="1">
                <a:spAutoFit/>
              </a:bodyPr>
              <a:lstStyle/>
              <a:p>
                <a:pPr algn="ctr" rtl="1"/>
                <a:r>
                  <a:rPr lang="ar-DZ" sz="2000" b="1" dirty="0" smtClean="0"/>
                  <a:t>المنفعة</a:t>
                </a:r>
                <a:endParaRPr lang="ar-DZ" sz="2000" b="1" dirty="0"/>
              </a:p>
            </p:txBody>
          </p:sp>
          <p:sp>
            <p:nvSpPr>
              <p:cNvPr id="11" name="ZoneTexte 10"/>
              <p:cNvSpPr txBox="1"/>
              <p:nvPr/>
            </p:nvSpPr>
            <p:spPr>
              <a:xfrm>
                <a:off x="1619672" y="2492896"/>
                <a:ext cx="2196244" cy="523220"/>
              </a:xfrm>
              <a:prstGeom prst="rect">
                <a:avLst/>
              </a:prstGeom>
              <a:noFill/>
            </p:spPr>
            <p:txBody>
              <a:bodyPr wrap="square" rtlCol="1">
                <a:spAutoFit/>
              </a:bodyPr>
              <a:lstStyle/>
              <a:p>
                <a:pPr algn="ctr" rtl="1"/>
                <a:r>
                  <a:rPr lang="ar-DZ" sz="2800" b="1" dirty="0" smtClean="0"/>
                  <a:t>القوانين العلمية</a:t>
                </a:r>
                <a:endParaRPr lang="ar-DZ" sz="2800" b="1" dirty="0"/>
              </a:p>
            </p:txBody>
          </p:sp>
          <p:sp>
            <p:nvSpPr>
              <p:cNvPr id="17" name="Forme libre 16"/>
              <p:cNvSpPr/>
              <p:nvPr/>
            </p:nvSpPr>
            <p:spPr>
              <a:xfrm>
                <a:off x="1295400" y="3657600"/>
                <a:ext cx="2651760" cy="1996440"/>
              </a:xfrm>
              <a:custGeom>
                <a:avLst/>
                <a:gdLst>
                  <a:gd name="connsiteX0" fmla="*/ 0 w 2651760"/>
                  <a:gd name="connsiteY0" fmla="*/ 1996440 h 1996440"/>
                  <a:gd name="connsiteX1" fmla="*/ 685800 w 2651760"/>
                  <a:gd name="connsiteY1" fmla="*/ 426720 h 1996440"/>
                  <a:gd name="connsiteX2" fmla="*/ 2651760 w 2651760"/>
                  <a:gd name="connsiteY2" fmla="*/ 0 h 1996440"/>
                </a:gdLst>
                <a:ahLst/>
                <a:cxnLst>
                  <a:cxn ang="0">
                    <a:pos x="connsiteX0" y="connsiteY0"/>
                  </a:cxn>
                  <a:cxn ang="0">
                    <a:pos x="connsiteX1" y="connsiteY1"/>
                  </a:cxn>
                  <a:cxn ang="0">
                    <a:pos x="connsiteX2" y="connsiteY2"/>
                  </a:cxn>
                </a:cxnLst>
                <a:rect l="l" t="t" r="r" b="b"/>
                <a:pathLst>
                  <a:path w="2651760" h="1996440">
                    <a:moveTo>
                      <a:pt x="0" y="1996440"/>
                    </a:moveTo>
                    <a:cubicBezTo>
                      <a:pt x="121920" y="1377950"/>
                      <a:pt x="243840" y="759460"/>
                      <a:pt x="685800" y="426720"/>
                    </a:cubicBezTo>
                    <a:cubicBezTo>
                      <a:pt x="1127760" y="93980"/>
                      <a:pt x="1889760" y="46990"/>
                      <a:pt x="26517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grpSp>
      </p:grpSp>
      <p:cxnSp>
        <p:nvCxnSpPr>
          <p:cNvPr id="19" name="Connecteur droit avec flèche 18"/>
          <p:cNvCxnSpPr/>
          <p:nvPr/>
        </p:nvCxnSpPr>
        <p:spPr>
          <a:xfrm>
            <a:off x="5652120" y="5661248"/>
            <a:ext cx="29523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Connecteur droit avec flèche 19"/>
          <p:cNvCxnSpPr/>
          <p:nvPr/>
        </p:nvCxnSpPr>
        <p:spPr>
          <a:xfrm flipV="1">
            <a:off x="5652120" y="2492896"/>
            <a:ext cx="0" cy="31683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ZoneTexte 20"/>
          <p:cNvSpPr txBox="1"/>
          <p:nvPr/>
        </p:nvSpPr>
        <p:spPr>
          <a:xfrm>
            <a:off x="4860032" y="3068960"/>
            <a:ext cx="887016" cy="400110"/>
          </a:xfrm>
          <a:prstGeom prst="rect">
            <a:avLst/>
          </a:prstGeom>
          <a:noFill/>
        </p:spPr>
        <p:txBody>
          <a:bodyPr wrap="square" rtlCol="1">
            <a:spAutoFit/>
          </a:bodyPr>
          <a:lstStyle/>
          <a:p>
            <a:pPr algn="ctr" rtl="1"/>
            <a:r>
              <a:rPr lang="ar-DZ" sz="2000" b="1" dirty="0" smtClean="0"/>
              <a:t>المنفعة</a:t>
            </a:r>
            <a:endParaRPr lang="ar-DZ" sz="2000" b="1" dirty="0"/>
          </a:p>
        </p:txBody>
      </p:sp>
      <p:sp>
        <p:nvSpPr>
          <p:cNvPr id="22" name="ZoneTexte 21"/>
          <p:cNvSpPr txBox="1"/>
          <p:nvPr/>
        </p:nvSpPr>
        <p:spPr>
          <a:xfrm>
            <a:off x="6012160" y="2204864"/>
            <a:ext cx="2196244" cy="523220"/>
          </a:xfrm>
          <a:prstGeom prst="rect">
            <a:avLst/>
          </a:prstGeom>
          <a:noFill/>
        </p:spPr>
        <p:txBody>
          <a:bodyPr wrap="square" rtlCol="1">
            <a:spAutoFit/>
          </a:bodyPr>
          <a:lstStyle/>
          <a:p>
            <a:pPr algn="ctr" rtl="1"/>
            <a:r>
              <a:rPr lang="ar-DZ" sz="2800" b="1" dirty="0" smtClean="0"/>
              <a:t>البرمجيات</a:t>
            </a:r>
            <a:endParaRPr lang="ar-DZ" sz="2800" b="1" dirty="0"/>
          </a:p>
        </p:txBody>
      </p:sp>
      <p:sp>
        <p:nvSpPr>
          <p:cNvPr id="25" name="Forme libre 24"/>
          <p:cNvSpPr/>
          <p:nvPr/>
        </p:nvSpPr>
        <p:spPr>
          <a:xfrm>
            <a:off x="5669280" y="2823954"/>
            <a:ext cx="1350992" cy="2814846"/>
          </a:xfrm>
          <a:custGeom>
            <a:avLst/>
            <a:gdLst>
              <a:gd name="connsiteX0" fmla="*/ 0 w 1036320"/>
              <a:gd name="connsiteY0" fmla="*/ 2814846 h 2814846"/>
              <a:gd name="connsiteX1" fmla="*/ 594360 w 1036320"/>
              <a:gd name="connsiteY1" fmla="*/ 102126 h 2814846"/>
              <a:gd name="connsiteX2" fmla="*/ 1036320 w 1036320"/>
              <a:gd name="connsiteY2" fmla="*/ 528846 h 2814846"/>
              <a:gd name="connsiteX3" fmla="*/ 1036320 w 1036320"/>
              <a:gd name="connsiteY3" fmla="*/ 528846 h 2814846"/>
            </a:gdLst>
            <a:ahLst/>
            <a:cxnLst>
              <a:cxn ang="0">
                <a:pos x="connsiteX0" y="connsiteY0"/>
              </a:cxn>
              <a:cxn ang="0">
                <a:pos x="connsiteX1" y="connsiteY1"/>
              </a:cxn>
              <a:cxn ang="0">
                <a:pos x="connsiteX2" y="connsiteY2"/>
              </a:cxn>
              <a:cxn ang="0">
                <a:pos x="connsiteX3" y="connsiteY3"/>
              </a:cxn>
            </a:cxnLst>
            <a:rect l="l" t="t" r="r" b="b"/>
            <a:pathLst>
              <a:path w="1036320" h="2814846">
                <a:moveTo>
                  <a:pt x="0" y="2814846"/>
                </a:moveTo>
                <a:cubicBezTo>
                  <a:pt x="210820" y="1648986"/>
                  <a:pt x="421640" y="483126"/>
                  <a:pt x="594360" y="102126"/>
                </a:cubicBezTo>
                <a:cubicBezTo>
                  <a:pt x="767080" y="-278874"/>
                  <a:pt x="1036320" y="528846"/>
                  <a:pt x="1036320" y="528846"/>
                </a:cubicBezTo>
                <a:lnTo>
                  <a:pt x="1036320" y="52884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26" name="ZoneTexte 25"/>
          <p:cNvSpPr txBox="1"/>
          <p:nvPr/>
        </p:nvSpPr>
        <p:spPr>
          <a:xfrm>
            <a:off x="6344776" y="5841354"/>
            <a:ext cx="1395576" cy="400110"/>
          </a:xfrm>
          <a:prstGeom prst="rect">
            <a:avLst/>
          </a:prstGeom>
          <a:noFill/>
        </p:spPr>
        <p:txBody>
          <a:bodyPr wrap="square" rtlCol="1">
            <a:spAutoFit/>
          </a:bodyPr>
          <a:lstStyle/>
          <a:p>
            <a:pPr algn="ctr"/>
            <a:r>
              <a:rPr lang="ar-DZ" sz="2000" b="1" dirty="0" smtClean="0"/>
              <a:t>الوقت</a:t>
            </a:r>
            <a:endParaRPr lang="ar-DZ" sz="2000" b="1" dirty="0"/>
          </a:p>
        </p:txBody>
      </p:sp>
    </p:spTree>
    <p:extLst>
      <p:ext uri="{BB962C8B-B14F-4D97-AF65-F5344CB8AC3E}">
        <p14:creationId xmlns:p14="http://schemas.microsoft.com/office/powerpoint/2010/main" val="351959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5868144" y="1484784"/>
            <a:ext cx="1800200" cy="1224136"/>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4000" b="1" dirty="0" smtClean="0"/>
              <a:t>ثالثا</a:t>
            </a:r>
            <a:endParaRPr lang="ar-DZ" sz="4000" b="1" dirty="0"/>
          </a:p>
        </p:txBody>
      </p:sp>
      <p:sp>
        <p:nvSpPr>
          <p:cNvPr id="3" name="Ellipse 2"/>
          <p:cNvSpPr/>
          <p:nvPr/>
        </p:nvSpPr>
        <p:spPr>
          <a:xfrm>
            <a:off x="467544" y="2132856"/>
            <a:ext cx="5112568" cy="1512168"/>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DZ" sz="2400" dirty="0" smtClean="0"/>
              <a:t>القسم الأعظم من المعارف أصبحت معارف تاريخية</a:t>
            </a:r>
            <a:endParaRPr lang="ar-DZ" sz="2400" dirty="0"/>
          </a:p>
        </p:txBody>
      </p:sp>
      <p:sp>
        <p:nvSpPr>
          <p:cNvPr id="4" name="Ellipse 3"/>
          <p:cNvSpPr/>
          <p:nvPr/>
        </p:nvSpPr>
        <p:spPr>
          <a:xfrm>
            <a:off x="5868144" y="3933056"/>
            <a:ext cx="1800200" cy="1224136"/>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DZ" sz="4000" b="1" dirty="0" smtClean="0"/>
              <a:t>رابعا</a:t>
            </a:r>
            <a:endParaRPr lang="ar-DZ" sz="4000" b="1" dirty="0"/>
          </a:p>
        </p:txBody>
      </p:sp>
      <p:sp>
        <p:nvSpPr>
          <p:cNvPr id="5" name="Ellipse 4"/>
          <p:cNvSpPr/>
          <p:nvPr/>
        </p:nvSpPr>
        <p:spPr>
          <a:xfrm>
            <a:off x="228600" y="5085184"/>
            <a:ext cx="5495528" cy="1512168"/>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rtl="1"/>
            <a:r>
              <a:rPr lang="ar-DZ" sz="2400" dirty="0" smtClean="0"/>
              <a:t>الشركات القائمة على المعرفة تحقق حلزونية المعرفة </a:t>
            </a:r>
            <a:r>
              <a:rPr lang="ar-DZ" sz="2400" dirty="0"/>
              <a:t> </a:t>
            </a:r>
            <a:r>
              <a:rPr lang="fr-FR" sz="2400" dirty="0" err="1" smtClean="0"/>
              <a:t>Knowlege</a:t>
            </a:r>
            <a:r>
              <a:rPr lang="fr-FR" sz="2400" dirty="0" smtClean="0"/>
              <a:t> spiral</a:t>
            </a:r>
            <a:endParaRPr lang="ar-DZ" sz="2400" dirty="0"/>
          </a:p>
        </p:txBody>
      </p:sp>
    </p:spTree>
    <p:extLst>
      <p:ext uri="{BB962C8B-B14F-4D97-AF65-F5344CB8AC3E}">
        <p14:creationId xmlns:p14="http://schemas.microsoft.com/office/powerpoint/2010/main" val="99921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6700"/>
            <a:ext cx="7620000" cy="6324600"/>
          </a:xfrm>
          <a:prstGeom prst="rect">
            <a:avLst/>
          </a:prstGeom>
        </p:spPr>
      </p:pic>
    </p:spTree>
    <p:extLst>
      <p:ext uri="{BB962C8B-B14F-4D97-AF65-F5344CB8AC3E}">
        <p14:creationId xmlns:p14="http://schemas.microsoft.com/office/powerpoint/2010/main" val="59389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1659349"/>
              </p:ext>
            </p:extLst>
          </p:nvPr>
        </p:nvGraphicFramePr>
        <p:xfrm>
          <a:off x="1187624" y="908720"/>
          <a:ext cx="6096000" cy="5455920"/>
        </p:xfrm>
        <a:graphic>
          <a:graphicData uri="http://schemas.openxmlformats.org/drawingml/2006/table">
            <a:tbl>
              <a:tblPr rtl="1" firstRow="1" bandRow="1">
                <a:tableStyleId>{912C8C85-51F0-491E-9774-3900AFEF0FD7}</a:tableStyleId>
              </a:tblPr>
              <a:tblGrid>
                <a:gridCol w="3048000"/>
                <a:gridCol w="3048000"/>
              </a:tblGrid>
              <a:tr h="370840">
                <a:tc>
                  <a:txBody>
                    <a:bodyPr/>
                    <a:lstStyle/>
                    <a:p>
                      <a:pPr rtl="1"/>
                      <a:r>
                        <a:rPr lang="ar-DZ" sz="2000" dirty="0" smtClean="0"/>
                        <a:t>مجتمع الصناعة</a:t>
                      </a:r>
                      <a:endParaRPr lang="ar-DZ" sz="2000" dirty="0"/>
                    </a:p>
                  </a:txBody>
                  <a:tcPr/>
                </a:tc>
                <a:tc>
                  <a:txBody>
                    <a:bodyPr/>
                    <a:lstStyle/>
                    <a:p>
                      <a:pPr rtl="1"/>
                      <a:r>
                        <a:rPr lang="ar-DZ" sz="2000" dirty="0" smtClean="0"/>
                        <a:t>مجتمع المعرفة</a:t>
                      </a:r>
                      <a:endParaRPr lang="ar-DZ" sz="2000" dirty="0"/>
                    </a:p>
                  </a:txBody>
                  <a:tcPr/>
                </a:tc>
              </a:tr>
              <a:tr h="370840">
                <a:tc>
                  <a:txBody>
                    <a:bodyPr/>
                    <a:lstStyle/>
                    <a:p>
                      <a:pPr rtl="1"/>
                      <a:r>
                        <a:rPr lang="ar-DZ" sz="2000" dirty="0" smtClean="0"/>
                        <a:t>الهرمية</a:t>
                      </a:r>
                      <a:endParaRPr lang="ar-DZ" sz="2000" dirty="0"/>
                    </a:p>
                  </a:txBody>
                  <a:tcPr/>
                </a:tc>
                <a:tc>
                  <a:txBody>
                    <a:bodyPr/>
                    <a:lstStyle/>
                    <a:p>
                      <a:pPr rtl="1"/>
                      <a:r>
                        <a:rPr lang="ar-DZ" sz="2000" dirty="0" smtClean="0"/>
                        <a:t>المساواة</a:t>
                      </a:r>
                      <a:endParaRPr lang="ar-DZ" sz="2000" dirty="0"/>
                    </a:p>
                  </a:txBody>
                  <a:tcPr/>
                </a:tc>
              </a:tr>
              <a:tr h="370840">
                <a:tc>
                  <a:txBody>
                    <a:bodyPr/>
                    <a:lstStyle/>
                    <a:p>
                      <a:pPr rtl="1"/>
                      <a:r>
                        <a:rPr lang="ar-DZ" sz="2000" dirty="0" smtClean="0"/>
                        <a:t>التماثل</a:t>
                      </a:r>
                      <a:endParaRPr lang="ar-DZ" sz="2000" dirty="0"/>
                    </a:p>
                  </a:txBody>
                  <a:tcPr/>
                </a:tc>
                <a:tc>
                  <a:txBody>
                    <a:bodyPr/>
                    <a:lstStyle/>
                    <a:p>
                      <a:pPr rtl="1"/>
                      <a:r>
                        <a:rPr lang="ar-DZ" sz="2000" dirty="0" err="1" smtClean="0"/>
                        <a:t>الفرديةوالابتكار</a:t>
                      </a:r>
                      <a:endParaRPr lang="ar-DZ" sz="2000" dirty="0"/>
                    </a:p>
                  </a:txBody>
                  <a:tcPr/>
                </a:tc>
              </a:tr>
              <a:tr h="370840">
                <a:tc>
                  <a:txBody>
                    <a:bodyPr/>
                    <a:lstStyle/>
                    <a:p>
                      <a:pPr rtl="1"/>
                      <a:r>
                        <a:rPr lang="ar-DZ" sz="2000" dirty="0" smtClean="0"/>
                        <a:t>القياسية</a:t>
                      </a:r>
                      <a:endParaRPr lang="ar-DZ" sz="2000" dirty="0"/>
                    </a:p>
                  </a:txBody>
                  <a:tcPr/>
                </a:tc>
                <a:tc>
                  <a:txBody>
                    <a:bodyPr/>
                    <a:lstStyle/>
                    <a:p>
                      <a:pPr rtl="1"/>
                      <a:r>
                        <a:rPr lang="ar-DZ" sz="2000" dirty="0" smtClean="0"/>
                        <a:t>التنوع</a:t>
                      </a:r>
                      <a:endParaRPr lang="ar-DZ" sz="2000" dirty="0"/>
                    </a:p>
                  </a:txBody>
                  <a:tcPr/>
                </a:tc>
              </a:tr>
              <a:tr h="370840">
                <a:tc>
                  <a:txBody>
                    <a:bodyPr/>
                    <a:lstStyle/>
                    <a:p>
                      <a:pPr rtl="1"/>
                      <a:r>
                        <a:rPr lang="ar-DZ" sz="2000" dirty="0" smtClean="0"/>
                        <a:t>المركزية</a:t>
                      </a:r>
                      <a:endParaRPr lang="ar-DZ" sz="2000" dirty="0"/>
                    </a:p>
                  </a:txBody>
                  <a:tcPr/>
                </a:tc>
                <a:tc>
                  <a:txBody>
                    <a:bodyPr/>
                    <a:lstStyle/>
                    <a:p>
                      <a:pPr rtl="1"/>
                      <a:r>
                        <a:rPr lang="ar-DZ" sz="2000" dirty="0" smtClean="0"/>
                        <a:t>اللامركزية</a:t>
                      </a:r>
                      <a:endParaRPr lang="ar-DZ" sz="2000" dirty="0"/>
                    </a:p>
                  </a:txBody>
                  <a:tcPr/>
                </a:tc>
              </a:tr>
              <a:tr h="370840">
                <a:tc>
                  <a:txBody>
                    <a:bodyPr/>
                    <a:lstStyle/>
                    <a:p>
                      <a:pPr rtl="1"/>
                      <a:r>
                        <a:rPr lang="ar-DZ" sz="2000" dirty="0" smtClean="0"/>
                        <a:t>الكفاءة</a:t>
                      </a:r>
                      <a:endParaRPr lang="ar-DZ" sz="2000" dirty="0"/>
                    </a:p>
                  </a:txBody>
                  <a:tcPr/>
                </a:tc>
                <a:tc>
                  <a:txBody>
                    <a:bodyPr/>
                    <a:lstStyle/>
                    <a:p>
                      <a:pPr rtl="1"/>
                      <a:r>
                        <a:rPr lang="ar-DZ" sz="2000" dirty="0" smtClean="0"/>
                        <a:t>الفاعلية</a:t>
                      </a:r>
                      <a:endParaRPr lang="ar-DZ" sz="2000" dirty="0"/>
                    </a:p>
                  </a:txBody>
                  <a:tcPr/>
                </a:tc>
              </a:tr>
              <a:tr h="370840">
                <a:tc>
                  <a:txBody>
                    <a:bodyPr/>
                    <a:lstStyle/>
                    <a:p>
                      <a:pPr rtl="1"/>
                      <a:r>
                        <a:rPr lang="ar-DZ" sz="2000" dirty="0" smtClean="0"/>
                        <a:t>استنفاذ</a:t>
                      </a:r>
                      <a:r>
                        <a:rPr lang="ar-DZ" sz="2000" baseline="0" dirty="0" smtClean="0"/>
                        <a:t> </a:t>
                      </a:r>
                      <a:r>
                        <a:rPr lang="ar-DZ" sz="2000" dirty="0" smtClean="0"/>
                        <a:t>الموارد الطبيعية والتلوث</a:t>
                      </a:r>
                      <a:endParaRPr lang="ar-DZ" sz="2000" dirty="0"/>
                    </a:p>
                  </a:txBody>
                  <a:tcPr/>
                </a:tc>
                <a:tc>
                  <a:txBody>
                    <a:bodyPr/>
                    <a:lstStyle/>
                    <a:p>
                      <a:pPr rtl="1"/>
                      <a:r>
                        <a:rPr lang="ar-DZ" sz="2000" dirty="0" smtClean="0"/>
                        <a:t>الاقتصاد بالموارد والتكامل مع الطبيعة</a:t>
                      </a:r>
                      <a:endParaRPr lang="ar-DZ" sz="2000" dirty="0"/>
                    </a:p>
                  </a:txBody>
                  <a:tcPr/>
                </a:tc>
              </a:tr>
              <a:tr h="370840">
                <a:tc>
                  <a:txBody>
                    <a:bodyPr/>
                    <a:lstStyle/>
                    <a:p>
                      <a:pPr rtl="1"/>
                      <a:r>
                        <a:rPr lang="ar-DZ" sz="2000" dirty="0" smtClean="0"/>
                        <a:t>الاستهلاك والقوة المنتجة المادية</a:t>
                      </a:r>
                      <a:endParaRPr lang="ar-DZ" sz="2000" dirty="0"/>
                    </a:p>
                  </a:txBody>
                  <a:tcPr/>
                </a:tc>
                <a:tc>
                  <a:txBody>
                    <a:bodyPr/>
                    <a:lstStyle/>
                    <a:p>
                      <a:pPr rtl="1"/>
                      <a:r>
                        <a:rPr lang="ar-DZ" sz="2000" dirty="0" smtClean="0"/>
                        <a:t>تقييم التكنولوجيا</a:t>
                      </a:r>
                      <a:endParaRPr lang="ar-DZ" sz="2000" dirty="0"/>
                    </a:p>
                  </a:txBody>
                  <a:tcPr/>
                </a:tc>
              </a:tr>
              <a:tr h="370840">
                <a:tc>
                  <a:txBody>
                    <a:bodyPr/>
                    <a:lstStyle/>
                    <a:p>
                      <a:pPr rtl="1"/>
                      <a:r>
                        <a:rPr lang="ar-DZ" sz="2000" dirty="0" smtClean="0"/>
                        <a:t>التخصص</a:t>
                      </a:r>
                      <a:endParaRPr lang="ar-DZ" sz="2000" dirty="0"/>
                    </a:p>
                  </a:txBody>
                  <a:tcPr/>
                </a:tc>
                <a:tc>
                  <a:txBody>
                    <a:bodyPr/>
                    <a:lstStyle/>
                    <a:p>
                      <a:pPr rtl="1"/>
                      <a:r>
                        <a:rPr lang="ar-DZ" sz="2000" dirty="0" smtClean="0"/>
                        <a:t>العمومية، تعدد المجالات، الشمولية</a:t>
                      </a:r>
                      <a:endParaRPr lang="ar-DZ" sz="2000" dirty="0"/>
                    </a:p>
                  </a:txBody>
                  <a:tcPr/>
                </a:tc>
              </a:tr>
              <a:tr h="370840">
                <a:tc>
                  <a:txBody>
                    <a:bodyPr/>
                    <a:lstStyle/>
                    <a:p>
                      <a:pPr rtl="1"/>
                      <a:r>
                        <a:rPr lang="ar-DZ" sz="2000" dirty="0" smtClean="0"/>
                        <a:t>الفردية</a:t>
                      </a:r>
                      <a:endParaRPr lang="ar-DZ" sz="2000" dirty="0"/>
                    </a:p>
                  </a:txBody>
                  <a:tcPr/>
                </a:tc>
                <a:tc>
                  <a:txBody>
                    <a:bodyPr/>
                    <a:lstStyle/>
                    <a:p>
                      <a:pPr rtl="1"/>
                      <a:r>
                        <a:rPr lang="ar-DZ" sz="2000" dirty="0" err="1" smtClean="0"/>
                        <a:t>التداؤب</a:t>
                      </a:r>
                      <a:r>
                        <a:rPr lang="ar-DZ" sz="2000" dirty="0" smtClean="0"/>
                        <a:t> (</a:t>
                      </a:r>
                      <a:r>
                        <a:rPr lang="fr-FR" sz="2000" dirty="0" err="1" smtClean="0"/>
                        <a:t>Synergy</a:t>
                      </a:r>
                      <a:r>
                        <a:rPr lang="ar-DZ" sz="2000" dirty="0" smtClean="0"/>
                        <a:t>)</a:t>
                      </a:r>
                      <a:endParaRPr lang="ar-DZ" sz="2000" dirty="0"/>
                    </a:p>
                  </a:txBody>
                  <a:tcPr/>
                </a:tc>
              </a:tr>
              <a:tr h="370840">
                <a:tc>
                  <a:txBody>
                    <a:bodyPr/>
                    <a:lstStyle/>
                    <a:p>
                      <a:pPr rtl="1"/>
                      <a:r>
                        <a:rPr lang="ar-DZ" sz="2000" dirty="0" smtClean="0"/>
                        <a:t>تعظيم الثروة المادية</a:t>
                      </a:r>
                      <a:endParaRPr lang="ar-DZ" sz="2000" dirty="0"/>
                    </a:p>
                  </a:txBody>
                  <a:tcPr/>
                </a:tc>
                <a:tc>
                  <a:txBody>
                    <a:bodyPr/>
                    <a:lstStyle/>
                    <a:p>
                      <a:pPr rtl="1"/>
                      <a:r>
                        <a:rPr lang="ar-DZ" sz="2000" dirty="0" smtClean="0"/>
                        <a:t>جودة الحياة والمحافظة على الموارد</a:t>
                      </a:r>
                      <a:endParaRPr lang="ar-DZ" sz="2000" dirty="0"/>
                    </a:p>
                  </a:txBody>
                  <a:tcPr/>
                </a:tc>
              </a:tr>
              <a:tr h="370840">
                <a:tc>
                  <a:txBody>
                    <a:bodyPr/>
                    <a:lstStyle/>
                    <a:p>
                      <a:pPr rtl="1"/>
                      <a:r>
                        <a:rPr lang="ar-DZ" sz="2000" dirty="0" smtClean="0"/>
                        <a:t>التأكيد على المحتوى الكمي</a:t>
                      </a:r>
                      <a:endParaRPr lang="ar-DZ" sz="2000" dirty="0"/>
                    </a:p>
                  </a:txBody>
                  <a:tcPr/>
                </a:tc>
                <a:tc>
                  <a:txBody>
                    <a:bodyPr/>
                    <a:lstStyle/>
                    <a:p>
                      <a:pPr rtl="1"/>
                      <a:r>
                        <a:rPr kumimoji="0" lang="ar-DZ" sz="2000" b="0" i="0" u="none" strike="noStrike" kern="1200" cap="none" spc="0" normalizeH="0" baseline="0" noProof="0" dirty="0" smtClean="0">
                          <a:ln>
                            <a:noFill/>
                          </a:ln>
                          <a:solidFill>
                            <a:prstClr val="black"/>
                          </a:solidFill>
                          <a:effectLst/>
                          <a:uLnTx/>
                          <a:uFillTx/>
                          <a:latin typeface="+mn-lt"/>
                          <a:ea typeface="+mn-ea"/>
                          <a:cs typeface="+mn-cs"/>
                        </a:rPr>
                        <a:t>التأكيد على المحتوى النوعي</a:t>
                      </a:r>
                      <a:endParaRPr lang="ar-DZ" sz="2000" dirty="0"/>
                    </a:p>
                  </a:txBody>
                  <a:tcPr/>
                </a:tc>
              </a:tr>
              <a:tr h="370840">
                <a:tc>
                  <a:txBody>
                    <a:bodyPr/>
                    <a:lstStyle/>
                    <a:p>
                      <a:pPr rtl="1"/>
                      <a:r>
                        <a:rPr lang="ar-DZ" sz="2000" dirty="0" smtClean="0"/>
                        <a:t>الأمان والضمان</a:t>
                      </a:r>
                      <a:endParaRPr lang="ar-DZ" sz="2000" dirty="0"/>
                    </a:p>
                  </a:txBody>
                  <a:tcPr/>
                </a:tc>
                <a:tc>
                  <a:txBody>
                    <a:bodyPr/>
                    <a:lstStyle/>
                    <a:p>
                      <a:pPr rtl="1"/>
                      <a:r>
                        <a:rPr lang="ar-DZ" sz="2000" dirty="0" smtClean="0"/>
                        <a:t>التعبير الذاتي وتحقيق الذات</a:t>
                      </a:r>
                      <a:endParaRPr lang="ar-DZ" sz="2000" dirty="0"/>
                    </a:p>
                  </a:txBody>
                  <a:tcPr/>
                </a:tc>
              </a:tr>
            </a:tbl>
          </a:graphicData>
        </a:graphic>
      </p:graphicFrame>
    </p:spTree>
    <p:extLst>
      <p:ext uri="{BB962C8B-B14F-4D97-AF65-F5344CB8AC3E}">
        <p14:creationId xmlns:p14="http://schemas.microsoft.com/office/powerpoint/2010/main" val="76851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332656"/>
            <a:ext cx="2813591" cy="769441"/>
          </a:xfrm>
          <a:prstGeom prst="rect">
            <a:avLst/>
          </a:prstGeom>
        </p:spPr>
        <p:txBody>
          <a:bodyPr wrap="none">
            <a:spAutoFit/>
          </a:bodyPr>
          <a:lstStyle/>
          <a:p>
            <a:r>
              <a:rPr lang="ar-DZ" sz="4400" b="1" dirty="0">
                <a:solidFill>
                  <a:schemeClr val="bg1"/>
                </a:solidFill>
              </a:rPr>
              <a:t>مفهوم المعرفة</a:t>
            </a:r>
            <a:endParaRPr lang="ar-DZ" sz="4400" dirty="0">
              <a:solidFill>
                <a:schemeClr val="bg1"/>
              </a:solidFill>
            </a:endParaRPr>
          </a:p>
        </p:txBody>
      </p:sp>
      <p:cxnSp>
        <p:nvCxnSpPr>
          <p:cNvPr id="6" name="Connecteur droit avec flèche 5"/>
          <p:cNvCxnSpPr>
            <a:stCxn id="2" idx="2"/>
            <a:endCxn id="9" idx="0"/>
          </p:cNvCxnSpPr>
          <p:nvPr/>
        </p:nvCxnSpPr>
        <p:spPr>
          <a:xfrm>
            <a:off x="4754660" y="1102097"/>
            <a:ext cx="2650196" cy="1966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2" idx="2"/>
            <a:endCxn id="11" idx="0"/>
          </p:cNvCxnSpPr>
          <p:nvPr/>
        </p:nvCxnSpPr>
        <p:spPr>
          <a:xfrm flipH="1">
            <a:off x="1811152" y="1102097"/>
            <a:ext cx="2943508" cy="1966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5773216" y="3068960"/>
            <a:ext cx="3263280" cy="165618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t>مجموعة التعريفات القائمة على المعرفة الصريحة وتكنولوجيا المعلومات</a:t>
            </a:r>
            <a:endParaRPr lang="ar-DZ" sz="2000" b="1" dirty="0"/>
          </a:p>
        </p:txBody>
      </p:sp>
      <p:sp>
        <p:nvSpPr>
          <p:cNvPr id="11" name="Ellipse 10"/>
          <p:cNvSpPr/>
          <p:nvPr/>
        </p:nvSpPr>
        <p:spPr>
          <a:xfrm>
            <a:off x="179512" y="3068960"/>
            <a:ext cx="3263280" cy="165618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sz="2000" b="1" dirty="0" smtClean="0"/>
              <a:t>مجموعة التعريفات القائمة على المعرفة الضمنية في رؤوس الأفراد</a:t>
            </a:r>
            <a:endParaRPr lang="ar-DZ" sz="2000" b="1" dirty="0"/>
          </a:p>
        </p:txBody>
      </p:sp>
      <p:sp>
        <p:nvSpPr>
          <p:cNvPr id="13" name="ZoneTexte 12"/>
          <p:cNvSpPr txBox="1"/>
          <p:nvPr/>
        </p:nvSpPr>
        <p:spPr>
          <a:xfrm>
            <a:off x="7164288" y="2492896"/>
            <a:ext cx="1152128" cy="461665"/>
          </a:xfrm>
          <a:prstGeom prst="rect">
            <a:avLst/>
          </a:prstGeom>
          <a:noFill/>
        </p:spPr>
        <p:txBody>
          <a:bodyPr wrap="square" rtlCol="1">
            <a:spAutoFit/>
          </a:bodyPr>
          <a:lstStyle/>
          <a:p>
            <a:pPr algn="ctr"/>
            <a:r>
              <a:rPr lang="ar-DZ" sz="2400" b="1" dirty="0" smtClean="0">
                <a:solidFill>
                  <a:srgbClr val="FF0000"/>
                </a:solidFill>
              </a:rPr>
              <a:t>1</a:t>
            </a:r>
            <a:endParaRPr lang="ar-DZ" sz="2400" b="1" dirty="0">
              <a:solidFill>
                <a:srgbClr val="FF0000"/>
              </a:solidFill>
            </a:endParaRPr>
          </a:p>
        </p:txBody>
      </p:sp>
      <p:sp>
        <p:nvSpPr>
          <p:cNvPr id="14" name="ZoneTexte 13"/>
          <p:cNvSpPr txBox="1"/>
          <p:nvPr/>
        </p:nvSpPr>
        <p:spPr>
          <a:xfrm>
            <a:off x="2195736" y="2492896"/>
            <a:ext cx="1152128" cy="461665"/>
          </a:xfrm>
          <a:prstGeom prst="rect">
            <a:avLst/>
          </a:prstGeom>
          <a:noFill/>
        </p:spPr>
        <p:txBody>
          <a:bodyPr wrap="square" rtlCol="1">
            <a:spAutoFit/>
          </a:bodyPr>
          <a:lstStyle/>
          <a:p>
            <a:pPr algn="ctr"/>
            <a:r>
              <a:rPr lang="ar-DZ" sz="2400" b="1" dirty="0" smtClean="0">
                <a:solidFill>
                  <a:srgbClr val="FF0000"/>
                </a:solidFill>
              </a:rPr>
              <a:t>2</a:t>
            </a:r>
            <a:endParaRPr lang="ar-DZ" sz="2400" b="1" dirty="0">
              <a:solidFill>
                <a:srgbClr val="FF0000"/>
              </a:solidFill>
            </a:endParaRPr>
          </a:p>
        </p:txBody>
      </p:sp>
    </p:spTree>
    <p:extLst>
      <p:ext uri="{BB962C8B-B14F-4D97-AF65-F5344CB8AC3E}">
        <p14:creationId xmlns:p14="http://schemas.microsoft.com/office/powerpoint/2010/main" val="364617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23528" y="1556792"/>
            <a:ext cx="6912768" cy="4608511"/>
            <a:chOff x="323528" y="1556792"/>
            <a:chExt cx="6912768" cy="4608511"/>
          </a:xfrm>
        </p:grpSpPr>
        <p:sp>
          <p:nvSpPr>
            <p:cNvPr id="2" name="ZoneTexte 1"/>
            <p:cNvSpPr txBox="1"/>
            <p:nvPr/>
          </p:nvSpPr>
          <p:spPr>
            <a:xfrm>
              <a:off x="6084168" y="1556792"/>
              <a:ext cx="1152128"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DZ" sz="2400" b="1" dirty="0" smtClean="0">
                  <a:solidFill>
                    <a:srgbClr val="FF0000"/>
                  </a:solidFill>
                </a:rPr>
                <a:t>1</a:t>
              </a:r>
              <a:endParaRPr lang="ar-DZ" sz="2400" b="1" dirty="0">
                <a:solidFill>
                  <a:srgbClr val="FF0000"/>
                </a:solidFill>
              </a:endParaRPr>
            </a:p>
          </p:txBody>
        </p:sp>
        <p:cxnSp>
          <p:nvCxnSpPr>
            <p:cNvPr id="4" name="Connecteur droit 3"/>
            <p:cNvCxnSpPr>
              <a:stCxn id="2" idx="2"/>
            </p:cNvCxnSpPr>
            <p:nvPr/>
          </p:nvCxnSpPr>
          <p:spPr>
            <a:xfrm>
              <a:off x="6660232" y="2018457"/>
              <a:ext cx="0" cy="346277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Connecteur droit avec flèche 5"/>
            <p:cNvCxnSpPr/>
            <p:nvPr/>
          </p:nvCxnSpPr>
          <p:spPr>
            <a:xfrm flipH="1">
              <a:off x="5652120" y="2420888"/>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Rectangle à coins arrondis 6"/>
            <p:cNvSpPr/>
            <p:nvPr/>
          </p:nvSpPr>
          <p:spPr>
            <a:xfrm>
              <a:off x="323528" y="2018457"/>
              <a:ext cx="5328592" cy="76247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sz="2400" dirty="0" smtClean="0"/>
                <a:t>المعرفة هي الخبرة التي يمكن توصيلها أو تقاسمها</a:t>
              </a:r>
              <a:endParaRPr lang="ar-DZ" sz="2400" dirty="0"/>
            </a:p>
          </p:txBody>
        </p:sp>
        <p:sp>
          <p:nvSpPr>
            <p:cNvPr id="8" name="Rectangle à coins arrondis 7"/>
            <p:cNvSpPr/>
            <p:nvPr/>
          </p:nvSpPr>
          <p:spPr>
            <a:xfrm>
              <a:off x="323528" y="3068960"/>
              <a:ext cx="5328592" cy="129614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r>
                <a:rPr lang="ar-DZ" sz="2400" dirty="0" smtClean="0"/>
                <a:t>المعرفة تتكون من البيانات أو المعلومات التي تم تنظيمها ومعالجتها لنقل الفهم والخبرة والتعلم المتراكم والتي تطبق على النشاط الراهن </a:t>
              </a:r>
              <a:endParaRPr lang="ar-DZ" sz="2400" dirty="0"/>
            </a:p>
          </p:txBody>
        </p:sp>
        <p:sp>
          <p:nvSpPr>
            <p:cNvPr id="9" name="Rectangle à coins arrondis 8"/>
            <p:cNvSpPr/>
            <p:nvPr/>
          </p:nvSpPr>
          <p:spPr>
            <a:xfrm>
              <a:off x="323528" y="4797152"/>
              <a:ext cx="5328592" cy="136815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r>
                <a:rPr lang="ar-DZ" sz="2400" dirty="0" smtClean="0"/>
                <a:t>المعرفة هي معلومات منظمة قابلة للاستخدام في حل مشكلة معينة أو هي معلومات مفهومة، محللة ومطبقة</a:t>
              </a:r>
              <a:endParaRPr lang="ar-DZ" sz="2400" dirty="0"/>
            </a:p>
          </p:txBody>
        </p:sp>
        <p:cxnSp>
          <p:nvCxnSpPr>
            <p:cNvPr id="10" name="Connecteur droit avec flèche 9"/>
            <p:cNvCxnSpPr/>
            <p:nvPr/>
          </p:nvCxnSpPr>
          <p:spPr>
            <a:xfrm flipH="1">
              <a:off x="5652120" y="3717032"/>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flipH="1">
              <a:off x="5652120" y="5517232"/>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6105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755576" y="1628800"/>
            <a:ext cx="6840760" cy="4536503"/>
            <a:chOff x="755576" y="1628800"/>
            <a:chExt cx="6840760" cy="4536503"/>
          </a:xfrm>
        </p:grpSpPr>
        <p:sp>
          <p:nvSpPr>
            <p:cNvPr id="2" name="ZoneTexte 1"/>
            <p:cNvSpPr txBox="1"/>
            <p:nvPr/>
          </p:nvSpPr>
          <p:spPr>
            <a:xfrm>
              <a:off x="6444208" y="1628800"/>
              <a:ext cx="1152128" cy="46166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DZ" sz="2400" b="1" dirty="0" smtClean="0">
                  <a:solidFill>
                    <a:srgbClr val="FF0000"/>
                  </a:solidFill>
                </a:rPr>
                <a:t>2</a:t>
              </a:r>
              <a:endParaRPr lang="ar-DZ" sz="2400" b="1" dirty="0">
                <a:solidFill>
                  <a:srgbClr val="FF0000"/>
                </a:solidFill>
              </a:endParaRPr>
            </a:p>
          </p:txBody>
        </p:sp>
        <p:cxnSp>
          <p:nvCxnSpPr>
            <p:cNvPr id="3" name="Connecteur droit avec flèche 2"/>
            <p:cNvCxnSpPr/>
            <p:nvPr/>
          </p:nvCxnSpPr>
          <p:spPr>
            <a:xfrm flipH="1">
              <a:off x="6012160" y="2564904"/>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 name="Connecteur droit 3"/>
            <p:cNvCxnSpPr/>
            <p:nvPr/>
          </p:nvCxnSpPr>
          <p:spPr>
            <a:xfrm>
              <a:off x="7020272" y="2090465"/>
              <a:ext cx="0" cy="2706687"/>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à coins arrondis 4"/>
            <p:cNvSpPr/>
            <p:nvPr/>
          </p:nvSpPr>
          <p:spPr>
            <a:xfrm>
              <a:off x="755576" y="2204864"/>
              <a:ext cx="5328592" cy="762471"/>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DZ" sz="2400" dirty="0" smtClean="0"/>
                <a:t>المعرفة هي ما يبقى في رأس الفرد</a:t>
              </a:r>
              <a:endParaRPr lang="ar-DZ" sz="2400" dirty="0"/>
            </a:p>
          </p:txBody>
        </p:sp>
        <p:cxnSp>
          <p:nvCxnSpPr>
            <p:cNvPr id="6" name="Connecteur droit avec flèche 5"/>
            <p:cNvCxnSpPr/>
            <p:nvPr/>
          </p:nvCxnSpPr>
          <p:spPr>
            <a:xfrm flipH="1">
              <a:off x="6012160" y="4797152"/>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Rectangle à coins arrondis 6"/>
            <p:cNvSpPr/>
            <p:nvPr/>
          </p:nvSpPr>
          <p:spPr>
            <a:xfrm>
              <a:off x="755576" y="3429000"/>
              <a:ext cx="5328592" cy="2736303"/>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a:r>
                <a:rPr lang="en-US" sz="2400" dirty="0">
                  <a:latin typeface="TimesNewRomanPSMT"/>
                </a:rPr>
                <a:t>Davenport and </a:t>
              </a:r>
              <a:r>
                <a:rPr lang="en-US" sz="2400" dirty="0" err="1">
                  <a:latin typeface="TimesNewRomanPSMT"/>
                </a:rPr>
                <a:t>Prusak</a:t>
              </a:r>
              <a:r>
                <a:rPr lang="en-US" sz="2400" dirty="0">
                  <a:latin typeface="TimesNewRomanPSMT"/>
                </a:rPr>
                <a:t> (1998) view knowledge as an evolving mix of framed experience, values, contextual information, and expert insight that provides a framework for evaluating and incorporating new experiences and </a:t>
              </a:r>
              <a:r>
                <a:rPr lang="en-US" sz="2400" dirty="0" smtClean="0">
                  <a:latin typeface="TimesNewRomanPSMT"/>
                </a:rPr>
                <a:t>information.</a:t>
              </a:r>
              <a:endParaRPr lang="ar-DZ" sz="2400" dirty="0"/>
            </a:p>
          </p:txBody>
        </p:sp>
      </p:grpSp>
    </p:spTree>
    <p:extLst>
      <p:ext uri="{BB962C8B-B14F-4D97-AF65-F5344CB8AC3E}">
        <p14:creationId xmlns:p14="http://schemas.microsoft.com/office/powerpoint/2010/main" val="358212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107504" y="116632"/>
            <a:ext cx="8640960" cy="6120680"/>
            <a:chOff x="107504" y="116632"/>
            <a:chExt cx="8640960" cy="6120680"/>
          </a:xfrm>
        </p:grpSpPr>
        <p:sp>
          <p:nvSpPr>
            <p:cNvPr id="3" name="Ellipse 2"/>
            <p:cNvSpPr/>
            <p:nvPr/>
          </p:nvSpPr>
          <p:spPr>
            <a:xfrm>
              <a:off x="2987824" y="116632"/>
              <a:ext cx="3024336" cy="1152128"/>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800" b="1" dirty="0" smtClean="0"/>
                <a:t>مدخلي ادارة المعرفة</a:t>
              </a:r>
              <a:endParaRPr lang="ar-DZ" sz="2800" b="1" dirty="0"/>
            </a:p>
          </p:txBody>
        </p:sp>
        <p:cxnSp>
          <p:nvCxnSpPr>
            <p:cNvPr id="5" name="Connecteur droit avec flèche 4"/>
            <p:cNvCxnSpPr>
              <a:endCxn id="8" idx="0"/>
            </p:cNvCxnSpPr>
            <p:nvPr/>
          </p:nvCxnSpPr>
          <p:spPr>
            <a:xfrm>
              <a:off x="4499992" y="1268760"/>
              <a:ext cx="2340260"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Connecteur droit avec flèche 6"/>
            <p:cNvCxnSpPr>
              <a:stCxn id="3" idx="4"/>
            </p:cNvCxnSpPr>
            <p:nvPr/>
          </p:nvCxnSpPr>
          <p:spPr>
            <a:xfrm flipH="1">
              <a:off x="1835696" y="1268760"/>
              <a:ext cx="2664296"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à coins arrondis 7"/>
            <p:cNvSpPr/>
            <p:nvPr/>
          </p:nvSpPr>
          <p:spPr>
            <a:xfrm>
              <a:off x="4932040" y="3068960"/>
              <a:ext cx="3816424" cy="316835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DZ" sz="2800" b="1" dirty="0" smtClean="0"/>
                <a:t>مدخل الترميز </a:t>
              </a:r>
              <a:r>
                <a:rPr lang="fr-FR" sz="2800" b="1" dirty="0" smtClean="0"/>
                <a:t>Codification</a:t>
              </a:r>
              <a:r>
                <a:rPr lang="ar-DZ" sz="2800" b="1" dirty="0" smtClean="0"/>
                <a:t> القائم على القياسية ومعالجـــة المشكلات بالاعتمـــاد على  المعرفة المتماثلـة في الاجراء أو القاعدة أو النموذج المحدد مسبقا</a:t>
              </a:r>
              <a:endParaRPr lang="ar-DZ" sz="2800" b="1" dirty="0"/>
            </a:p>
          </p:txBody>
        </p:sp>
        <p:sp>
          <p:nvSpPr>
            <p:cNvPr id="10" name="Rectangle à coins arrondis 9"/>
            <p:cNvSpPr/>
            <p:nvPr/>
          </p:nvSpPr>
          <p:spPr>
            <a:xfrm>
              <a:off x="107504" y="3068960"/>
              <a:ext cx="3816424" cy="316835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ar-DZ" sz="2800" b="1" dirty="0" smtClean="0"/>
                <a:t>مدخل الشخصنة </a:t>
              </a:r>
              <a:r>
                <a:rPr lang="fr-FR" sz="2800" b="1" dirty="0" err="1" smtClean="0"/>
                <a:t>Personalization</a:t>
              </a:r>
              <a:r>
                <a:rPr lang="ar-DZ" sz="2800" b="1" dirty="0" smtClean="0"/>
                <a:t> القائم على الأفراد ومعرفتهم التي يمكن استخدامها بمرونة عالية في معالجة مشكلات متباينة من حالة إلى أخرى</a:t>
              </a:r>
              <a:endParaRPr lang="ar-DZ" sz="2800" b="1" dirty="0"/>
            </a:p>
          </p:txBody>
        </p:sp>
      </p:grpSp>
    </p:spTree>
    <p:extLst>
      <p:ext uri="{BB962C8B-B14F-4D97-AF65-F5344CB8AC3E}">
        <p14:creationId xmlns:p14="http://schemas.microsoft.com/office/powerpoint/2010/main" val="195895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vers le bas 1"/>
          <p:cNvSpPr/>
          <p:nvPr/>
        </p:nvSpPr>
        <p:spPr>
          <a:xfrm>
            <a:off x="3995936" y="692696"/>
            <a:ext cx="1008112" cy="144016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 name="Rectangle à coins arrondis 2"/>
          <p:cNvSpPr/>
          <p:nvPr/>
        </p:nvSpPr>
        <p:spPr>
          <a:xfrm>
            <a:off x="755576" y="2348880"/>
            <a:ext cx="7560840" cy="36004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ar-DZ" sz="3600" b="1" dirty="0" smtClean="0"/>
              <a:t>العمل المعرفي هو في جوهره عمل أفراد المعرفة الذين يحتاجون في عملية المعرفة (الجمع والحصول، التقاسم، نشر وتوليد المعرفة) إلى تكنولوجيا المعلومات وآلياتها والقواعد </a:t>
            </a:r>
            <a:r>
              <a:rPr lang="ar-DZ" sz="3600" b="1" dirty="0" err="1" smtClean="0"/>
              <a:t>والروتينات</a:t>
            </a:r>
            <a:r>
              <a:rPr lang="ar-DZ" sz="3600" b="1" dirty="0" smtClean="0"/>
              <a:t> التنظيمية المكونة لمدخل الترميز التي تنظم الوصول إليها واستخدامها</a:t>
            </a:r>
            <a:endParaRPr lang="ar-DZ" sz="3600" b="1" dirty="0"/>
          </a:p>
        </p:txBody>
      </p:sp>
    </p:spTree>
    <p:extLst>
      <p:ext uri="{BB962C8B-B14F-4D97-AF65-F5344CB8AC3E}">
        <p14:creationId xmlns:p14="http://schemas.microsoft.com/office/powerpoint/2010/main" val="324139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schemeClr val="bg1"/>
                </a:solidFill>
              </a:rPr>
              <a:t>خصائص المعرفة</a:t>
            </a:r>
            <a:endParaRPr lang="ar-DZ" sz="3200" b="1" dirty="0">
              <a:solidFill>
                <a:schemeClr val="bg1"/>
              </a:solidFill>
            </a:endParaRPr>
          </a:p>
        </p:txBody>
      </p:sp>
      <p:sp>
        <p:nvSpPr>
          <p:cNvPr id="3" name="ZoneTexte 2"/>
          <p:cNvSpPr txBox="1"/>
          <p:nvPr/>
        </p:nvSpPr>
        <p:spPr>
          <a:xfrm>
            <a:off x="611560" y="1268760"/>
            <a:ext cx="6912768" cy="954107"/>
          </a:xfrm>
          <a:prstGeom prst="rect">
            <a:avLst/>
          </a:prstGeom>
          <a:noFill/>
        </p:spPr>
        <p:txBody>
          <a:bodyPr wrap="square" rtlCol="1">
            <a:spAutoFit/>
          </a:bodyPr>
          <a:lstStyle/>
          <a:p>
            <a:pPr algn="ctr" rtl="1"/>
            <a:r>
              <a:rPr lang="ar-DZ" sz="2800" b="1" dirty="0" smtClean="0"/>
              <a:t>1-المعرفة لا تستهلك بالاستخدام ولا يتم الاستحواذ عليها من قبل المشتري</a:t>
            </a:r>
            <a:endParaRPr lang="ar-DZ" sz="2800" b="1" dirty="0"/>
          </a:p>
        </p:txBody>
      </p:sp>
      <p:grpSp>
        <p:nvGrpSpPr>
          <p:cNvPr id="33" name="Groupe 32"/>
          <p:cNvGrpSpPr/>
          <p:nvPr/>
        </p:nvGrpSpPr>
        <p:grpSpPr>
          <a:xfrm>
            <a:off x="35496" y="2222867"/>
            <a:ext cx="8935144" cy="4590509"/>
            <a:chOff x="35496" y="2222867"/>
            <a:chExt cx="8935144" cy="4590509"/>
          </a:xfrm>
        </p:grpSpPr>
        <p:sp>
          <p:nvSpPr>
            <p:cNvPr id="4" name="Ellipse 3"/>
            <p:cNvSpPr/>
            <p:nvPr/>
          </p:nvSpPr>
          <p:spPr>
            <a:xfrm>
              <a:off x="5940152"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5" name="Ellipse 4"/>
            <p:cNvSpPr/>
            <p:nvPr/>
          </p:nvSpPr>
          <p:spPr>
            <a:xfrm>
              <a:off x="6012160"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6" name="Ellipse 5"/>
            <p:cNvSpPr/>
            <p:nvPr/>
          </p:nvSpPr>
          <p:spPr>
            <a:xfrm>
              <a:off x="6012160"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7" name="Ellipse 6"/>
            <p:cNvSpPr/>
            <p:nvPr/>
          </p:nvSpPr>
          <p:spPr>
            <a:xfrm>
              <a:off x="107504"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107504"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9" name="Ellipse 8"/>
            <p:cNvSpPr/>
            <p:nvPr/>
          </p:nvSpPr>
          <p:spPr>
            <a:xfrm>
              <a:off x="71736" y="3488432"/>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35496"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1" name="Ellipse 10"/>
            <p:cNvSpPr/>
            <p:nvPr/>
          </p:nvSpPr>
          <p:spPr>
            <a:xfrm>
              <a:off x="6028928" y="3501008"/>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cxnSp>
          <p:nvCxnSpPr>
            <p:cNvPr id="13" name="Connecteur droit avec flèche 12"/>
            <p:cNvCxnSpPr>
              <a:endCxn id="10" idx="6"/>
            </p:cNvCxnSpPr>
            <p:nvPr/>
          </p:nvCxnSpPr>
          <p:spPr>
            <a:xfrm flipH="1">
              <a:off x="1475656" y="2852936"/>
              <a:ext cx="44644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flipH="1">
              <a:off x="1504804" y="4005064"/>
              <a:ext cx="443534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flipH="1">
              <a:off x="1511896" y="5145008"/>
              <a:ext cx="44282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H="1">
              <a:off x="1564432" y="6309320"/>
              <a:ext cx="43757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267744" y="2222867"/>
              <a:ext cx="3024336" cy="48605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DZ" sz="2400" b="1" dirty="0" smtClean="0"/>
                <a:t>تبادل الأشياء</a:t>
              </a:r>
              <a:endParaRPr lang="ar-DZ" sz="2400" b="1" dirty="0"/>
            </a:p>
          </p:txBody>
        </p:sp>
        <p:sp>
          <p:nvSpPr>
            <p:cNvPr id="22" name="Rectangle 21"/>
            <p:cNvSpPr/>
            <p:nvPr/>
          </p:nvSpPr>
          <p:spPr>
            <a:xfrm>
              <a:off x="2267744" y="4455115"/>
              <a:ext cx="3024336" cy="486053"/>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تبادل المعرفة</a:t>
              </a:r>
              <a:endParaRPr lang="ar-DZ" sz="2400" b="1" dirty="0"/>
            </a:p>
          </p:txBody>
        </p:sp>
        <p:sp>
          <p:nvSpPr>
            <p:cNvPr id="23" name="Rectangle à coins arrondis 22"/>
            <p:cNvSpPr/>
            <p:nvPr/>
          </p:nvSpPr>
          <p:spPr>
            <a:xfrm>
              <a:off x="7469088" y="2564904"/>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4" name="Rectangle à coins arrondis 23"/>
            <p:cNvSpPr/>
            <p:nvPr/>
          </p:nvSpPr>
          <p:spPr>
            <a:xfrm>
              <a:off x="7518176" y="4869160"/>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5" name="Rectangle à coins arrondis 24"/>
            <p:cNvSpPr/>
            <p:nvPr/>
          </p:nvSpPr>
          <p:spPr>
            <a:xfrm>
              <a:off x="7524328" y="3704456"/>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6" name="Rectangle à coins arrondis 25"/>
            <p:cNvSpPr/>
            <p:nvPr/>
          </p:nvSpPr>
          <p:spPr>
            <a:xfrm>
              <a:off x="7524328" y="6021288"/>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7" name="ZoneTexte 26"/>
            <p:cNvSpPr txBox="1"/>
            <p:nvPr/>
          </p:nvSpPr>
          <p:spPr>
            <a:xfrm>
              <a:off x="6156176" y="2607295"/>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sp>
          <p:nvSpPr>
            <p:cNvPr id="28" name="ZoneTexte 27"/>
            <p:cNvSpPr txBox="1"/>
            <p:nvPr/>
          </p:nvSpPr>
          <p:spPr>
            <a:xfrm>
              <a:off x="323528" y="3759423"/>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725144"/>
              <a:ext cx="1224136" cy="864096"/>
            </a:xfrm>
            <a:prstGeom prst="ellipse">
              <a:avLst/>
            </a:prstGeom>
            <a:ln>
              <a:noFill/>
            </a:ln>
            <a:effectLst>
              <a:softEdge rad="112500"/>
            </a:effectLst>
          </p:spPr>
        </p:pic>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877272"/>
              <a:ext cx="1224136" cy="864096"/>
            </a:xfrm>
            <a:prstGeom prst="ellipse">
              <a:avLst/>
            </a:prstGeom>
            <a:ln>
              <a:noFill/>
            </a:ln>
            <a:effectLst>
              <a:softEdge rad="112500"/>
            </a:effectLst>
          </p:spPr>
        </p:pic>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877272"/>
              <a:ext cx="1224136" cy="864096"/>
            </a:xfrm>
            <a:prstGeom prst="ellipse">
              <a:avLst/>
            </a:prstGeom>
            <a:ln>
              <a:noFill/>
            </a:ln>
            <a:effectLst>
              <a:softEdge rad="112500"/>
            </a:effectLst>
          </p:spPr>
        </p:pic>
      </p:grpSp>
    </p:spTree>
    <p:extLst>
      <p:ext uri="{BB962C8B-B14F-4D97-AF65-F5344CB8AC3E}">
        <p14:creationId xmlns:p14="http://schemas.microsoft.com/office/powerpoint/2010/main" val="1851873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PresentationPro_GlowingTech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PresentationPro_GlowingTechVideo</Template>
  <TotalTime>14002</TotalTime>
  <Words>753</Words>
  <Application>Microsoft Office PowerPoint</Application>
  <PresentationFormat>Affichage à l'écran (4:3)</PresentationFormat>
  <Paragraphs>187</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PresentationPro_GlowingTechVideo</vt:lpstr>
      <vt:lpstr>جامعة محمد خيضر بسكرة كلية العلوم الاقتصادية والتجارية وعلوم التسيير قسم علوم التسيير</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والتجارية وعلوم التسيير قسم علوم التسيير</dc:title>
  <dc:creator>TAHRI</dc:creator>
  <dc:description>2010 animated abstract template from Presentationpro.com</dc:description>
  <cp:lastModifiedBy>TAHRI</cp:lastModifiedBy>
  <cp:revision>36</cp:revision>
  <dcterms:created xsi:type="dcterms:W3CDTF">2023-10-02T08:27:21Z</dcterms:created>
  <dcterms:modified xsi:type="dcterms:W3CDTF">2023-11-02T20:30:28Z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ies>
</file>