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58" r:id="rId3"/>
    <p:sldId id="259" r:id="rId4"/>
    <p:sldId id="309" r:id="rId5"/>
    <p:sldId id="310" r:id="rId6"/>
    <p:sldId id="353" r:id="rId7"/>
    <p:sldId id="354" r:id="rId8"/>
    <p:sldId id="355" r:id="rId9"/>
    <p:sldId id="365" r:id="rId10"/>
    <p:sldId id="356" r:id="rId11"/>
    <p:sldId id="357" r:id="rId12"/>
    <p:sldId id="368" r:id="rId13"/>
    <p:sldId id="367" r:id="rId14"/>
    <p:sldId id="366" r:id="rId15"/>
    <p:sldId id="369" r:id="rId16"/>
    <p:sldId id="358" r:id="rId17"/>
    <p:sldId id="370" r:id="rId18"/>
    <p:sldId id="359" r:id="rId19"/>
    <p:sldId id="371" r:id="rId20"/>
    <p:sldId id="372" r:id="rId21"/>
    <p:sldId id="360" r:id="rId22"/>
    <p:sldId id="361" r:id="rId23"/>
    <p:sldId id="362" r:id="rId24"/>
    <p:sldId id="363" r:id="rId25"/>
    <p:sldId id="364" r:id="rId2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237" autoAdjust="0"/>
  </p:normalViewPr>
  <p:slideViewPr>
    <p:cSldViewPr>
      <p:cViewPr varScale="1">
        <p:scale>
          <a:sx n="70" d="100"/>
          <a:sy n="70" d="100"/>
        </p:scale>
        <p:origin x="-82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06B0F9-2F78-499C-A71B-AAF0076DDF68}" type="datetimeFigureOut">
              <a:rPr lang="fr-FR" smtClean="0"/>
              <a:pPr/>
              <a:t>09/11/2019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CEFBC1-9A79-465A-ABCF-8C02A6DCBCDC}" type="slidenum">
              <a:rPr lang="fr-FR" smtClean="0"/>
              <a:pPr/>
              <a:t>‹#›</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sz="1200" kern="1200" dirty="0" smtClean="0">
                <a:solidFill>
                  <a:schemeClr val="tx1"/>
                </a:solidFill>
                <a:latin typeface="+mn-lt"/>
                <a:ea typeface="+mn-ea"/>
                <a:cs typeface="+mn-cs"/>
              </a:rPr>
              <a:t>M/Mme le Président/e, mesdames et messieurs les membres du jury, J’ai l’honneur et le plaisir de présenter aujourd’hui devant vous ma thèse intitulée </a:t>
            </a:r>
            <a:endParaRPr lang="fr-FR" dirty="0"/>
          </a:p>
        </p:txBody>
      </p:sp>
      <p:sp>
        <p:nvSpPr>
          <p:cNvPr id="4" name="Slide Number Placeholder 3"/>
          <p:cNvSpPr>
            <a:spLocks noGrp="1"/>
          </p:cNvSpPr>
          <p:nvPr>
            <p:ph type="sldNum" sz="quarter" idx="10"/>
          </p:nvPr>
        </p:nvSpPr>
        <p:spPr/>
        <p:txBody>
          <a:bodyPr/>
          <a:lstStyle/>
          <a:p>
            <a:fld id="{B0436443-9EBB-4606-8EDE-E6FD844ABB71}"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11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12</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13</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14</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15</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16</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17</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18</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19</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AF0A73-0FFB-4210-A1D3-42736507E7B4}" type="slidenum">
              <a:rPr lang="fr-FR"/>
              <a:pPr/>
              <a:t>2</a:t>
            </a:fld>
            <a:endParaRPr lang="fr-FR"/>
          </a:p>
        </p:txBody>
      </p:sp>
      <p:sp>
        <p:nvSpPr>
          <p:cNvPr id="487426" name="Rectangle 2"/>
          <p:cNvSpPr>
            <a:spLocks noGrp="1" noRot="1" noChangeAspect="1" noChangeArrowheads="1" noTextEdit="1"/>
          </p:cNvSpPr>
          <p:nvPr>
            <p:ph type="sldImg"/>
          </p:nvPr>
        </p:nvSpPr>
        <p:spPr>
          <a:ln/>
        </p:spPr>
      </p:sp>
      <p:sp>
        <p:nvSpPr>
          <p:cNvPr id="487427" name="Rectangle 3"/>
          <p:cNvSpPr>
            <a:spLocks noGrp="1" noChangeArrowheads="1"/>
          </p:cNvSpPr>
          <p:nvPr>
            <p:ph type="body" idx="1"/>
          </p:nvPr>
        </p:nvSpPr>
        <p:spPr/>
        <p:txBody>
          <a:bodyPr/>
          <a:lstStyle/>
          <a:p>
            <a:pPr algn="just"/>
            <a:r>
              <a:rPr lang="fr-FR" sz="1400" dirty="0" smtClean="0"/>
              <a:t>Le plan de cette présentation est </a:t>
            </a:r>
            <a:r>
              <a:rPr lang="fr-FR" sz="1400" dirty="0"/>
              <a:t>réparti en 4  points principales :</a:t>
            </a:r>
          </a:p>
          <a:p>
            <a:pPr algn="just"/>
            <a:r>
              <a:rPr lang="fr-FR" sz="1400" dirty="0"/>
              <a:t>Une introduction générale présentant  problématique et objectifs visés, </a:t>
            </a:r>
            <a:r>
              <a:rPr lang="fr-FR" sz="1400" dirty="0" smtClean="0"/>
              <a:t>cette partie est suivie d’une revue bibliographique: </a:t>
            </a:r>
            <a:endParaRPr lang="fr-FR" sz="1400" dirty="0"/>
          </a:p>
          <a:p>
            <a:pPr algn="just"/>
            <a:r>
              <a:rPr lang="fr-FR" dirty="0"/>
              <a:t>première partie, consacrée à la recherche bibliographique, comportant processus des réparations minces, suivi d’un aperçus générale sur les béton de sable.</a:t>
            </a:r>
            <a:endParaRPr lang="fr-FR" sz="1400" dirty="0"/>
          </a:p>
          <a:p>
            <a:pPr algn="just"/>
            <a:r>
              <a:rPr lang="fr-FR" altLang="zh-CN" dirty="0"/>
              <a:t>Ensuite la deuxi</a:t>
            </a:r>
            <a:r>
              <a:rPr lang="fr-FR" altLang="zh-CN" dirty="0">
                <a:latin typeface="Times New Roman"/>
              </a:rPr>
              <a:t>è</a:t>
            </a:r>
            <a:r>
              <a:rPr lang="fr-FR" altLang="zh-CN" dirty="0"/>
              <a:t>me partie est consacr</a:t>
            </a:r>
            <a:r>
              <a:rPr lang="fr-FR" altLang="zh-CN" dirty="0">
                <a:latin typeface="Times New Roman"/>
              </a:rPr>
              <a:t>é</a:t>
            </a:r>
            <a:r>
              <a:rPr lang="fr-FR" altLang="zh-CN" dirty="0"/>
              <a:t>e </a:t>
            </a:r>
            <a:r>
              <a:rPr lang="fr-FR" altLang="zh-CN" dirty="0">
                <a:latin typeface="Times New Roman"/>
              </a:rPr>
              <a:t>à</a:t>
            </a:r>
            <a:r>
              <a:rPr lang="fr-FR" altLang="zh-CN" dirty="0"/>
              <a:t> l</a:t>
            </a:r>
            <a:r>
              <a:rPr lang="fr-FR" altLang="zh-CN" dirty="0">
                <a:latin typeface="Times New Roman"/>
              </a:rPr>
              <a:t>’é</a:t>
            </a:r>
            <a:r>
              <a:rPr lang="fr-FR" altLang="zh-CN" dirty="0"/>
              <a:t>tude exp</a:t>
            </a:r>
            <a:r>
              <a:rPr lang="fr-FR" altLang="zh-CN" dirty="0">
                <a:latin typeface="Times New Roman"/>
              </a:rPr>
              <a:t>é</a:t>
            </a:r>
            <a:r>
              <a:rPr lang="fr-FR" altLang="zh-CN" dirty="0"/>
              <a:t>rimentale. On </a:t>
            </a:r>
            <a:r>
              <a:rPr lang="fr-FR" dirty="0"/>
              <a:t>présentera  les </a:t>
            </a:r>
            <a:r>
              <a:rPr lang="fr-FR" altLang="zh-CN" dirty="0" err="1"/>
              <a:t>r</a:t>
            </a:r>
            <a:r>
              <a:rPr lang="fr-FR" altLang="zh-CN" dirty="0" err="1">
                <a:latin typeface="Times New Roman"/>
              </a:rPr>
              <a:t>é</a:t>
            </a:r>
            <a:r>
              <a:rPr lang="fr-FR" altLang="zh-CN" dirty="0" err="1"/>
              <a:t>sultas</a:t>
            </a:r>
            <a:r>
              <a:rPr lang="fr-FR" altLang="zh-CN" dirty="0"/>
              <a:t> des essais r</a:t>
            </a:r>
            <a:r>
              <a:rPr lang="fr-FR" altLang="zh-CN" dirty="0">
                <a:latin typeface="Times New Roman"/>
              </a:rPr>
              <a:t>é</a:t>
            </a:r>
            <a:r>
              <a:rPr lang="fr-FR" altLang="zh-CN" dirty="0"/>
              <a:t>alis</a:t>
            </a:r>
            <a:r>
              <a:rPr lang="fr-FR" altLang="zh-CN" dirty="0">
                <a:latin typeface="Times New Roman"/>
              </a:rPr>
              <a:t>é</a:t>
            </a:r>
            <a:r>
              <a:rPr lang="fr-FR" altLang="zh-CN" dirty="0"/>
              <a:t>s et discutions</a:t>
            </a:r>
          </a:p>
          <a:p>
            <a:pPr algn="just"/>
            <a:r>
              <a:rPr lang="fr-FR" sz="1400" dirty="0"/>
              <a:t>Enfin les conclusions obtenues de notre recherche sont abordées dans une conclusion générale .puis on terminera par recommandations et perspectives. </a:t>
            </a:r>
          </a:p>
          <a:p>
            <a:pPr algn="just"/>
            <a:endParaRPr lang="fr-F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20</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21</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22</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23</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24</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25</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2FE51512-87EE-4D68-B00A-EF5AB3E4D79C}" type="datetimeFigureOut">
              <a:rPr lang="fr-FR" smtClean="0"/>
              <a:pPr/>
              <a:t>09/11/2019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091F2D4-54FD-430B-9056-E372BAD09B52}"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FE51512-87EE-4D68-B00A-EF5AB3E4D79C}" type="datetimeFigureOut">
              <a:rPr lang="fr-FR" smtClean="0"/>
              <a:pPr/>
              <a:t>09/11/2019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091F2D4-54FD-430B-9056-E372BAD09B52}"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FE51512-87EE-4D68-B00A-EF5AB3E4D79C}" type="datetimeFigureOut">
              <a:rPr lang="fr-FR" smtClean="0"/>
              <a:pPr/>
              <a:t>09/11/2019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091F2D4-54FD-430B-9056-E372BAD09B52}"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77813"/>
            <a:ext cx="8229600" cy="5853112"/>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Espace réservé de la date 2"/>
          <p:cNvSpPr>
            <a:spLocks noGrp="1"/>
          </p:cNvSpPr>
          <p:nvPr>
            <p:ph type="dt" sz="half" idx="10"/>
          </p:nvPr>
        </p:nvSpPr>
        <p:spPr>
          <a:xfrm>
            <a:off x="457200" y="6243638"/>
            <a:ext cx="2133600" cy="457200"/>
          </a:xfrm>
        </p:spPr>
        <p:txBody>
          <a:bodyPr/>
          <a:lstStyle>
            <a:lvl1pPr>
              <a:defRPr/>
            </a:lvl1pPr>
          </a:lstStyle>
          <a:p>
            <a:fld id="{B720D467-EB4F-4BF1-B841-DA30B3C70D44}" type="datetime1">
              <a:rPr lang="fr-FR" smtClean="0"/>
              <a:pPr/>
              <a:t>09/11/2019</a:t>
            </a:fld>
            <a:endParaRPr lang="fr-FR"/>
          </a:p>
        </p:txBody>
      </p:sp>
      <p:sp>
        <p:nvSpPr>
          <p:cNvPr id="4" name="Espace réservé du pied de page 3"/>
          <p:cNvSpPr>
            <a:spLocks noGrp="1"/>
          </p:cNvSpPr>
          <p:nvPr>
            <p:ph type="ftr" sz="quarter" idx="11"/>
          </p:nvPr>
        </p:nvSpPr>
        <p:spPr>
          <a:xfrm>
            <a:off x="3124200" y="6248400"/>
            <a:ext cx="2895600" cy="457200"/>
          </a:xfrm>
        </p:spPr>
        <p:txBody>
          <a:bodyPr/>
          <a:lstStyle>
            <a:lvl1pPr>
              <a:defRPr/>
            </a:lvl1pPr>
          </a:lstStyle>
          <a:p>
            <a:endParaRPr lang="fr-FR"/>
          </a:p>
        </p:txBody>
      </p:sp>
      <p:sp>
        <p:nvSpPr>
          <p:cNvPr id="5" name="Espace réservé du numéro de diapositive 4"/>
          <p:cNvSpPr>
            <a:spLocks noGrp="1"/>
          </p:cNvSpPr>
          <p:nvPr>
            <p:ph type="sldNum" sz="quarter" idx="12"/>
          </p:nvPr>
        </p:nvSpPr>
        <p:spPr>
          <a:xfrm>
            <a:off x="6553200" y="6243638"/>
            <a:ext cx="2133600" cy="457200"/>
          </a:xfrm>
        </p:spPr>
        <p:txBody>
          <a:bodyPr/>
          <a:lstStyle>
            <a:lvl1pPr>
              <a:defRPr/>
            </a:lvl1pPr>
          </a:lstStyle>
          <a:p>
            <a:fld id="{F20EBB5C-D399-4A01-8CE9-55FB6F287E0B}" type="slidenum">
              <a:rPr lang="fr-FR"/>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FE51512-87EE-4D68-B00A-EF5AB3E4D79C}" type="datetimeFigureOut">
              <a:rPr lang="fr-FR" smtClean="0"/>
              <a:pPr/>
              <a:t>09/11/2019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091F2D4-54FD-430B-9056-E372BAD09B52}"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2FE51512-87EE-4D68-B00A-EF5AB3E4D79C}" type="datetimeFigureOut">
              <a:rPr lang="fr-FR" smtClean="0"/>
              <a:pPr/>
              <a:t>09/11/2019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091F2D4-54FD-430B-9056-E372BAD09B52}"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FE51512-87EE-4D68-B00A-EF5AB3E4D79C}" type="datetimeFigureOut">
              <a:rPr lang="fr-FR" smtClean="0"/>
              <a:pPr/>
              <a:t>09/11/2019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091F2D4-54FD-430B-9056-E372BAD09B52}"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FE51512-87EE-4D68-B00A-EF5AB3E4D79C}" type="datetimeFigureOut">
              <a:rPr lang="fr-FR" smtClean="0"/>
              <a:pPr/>
              <a:t>09/11/2019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091F2D4-54FD-430B-9056-E372BAD09B52}"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2FE51512-87EE-4D68-B00A-EF5AB3E4D79C}" type="datetimeFigureOut">
              <a:rPr lang="fr-FR" smtClean="0"/>
              <a:pPr/>
              <a:t>09/11/2019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091F2D4-54FD-430B-9056-E372BAD09B52}"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FE51512-87EE-4D68-B00A-EF5AB3E4D79C}" type="datetimeFigureOut">
              <a:rPr lang="fr-FR" smtClean="0"/>
              <a:pPr/>
              <a:t>09/11/2019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091F2D4-54FD-430B-9056-E372BAD09B52}"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FE51512-87EE-4D68-B00A-EF5AB3E4D79C}" type="datetimeFigureOut">
              <a:rPr lang="fr-FR" smtClean="0"/>
              <a:pPr/>
              <a:t>09/11/2019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091F2D4-54FD-430B-9056-E372BAD09B52}"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FE51512-87EE-4D68-B00A-EF5AB3E4D79C}" type="datetimeFigureOut">
              <a:rPr lang="fr-FR" smtClean="0"/>
              <a:pPr/>
              <a:t>09/11/2019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091F2D4-54FD-430B-9056-E372BAD09B52}"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E51512-87EE-4D68-B00A-EF5AB3E4D79C}" type="datetimeFigureOut">
              <a:rPr lang="fr-FR" smtClean="0"/>
              <a:pPr/>
              <a:t>09/11/2019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91F2D4-54FD-430B-9056-E372BAD09B52}"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dirty="0"/>
          </a:p>
        </p:txBody>
      </p:sp>
      <p:sp>
        <p:nvSpPr>
          <p:cNvPr id="32773" name="Rectangle 5"/>
          <p:cNvSpPr>
            <a:spLocks noChangeArrowheads="1"/>
          </p:cNvSpPr>
          <p:nvPr/>
        </p:nvSpPr>
        <p:spPr bwMode="auto">
          <a:xfrm>
            <a:off x="0" y="2295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2774" name="Rectangle 6"/>
          <p:cNvSpPr>
            <a:spLocks noChangeArrowheads="1"/>
          </p:cNvSpPr>
          <p:nvPr/>
        </p:nvSpPr>
        <p:spPr bwMode="auto">
          <a:xfrm>
            <a:off x="0" y="41338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ZoneTexte 8"/>
          <p:cNvSpPr txBox="1"/>
          <p:nvPr/>
        </p:nvSpPr>
        <p:spPr>
          <a:xfrm>
            <a:off x="428596" y="209984"/>
            <a:ext cx="8286808" cy="852808"/>
          </a:xfrm>
          <a:prstGeom prst="rect">
            <a:avLst/>
          </a:prstGeom>
          <a:solidFill>
            <a:schemeClr val="accent1"/>
          </a:solidFill>
          <a:ln>
            <a:solidFill>
              <a:schemeClr val="bg1"/>
            </a:solidFill>
          </a:ln>
          <a:effectLst>
            <a:outerShdw blurRad="292100" dist="139700" dir="2700000" algn="tl" rotWithShape="0">
              <a:srgbClr val="333333">
                <a:alpha val="65000"/>
              </a:srgbClr>
            </a:outerShdw>
          </a:effectLst>
        </p:spPr>
        <p:txBody>
          <a:bodyPr vert="horz" wrap="square" lIns="18000" tIns="10800" rIns="18000" bIns="10800" anchor="t">
            <a:spAutoFit/>
          </a:bodyPr>
          <a:lstStyle/>
          <a:p>
            <a:pPr algn="ctr">
              <a:spcBef>
                <a:spcPct val="0"/>
              </a:spcBef>
              <a:defRPr/>
            </a:pPr>
            <a:r>
              <a:rPr lang="fr-FR" b="1" spc="-100" dirty="0" smtClean="0">
                <a:solidFill>
                  <a:schemeClr val="bg1"/>
                </a:solidFill>
                <a:latin typeface="Book Antiqua" pitchFamily="18" charset="0"/>
                <a:ea typeface="+mj-ea"/>
                <a:cs typeface="+mj-cs"/>
              </a:rPr>
              <a:t>Université Mohamed  </a:t>
            </a:r>
            <a:r>
              <a:rPr lang="fr-FR" b="1" spc="-100" dirty="0" err="1" smtClean="0">
                <a:solidFill>
                  <a:schemeClr val="bg1"/>
                </a:solidFill>
                <a:latin typeface="Book Antiqua" pitchFamily="18" charset="0"/>
                <a:ea typeface="+mj-ea"/>
                <a:cs typeface="+mj-cs"/>
              </a:rPr>
              <a:t>Khider</a:t>
            </a:r>
            <a:r>
              <a:rPr lang="fr-FR" b="1" spc="-100" dirty="0" smtClean="0">
                <a:solidFill>
                  <a:schemeClr val="bg1"/>
                </a:solidFill>
                <a:latin typeface="Book Antiqua" pitchFamily="18" charset="0"/>
                <a:ea typeface="+mj-ea"/>
                <a:cs typeface="+mj-cs"/>
              </a:rPr>
              <a:t> – Biskra</a:t>
            </a:r>
          </a:p>
          <a:p>
            <a:pPr algn="ctr">
              <a:spcBef>
                <a:spcPct val="0"/>
              </a:spcBef>
              <a:defRPr/>
            </a:pPr>
            <a:r>
              <a:rPr lang="fr-FR" b="1" spc="-100" dirty="0" smtClean="0">
                <a:solidFill>
                  <a:schemeClr val="bg1"/>
                </a:solidFill>
                <a:latin typeface="Book Antiqua" pitchFamily="18" charset="0"/>
                <a:ea typeface="+mj-ea"/>
                <a:cs typeface="+mj-cs"/>
              </a:rPr>
              <a:t>Faculté des Sciences et de la technologie</a:t>
            </a:r>
          </a:p>
          <a:p>
            <a:pPr algn="ctr">
              <a:spcBef>
                <a:spcPct val="0"/>
              </a:spcBef>
              <a:defRPr/>
            </a:pPr>
            <a:r>
              <a:rPr lang="fr-FR" b="1" spc="-100" dirty="0" smtClean="0">
                <a:solidFill>
                  <a:schemeClr val="bg1"/>
                </a:solidFill>
                <a:latin typeface="Book Antiqua" pitchFamily="18" charset="0"/>
                <a:ea typeface="+mj-ea"/>
                <a:cs typeface="+mj-cs"/>
              </a:rPr>
              <a:t>Département  de Génie Civil et  d’Hydraulique</a:t>
            </a:r>
            <a:endParaRPr lang="fr-FR" b="1" spc="-100" dirty="0">
              <a:solidFill>
                <a:schemeClr val="bg1"/>
              </a:solidFill>
              <a:latin typeface="Book Antiqua" pitchFamily="18" charset="0"/>
              <a:ea typeface="+mj-ea"/>
              <a:cs typeface="+mj-cs"/>
            </a:endParaRPr>
          </a:p>
        </p:txBody>
      </p:sp>
      <p:pic>
        <p:nvPicPr>
          <p:cNvPr id="13" name="Picture 3" descr="SigleUNI4"/>
          <p:cNvPicPr preferRelativeResize="0">
            <a:picLocks noChangeAspect="1" noChangeArrowheads="1"/>
          </p:cNvPicPr>
          <p:nvPr/>
        </p:nvPicPr>
        <p:blipFill>
          <a:blip r:embed="rId3" cstate="print"/>
          <a:srcRect l="2623" t="1465" r="1811"/>
          <a:stretch>
            <a:fillRect/>
          </a:stretch>
        </p:blipFill>
        <p:spPr bwMode="auto">
          <a:xfrm>
            <a:off x="165361" y="188640"/>
            <a:ext cx="691863" cy="864096"/>
          </a:xfrm>
          <a:prstGeom prst="rect">
            <a:avLst/>
          </a:prstGeom>
          <a:solidFill>
            <a:schemeClr val="bg2"/>
          </a:solidFill>
          <a:ln>
            <a:noFill/>
          </a:ln>
          <a:effectLst>
            <a:outerShdw blurRad="292100" dist="139700" dir="2700000" algn="tl" rotWithShape="0">
              <a:srgbClr val="333333">
                <a:alpha val="65000"/>
              </a:srgbClr>
            </a:outerShdw>
          </a:effectLst>
        </p:spPr>
      </p:pic>
      <p:pic>
        <p:nvPicPr>
          <p:cNvPr id="14" name="Picture 3" descr="SigleUNI4"/>
          <p:cNvPicPr preferRelativeResize="0">
            <a:picLocks noChangeAspect="1" noChangeArrowheads="1"/>
          </p:cNvPicPr>
          <p:nvPr/>
        </p:nvPicPr>
        <p:blipFill>
          <a:blip r:embed="rId3" cstate="print"/>
          <a:srcRect l="2623" t="1465" r="1811"/>
          <a:stretch>
            <a:fillRect/>
          </a:stretch>
        </p:blipFill>
        <p:spPr bwMode="auto">
          <a:xfrm>
            <a:off x="8286776" y="188640"/>
            <a:ext cx="691863" cy="864096"/>
          </a:xfrm>
          <a:prstGeom prst="rect">
            <a:avLst/>
          </a:prstGeom>
          <a:ln>
            <a:noFill/>
          </a:ln>
          <a:effectLst>
            <a:outerShdw blurRad="292100" dist="139700" dir="2700000" algn="tl" rotWithShape="0">
              <a:srgbClr val="333333">
                <a:alpha val="65000"/>
              </a:srgbClr>
            </a:outerShdw>
          </a:effectLst>
        </p:spPr>
      </p:pic>
      <p:sp>
        <p:nvSpPr>
          <p:cNvPr id="16" name="ZoneTexte 15"/>
          <p:cNvSpPr txBox="1"/>
          <p:nvPr/>
        </p:nvSpPr>
        <p:spPr>
          <a:xfrm>
            <a:off x="971600" y="2204864"/>
            <a:ext cx="3672408" cy="637364"/>
          </a:xfrm>
          <a:prstGeom prst="rect">
            <a:avLst/>
          </a:prstGeom>
          <a:solidFill>
            <a:schemeClr val="bg1"/>
          </a:solidFill>
          <a:ln>
            <a:noFill/>
          </a:ln>
          <a:effectLst>
            <a:outerShdw blurRad="292100" dist="139700" dir="2700000" algn="tl" rotWithShape="0">
              <a:srgbClr val="333333">
                <a:alpha val="65000"/>
              </a:srgbClr>
            </a:outerShdw>
          </a:effectLst>
          <a:scene3d>
            <a:camera prst="obliqueTopRight"/>
            <a:lightRig rig="threePt" dir="t"/>
          </a:scene3d>
        </p:spPr>
        <p:txBody>
          <a:bodyPr vert="horz" wrap="square" lIns="18000" tIns="10800" rIns="18000" bIns="10800" anchor="t">
            <a:spAutoFit/>
          </a:bodyPr>
          <a:lstStyle/>
          <a:p>
            <a:pPr algn="ctr">
              <a:spcBef>
                <a:spcPct val="0"/>
              </a:spcBef>
              <a:defRPr/>
            </a:pPr>
            <a:r>
              <a:rPr lang="fr-FR" sz="2000" b="1" spc="-100" dirty="0" smtClean="0">
                <a:latin typeface="Agency FB" pitchFamily="34" charset="0"/>
                <a:ea typeface="+mj-ea"/>
                <a:cs typeface="+mj-cs"/>
              </a:rPr>
              <a:t>Matière: </a:t>
            </a:r>
          </a:p>
          <a:p>
            <a:pPr algn="ctr">
              <a:spcBef>
                <a:spcPct val="0"/>
              </a:spcBef>
              <a:defRPr/>
            </a:pPr>
            <a:r>
              <a:rPr lang="fr-FR" sz="2000" b="1" spc="-100" dirty="0" smtClean="0">
                <a:solidFill>
                  <a:schemeClr val="tx2"/>
                </a:solidFill>
                <a:latin typeface="Book Antiqua" pitchFamily="18" charset="0"/>
                <a:ea typeface="+mj-ea"/>
                <a:cs typeface="+mj-cs"/>
              </a:rPr>
              <a:t>Matériaux composites</a:t>
            </a:r>
          </a:p>
        </p:txBody>
      </p:sp>
      <p:sp>
        <p:nvSpPr>
          <p:cNvPr id="11" name="Rectangle 12"/>
          <p:cNvSpPr txBox="1">
            <a:spLocks noChangeArrowheads="1"/>
          </p:cNvSpPr>
          <p:nvPr/>
        </p:nvSpPr>
        <p:spPr>
          <a:xfrm>
            <a:off x="1115616" y="1340768"/>
            <a:ext cx="6984777" cy="298810"/>
          </a:xfrm>
          <a:prstGeom prst="rect">
            <a:avLst/>
          </a:prstGeom>
          <a:solidFill>
            <a:schemeClr val="accent1">
              <a:lumMod val="20000"/>
              <a:lumOff val="80000"/>
            </a:schemeClr>
          </a:solidFill>
          <a:ln w="19050">
            <a:solidFill>
              <a:schemeClr val="tx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8000" tIns="10800" rIns="18000" bIns="10800" anchor="t">
            <a:spAutoFit/>
          </a:bodyPr>
          <a:lstStyle/>
          <a:p>
            <a:pPr algn="ctr">
              <a:spcBef>
                <a:spcPct val="0"/>
              </a:spcBef>
              <a:defRPr/>
            </a:pPr>
            <a:r>
              <a:rPr lang="fr-FR" b="1" dirty="0" smtClean="0">
                <a:solidFill>
                  <a:srgbClr val="254061"/>
                </a:solidFill>
                <a:latin typeface="Times New Roman" pitchFamily="18" charset="0"/>
                <a:ea typeface="Times New Roman" pitchFamily="18" charset="0"/>
                <a:cs typeface="Times New Roman" pitchFamily="18" charset="0"/>
              </a:rPr>
              <a:t>Master 2: Matériaux en Génie civil </a:t>
            </a:r>
            <a:endParaRPr kumimoji="0" lang="fr-FR" sz="4800" b="0" i="0" u="none" strike="noStrike" kern="1200" cap="none" spc="-100" normalizeH="0" baseline="0" noProof="0" dirty="0" smtClean="0">
              <a:ln>
                <a:noFill/>
              </a:ln>
              <a:solidFill>
                <a:srgbClr val="254061"/>
              </a:solidFill>
              <a:effectLst/>
              <a:uLnTx/>
              <a:uFillTx/>
              <a:latin typeface="+mj-lt"/>
              <a:ea typeface="+mj-ea"/>
              <a:cs typeface="+mj-cs"/>
            </a:endParaRPr>
          </a:p>
        </p:txBody>
      </p:sp>
      <p:sp>
        <p:nvSpPr>
          <p:cNvPr id="12" name="ZoneTexte 11"/>
          <p:cNvSpPr txBox="1"/>
          <p:nvPr/>
        </p:nvSpPr>
        <p:spPr>
          <a:xfrm>
            <a:off x="6715140" y="6344900"/>
            <a:ext cx="2249348" cy="298810"/>
          </a:xfrm>
          <a:prstGeom prst="rect">
            <a:avLst/>
          </a:prstGeom>
          <a:ln>
            <a:noFill/>
          </a:ln>
          <a:effectLst>
            <a:outerShdw blurRad="292100" dist="139700" dir="2700000" algn="tl" rotWithShape="0">
              <a:srgbClr val="333333">
                <a:alpha val="65000"/>
              </a:srgbClr>
            </a:outerShdw>
          </a:effectLst>
        </p:spPr>
        <p:txBody>
          <a:bodyPr vert="horz" wrap="square" lIns="18000" tIns="10800" rIns="18000" bIns="10800" anchor="t">
            <a:spAutoFit/>
          </a:bodyPr>
          <a:lstStyle/>
          <a:p>
            <a:pPr algn="ctr">
              <a:spcBef>
                <a:spcPct val="0"/>
              </a:spcBef>
              <a:defRPr/>
            </a:pPr>
            <a:r>
              <a:rPr lang="fr-FR" b="1" spc="-100" dirty="0" smtClean="0">
                <a:solidFill>
                  <a:schemeClr val="tx2">
                    <a:lumMod val="75000"/>
                  </a:schemeClr>
                </a:solidFill>
                <a:latin typeface="Book Antiqua" pitchFamily="18" charset="0"/>
                <a:ea typeface="+mj-ea"/>
                <a:cs typeface="+mj-cs"/>
              </a:rPr>
              <a:t>Le   27/ 10 /2019</a:t>
            </a:r>
          </a:p>
        </p:txBody>
      </p:sp>
      <p:sp>
        <p:nvSpPr>
          <p:cNvPr id="15" name="ZoneTexte 15"/>
          <p:cNvSpPr txBox="1"/>
          <p:nvPr/>
        </p:nvSpPr>
        <p:spPr>
          <a:xfrm>
            <a:off x="5399584" y="4581128"/>
            <a:ext cx="3744416" cy="1037474"/>
          </a:xfrm>
          <a:prstGeom prst="rect">
            <a:avLst/>
          </a:prstGeom>
          <a:solidFill>
            <a:schemeClr val="bg1"/>
          </a:solidFill>
          <a:ln>
            <a:noFill/>
          </a:ln>
          <a:effectLst>
            <a:outerShdw blurRad="292100" dist="139700" dir="2700000" algn="tl" rotWithShape="0">
              <a:srgbClr val="333333">
                <a:alpha val="65000"/>
              </a:srgbClr>
            </a:outerShdw>
          </a:effectLst>
        </p:spPr>
        <p:txBody>
          <a:bodyPr vert="horz" wrap="square" lIns="18000" tIns="10800" rIns="18000" bIns="10800" anchor="t">
            <a:spAutoFit/>
          </a:bodyPr>
          <a:lstStyle/>
          <a:p>
            <a:pPr algn="ctr">
              <a:lnSpc>
                <a:spcPct val="150000"/>
              </a:lnSpc>
              <a:spcBef>
                <a:spcPct val="0"/>
              </a:spcBef>
              <a:defRPr/>
            </a:pPr>
            <a:r>
              <a:rPr lang="fr-FR" sz="2000" b="1" spc="-100" dirty="0" smtClean="0">
                <a:latin typeface="Agency FB" pitchFamily="34" charset="0"/>
                <a:ea typeface="+mj-ea"/>
                <a:cs typeface="+mj-cs"/>
              </a:rPr>
              <a:t>Présentée par :</a:t>
            </a:r>
          </a:p>
          <a:p>
            <a:pPr algn="ctr">
              <a:lnSpc>
                <a:spcPct val="150000"/>
              </a:lnSpc>
              <a:spcBef>
                <a:spcPct val="0"/>
              </a:spcBef>
              <a:defRPr/>
            </a:pPr>
            <a:r>
              <a:rPr lang="fr-FR" sz="2400" b="1" spc="-100" dirty="0" smtClean="0">
                <a:solidFill>
                  <a:schemeClr val="tx2"/>
                </a:solidFill>
                <a:latin typeface="Book Antiqua" pitchFamily="18" charset="0"/>
                <a:ea typeface="+mj-ea"/>
                <a:cs typeface="+mj-cs"/>
              </a:rPr>
              <a:t>Dr: </a:t>
            </a:r>
            <a:r>
              <a:rPr lang="fr-FR" sz="2400" b="1" spc="-100" dirty="0" err="1" smtClean="0">
                <a:solidFill>
                  <a:schemeClr val="tx2"/>
                </a:solidFill>
                <a:latin typeface="Book Antiqua" pitchFamily="18" charset="0"/>
                <a:ea typeface="+mj-ea"/>
                <a:cs typeface="+mj-cs"/>
              </a:rPr>
              <a:t>Izemouren</a:t>
            </a:r>
            <a:r>
              <a:rPr lang="fr-FR" sz="2400" b="1" spc="-100" dirty="0" smtClean="0">
                <a:solidFill>
                  <a:schemeClr val="tx2"/>
                </a:solidFill>
                <a:latin typeface="Book Antiqua" pitchFamily="18" charset="0"/>
                <a:ea typeface="+mj-ea"/>
                <a:cs typeface="+mj-cs"/>
              </a:rPr>
              <a:t> </a:t>
            </a:r>
            <a:r>
              <a:rPr lang="fr-FR" sz="2400" b="1" spc="-100" dirty="0" err="1" smtClean="0">
                <a:solidFill>
                  <a:schemeClr val="tx2"/>
                </a:solidFill>
                <a:latin typeface="Book Antiqua" pitchFamily="18" charset="0"/>
                <a:ea typeface="+mj-ea"/>
                <a:cs typeface="+mj-cs"/>
              </a:rPr>
              <a:t>Ouarda</a:t>
            </a:r>
            <a:endParaRPr lang="fr-FR" sz="2400" b="1" spc="-100" dirty="0" smtClean="0">
              <a:solidFill>
                <a:schemeClr val="tx2"/>
              </a:solidFill>
              <a:latin typeface="Book Antiqua" pitchFamily="18" charset="0"/>
              <a:ea typeface="+mj-ea"/>
              <a:cs typeface="+mj-cs"/>
            </a:endParaRPr>
          </a:p>
        </p:txBody>
      </p:sp>
      <p:sp>
        <p:nvSpPr>
          <p:cNvPr id="17" name="ZoneTexte 16"/>
          <p:cNvSpPr txBox="1"/>
          <p:nvPr/>
        </p:nvSpPr>
        <p:spPr>
          <a:xfrm>
            <a:off x="828000" y="2996952"/>
            <a:ext cx="8316000" cy="978729"/>
          </a:xfrm>
          <a:prstGeom prst="rect">
            <a:avLst/>
          </a:prstGeom>
          <a:noFill/>
          <a:ln>
            <a:noFill/>
          </a:ln>
        </p:spPr>
        <p:txBody>
          <a:bodyPr wrap="square">
            <a:spAutoFit/>
          </a:bodyPr>
          <a:lstStyle/>
          <a:p>
            <a:pPr>
              <a:lnSpc>
                <a:spcPct val="90000"/>
              </a:lnSpc>
              <a:spcBef>
                <a:spcPct val="0"/>
              </a:spcBef>
            </a:pPr>
            <a:r>
              <a:rPr lang="fr-FR" sz="3200" b="1" dirty="0" smtClean="0">
                <a:solidFill>
                  <a:srgbClr val="0000FF"/>
                </a:solidFill>
                <a:effectLst>
                  <a:outerShdw blurRad="38100" dist="38100" dir="2700000" algn="tl">
                    <a:srgbClr val="000000">
                      <a:alpha val="43137"/>
                    </a:srgbClr>
                  </a:outerShdw>
                </a:effectLst>
                <a:latin typeface="Agency FB" panose="020B0503020202020204" pitchFamily="34" charset="0"/>
                <a:cs typeface="Times New Roman" panose="02020603050405020304" pitchFamily="18" charset="0"/>
              </a:rPr>
              <a:t>Cours N02:</a:t>
            </a:r>
            <a:r>
              <a:rPr lang="fr-FR" sz="3200" b="1" dirty="0" smtClean="0"/>
              <a:t> </a:t>
            </a:r>
            <a:r>
              <a:rPr lang="fr-FR" sz="3200" b="1" dirty="0" smtClean="0">
                <a:solidFill>
                  <a:srgbClr val="0070C0"/>
                </a:solidFill>
              </a:rPr>
              <a:t>Technologie de fabrication </a:t>
            </a:r>
          </a:p>
          <a:p>
            <a:pPr>
              <a:lnSpc>
                <a:spcPct val="90000"/>
              </a:lnSpc>
              <a:spcBef>
                <a:spcPct val="0"/>
              </a:spcBef>
            </a:pPr>
            <a:r>
              <a:rPr lang="fr-FR" sz="3200" b="1" dirty="0" smtClean="0">
                <a:solidFill>
                  <a:srgbClr val="0070C0"/>
                </a:solidFill>
              </a:rPr>
              <a:t>                       des </a:t>
            </a:r>
            <a:r>
              <a:rPr lang="fr-FR" sz="3200" b="1" dirty="0" smtClean="0">
                <a:solidFill>
                  <a:srgbClr val="0070C0"/>
                </a:solidFill>
              </a:rPr>
              <a:t>composites</a:t>
            </a:r>
            <a:endParaRPr lang="fr-FR" sz="3200" b="1" dirty="0">
              <a:solidFill>
                <a:srgbClr val="0070C0"/>
              </a:solidFill>
              <a:effectLst>
                <a:outerShdw blurRad="38100" dist="38100" dir="2700000" algn="tl">
                  <a:srgbClr val="000000">
                    <a:alpha val="43137"/>
                  </a:srgbClr>
                </a:outerShdw>
              </a:effectLst>
              <a:latin typeface="Agency FB" panose="020B0503020202020204" pitchFamily="34" charset="0"/>
              <a:cs typeface="Times New Roman" panose="02020603050405020304" pitchFamily="18" charset="0"/>
            </a:endParaRPr>
          </a:p>
        </p:txBody>
      </p:sp>
      <p:pic>
        <p:nvPicPr>
          <p:cNvPr id="22530" name="Picture 2" descr="https://upload.wikimedia.org/wikipedia/commons/1/13/Composite_3d.png"/>
          <p:cNvPicPr>
            <a:picLocks noChangeAspect="1" noChangeArrowheads="1"/>
          </p:cNvPicPr>
          <p:nvPr/>
        </p:nvPicPr>
        <p:blipFill>
          <a:blip r:embed="rId4" cstate="print"/>
          <a:srcRect/>
          <a:stretch>
            <a:fillRect/>
          </a:stretch>
        </p:blipFill>
        <p:spPr bwMode="auto">
          <a:xfrm>
            <a:off x="1115616" y="3861048"/>
            <a:ext cx="3624063" cy="2718047"/>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10</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95234" name="Picture 2"/>
          <p:cNvPicPr>
            <a:picLocks noChangeAspect="1" noChangeArrowheads="1"/>
          </p:cNvPicPr>
          <p:nvPr/>
        </p:nvPicPr>
        <p:blipFill>
          <a:blip r:embed="rId3" cstate="print"/>
          <a:srcRect/>
          <a:stretch>
            <a:fillRect/>
          </a:stretch>
        </p:blipFill>
        <p:spPr bwMode="auto">
          <a:xfrm>
            <a:off x="4753747" y="1844824"/>
            <a:ext cx="4390253" cy="2625849"/>
          </a:xfrm>
          <a:prstGeom prst="rect">
            <a:avLst/>
          </a:prstGeom>
          <a:noFill/>
          <a:ln w="9525">
            <a:noFill/>
            <a:miter lim="800000"/>
            <a:headEnd/>
            <a:tailEnd/>
          </a:ln>
        </p:spPr>
      </p:pic>
      <p:pic>
        <p:nvPicPr>
          <p:cNvPr id="95235" name="Picture 3"/>
          <p:cNvPicPr>
            <a:picLocks noChangeAspect="1" noChangeArrowheads="1"/>
          </p:cNvPicPr>
          <p:nvPr/>
        </p:nvPicPr>
        <p:blipFill>
          <a:blip r:embed="rId4" cstate="print"/>
          <a:srcRect/>
          <a:stretch>
            <a:fillRect/>
          </a:stretch>
        </p:blipFill>
        <p:spPr bwMode="auto">
          <a:xfrm>
            <a:off x="5652120" y="4509120"/>
            <a:ext cx="2583816" cy="360040"/>
          </a:xfrm>
          <a:prstGeom prst="rect">
            <a:avLst/>
          </a:prstGeom>
          <a:noFill/>
          <a:ln w="9525">
            <a:noFill/>
            <a:miter lim="800000"/>
            <a:headEnd/>
            <a:tailEnd/>
          </a:ln>
        </p:spPr>
      </p:pic>
      <p:sp>
        <p:nvSpPr>
          <p:cNvPr id="10" name="Rectangle 9"/>
          <p:cNvSpPr/>
          <p:nvPr/>
        </p:nvSpPr>
        <p:spPr>
          <a:xfrm>
            <a:off x="323528" y="1196752"/>
            <a:ext cx="4440639" cy="400110"/>
          </a:xfrm>
          <a:prstGeom prst="rect">
            <a:avLst/>
          </a:prstGeom>
        </p:spPr>
        <p:txBody>
          <a:bodyPr wrap="none">
            <a:spAutoFit/>
          </a:bodyPr>
          <a:lstStyle/>
          <a:p>
            <a:r>
              <a:rPr lang="fr-FR" sz="2000" b="1" i="1" dirty="0" smtClean="0">
                <a:solidFill>
                  <a:srgbClr val="002060"/>
                </a:solidFill>
                <a:latin typeface="Arial" pitchFamily="34" charset="0"/>
                <a:cs typeface="Arial" pitchFamily="34" charset="0"/>
              </a:rPr>
              <a:t>3.1 Moulage </a:t>
            </a:r>
            <a:r>
              <a:rPr lang="fr-FR" sz="2000" b="1" i="1" dirty="0" smtClean="0">
                <a:solidFill>
                  <a:srgbClr val="002060"/>
                </a:solidFill>
                <a:latin typeface="Arial" pitchFamily="34" charset="0"/>
                <a:cs typeface="Arial" pitchFamily="34" charset="0"/>
              </a:rPr>
              <a:t>par injection de résine</a:t>
            </a:r>
            <a:endParaRPr lang="fr-FR" sz="2000" dirty="0">
              <a:solidFill>
                <a:srgbClr val="002060"/>
              </a:solidFill>
              <a:latin typeface="Arial" pitchFamily="34" charset="0"/>
              <a:cs typeface="Arial" pitchFamily="34" charset="0"/>
            </a:endParaRPr>
          </a:p>
        </p:txBody>
      </p:sp>
      <p:sp>
        <p:nvSpPr>
          <p:cNvPr id="13" name="TextBox 12"/>
          <p:cNvSpPr txBox="1"/>
          <p:nvPr/>
        </p:nvSpPr>
        <p:spPr>
          <a:xfrm>
            <a:off x="179512" y="2060848"/>
            <a:ext cx="4680520" cy="3785652"/>
          </a:xfrm>
          <a:prstGeom prst="rect">
            <a:avLst/>
          </a:prstGeom>
          <a:noFill/>
        </p:spPr>
        <p:txBody>
          <a:bodyPr wrap="square" rtlCol="0">
            <a:spAutoFit/>
          </a:bodyPr>
          <a:lstStyle/>
          <a:p>
            <a:pPr algn="just"/>
            <a:r>
              <a:rPr lang="fr-FR" sz="2000" dirty="0" smtClean="0">
                <a:latin typeface="Arial" pitchFamily="34" charset="0"/>
                <a:cs typeface="Arial" pitchFamily="34" charset="0"/>
              </a:rPr>
              <a:t>Le moulage consiste, par injection de résine sous pression, à imprégner </a:t>
            </a:r>
            <a:r>
              <a:rPr lang="fr-FR" sz="2000" dirty="0" smtClean="0">
                <a:latin typeface="Arial" pitchFamily="34" charset="0"/>
                <a:cs typeface="Arial" pitchFamily="34" charset="0"/>
              </a:rPr>
              <a:t>un renfort </a:t>
            </a:r>
            <a:r>
              <a:rPr lang="fr-FR" sz="2000" dirty="0" smtClean="0">
                <a:latin typeface="Arial" pitchFamily="34" charset="0"/>
                <a:cs typeface="Arial" pitchFamily="34" charset="0"/>
              </a:rPr>
              <a:t>placé à l'intérieur d'un ensemble moule et contre-moule très rigide </a:t>
            </a:r>
            <a:r>
              <a:rPr lang="fr-FR" sz="2000" dirty="0" smtClean="0">
                <a:latin typeface="Arial" pitchFamily="34" charset="0"/>
                <a:cs typeface="Arial" pitchFamily="34" charset="0"/>
              </a:rPr>
              <a:t>et fermé</a:t>
            </a:r>
            <a:r>
              <a:rPr lang="fr-FR" sz="2000" dirty="0" smtClean="0">
                <a:latin typeface="Arial" pitchFamily="34" charset="0"/>
                <a:cs typeface="Arial" pitchFamily="34" charset="0"/>
              </a:rPr>
              <a:t>. L'alimentation automatique des résines élimine leur manipulation. </a:t>
            </a:r>
            <a:r>
              <a:rPr lang="fr-FR" sz="2000" dirty="0" smtClean="0">
                <a:latin typeface="Arial" pitchFamily="34" charset="0"/>
                <a:cs typeface="Arial" pitchFamily="34" charset="0"/>
              </a:rPr>
              <a:t>La proportion </a:t>
            </a:r>
            <a:r>
              <a:rPr lang="fr-FR" sz="2000" dirty="0" smtClean="0">
                <a:latin typeface="Arial" pitchFamily="34" charset="0"/>
                <a:cs typeface="Arial" pitchFamily="34" charset="0"/>
              </a:rPr>
              <a:t>de renfort peut être élevée, d'où l'obtention de pièces à </a:t>
            </a:r>
            <a:r>
              <a:rPr lang="fr-FR" sz="2000" dirty="0" smtClean="0">
                <a:latin typeface="Arial" pitchFamily="34" charset="0"/>
                <a:cs typeface="Arial" pitchFamily="34" charset="0"/>
              </a:rPr>
              <a:t>caractéristiques mécaniques </a:t>
            </a:r>
            <a:r>
              <a:rPr lang="fr-FR" sz="2000" dirty="0" smtClean="0">
                <a:latin typeface="Arial" pitchFamily="34" charset="0"/>
                <a:cs typeface="Arial" pitchFamily="34" charset="0"/>
              </a:rPr>
              <a:t>élevées.</a:t>
            </a:r>
          </a:p>
          <a:p>
            <a:pPr algn="just"/>
            <a:r>
              <a:rPr lang="fr-FR" sz="2000" dirty="0" smtClean="0">
                <a:latin typeface="Arial" pitchFamily="34" charset="0"/>
                <a:cs typeface="Arial" pitchFamily="34" charset="0"/>
              </a:rPr>
              <a:t>Ce procédé de moulage convient à la réalisation de pièces profondes et </a:t>
            </a:r>
            <a:r>
              <a:rPr lang="fr-FR" sz="2000" dirty="0" smtClean="0">
                <a:latin typeface="Arial" pitchFamily="34" charset="0"/>
                <a:cs typeface="Arial" pitchFamily="34" charset="0"/>
              </a:rPr>
              <a:t>de formes </a:t>
            </a:r>
            <a:r>
              <a:rPr lang="fr-FR" sz="2000" dirty="0" smtClean="0">
                <a:latin typeface="Arial" pitchFamily="34" charset="0"/>
                <a:cs typeface="Arial" pitchFamily="34" charset="0"/>
              </a:rPr>
              <a:t>compliquées.</a:t>
            </a:r>
            <a:endParaRPr lang="fr-FR" sz="2000" dirty="0">
              <a:latin typeface="Arial" pitchFamily="34" charset="0"/>
              <a:cs typeface="Arial" pitchFamily="34" charset="0"/>
            </a:endParaRPr>
          </a:p>
        </p:txBody>
      </p:sp>
      <p:sp>
        <p:nvSpPr>
          <p:cNvPr id="14" name="TextBox 13"/>
          <p:cNvSpPr txBox="1"/>
          <p:nvPr/>
        </p:nvSpPr>
        <p:spPr>
          <a:xfrm>
            <a:off x="2051720" y="260648"/>
            <a:ext cx="4464496" cy="400110"/>
          </a:xfrm>
          <a:prstGeom prst="rect">
            <a:avLst/>
          </a:prstGeom>
          <a:noFill/>
        </p:spPr>
        <p:txBody>
          <a:bodyPr wrap="square" rtlCol="0">
            <a:spAutoFit/>
          </a:bodyPr>
          <a:lstStyle/>
          <a:p>
            <a:r>
              <a:rPr lang="fr-FR" sz="2000" b="1" dirty="0" smtClean="0">
                <a:solidFill>
                  <a:srgbClr val="FF0000"/>
                </a:solidFill>
                <a:latin typeface="Arial" pitchFamily="34" charset="0"/>
                <a:cs typeface="Arial" pitchFamily="34" charset="0"/>
              </a:rPr>
              <a:t>3. </a:t>
            </a:r>
            <a:r>
              <a:rPr lang="fr-FR" sz="2000" b="1" dirty="0" smtClean="0">
                <a:solidFill>
                  <a:srgbClr val="FF0000"/>
                </a:solidFill>
                <a:latin typeface="Arial" pitchFamily="34" charset="0"/>
                <a:cs typeface="Arial" pitchFamily="34" charset="0"/>
              </a:rPr>
              <a:t>Moulage par compression</a:t>
            </a:r>
            <a:endParaRPr lang="fr-FR" sz="2000" dirty="0">
              <a:solidFill>
                <a:srgbClr val="FF0000"/>
              </a:solidFill>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11</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 name="Rectangle 6"/>
          <p:cNvSpPr/>
          <p:nvPr/>
        </p:nvSpPr>
        <p:spPr>
          <a:xfrm>
            <a:off x="2555776" y="404664"/>
            <a:ext cx="4338047" cy="461665"/>
          </a:xfrm>
          <a:prstGeom prst="rect">
            <a:avLst/>
          </a:prstGeom>
        </p:spPr>
        <p:txBody>
          <a:bodyPr wrap="none">
            <a:spAutoFit/>
          </a:bodyPr>
          <a:lstStyle/>
          <a:p>
            <a:r>
              <a:rPr lang="fr-FR" sz="2400" b="1" dirty="0" smtClean="0">
                <a:solidFill>
                  <a:srgbClr val="FF0000"/>
                </a:solidFill>
                <a:latin typeface="Arial" pitchFamily="34" charset="0"/>
                <a:cs typeface="Arial" pitchFamily="34" charset="0"/>
              </a:rPr>
              <a:t>3. Moulage par compression</a:t>
            </a:r>
            <a:endParaRPr lang="fr-FR" sz="2400" dirty="0">
              <a:solidFill>
                <a:srgbClr val="FF0000"/>
              </a:solidFill>
              <a:latin typeface="Arial" pitchFamily="34" charset="0"/>
              <a:cs typeface="Arial" pitchFamily="34" charset="0"/>
            </a:endParaRPr>
          </a:p>
        </p:txBody>
      </p:sp>
      <p:sp>
        <p:nvSpPr>
          <p:cNvPr id="12" name="TextBox 11"/>
          <p:cNvSpPr txBox="1"/>
          <p:nvPr/>
        </p:nvSpPr>
        <p:spPr>
          <a:xfrm>
            <a:off x="323528" y="1196752"/>
            <a:ext cx="5472608" cy="400110"/>
          </a:xfrm>
          <a:prstGeom prst="rect">
            <a:avLst/>
          </a:prstGeom>
          <a:noFill/>
        </p:spPr>
        <p:txBody>
          <a:bodyPr wrap="square" rtlCol="0">
            <a:spAutoFit/>
          </a:bodyPr>
          <a:lstStyle/>
          <a:p>
            <a:r>
              <a:rPr lang="fr-FR" sz="2000" b="1" dirty="0" smtClean="0">
                <a:solidFill>
                  <a:srgbClr val="FF0000"/>
                </a:solidFill>
                <a:latin typeface="Arial" pitchFamily="34" charset="0"/>
                <a:cs typeface="Arial" pitchFamily="34" charset="0"/>
              </a:rPr>
              <a:t>3.2 Moulage par compression à froid</a:t>
            </a:r>
            <a:endParaRPr lang="fr-FR" sz="2000" dirty="0">
              <a:solidFill>
                <a:srgbClr val="FF0000"/>
              </a:solidFill>
              <a:latin typeface="Arial" pitchFamily="34" charset="0"/>
              <a:cs typeface="Arial" pitchFamily="34" charset="0"/>
            </a:endParaRPr>
          </a:p>
        </p:txBody>
      </p:sp>
      <p:pic>
        <p:nvPicPr>
          <p:cNvPr id="96259" name="Picture 3"/>
          <p:cNvPicPr>
            <a:picLocks noChangeAspect="1" noChangeArrowheads="1"/>
          </p:cNvPicPr>
          <p:nvPr/>
        </p:nvPicPr>
        <p:blipFill>
          <a:blip r:embed="rId3" cstate="print"/>
          <a:srcRect/>
          <a:stretch>
            <a:fillRect/>
          </a:stretch>
        </p:blipFill>
        <p:spPr bwMode="auto">
          <a:xfrm>
            <a:off x="6732240" y="4149080"/>
            <a:ext cx="726938" cy="288032"/>
          </a:xfrm>
          <a:prstGeom prst="rect">
            <a:avLst/>
          </a:prstGeom>
          <a:noFill/>
          <a:ln w="9525">
            <a:noFill/>
            <a:miter lim="800000"/>
            <a:headEnd/>
            <a:tailEnd/>
          </a:ln>
        </p:spPr>
      </p:pic>
      <p:pic>
        <p:nvPicPr>
          <p:cNvPr id="96261" name="Picture 5"/>
          <p:cNvPicPr>
            <a:picLocks noChangeAspect="1" noChangeArrowheads="1"/>
          </p:cNvPicPr>
          <p:nvPr/>
        </p:nvPicPr>
        <p:blipFill>
          <a:blip r:embed="rId4" cstate="print"/>
          <a:srcRect/>
          <a:stretch>
            <a:fillRect/>
          </a:stretch>
        </p:blipFill>
        <p:spPr bwMode="auto">
          <a:xfrm>
            <a:off x="5148064" y="3789040"/>
            <a:ext cx="3386322" cy="432048"/>
          </a:xfrm>
          <a:prstGeom prst="rect">
            <a:avLst/>
          </a:prstGeom>
          <a:noFill/>
          <a:ln w="9525">
            <a:noFill/>
            <a:miter lim="800000"/>
            <a:headEnd/>
            <a:tailEnd/>
          </a:ln>
        </p:spPr>
      </p:pic>
      <p:pic>
        <p:nvPicPr>
          <p:cNvPr id="96262" name="Picture 6"/>
          <p:cNvPicPr>
            <a:picLocks noChangeAspect="1" noChangeArrowheads="1"/>
          </p:cNvPicPr>
          <p:nvPr/>
        </p:nvPicPr>
        <p:blipFill>
          <a:blip r:embed="rId5" cstate="print"/>
          <a:srcRect/>
          <a:stretch>
            <a:fillRect/>
          </a:stretch>
        </p:blipFill>
        <p:spPr bwMode="auto">
          <a:xfrm>
            <a:off x="5580112" y="1484784"/>
            <a:ext cx="3009900" cy="2314575"/>
          </a:xfrm>
          <a:prstGeom prst="rect">
            <a:avLst/>
          </a:prstGeom>
          <a:noFill/>
          <a:ln w="9525">
            <a:noFill/>
            <a:miter lim="800000"/>
            <a:headEnd/>
            <a:tailEnd/>
          </a:ln>
        </p:spPr>
      </p:pic>
      <p:sp>
        <p:nvSpPr>
          <p:cNvPr id="13" name="TextBox 12"/>
          <p:cNvSpPr txBox="1"/>
          <p:nvPr/>
        </p:nvSpPr>
        <p:spPr>
          <a:xfrm>
            <a:off x="0" y="1772816"/>
            <a:ext cx="5112568" cy="2554545"/>
          </a:xfrm>
          <a:prstGeom prst="rect">
            <a:avLst/>
          </a:prstGeom>
          <a:noFill/>
          <a:ln>
            <a:solidFill>
              <a:srgbClr val="FF0000"/>
            </a:solidFill>
          </a:ln>
        </p:spPr>
        <p:txBody>
          <a:bodyPr wrap="square" rtlCol="0">
            <a:spAutoFit/>
          </a:bodyPr>
          <a:lstStyle/>
          <a:p>
            <a:pPr algn="just"/>
            <a:r>
              <a:rPr lang="fr-FR" sz="2000" dirty="0" smtClean="0">
                <a:latin typeface="Arial" pitchFamily="34" charset="0"/>
                <a:cs typeface="Arial" pitchFamily="34" charset="0"/>
              </a:rPr>
              <a:t>Le moulage est effectué à basse pression (&lt; 5 bars) sans chauffage du moule</a:t>
            </a:r>
            <a:r>
              <a:rPr lang="fr-FR" sz="2000" dirty="0" smtClean="0">
                <a:latin typeface="Arial" pitchFamily="34" charset="0"/>
                <a:cs typeface="Arial" pitchFamily="34" charset="0"/>
              </a:rPr>
              <a:t>, en </a:t>
            </a:r>
            <a:r>
              <a:rPr lang="fr-FR" sz="2000" dirty="0" smtClean="0">
                <a:latin typeface="Arial" pitchFamily="34" charset="0"/>
                <a:cs typeface="Arial" pitchFamily="34" charset="0"/>
              </a:rPr>
              <a:t>utilisant l'</a:t>
            </a:r>
            <a:r>
              <a:rPr lang="fr-FR" sz="2000" dirty="0" err="1" smtClean="0">
                <a:latin typeface="Arial" pitchFamily="34" charset="0"/>
                <a:cs typeface="Arial" pitchFamily="34" charset="0"/>
              </a:rPr>
              <a:t>exothermie</a:t>
            </a:r>
            <a:r>
              <a:rPr lang="fr-FR" sz="2000" dirty="0" smtClean="0">
                <a:latin typeface="Arial" pitchFamily="34" charset="0"/>
                <a:cs typeface="Arial" pitchFamily="34" charset="0"/>
              </a:rPr>
              <a:t> de polymérisation de la résine. L'énergie calorifique</a:t>
            </a:r>
          </a:p>
          <a:p>
            <a:pPr algn="just"/>
            <a:r>
              <a:rPr lang="fr-FR" sz="2000" dirty="0" smtClean="0">
                <a:latin typeface="Arial" pitchFamily="34" charset="0"/>
                <a:cs typeface="Arial" pitchFamily="34" charset="0"/>
              </a:rPr>
              <a:t>accumulée par le moulage des pièces est alors suffisante pour maintenir le </a:t>
            </a:r>
            <a:r>
              <a:rPr lang="fr-FR" sz="2000" dirty="0" smtClean="0">
                <a:latin typeface="Arial" pitchFamily="34" charset="0"/>
                <a:cs typeface="Arial" pitchFamily="34" charset="0"/>
              </a:rPr>
              <a:t>moule à </a:t>
            </a:r>
            <a:r>
              <a:rPr lang="fr-FR" sz="2000" dirty="0" smtClean="0">
                <a:latin typeface="Arial" pitchFamily="34" charset="0"/>
                <a:cs typeface="Arial" pitchFamily="34" charset="0"/>
              </a:rPr>
              <a:t>des températures de 50 à 70 °C, en fonctionnement permanent.</a:t>
            </a:r>
            <a:endParaRPr lang="fr-FR" sz="2000" dirty="0">
              <a:latin typeface="Arial" pitchFamily="34" charset="0"/>
              <a:cs typeface="Arial" pitchFamily="34" charset="0"/>
            </a:endParaRPr>
          </a:p>
        </p:txBody>
      </p:sp>
      <p:sp>
        <p:nvSpPr>
          <p:cNvPr id="14" name="TextBox 13"/>
          <p:cNvSpPr txBox="1"/>
          <p:nvPr/>
        </p:nvSpPr>
        <p:spPr>
          <a:xfrm>
            <a:off x="72008" y="4725144"/>
            <a:ext cx="8820472" cy="1631216"/>
          </a:xfrm>
          <a:prstGeom prst="rect">
            <a:avLst/>
          </a:prstGeom>
          <a:noFill/>
          <a:ln>
            <a:solidFill>
              <a:srgbClr val="FF0000"/>
            </a:solidFill>
          </a:ln>
        </p:spPr>
        <p:txBody>
          <a:bodyPr wrap="square" rtlCol="0">
            <a:spAutoFit/>
          </a:bodyPr>
          <a:lstStyle/>
          <a:p>
            <a:pPr algn="just"/>
            <a:r>
              <a:rPr lang="fr-FR" sz="2000" dirty="0" smtClean="0">
                <a:latin typeface="Arial" pitchFamily="34" charset="0"/>
                <a:cs typeface="Arial" pitchFamily="34" charset="0"/>
              </a:rPr>
              <a:t>Moule et contre-moule sont enduits d'agent de démoulage et de gel-</a:t>
            </a:r>
            <a:r>
              <a:rPr lang="fr-FR" sz="2000" dirty="0" err="1" smtClean="0">
                <a:latin typeface="Arial" pitchFamily="34" charset="0"/>
                <a:cs typeface="Arial" pitchFamily="34" charset="0"/>
              </a:rPr>
              <a:t>coat</a:t>
            </a:r>
            <a:r>
              <a:rPr lang="fr-FR" sz="2000" dirty="0" smtClean="0">
                <a:latin typeface="Arial" pitchFamily="34" charset="0"/>
                <a:cs typeface="Arial" pitchFamily="34" charset="0"/>
              </a:rPr>
              <a:t>. </a:t>
            </a:r>
            <a:r>
              <a:rPr lang="fr-FR" sz="2000" dirty="0" smtClean="0">
                <a:latin typeface="Arial" pitchFamily="34" charset="0"/>
                <a:cs typeface="Arial" pitchFamily="34" charset="0"/>
              </a:rPr>
              <a:t>Puis le </a:t>
            </a:r>
            <a:r>
              <a:rPr lang="fr-FR" sz="2000" dirty="0" smtClean="0">
                <a:latin typeface="Arial" pitchFamily="34" charset="0"/>
                <a:cs typeface="Arial" pitchFamily="34" charset="0"/>
              </a:rPr>
              <a:t>renfort et la matrice sont déposés sur le moule. L'ensemble </a:t>
            </a:r>
            <a:r>
              <a:rPr lang="fr-FR" sz="2000" dirty="0" smtClean="0">
                <a:latin typeface="Arial" pitchFamily="34" charset="0"/>
                <a:cs typeface="Arial" pitchFamily="34" charset="0"/>
              </a:rPr>
              <a:t>moule/contre-moule est </a:t>
            </a:r>
            <a:r>
              <a:rPr lang="fr-FR" sz="2000" dirty="0" smtClean="0">
                <a:latin typeface="Arial" pitchFamily="34" charset="0"/>
                <a:cs typeface="Arial" pitchFamily="34" charset="0"/>
              </a:rPr>
              <a:t>fermé, puis pressé. Le temps de polymérisation est lié au type de résine, </a:t>
            </a:r>
            <a:r>
              <a:rPr lang="fr-FR" sz="2000" dirty="0" smtClean="0">
                <a:latin typeface="Arial" pitchFamily="34" charset="0"/>
                <a:cs typeface="Arial" pitchFamily="34" charset="0"/>
              </a:rPr>
              <a:t>au catalyseur </a:t>
            </a:r>
            <a:r>
              <a:rPr lang="fr-FR" sz="2000" dirty="0" smtClean="0">
                <a:latin typeface="Arial" pitchFamily="34" charset="0"/>
                <a:cs typeface="Arial" pitchFamily="34" charset="0"/>
              </a:rPr>
              <a:t>et à la température atteinte par le moule en régime continu </a:t>
            </a:r>
            <a:r>
              <a:rPr lang="fr-FR" sz="2000" dirty="0" smtClean="0">
                <a:latin typeface="Arial" pitchFamily="34" charset="0"/>
                <a:cs typeface="Arial" pitchFamily="34" charset="0"/>
              </a:rPr>
              <a:t>de production. </a:t>
            </a:r>
            <a:endParaRPr lang="fr-FR" sz="2000" dirty="0">
              <a:latin typeface="Arial" pitchFamily="34" charset="0"/>
              <a:cs typeface="Arial"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circle(in)">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12</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 name="Rectangle 6"/>
          <p:cNvSpPr/>
          <p:nvPr/>
        </p:nvSpPr>
        <p:spPr>
          <a:xfrm>
            <a:off x="2555776" y="404664"/>
            <a:ext cx="4338047" cy="461665"/>
          </a:xfrm>
          <a:prstGeom prst="rect">
            <a:avLst/>
          </a:prstGeom>
        </p:spPr>
        <p:txBody>
          <a:bodyPr wrap="none">
            <a:spAutoFit/>
          </a:bodyPr>
          <a:lstStyle/>
          <a:p>
            <a:r>
              <a:rPr lang="fr-FR" sz="2400" b="1" dirty="0" smtClean="0">
                <a:solidFill>
                  <a:srgbClr val="FF0000"/>
                </a:solidFill>
                <a:latin typeface="Arial" pitchFamily="34" charset="0"/>
                <a:cs typeface="Arial" pitchFamily="34" charset="0"/>
              </a:rPr>
              <a:t>3. Moulage par compression</a:t>
            </a:r>
            <a:endParaRPr lang="fr-FR" sz="2400" dirty="0">
              <a:solidFill>
                <a:srgbClr val="FF0000"/>
              </a:solidFill>
              <a:latin typeface="Arial" pitchFamily="34" charset="0"/>
              <a:cs typeface="Arial" pitchFamily="34" charset="0"/>
            </a:endParaRPr>
          </a:p>
        </p:txBody>
      </p:sp>
      <p:sp>
        <p:nvSpPr>
          <p:cNvPr id="12" name="TextBox 11"/>
          <p:cNvSpPr txBox="1"/>
          <p:nvPr/>
        </p:nvSpPr>
        <p:spPr>
          <a:xfrm>
            <a:off x="323528" y="1196752"/>
            <a:ext cx="5472608" cy="400110"/>
          </a:xfrm>
          <a:prstGeom prst="rect">
            <a:avLst/>
          </a:prstGeom>
          <a:noFill/>
        </p:spPr>
        <p:txBody>
          <a:bodyPr wrap="square" rtlCol="0">
            <a:spAutoFit/>
          </a:bodyPr>
          <a:lstStyle/>
          <a:p>
            <a:r>
              <a:rPr lang="fr-FR" sz="2000" b="1" dirty="0" smtClean="0">
                <a:solidFill>
                  <a:srgbClr val="FF0000"/>
                </a:solidFill>
                <a:latin typeface="Arial" pitchFamily="34" charset="0"/>
                <a:cs typeface="Arial" pitchFamily="34" charset="0"/>
              </a:rPr>
              <a:t>3.2 Moulage par compression à froid</a:t>
            </a:r>
            <a:endParaRPr lang="fr-FR" sz="2000" dirty="0">
              <a:solidFill>
                <a:srgbClr val="FF0000"/>
              </a:solidFill>
              <a:latin typeface="Arial" pitchFamily="34" charset="0"/>
              <a:cs typeface="Arial" pitchFamily="34" charset="0"/>
            </a:endParaRPr>
          </a:p>
        </p:txBody>
      </p:sp>
      <p:pic>
        <p:nvPicPr>
          <p:cNvPr id="96259" name="Picture 3"/>
          <p:cNvPicPr>
            <a:picLocks noChangeAspect="1" noChangeArrowheads="1"/>
          </p:cNvPicPr>
          <p:nvPr/>
        </p:nvPicPr>
        <p:blipFill>
          <a:blip r:embed="rId3" cstate="print"/>
          <a:srcRect/>
          <a:stretch>
            <a:fillRect/>
          </a:stretch>
        </p:blipFill>
        <p:spPr bwMode="auto">
          <a:xfrm>
            <a:off x="6948264" y="4149080"/>
            <a:ext cx="726938" cy="288032"/>
          </a:xfrm>
          <a:prstGeom prst="rect">
            <a:avLst/>
          </a:prstGeom>
          <a:noFill/>
          <a:ln w="9525">
            <a:noFill/>
            <a:miter lim="800000"/>
            <a:headEnd/>
            <a:tailEnd/>
          </a:ln>
        </p:spPr>
      </p:pic>
      <p:pic>
        <p:nvPicPr>
          <p:cNvPr id="96261" name="Picture 5"/>
          <p:cNvPicPr>
            <a:picLocks noChangeAspect="1" noChangeArrowheads="1"/>
          </p:cNvPicPr>
          <p:nvPr/>
        </p:nvPicPr>
        <p:blipFill>
          <a:blip r:embed="rId4" cstate="print"/>
          <a:srcRect/>
          <a:stretch>
            <a:fillRect/>
          </a:stretch>
        </p:blipFill>
        <p:spPr bwMode="auto">
          <a:xfrm>
            <a:off x="5508104" y="3789040"/>
            <a:ext cx="3386322" cy="432048"/>
          </a:xfrm>
          <a:prstGeom prst="rect">
            <a:avLst/>
          </a:prstGeom>
          <a:noFill/>
          <a:ln w="9525">
            <a:noFill/>
            <a:miter lim="800000"/>
            <a:headEnd/>
            <a:tailEnd/>
          </a:ln>
        </p:spPr>
      </p:pic>
      <p:pic>
        <p:nvPicPr>
          <p:cNvPr id="96262" name="Picture 6"/>
          <p:cNvPicPr>
            <a:picLocks noChangeAspect="1" noChangeArrowheads="1"/>
          </p:cNvPicPr>
          <p:nvPr/>
        </p:nvPicPr>
        <p:blipFill>
          <a:blip r:embed="rId5" cstate="print"/>
          <a:srcRect/>
          <a:stretch>
            <a:fillRect/>
          </a:stretch>
        </p:blipFill>
        <p:spPr bwMode="auto">
          <a:xfrm>
            <a:off x="5724128" y="1556792"/>
            <a:ext cx="3009900" cy="2314575"/>
          </a:xfrm>
          <a:prstGeom prst="rect">
            <a:avLst/>
          </a:prstGeom>
          <a:noFill/>
          <a:ln w="9525">
            <a:noFill/>
            <a:miter lim="800000"/>
            <a:headEnd/>
            <a:tailEnd/>
          </a:ln>
        </p:spPr>
      </p:pic>
      <p:sp>
        <p:nvSpPr>
          <p:cNvPr id="15" name="TextBox 14"/>
          <p:cNvSpPr txBox="1"/>
          <p:nvPr/>
        </p:nvSpPr>
        <p:spPr>
          <a:xfrm>
            <a:off x="0" y="1916832"/>
            <a:ext cx="5292080" cy="3785652"/>
          </a:xfrm>
          <a:prstGeom prst="rect">
            <a:avLst/>
          </a:prstGeom>
          <a:noFill/>
          <a:ln>
            <a:solidFill>
              <a:srgbClr val="FF0000"/>
            </a:solidFill>
          </a:ln>
        </p:spPr>
        <p:txBody>
          <a:bodyPr wrap="square" rtlCol="0">
            <a:spAutoFit/>
          </a:bodyPr>
          <a:lstStyle/>
          <a:p>
            <a:pPr algn="just"/>
            <a:r>
              <a:rPr lang="fr-FR" sz="2000" dirty="0" smtClean="0">
                <a:latin typeface="Arial" pitchFamily="34" charset="0"/>
                <a:cs typeface="Arial" pitchFamily="34" charset="0"/>
              </a:rPr>
              <a:t>Ce procédé de moulage est adapté à la fabrication de pièces de moyennes </a:t>
            </a:r>
            <a:r>
              <a:rPr lang="fr-FR" sz="2000" dirty="0" smtClean="0">
                <a:latin typeface="Arial" pitchFamily="34" charset="0"/>
                <a:cs typeface="Arial" pitchFamily="34" charset="0"/>
              </a:rPr>
              <a:t>séries (</a:t>
            </a:r>
            <a:r>
              <a:rPr lang="fr-FR" sz="2000" dirty="0" smtClean="0">
                <a:latin typeface="Arial" pitchFamily="34" charset="0"/>
                <a:cs typeface="Arial" pitchFamily="34" charset="0"/>
              </a:rPr>
              <a:t>4 à 12 pièces par heure). L'investissement (matériel et moule) est </a:t>
            </a:r>
            <a:r>
              <a:rPr lang="fr-FR" sz="2000" dirty="0" smtClean="0">
                <a:latin typeface="Arial" pitchFamily="34" charset="0"/>
                <a:cs typeface="Arial" pitchFamily="34" charset="0"/>
              </a:rPr>
              <a:t>moins important </a:t>
            </a:r>
            <a:r>
              <a:rPr lang="fr-FR" sz="2000" dirty="0" smtClean="0">
                <a:latin typeface="Arial" pitchFamily="34" charset="0"/>
                <a:cs typeface="Arial" pitchFamily="34" charset="0"/>
              </a:rPr>
              <a:t>que le procédé de compression à chaud. La presse basse pression </a:t>
            </a:r>
            <a:r>
              <a:rPr lang="fr-FR" sz="2000" dirty="0" smtClean="0">
                <a:latin typeface="Arial" pitchFamily="34" charset="0"/>
                <a:cs typeface="Arial" pitchFamily="34" charset="0"/>
              </a:rPr>
              <a:t>est simplifiée</a:t>
            </a:r>
            <a:r>
              <a:rPr lang="fr-FR" sz="2000" dirty="0" smtClean="0">
                <a:latin typeface="Arial" pitchFamily="34" charset="0"/>
                <a:cs typeface="Arial" pitchFamily="34" charset="0"/>
              </a:rPr>
              <a:t>. Les moules peuvent être réalisés par le transformateur en </a:t>
            </a:r>
            <a:r>
              <a:rPr lang="fr-FR" sz="2000" dirty="0" smtClean="0">
                <a:latin typeface="Arial" pitchFamily="34" charset="0"/>
                <a:cs typeface="Arial" pitchFamily="34" charset="0"/>
              </a:rPr>
              <a:t>matériaux composites</a:t>
            </a:r>
            <a:r>
              <a:rPr lang="fr-FR" sz="2000" dirty="0" smtClean="0">
                <a:latin typeface="Arial" pitchFamily="34" charset="0"/>
                <a:cs typeface="Arial" pitchFamily="34" charset="0"/>
              </a:rPr>
              <a:t>. Les pièces possèdent un bel aspect de surface sur chaque face. La</a:t>
            </a:r>
          </a:p>
          <a:p>
            <a:pPr algn="just"/>
            <a:r>
              <a:rPr lang="fr-FR" sz="2000" dirty="0" smtClean="0">
                <a:latin typeface="Arial" pitchFamily="34" charset="0"/>
                <a:cs typeface="Arial" pitchFamily="34" charset="0"/>
              </a:rPr>
              <a:t>productivité est inférieure au moulage à la presse à chaud.</a:t>
            </a:r>
            <a:endParaRPr lang="fr-FR" sz="2000" dirty="0">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13</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 name="Rectangle 6"/>
          <p:cNvSpPr/>
          <p:nvPr/>
        </p:nvSpPr>
        <p:spPr>
          <a:xfrm>
            <a:off x="2555776" y="404664"/>
            <a:ext cx="4338047" cy="461665"/>
          </a:xfrm>
          <a:prstGeom prst="rect">
            <a:avLst/>
          </a:prstGeom>
        </p:spPr>
        <p:txBody>
          <a:bodyPr wrap="none">
            <a:spAutoFit/>
          </a:bodyPr>
          <a:lstStyle/>
          <a:p>
            <a:r>
              <a:rPr lang="fr-FR" sz="2400" b="1" dirty="0" smtClean="0">
                <a:solidFill>
                  <a:srgbClr val="FF0000"/>
                </a:solidFill>
                <a:latin typeface="Arial" pitchFamily="34" charset="0"/>
                <a:cs typeface="Arial" pitchFamily="34" charset="0"/>
              </a:rPr>
              <a:t>3. Moulage par compression</a:t>
            </a:r>
            <a:endParaRPr lang="fr-FR" sz="2400" dirty="0">
              <a:solidFill>
                <a:srgbClr val="FF0000"/>
              </a:solidFill>
              <a:latin typeface="Arial" pitchFamily="34" charset="0"/>
              <a:cs typeface="Arial" pitchFamily="34" charset="0"/>
            </a:endParaRPr>
          </a:p>
        </p:txBody>
      </p:sp>
      <p:sp>
        <p:nvSpPr>
          <p:cNvPr id="12" name="TextBox 11"/>
          <p:cNvSpPr txBox="1"/>
          <p:nvPr/>
        </p:nvSpPr>
        <p:spPr>
          <a:xfrm>
            <a:off x="323528" y="1196752"/>
            <a:ext cx="5472608" cy="400110"/>
          </a:xfrm>
          <a:prstGeom prst="rect">
            <a:avLst/>
          </a:prstGeom>
          <a:noFill/>
        </p:spPr>
        <p:txBody>
          <a:bodyPr wrap="square" rtlCol="0">
            <a:spAutoFit/>
          </a:bodyPr>
          <a:lstStyle/>
          <a:p>
            <a:r>
              <a:rPr lang="fr-FR" sz="2000" b="1" dirty="0" smtClean="0">
                <a:solidFill>
                  <a:srgbClr val="FF0000"/>
                </a:solidFill>
                <a:latin typeface="Arial" pitchFamily="34" charset="0"/>
                <a:cs typeface="Arial" pitchFamily="34" charset="0"/>
              </a:rPr>
              <a:t>3.3 </a:t>
            </a:r>
            <a:r>
              <a:rPr lang="fr-FR" sz="2000" b="1" dirty="0" smtClean="0">
                <a:solidFill>
                  <a:srgbClr val="FF0000"/>
                </a:solidFill>
                <a:latin typeface="Arial" pitchFamily="34" charset="0"/>
                <a:cs typeface="Arial" pitchFamily="34" charset="0"/>
              </a:rPr>
              <a:t>Moulage par compression à </a:t>
            </a:r>
            <a:r>
              <a:rPr lang="fr-FR" sz="2000" b="1" dirty="0" smtClean="0">
                <a:solidFill>
                  <a:srgbClr val="FF0000"/>
                </a:solidFill>
                <a:latin typeface="Arial" pitchFamily="34" charset="0"/>
                <a:cs typeface="Arial" pitchFamily="34" charset="0"/>
              </a:rPr>
              <a:t>chaux</a:t>
            </a:r>
            <a:endParaRPr lang="fr-FR" sz="2000" dirty="0">
              <a:solidFill>
                <a:srgbClr val="FF0000"/>
              </a:solidFill>
              <a:latin typeface="Arial" pitchFamily="34" charset="0"/>
              <a:cs typeface="Arial" pitchFamily="34" charset="0"/>
            </a:endParaRPr>
          </a:p>
        </p:txBody>
      </p:sp>
      <p:pic>
        <p:nvPicPr>
          <p:cNvPr id="96261" name="Picture 5"/>
          <p:cNvPicPr>
            <a:picLocks noChangeAspect="1" noChangeArrowheads="1"/>
          </p:cNvPicPr>
          <p:nvPr/>
        </p:nvPicPr>
        <p:blipFill>
          <a:blip r:embed="rId3" cstate="print"/>
          <a:srcRect/>
          <a:stretch>
            <a:fillRect/>
          </a:stretch>
        </p:blipFill>
        <p:spPr bwMode="auto">
          <a:xfrm>
            <a:off x="5757678" y="3789040"/>
            <a:ext cx="3386322" cy="432048"/>
          </a:xfrm>
          <a:prstGeom prst="rect">
            <a:avLst/>
          </a:prstGeom>
          <a:noFill/>
          <a:ln w="9525">
            <a:noFill/>
            <a:miter lim="800000"/>
            <a:headEnd/>
            <a:tailEnd/>
          </a:ln>
        </p:spPr>
      </p:pic>
      <p:pic>
        <p:nvPicPr>
          <p:cNvPr id="106498" name="Picture 2"/>
          <p:cNvPicPr>
            <a:picLocks noChangeAspect="1" noChangeArrowheads="1"/>
          </p:cNvPicPr>
          <p:nvPr/>
        </p:nvPicPr>
        <p:blipFill>
          <a:blip r:embed="rId4" cstate="print"/>
          <a:srcRect/>
          <a:stretch>
            <a:fillRect/>
          </a:stretch>
        </p:blipFill>
        <p:spPr bwMode="auto">
          <a:xfrm>
            <a:off x="5652120" y="1484784"/>
            <a:ext cx="3248025" cy="2400300"/>
          </a:xfrm>
          <a:prstGeom prst="rect">
            <a:avLst/>
          </a:prstGeom>
          <a:noFill/>
          <a:ln w="9525">
            <a:noFill/>
            <a:miter lim="800000"/>
            <a:headEnd/>
            <a:tailEnd/>
          </a:ln>
        </p:spPr>
      </p:pic>
      <p:sp>
        <p:nvSpPr>
          <p:cNvPr id="14" name="TextBox 13"/>
          <p:cNvSpPr txBox="1"/>
          <p:nvPr/>
        </p:nvSpPr>
        <p:spPr>
          <a:xfrm>
            <a:off x="6732240" y="4149080"/>
            <a:ext cx="1152128" cy="369332"/>
          </a:xfrm>
          <a:prstGeom prst="rect">
            <a:avLst/>
          </a:prstGeom>
          <a:noFill/>
        </p:spPr>
        <p:txBody>
          <a:bodyPr wrap="square" rtlCol="0">
            <a:spAutoFit/>
          </a:bodyPr>
          <a:lstStyle/>
          <a:p>
            <a:r>
              <a:rPr lang="fr-FR" dirty="0" smtClean="0"/>
              <a:t>A chaux</a:t>
            </a:r>
            <a:endParaRPr lang="fr-FR" dirty="0"/>
          </a:p>
        </p:txBody>
      </p:sp>
      <p:sp>
        <p:nvSpPr>
          <p:cNvPr id="16" name="TextBox 15"/>
          <p:cNvSpPr txBox="1"/>
          <p:nvPr/>
        </p:nvSpPr>
        <p:spPr>
          <a:xfrm>
            <a:off x="251520" y="1700808"/>
            <a:ext cx="5328592" cy="4093428"/>
          </a:xfrm>
          <a:prstGeom prst="rect">
            <a:avLst/>
          </a:prstGeom>
          <a:noFill/>
        </p:spPr>
        <p:txBody>
          <a:bodyPr wrap="square" rtlCol="0">
            <a:spAutoFit/>
          </a:bodyPr>
          <a:lstStyle/>
          <a:p>
            <a:pPr algn="just"/>
            <a:r>
              <a:rPr lang="fr-FR" sz="2000" dirty="0" smtClean="0">
                <a:latin typeface="Arial" pitchFamily="34" charset="0"/>
                <a:cs typeface="Arial" pitchFamily="34" charset="0"/>
              </a:rPr>
              <a:t>Le renfort, constitué par du mat à fils coupés ou à fils continus, par des </a:t>
            </a:r>
            <a:r>
              <a:rPr lang="fr-FR" sz="2000" dirty="0" smtClean="0">
                <a:latin typeface="Arial" pitchFamily="34" charset="0"/>
                <a:cs typeface="Arial" pitchFamily="34" charset="0"/>
              </a:rPr>
              <a:t>tissus ou </a:t>
            </a:r>
            <a:r>
              <a:rPr lang="fr-FR" sz="2000" dirty="0" smtClean="0">
                <a:latin typeface="Arial" pitchFamily="34" charset="0"/>
                <a:cs typeface="Arial" pitchFamily="34" charset="0"/>
              </a:rPr>
              <a:t>par des préformes, est déposé sur le moule chauffant, enduit au préalable </a:t>
            </a:r>
            <a:r>
              <a:rPr lang="fr-FR" sz="2000" dirty="0" smtClean="0">
                <a:latin typeface="Arial" pitchFamily="34" charset="0"/>
                <a:cs typeface="Arial" pitchFamily="34" charset="0"/>
              </a:rPr>
              <a:t>d'un agent </a:t>
            </a:r>
            <a:r>
              <a:rPr lang="fr-FR" sz="2000" dirty="0" smtClean="0">
                <a:latin typeface="Arial" pitchFamily="34" charset="0"/>
                <a:cs typeface="Arial" pitchFamily="34" charset="0"/>
              </a:rPr>
              <a:t>de démoulage. Puis la résine catalysée est coulée en vrac sur le renfort. </a:t>
            </a:r>
            <a:r>
              <a:rPr lang="fr-FR" sz="2000" dirty="0" smtClean="0">
                <a:latin typeface="Arial" pitchFamily="34" charset="0"/>
                <a:cs typeface="Arial" pitchFamily="34" charset="0"/>
              </a:rPr>
              <a:t>Le moule </a:t>
            </a:r>
            <a:r>
              <a:rPr lang="fr-FR" sz="2000" dirty="0" smtClean="0">
                <a:latin typeface="Arial" pitchFamily="34" charset="0"/>
                <a:cs typeface="Arial" pitchFamily="34" charset="0"/>
              </a:rPr>
              <a:t>est fermé suivant un cycle déterminé par descente et pressage du </a:t>
            </a:r>
            <a:r>
              <a:rPr lang="fr-FR" sz="2000" dirty="0" err="1" smtClean="0">
                <a:latin typeface="Arial" pitchFamily="34" charset="0"/>
                <a:cs typeface="Arial" pitchFamily="34" charset="0"/>
              </a:rPr>
              <a:t>contremoule</a:t>
            </a:r>
            <a:r>
              <a:rPr lang="fr-FR" sz="2000" dirty="0" smtClean="0">
                <a:latin typeface="Arial" pitchFamily="34" charset="0"/>
                <a:cs typeface="Arial" pitchFamily="34" charset="0"/>
              </a:rPr>
              <a:t>. Le </a:t>
            </a:r>
            <a:r>
              <a:rPr lang="fr-FR" sz="2000" dirty="0" smtClean="0">
                <a:latin typeface="Arial" pitchFamily="34" charset="0"/>
                <a:cs typeface="Arial" pitchFamily="34" charset="0"/>
              </a:rPr>
              <a:t>temps de pressage est lié au temps de polymérisation de la résine</a:t>
            </a:r>
            <a:r>
              <a:rPr lang="fr-FR" sz="2000" dirty="0" smtClean="0">
                <a:latin typeface="Arial" pitchFamily="34" charset="0"/>
                <a:cs typeface="Arial" pitchFamily="34" charset="0"/>
              </a:rPr>
              <a:t>, </a:t>
            </a:r>
            <a:r>
              <a:rPr lang="fr-FR" sz="2000" dirty="0" smtClean="0">
                <a:latin typeface="Arial" pitchFamily="34" charset="0"/>
                <a:cs typeface="Arial" pitchFamily="34" charset="0"/>
              </a:rPr>
              <a:t>fonction de la réactivité de la résine et de l'épaisseur de la pièce. Le moule </a:t>
            </a:r>
            <a:r>
              <a:rPr lang="fr-FR" sz="2000" dirty="0" smtClean="0">
                <a:latin typeface="Arial" pitchFamily="34" charset="0"/>
                <a:cs typeface="Arial" pitchFamily="34" charset="0"/>
              </a:rPr>
              <a:t>est ensuite </a:t>
            </a:r>
            <a:r>
              <a:rPr lang="fr-FR" sz="2000" dirty="0" smtClean="0">
                <a:latin typeface="Arial" pitchFamily="34" charset="0"/>
                <a:cs typeface="Arial" pitchFamily="34" charset="0"/>
              </a:rPr>
              <a:t>ouvert, et la pièce éjectée.</a:t>
            </a:r>
            <a:endParaRPr lang="fr-FR" sz="2000" dirty="0">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14</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 name="Rectangle 6"/>
          <p:cNvSpPr/>
          <p:nvPr/>
        </p:nvSpPr>
        <p:spPr>
          <a:xfrm>
            <a:off x="2555776" y="404664"/>
            <a:ext cx="4099199" cy="461665"/>
          </a:xfrm>
          <a:prstGeom prst="rect">
            <a:avLst/>
          </a:prstGeom>
        </p:spPr>
        <p:txBody>
          <a:bodyPr wrap="none">
            <a:spAutoFit/>
          </a:bodyPr>
          <a:lstStyle/>
          <a:p>
            <a:r>
              <a:rPr lang="fr-FR" sz="2400" b="1" dirty="0" smtClean="0">
                <a:solidFill>
                  <a:srgbClr val="0070C0"/>
                </a:solidFill>
                <a:latin typeface="Arial" pitchFamily="34" charset="0"/>
                <a:cs typeface="Arial" pitchFamily="34" charset="0"/>
              </a:rPr>
              <a:t>2. Moulages </a:t>
            </a:r>
            <a:r>
              <a:rPr lang="fr-FR" sz="2400" b="1" dirty="0" smtClean="0">
                <a:solidFill>
                  <a:srgbClr val="0070C0"/>
                </a:solidFill>
                <a:latin typeface="Arial" pitchFamily="34" charset="0"/>
                <a:cs typeface="Arial" pitchFamily="34" charset="0"/>
              </a:rPr>
              <a:t>sans pression</a:t>
            </a:r>
            <a:endParaRPr lang="fr-FR" sz="2400" dirty="0">
              <a:solidFill>
                <a:srgbClr val="0070C0"/>
              </a:solidFill>
              <a:latin typeface="Arial" pitchFamily="34" charset="0"/>
              <a:cs typeface="Arial" pitchFamily="34" charset="0"/>
            </a:endParaRPr>
          </a:p>
        </p:txBody>
      </p:sp>
      <p:sp>
        <p:nvSpPr>
          <p:cNvPr id="12" name="TextBox 11"/>
          <p:cNvSpPr txBox="1"/>
          <p:nvPr/>
        </p:nvSpPr>
        <p:spPr>
          <a:xfrm>
            <a:off x="323528" y="1196752"/>
            <a:ext cx="4824536" cy="400110"/>
          </a:xfrm>
          <a:prstGeom prst="rect">
            <a:avLst/>
          </a:prstGeom>
          <a:noFill/>
        </p:spPr>
        <p:txBody>
          <a:bodyPr wrap="square" rtlCol="0">
            <a:spAutoFit/>
          </a:bodyPr>
          <a:lstStyle/>
          <a:p>
            <a:r>
              <a:rPr lang="fr-FR" sz="2000" b="1" dirty="0" smtClean="0">
                <a:solidFill>
                  <a:srgbClr val="FF0000"/>
                </a:solidFill>
                <a:latin typeface="Arial" pitchFamily="34" charset="0"/>
                <a:cs typeface="Arial" pitchFamily="34" charset="0"/>
              </a:rPr>
              <a:t>3.3 </a:t>
            </a:r>
            <a:r>
              <a:rPr lang="fr-FR" sz="2000" b="1" dirty="0" smtClean="0">
                <a:solidFill>
                  <a:srgbClr val="FF0000"/>
                </a:solidFill>
                <a:latin typeface="Arial" pitchFamily="34" charset="0"/>
                <a:cs typeface="Arial" pitchFamily="34" charset="0"/>
              </a:rPr>
              <a:t>Moulage par compression à chaux</a:t>
            </a:r>
            <a:endParaRPr lang="fr-FR" sz="2000" dirty="0">
              <a:solidFill>
                <a:srgbClr val="FF0000"/>
              </a:solidFill>
              <a:latin typeface="Arial" pitchFamily="34" charset="0"/>
              <a:cs typeface="Arial" pitchFamily="34" charset="0"/>
            </a:endParaRPr>
          </a:p>
        </p:txBody>
      </p:sp>
      <p:pic>
        <p:nvPicPr>
          <p:cNvPr id="104450" name="Picture 2"/>
          <p:cNvPicPr>
            <a:picLocks noChangeAspect="1" noChangeArrowheads="1"/>
          </p:cNvPicPr>
          <p:nvPr/>
        </p:nvPicPr>
        <p:blipFill>
          <a:blip r:embed="rId3" cstate="print"/>
          <a:srcRect/>
          <a:stretch>
            <a:fillRect/>
          </a:stretch>
        </p:blipFill>
        <p:spPr bwMode="auto">
          <a:xfrm>
            <a:off x="755576" y="1700808"/>
            <a:ext cx="7953467" cy="4480751"/>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15</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 name="Rectangle 6"/>
          <p:cNvSpPr/>
          <p:nvPr/>
        </p:nvSpPr>
        <p:spPr>
          <a:xfrm>
            <a:off x="2555776" y="404664"/>
            <a:ext cx="4338047" cy="461665"/>
          </a:xfrm>
          <a:prstGeom prst="rect">
            <a:avLst/>
          </a:prstGeom>
        </p:spPr>
        <p:txBody>
          <a:bodyPr wrap="none">
            <a:spAutoFit/>
          </a:bodyPr>
          <a:lstStyle/>
          <a:p>
            <a:r>
              <a:rPr lang="fr-FR" sz="2400" b="1" dirty="0" smtClean="0">
                <a:solidFill>
                  <a:srgbClr val="FF0000"/>
                </a:solidFill>
                <a:latin typeface="Arial" pitchFamily="34" charset="0"/>
                <a:cs typeface="Arial" pitchFamily="34" charset="0"/>
              </a:rPr>
              <a:t>3. Moulage par compression</a:t>
            </a:r>
            <a:endParaRPr lang="fr-FR" sz="2400" dirty="0">
              <a:solidFill>
                <a:srgbClr val="FF0000"/>
              </a:solidFill>
              <a:latin typeface="Arial" pitchFamily="34" charset="0"/>
              <a:cs typeface="Arial" pitchFamily="34" charset="0"/>
            </a:endParaRPr>
          </a:p>
        </p:txBody>
      </p:sp>
      <p:sp>
        <p:nvSpPr>
          <p:cNvPr id="12" name="TextBox 11"/>
          <p:cNvSpPr txBox="1"/>
          <p:nvPr/>
        </p:nvSpPr>
        <p:spPr>
          <a:xfrm>
            <a:off x="323528" y="1196752"/>
            <a:ext cx="5472608" cy="400110"/>
          </a:xfrm>
          <a:prstGeom prst="rect">
            <a:avLst/>
          </a:prstGeom>
          <a:noFill/>
        </p:spPr>
        <p:txBody>
          <a:bodyPr wrap="square" rtlCol="0">
            <a:spAutoFit/>
          </a:bodyPr>
          <a:lstStyle/>
          <a:p>
            <a:r>
              <a:rPr lang="fr-FR" sz="2000" b="1" dirty="0" smtClean="0">
                <a:solidFill>
                  <a:srgbClr val="FF0000"/>
                </a:solidFill>
                <a:latin typeface="Arial" pitchFamily="34" charset="0"/>
                <a:cs typeface="Arial" pitchFamily="34" charset="0"/>
              </a:rPr>
              <a:t>3.3 </a:t>
            </a:r>
            <a:r>
              <a:rPr lang="fr-FR" sz="2000" b="1" dirty="0" smtClean="0">
                <a:solidFill>
                  <a:srgbClr val="FF0000"/>
                </a:solidFill>
                <a:latin typeface="Arial" pitchFamily="34" charset="0"/>
                <a:cs typeface="Arial" pitchFamily="34" charset="0"/>
              </a:rPr>
              <a:t>Moulage par compression à </a:t>
            </a:r>
            <a:r>
              <a:rPr lang="fr-FR" sz="2000" b="1" dirty="0" smtClean="0">
                <a:solidFill>
                  <a:srgbClr val="FF0000"/>
                </a:solidFill>
                <a:latin typeface="Arial" pitchFamily="34" charset="0"/>
                <a:cs typeface="Arial" pitchFamily="34" charset="0"/>
              </a:rPr>
              <a:t>chaux</a:t>
            </a:r>
            <a:endParaRPr lang="fr-FR" sz="2000" dirty="0">
              <a:solidFill>
                <a:srgbClr val="FF0000"/>
              </a:solidFill>
              <a:latin typeface="Arial" pitchFamily="34" charset="0"/>
              <a:cs typeface="Arial" pitchFamily="34" charset="0"/>
            </a:endParaRPr>
          </a:p>
        </p:txBody>
      </p:sp>
      <p:pic>
        <p:nvPicPr>
          <p:cNvPr id="96261" name="Picture 5"/>
          <p:cNvPicPr>
            <a:picLocks noChangeAspect="1" noChangeArrowheads="1"/>
          </p:cNvPicPr>
          <p:nvPr/>
        </p:nvPicPr>
        <p:blipFill>
          <a:blip r:embed="rId3" cstate="print"/>
          <a:srcRect/>
          <a:stretch>
            <a:fillRect/>
          </a:stretch>
        </p:blipFill>
        <p:spPr bwMode="auto">
          <a:xfrm>
            <a:off x="5757678" y="3789040"/>
            <a:ext cx="3386322" cy="432048"/>
          </a:xfrm>
          <a:prstGeom prst="rect">
            <a:avLst/>
          </a:prstGeom>
          <a:noFill/>
          <a:ln w="9525">
            <a:noFill/>
            <a:miter lim="800000"/>
            <a:headEnd/>
            <a:tailEnd/>
          </a:ln>
        </p:spPr>
      </p:pic>
      <p:pic>
        <p:nvPicPr>
          <p:cNvPr id="106498" name="Picture 2"/>
          <p:cNvPicPr>
            <a:picLocks noChangeAspect="1" noChangeArrowheads="1"/>
          </p:cNvPicPr>
          <p:nvPr/>
        </p:nvPicPr>
        <p:blipFill>
          <a:blip r:embed="rId4" cstate="print"/>
          <a:srcRect/>
          <a:stretch>
            <a:fillRect/>
          </a:stretch>
        </p:blipFill>
        <p:spPr bwMode="auto">
          <a:xfrm>
            <a:off x="5652120" y="1484784"/>
            <a:ext cx="3248025" cy="2400300"/>
          </a:xfrm>
          <a:prstGeom prst="rect">
            <a:avLst/>
          </a:prstGeom>
          <a:noFill/>
          <a:ln w="9525">
            <a:noFill/>
            <a:miter lim="800000"/>
            <a:headEnd/>
            <a:tailEnd/>
          </a:ln>
        </p:spPr>
      </p:pic>
      <p:sp>
        <p:nvSpPr>
          <p:cNvPr id="14" name="TextBox 13"/>
          <p:cNvSpPr txBox="1"/>
          <p:nvPr/>
        </p:nvSpPr>
        <p:spPr>
          <a:xfrm>
            <a:off x="6732240" y="4149080"/>
            <a:ext cx="1152128" cy="369332"/>
          </a:xfrm>
          <a:prstGeom prst="rect">
            <a:avLst/>
          </a:prstGeom>
          <a:noFill/>
        </p:spPr>
        <p:txBody>
          <a:bodyPr wrap="square" rtlCol="0">
            <a:spAutoFit/>
          </a:bodyPr>
          <a:lstStyle/>
          <a:p>
            <a:r>
              <a:rPr lang="fr-FR" dirty="0" smtClean="0"/>
              <a:t>A chaux</a:t>
            </a:r>
            <a:endParaRPr lang="fr-FR" dirty="0"/>
          </a:p>
        </p:txBody>
      </p:sp>
      <p:sp>
        <p:nvSpPr>
          <p:cNvPr id="10" name="TextBox 9"/>
          <p:cNvSpPr txBox="1"/>
          <p:nvPr/>
        </p:nvSpPr>
        <p:spPr>
          <a:xfrm>
            <a:off x="35496" y="1772816"/>
            <a:ext cx="5688632" cy="3477875"/>
          </a:xfrm>
          <a:prstGeom prst="rect">
            <a:avLst/>
          </a:prstGeom>
          <a:noFill/>
        </p:spPr>
        <p:txBody>
          <a:bodyPr wrap="square" rtlCol="0">
            <a:spAutoFit/>
          </a:bodyPr>
          <a:lstStyle/>
          <a:p>
            <a:pPr algn="just"/>
            <a:r>
              <a:rPr lang="fr-FR" sz="2000" dirty="0" smtClean="0">
                <a:latin typeface="Arial" pitchFamily="34" charset="0"/>
                <a:cs typeface="Arial" pitchFamily="34" charset="0"/>
              </a:rPr>
              <a:t>Ce procédé de moulage permet d'obtenir des proportions importantes </a:t>
            </a:r>
            <a:r>
              <a:rPr lang="fr-FR" sz="2000" dirty="0" smtClean="0">
                <a:latin typeface="Arial" pitchFamily="34" charset="0"/>
                <a:cs typeface="Arial" pitchFamily="34" charset="0"/>
              </a:rPr>
              <a:t>de renfort</a:t>
            </a:r>
            <a:r>
              <a:rPr lang="fr-FR" sz="2000" dirty="0" smtClean="0">
                <a:latin typeface="Arial" pitchFamily="34" charset="0"/>
                <a:cs typeface="Arial" pitchFamily="34" charset="0"/>
              </a:rPr>
              <a:t>, et par conséquent des pièces de bonnes caractéristiques mécaniques. </a:t>
            </a:r>
            <a:r>
              <a:rPr lang="fr-FR" sz="2000" dirty="0" smtClean="0">
                <a:latin typeface="Arial" pitchFamily="34" charset="0"/>
                <a:cs typeface="Arial" pitchFamily="34" charset="0"/>
              </a:rPr>
              <a:t>Les dimensions </a:t>
            </a:r>
            <a:r>
              <a:rPr lang="fr-FR" sz="2000" dirty="0" smtClean="0">
                <a:latin typeface="Arial" pitchFamily="34" charset="0"/>
                <a:cs typeface="Arial" pitchFamily="34" charset="0"/>
              </a:rPr>
              <a:t>des pièces sont fonction de l'importance de la presse. La pression </a:t>
            </a:r>
            <a:r>
              <a:rPr lang="fr-FR" sz="2000" dirty="0" smtClean="0">
                <a:latin typeface="Arial" pitchFamily="34" charset="0"/>
                <a:cs typeface="Arial" pitchFamily="34" charset="0"/>
              </a:rPr>
              <a:t>de moulage </a:t>
            </a:r>
            <a:r>
              <a:rPr lang="fr-FR" sz="2000" dirty="0" smtClean="0">
                <a:latin typeface="Arial" pitchFamily="34" charset="0"/>
                <a:cs typeface="Arial" pitchFamily="34" charset="0"/>
              </a:rPr>
              <a:t>est de l'ordre de 10 à 50 bars, la température des moules de l'ordre de </a:t>
            </a:r>
            <a:r>
              <a:rPr lang="fr-FR" sz="2000" dirty="0" smtClean="0">
                <a:latin typeface="Arial" pitchFamily="34" charset="0"/>
                <a:cs typeface="Arial" pitchFamily="34" charset="0"/>
              </a:rPr>
              <a:t>80 à </a:t>
            </a:r>
            <a:r>
              <a:rPr lang="fr-FR" sz="2000" dirty="0" smtClean="0">
                <a:latin typeface="Arial" pitchFamily="34" charset="0"/>
                <a:cs typeface="Arial" pitchFamily="34" charset="0"/>
              </a:rPr>
              <a:t>150 °C. Les cadences de fabrication peuvent atteindre 15 à 30 pièces par heure</a:t>
            </a:r>
            <a:r>
              <a:rPr lang="fr-FR" sz="2000" dirty="0" smtClean="0">
                <a:latin typeface="Arial" pitchFamily="34" charset="0"/>
                <a:cs typeface="Arial" pitchFamily="34" charset="0"/>
              </a:rPr>
              <a:t>. Elles </a:t>
            </a:r>
            <a:r>
              <a:rPr lang="fr-FR" sz="2000" dirty="0" smtClean="0">
                <a:latin typeface="Arial" pitchFamily="34" charset="0"/>
                <a:cs typeface="Arial" pitchFamily="34" charset="0"/>
              </a:rPr>
              <a:t>nécessitent un investissement important en matériel, presse et moule.</a:t>
            </a:r>
            <a:endParaRPr lang="fr-FR" sz="2000" dirty="0">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16</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 name="Rectangle 6"/>
          <p:cNvSpPr/>
          <p:nvPr/>
        </p:nvSpPr>
        <p:spPr>
          <a:xfrm>
            <a:off x="2555776" y="404664"/>
            <a:ext cx="4338047" cy="461665"/>
          </a:xfrm>
          <a:prstGeom prst="rect">
            <a:avLst/>
          </a:prstGeom>
        </p:spPr>
        <p:txBody>
          <a:bodyPr wrap="none">
            <a:spAutoFit/>
          </a:bodyPr>
          <a:lstStyle/>
          <a:p>
            <a:r>
              <a:rPr lang="fr-FR" sz="2400" b="1" dirty="0" smtClean="0">
                <a:solidFill>
                  <a:srgbClr val="FF0000"/>
                </a:solidFill>
                <a:latin typeface="Arial" pitchFamily="34" charset="0"/>
                <a:cs typeface="Arial" pitchFamily="34" charset="0"/>
              </a:rPr>
              <a:t>3. Moulage par compression</a:t>
            </a:r>
            <a:endParaRPr lang="fr-FR" sz="2400" dirty="0">
              <a:solidFill>
                <a:srgbClr val="FF0000"/>
              </a:solidFill>
              <a:latin typeface="Arial" pitchFamily="34" charset="0"/>
              <a:cs typeface="Arial" pitchFamily="34" charset="0"/>
            </a:endParaRPr>
          </a:p>
        </p:txBody>
      </p:sp>
      <p:sp>
        <p:nvSpPr>
          <p:cNvPr id="12" name="TextBox 11"/>
          <p:cNvSpPr txBox="1"/>
          <p:nvPr/>
        </p:nvSpPr>
        <p:spPr>
          <a:xfrm>
            <a:off x="323528" y="1196752"/>
            <a:ext cx="3240360" cy="400110"/>
          </a:xfrm>
          <a:prstGeom prst="rect">
            <a:avLst/>
          </a:prstGeom>
          <a:noFill/>
        </p:spPr>
        <p:txBody>
          <a:bodyPr wrap="square" rtlCol="0">
            <a:spAutoFit/>
          </a:bodyPr>
          <a:lstStyle/>
          <a:p>
            <a:r>
              <a:rPr lang="fr-FR" sz="2000" b="1" dirty="0" smtClean="0">
                <a:solidFill>
                  <a:srgbClr val="FF0000"/>
                </a:solidFill>
                <a:latin typeface="Arial" pitchFamily="34" charset="0"/>
                <a:cs typeface="Arial" pitchFamily="34" charset="0"/>
              </a:rPr>
              <a:t>3.4 Moulage </a:t>
            </a:r>
            <a:r>
              <a:rPr lang="fr-FR" sz="2000" b="1" dirty="0" smtClean="0">
                <a:solidFill>
                  <a:srgbClr val="FF0000"/>
                </a:solidFill>
                <a:latin typeface="Arial" pitchFamily="34" charset="0"/>
                <a:cs typeface="Arial" pitchFamily="34" charset="0"/>
              </a:rPr>
              <a:t>par injection</a:t>
            </a:r>
            <a:endParaRPr lang="fr-FR" sz="2000" dirty="0">
              <a:solidFill>
                <a:srgbClr val="FF0000"/>
              </a:solidFill>
              <a:latin typeface="Arial" pitchFamily="34" charset="0"/>
              <a:cs typeface="Arial" pitchFamily="34" charset="0"/>
            </a:endParaRPr>
          </a:p>
        </p:txBody>
      </p:sp>
      <p:pic>
        <p:nvPicPr>
          <p:cNvPr id="97282" name="Picture 2"/>
          <p:cNvPicPr>
            <a:picLocks noChangeAspect="1" noChangeArrowheads="1"/>
          </p:cNvPicPr>
          <p:nvPr/>
        </p:nvPicPr>
        <p:blipFill>
          <a:blip r:embed="rId3" cstate="print"/>
          <a:srcRect/>
          <a:stretch>
            <a:fillRect/>
          </a:stretch>
        </p:blipFill>
        <p:spPr bwMode="auto">
          <a:xfrm>
            <a:off x="1907704" y="2348880"/>
            <a:ext cx="5581650" cy="3124200"/>
          </a:xfrm>
          <a:prstGeom prst="rect">
            <a:avLst/>
          </a:prstGeom>
          <a:noFill/>
          <a:ln w="9525">
            <a:noFill/>
            <a:miter lim="800000"/>
            <a:headEnd/>
            <a:tailEnd/>
          </a:ln>
        </p:spPr>
      </p:pic>
      <p:pic>
        <p:nvPicPr>
          <p:cNvPr id="97283" name="Picture 3"/>
          <p:cNvPicPr>
            <a:picLocks noChangeAspect="1" noChangeArrowheads="1"/>
          </p:cNvPicPr>
          <p:nvPr/>
        </p:nvPicPr>
        <p:blipFill>
          <a:blip r:embed="rId4" cstate="print"/>
          <a:srcRect/>
          <a:stretch>
            <a:fillRect/>
          </a:stretch>
        </p:blipFill>
        <p:spPr bwMode="auto">
          <a:xfrm>
            <a:off x="3419872" y="5517232"/>
            <a:ext cx="1704975" cy="276225"/>
          </a:xfrm>
          <a:prstGeom prst="rect">
            <a:avLst/>
          </a:prstGeom>
          <a:noFill/>
          <a:ln w="9525">
            <a:noFill/>
            <a:miter lim="800000"/>
            <a:headEnd/>
            <a:tailEnd/>
          </a:ln>
        </p:spPr>
      </p:pic>
      <p:sp>
        <p:nvSpPr>
          <p:cNvPr id="13" name="TextBox 12"/>
          <p:cNvSpPr txBox="1"/>
          <p:nvPr/>
        </p:nvSpPr>
        <p:spPr>
          <a:xfrm>
            <a:off x="251520" y="1700808"/>
            <a:ext cx="8352928" cy="707886"/>
          </a:xfrm>
          <a:prstGeom prst="rect">
            <a:avLst/>
          </a:prstGeom>
          <a:noFill/>
        </p:spPr>
        <p:txBody>
          <a:bodyPr wrap="square" rtlCol="0">
            <a:spAutoFit/>
          </a:bodyPr>
          <a:lstStyle/>
          <a:p>
            <a:r>
              <a:rPr lang="fr-FR" sz="2000" dirty="0" smtClean="0">
                <a:latin typeface="Arial" pitchFamily="34" charset="0"/>
                <a:cs typeface="Arial" pitchFamily="34" charset="0"/>
              </a:rPr>
              <a:t>La méthode de moulage par injection est la méthode la plus répandue </a:t>
            </a:r>
            <a:r>
              <a:rPr lang="fr-FR" sz="2000" dirty="0" smtClean="0">
                <a:latin typeface="Arial" pitchFamily="34" charset="0"/>
                <a:cs typeface="Arial" pitchFamily="34" charset="0"/>
              </a:rPr>
              <a:t>des méthodes </a:t>
            </a:r>
            <a:r>
              <a:rPr lang="fr-FR" sz="2000" dirty="0" smtClean="0">
                <a:latin typeface="Arial" pitchFamily="34" charset="0"/>
                <a:cs typeface="Arial" pitchFamily="34" charset="0"/>
              </a:rPr>
              <a:t>de mise en </a:t>
            </a:r>
            <a:r>
              <a:rPr lang="fr-FR" sz="2000" dirty="0" smtClean="0">
                <a:latin typeface="Arial" pitchFamily="34" charset="0"/>
                <a:cs typeface="Arial" pitchFamily="34" charset="0"/>
              </a:rPr>
              <a:t>œuvre </a:t>
            </a:r>
            <a:r>
              <a:rPr lang="fr-FR" sz="2000" dirty="0" smtClean="0">
                <a:latin typeface="Arial" pitchFamily="34" charset="0"/>
                <a:cs typeface="Arial" pitchFamily="34" charset="0"/>
              </a:rPr>
              <a:t>des thermoplastiques armés</a:t>
            </a:r>
            <a:endParaRPr lang="fr-FR" sz="2000" dirty="0">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17</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 name="Rectangle 6"/>
          <p:cNvSpPr/>
          <p:nvPr/>
        </p:nvSpPr>
        <p:spPr>
          <a:xfrm>
            <a:off x="2555776" y="404664"/>
            <a:ext cx="4338047" cy="461665"/>
          </a:xfrm>
          <a:prstGeom prst="rect">
            <a:avLst/>
          </a:prstGeom>
        </p:spPr>
        <p:txBody>
          <a:bodyPr wrap="none">
            <a:spAutoFit/>
          </a:bodyPr>
          <a:lstStyle/>
          <a:p>
            <a:r>
              <a:rPr lang="fr-FR" sz="2400" b="1" dirty="0" smtClean="0">
                <a:solidFill>
                  <a:srgbClr val="FF0000"/>
                </a:solidFill>
                <a:latin typeface="Arial" pitchFamily="34" charset="0"/>
                <a:cs typeface="Arial" pitchFamily="34" charset="0"/>
              </a:rPr>
              <a:t>3. Moulage par compression</a:t>
            </a:r>
            <a:endParaRPr lang="fr-FR" sz="2400" dirty="0">
              <a:solidFill>
                <a:srgbClr val="FF0000"/>
              </a:solidFill>
              <a:latin typeface="Arial" pitchFamily="34" charset="0"/>
              <a:cs typeface="Arial" pitchFamily="34" charset="0"/>
            </a:endParaRPr>
          </a:p>
        </p:txBody>
      </p:sp>
      <p:sp>
        <p:nvSpPr>
          <p:cNvPr id="12" name="TextBox 11"/>
          <p:cNvSpPr txBox="1"/>
          <p:nvPr/>
        </p:nvSpPr>
        <p:spPr>
          <a:xfrm>
            <a:off x="323528" y="1196752"/>
            <a:ext cx="3240360" cy="400110"/>
          </a:xfrm>
          <a:prstGeom prst="rect">
            <a:avLst/>
          </a:prstGeom>
          <a:noFill/>
        </p:spPr>
        <p:txBody>
          <a:bodyPr wrap="square" rtlCol="0">
            <a:spAutoFit/>
          </a:bodyPr>
          <a:lstStyle/>
          <a:p>
            <a:r>
              <a:rPr lang="fr-FR" sz="2000" b="1" dirty="0" smtClean="0">
                <a:solidFill>
                  <a:srgbClr val="FF0000"/>
                </a:solidFill>
                <a:latin typeface="Arial" pitchFamily="34" charset="0"/>
                <a:cs typeface="Arial" pitchFamily="34" charset="0"/>
              </a:rPr>
              <a:t>3.4 Moulage </a:t>
            </a:r>
            <a:r>
              <a:rPr lang="fr-FR" sz="2000" b="1" dirty="0" smtClean="0">
                <a:solidFill>
                  <a:srgbClr val="FF0000"/>
                </a:solidFill>
                <a:latin typeface="Arial" pitchFamily="34" charset="0"/>
                <a:cs typeface="Arial" pitchFamily="34" charset="0"/>
              </a:rPr>
              <a:t>par injection</a:t>
            </a:r>
            <a:endParaRPr lang="fr-FR" sz="2000" dirty="0">
              <a:solidFill>
                <a:srgbClr val="FF0000"/>
              </a:solidFill>
              <a:latin typeface="Arial" pitchFamily="34" charset="0"/>
              <a:cs typeface="Arial" pitchFamily="34" charset="0"/>
            </a:endParaRPr>
          </a:p>
        </p:txBody>
      </p:sp>
      <p:pic>
        <p:nvPicPr>
          <p:cNvPr id="97282" name="Picture 2"/>
          <p:cNvPicPr>
            <a:picLocks noChangeAspect="1" noChangeArrowheads="1"/>
          </p:cNvPicPr>
          <p:nvPr/>
        </p:nvPicPr>
        <p:blipFill>
          <a:blip r:embed="rId3" cstate="print"/>
          <a:srcRect/>
          <a:stretch>
            <a:fillRect/>
          </a:stretch>
        </p:blipFill>
        <p:spPr bwMode="auto">
          <a:xfrm>
            <a:off x="4947525" y="4221088"/>
            <a:ext cx="4196475" cy="2348880"/>
          </a:xfrm>
          <a:prstGeom prst="rect">
            <a:avLst/>
          </a:prstGeom>
          <a:noFill/>
          <a:ln w="9525">
            <a:noFill/>
            <a:miter lim="800000"/>
            <a:headEnd/>
            <a:tailEnd/>
          </a:ln>
        </p:spPr>
      </p:pic>
      <p:sp>
        <p:nvSpPr>
          <p:cNvPr id="9" name="TextBox 8"/>
          <p:cNvSpPr txBox="1"/>
          <p:nvPr/>
        </p:nvSpPr>
        <p:spPr>
          <a:xfrm>
            <a:off x="251520" y="1628800"/>
            <a:ext cx="8568952" cy="1938992"/>
          </a:xfrm>
          <a:prstGeom prst="rect">
            <a:avLst/>
          </a:prstGeom>
          <a:noFill/>
          <a:ln>
            <a:solidFill>
              <a:srgbClr val="FF0000"/>
            </a:solidFill>
          </a:ln>
        </p:spPr>
        <p:txBody>
          <a:bodyPr wrap="square" rtlCol="0">
            <a:spAutoFit/>
          </a:bodyPr>
          <a:lstStyle/>
          <a:p>
            <a:pPr algn="just"/>
            <a:r>
              <a:rPr lang="fr-FR" sz="2000" dirty="0" smtClean="0">
                <a:latin typeface="Arial" pitchFamily="34" charset="0"/>
                <a:cs typeface="Arial" pitchFamily="34" charset="0"/>
              </a:rPr>
              <a:t>Le moulage par injection est réalisé sur les presses conventionnelles </a:t>
            </a:r>
            <a:r>
              <a:rPr lang="fr-FR" sz="2000" dirty="0" smtClean="0">
                <a:latin typeface="Arial" pitchFamily="34" charset="0"/>
                <a:cs typeface="Arial" pitchFamily="34" charset="0"/>
              </a:rPr>
              <a:t>utilisées pour </a:t>
            </a:r>
            <a:r>
              <a:rPr lang="fr-FR" sz="2000" dirty="0" smtClean="0">
                <a:latin typeface="Arial" pitchFamily="34" charset="0"/>
                <a:cs typeface="Arial" pitchFamily="34" charset="0"/>
              </a:rPr>
              <a:t>l'injection des résines thermoplastiques</a:t>
            </a:r>
            <a:r>
              <a:rPr lang="fr-FR" sz="2000" dirty="0" smtClean="0">
                <a:latin typeface="Arial" pitchFamily="34" charset="0"/>
                <a:cs typeface="Arial" pitchFamily="34" charset="0"/>
              </a:rPr>
              <a:t>. Des </a:t>
            </a:r>
            <a:r>
              <a:rPr lang="fr-FR" sz="2000" dirty="0" smtClean="0">
                <a:latin typeface="Arial" pitchFamily="34" charset="0"/>
                <a:cs typeface="Arial" pitchFamily="34" charset="0"/>
              </a:rPr>
              <a:t>granulés comportant la résine et le renfort (fibres courtes, billes, etc.) </a:t>
            </a:r>
            <a:r>
              <a:rPr lang="fr-FR" sz="2000" dirty="0" smtClean="0">
                <a:latin typeface="Arial" pitchFamily="34" charset="0"/>
                <a:cs typeface="Arial" pitchFamily="34" charset="0"/>
              </a:rPr>
              <a:t>ou des </a:t>
            </a:r>
            <a:r>
              <a:rPr lang="fr-FR" sz="2000" dirty="0" smtClean="0">
                <a:latin typeface="Arial" pitchFamily="34" charset="0"/>
                <a:cs typeface="Arial" pitchFamily="34" charset="0"/>
              </a:rPr>
              <a:t>mats </a:t>
            </a:r>
            <a:r>
              <a:rPr lang="fr-FR" sz="2000" dirty="0" err="1" smtClean="0">
                <a:latin typeface="Arial" pitchFamily="34" charset="0"/>
                <a:cs typeface="Arial" pitchFamily="34" charset="0"/>
              </a:rPr>
              <a:t>préimprégnés</a:t>
            </a:r>
            <a:r>
              <a:rPr lang="fr-FR" sz="2000" dirty="0" smtClean="0">
                <a:latin typeface="Arial" pitchFamily="34" charset="0"/>
                <a:cs typeface="Arial" pitchFamily="34" charset="0"/>
              </a:rPr>
              <a:t> sont extrudés par une vis d'Archimède. La matrice </a:t>
            </a:r>
            <a:r>
              <a:rPr lang="fr-FR" sz="2000" dirty="0" smtClean="0">
                <a:latin typeface="Arial" pitchFamily="34" charset="0"/>
                <a:cs typeface="Arial" pitchFamily="34" charset="0"/>
              </a:rPr>
              <a:t>est fluidifiée </a:t>
            </a:r>
            <a:r>
              <a:rPr lang="fr-FR" sz="2000" dirty="0" smtClean="0">
                <a:latin typeface="Arial" pitchFamily="34" charset="0"/>
                <a:cs typeface="Arial" pitchFamily="34" charset="0"/>
              </a:rPr>
              <a:t>par chauffage et injectée sous pression élevée dans un moule chauffé, </a:t>
            </a:r>
            <a:r>
              <a:rPr lang="fr-FR" sz="2000" dirty="0" smtClean="0">
                <a:latin typeface="Arial" pitchFamily="34" charset="0"/>
                <a:cs typeface="Arial" pitchFamily="34" charset="0"/>
              </a:rPr>
              <a:t>où a </a:t>
            </a:r>
            <a:r>
              <a:rPr lang="fr-FR" sz="2000" dirty="0" smtClean="0">
                <a:latin typeface="Arial" pitchFamily="34" charset="0"/>
                <a:cs typeface="Arial" pitchFamily="34" charset="0"/>
              </a:rPr>
              <a:t>lieu la polymérisation.</a:t>
            </a:r>
            <a:endParaRPr lang="fr-FR" sz="2000" dirty="0">
              <a:latin typeface="Arial" pitchFamily="34" charset="0"/>
              <a:cs typeface="Arial" pitchFamily="34" charset="0"/>
            </a:endParaRPr>
          </a:p>
        </p:txBody>
      </p:sp>
      <p:sp>
        <p:nvSpPr>
          <p:cNvPr id="10" name="TextBox 9"/>
          <p:cNvSpPr txBox="1"/>
          <p:nvPr/>
        </p:nvSpPr>
        <p:spPr>
          <a:xfrm>
            <a:off x="179512" y="3687901"/>
            <a:ext cx="4968552" cy="3170099"/>
          </a:xfrm>
          <a:prstGeom prst="rect">
            <a:avLst/>
          </a:prstGeom>
          <a:noFill/>
          <a:ln>
            <a:solidFill>
              <a:srgbClr val="C00000"/>
            </a:solidFill>
          </a:ln>
        </p:spPr>
        <p:txBody>
          <a:bodyPr wrap="square" rtlCol="0">
            <a:spAutoFit/>
          </a:bodyPr>
          <a:lstStyle/>
          <a:p>
            <a:pPr algn="just"/>
            <a:r>
              <a:rPr lang="fr-FR" sz="2000" dirty="0" smtClean="0">
                <a:latin typeface="Arial" pitchFamily="34" charset="0"/>
                <a:cs typeface="Arial" pitchFamily="34" charset="0"/>
              </a:rPr>
              <a:t>Le type de matériaux obtenus est plus </a:t>
            </a:r>
            <a:r>
              <a:rPr lang="fr-FR" sz="2000" dirty="0" smtClean="0">
                <a:latin typeface="Arial" pitchFamily="34" charset="0"/>
                <a:cs typeface="Arial" pitchFamily="34" charset="0"/>
              </a:rPr>
              <a:t> généralement </a:t>
            </a:r>
            <a:r>
              <a:rPr lang="fr-FR" sz="2000" dirty="0" smtClean="0">
                <a:latin typeface="Arial" pitchFamily="34" charset="0"/>
                <a:cs typeface="Arial" pitchFamily="34" charset="0"/>
              </a:rPr>
              <a:t>appelé “plastiques</a:t>
            </a:r>
          </a:p>
          <a:p>
            <a:pPr algn="just"/>
            <a:r>
              <a:rPr lang="fr-FR" sz="2000" dirty="0" smtClean="0">
                <a:latin typeface="Arial" pitchFamily="34" charset="0"/>
                <a:cs typeface="Arial" pitchFamily="34" charset="0"/>
              </a:rPr>
              <a:t>renforcés” que matériaux composites. En effet, compte tenu de la nature </a:t>
            </a:r>
            <a:r>
              <a:rPr lang="fr-FR" sz="2000" dirty="0" smtClean="0">
                <a:latin typeface="Arial" pitchFamily="34" charset="0"/>
                <a:cs typeface="Arial" pitchFamily="34" charset="0"/>
              </a:rPr>
              <a:t>des renforts </a:t>
            </a:r>
            <a:r>
              <a:rPr lang="fr-FR" sz="2000" dirty="0" smtClean="0">
                <a:latin typeface="Arial" pitchFamily="34" charset="0"/>
                <a:cs typeface="Arial" pitchFamily="34" charset="0"/>
              </a:rPr>
              <a:t>(fibres courtes, sphères, etc.), la contrainte à la rupture et le </a:t>
            </a:r>
            <a:r>
              <a:rPr lang="fr-FR" sz="2000" dirty="0" smtClean="0">
                <a:latin typeface="Arial" pitchFamily="34" charset="0"/>
                <a:cs typeface="Arial" pitchFamily="34" charset="0"/>
              </a:rPr>
              <a:t>module d'Young </a:t>
            </a:r>
            <a:r>
              <a:rPr lang="fr-FR" sz="2000" dirty="0" smtClean="0">
                <a:latin typeface="Arial" pitchFamily="34" charset="0"/>
                <a:cs typeface="Arial" pitchFamily="34" charset="0"/>
              </a:rPr>
              <a:t>des résines sont multipliés par un facteur de l'ordre de 2 à 4. </a:t>
            </a:r>
            <a:r>
              <a:rPr lang="fr-FR" sz="2000" dirty="0" smtClean="0">
                <a:latin typeface="Arial" pitchFamily="34" charset="0"/>
                <a:cs typeface="Arial" pitchFamily="34" charset="0"/>
              </a:rPr>
              <a:t>Cette technique </a:t>
            </a:r>
            <a:r>
              <a:rPr lang="fr-FR" sz="2000" dirty="0" smtClean="0">
                <a:latin typeface="Arial" pitchFamily="34" charset="0"/>
                <a:cs typeface="Arial" pitchFamily="34" charset="0"/>
              </a:rPr>
              <a:t>est adaptée à la production de pièces en très grandes séries.</a:t>
            </a:r>
            <a:endParaRPr lang="fr-FR" sz="2000" dirty="0">
              <a:latin typeface="Arial" pitchFamily="34" charset="0"/>
              <a:cs typeface="Arial"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18</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 name="Rectangle 6"/>
          <p:cNvSpPr/>
          <p:nvPr/>
        </p:nvSpPr>
        <p:spPr>
          <a:xfrm>
            <a:off x="2555776" y="404664"/>
            <a:ext cx="3411511" cy="461665"/>
          </a:xfrm>
          <a:prstGeom prst="rect">
            <a:avLst/>
          </a:prstGeom>
        </p:spPr>
        <p:txBody>
          <a:bodyPr wrap="none">
            <a:spAutoFit/>
          </a:bodyPr>
          <a:lstStyle/>
          <a:p>
            <a:r>
              <a:rPr lang="fr-FR" sz="2400" b="1" dirty="0" smtClean="0">
                <a:solidFill>
                  <a:srgbClr val="0070C0"/>
                </a:solidFill>
                <a:latin typeface="Arial" pitchFamily="34" charset="0"/>
                <a:cs typeface="Arial" pitchFamily="34" charset="0"/>
              </a:rPr>
              <a:t>4. Moulage </a:t>
            </a:r>
            <a:r>
              <a:rPr lang="fr-FR" sz="2400" b="1" dirty="0" smtClean="0">
                <a:solidFill>
                  <a:srgbClr val="0070C0"/>
                </a:solidFill>
                <a:latin typeface="Arial" pitchFamily="34" charset="0"/>
                <a:cs typeface="Arial" pitchFamily="34" charset="0"/>
              </a:rPr>
              <a:t>en continu</a:t>
            </a:r>
            <a:endParaRPr lang="fr-FR" sz="2400" dirty="0">
              <a:solidFill>
                <a:srgbClr val="0070C0"/>
              </a:solidFill>
              <a:latin typeface="Arial" pitchFamily="34" charset="0"/>
              <a:cs typeface="Arial" pitchFamily="34" charset="0"/>
            </a:endParaRPr>
          </a:p>
        </p:txBody>
      </p:sp>
      <p:pic>
        <p:nvPicPr>
          <p:cNvPr id="98306" name="Picture 2"/>
          <p:cNvPicPr>
            <a:picLocks noChangeAspect="1" noChangeArrowheads="1"/>
          </p:cNvPicPr>
          <p:nvPr/>
        </p:nvPicPr>
        <p:blipFill>
          <a:blip r:embed="rId3" cstate="print"/>
          <a:srcRect/>
          <a:stretch>
            <a:fillRect/>
          </a:stretch>
        </p:blipFill>
        <p:spPr bwMode="auto">
          <a:xfrm>
            <a:off x="1331640" y="2420888"/>
            <a:ext cx="6705600" cy="2609850"/>
          </a:xfrm>
          <a:prstGeom prst="rect">
            <a:avLst/>
          </a:prstGeom>
          <a:noFill/>
          <a:ln w="9525">
            <a:noFill/>
            <a:miter lim="800000"/>
            <a:headEnd/>
            <a:tailEnd/>
          </a:ln>
        </p:spPr>
      </p:pic>
      <p:pic>
        <p:nvPicPr>
          <p:cNvPr id="98307" name="Picture 3"/>
          <p:cNvPicPr>
            <a:picLocks noChangeAspect="1" noChangeArrowheads="1"/>
          </p:cNvPicPr>
          <p:nvPr/>
        </p:nvPicPr>
        <p:blipFill>
          <a:blip r:embed="rId4" cstate="print"/>
          <a:srcRect/>
          <a:stretch>
            <a:fillRect/>
          </a:stretch>
        </p:blipFill>
        <p:spPr bwMode="auto">
          <a:xfrm>
            <a:off x="3707904" y="5301208"/>
            <a:ext cx="2400300" cy="323850"/>
          </a:xfrm>
          <a:prstGeom prst="rect">
            <a:avLst/>
          </a:prstGeom>
          <a:noFill/>
          <a:ln w="9525">
            <a:noFill/>
            <a:miter lim="800000"/>
            <a:headEnd/>
            <a:tailEnd/>
          </a:ln>
        </p:spPr>
      </p:pic>
      <p:sp>
        <p:nvSpPr>
          <p:cNvPr id="10" name="TextBox 9"/>
          <p:cNvSpPr txBox="1"/>
          <p:nvPr/>
        </p:nvSpPr>
        <p:spPr>
          <a:xfrm>
            <a:off x="323528" y="1268760"/>
            <a:ext cx="8640960" cy="707886"/>
          </a:xfrm>
          <a:prstGeom prst="rect">
            <a:avLst/>
          </a:prstGeom>
          <a:noFill/>
          <a:ln>
            <a:solidFill>
              <a:srgbClr val="FF0000"/>
            </a:solidFill>
          </a:ln>
        </p:spPr>
        <p:txBody>
          <a:bodyPr wrap="square" rtlCol="0">
            <a:spAutoFit/>
          </a:bodyPr>
          <a:lstStyle/>
          <a:p>
            <a:r>
              <a:rPr lang="fr-FR" sz="2000" dirty="0" smtClean="0">
                <a:latin typeface="Arial" pitchFamily="34" charset="0"/>
                <a:cs typeface="Arial" pitchFamily="34" charset="0"/>
              </a:rPr>
              <a:t>Le moulage en continu permet la fabrication de plaques planes, panneaux</a:t>
            </a:r>
            <a:r>
              <a:rPr lang="fr-FR" sz="2000" dirty="0" smtClean="0">
                <a:latin typeface="Arial" pitchFamily="34" charset="0"/>
                <a:cs typeface="Arial" pitchFamily="34" charset="0"/>
              </a:rPr>
              <a:t>, Sandwiches de </a:t>
            </a:r>
            <a:r>
              <a:rPr lang="fr-FR" sz="2000" dirty="0" smtClean="0">
                <a:latin typeface="Arial" pitchFamily="34" charset="0"/>
                <a:cs typeface="Arial" pitchFamily="34" charset="0"/>
              </a:rPr>
              <a:t>panneaux ondulés pour toitures </a:t>
            </a:r>
            <a:r>
              <a:rPr lang="fr-FR" sz="2000" dirty="0" smtClean="0">
                <a:latin typeface="Arial" pitchFamily="34" charset="0"/>
                <a:cs typeface="Arial" pitchFamily="34" charset="0"/>
              </a:rPr>
              <a:t>, plaques nervurées</a:t>
            </a:r>
            <a:r>
              <a:rPr lang="fr-FR" sz="2000" dirty="0" smtClean="0">
                <a:latin typeface="Arial" pitchFamily="34" charset="0"/>
                <a:cs typeface="Arial" pitchFamily="34" charset="0"/>
              </a:rPr>
              <a:t>, etc.</a:t>
            </a:r>
            <a:endParaRPr lang="fr-FR" sz="2000" dirty="0">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19</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 name="Rectangle 6"/>
          <p:cNvSpPr/>
          <p:nvPr/>
        </p:nvSpPr>
        <p:spPr>
          <a:xfrm>
            <a:off x="2555776" y="404664"/>
            <a:ext cx="3411511" cy="461665"/>
          </a:xfrm>
          <a:prstGeom prst="rect">
            <a:avLst/>
          </a:prstGeom>
        </p:spPr>
        <p:txBody>
          <a:bodyPr wrap="none">
            <a:spAutoFit/>
          </a:bodyPr>
          <a:lstStyle/>
          <a:p>
            <a:r>
              <a:rPr lang="fr-FR" sz="2400" b="1" dirty="0" smtClean="0">
                <a:solidFill>
                  <a:srgbClr val="0070C0"/>
                </a:solidFill>
                <a:latin typeface="Arial" pitchFamily="34" charset="0"/>
                <a:cs typeface="Arial" pitchFamily="34" charset="0"/>
              </a:rPr>
              <a:t>4. Moulage </a:t>
            </a:r>
            <a:r>
              <a:rPr lang="fr-FR" sz="2400" b="1" dirty="0" smtClean="0">
                <a:solidFill>
                  <a:srgbClr val="0070C0"/>
                </a:solidFill>
                <a:latin typeface="Arial" pitchFamily="34" charset="0"/>
                <a:cs typeface="Arial" pitchFamily="34" charset="0"/>
              </a:rPr>
              <a:t>en continu</a:t>
            </a:r>
            <a:endParaRPr lang="fr-FR" sz="2400" dirty="0">
              <a:solidFill>
                <a:srgbClr val="0070C0"/>
              </a:solidFill>
              <a:latin typeface="Arial" pitchFamily="34" charset="0"/>
              <a:cs typeface="Arial" pitchFamily="34" charset="0"/>
            </a:endParaRPr>
          </a:p>
        </p:txBody>
      </p:sp>
      <p:sp>
        <p:nvSpPr>
          <p:cNvPr id="12" name="TextBox 11"/>
          <p:cNvSpPr txBox="1"/>
          <p:nvPr/>
        </p:nvSpPr>
        <p:spPr>
          <a:xfrm>
            <a:off x="251520" y="764704"/>
            <a:ext cx="3240360" cy="400110"/>
          </a:xfrm>
          <a:prstGeom prst="rect">
            <a:avLst/>
          </a:prstGeom>
          <a:noFill/>
        </p:spPr>
        <p:txBody>
          <a:bodyPr wrap="square" rtlCol="0">
            <a:spAutoFit/>
          </a:bodyPr>
          <a:lstStyle/>
          <a:p>
            <a:r>
              <a:rPr lang="fr-FR" sz="2000" b="1" dirty="0" smtClean="0">
                <a:solidFill>
                  <a:srgbClr val="FF0000"/>
                </a:solidFill>
                <a:latin typeface="Arial" pitchFamily="34" charset="0"/>
                <a:cs typeface="Arial" pitchFamily="34" charset="0"/>
              </a:rPr>
              <a:t>2.2 Moulage sous vide</a:t>
            </a:r>
            <a:endParaRPr lang="fr-FR" sz="2000" dirty="0">
              <a:solidFill>
                <a:srgbClr val="FF0000"/>
              </a:solidFill>
              <a:latin typeface="Arial" pitchFamily="34" charset="0"/>
              <a:cs typeface="Arial" pitchFamily="34" charset="0"/>
            </a:endParaRPr>
          </a:p>
        </p:txBody>
      </p:sp>
      <p:sp>
        <p:nvSpPr>
          <p:cNvPr id="8" name="TextBox 7"/>
          <p:cNvSpPr txBox="1"/>
          <p:nvPr/>
        </p:nvSpPr>
        <p:spPr>
          <a:xfrm>
            <a:off x="251520" y="1052736"/>
            <a:ext cx="8568952" cy="5632311"/>
          </a:xfrm>
          <a:prstGeom prst="rect">
            <a:avLst/>
          </a:prstGeom>
          <a:noFill/>
        </p:spPr>
        <p:txBody>
          <a:bodyPr wrap="square" rtlCol="0">
            <a:spAutoFit/>
          </a:bodyPr>
          <a:lstStyle/>
          <a:p>
            <a:pPr algn="just"/>
            <a:r>
              <a:rPr lang="fr-FR" sz="2000" dirty="0" smtClean="0">
                <a:latin typeface="Arial" pitchFamily="34" charset="0"/>
                <a:cs typeface="Arial" pitchFamily="34" charset="0"/>
              </a:rPr>
              <a:t>1. Une phase d'imprégnation des renforts : fibres, mats ou tissus. La résine</a:t>
            </a:r>
          </a:p>
          <a:p>
            <a:pPr algn="just"/>
            <a:r>
              <a:rPr lang="fr-FR" sz="2000" dirty="0" smtClean="0">
                <a:latin typeface="Arial" pitchFamily="34" charset="0"/>
                <a:cs typeface="Arial" pitchFamily="34" charset="0"/>
              </a:rPr>
              <a:t>catalysée et le renfort sont véhiculés sur un film de démoulage (cellophane,</a:t>
            </a:r>
          </a:p>
          <a:p>
            <a:pPr algn="just"/>
            <a:r>
              <a:rPr lang="fr-FR" sz="2000" dirty="0" err="1" smtClean="0">
                <a:latin typeface="Arial" pitchFamily="34" charset="0"/>
                <a:cs typeface="Arial" pitchFamily="34" charset="0"/>
              </a:rPr>
              <a:t>mylar</a:t>
            </a:r>
            <a:r>
              <a:rPr lang="fr-FR" sz="2000" dirty="0" smtClean="0">
                <a:latin typeface="Arial" pitchFamily="34" charset="0"/>
                <a:cs typeface="Arial" pitchFamily="34" charset="0"/>
              </a:rPr>
              <a:t>, polyéthylène, etc.).</a:t>
            </a:r>
          </a:p>
          <a:p>
            <a:pPr algn="just"/>
            <a:r>
              <a:rPr lang="fr-FR" sz="2000" dirty="0" smtClean="0">
                <a:latin typeface="Arial" pitchFamily="34" charset="0"/>
                <a:cs typeface="Arial" pitchFamily="34" charset="0"/>
              </a:rPr>
              <a:t>2. Une phase de mise en forme</a:t>
            </a:r>
            <a:r>
              <a:rPr lang="fr-FR" sz="2000" dirty="0" smtClean="0">
                <a:latin typeface="Arial" pitchFamily="34" charset="0"/>
                <a:cs typeface="Arial" pitchFamily="34" charset="0"/>
              </a:rPr>
              <a:t>.</a:t>
            </a:r>
          </a:p>
          <a:p>
            <a:pPr algn="just"/>
            <a:r>
              <a:rPr lang="fr-FR" sz="2000" dirty="0" smtClean="0">
                <a:latin typeface="Arial" pitchFamily="34" charset="0"/>
                <a:cs typeface="Arial" pitchFamily="34" charset="0"/>
              </a:rPr>
              <a:t>3. Une phase de polymérisation, effectuée dans une étuve (60 à 150 °C) </a:t>
            </a:r>
            <a:r>
              <a:rPr lang="fr-FR" sz="2000" dirty="0" smtClean="0">
                <a:latin typeface="Arial" pitchFamily="34" charset="0"/>
                <a:cs typeface="Arial" pitchFamily="34" charset="0"/>
              </a:rPr>
              <a:t>en forme </a:t>
            </a:r>
            <a:r>
              <a:rPr lang="fr-FR" sz="2000" dirty="0" smtClean="0">
                <a:latin typeface="Arial" pitchFamily="34" charset="0"/>
                <a:cs typeface="Arial" pitchFamily="34" charset="0"/>
              </a:rPr>
              <a:t>de tunnel, dont la longueur est fonction de la température et de </a:t>
            </a:r>
            <a:r>
              <a:rPr lang="fr-FR" sz="2000" dirty="0" smtClean="0">
                <a:latin typeface="Arial" pitchFamily="34" charset="0"/>
                <a:cs typeface="Arial" pitchFamily="34" charset="0"/>
              </a:rPr>
              <a:t>la résine </a:t>
            </a:r>
            <a:r>
              <a:rPr lang="fr-FR" sz="2000" dirty="0" smtClean="0">
                <a:latin typeface="Arial" pitchFamily="34" charset="0"/>
                <a:cs typeface="Arial" pitchFamily="34" charset="0"/>
              </a:rPr>
              <a:t>(15 à 50 m de long).</a:t>
            </a:r>
          </a:p>
          <a:p>
            <a:pPr algn="just"/>
            <a:r>
              <a:rPr lang="fr-FR" sz="2000" dirty="0" smtClean="0">
                <a:latin typeface="Arial" pitchFamily="34" charset="0"/>
                <a:cs typeface="Arial" pitchFamily="34" charset="0"/>
              </a:rPr>
              <a:t>4. Une phase de refroidissement et découpage.</a:t>
            </a:r>
          </a:p>
          <a:p>
            <a:pPr algn="just"/>
            <a:r>
              <a:rPr lang="fr-FR" sz="2000" dirty="0" smtClean="0">
                <a:solidFill>
                  <a:srgbClr val="FF0000"/>
                </a:solidFill>
                <a:latin typeface="Arial" pitchFamily="34" charset="0"/>
                <a:cs typeface="Arial" pitchFamily="34" charset="0"/>
              </a:rPr>
              <a:t>Dans le cas de la fabrication de plaques </a:t>
            </a:r>
            <a:r>
              <a:rPr lang="fr-FR" sz="2000" dirty="0" smtClean="0">
                <a:solidFill>
                  <a:srgbClr val="FF0000"/>
                </a:solidFill>
                <a:latin typeface="Arial" pitchFamily="34" charset="0"/>
                <a:cs typeface="Arial" pitchFamily="34" charset="0"/>
              </a:rPr>
              <a:t>planes, la </a:t>
            </a:r>
            <a:r>
              <a:rPr lang="fr-FR" sz="2000" dirty="0" smtClean="0">
                <a:solidFill>
                  <a:srgbClr val="FF0000"/>
                </a:solidFill>
                <a:latin typeface="Arial" pitchFamily="34" charset="0"/>
                <a:cs typeface="Arial" pitchFamily="34" charset="0"/>
              </a:rPr>
              <a:t>mise en </a:t>
            </a:r>
            <a:r>
              <a:rPr lang="fr-FR" sz="2000" dirty="0" smtClean="0">
                <a:solidFill>
                  <a:srgbClr val="FF0000"/>
                </a:solidFill>
                <a:latin typeface="Arial" pitchFamily="34" charset="0"/>
                <a:cs typeface="Arial" pitchFamily="34" charset="0"/>
              </a:rPr>
              <a:t>forme est </a:t>
            </a:r>
            <a:r>
              <a:rPr lang="fr-FR" sz="2000" dirty="0" smtClean="0">
                <a:solidFill>
                  <a:srgbClr val="FF0000"/>
                </a:solidFill>
                <a:latin typeface="Arial" pitchFamily="34" charset="0"/>
                <a:cs typeface="Arial" pitchFamily="34" charset="0"/>
              </a:rPr>
              <a:t>simplement réalisée par une mise à l'épaisseur de la plaque, par pressage </a:t>
            </a:r>
            <a:r>
              <a:rPr lang="fr-FR" sz="2000" dirty="0" smtClean="0">
                <a:solidFill>
                  <a:srgbClr val="FF0000"/>
                </a:solidFill>
                <a:latin typeface="Arial" pitchFamily="34" charset="0"/>
                <a:cs typeface="Arial" pitchFamily="34" charset="0"/>
              </a:rPr>
              <a:t>entre des </a:t>
            </a:r>
            <a:r>
              <a:rPr lang="fr-FR" sz="2000" dirty="0" smtClean="0">
                <a:solidFill>
                  <a:srgbClr val="FF0000"/>
                </a:solidFill>
                <a:latin typeface="Arial" pitchFamily="34" charset="0"/>
                <a:cs typeface="Arial" pitchFamily="34" charset="0"/>
              </a:rPr>
              <a:t>rouleaux de calandrage.</a:t>
            </a:r>
          </a:p>
          <a:p>
            <a:pPr algn="just"/>
            <a:r>
              <a:rPr lang="fr-FR" sz="2000" dirty="0" smtClean="0">
                <a:solidFill>
                  <a:srgbClr val="0070C0"/>
                </a:solidFill>
                <a:latin typeface="Arial" pitchFamily="34" charset="0"/>
                <a:cs typeface="Arial" pitchFamily="34" charset="0"/>
              </a:rPr>
              <a:t>Dans le cas de panneaux ondulés, la mise en forme intervient au cours de </a:t>
            </a:r>
            <a:r>
              <a:rPr lang="fr-FR" sz="2000" dirty="0" smtClean="0">
                <a:solidFill>
                  <a:srgbClr val="0070C0"/>
                </a:solidFill>
                <a:latin typeface="Arial" pitchFamily="34" charset="0"/>
                <a:cs typeface="Arial" pitchFamily="34" charset="0"/>
              </a:rPr>
              <a:t>la polymérisation par </a:t>
            </a:r>
            <a:r>
              <a:rPr lang="fr-FR" sz="2000" dirty="0" smtClean="0">
                <a:solidFill>
                  <a:srgbClr val="0070C0"/>
                </a:solidFill>
                <a:latin typeface="Arial" pitchFamily="34" charset="0"/>
                <a:cs typeface="Arial" pitchFamily="34" charset="0"/>
              </a:rPr>
              <a:t>l'intermédiaire de rouleaux mobiles.</a:t>
            </a:r>
          </a:p>
          <a:p>
            <a:pPr algn="just"/>
            <a:r>
              <a:rPr lang="fr-FR" sz="2000" dirty="0" smtClean="0">
                <a:solidFill>
                  <a:srgbClr val="0070C0"/>
                </a:solidFill>
                <a:latin typeface="Arial" pitchFamily="34" charset="0"/>
                <a:cs typeface="Arial" pitchFamily="34" charset="0"/>
              </a:rPr>
              <a:t>Le procédé de moulage en continu peut être entièrement automatisé, et </a:t>
            </a:r>
            <a:r>
              <a:rPr lang="fr-FR" sz="2000" dirty="0" smtClean="0">
                <a:solidFill>
                  <a:srgbClr val="0070C0"/>
                </a:solidFill>
                <a:latin typeface="Arial" pitchFamily="34" charset="0"/>
                <a:cs typeface="Arial" pitchFamily="34" charset="0"/>
              </a:rPr>
              <a:t>permet alors </a:t>
            </a:r>
            <a:r>
              <a:rPr lang="fr-FR" sz="2000" dirty="0" smtClean="0">
                <a:solidFill>
                  <a:srgbClr val="0070C0"/>
                </a:solidFill>
                <a:latin typeface="Arial" pitchFamily="34" charset="0"/>
                <a:cs typeface="Arial" pitchFamily="34" charset="0"/>
              </a:rPr>
              <a:t>d'élaborer des plaques ou panneaux en continu. Il nécessite toutefois </a:t>
            </a:r>
            <a:r>
              <a:rPr lang="fr-FR" sz="2000" dirty="0" smtClean="0">
                <a:solidFill>
                  <a:srgbClr val="0070C0"/>
                </a:solidFill>
                <a:latin typeface="Arial" pitchFamily="34" charset="0"/>
                <a:cs typeface="Arial" pitchFamily="34" charset="0"/>
              </a:rPr>
              <a:t>un investissement </a:t>
            </a:r>
            <a:r>
              <a:rPr lang="fr-FR" sz="2000" dirty="0" smtClean="0">
                <a:solidFill>
                  <a:srgbClr val="0070C0"/>
                </a:solidFill>
                <a:latin typeface="Arial" pitchFamily="34" charset="0"/>
                <a:cs typeface="Arial" pitchFamily="34" charset="0"/>
              </a:rPr>
              <a:t>très important en matériel.</a:t>
            </a:r>
            <a:endParaRPr lang="fr-FR" sz="2000" dirty="0">
              <a:solidFill>
                <a:srgbClr val="0070C0"/>
              </a:solidFill>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6402" name="Rectangle 2"/>
          <p:cNvSpPr>
            <a:spLocks noChangeArrowheads="1"/>
          </p:cNvSpPr>
          <p:nvPr/>
        </p:nvSpPr>
        <p:spPr bwMode="auto">
          <a:xfrm>
            <a:off x="0" y="-24"/>
            <a:ext cx="9144000" cy="500066"/>
          </a:xfrm>
          <a:prstGeom prst="rect">
            <a:avLst/>
          </a:prstGeom>
          <a:solidFill>
            <a:schemeClr val="bg1">
              <a:lumMod val="85000"/>
            </a:schemeClr>
          </a:solidFill>
          <a:ln w="9525">
            <a:solidFill>
              <a:schemeClr val="tx2">
                <a:lumMod val="75000"/>
              </a:schemeClr>
            </a:solidFill>
            <a:miter lim="800000"/>
            <a:headEnd/>
            <a:tailEnd/>
          </a:ln>
          <a:effectLst/>
        </p:spPr>
        <p:txBody>
          <a:bodyPr/>
          <a:lstStyle/>
          <a:p>
            <a:pPr marL="342900" indent="-342900" algn="ctr">
              <a:lnSpc>
                <a:spcPct val="90000"/>
              </a:lnSpc>
              <a:spcBef>
                <a:spcPct val="20000"/>
              </a:spcBef>
              <a:buClr>
                <a:schemeClr val="hlink"/>
              </a:buClr>
              <a:buSzPct val="90000"/>
              <a:buFont typeface="Wingdings" pitchFamily="2" charset="2"/>
              <a:buNone/>
            </a:pPr>
            <a:r>
              <a:rPr lang="fr-FR" sz="3200" b="1" dirty="0" smtClean="0">
                <a:solidFill>
                  <a:srgbClr val="FF0000"/>
                </a:solidFill>
                <a:effectLst>
                  <a:outerShdw blurRad="38100" dist="38100" dir="2700000" algn="tl">
                    <a:srgbClr val="000000"/>
                  </a:outerShdw>
                </a:effectLst>
                <a:latin typeface="Times New Roman" pitchFamily="18" charset="0"/>
                <a:cs typeface="Times New Roman" pitchFamily="18" charset="0"/>
              </a:rPr>
              <a:t>Programme de la matière</a:t>
            </a:r>
            <a:endParaRPr lang="en-US" sz="3200" b="1" i="1" dirty="0">
              <a:solidFill>
                <a:srgbClr val="FF0000"/>
              </a:solidFill>
              <a:effectLst>
                <a:outerShdw blurRad="38100" dist="38100" dir="2700000" algn="tl">
                  <a:srgbClr val="000000"/>
                </a:outerShdw>
              </a:effectLst>
              <a:latin typeface="Agency FB" pitchFamily="34" charset="0"/>
            </a:endParaRPr>
          </a:p>
        </p:txBody>
      </p:sp>
      <p:grpSp>
        <p:nvGrpSpPr>
          <p:cNvPr id="2" name="Group 8"/>
          <p:cNvGrpSpPr>
            <a:grpSpLocks/>
          </p:cNvGrpSpPr>
          <p:nvPr/>
        </p:nvGrpSpPr>
        <p:grpSpPr bwMode="auto">
          <a:xfrm>
            <a:off x="251520" y="764704"/>
            <a:ext cx="5064138" cy="520700"/>
            <a:chOff x="96" y="618"/>
            <a:chExt cx="3190" cy="328"/>
          </a:xfrm>
        </p:grpSpPr>
        <p:sp>
          <p:nvSpPr>
            <p:cNvPr id="486409" name="Rectangle 9"/>
            <p:cNvSpPr>
              <a:spLocks noChangeArrowheads="1"/>
            </p:cNvSpPr>
            <p:nvPr/>
          </p:nvSpPr>
          <p:spPr bwMode="auto">
            <a:xfrm>
              <a:off x="786" y="618"/>
              <a:ext cx="2500" cy="320"/>
            </a:xfrm>
            <a:prstGeom prst="rect">
              <a:avLst/>
            </a:prstGeom>
            <a:noFill/>
            <a:ln w="9525">
              <a:noFill/>
              <a:miter lim="800000"/>
              <a:headEnd/>
              <a:tailEnd/>
            </a:ln>
            <a:effectLst>
              <a:outerShdw dist="35921" dir="2700000" algn="ctr" rotWithShape="0">
                <a:srgbClr val="FFFFFF"/>
              </a:outerShdw>
            </a:effectLst>
          </p:spPr>
          <p:txBody>
            <a:bodyPr wrap="none">
              <a:spAutoFit/>
            </a:bodyPr>
            <a:lstStyle/>
            <a:p>
              <a:pPr>
                <a:lnSpc>
                  <a:spcPct val="90000"/>
                </a:lnSpc>
                <a:spcBef>
                  <a:spcPct val="0"/>
                </a:spcBef>
              </a:pPr>
              <a:r>
                <a:rPr lang="fr-FR" sz="3000" b="1" dirty="0" smtClean="0">
                  <a:solidFill>
                    <a:schemeClr val="tx1">
                      <a:lumMod val="75000"/>
                      <a:lumOff val="25000"/>
                    </a:schemeClr>
                  </a:solidFill>
                  <a:effectLst>
                    <a:outerShdw blurRad="38100" dist="38100" dir="2700000" algn="tl">
                      <a:srgbClr val="000000"/>
                    </a:outerShdw>
                  </a:effectLst>
                </a:rPr>
                <a:t>Chapitre 01 : </a:t>
              </a:r>
              <a:r>
                <a:rPr lang="fr-FR" sz="3000" dirty="0" smtClean="0">
                  <a:solidFill>
                    <a:schemeClr val="tx1">
                      <a:lumMod val="75000"/>
                      <a:lumOff val="25000"/>
                    </a:schemeClr>
                  </a:solidFill>
                  <a:effectLst>
                    <a:outerShdw blurRad="38100" dist="38100" dir="2700000" algn="tl">
                      <a:srgbClr val="000000">
                        <a:alpha val="43137"/>
                      </a:srgbClr>
                    </a:outerShdw>
                  </a:effectLst>
                </a:rPr>
                <a:t>Généralité</a:t>
              </a:r>
              <a:endParaRPr lang="fr-FR" sz="3000" dirty="0">
                <a:solidFill>
                  <a:schemeClr val="tx1">
                    <a:lumMod val="75000"/>
                    <a:lumOff val="25000"/>
                  </a:schemeClr>
                </a:solidFill>
                <a:effectLst>
                  <a:outerShdw blurRad="38100" dist="38100" dir="2700000" algn="tl">
                    <a:srgbClr val="000000">
                      <a:alpha val="43137"/>
                    </a:srgbClr>
                  </a:outerShdw>
                </a:effectLst>
              </a:endParaRPr>
            </a:p>
          </p:txBody>
        </p:sp>
        <p:sp>
          <p:nvSpPr>
            <p:cNvPr id="486410" name="AutoShape 10"/>
            <p:cNvSpPr>
              <a:spLocks noChangeArrowheads="1"/>
            </p:cNvSpPr>
            <p:nvPr/>
          </p:nvSpPr>
          <p:spPr bwMode="auto">
            <a:xfrm>
              <a:off x="96" y="754"/>
              <a:ext cx="624" cy="192"/>
            </a:xfrm>
            <a:prstGeom prst="rightArrow">
              <a:avLst>
                <a:gd name="adj1" fmla="val 50000"/>
                <a:gd name="adj2" fmla="val 81250"/>
              </a:avLst>
            </a:prstGeom>
            <a:solidFill>
              <a:schemeClr val="tx1">
                <a:lumMod val="65000"/>
                <a:lumOff val="35000"/>
              </a:schemeClr>
            </a:solidFill>
            <a:ln w="9525">
              <a:solidFill>
                <a:schemeClr val="tx1">
                  <a:lumMod val="50000"/>
                  <a:lumOff val="50000"/>
                </a:schemeClr>
              </a:solidFill>
              <a:miter lim="800000"/>
              <a:headEnd/>
              <a:tailEnd/>
            </a:ln>
            <a:effectLst>
              <a:outerShdw blurRad="50800" dist="50800" dir="5400000" algn="ctr" rotWithShape="0">
                <a:schemeClr val="accent1">
                  <a:lumMod val="20000"/>
                  <a:lumOff val="80000"/>
                </a:schemeClr>
              </a:outerShdw>
            </a:effectLst>
            <a:scene3d>
              <a:camera prst="legacyObliqueTopRight"/>
              <a:lightRig rig="legacyFlat4" dir="b"/>
            </a:scene3d>
            <a:sp3d extrusionH="227000" prstMaterial="legacyMatte">
              <a:bevelT w="13500" h="13500" prst="coolSlant"/>
              <a:bevelB w="13500" h="13500" prst="angle"/>
              <a:extrusionClr>
                <a:schemeClr val="tx2">
                  <a:lumMod val="60000"/>
                  <a:lumOff val="40000"/>
                </a:schemeClr>
              </a:extrusionClr>
            </a:sp3d>
          </p:spPr>
          <p:txBody>
            <a:bodyPr wrap="none" anchor="ctr">
              <a:flatTx/>
            </a:bodyPr>
            <a:lstStyle/>
            <a:p>
              <a:pPr eaLnBrk="0" hangingPunct="0">
                <a:spcBef>
                  <a:spcPct val="0"/>
                </a:spcBef>
              </a:pPr>
              <a:endParaRPr lang="fr-FR" sz="2400">
                <a:solidFill>
                  <a:schemeClr val="bg1"/>
                </a:solidFill>
                <a:latin typeface="Whimsy ICG Heavy" pitchFamily="2" charset="0"/>
              </a:endParaRPr>
            </a:p>
          </p:txBody>
        </p:sp>
      </p:grpSp>
      <p:grpSp>
        <p:nvGrpSpPr>
          <p:cNvPr id="3" name="Groupe 29"/>
          <p:cNvGrpSpPr/>
          <p:nvPr/>
        </p:nvGrpSpPr>
        <p:grpSpPr>
          <a:xfrm>
            <a:off x="395536" y="1340768"/>
            <a:ext cx="8310377" cy="500066"/>
            <a:chOff x="3009896" y="2285992"/>
            <a:chExt cx="8310377" cy="500066"/>
          </a:xfrm>
        </p:grpSpPr>
        <p:sp>
          <p:nvSpPr>
            <p:cNvPr id="486412" name="Rectangle 12"/>
            <p:cNvSpPr>
              <a:spLocks noChangeArrowheads="1"/>
            </p:cNvSpPr>
            <p:nvPr/>
          </p:nvSpPr>
          <p:spPr bwMode="auto">
            <a:xfrm>
              <a:off x="4143372" y="2285992"/>
              <a:ext cx="7176901" cy="491160"/>
            </a:xfrm>
            <a:prstGeom prst="rect">
              <a:avLst/>
            </a:prstGeom>
            <a:noFill/>
            <a:ln w="9525">
              <a:noFill/>
              <a:miter lim="800000"/>
              <a:headEnd/>
              <a:tailEnd/>
            </a:ln>
            <a:effectLst>
              <a:outerShdw dist="35921" dir="2700000" algn="ctr" rotWithShape="0">
                <a:srgbClr val="FFFFFF"/>
              </a:outerShdw>
            </a:effectLst>
          </p:spPr>
          <p:txBody>
            <a:bodyPr wrap="none">
              <a:spAutoFit/>
            </a:bodyPr>
            <a:lstStyle/>
            <a:p>
              <a:pPr>
                <a:lnSpc>
                  <a:spcPct val="80000"/>
                </a:lnSpc>
                <a:spcBef>
                  <a:spcPct val="20000"/>
                </a:spcBef>
              </a:pPr>
              <a:r>
                <a:rPr lang="fr-FR" sz="3000" b="1" dirty="0" smtClean="0">
                  <a:solidFill>
                    <a:schemeClr val="tx1">
                      <a:lumMod val="75000"/>
                      <a:lumOff val="25000"/>
                    </a:schemeClr>
                  </a:solidFill>
                  <a:effectLst>
                    <a:outerShdw blurRad="38100" dist="38100" dir="2700000" algn="tl">
                      <a:srgbClr val="000000"/>
                    </a:outerShdw>
                  </a:effectLst>
                </a:rPr>
                <a:t>Chapitre 02 : </a:t>
              </a:r>
              <a:r>
                <a:rPr lang="fr-FR" sz="3200" b="1" dirty="0" smtClean="0"/>
                <a:t>Composition des composites</a:t>
              </a:r>
              <a:endParaRPr lang="fr-FR" sz="3000" b="1" dirty="0">
                <a:effectLst>
                  <a:outerShdw blurRad="38100" dist="38100" dir="2700000" algn="tl">
                    <a:srgbClr val="000000"/>
                  </a:outerShdw>
                </a:effectLst>
                <a:latin typeface="Agency FB" pitchFamily="34" charset="0"/>
              </a:endParaRPr>
            </a:p>
          </p:txBody>
        </p:sp>
        <p:sp>
          <p:nvSpPr>
            <p:cNvPr id="23" name="AutoShape 10"/>
            <p:cNvSpPr>
              <a:spLocks noChangeArrowheads="1"/>
            </p:cNvSpPr>
            <p:nvPr/>
          </p:nvSpPr>
          <p:spPr bwMode="auto">
            <a:xfrm>
              <a:off x="3009896" y="2481258"/>
              <a:ext cx="990600" cy="304800"/>
            </a:xfrm>
            <a:prstGeom prst="rightArrow">
              <a:avLst>
                <a:gd name="adj1" fmla="val 50000"/>
                <a:gd name="adj2" fmla="val 81250"/>
              </a:avLst>
            </a:prstGeom>
            <a:solidFill>
              <a:schemeClr val="tx1">
                <a:lumMod val="65000"/>
                <a:lumOff val="35000"/>
              </a:schemeClr>
            </a:solidFill>
            <a:ln w="9525">
              <a:noFill/>
              <a:miter lim="800000"/>
              <a:headEnd/>
              <a:tailEnd/>
            </a:ln>
            <a:effectLst>
              <a:outerShdw blurRad="50800" dist="50800" dir="5400000" algn="ctr" rotWithShape="0">
                <a:schemeClr val="accent1">
                  <a:lumMod val="20000"/>
                  <a:lumOff val="80000"/>
                </a:schemeClr>
              </a:outerShdw>
            </a:effectLst>
            <a:scene3d>
              <a:camera prst="legacyObliqueTopRight"/>
              <a:lightRig rig="legacyFlat4" dir="b"/>
            </a:scene3d>
            <a:sp3d extrusionH="227000" prstMaterial="legacyMatte">
              <a:bevelT w="13500" h="13500" prst="angle"/>
              <a:bevelB w="13500" h="13500" prst="angle"/>
              <a:extrusionClr>
                <a:schemeClr val="tx2">
                  <a:lumMod val="60000"/>
                  <a:lumOff val="40000"/>
                </a:schemeClr>
              </a:extrusionClr>
            </a:sp3d>
          </p:spPr>
          <p:txBody>
            <a:bodyPr wrap="none" anchor="ctr">
              <a:flatTx/>
            </a:bodyPr>
            <a:lstStyle/>
            <a:p>
              <a:pPr eaLnBrk="0" hangingPunct="0">
                <a:spcBef>
                  <a:spcPct val="0"/>
                </a:spcBef>
              </a:pPr>
              <a:endParaRPr lang="fr-FR" sz="2400">
                <a:solidFill>
                  <a:schemeClr val="bg1"/>
                </a:solidFill>
                <a:latin typeface="Whimsy ICG Heavy" pitchFamily="2" charset="0"/>
              </a:endParaRPr>
            </a:p>
          </p:txBody>
        </p:sp>
      </p:grpSp>
      <p:grpSp>
        <p:nvGrpSpPr>
          <p:cNvPr id="4" name="Groupe 30"/>
          <p:cNvGrpSpPr/>
          <p:nvPr/>
        </p:nvGrpSpPr>
        <p:grpSpPr>
          <a:xfrm>
            <a:off x="395536" y="1916832"/>
            <a:ext cx="8020618" cy="978729"/>
            <a:chOff x="3009896" y="3571876"/>
            <a:chExt cx="8020618" cy="978729"/>
          </a:xfrm>
        </p:grpSpPr>
        <p:sp>
          <p:nvSpPr>
            <p:cNvPr id="486415" name="Rectangle 15"/>
            <p:cNvSpPr>
              <a:spLocks noChangeArrowheads="1"/>
            </p:cNvSpPr>
            <p:nvPr/>
          </p:nvSpPr>
          <p:spPr bwMode="auto">
            <a:xfrm>
              <a:off x="4143372" y="3571876"/>
              <a:ext cx="6887142" cy="978729"/>
            </a:xfrm>
            <a:prstGeom prst="rect">
              <a:avLst/>
            </a:prstGeom>
            <a:noFill/>
            <a:ln w="9525">
              <a:noFill/>
              <a:miter lim="800000"/>
              <a:headEnd/>
              <a:tailEnd/>
            </a:ln>
            <a:effectLst>
              <a:outerShdw dist="35921" dir="2700000" algn="ctr" rotWithShape="0">
                <a:srgbClr val="FFFFFF"/>
              </a:outerShdw>
            </a:effectLst>
          </p:spPr>
          <p:txBody>
            <a:bodyPr wrap="none">
              <a:spAutoFit/>
            </a:bodyPr>
            <a:lstStyle/>
            <a:p>
              <a:pPr>
                <a:lnSpc>
                  <a:spcPct val="90000"/>
                </a:lnSpc>
                <a:spcBef>
                  <a:spcPct val="0"/>
                </a:spcBef>
              </a:pPr>
              <a:r>
                <a:rPr lang="fr-FR" sz="3000" b="1" dirty="0" smtClean="0">
                  <a:solidFill>
                    <a:schemeClr val="tx1">
                      <a:lumMod val="75000"/>
                      <a:lumOff val="25000"/>
                    </a:schemeClr>
                  </a:solidFill>
                  <a:effectLst>
                    <a:outerShdw blurRad="38100" dist="38100" dir="2700000" algn="tl">
                      <a:srgbClr val="000000"/>
                    </a:outerShdw>
                  </a:effectLst>
                </a:rPr>
                <a:t>Chapitre 03 :</a:t>
              </a:r>
              <a:r>
                <a:rPr lang="fr-FR" sz="3200" b="1" dirty="0" smtClean="0"/>
                <a:t> </a:t>
              </a:r>
              <a:r>
                <a:rPr lang="fr-FR" sz="3200" b="1" dirty="0" smtClean="0">
                  <a:solidFill>
                    <a:srgbClr val="0070C0"/>
                  </a:solidFill>
                </a:rPr>
                <a:t>Technologie de fabrication </a:t>
              </a:r>
            </a:p>
            <a:p>
              <a:pPr>
                <a:lnSpc>
                  <a:spcPct val="90000"/>
                </a:lnSpc>
                <a:spcBef>
                  <a:spcPct val="0"/>
                </a:spcBef>
              </a:pPr>
              <a:r>
                <a:rPr lang="fr-FR" sz="3200" b="1" dirty="0" smtClean="0">
                  <a:solidFill>
                    <a:srgbClr val="0070C0"/>
                  </a:solidFill>
                </a:rPr>
                <a:t>                       des composites</a:t>
              </a:r>
              <a:endParaRPr lang="fr-FR" sz="3000" b="1" dirty="0">
                <a:solidFill>
                  <a:srgbClr val="0070C0"/>
                </a:solidFill>
                <a:effectLst>
                  <a:outerShdw blurRad="38100" dist="38100" dir="2700000" algn="tl">
                    <a:srgbClr val="000000"/>
                  </a:outerShdw>
                </a:effectLst>
                <a:latin typeface="Agency FB" pitchFamily="34" charset="0"/>
              </a:endParaRPr>
            </a:p>
          </p:txBody>
        </p:sp>
        <p:sp>
          <p:nvSpPr>
            <p:cNvPr id="24" name="AutoShape 10"/>
            <p:cNvSpPr>
              <a:spLocks noChangeArrowheads="1"/>
            </p:cNvSpPr>
            <p:nvPr/>
          </p:nvSpPr>
          <p:spPr bwMode="auto">
            <a:xfrm>
              <a:off x="3009896" y="3714752"/>
              <a:ext cx="990600" cy="304800"/>
            </a:xfrm>
            <a:prstGeom prst="rightArrow">
              <a:avLst>
                <a:gd name="adj1" fmla="val 50000"/>
                <a:gd name="adj2" fmla="val 81250"/>
              </a:avLst>
            </a:prstGeom>
            <a:solidFill>
              <a:schemeClr val="tx1">
                <a:lumMod val="65000"/>
                <a:lumOff val="35000"/>
              </a:schemeClr>
            </a:solidFill>
            <a:ln w="9525">
              <a:noFill/>
              <a:miter lim="800000"/>
              <a:headEnd/>
              <a:tailEnd/>
            </a:ln>
            <a:effectLst>
              <a:outerShdw blurRad="50800" dist="50800" dir="5400000" algn="ctr" rotWithShape="0">
                <a:schemeClr val="accent1">
                  <a:lumMod val="20000"/>
                  <a:lumOff val="80000"/>
                </a:schemeClr>
              </a:outerShdw>
            </a:effectLst>
            <a:scene3d>
              <a:camera prst="legacyObliqueTopRight"/>
              <a:lightRig rig="legacyFlat4" dir="b"/>
            </a:scene3d>
            <a:sp3d extrusionH="227000" prstMaterial="legacyMatte">
              <a:bevelT w="13500" h="13500" prst="angle"/>
              <a:bevelB w="13500" h="13500" prst="angle"/>
              <a:extrusionClr>
                <a:schemeClr val="tx2">
                  <a:lumMod val="60000"/>
                  <a:lumOff val="40000"/>
                </a:schemeClr>
              </a:extrusionClr>
            </a:sp3d>
          </p:spPr>
          <p:txBody>
            <a:bodyPr wrap="none" anchor="ctr">
              <a:flatTx/>
            </a:bodyPr>
            <a:lstStyle/>
            <a:p>
              <a:pPr eaLnBrk="0" hangingPunct="0">
                <a:spcBef>
                  <a:spcPct val="0"/>
                </a:spcBef>
              </a:pPr>
              <a:endParaRPr lang="fr-FR" sz="2400">
                <a:solidFill>
                  <a:schemeClr val="bg1"/>
                </a:solidFill>
                <a:latin typeface="Whimsy ICG Heavy" pitchFamily="2" charset="0"/>
              </a:endParaRPr>
            </a:p>
          </p:txBody>
        </p:sp>
      </p:grpSp>
      <p:grpSp>
        <p:nvGrpSpPr>
          <p:cNvPr id="5" name="Groupe 31"/>
          <p:cNvGrpSpPr/>
          <p:nvPr/>
        </p:nvGrpSpPr>
        <p:grpSpPr>
          <a:xfrm>
            <a:off x="395536" y="4005064"/>
            <a:ext cx="8748464" cy="798937"/>
            <a:chOff x="3009896" y="5500702"/>
            <a:chExt cx="8748464" cy="798937"/>
          </a:xfrm>
        </p:grpSpPr>
        <p:sp>
          <p:nvSpPr>
            <p:cNvPr id="486418" name="Rectangle 18"/>
            <p:cNvSpPr>
              <a:spLocks noChangeArrowheads="1"/>
            </p:cNvSpPr>
            <p:nvPr/>
          </p:nvSpPr>
          <p:spPr bwMode="auto">
            <a:xfrm>
              <a:off x="4143372" y="5500702"/>
              <a:ext cx="7614988" cy="798937"/>
            </a:xfrm>
            <a:prstGeom prst="rect">
              <a:avLst/>
            </a:prstGeom>
            <a:noFill/>
            <a:ln w="9525">
              <a:noFill/>
              <a:miter lim="800000"/>
              <a:headEnd/>
              <a:tailEnd/>
            </a:ln>
            <a:effectLst>
              <a:outerShdw dist="35921" dir="2700000" algn="ctr" rotWithShape="0">
                <a:srgbClr val="FFFFFF"/>
              </a:outerShdw>
            </a:effectLst>
          </p:spPr>
          <p:txBody>
            <a:bodyPr wrap="square">
              <a:spAutoFit/>
            </a:bodyPr>
            <a:lstStyle/>
            <a:p>
              <a:pPr>
                <a:lnSpc>
                  <a:spcPct val="70000"/>
                </a:lnSpc>
                <a:spcBef>
                  <a:spcPct val="0"/>
                </a:spcBef>
              </a:pPr>
              <a:r>
                <a:rPr lang="fr-FR" sz="3200" b="1" dirty="0" smtClean="0">
                  <a:solidFill>
                    <a:schemeClr val="tx1">
                      <a:lumMod val="75000"/>
                      <a:lumOff val="25000"/>
                    </a:schemeClr>
                  </a:solidFill>
                  <a:effectLst>
                    <a:outerShdw blurRad="38100" dist="38100" dir="2700000" algn="tl">
                      <a:srgbClr val="000000"/>
                    </a:outerShdw>
                  </a:effectLst>
                </a:rPr>
                <a:t>Chapitre 05: </a:t>
              </a:r>
              <a:r>
                <a:rPr lang="fr-FR" sz="3200" b="1" dirty="0" smtClean="0"/>
                <a:t>Comportement des composites aux actions intérieures et extérieures</a:t>
              </a:r>
              <a:endParaRPr lang="fr-FR" sz="3000" b="1" dirty="0">
                <a:solidFill>
                  <a:schemeClr val="tx1">
                    <a:lumMod val="75000"/>
                    <a:lumOff val="25000"/>
                  </a:schemeClr>
                </a:solidFill>
                <a:effectLst>
                  <a:outerShdw blurRad="38100" dist="38100" dir="2700000" algn="tl">
                    <a:srgbClr val="000000"/>
                  </a:outerShdw>
                </a:effectLst>
                <a:latin typeface="Agency FB" pitchFamily="34" charset="0"/>
              </a:endParaRPr>
            </a:p>
          </p:txBody>
        </p:sp>
        <p:sp>
          <p:nvSpPr>
            <p:cNvPr id="25" name="AutoShape 10"/>
            <p:cNvSpPr>
              <a:spLocks noChangeArrowheads="1"/>
            </p:cNvSpPr>
            <p:nvPr/>
          </p:nvSpPr>
          <p:spPr bwMode="auto">
            <a:xfrm>
              <a:off x="3009896" y="5643578"/>
              <a:ext cx="990600" cy="304800"/>
            </a:xfrm>
            <a:prstGeom prst="rightArrow">
              <a:avLst>
                <a:gd name="adj1" fmla="val 50000"/>
                <a:gd name="adj2" fmla="val 81250"/>
              </a:avLst>
            </a:prstGeom>
            <a:solidFill>
              <a:schemeClr val="tx1">
                <a:lumMod val="65000"/>
                <a:lumOff val="35000"/>
              </a:schemeClr>
            </a:solidFill>
            <a:ln w="9525">
              <a:noFill/>
              <a:miter lim="800000"/>
              <a:headEnd/>
              <a:tailEnd/>
            </a:ln>
            <a:effectLst>
              <a:outerShdw blurRad="50800" dist="50800" dir="5400000" algn="ctr" rotWithShape="0">
                <a:schemeClr val="accent1">
                  <a:lumMod val="20000"/>
                  <a:lumOff val="80000"/>
                </a:schemeClr>
              </a:outerShdw>
            </a:effectLst>
            <a:scene3d>
              <a:camera prst="legacyObliqueTopRight"/>
              <a:lightRig rig="legacyFlat4" dir="b"/>
            </a:scene3d>
            <a:sp3d extrusionH="227000" prstMaterial="legacyMatte">
              <a:bevelT w="13500" h="13500" prst="angle"/>
              <a:bevelB w="13500" h="13500" prst="angle"/>
              <a:extrusionClr>
                <a:schemeClr val="tx2">
                  <a:lumMod val="60000"/>
                  <a:lumOff val="40000"/>
                </a:schemeClr>
              </a:extrusionClr>
            </a:sp3d>
          </p:spPr>
          <p:txBody>
            <a:bodyPr wrap="none" anchor="ctr">
              <a:flatTx/>
            </a:bodyPr>
            <a:lstStyle/>
            <a:p>
              <a:pPr eaLnBrk="0" hangingPunct="0">
                <a:spcBef>
                  <a:spcPct val="0"/>
                </a:spcBef>
              </a:pPr>
              <a:endParaRPr lang="fr-FR" sz="2400">
                <a:solidFill>
                  <a:schemeClr val="bg1"/>
                </a:solidFill>
                <a:latin typeface="Whimsy ICG Heavy" pitchFamily="2" charset="0"/>
              </a:endParaRPr>
            </a:p>
          </p:txBody>
        </p:sp>
      </p:grpSp>
      <p:sp>
        <p:nvSpPr>
          <p:cNvPr id="22"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2</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grpSp>
        <p:nvGrpSpPr>
          <p:cNvPr id="7" name="Groupe 32"/>
          <p:cNvGrpSpPr/>
          <p:nvPr/>
        </p:nvGrpSpPr>
        <p:grpSpPr>
          <a:xfrm>
            <a:off x="395536" y="3284984"/>
            <a:ext cx="5562632" cy="447676"/>
            <a:chOff x="3009896" y="5500702"/>
            <a:chExt cx="5562632" cy="447676"/>
          </a:xfrm>
        </p:grpSpPr>
        <p:sp>
          <p:nvSpPr>
            <p:cNvPr id="34" name="Rectangle 18"/>
            <p:cNvSpPr>
              <a:spLocks noChangeArrowheads="1"/>
            </p:cNvSpPr>
            <p:nvPr/>
          </p:nvSpPr>
          <p:spPr bwMode="auto">
            <a:xfrm>
              <a:off x="4143372" y="5500702"/>
              <a:ext cx="4429156" cy="431593"/>
            </a:xfrm>
            <a:prstGeom prst="rect">
              <a:avLst/>
            </a:prstGeom>
            <a:noFill/>
            <a:ln w="9525">
              <a:noFill/>
              <a:miter lim="800000"/>
              <a:headEnd/>
              <a:tailEnd/>
            </a:ln>
            <a:effectLst>
              <a:outerShdw dist="35921" dir="2700000" algn="ctr" rotWithShape="0">
                <a:srgbClr val="FFFFFF"/>
              </a:outerShdw>
            </a:effectLst>
          </p:spPr>
          <p:txBody>
            <a:bodyPr wrap="square">
              <a:spAutoFit/>
            </a:bodyPr>
            <a:lstStyle/>
            <a:p>
              <a:pPr>
                <a:lnSpc>
                  <a:spcPct val="70000"/>
                </a:lnSpc>
                <a:spcBef>
                  <a:spcPct val="0"/>
                </a:spcBef>
              </a:pPr>
              <a:r>
                <a:rPr lang="fr-FR" sz="3000" b="1" dirty="0" smtClean="0">
                  <a:solidFill>
                    <a:schemeClr val="tx1">
                      <a:lumMod val="75000"/>
                      <a:lumOff val="25000"/>
                    </a:schemeClr>
                  </a:solidFill>
                  <a:effectLst>
                    <a:outerShdw blurRad="38100" dist="38100" dir="2700000" algn="tl">
                      <a:srgbClr val="000000"/>
                    </a:outerShdw>
                  </a:effectLst>
                </a:rPr>
                <a:t>Chapitre 04: </a:t>
              </a:r>
              <a:endParaRPr lang="fr-FR" sz="3000" b="1" dirty="0">
                <a:solidFill>
                  <a:schemeClr val="tx1">
                    <a:lumMod val="75000"/>
                    <a:lumOff val="25000"/>
                  </a:schemeClr>
                </a:solidFill>
                <a:effectLst>
                  <a:outerShdw blurRad="38100" dist="38100" dir="2700000" algn="tl">
                    <a:srgbClr val="000000"/>
                  </a:outerShdw>
                </a:effectLst>
                <a:latin typeface="Agency FB" pitchFamily="34" charset="0"/>
              </a:endParaRPr>
            </a:p>
          </p:txBody>
        </p:sp>
        <p:sp>
          <p:nvSpPr>
            <p:cNvPr id="35" name="AutoShape 10"/>
            <p:cNvSpPr>
              <a:spLocks noChangeArrowheads="1"/>
            </p:cNvSpPr>
            <p:nvPr/>
          </p:nvSpPr>
          <p:spPr bwMode="auto">
            <a:xfrm>
              <a:off x="3009896" y="5643578"/>
              <a:ext cx="990600" cy="304800"/>
            </a:xfrm>
            <a:prstGeom prst="rightArrow">
              <a:avLst>
                <a:gd name="adj1" fmla="val 50000"/>
                <a:gd name="adj2" fmla="val 81250"/>
              </a:avLst>
            </a:prstGeom>
            <a:solidFill>
              <a:schemeClr val="tx1">
                <a:lumMod val="65000"/>
                <a:lumOff val="35000"/>
              </a:schemeClr>
            </a:solidFill>
            <a:ln w="9525">
              <a:noFill/>
              <a:miter lim="800000"/>
              <a:headEnd/>
              <a:tailEnd/>
            </a:ln>
            <a:effectLst>
              <a:outerShdw blurRad="50800" dist="50800" dir="5400000" algn="ctr" rotWithShape="0">
                <a:schemeClr val="accent1">
                  <a:lumMod val="20000"/>
                  <a:lumOff val="80000"/>
                </a:schemeClr>
              </a:outerShdw>
            </a:effectLst>
            <a:scene3d>
              <a:camera prst="legacyObliqueTopRight"/>
              <a:lightRig rig="legacyFlat4" dir="b"/>
            </a:scene3d>
            <a:sp3d extrusionH="227000" prstMaterial="legacyMatte">
              <a:bevelT w="13500" h="13500" prst="angle"/>
              <a:bevelB w="13500" h="13500" prst="angle"/>
              <a:extrusionClr>
                <a:schemeClr val="tx2">
                  <a:lumMod val="60000"/>
                  <a:lumOff val="40000"/>
                </a:schemeClr>
              </a:extrusionClr>
            </a:sp3d>
          </p:spPr>
          <p:txBody>
            <a:bodyPr wrap="none" anchor="ctr">
              <a:flatTx/>
            </a:bodyPr>
            <a:lstStyle/>
            <a:p>
              <a:pPr eaLnBrk="0" hangingPunct="0">
                <a:spcBef>
                  <a:spcPct val="0"/>
                </a:spcBef>
              </a:pPr>
              <a:endParaRPr lang="fr-FR" sz="2400">
                <a:solidFill>
                  <a:schemeClr val="bg1"/>
                </a:solidFill>
                <a:latin typeface="Whimsy ICG Heavy" pitchFamily="2" charset="0"/>
              </a:endParaRPr>
            </a:p>
          </p:txBody>
        </p:sp>
      </p:grpSp>
      <p:sp>
        <p:nvSpPr>
          <p:cNvPr id="26" name="Rectangle 25"/>
          <p:cNvSpPr/>
          <p:nvPr/>
        </p:nvSpPr>
        <p:spPr>
          <a:xfrm>
            <a:off x="3563888" y="3140968"/>
            <a:ext cx="4656468" cy="584775"/>
          </a:xfrm>
          <a:prstGeom prst="rect">
            <a:avLst/>
          </a:prstGeom>
        </p:spPr>
        <p:txBody>
          <a:bodyPr wrap="none">
            <a:spAutoFit/>
          </a:bodyPr>
          <a:lstStyle/>
          <a:p>
            <a:r>
              <a:rPr lang="fr-FR" sz="3200" b="1" dirty="0" smtClean="0"/>
              <a:t>Propriétés des composites</a:t>
            </a:r>
            <a:endParaRPr lang="fr-FR" sz="3200"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20</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 name="Rectangle 6"/>
          <p:cNvSpPr/>
          <p:nvPr/>
        </p:nvSpPr>
        <p:spPr>
          <a:xfrm>
            <a:off x="2555776" y="404664"/>
            <a:ext cx="3411511" cy="461665"/>
          </a:xfrm>
          <a:prstGeom prst="rect">
            <a:avLst/>
          </a:prstGeom>
        </p:spPr>
        <p:txBody>
          <a:bodyPr wrap="none">
            <a:spAutoFit/>
          </a:bodyPr>
          <a:lstStyle/>
          <a:p>
            <a:r>
              <a:rPr lang="fr-FR" sz="2400" b="1" dirty="0" smtClean="0">
                <a:solidFill>
                  <a:srgbClr val="0070C0"/>
                </a:solidFill>
                <a:latin typeface="Arial" pitchFamily="34" charset="0"/>
                <a:cs typeface="Arial" pitchFamily="34" charset="0"/>
              </a:rPr>
              <a:t>4. Moulage </a:t>
            </a:r>
            <a:r>
              <a:rPr lang="fr-FR" sz="2400" b="1" dirty="0" smtClean="0">
                <a:solidFill>
                  <a:srgbClr val="0070C0"/>
                </a:solidFill>
                <a:latin typeface="Arial" pitchFamily="34" charset="0"/>
                <a:cs typeface="Arial" pitchFamily="34" charset="0"/>
              </a:rPr>
              <a:t>en continu</a:t>
            </a:r>
            <a:endParaRPr lang="fr-FR" sz="2400" dirty="0">
              <a:solidFill>
                <a:srgbClr val="0070C0"/>
              </a:solidFill>
              <a:latin typeface="Arial" pitchFamily="34" charset="0"/>
              <a:cs typeface="Arial" pitchFamily="34" charset="0"/>
            </a:endParaRPr>
          </a:p>
        </p:txBody>
      </p:sp>
      <p:sp>
        <p:nvSpPr>
          <p:cNvPr id="12" name="TextBox 11"/>
          <p:cNvSpPr txBox="1"/>
          <p:nvPr/>
        </p:nvSpPr>
        <p:spPr>
          <a:xfrm>
            <a:off x="323528" y="1196752"/>
            <a:ext cx="3240360" cy="400110"/>
          </a:xfrm>
          <a:prstGeom prst="rect">
            <a:avLst/>
          </a:prstGeom>
          <a:noFill/>
        </p:spPr>
        <p:txBody>
          <a:bodyPr wrap="square" rtlCol="0">
            <a:spAutoFit/>
          </a:bodyPr>
          <a:lstStyle/>
          <a:p>
            <a:r>
              <a:rPr lang="fr-FR" sz="2000" b="1" dirty="0" smtClean="0">
                <a:solidFill>
                  <a:srgbClr val="FF0000"/>
                </a:solidFill>
                <a:latin typeface="Arial" pitchFamily="34" charset="0"/>
                <a:cs typeface="Arial" pitchFamily="34" charset="0"/>
              </a:rPr>
              <a:t>2.2 Moulage sous vide</a:t>
            </a:r>
            <a:endParaRPr lang="fr-FR" sz="2000" dirty="0">
              <a:solidFill>
                <a:srgbClr val="FF0000"/>
              </a:solidFill>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21</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 name="Rectangle 6"/>
          <p:cNvSpPr/>
          <p:nvPr/>
        </p:nvSpPr>
        <p:spPr>
          <a:xfrm>
            <a:off x="2555776" y="0"/>
            <a:ext cx="3839513" cy="461665"/>
          </a:xfrm>
          <a:prstGeom prst="rect">
            <a:avLst/>
          </a:prstGeom>
        </p:spPr>
        <p:txBody>
          <a:bodyPr wrap="none">
            <a:spAutoFit/>
          </a:bodyPr>
          <a:lstStyle/>
          <a:p>
            <a:r>
              <a:rPr lang="fr-FR" sz="2400" b="1" dirty="0" smtClean="0">
                <a:solidFill>
                  <a:srgbClr val="0070C0"/>
                </a:solidFill>
                <a:latin typeface="Arial" pitchFamily="34" charset="0"/>
                <a:cs typeface="Arial" pitchFamily="34" charset="0"/>
              </a:rPr>
              <a:t>5.Moulage </a:t>
            </a:r>
            <a:r>
              <a:rPr lang="fr-FR" sz="2400" b="1" dirty="0" smtClean="0">
                <a:solidFill>
                  <a:srgbClr val="0070C0"/>
                </a:solidFill>
                <a:latin typeface="Arial" pitchFamily="34" charset="0"/>
                <a:cs typeface="Arial" pitchFamily="34" charset="0"/>
              </a:rPr>
              <a:t>par pultrusion</a:t>
            </a:r>
            <a:endParaRPr lang="fr-FR" sz="2400" dirty="0">
              <a:solidFill>
                <a:srgbClr val="0070C0"/>
              </a:solidFill>
              <a:latin typeface="Arial" pitchFamily="34" charset="0"/>
              <a:cs typeface="Arial" pitchFamily="34" charset="0"/>
            </a:endParaRPr>
          </a:p>
        </p:txBody>
      </p:sp>
      <p:pic>
        <p:nvPicPr>
          <p:cNvPr id="99332" name="Picture 4"/>
          <p:cNvPicPr>
            <a:picLocks noChangeAspect="1" noChangeArrowheads="1"/>
          </p:cNvPicPr>
          <p:nvPr/>
        </p:nvPicPr>
        <p:blipFill>
          <a:blip r:embed="rId3" cstate="print"/>
          <a:srcRect/>
          <a:stretch>
            <a:fillRect/>
          </a:stretch>
        </p:blipFill>
        <p:spPr bwMode="auto">
          <a:xfrm>
            <a:off x="1547664" y="1484784"/>
            <a:ext cx="6200775" cy="2600325"/>
          </a:xfrm>
          <a:prstGeom prst="rect">
            <a:avLst/>
          </a:prstGeom>
          <a:noFill/>
          <a:ln w="9525">
            <a:noFill/>
            <a:miter lim="800000"/>
            <a:headEnd/>
            <a:tailEnd/>
          </a:ln>
        </p:spPr>
      </p:pic>
      <p:pic>
        <p:nvPicPr>
          <p:cNvPr id="99333" name="Picture 5"/>
          <p:cNvPicPr>
            <a:picLocks noChangeAspect="1" noChangeArrowheads="1"/>
          </p:cNvPicPr>
          <p:nvPr/>
        </p:nvPicPr>
        <p:blipFill>
          <a:blip r:embed="rId4" cstate="print"/>
          <a:srcRect/>
          <a:stretch>
            <a:fillRect/>
          </a:stretch>
        </p:blipFill>
        <p:spPr bwMode="auto">
          <a:xfrm>
            <a:off x="3707904" y="3933056"/>
            <a:ext cx="1781175" cy="390525"/>
          </a:xfrm>
          <a:prstGeom prst="rect">
            <a:avLst/>
          </a:prstGeom>
          <a:noFill/>
          <a:ln w="9525">
            <a:noFill/>
            <a:miter lim="800000"/>
            <a:headEnd/>
            <a:tailEnd/>
          </a:ln>
        </p:spPr>
      </p:pic>
      <p:sp>
        <p:nvSpPr>
          <p:cNvPr id="13" name="TextBox 12"/>
          <p:cNvSpPr txBox="1"/>
          <p:nvPr/>
        </p:nvSpPr>
        <p:spPr>
          <a:xfrm>
            <a:off x="251520" y="836712"/>
            <a:ext cx="8568952" cy="923330"/>
          </a:xfrm>
          <a:prstGeom prst="rect">
            <a:avLst/>
          </a:prstGeom>
          <a:noFill/>
        </p:spPr>
        <p:txBody>
          <a:bodyPr wrap="square" rtlCol="0">
            <a:spAutoFit/>
          </a:bodyPr>
          <a:lstStyle/>
          <a:p>
            <a:r>
              <a:rPr lang="fr-FR" dirty="0" smtClean="0">
                <a:latin typeface="Arial" pitchFamily="34" charset="0"/>
                <a:cs typeface="Arial" pitchFamily="34" charset="0"/>
              </a:rPr>
              <a:t>Le procédé de moulage par pultrusion sert pour la fabrication de profilés</a:t>
            </a:r>
            <a:r>
              <a:rPr lang="fr-FR" dirty="0" smtClean="0">
                <a:latin typeface="Arial" pitchFamily="34" charset="0"/>
                <a:cs typeface="Arial" pitchFamily="34" charset="0"/>
              </a:rPr>
              <a:t>, rectilignes </a:t>
            </a:r>
            <a:r>
              <a:rPr lang="fr-FR" dirty="0" smtClean="0">
                <a:latin typeface="Arial" pitchFamily="34" charset="0"/>
                <a:cs typeface="Arial" pitchFamily="34" charset="0"/>
              </a:rPr>
              <a:t>ou courbes, à section constante, hautement renforcés dans la </a:t>
            </a:r>
            <a:r>
              <a:rPr lang="fr-FR" dirty="0" smtClean="0">
                <a:latin typeface="Arial" pitchFamily="34" charset="0"/>
                <a:cs typeface="Arial" pitchFamily="34" charset="0"/>
              </a:rPr>
              <a:t>direction principale</a:t>
            </a:r>
            <a:r>
              <a:rPr lang="fr-FR" dirty="0" smtClean="0">
                <a:latin typeface="Arial" pitchFamily="34" charset="0"/>
                <a:cs typeface="Arial" pitchFamily="34" charset="0"/>
              </a:rPr>
              <a:t>.</a:t>
            </a:r>
            <a:endParaRPr lang="fr-FR" dirty="0">
              <a:latin typeface="Arial" pitchFamily="34" charset="0"/>
              <a:cs typeface="Arial" pitchFamily="34" charset="0"/>
            </a:endParaRPr>
          </a:p>
        </p:txBody>
      </p:sp>
      <p:sp>
        <p:nvSpPr>
          <p:cNvPr id="14" name="TextBox 13"/>
          <p:cNvSpPr txBox="1"/>
          <p:nvPr/>
        </p:nvSpPr>
        <p:spPr>
          <a:xfrm>
            <a:off x="251520" y="4272677"/>
            <a:ext cx="8892480" cy="2585323"/>
          </a:xfrm>
          <a:prstGeom prst="rect">
            <a:avLst/>
          </a:prstGeom>
          <a:noFill/>
        </p:spPr>
        <p:txBody>
          <a:bodyPr wrap="square" rtlCol="0">
            <a:spAutoFit/>
          </a:bodyPr>
          <a:lstStyle/>
          <a:p>
            <a:pPr algn="just"/>
            <a:r>
              <a:rPr lang="fr-FR" dirty="0" smtClean="0"/>
              <a:t>Les </a:t>
            </a:r>
            <a:r>
              <a:rPr lang="fr-FR" dirty="0" smtClean="0"/>
              <a:t>renforts : fils, </a:t>
            </a:r>
            <a:r>
              <a:rPr lang="fr-FR" dirty="0" err="1" smtClean="0"/>
              <a:t>stratifils</a:t>
            </a:r>
            <a:r>
              <a:rPr lang="fr-FR" dirty="0" smtClean="0"/>
              <a:t>, rubans, etc</a:t>
            </a:r>
            <a:r>
              <a:rPr lang="fr-FR" dirty="0" smtClean="0"/>
              <a:t>., passent </a:t>
            </a:r>
            <a:r>
              <a:rPr lang="fr-FR" dirty="0" smtClean="0"/>
              <a:t>dans un bain de résine catalysée où ils sont imprégnés. Ils </a:t>
            </a:r>
            <a:r>
              <a:rPr lang="fr-FR" dirty="0" smtClean="0"/>
              <a:t>traversent ensuite </a:t>
            </a:r>
            <a:r>
              <a:rPr lang="fr-FR" dirty="0" smtClean="0"/>
              <a:t>une filière chauffée dans laquelle ont lieu simultanément mise en forme </a:t>
            </a:r>
            <a:r>
              <a:rPr lang="fr-FR" dirty="0" smtClean="0"/>
              <a:t>du profilé </a:t>
            </a:r>
            <a:r>
              <a:rPr lang="fr-FR" dirty="0" smtClean="0"/>
              <a:t>et polymérisation de la résine.</a:t>
            </a:r>
          </a:p>
          <a:p>
            <a:pPr algn="just"/>
            <a:r>
              <a:rPr lang="fr-FR" dirty="0" smtClean="0"/>
              <a:t>Ce procédé est applicable aux résines thermoplastiques et thermodurcissables.</a:t>
            </a:r>
          </a:p>
          <a:p>
            <a:pPr algn="just"/>
            <a:r>
              <a:rPr lang="fr-FR" dirty="0" smtClean="0">
                <a:solidFill>
                  <a:srgbClr val="0070C0"/>
                </a:solidFill>
              </a:rPr>
              <a:t>Les profilés obtenus ont des caractéristiques mécaniques élevées, compte tenu </a:t>
            </a:r>
            <a:r>
              <a:rPr lang="fr-FR" dirty="0" smtClean="0">
                <a:solidFill>
                  <a:srgbClr val="0070C0"/>
                </a:solidFill>
              </a:rPr>
              <a:t>de la </a:t>
            </a:r>
            <a:r>
              <a:rPr lang="fr-FR" dirty="0" smtClean="0">
                <a:solidFill>
                  <a:srgbClr val="0070C0"/>
                </a:solidFill>
              </a:rPr>
              <a:t>possibilité d'obtenir des proportions de renfort élevées jusqu'à 80 % en volume.</a:t>
            </a:r>
          </a:p>
          <a:p>
            <a:pPr algn="just"/>
            <a:r>
              <a:rPr lang="fr-FR" dirty="0" smtClean="0">
                <a:solidFill>
                  <a:srgbClr val="0070C0"/>
                </a:solidFill>
              </a:rPr>
              <a:t>Le procédé est adapté aux productions d'assez grandes séries (vitesse </a:t>
            </a:r>
            <a:r>
              <a:rPr lang="fr-FR" dirty="0" smtClean="0">
                <a:solidFill>
                  <a:srgbClr val="0070C0"/>
                </a:solidFill>
              </a:rPr>
              <a:t>de défilement </a:t>
            </a:r>
            <a:r>
              <a:rPr lang="fr-FR" dirty="0" smtClean="0">
                <a:solidFill>
                  <a:srgbClr val="0070C0"/>
                </a:solidFill>
              </a:rPr>
              <a:t>jusqu'à 20 m/h). Il nécessite un investissement important de matériel</a:t>
            </a:r>
            <a:r>
              <a:rPr lang="fr-FR" dirty="0" smtClean="0">
                <a:solidFill>
                  <a:srgbClr val="0070C0"/>
                </a:solidFill>
              </a:rPr>
              <a:t>. Exemples </a:t>
            </a:r>
            <a:r>
              <a:rPr lang="fr-FR" dirty="0" smtClean="0">
                <a:solidFill>
                  <a:srgbClr val="0070C0"/>
                </a:solidFill>
              </a:rPr>
              <a:t>de fabrication : cannes à pêche, profilés divers, raidisseurs, etc.</a:t>
            </a:r>
            <a:endParaRPr lang="fr-FR" dirty="0">
              <a:solidFill>
                <a:srgbClr val="0070C0"/>
              </a:solidFill>
            </a:endParaRP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22</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0354" name="Picture 2"/>
          <p:cNvPicPr>
            <a:picLocks noChangeAspect="1" noChangeArrowheads="1"/>
          </p:cNvPicPr>
          <p:nvPr/>
        </p:nvPicPr>
        <p:blipFill>
          <a:blip r:embed="rId3" cstate="print"/>
          <a:srcRect/>
          <a:stretch>
            <a:fillRect/>
          </a:stretch>
        </p:blipFill>
        <p:spPr bwMode="auto">
          <a:xfrm>
            <a:off x="1691680" y="1556792"/>
            <a:ext cx="6067425" cy="2895600"/>
          </a:xfrm>
          <a:prstGeom prst="rect">
            <a:avLst/>
          </a:prstGeom>
          <a:noFill/>
          <a:ln w="9525">
            <a:noFill/>
            <a:miter lim="800000"/>
            <a:headEnd/>
            <a:tailEnd/>
          </a:ln>
        </p:spPr>
      </p:pic>
      <p:pic>
        <p:nvPicPr>
          <p:cNvPr id="100355" name="Picture 3"/>
          <p:cNvPicPr>
            <a:picLocks noChangeAspect="1" noChangeArrowheads="1"/>
          </p:cNvPicPr>
          <p:nvPr/>
        </p:nvPicPr>
        <p:blipFill>
          <a:blip r:embed="rId4" cstate="print"/>
          <a:srcRect/>
          <a:stretch>
            <a:fillRect/>
          </a:stretch>
        </p:blipFill>
        <p:spPr bwMode="auto">
          <a:xfrm>
            <a:off x="3779912" y="4725144"/>
            <a:ext cx="2143125" cy="31432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23</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1378" name="Picture 2"/>
          <p:cNvPicPr>
            <a:picLocks noChangeAspect="1" noChangeArrowheads="1"/>
          </p:cNvPicPr>
          <p:nvPr/>
        </p:nvPicPr>
        <p:blipFill>
          <a:blip r:embed="rId3" cstate="print"/>
          <a:srcRect/>
          <a:stretch>
            <a:fillRect/>
          </a:stretch>
        </p:blipFill>
        <p:spPr bwMode="auto">
          <a:xfrm>
            <a:off x="1238250" y="1762125"/>
            <a:ext cx="6667500" cy="3333750"/>
          </a:xfrm>
          <a:prstGeom prst="rect">
            <a:avLst/>
          </a:prstGeom>
          <a:noFill/>
          <a:ln w="9525">
            <a:noFill/>
            <a:miter lim="800000"/>
            <a:headEnd/>
            <a:tailEnd/>
          </a:ln>
        </p:spPr>
      </p:pic>
      <p:pic>
        <p:nvPicPr>
          <p:cNvPr id="101379" name="Picture 3"/>
          <p:cNvPicPr>
            <a:picLocks noChangeAspect="1" noChangeArrowheads="1"/>
          </p:cNvPicPr>
          <p:nvPr/>
        </p:nvPicPr>
        <p:blipFill>
          <a:blip r:embed="rId4" cstate="print"/>
          <a:srcRect/>
          <a:stretch>
            <a:fillRect/>
          </a:stretch>
        </p:blipFill>
        <p:spPr bwMode="auto">
          <a:xfrm>
            <a:off x="3059832" y="5157192"/>
            <a:ext cx="2981325" cy="3810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24</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2402" name="Picture 2"/>
          <p:cNvPicPr>
            <a:picLocks noChangeAspect="1" noChangeArrowheads="1"/>
          </p:cNvPicPr>
          <p:nvPr/>
        </p:nvPicPr>
        <p:blipFill>
          <a:blip r:embed="rId3" cstate="print"/>
          <a:srcRect/>
          <a:stretch>
            <a:fillRect/>
          </a:stretch>
        </p:blipFill>
        <p:spPr bwMode="auto">
          <a:xfrm>
            <a:off x="1438275" y="1909763"/>
            <a:ext cx="6267450" cy="3038475"/>
          </a:xfrm>
          <a:prstGeom prst="rect">
            <a:avLst/>
          </a:prstGeom>
          <a:noFill/>
          <a:ln w="9525">
            <a:noFill/>
            <a:miter lim="800000"/>
            <a:headEnd/>
            <a:tailEnd/>
          </a:ln>
        </p:spPr>
      </p:pic>
      <p:pic>
        <p:nvPicPr>
          <p:cNvPr id="102403" name="Picture 3"/>
          <p:cNvPicPr>
            <a:picLocks noChangeAspect="1" noChangeArrowheads="1"/>
          </p:cNvPicPr>
          <p:nvPr/>
        </p:nvPicPr>
        <p:blipFill>
          <a:blip r:embed="rId4" cstate="print"/>
          <a:srcRect/>
          <a:stretch>
            <a:fillRect/>
          </a:stretch>
        </p:blipFill>
        <p:spPr bwMode="auto">
          <a:xfrm>
            <a:off x="3347864" y="5157192"/>
            <a:ext cx="2638425" cy="27622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25</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3426" name="Picture 2"/>
          <p:cNvPicPr>
            <a:picLocks noChangeAspect="1" noChangeArrowheads="1"/>
          </p:cNvPicPr>
          <p:nvPr/>
        </p:nvPicPr>
        <p:blipFill>
          <a:blip r:embed="rId3" cstate="print"/>
          <a:srcRect/>
          <a:stretch>
            <a:fillRect/>
          </a:stretch>
        </p:blipFill>
        <p:spPr bwMode="auto">
          <a:xfrm>
            <a:off x="1119188" y="2076450"/>
            <a:ext cx="6905625" cy="2705100"/>
          </a:xfrm>
          <a:prstGeom prst="rect">
            <a:avLst/>
          </a:prstGeom>
          <a:noFill/>
          <a:ln w="9525">
            <a:noFill/>
            <a:miter lim="800000"/>
            <a:headEnd/>
            <a:tailEnd/>
          </a:ln>
        </p:spPr>
      </p:pic>
      <p:pic>
        <p:nvPicPr>
          <p:cNvPr id="103427" name="Picture 3"/>
          <p:cNvPicPr>
            <a:picLocks noChangeAspect="1" noChangeArrowheads="1"/>
          </p:cNvPicPr>
          <p:nvPr/>
        </p:nvPicPr>
        <p:blipFill>
          <a:blip r:embed="rId4" cstate="print"/>
          <a:srcRect/>
          <a:stretch>
            <a:fillRect/>
          </a:stretch>
        </p:blipFill>
        <p:spPr bwMode="auto">
          <a:xfrm>
            <a:off x="2843808" y="4869160"/>
            <a:ext cx="3442883" cy="432048"/>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3</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 name="Rectangle 66"/>
          <p:cNvSpPr>
            <a:spLocks noChangeArrowheads="1"/>
          </p:cNvSpPr>
          <p:nvPr/>
        </p:nvSpPr>
        <p:spPr bwMode="auto">
          <a:xfrm>
            <a:off x="611560" y="1988840"/>
            <a:ext cx="7560840" cy="1214446"/>
          </a:xfrm>
          <a:prstGeom prst="rect">
            <a:avLst/>
          </a:prstGeom>
          <a:noFill/>
          <a:ln w="9525">
            <a:noFill/>
            <a:miter lim="800000"/>
            <a:headEnd/>
            <a:tailEnd/>
          </a:ln>
          <a:effectLst>
            <a:outerShdw blurRad="50800" dist="38100" dir="16200000" rotWithShape="0">
              <a:prstClr val="black">
                <a:alpha val="40000"/>
              </a:prstClr>
            </a:outerShdw>
          </a:effectLst>
        </p:spPr>
        <p:txBody>
          <a:bodyPr/>
          <a:lstStyle/>
          <a:p>
            <a:pPr algn="ctr">
              <a:lnSpc>
                <a:spcPct val="90000"/>
              </a:lnSpc>
              <a:spcBef>
                <a:spcPct val="0"/>
              </a:spcBef>
            </a:pPr>
            <a:r>
              <a:rPr lang="fr-FR" sz="3600" b="1" dirty="0" smtClean="0">
                <a:solidFill>
                  <a:srgbClr val="0070C0"/>
                </a:solidFill>
              </a:rPr>
              <a:t>Technologie de fabrication </a:t>
            </a:r>
            <a:r>
              <a:rPr lang="fr-FR" sz="3600" b="1" dirty="0" smtClean="0">
                <a:solidFill>
                  <a:srgbClr val="0070C0"/>
                </a:solidFill>
              </a:rPr>
              <a:t>                        </a:t>
            </a:r>
            <a:r>
              <a:rPr lang="fr-FR" sz="3600" b="1" dirty="0" smtClean="0">
                <a:solidFill>
                  <a:srgbClr val="0070C0"/>
                </a:solidFill>
              </a:rPr>
              <a:t>des composites</a:t>
            </a:r>
            <a:endParaRPr lang="fr-FR" sz="3600" b="1" dirty="0">
              <a:solidFill>
                <a:srgbClr val="0070C0"/>
              </a:solidFill>
              <a:effectLst>
                <a:outerShdw blurRad="38100" dist="38100" dir="2700000" algn="tl">
                  <a:srgbClr val="000000"/>
                </a:outerShdw>
              </a:effectLst>
              <a:latin typeface="Agency FB" pitchFamily="34" charset="0"/>
            </a:endParaRP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4</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 name="Rectangle 66"/>
          <p:cNvSpPr>
            <a:spLocks noChangeArrowheads="1"/>
          </p:cNvSpPr>
          <p:nvPr/>
        </p:nvSpPr>
        <p:spPr bwMode="auto">
          <a:xfrm>
            <a:off x="2987824" y="260648"/>
            <a:ext cx="3024336" cy="504056"/>
          </a:xfrm>
          <a:prstGeom prst="rect">
            <a:avLst/>
          </a:prstGeom>
          <a:noFill/>
          <a:ln w="9525">
            <a:noFill/>
            <a:miter lim="800000"/>
            <a:headEnd/>
            <a:tailEnd/>
          </a:ln>
          <a:effectLst>
            <a:outerShdw blurRad="50800" dist="38100" dir="16200000" rotWithShape="0">
              <a:prstClr val="black">
                <a:alpha val="40000"/>
              </a:prstClr>
            </a:outerShdw>
          </a:effectLst>
        </p:spPr>
        <p:txBody>
          <a:bodyPr/>
          <a:lstStyle/>
          <a:p>
            <a:r>
              <a:rPr lang="fr-FR" sz="3600" b="1" dirty="0" smtClean="0">
                <a:solidFill>
                  <a:srgbClr val="0070C0"/>
                </a:solidFill>
              </a:rPr>
              <a:t>Introduction</a:t>
            </a:r>
            <a:endParaRPr lang="fr-FR" sz="3600" b="1" dirty="0">
              <a:solidFill>
                <a:srgbClr val="0070C0"/>
              </a:solidFill>
            </a:endParaRPr>
          </a:p>
        </p:txBody>
      </p:sp>
      <p:sp>
        <p:nvSpPr>
          <p:cNvPr id="12" name="TextBox 11"/>
          <p:cNvSpPr txBox="1"/>
          <p:nvPr/>
        </p:nvSpPr>
        <p:spPr>
          <a:xfrm>
            <a:off x="395536" y="1124744"/>
            <a:ext cx="8424936" cy="5078313"/>
          </a:xfrm>
          <a:prstGeom prst="rect">
            <a:avLst/>
          </a:prstGeom>
          <a:noFill/>
        </p:spPr>
        <p:txBody>
          <a:bodyPr wrap="square" rtlCol="0">
            <a:spAutoFit/>
          </a:bodyPr>
          <a:lstStyle/>
          <a:p>
            <a:pPr algn="just">
              <a:lnSpc>
                <a:spcPct val="150000"/>
              </a:lnSpc>
            </a:pPr>
            <a:r>
              <a:rPr lang="fr-FR" b="1" dirty="0" smtClean="0">
                <a:latin typeface="Arial" pitchFamily="34" charset="0"/>
                <a:cs typeface="Arial" pitchFamily="34" charset="0"/>
              </a:rPr>
              <a:t>Le mélange renfort / résine ne devient un matériau composite que lors de la dernière phase de fabrication, c'est-à-dire lorsque la matrice est durcie. Après cette phase, il serait impossible de modifier le matériau, comme on voudrait modifier la structure d’un alliage métallique en utilisant un traitement thermique, par exemple.</a:t>
            </a:r>
          </a:p>
          <a:p>
            <a:pPr algn="just">
              <a:lnSpc>
                <a:spcPct val="150000"/>
              </a:lnSpc>
            </a:pPr>
            <a:r>
              <a:rPr lang="fr-FR" b="1" dirty="0" smtClean="0">
                <a:latin typeface="Arial" pitchFamily="34" charset="0"/>
                <a:cs typeface="Arial" pitchFamily="34" charset="0"/>
              </a:rPr>
              <a:t>Dans le cas de composites à matrice polymère, celui-ci a été polymérisé, par exemple une résine polyester. Au cours du processus de solidification, il passe de l'état liquide à l'état solide par copolymérisation avec un monomère mélangé à la résine.</a:t>
            </a:r>
          </a:p>
          <a:p>
            <a:pPr algn="just">
              <a:lnSpc>
                <a:spcPct val="150000"/>
              </a:lnSpc>
            </a:pPr>
            <a:r>
              <a:rPr lang="fr-FR" b="1" dirty="0" smtClean="0">
                <a:latin typeface="Arial" pitchFamily="34" charset="0"/>
                <a:cs typeface="Arial" pitchFamily="34" charset="0"/>
              </a:rPr>
              <a:t>Le phénomène conduit à un durcissement. Cela peut être fait en utilisant un produit chimique (accélérateur) ou de la chaleur. </a:t>
            </a:r>
            <a:r>
              <a:rPr lang="fr-FR" b="1" dirty="0" smtClean="0">
                <a:latin typeface="Arial" pitchFamily="34" charset="0"/>
                <a:cs typeface="Arial" pitchFamily="34" charset="0"/>
              </a:rPr>
              <a:t>On présente </a:t>
            </a:r>
            <a:r>
              <a:rPr lang="fr-FR" b="1" dirty="0" smtClean="0">
                <a:latin typeface="Arial" pitchFamily="34" charset="0"/>
                <a:cs typeface="Arial" pitchFamily="34" charset="0"/>
              </a:rPr>
              <a:t>quelques procédés utilisés pour la mise en forme des pièces composites </a:t>
            </a:r>
            <a:endParaRPr lang="fr-FR" b="1" dirty="0">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5</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 name="Rectangle 6"/>
          <p:cNvSpPr/>
          <p:nvPr/>
        </p:nvSpPr>
        <p:spPr>
          <a:xfrm>
            <a:off x="2555776" y="404664"/>
            <a:ext cx="4099199" cy="461665"/>
          </a:xfrm>
          <a:prstGeom prst="rect">
            <a:avLst/>
          </a:prstGeom>
        </p:spPr>
        <p:txBody>
          <a:bodyPr wrap="none">
            <a:spAutoFit/>
          </a:bodyPr>
          <a:lstStyle/>
          <a:p>
            <a:r>
              <a:rPr lang="fr-FR" sz="2400" b="1" dirty="0" smtClean="0">
                <a:solidFill>
                  <a:srgbClr val="0070C0"/>
                </a:solidFill>
                <a:latin typeface="Arial" pitchFamily="34" charset="0"/>
                <a:cs typeface="Arial" pitchFamily="34" charset="0"/>
              </a:rPr>
              <a:t>2. Moulages </a:t>
            </a:r>
            <a:r>
              <a:rPr lang="fr-FR" sz="2400" b="1" dirty="0" smtClean="0">
                <a:solidFill>
                  <a:srgbClr val="0070C0"/>
                </a:solidFill>
                <a:latin typeface="Arial" pitchFamily="34" charset="0"/>
                <a:cs typeface="Arial" pitchFamily="34" charset="0"/>
              </a:rPr>
              <a:t>sans pression</a:t>
            </a:r>
            <a:endParaRPr lang="fr-FR" sz="2400" dirty="0">
              <a:solidFill>
                <a:srgbClr val="0070C0"/>
              </a:solidFill>
              <a:latin typeface="Arial" pitchFamily="34" charset="0"/>
              <a:cs typeface="Arial" pitchFamily="34" charset="0"/>
            </a:endParaRPr>
          </a:p>
        </p:txBody>
      </p:sp>
      <p:pic>
        <p:nvPicPr>
          <p:cNvPr id="69633" name="Picture 1"/>
          <p:cNvPicPr>
            <a:picLocks noChangeAspect="1" noChangeArrowheads="1"/>
          </p:cNvPicPr>
          <p:nvPr/>
        </p:nvPicPr>
        <p:blipFill>
          <a:blip r:embed="rId3" cstate="print"/>
          <a:srcRect/>
          <a:stretch>
            <a:fillRect/>
          </a:stretch>
        </p:blipFill>
        <p:spPr bwMode="auto">
          <a:xfrm>
            <a:off x="4932040" y="1628800"/>
            <a:ext cx="4005146" cy="2551732"/>
          </a:xfrm>
          <a:prstGeom prst="rect">
            <a:avLst/>
          </a:prstGeom>
          <a:noFill/>
          <a:ln w="9525">
            <a:noFill/>
            <a:miter lim="800000"/>
            <a:headEnd/>
            <a:tailEnd/>
          </a:ln>
        </p:spPr>
      </p:pic>
      <p:sp>
        <p:nvSpPr>
          <p:cNvPr id="10" name="TextBox 9"/>
          <p:cNvSpPr txBox="1"/>
          <p:nvPr/>
        </p:nvSpPr>
        <p:spPr>
          <a:xfrm>
            <a:off x="179512" y="1412776"/>
            <a:ext cx="4608512" cy="1015663"/>
          </a:xfrm>
          <a:prstGeom prst="rect">
            <a:avLst/>
          </a:prstGeom>
          <a:noFill/>
        </p:spPr>
        <p:txBody>
          <a:bodyPr wrap="square" rtlCol="0">
            <a:spAutoFit/>
          </a:bodyPr>
          <a:lstStyle/>
          <a:p>
            <a:endParaRPr lang="fr-FR" sz="2000" dirty="0" smtClean="0">
              <a:latin typeface="Arial" pitchFamily="34" charset="0"/>
              <a:cs typeface="Arial" pitchFamily="34" charset="0"/>
            </a:endParaRPr>
          </a:p>
          <a:p>
            <a:r>
              <a:rPr lang="fr-FR" sz="2000" dirty="0" smtClean="0">
                <a:latin typeface="Arial" pitchFamily="34" charset="0"/>
                <a:cs typeface="Arial" pitchFamily="34" charset="0"/>
              </a:rPr>
              <a:t>Le procédé consiste à déposer </a:t>
            </a:r>
            <a:r>
              <a:rPr lang="fr-FR" sz="2000" dirty="0" smtClean="0">
                <a:latin typeface="Arial" pitchFamily="34" charset="0"/>
                <a:cs typeface="Arial" pitchFamily="34" charset="0"/>
              </a:rPr>
              <a:t>sur la forme:</a:t>
            </a:r>
            <a:endParaRPr lang="fr-FR" sz="2000" dirty="0">
              <a:latin typeface="Arial" pitchFamily="34" charset="0"/>
              <a:cs typeface="Arial" pitchFamily="34" charset="0"/>
            </a:endParaRPr>
          </a:p>
        </p:txBody>
      </p:sp>
      <p:sp>
        <p:nvSpPr>
          <p:cNvPr id="12" name="TextBox 11"/>
          <p:cNvSpPr txBox="1"/>
          <p:nvPr/>
        </p:nvSpPr>
        <p:spPr>
          <a:xfrm>
            <a:off x="323528" y="1196752"/>
            <a:ext cx="3096344" cy="400110"/>
          </a:xfrm>
          <a:prstGeom prst="rect">
            <a:avLst/>
          </a:prstGeom>
          <a:noFill/>
        </p:spPr>
        <p:txBody>
          <a:bodyPr wrap="square" rtlCol="0">
            <a:spAutoFit/>
          </a:bodyPr>
          <a:lstStyle/>
          <a:p>
            <a:r>
              <a:rPr lang="fr-FR" sz="2000" dirty="0" smtClean="0">
                <a:solidFill>
                  <a:srgbClr val="FF0000"/>
                </a:solidFill>
                <a:latin typeface="Arial" pitchFamily="34" charset="0"/>
                <a:cs typeface="Arial" pitchFamily="34" charset="0"/>
              </a:rPr>
              <a:t>2.Moulage au contact</a:t>
            </a:r>
            <a:endParaRPr lang="fr-FR" sz="2000" dirty="0">
              <a:solidFill>
                <a:srgbClr val="FF0000"/>
              </a:solidFill>
              <a:latin typeface="Arial" pitchFamily="34" charset="0"/>
              <a:cs typeface="Arial" pitchFamily="34" charset="0"/>
            </a:endParaRPr>
          </a:p>
        </p:txBody>
      </p:sp>
      <p:sp>
        <p:nvSpPr>
          <p:cNvPr id="13" name="TextBox 12"/>
          <p:cNvSpPr txBox="1"/>
          <p:nvPr/>
        </p:nvSpPr>
        <p:spPr>
          <a:xfrm>
            <a:off x="179512" y="2276872"/>
            <a:ext cx="4680520" cy="677108"/>
          </a:xfrm>
          <a:prstGeom prst="rect">
            <a:avLst/>
          </a:prstGeom>
          <a:noFill/>
        </p:spPr>
        <p:txBody>
          <a:bodyPr wrap="square" rtlCol="0">
            <a:spAutoFit/>
          </a:bodyPr>
          <a:lstStyle/>
          <a:p>
            <a:endParaRPr lang="fr-FR" dirty="0" smtClean="0"/>
          </a:p>
          <a:p>
            <a:pPr>
              <a:buFont typeface="Wingdings" pitchFamily="2" charset="2"/>
              <a:buChar char="Ø"/>
            </a:pPr>
            <a:r>
              <a:rPr lang="fr-FR" sz="2000" dirty="0" smtClean="0">
                <a:latin typeface="Arial" pitchFamily="34" charset="0"/>
                <a:cs typeface="Arial" pitchFamily="34" charset="0"/>
              </a:rPr>
              <a:t>une </a:t>
            </a:r>
            <a:r>
              <a:rPr lang="fr-FR" sz="2000" dirty="0" smtClean="0">
                <a:latin typeface="Arial" pitchFamily="34" charset="0"/>
                <a:cs typeface="Arial" pitchFamily="34" charset="0"/>
              </a:rPr>
              <a:t>couche de surface (gel </a:t>
            </a:r>
            <a:r>
              <a:rPr lang="fr-FR" sz="2000" dirty="0" err="1" smtClean="0">
                <a:latin typeface="Arial" pitchFamily="34" charset="0"/>
                <a:cs typeface="Arial" pitchFamily="34" charset="0"/>
              </a:rPr>
              <a:t>coat</a:t>
            </a:r>
            <a:r>
              <a:rPr lang="fr-FR" sz="2000" dirty="0" smtClean="0">
                <a:latin typeface="Arial" pitchFamily="34" charset="0"/>
                <a:cs typeface="Arial" pitchFamily="34" charset="0"/>
              </a:rPr>
              <a:t>)</a:t>
            </a:r>
          </a:p>
        </p:txBody>
      </p:sp>
      <p:sp>
        <p:nvSpPr>
          <p:cNvPr id="14" name="TextBox 13"/>
          <p:cNvSpPr txBox="1"/>
          <p:nvPr/>
        </p:nvSpPr>
        <p:spPr>
          <a:xfrm>
            <a:off x="0" y="3140968"/>
            <a:ext cx="5148064" cy="1015663"/>
          </a:xfrm>
          <a:prstGeom prst="rect">
            <a:avLst/>
          </a:prstGeom>
          <a:noFill/>
        </p:spPr>
        <p:txBody>
          <a:bodyPr wrap="square" rtlCol="0">
            <a:spAutoFit/>
          </a:bodyPr>
          <a:lstStyle/>
          <a:p>
            <a:pPr algn="just">
              <a:buFont typeface="Wingdings" pitchFamily="2" charset="2"/>
              <a:buChar char="Ø"/>
            </a:pPr>
            <a:r>
              <a:rPr lang="fr-FR" sz="2000" dirty="0" smtClean="0">
                <a:latin typeface="Arial" pitchFamily="34" charset="0"/>
                <a:cs typeface="Arial" pitchFamily="34" charset="0"/>
              </a:rPr>
              <a:t>Le </a:t>
            </a:r>
            <a:r>
              <a:rPr lang="fr-FR" sz="2000" dirty="0" smtClean="0">
                <a:latin typeface="Arial" pitchFamily="34" charset="0"/>
                <a:cs typeface="Arial" pitchFamily="34" charset="0"/>
              </a:rPr>
              <a:t>moule est enduit avec de la résine catalysée et accélérée, au pinceau </a:t>
            </a:r>
            <a:r>
              <a:rPr lang="fr-FR" sz="2000" dirty="0" smtClean="0">
                <a:latin typeface="Arial" pitchFamily="34" charset="0"/>
                <a:cs typeface="Arial" pitchFamily="34" charset="0"/>
              </a:rPr>
              <a:t>ou au </a:t>
            </a:r>
            <a:r>
              <a:rPr lang="fr-FR" sz="2000" dirty="0" smtClean="0">
                <a:latin typeface="Arial" pitchFamily="34" charset="0"/>
                <a:cs typeface="Arial" pitchFamily="34" charset="0"/>
              </a:rPr>
              <a:t>rouleau.</a:t>
            </a:r>
            <a:endParaRPr lang="fr-FR" sz="2000" dirty="0">
              <a:latin typeface="Arial" pitchFamily="34" charset="0"/>
              <a:cs typeface="Arial" pitchFamily="34" charset="0"/>
            </a:endParaRPr>
          </a:p>
        </p:txBody>
      </p:sp>
      <p:sp>
        <p:nvSpPr>
          <p:cNvPr id="15" name="TextBox 14"/>
          <p:cNvSpPr txBox="1"/>
          <p:nvPr/>
        </p:nvSpPr>
        <p:spPr>
          <a:xfrm>
            <a:off x="251520" y="4365104"/>
            <a:ext cx="7560840" cy="1015663"/>
          </a:xfrm>
          <a:prstGeom prst="rect">
            <a:avLst/>
          </a:prstGeom>
          <a:noFill/>
        </p:spPr>
        <p:txBody>
          <a:bodyPr wrap="square" rtlCol="0">
            <a:spAutoFit/>
          </a:bodyPr>
          <a:lstStyle/>
          <a:p>
            <a:pPr algn="just">
              <a:buFont typeface="Wingdings" pitchFamily="2" charset="2"/>
              <a:buChar char="Ø"/>
            </a:pPr>
            <a:r>
              <a:rPr lang="fr-FR" sz="2000" dirty="0" smtClean="0">
                <a:latin typeface="Arial" pitchFamily="34" charset="0"/>
                <a:cs typeface="Arial" pitchFamily="34" charset="0"/>
              </a:rPr>
              <a:t>Le renfort : mat, tissu, etc., est disposé dans le moule. Divers types </a:t>
            </a:r>
            <a:r>
              <a:rPr lang="fr-FR" sz="2000" dirty="0" smtClean="0">
                <a:latin typeface="Arial" pitchFamily="34" charset="0"/>
                <a:cs typeface="Arial" pitchFamily="34" charset="0"/>
              </a:rPr>
              <a:t>de renforts </a:t>
            </a:r>
            <a:r>
              <a:rPr lang="fr-FR" sz="2000" dirty="0" smtClean="0">
                <a:latin typeface="Arial" pitchFamily="34" charset="0"/>
                <a:cs typeface="Arial" pitchFamily="34" charset="0"/>
              </a:rPr>
              <a:t>peuvent être utilisés suivant les différentes parties de la pièce. </a:t>
            </a:r>
            <a:r>
              <a:rPr lang="fr-FR" sz="2000" dirty="0" smtClean="0">
                <a:latin typeface="Arial" pitchFamily="34" charset="0"/>
                <a:cs typeface="Arial" pitchFamily="34" charset="0"/>
              </a:rPr>
              <a:t>Les renforts </a:t>
            </a:r>
            <a:r>
              <a:rPr lang="fr-FR" sz="2000" dirty="0" smtClean="0">
                <a:latin typeface="Arial" pitchFamily="34" charset="0"/>
                <a:cs typeface="Arial" pitchFamily="34" charset="0"/>
              </a:rPr>
              <a:t>doivent alors se superposer.</a:t>
            </a:r>
            <a:endParaRPr lang="fr-FR" sz="2000" dirty="0">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6</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 name="Rectangle 6"/>
          <p:cNvSpPr/>
          <p:nvPr/>
        </p:nvSpPr>
        <p:spPr>
          <a:xfrm>
            <a:off x="2411760" y="332656"/>
            <a:ext cx="4099199" cy="461665"/>
          </a:xfrm>
          <a:prstGeom prst="rect">
            <a:avLst/>
          </a:prstGeom>
        </p:spPr>
        <p:txBody>
          <a:bodyPr wrap="none">
            <a:spAutoFit/>
          </a:bodyPr>
          <a:lstStyle/>
          <a:p>
            <a:r>
              <a:rPr lang="fr-FR" sz="2400" b="1" dirty="0" smtClean="0">
                <a:solidFill>
                  <a:srgbClr val="0070C0"/>
                </a:solidFill>
                <a:latin typeface="Arial" pitchFamily="34" charset="0"/>
                <a:cs typeface="Arial" pitchFamily="34" charset="0"/>
              </a:rPr>
              <a:t>2. Moulages </a:t>
            </a:r>
            <a:r>
              <a:rPr lang="fr-FR" sz="2400" b="1" dirty="0" smtClean="0">
                <a:solidFill>
                  <a:srgbClr val="0070C0"/>
                </a:solidFill>
                <a:latin typeface="Arial" pitchFamily="34" charset="0"/>
                <a:cs typeface="Arial" pitchFamily="34" charset="0"/>
              </a:rPr>
              <a:t>sans pression</a:t>
            </a:r>
            <a:endParaRPr lang="fr-FR" sz="2400" dirty="0">
              <a:solidFill>
                <a:srgbClr val="0070C0"/>
              </a:solidFill>
              <a:latin typeface="Arial" pitchFamily="34" charset="0"/>
              <a:cs typeface="Arial" pitchFamily="34" charset="0"/>
            </a:endParaRPr>
          </a:p>
        </p:txBody>
      </p:sp>
      <p:pic>
        <p:nvPicPr>
          <p:cNvPr id="69633" name="Picture 1"/>
          <p:cNvPicPr>
            <a:picLocks noChangeAspect="1" noChangeArrowheads="1"/>
          </p:cNvPicPr>
          <p:nvPr/>
        </p:nvPicPr>
        <p:blipFill>
          <a:blip r:embed="rId3" cstate="print"/>
          <a:srcRect/>
          <a:stretch>
            <a:fillRect/>
          </a:stretch>
        </p:blipFill>
        <p:spPr bwMode="auto">
          <a:xfrm>
            <a:off x="4932040" y="1628800"/>
            <a:ext cx="4005146" cy="2551732"/>
          </a:xfrm>
          <a:prstGeom prst="rect">
            <a:avLst/>
          </a:prstGeom>
          <a:noFill/>
          <a:ln w="9525">
            <a:noFill/>
            <a:miter lim="800000"/>
            <a:headEnd/>
            <a:tailEnd/>
          </a:ln>
        </p:spPr>
      </p:pic>
      <p:sp>
        <p:nvSpPr>
          <p:cNvPr id="12" name="TextBox 11"/>
          <p:cNvSpPr txBox="1"/>
          <p:nvPr/>
        </p:nvSpPr>
        <p:spPr>
          <a:xfrm>
            <a:off x="323528" y="1196752"/>
            <a:ext cx="3240360" cy="400110"/>
          </a:xfrm>
          <a:prstGeom prst="rect">
            <a:avLst/>
          </a:prstGeom>
          <a:noFill/>
        </p:spPr>
        <p:txBody>
          <a:bodyPr wrap="square" rtlCol="0">
            <a:spAutoFit/>
          </a:bodyPr>
          <a:lstStyle/>
          <a:p>
            <a:r>
              <a:rPr lang="fr-FR" sz="2000" dirty="0" smtClean="0">
                <a:solidFill>
                  <a:srgbClr val="FF0000"/>
                </a:solidFill>
                <a:latin typeface="Arial" pitchFamily="34" charset="0"/>
                <a:cs typeface="Arial" pitchFamily="34" charset="0"/>
              </a:rPr>
              <a:t>2.1 Moulage au contact</a:t>
            </a:r>
            <a:endParaRPr lang="fr-FR" sz="2000" dirty="0">
              <a:solidFill>
                <a:srgbClr val="FF0000"/>
              </a:solidFill>
              <a:latin typeface="Arial" pitchFamily="34" charset="0"/>
              <a:cs typeface="Arial" pitchFamily="34" charset="0"/>
            </a:endParaRPr>
          </a:p>
        </p:txBody>
      </p:sp>
      <p:sp>
        <p:nvSpPr>
          <p:cNvPr id="16" name="TextBox 15"/>
          <p:cNvSpPr txBox="1"/>
          <p:nvPr/>
        </p:nvSpPr>
        <p:spPr>
          <a:xfrm>
            <a:off x="0" y="1628800"/>
            <a:ext cx="4860032" cy="1015663"/>
          </a:xfrm>
          <a:prstGeom prst="rect">
            <a:avLst/>
          </a:prstGeom>
          <a:noFill/>
        </p:spPr>
        <p:txBody>
          <a:bodyPr wrap="square" rtlCol="0">
            <a:spAutoFit/>
          </a:bodyPr>
          <a:lstStyle/>
          <a:p>
            <a:pPr algn="just">
              <a:buFont typeface="Wingdings" pitchFamily="2" charset="2"/>
              <a:buChar char="Ø"/>
            </a:pPr>
            <a:r>
              <a:rPr lang="fr-FR" sz="2000" dirty="0" smtClean="0">
                <a:latin typeface="Arial" pitchFamily="34" charset="0"/>
                <a:cs typeface="Arial" pitchFamily="34" charset="0"/>
              </a:rPr>
              <a:t>Le renfort est ensuite imprégné avec la matrice, puis un </a:t>
            </a:r>
            <a:r>
              <a:rPr lang="fr-FR" sz="2000" dirty="0" err="1" smtClean="0">
                <a:latin typeface="Arial" pitchFamily="34" charset="0"/>
                <a:cs typeface="Arial" pitchFamily="34" charset="0"/>
              </a:rPr>
              <a:t>ébullage</a:t>
            </a:r>
            <a:r>
              <a:rPr lang="fr-FR" sz="2000" dirty="0" smtClean="0">
                <a:latin typeface="Arial" pitchFamily="34" charset="0"/>
                <a:cs typeface="Arial" pitchFamily="34" charset="0"/>
              </a:rPr>
              <a:t> </a:t>
            </a:r>
            <a:r>
              <a:rPr lang="fr-FR" sz="2000" dirty="0" smtClean="0">
                <a:latin typeface="Arial" pitchFamily="34" charset="0"/>
                <a:cs typeface="Arial" pitchFamily="34" charset="0"/>
              </a:rPr>
              <a:t>est effectué </a:t>
            </a:r>
            <a:r>
              <a:rPr lang="fr-FR" sz="2000" dirty="0" smtClean="0">
                <a:latin typeface="Arial" pitchFamily="34" charset="0"/>
                <a:cs typeface="Arial" pitchFamily="34" charset="0"/>
              </a:rPr>
              <a:t>avec un rouleau cannelé.</a:t>
            </a:r>
            <a:endParaRPr lang="fr-FR" sz="2000" dirty="0">
              <a:latin typeface="Arial" pitchFamily="34" charset="0"/>
              <a:cs typeface="Arial" pitchFamily="34" charset="0"/>
            </a:endParaRPr>
          </a:p>
        </p:txBody>
      </p:sp>
      <p:sp>
        <p:nvSpPr>
          <p:cNvPr id="17" name="TextBox 16"/>
          <p:cNvSpPr txBox="1"/>
          <p:nvPr/>
        </p:nvSpPr>
        <p:spPr>
          <a:xfrm>
            <a:off x="0" y="2636912"/>
            <a:ext cx="5004048" cy="1631216"/>
          </a:xfrm>
          <a:prstGeom prst="rect">
            <a:avLst/>
          </a:prstGeom>
          <a:noFill/>
        </p:spPr>
        <p:txBody>
          <a:bodyPr wrap="square" rtlCol="0">
            <a:spAutoFit/>
          </a:bodyPr>
          <a:lstStyle/>
          <a:p>
            <a:pPr algn="just">
              <a:buFont typeface="Wingdings" pitchFamily="2" charset="2"/>
              <a:buChar char="Ø"/>
            </a:pPr>
            <a:r>
              <a:rPr lang="fr-FR" sz="2000" dirty="0" smtClean="0">
                <a:latin typeface="Arial" pitchFamily="34" charset="0"/>
                <a:cs typeface="Arial" pitchFamily="34" charset="0"/>
              </a:rPr>
              <a:t>Après gélification de la première couche, les </a:t>
            </a:r>
            <a:r>
              <a:rPr lang="fr-FR" sz="2000" dirty="0" smtClean="0">
                <a:latin typeface="Arial" pitchFamily="34" charset="0"/>
                <a:cs typeface="Arial" pitchFamily="34" charset="0"/>
              </a:rPr>
              <a:t>ouches </a:t>
            </a:r>
            <a:r>
              <a:rPr lang="fr-FR" sz="2000" dirty="0" smtClean="0">
                <a:latin typeface="Arial" pitchFamily="34" charset="0"/>
                <a:cs typeface="Arial" pitchFamily="34" charset="0"/>
              </a:rPr>
              <a:t>suivantes </a:t>
            </a:r>
            <a:r>
              <a:rPr lang="fr-FR" sz="2000" dirty="0" smtClean="0">
                <a:latin typeface="Arial" pitchFamily="34" charset="0"/>
                <a:cs typeface="Arial" pitchFamily="34" charset="0"/>
              </a:rPr>
              <a:t>sont appliquées</a:t>
            </a:r>
            <a:r>
              <a:rPr lang="fr-FR" sz="2000" dirty="0" smtClean="0">
                <a:latin typeface="Arial" pitchFamily="34" charset="0"/>
                <a:cs typeface="Arial" pitchFamily="34" charset="0"/>
              </a:rPr>
              <a:t>, en utilisant la même </a:t>
            </a:r>
            <a:r>
              <a:rPr lang="fr-FR" sz="2000" dirty="0" smtClean="0">
                <a:latin typeface="Arial" pitchFamily="34" charset="0"/>
                <a:cs typeface="Arial" pitchFamily="34" charset="0"/>
              </a:rPr>
              <a:t>technique</a:t>
            </a:r>
            <a:r>
              <a:rPr lang="fr-FR" sz="2000" dirty="0" smtClean="0">
                <a:latin typeface="Arial" pitchFamily="34" charset="0"/>
                <a:cs typeface="Arial" pitchFamily="34" charset="0"/>
              </a:rPr>
              <a:t>. Des inserts peuvent être </a:t>
            </a:r>
            <a:r>
              <a:rPr lang="fr-FR" sz="2000" dirty="0" smtClean="0">
                <a:latin typeface="Arial" pitchFamily="34" charset="0"/>
                <a:cs typeface="Arial" pitchFamily="34" charset="0"/>
              </a:rPr>
              <a:t>mis entre </a:t>
            </a:r>
            <a:r>
              <a:rPr lang="fr-FR" sz="2000" dirty="0" smtClean="0">
                <a:latin typeface="Arial" pitchFamily="34" charset="0"/>
                <a:cs typeface="Arial" pitchFamily="34" charset="0"/>
              </a:rPr>
              <a:t>ces couches : tubes, vis, écrous, armatures, etc.</a:t>
            </a:r>
            <a:endParaRPr lang="fr-FR" sz="2000" dirty="0">
              <a:latin typeface="Arial" pitchFamily="34" charset="0"/>
              <a:cs typeface="Arial" pitchFamily="34" charset="0"/>
            </a:endParaRPr>
          </a:p>
        </p:txBody>
      </p:sp>
      <p:sp>
        <p:nvSpPr>
          <p:cNvPr id="18" name="TextBox 17"/>
          <p:cNvSpPr txBox="1"/>
          <p:nvPr/>
        </p:nvSpPr>
        <p:spPr>
          <a:xfrm>
            <a:off x="0" y="4365104"/>
            <a:ext cx="8460432" cy="707886"/>
          </a:xfrm>
          <a:prstGeom prst="rect">
            <a:avLst/>
          </a:prstGeom>
          <a:noFill/>
        </p:spPr>
        <p:txBody>
          <a:bodyPr wrap="square" rtlCol="0">
            <a:spAutoFit/>
          </a:bodyPr>
          <a:lstStyle/>
          <a:p>
            <a:pPr>
              <a:buFont typeface="Wingdings" pitchFamily="2" charset="2"/>
              <a:buChar char="Ø"/>
            </a:pPr>
            <a:r>
              <a:rPr lang="fr-FR" sz="2000" dirty="0" smtClean="0">
                <a:latin typeface="Arial" pitchFamily="34" charset="0"/>
                <a:cs typeface="Arial" pitchFamily="34" charset="0"/>
              </a:rPr>
              <a:t>Le démoulage est ensuite effectué après un temps qui dépend de la </a:t>
            </a:r>
            <a:r>
              <a:rPr lang="fr-FR" sz="2000" dirty="0" smtClean="0">
                <a:latin typeface="Arial" pitchFamily="34" charset="0"/>
                <a:cs typeface="Arial" pitchFamily="34" charset="0"/>
              </a:rPr>
              <a:t>résine et </a:t>
            </a:r>
            <a:r>
              <a:rPr lang="fr-FR" sz="2000" dirty="0" smtClean="0">
                <a:latin typeface="Arial" pitchFamily="34" charset="0"/>
                <a:cs typeface="Arial" pitchFamily="34" charset="0"/>
              </a:rPr>
              <a:t>de la température (de l'ordre de 10 heures).</a:t>
            </a:r>
            <a:endParaRPr lang="fr-FR" sz="2000" dirty="0">
              <a:latin typeface="Arial" pitchFamily="34" charset="0"/>
              <a:cs typeface="Arial" pitchFamily="34" charset="0"/>
            </a:endParaRPr>
          </a:p>
        </p:txBody>
      </p:sp>
      <p:sp>
        <p:nvSpPr>
          <p:cNvPr id="19" name="TextBox 18"/>
          <p:cNvSpPr txBox="1"/>
          <p:nvPr/>
        </p:nvSpPr>
        <p:spPr>
          <a:xfrm>
            <a:off x="0" y="5085184"/>
            <a:ext cx="9144000" cy="1015663"/>
          </a:xfrm>
          <a:prstGeom prst="rect">
            <a:avLst/>
          </a:prstGeom>
          <a:noFill/>
        </p:spPr>
        <p:txBody>
          <a:bodyPr wrap="square" rtlCol="0">
            <a:spAutoFit/>
          </a:bodyPr>
          <a:lstStyle/>
          <a:p>
            <a:pPr algn="just">
              <a:buFont typeface="Wingdings" pitchFamily="2" charset="2"/>
              <a:buChar char="Ø"/>
            </a:pPr>
            <a:r>
              <a:rPr lang="fr-FR" sz="2000" dirty="0" smtClean="0">
                <a:latin typeface="Arial" pitchFamily="34" charset="0"/>
                <a:cs typeface="Arial" pitchFamily="34" charset="0"/>
              </a:rPr>
              <a:t>La polymérisation est ensuite effectuée en milieu ambiant </a:t>
            </a:r>
            <a:r>
              <a:rPr lang="fr-FR" sz="2000" dirty="0" smtClean="0">
                <a:latin typeface="Arial" pitchFamily="34" charset="0"/>
                <a:cs typeface="Arial" pitchFamily="34" charset="0"/>
              </a:rPr>
              <a:t>pendant plusieurs </a:t>
            </a:r>
            <a:r>
              <a:rPr lang="fr-FR" sz="2000" dirty="0" smtClean="0">
                <a:latin typeface="Arial" pitchFamily="34" charset="0"/>
                <a:cs typeface="Arial" pitchFamily="34" charset="0"/>
              </a:rPr>
              <a:t>semaines. Cette polymérisation peut éventuellement être </a:t>
            </a:r>
            <a:r>
              <a:rPr lang="fr-FR" sz="2000" dirty="0" smtClean="0">
                <a:latin typeface="Arial" pitchFamily="34" charset="0"/>
                <a:cs typeface="Arial" pitchFamily="34" charset="0"/>
              </a:rPr>
              <a:t>accélérée par étuvage </a:t>
            </a:r>
            <a:r>
              <a:rPr lang="fr-FR" sz="2000" dirty="0" smtClean="0">
                <a:latin typeface="Arial" pitchFamily="34" charset="0"/>
                <a:cs typeface="Arial" pitchFamily="34" charset="0"/>
              </a:rPr>
              <a:t>(par exemple 5 à 10 heures, aux environs de 80 °C).</a:t>
            </a:r>
            <a:endParaRPr lang="fr-FR" sz="2000" dirty="0">
              <a:latin typeface="Arial" pitchFamily="34" charset="0"/>
              <a:cs typeface="Arial" pitchFamily="34" charset="0"/>
            </a:endParaRPr>
          </a:p>
        </p:txBody>
      </p:sp>
      <p:sp>
        <p:nvSpPr>
          <p:cNvPr id="20" name="TextBox 19"/>
          <p:cNvSpPr txBox="1"/>
          <p:nvPr/>
        </p:nvSpPr>
        <p:spPr>
          <a:xfrm>
            <a:off x="0" y="5589240"/>
            <a:ext cx="7848872" cy="707886"/>
          </a:xfrm>
          <a:prstGeom prst="rect">
            <a:avLst/>
          </a:prstGeom>
          <a:noFill/>
        </p:spPr>
        <p:txBody>
          <a:bodyPr wrap="square" rtlCol="0">
            <a:spAutoFit/>
          </a:bodyPr>
          <a:lstStyle/>
          <a:p>
            <a:pPr>
              <a:buFont typeface="Wingdings" pitchFamily="2" charset="2"/>
              <a:buChar char="Ø"/>
            </a:pPr>
            <a:r>
              <a:rPr lang="fr-FR" sz="2000" dirty="0" smtClean="0">
                <a:latin typeface="Arial" pitchFamily="34" charset="0"/>
                <a:cs typeface="Arial" pitchFamily="34" charset="0"/>
              </a:rPr>
              <a:t>Après polymérisation, on procède à la finition de la pièce : ébarbage</a:t>
            </a:r>
            <a:r>
              <a:rPr lang="fr-FR" sz="2000" dirty="0" smtClean="0">
                <a:latin typeface="Arial" pitchFamily="34" charset="0"/>
                <a:cs typeface="Arial" pitchFamily="34" charset="0"/>
              </a:rPr>
              <a:t>, ponçage</a:t>
            </a:r>
            <a:r>
              <a:rPr lang="fr-FR" sz="2000" dirty="0" smtClean="0">
                <a:latin typeface="Arial" pitchFamily="34" charset="0"/>
                <a:cs typeface="Arial" pitchFamily="34" charset="0"/>
              </a:rPr>
              <a:t>, éventuellement peinture, </a:t>
            </a:r>
            <a:r>
              <a:rPr lang="fr-FR" sz="2000" dirty="0" err="1" smtClean="0">
                <a:latin typeface="Arial" pitchFamily="34" charset="0"/>
                <a:cs typeface="Arial" pitchFamily="34" charset="0"/>
              </a:rPr>
              <a:t>etc</a:t>
            </a:r>
            <a:endParaRPr lang="fr-FR" sz="2000" dirty="0">
              <a:latin typeface="Arial" pitchFamily="34" charset="0"/>
              <a:cs typeface="Arial"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ppt_w</p:attrName>
                                        </p:attrNameLst>
                                      </p:cBhvr>
                                      <p:tavLst>
                                        <p:tav tm="0">
                                          <p:val>
                                            <p:fltVal val="0"/>
                                          </p:val>
                                        </p:tav>
                                        <p:tav tm="100000">
                                          <p:val>
                                            <p:strVal val="#ppt_w"/>
                                          </p:val>
                                        </p:tav>
                                      </p:tavLst>
                                    </p:anim>
                                    <p:anim calcmode="lin" valueType="num">
                                      <p:cBhvr>
                                        <p:cTn id="26"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xit" presetSubtype="32" fill="hold" grpId="1" nodeType="clickEffect">
                                  <p:stCondLst>
                                    <p:cond delay="0"/>
                                  </p:stCondLst>
                                  <p:childTnLst>
                                    <p:anim calcmode="lin" valueType="num">
                                      <p:cBhvr>
                                        <p:cTn id="30" dur="500"/>
                                        <p:tgtEl>
                                          <p:spTgt spid="19"/>
                                        </p:tgtEl>
                                        <p:attrNameLst>
                                          <p:attrName>ppt_w</p:attrName>
                                        </p:attrNameLst>
                                      </p:cBhvr>
                                      <p:tavLst>
                                        <p:tav tm="0">
                                          <p:val>
                                            <p:strVal val="ppt_w"/>
                                          </p:val>
                                        </p:tav>
                                        <p:tav tm="100000">
                                          <p:val>
                                            <p:fltVal val="0"/>
                                          </p:val>
                                        </p:tav>
                                      </p:tavLst>
                                    </p:anim>
                                    <p:anim calcmode="lin" valueType="num">
                                      <p:cBhvr>
                                        <p:cTn id="31" dur="500"/>
                                        <p:tgtEl>
                                          <p:spTgt spid="19"/>
                                        </p:tgtEl>
                                        <p:attrNameLst>
                                          <p:attrName>ppt_h</p:attrName>
                                        </p:attrNameLst>
                                      </p:cBhvr>
                                      <p:tavLst>
                                        <p:tav tm="0">
                                          <p:val>
                                            <p:strVal val="ppt_h"/>
                                          </p:val>
                                        </p:tav>
                                        <p:tav tm="100000">
                                          <p:val>
                                            <p:fltVal val="0"/>
                                          </p:val>
                                        </p:tav>
                                      </p:tavLst>
                                    </p:anim>
                                    <p:set>
                                      <p:cBhvr>
                                        <p:cTn id="32" dur="1" fill="hold">
                                          <p:stCondLst>
                                            <p:cond delay="499"/>
                                          </p:stCondLst>
                                        </p:cTn>
                                        <p:tgtEl>
                                          <p:spTgt spid="1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19" grpId="1"/>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7</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 name="Rectangle 6"/>
          <p:cNvSpPr/>
          <p:nvPr/>
        </p:nvSpPr>
        <p:spPr>
          <a:xfrm>
            <a:off x="2555776" y="404664"/>
            <a:ext cx="4099199" cy="461665"/>
          </a:xfrm>
          <a:prstGeom prst="rect">
            <a:avLst/>
          </a:prstGeom>
        </p:spPr>
        <p:txBody>
          <a:bodyPr wrap="none">
            <a:spAutoFit/>
          </a:bodyPr>
          <a:lstStyle/>
          <a:p>
            <a:r>
              <a:rPr lang="fr-FR" sz="2400" b="1" dirty="0" smtClean="0">
                <a:solidFill>
                  <a:srgbClr val="0070C0"/>
                </a:solidFill>
                <a:latin typeface="Arial" pitchFamily="34" charset="0"/>
                <a:cs typeface="Arial" pitchFamily="34" charset="0"/>
              </a:rPr>
              <a:t>2. Moulages </a:t>
            </a:r>
            <a:r>
              <a:rPr lang="fr-FR" sz="2400" b="1" dirty="0" smtClean="0">
                <a:solidFill>
                  <a:srgbClr val="0070C0"/>
                </a:solidFill>
                <a:latin typeface="Arial" pitchFamily="34" charset="0"/>
                <a:cs typeface="Arial" pitchFamily="34" charset="0"/>
              </a:rPr>
              <a:t>sans pression</a:t>
            </a:r>
            <a:endParaRPr lang="fr-FR" sz="2400" dirty="0">
              <a:solidFill>
                <a:srgbClr val="0070C0"/>
              </a:solidFill>
              <a:latin typeface="Arial" pitchFamily="34" charset="0"/>
              <a:cs typeface="Arial" pitchFamily="34" charset="0"/>
            </a:endParaRPr>
          </a:p>
        </p:txBody>
      </p:sp>
      <p:sp>
        <p:nvSpPr>
          <p:cNvPr id="12" name="TextBox 11"/>
          <p:cNvSpPr txBox="1"/>
          <p:nvPr/>
        </p:nvSpPr>
        <p:spPr>
          <a:xfrm>
            <a:off x="323528" y="1196752"/>
            <a:ext cx="4968552" cy="400110"/>
          </a:xfrm>
          <a:prstGeom prst="rect">
            <a:avLst/>
          </a:prstGeom>
          <a:noFill/>
        </p:spPr>
        <p:txBody>
          <a:bodyPr wrap="square" rtlCol="0">
            <a:spAutoFit/>
          </a:bodyPr>
          <a:lstStyle/>
          <a:p>
            <a:r>
              <a:rPr lang="fr-FR" sz="2000" b="1" dirty="0" smtClean="0">
                <a:solidFill>
                  <a:srgbClr val="FF0000"/>
                </a:solidFill>
                <a:latin typeface="Arial" pitchFamily="34" charset="0"/>
                <a:cs typeface="Arial" pitchFamily="34" charset="0"/>
              </a:rPr>
              <a:t>2.2 Moulage </a:t>
            </a:r>
            <a:r>
              <a:rPr lang="fr-FR" sz="2000" b="1" dirty="0" smtClean="0">
                <a:solidFill>
                  <a:srgbClr val="FF0000"/>
                </a:solidFill>
                <a:latin typeface="Arial" pitchFamily="34" charset="0"/>
                <a:cs typeface="Arial" pitchFamily="34" charset="0"/>
              </a:rPr>
              <a:t>par projection simultanée</a:t>
            </a:r>
            <a:endParaRPr lang="fr-FR" sz="2000" dirty="0">
              <a:solidFill>
                <a:srgbClr val="FF0000"/>
              </a:solidFill>
              <a:latin typeface="Arial" pitchFamily="34" charset="0"/>
              <a:cs typeface="Arial" pitchFamily="34" charset="0"/>
            </a:endParaRPr>
          </a:p>
        </p:txBody>
      </p:sp>
      <p:pic>
        <p:nvPicPr>
          <p:cNvPr id="93186" name="Picture 2"/>
          <p:cNvPicPr>
            <a:picLocks noChangeAspect="1" noChangeArrowheads="1"/>
          </p:cNvPicPr>
          <p:nvPr/>
        </p:nvPicPr>
        <p:blipFill>
          <a:blip r:embed="rId3" cstate="print"/>
          <a:srcRect/>
          <a:stretch>
            <a:fillRect/>
          </a:stretch>
        </p:blipFill>
        <p:spPr bwMode="auto">
          <a:xfrm>
            <a:off x="2771800" y="1628800"/>
            <a:ext cx="6191250" cy="3629025"/>
          </a:xfrm>
          <a:prstGeom prst="rect">
            <a:avLst/>
          </a:prstGeom>
          <a:noFill/>
          <a:ln w="9525">
            <a:noFill/>
            <a:miter lim="800000"/>
            <a:headEnd/>
            <a:tailEnd/>
          </a:ln>
        </p:spPr>
      </p:pic>
      <p:sp>
        <p:nvSpPr>
          <p:cNvPr id="13" name="TextBox 12"/>
          <p:cNvSpPr txBox="1"/>
          <p:nvPr/>
        </p:nvSpPr>
        <p:spPr>
          <a:xfrm>
            <a:off x="611560" y="5373216"/>
            <a:ext cx="8064896" cy="1261884"/>
          </a:xfrm>
          <a:prstGeom prst="rect">
            <a:avLst/>
          </a:prstGeom>
          <a:noFill/>
        </p:spPr>
        <p:txBody>
          <a:bodyPr wrap="square" rtlCol="0">
            <a:spAutoFit/>
          </a:bodyPr>
          <a:lstStyle/>
          <a:p>
            <a:endParaRPr lang="fr-FR" dirty="0" smtClean="0"/>
          </a:p>
          <a:p>
            <a:endParaRPr lang="fr-FR" dirty="0" smtClean="0"/>
          </a:p>
          <a:p>
            <a:r>
              <a:rPr lang="fr-FR" sz="2000" dirty="0" smtClean="0">
                <a:latin typeface="Arial" pitchFamily="34" charset="0"/>
                <a:cs typeface="Arial" pitchFamily="34" charset="0"/>
              </a:rPr>
              <a:t>La résine catalysée et les fibres de renfort coupées sont projetées simultanément au moyen d’un pistolet sur une </a:t>
            </a:r>
            <a:r>
              <a:rPr lang="fr-FR" sz="2000" dirty="0" smtClean="0">
                <a:latin typeface="Arial" pitchFamily="34" charset="0"/>
                <a:cs typeface="Arial" pitchFamily="34" charset="0"/>
              </a:rPr>
              <a:t>forme.</a:t>
            </a:r>
            <a:endParaRPr lang="fr-FR" sz="2000" dirty="0">
              <a:latin typeface="Arial" pitchFamily="34" charset="0"/>
              <a:cs typeface="Arial" pitchFamily="34" charset="0"/>
            </a:endParaRPr>
          </a:p>
        </p:txBody>
      </p:sp>
      <p:pic>
        <p:nvPicPr>
          <p:cNvPr id="93187" name="Picture 3"/>
          <p:cNvPicPr>
            <a:picLocks noChangeAspect="1" noChangeArrowheads="1"/>
          </p:cNvPicPr>
          <p:nvPr/>
        </p:nvPicPr>
        <p:blipFill>
          <a:blip r:embed="rId4" cstate="print"/>
          <a:srcRect/>
          <a:stretch>
            <a:fillRect/>
          </a:stretch>
        </p:blipFill>
        <p:spPr bwMode="auto">
          <a:xfrm>
            <a:off x="3851920" y="5301208"/>
            <a:ext cx="4221544" cy="357758"/>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8</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 name="Rectangle 6"/>
          <p:cNvSpPr/>
          <p:nvPr/>
        </p:nvSpPr>
        <p:spPr>
          <a:xfrm>
            <a:off x="2555776" y="404664"/>
            <a:ext cx="4099199" cy="461665"/>
          </a:xfrm>
          <a:prstGeom prst="rect">
            <a:avLst/>
          </a:prstGeom>
        </p:spPr>
        <p:txBody>
          <a:bodyPr wrap="none">
            <a:spAutoFit/>
          </a:bodyPr>
          <a:lstStyle/>
          <a:p>
            <a:r>
              <a:rPr lang="fr-FR" sz="2400" b="1" dirty="0" smtClean="0">
                <a:solidFill>
                  <a:srgbClr val="0070C0"/>
                </a:solidFill>
                <a:latin typeface="Arial" pitchFamily="34" charset="0"/>
                <a:cs typeface="Arial" pitchFamily="34" charset="0"/>
              </a:rPr>
              <a:t>2. Moulages </a:t>
            </a:r>
            <a:r>
              <a:rPr lang="fr-FR" sz="2400" b="1" dirty="0" smtClean="0">
                <a:solidFill>
                  <a:srgbClr val="0070C0"/>
                </a:solidFill>
                <a:latin typeface="Arial" pitchFamily="34" charset="0"/>
                <a:cs typeface="Arial" pitchFamily="34" charset="0"/>
              </a:rPr>
              <a:t>sans pression</a:t>
            </a:r>
            <a:endParaRPr lang="fr-FR" sz="2400" dirty="0">
              <a:solidFill>
                <a:srgbClr val="0070C0"/>
              </a:solidFill>
              <a:latin typeface="Arial" pitchFamily="34" charset="0"/>
              <a:cs typeface="Arial" pitchFamily="34" charset="0"/>
            </a:endParaRPr>
          </a:p>
        </p:txBody>
      </p:sp>
      <p:sp>
        <p:nvSpPr>
          <p:cNvPr id="12" name="TextBox 11"/>
          <p:cNvSpPr txBox="1"/>
          <p:nvPr/>
        </p:nvSpPr>
        <p:spPr>
          <a:xfrm>
            <a:off x="323528" y="1196752"/>
            <a:ext cx="3240360" cy="400110"/>
          </a:xfrm>
          <a:prstGeom prst="rect">
            <a:avLst/>
          </a:prstGeom>
          <a:noFill/>
        </p:spPr>
        <p:txBody>
          <a:bodyPr wrap="square" rtlCol="0">
            <a:spAutoFit/>
          </a:bodyPr>
          <a:lstStyle/>
          <a:p>
            <a:r>
              <a:rPr lang="fr-FR" sz="2000" b="1" dirty="0" smtClean="0">
                <a:solidFill>
                  <a:srgbClr val="FF0000"/>
                </a:solidFill>
                <a:latin typeface="Arial" pitchFamily="34" charset="0"/>
                <a:cs typeface="Arial" pitchFamily="34" charset="0"/>
              </a:rPr>
              <a:t>2.2 Moulage sous vide</a:t>
            </a:r>
            <a:endParaRPr lang="fr-FR" sz="2000" dirty="0">
              <a:solidFill>
                <a:srgbClr val="FF0000"/>
              </a:solidFill>
              <a:latin typeface="Arial" pitchFamily="34" charset="0"/>
              <a:cs typeface="Arial" pitchFamily="34" charset="0"/>
            </a:endParaRPr>
          </a:p>
        </p:txBody>
      </p:sp>
      <p:pic>
        <p:nvPicPr>
          <p:cNvPr id="94210" name="Picture 2"/>
          <p:cNvPicPr>
            <a:picLocks noChangeAspect="1" noChangeArrowheads="1"/>
          </p:cNvPicPr>
          <p:nvPr/>
        </p:nvPicPr>
        <p:blipFill>
          <a:blip r:embed="rId3" cstate="print"/>
          <a:srcRect/>
          <a:stretch>
            <a:fillRect/>
          </a:stretch>
        </p:blipFill>
        <p:spPr bwMode="auto">
          <a:xfrm>
            <a:off x="3347864" y="1124744"/>
            <a:ext cx="5580112" cy="3649552"/>
          </a:xfrm>
          <a:prstGeom prst="rect">
            <a:avLst/>
          </a:prstGeom>
          <a:noFill/>
          <a:ln w="9525">
            <a:noFill/>
            <a:miter lim="800000"/>
            <a:headEnd/>
            <a:tailEnd/>
          </a:ln>
        </p:spPr>
      </p:pic>
      <p:pic>
        <p:nvPicPr>
          <p:cNvPr id="94212" name="Picture 4"/>
          <p:cNvPicPr>
            <a:picLocks noChangeAspect="1" noChangeArrowheads="1"/>
          </p:cNvPicPr>
          <p:nvPr/>
        </p:nvPicPr>
        <p:blipFill>
          <a:blip r:embed="rId4" cstate="print"/>
          <a:srcRect/>
          <a:stretch>
            <a:fillRect/>
          </a:stretch>
        </p:blipFill>
        <p:spPr bwMode="auto">
          <a:xfrm>
            <a:off x="5148064" y="4725144"/>
            <a:ext cx="1371600" cy="247650"/>
          </a:xfrm>
          <a:prstGeom prst="rect">
            <a:avLst/>
          </a:prstGeom>
          <a:noFill/>
          <a:ln w="9525">
            <a:noFill/>
            <a:miter lim="800000"/>
            <a:headEnd/>
            <a:tailEnd/>
          </a:ln>
        </p:spPr>
      </p:pic>
      <p:pic>
        <p:nvPicPr>
          <p:cNvPr id="94213" name="Picture 5"/>
          <p:cNvPicPr>
            <a:picLocks noChangeAspect="1" noChangeArrowheads="1"/>
          </p:cNvPicPr>
          <p:nvPr/>
        </p:nvPicPr>
        <p:blipFill>
          <a:blip r:embed="rId5" cstate="print"/>
          <a:srcRect/>
          <a:stretch>
            <a:fillRect/>
          </a:stretch>
        </p:blipFill>
        <p:spPr bwMode="auto">
          <a:xfrm>
            <a:off x="611560" y="5013176"/>
            <a:ext cx="5524500" cy="1543050"/>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9</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 name="Rectangle 6"/>
          <p:cNvSpPr/>
          <p:nvPr/>
        </p:nvSpPr>
        <p:spPr>
          <a:xfrm>
            <a:off x="2555776" y="404664"/>
            <a:ext cx="4099199" cy="461665"/>
          </a:xfrm>
          <a:prstGeom prst="rect">
            <a:avLst/>
          </a:prstGeom>
        </p:spPr>
        <p:txBody>
          <a:bodyPr wrap="none">
            <a:spAutoFit/>
          </a:bodyPr>
          <a:lstStyle/>
          <a:p>
            <a:r>
              <a:rPr lang="fr-FR" sz="2400" b="1" dirty="0" smtClean="0">
                <a:solidFill>
                  <a:srgbClr val="0070C0"/>
                </a:solidFill>
                <a:latin typeface="Arial" pitchFamily="34" charset="0"/>
                <a:cs typeface="Arial" pitchFamily="34" charset="0"/>
              </a:rPr>
              <a:t>2. Moulages </a:t>
            </a:r>
            <a:r>
              <a:rPr lang="fr-FR" sz="2400" b="1" dirty="0" smtClean="0">
                <a:solidFill>
                  <a:srgbClr val="0070C0"/>
                </a:solidFill>
                <a:latin typeface="Arial" pitchFamily="34" charset="0"/>
                <a:cs typeface="Arial" pitchFamily="34" charset="0"/>
              </a:rPr>
              <a:t>sans pression</a:t>
            </a:r>
            <a:endParaRPr lang="fr-FR" sz="2400" dirty="0">
              <a:solidFill>
                <a:srgbClr val="0070C0"/>
              </a:solidFill>
              <a:latin typeface="Arial" pitchFamily="34" charset="0"/>
              <a:cs typeface="Arial" pitchFamily="34" charset="0"/>
            </a:endParaRPr>
          </a:p>
        </p:txBody>
      </p:sp>
      <p:sp>
        <p:nvSpPr>
          <p:cNvPr id="12" name="TextBox 11"/>
          <p:cNvSpPr txBox="1"/>
          <p:nvPr/>
        </p:nvSpPr>
        <p:spPr>
          <a:xfrm>
            <a:off x="323528" y="1196752"/>
            <a:ext cx="3240360" cy="400110"/>
          </a:xfrm>
          <a:prstGeom prst="rect">
            <a:avLst/>
          </a:prstGeom>
          <a:noFill/>
        </p:spPr>
        <p:txBody>
          <a:bodyPr wrap="square" rtlCol="0">
            <a:spAutoFit/>
          </a:bodyPr>
          <a:lstStyle/>
          <a:p>
            <a:r>
              <a:rPr lang="fr-FR" sz="2000" b="1" dirty="0" smtClean="0">
                <a:solidFill>
                  <a:srgbClr val="FF0000"/>
                </a:solidFill>
                <a:latin typeface="Arial" pitchFamily="34" charset="0"/>
                <a:cs typeface="Arial" pitchFamily="34" charset="0"/>
              </a:rPr>
              <a:t>Avantages</a:t>
            </a:r>
            <a:endParaRPr lang="fr-FR" sz="2000" dirty="0">
              <a:solidFill>
                <a:srgbClr val="FF0000"/>
              </a:solidFill>
              <a:latin typeface="Arial" pitchFamily="34" charset="0"/>
              <a:cs typeface="Arial" pitchFamily="34" charset="0"/>
            </a:endParaRPr>
          </a:p>
        </p:txBody>
      </p:sp>
      <p:sp>
        <p:nvSpPr>
          <p:cNvPr id="8" name="TextBox 7"/>
          <p:cNvSpPr txBox="1"/>
          <p:nvPr/>
        </p:nvSpPr>
        <p:spPr>
          <a:xfrm>
            <a:off x="323528" y="3068960"/>
            <a:ext cx="3240360" cy="400110"/>
          </a:xfrm>
          <a:prstGeom prst="rect">
            <a:avLst/>
          </a:prstGeom>
          <a:noFill/>
        </p:spPr>
        <p:txBody>
          <a:bodyPr wrap="square" rtlCol="0">
            <a:spAutoFit/>
          </a:bodyPr>
          <a:lstStyle/>
          <a:p>
            <a:r>
              <a:rPr lang="fr-FR" sz="2000" b="1" dirty="0" smtClean="0">
                <a:solidFill>
                  <a:srgbClr val="FF0000"/>
                </a:solidFill>
                <a:latin typeface="Arial" pitchFamily="34" charset="0"/>
                <a:cs typeface="Arial" pitchFamily="34" charset="0"/>
              </a:rPr>
              <a:t>Inconvénients</a:t>
            </a:r>
            <a:endParaRPr lang="fr-FR" sz="2000" dirty="0">
              <a:solidFill>
                <a:srgbClr val="FF0000"/>
              </a:solidFill>
              <a:latin typeface="Arial" pitchFamily="34" charset="0"/>
              <a:cs typeface="Arial" pitchFamily="34" charset="0"/>
            </a:endParaRPr>
          </a:p>
        </p:txBody>
      </p:sp>
      <p:pic>
        <p:nvPicPr>
          <p:cNvPr id="105474" name="Picture 2"/>
          <p:cNvPicPr>
            <a:picLocks noChangeAspect="1" noChangeArrowheads="1"/>
          </p:cNvPicPr>
          <p:nvPr/>
        </p:nvPicPr>
        <p:blipFill>
          <a:blip r:embed="rId3" cstate="print"/>
          <a:srcRect/>
          <a:stretch>
            <a:fillRect/>
          </a:stretch>
        </p:blipFill>
        <p:spPr bwMode="auto">
          <a:xfrm>
            <a:off x="395536" y="3501008"/>
            <a:ext cx="8162081" cy="2860216"/>
          </a:xfrm>
          <a:prstGeom prst="rect">
            <a:avLst/>
          </a:prstGeom>
          <a:noFill/>
          <a:ln w="9525">
            <a:noFill/>
            <a:miter lim="800000"/>
            <a:headEnd/>
            <a:tailEnd/>
          </a:ln>
          <a:effectLst/>
        </p:spPr>
      </p:pic>
      <p:pic>
        <p:nvPicPr>
          <p:cNvPr id="105475" name="Picture 3"/>
          <p:cNvPicPr>
            <a:picLocks noChangeAspect="1" noChangeArrowheads="1"/>
          </p:cNvPicPr>
          <p:nvPr/>
        </p:nvPicPr>
        <p:blipFill>
          <a:blip r:embed="rId4" cstate="print"/>
          <a:srcRect/>
          <a:stretch>
            <a:fillRect/>
          </a:stretch>
        </p:blipFill>
        <p:spPr bwMode="auto">
          <a:xfrm>
            <a:off x="611560" y="1700808"/>
            <a:ext cx="7344816" cy="1342329"/>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41019</TotalTime>
  <Words>1753</Words>
  <Application>Microsoft Office PowerPoint</Application>
  <PresentationFormat>On-screen Show (4:3)</PresentationFormat>
  <Paragraphs>158</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Thème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Company>AZZA-PC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Toshiba</dc:creator>
  <cp:lastModifiedBy>pc</cp:lastModifiedBy>
  <cp:revision>26</cp:revision>
  <dcterms:created xsi:type="dcterms:W3CDTF">2018-12-13T19:04:11Z</dcterms:created>
  <dcterms:modified xsi:type="dcterms:W3CDTF">2019-11-10T05:12:13Z</dcterms:modified>
</cp:coreProperties>
</file>