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96" r:id="rId2"/>
    <p:sldId id="256" r:id="rId3"/>
    <p:sldId id="340" r:id="rId4"/>
    <p:sldId id="355" r:id="rId5"/>
    <p:sldId id="374" r:id="rId6"/>
    <p:sldId id="335" r:id="rId7"/>
    <p:sldId id="356" r:id="rId8"/>
    <p:sldId id="357" r:id="rId9"/>
    <p:sldId id="359" r:id="rId10"/>
    <p:sldId id="360" r:id="rId11"/>
    <p:sldId id="358" r:id="rId12"/>
    <p:sldId id="361" r:id="rId13"/>
    <p:sldId id="363" r:id="rId14"/>
    <p:sldId id="365" r:id="rId15"/>
    <p:sldId id="366" r:id="rId16"/>
    <p:sldId id="362" r:id="rId17"/>
    <p:sldId id="380" r:id="rId18"/>
    <p:sldId id="379" r:id="rId19"/>
    <p:sldId id="376" r:id="rId20"/>
    <p:sldId id="381" r:id="rId21"/>
    <p:sldId id="382" r:id="rId22"/>
    <p:sldId id="368" r:id="rId23"/>
    <p:sldId id="384" r:id="rId24"/>
    <p:sldId id="375" r:id="rId25"/>
    <p:sldId id="369" r:id="rId26"/>
    <p:sldId id="386" r:id="rId27"/>
    <p:sldId id="377" r:id="rId28"/>
    <p:sldId id="388" r:id="rId29"/>
    <p:sldId id="389" r:id="rId30"/>
    <p:sldId id="387" r:id="rId31"/>
    <p:sldId id="370" r:id="rId32"/>
    <p:sldId id="288" r:id="rId33"/>
    <p:sldId id="371" r:id="rId34"/>
    <p:sldId id="372" r:id="rId35"/>
    <p:sldId id="373" r:id="rId36"/>
    <p:sldId id="318" r:id="rId37"/>
    <p:sldId id="279" r:id="rId3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10" autoAdjust="0"/>
    <p:restoredTop sz="94660"/>
  </p:normalViewPr>
  <p:slideViewPr>
    <p:cSldViewPr snapToGrid="0">
      <p:cViewPr varScale="1">
        <p:scale>
          <a:sx n="82" d="100"/>
          <a:sy n="82" d="100"/>
        </p:scale>
        <p:origin x="116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347FCA-7FF9-48ED-AF27-339B2752ED86}" type="doc">
      <dgm:prSet loTypeId="urn:microsoft.com/office/officeart/2005/8/layout/orgChart1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2C96C2FB-9AF5-42E7-A860-BC53337E2742}">
      <dgm:prSet phldrT="[Text]"/>
      <dgm:spPr/>
      <dgm:t>
        <a:bodyPr/>
        <a:lstStyle/>
        <a:p>
          <a:r>
            <a:rPr lang="en-US" b="1" dirty="0"/>
            <a:t>Branches of statistics</a:t>
          </a:r>
        </a:p>
      </dgm:t>
    </dgm:pt>
    <dgm:pt modelId="{B61685F3-B1AE-451A-9DDA-E3388D75CC3C}" type="parTrans" cxnId="{9FE1F29D-8FB5-46AD-8F0F-4B57A0B78E96}">
      <dgm:prSet/>
      <dgm:spPr/>
      <dgm:t>
        <a:bodyPr/>
        <a:lstStyle/>
        <a:p>
          <a:endParaRPr lang="en-US"/>
        </a:p>
      </dgm:t>
    </dgm:pt>
    <dgm:pt modelId="{2DF28706-B7C2-41D9-8F13-FFC12546CDCE}" type="sibTrans" cxnId="{9FE1F29D-8FB5-46AD-8F0F-4B57A0B78E96}">
      <dgm:prSet/>
      <dgm:spPr/>
      <dgm:t>
        <a:bodyPr/>
        <a:lstStyle/>
        <a:p>
          <a:endParaRPr lang="en-US"/>
        </a:p>
      </dgm:t>
    </dgm:pt>
    <dgm:pt modelId="{72615C4F-6150-4E0D-A73F-785C551AF8F5}">
      <dgm:prSet phldrT="[Text]"/>
      <dgm:spPr/>
      <dgm:t>
        <a:bodyPr/>
        <a:lstStyle/>
        <a:p>
          <a:r>
            <a:rPr lang="en-US" dirty="0"/>
            <a:t>Descriptive statistics</a:t>
          </a:r>
        </a:p>
      </dgm:t>
    </dgm:pt>
    <dgm:pt modelId="{CCD083D1-DC83-47E8-B64A-DC283DC42BF8}" type="parTrans" cxnId="{60BCBB00-2830-4231-B0ED-10C7DA40A398}">
      <dgm:prSet/>
      <dgm:spPr/>
      <dgm:t>
        <a:bodyPr/>
        <a:lstStyle/>
        <a:p>
          <a:endParaRPr lang="en-US"/>
        </a:p>
      </dgm:t>
    </dgm:pt>
    <dgm:pt modelId="{B7B4732B-8FAE-4ADF-BA89-DE97371C984F}" type="sibTrans" cxnId="{60BCBB00-2830-4231-B0ED-10C7DA40A398}">
      <dgm:prSet/>
      <dgm:spPr/>
      <dgm:t>
        <a:bodyPr/>
        <a:lstStyle/>
        <a:p>
          <a:endParaRPr lang="en-US"/>
        </a:p>
      </dgm:t>
    </dgm:pt>
    <dgm:pt modelId="{E6133FEB-789D-4402-9071-00B04973C2BF}">
      <dgm:prSet phldrT="[Text]"/>
      <dgm:spPr/>
      <dgm:t>
        <a:bodyPr/>
        <a:lstStyle/>
        <a:p>
          <a:r>
            <a:rPr lang="en-US" dirty="0"/>
            <a:t>Inferential statistics</a:t>
          </a:r>
        </a:p>
      </dgm:t>
    </dgm:pt>
    <dgm:pt modelId="{486B7BA9-E2E9-4677-9E62-9DA3E5A3FF05}" type="parTrans" cxnId="{93D52715-4A77-48D2-BF16-FBC1DA2844C3}">
      <dgm:prSet/>
      <dgm:spPr/>
      <dgm:t>
        <a:bodyPr/>
        <a:lstStyle/>
        <a:p>
          <a:endParaRPr lang="en-US"/>
        </a:p>
      </dgm:t>
    </dgm:pt>
    <dgm:pt modelId="{A9428DB3-AB20-4B3D-A422-21173AACF601}" type="sibTrans" cxnId="{93D52715-4A77-48D2-BF16-FBC1DA2844C3}">
      <dgm:prSet/>
      <dgm:spPr/>
      <dgm:t>
        <a:bodyPr/>
        <a:lstStyle/>
        <a:p>
          <a:endParaRPr lang="en-US"/>
        </a:p>
      </dgm:t>
    </dgm:pt>
    <dgm:pt modelId="{BE4BFC6E-A61B-4F88-93C3-395F046600A1}" type="pres">
      <dgm:prSet presAssocID="{9E347FCA-7FF9-48ED-AF27-339B2752ED8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9BE24E9-6524-42D0-B52C-B0D4E1A4CD96}" type="pres">
      <dgm:prSet presAssocID="{2C96C2FB-9AF5-42E7-A860-BC53337E2742}" presName="hierRoot1" presStyleCnt="0">
        <dgm:presLayoutVars>
          <dgm:hierBranch val="init"/>
        </dgm:presLayoutVars>
      </dgm:prSet>
      <dgm:spPr/>
    </dgm:pt>
    <dgm:pt modelId="{838C5E6E-7AD0-4C74-A476-2669917A77E5}" type="pres">
      <dgm:prSet presAssocID="{2C96C2FB-9AF5-42E7-A860-BC53337E2742}" presName="rootComposite1" presStyleCnt="0"/>
      <dgm:spPr/>
    </dgm:pt>
    <dgm:pt modelId="{4FC62505-8D29-4C95-8BF7-C59B37A1D625}" type="pres">
      <dgm:prSet presAssocID="{2C96C2FB-9AF5-42E7-A860-BC53337E2742}" presName="rootText1" presStyleLbl="node0" presStyleIdx="0" presStyleCnt="1">
        <dgm:presLayoutVars>
          <dgm:chPref val="3"/>
        </dgm:presLayoutVars>
      </dgm:prSet>
      <dgm:spPr/>
    </dgm:pt>
    <dgm:pt modelId="{AE56E43B-0921-4294-AF91-970B1807538E}" type="pres">
      <dgm:prSet presAssocID="{2C96C2FB-9AF5-42E7-A860-BC53337E2742}" presName="rootConnector1" presStyleLbl="node1" presStyleIdx="0" presStyleCnt="0"/>
      <dgm:spPr/>
    </dgm:pt>
    <dgm:pt modelId="{B0D61103-6D35-4BB2-85CE-065EFFC2B740}" type="pres">
      <dgm:prSet presAssocID="{2C96C2FB-9AF5-42E7-A860-BC53337E2742}" presName="hierChild2" presStyleCnt="0"/>
      <dgm:spPr/>
    </dgm:pt>
    <dgm:pt modelId="{B6BB444D-6BC3-46EE-9365-E191D5B4D4D9}" type="pres">
      <dgm:prSet presAssocID="{CCD083D1-DC83-47E8-B64A-DC283DC42BF8}" presName="Name37" presStyleLbl="parChTrans1D2" presStyleIdx="0" presStyleCnt="2"/>
      <dgm:spPr/>
    </dgm:pt>
    <dgm:pt modelId="{030305E8-CE56-4278-9D46-1924C5BF3A83}" type="pres">
      <dgm:prSet presAssocID="{72615C4F-6150-4E0D-A73F-785C551AF8F5}" presName="hierRoot2" presStyleCnt="0">
        <dgm:presLayoutVars>
          <dgm:hierBranch val="init"/>
        </dgm:presLayoutVars>
      </dgm:prSet>
      <dgm:spPr/>
    </dgm:pt>
    <dgm:pt modelId="{B0A14AFA-F1D9-4EA1-80EF-9B8214B0CFA6}" type="pres">
      <dgm:prSet presAssocID="{72615C4F-6150-4E0D-A73F-785C551AF8F5}" presName="rootComposite" presStyleCnt="0"/>
      <dgm:spPr/>
    </dgm:pt>
    <dgm:pt modelId="{36D1FD48-0A22-4C52-BD09-D4DDD45BE161}" type="pres">
      <dgm:prSet presAssocID="{72615C4F-6150-4E0D-A73F-785C551AF8F5}" presName="rootText" presStyleLbl="node2" presStyleIdx="0" presStyleCnt="2">
        <dgm:presLayoutVars>
          <dgm:chPref val="3"/>
        </dgm:presLayoutVars>
      </dgm:prSet>
      <dgm:spPr/>
    </dgm:pt>
    <dgm:pt modelId="{7B74CE6F-E194-45DC-AA36-2906C4A2C379}" type="pres">
      <dgm:prSet presAssocID="{72615C4F-6150-4E0D-A73F-785C551AF8F5}" presName="rootConnector" presStyleLbl="node2" presStyleIdx="0" presStyleCnt="2"/>
      <dgm:spPr/>
    </dgm:pt>
    <dgm:pt modelId="{99B64FC8-D96C-41D3-91BD-2FB08E3D6E60}" type="pres">
      <dgm:prSet presAssocID="{72615C4F-6150-4E0D-A73F-785C551AF8F5}" presName="hierChild4" presStyleCnt="0"/>
      <dgm:spPr/>
    </dgm:pt>
    <dgm:pt modelId="{F4C24B49-119D-4947-955B-CF365E9E4DE3}" type="pres">
      <dgm:prSet presAssocID="{72615C4F-6150-4E0D-A73F-785C551AF8F5}" presName="hierChild5" presStyleCnt="0"/>
      <dgm:spPr/>
    </dgm:pt>
    <dgm:pt modelId="{EE38734A-117A-47BF-89DE-0D04C6CF9CF0}" type="pres">
      <dgm:prSet presAssocID="{486B7BA9-E2E9-4677-9E62-9DA3E5A3FF05}" presName="Name37" presStyleLbl="parChTrans1D2" presStyleIdx="1" presStyleCnt="2"/>
      <dgm:spPr/>
    </dgm:pt>
    <dgm:pt modelId="{7B28281D-335F-4A0C-AC93-DE2C302DEC3C}" type="pres">
      <dgm:prSet presAssocID="{E6133FEB-789D-4402-9071-00B04973C2BF}" presName="hierRoot2" presStyleCnt="0">
        <dgm:presLayoutVars>
          <dgm:hierBranch val="init"/>
        </dgm:presLayoutVars>
      </dgm:prSet>
      <dgm:spPr/>
    </dgm:pt>
    <dgm:pt modelId="{9719EA89-393B-4A80-9AA9-0531A3F6EF52}" type="pres">
      <dgm:prSet presAssocID="{E6133FEB-789D-4402-9071-00B04973C2BF}" presName="rootComposite" presStyleCnt="0"/>
      <dgm:spPr/>
    </dgm:pt>
    <dgm:pt modelId="{D1934DA5-2468-4132-9C05-AC1009DDB8EB}" type="pres">
      <dgm:prSet presAssocID="{E6133FEB-789D-4402-9071-00B04973C2BF}" presName="rootText" presStyleLbl="node2" presStyleIdx="1" presStyleCnt="2">
        <dgm:presLayoutVars>
          <dgm:chPref val="3"/>
        </dgm:presLayoutVars>
      </dgm:prSet>
      <dgm:spPr/>
    </dgm:pt>
    <dgm:pt modelId="{54B270A3-89C6-4BFF-AD95-D5BA4FD08066}" type="pres">
      <dgm:prSet presAssocID="{E6133FEB-789D-4402-9071-00B04973C2BF}" presName="rootConnector" presStyleLbl="node2" presStyleIdx="1" presStyleCnt="2"/>
      <dgm:spPr/>
    </dgm:pt>
    <dgm:pt modelId="{09B74824-86BE-483F-BE29-CB608C43C5E1}" type="pres">
      <dgm:prSet presAssocID="{E6133FEB-789D-4402-9071-00B04973C2BF}" presName="hierChild4" presStyleCnt="0"/>
      <dgm:spPr/>
    </dgm:pt>
    <dgm:pt modelId="{B74ABB0A-2E7A-44B9-9871-F73EBCFE5E42}" type="pres">
      <dgm:prSet presAssocID="{E6133FEB-789D-4402-9071-00B04973C2BF}" presName="hierChild5" presStyleCnt="0"/>
      <dgm:spPr/>
    </dgm:pt>
    <dgm:pt modelId="{9BFCDFA3-BDDC-43E1-9723-DBAA2A33E120}" type="pres">
      <dgm:prSet presAssocID="{2C96C2FB-9AF5-42E7-A860-BC53337E2742}" presName="hierChild3" presStyleCnt="0"/>
      <dgm:spPr/>
    </dgm:pt>
  </dgm:ptLst>
  <dgm:cxnLst>
    <dgm:cxn modelId="{60BCBB00-2830-4231-B0ED-10C7DA40A398}" srcId="{2C96C2FB-9AF5-42E7-A860-BC53337E2742}" destId="{72615C4F-6150-4E0D-A73F-785C551AF8F5}" srcOrd="0" destOrd="0" parTransId="{CCD083D1-DC83-47E8-B64A-DC283DC42BF8}" sibTransId="{B7B4732B-8FAE-4ADF-BA89-DE97371C984F}"/>
    <dgm:cxn modelId="{93D52715-4A77-48D2-BF16-FBC1DA2844C3}" srcId="{2C96C2FB-9AF5-42E7-A860-BC53337E2742}" destId="{E6133FEB-789D-4402-9071-00B04973C2BF}" srcOrd="1" destOrd="0" parTransId="{486B7BA9-E2E9-4677-9E62-9DA3E5A3FF05}" sibTransId="{A9428DB3-AB20-4B3D-A422-21173AACF601}"/>
    <dgm:cxn modelId="{7DD09F1F-55AC-43B4-9541-D49791639E11}" type="presOf" srcId="{E6133FEB-789D-4402-9071-00B04973C2BF}" destId="{54B270A3-89C6-4BFF-AD95-D5BA4FD08066}" srcOrd="1" destOrd="0" presId="urn:microsoft.com/office/officeart/2005/8/layout/orgChart1"/>
    <dgm:cxn modelId="{25E00A3C-A2F4-461B-9146-F6B81B40F81F}" type="presOf" srcId="{E6133FEB-789D-4402-9071-00B04973C2BF}" destId="{D1934DA5-2468-4132-9C05-AC1009DDB8EB}" srcOrd="0" destOrd="0" presId="urn:microsoft.com/office/officeart/2005/8/layout/orgChart1"/>
    <dgm:cxn modelId="{E59F1F4F-46E4-4E61-B701-D421EBD1B322}" type="presOf" srcId="{2C96C2FB-9AF5-42E7-A860-BC53337E2742}" destId="{4FC62505-8D29-4C95-8BF7-C59B37A1D625}" srcOrd="0" destOrd="0" presId="urn:microsoft.com/office/officeart/2005/8/layout/orgChart1"/>
    <dgm:cxn modelId="{D80B0051-5EE6-4967-9CBB-025E81E68EBA}" type="presOf" srcId="{486B7BA9-E2E9-4677-9E62-9DA3E5A3FF05}" destId="{EE38734A-117A-47BF-89DE-0D04C6CF9CF0}" srcOrd="0" destOrd="0" presId="urn:microsoft.com/office/officeart/2005/8/layout/orgChart1"/>
    <dgm:cxn modelId="{3B94178F-5712-4025-BBBD-25D1B292E853}" type="presOf" srcId="{2C96C2FB-9AF5-42E7-A860-BC53337E2742}" destId="{AE56E43B-0921-4294-AF91-970B1807538E}" srcOrd="1" destOrd="0" presId="urn:microsoft.com/office/officeart/2005/8/layout/orgChart1"/>
    <dgm:cxn modelId="{B3E4C492-ECD6-4B35-8C51-8CF849873AA1}" type="presOf" srcId="{72615C4F-6150-4E0D-A73F-785C551AF8F5}" destId="{7B74CE6F-E194-45DC-AA36-2906C4A2C379}" srcOrd="1" destOrd="0" presId="urn:microsoft.com/office/officeart/2005/8/layout/orgChart1"/>
    <dgm:cxn modelId="{9FE1F29D-8FB5-46AD-8F0F-4B57A0B78E96}" srcId="{9E347FCA-7FF9-48ED-AF27-339B2752ED86}" destId="{2C96C2FB-9AF5-42E7-A860-BC53337E2742}" srcOrd="0" destOrd="0" parTransId="{B61685F3-B1AE-451A-9DDA-E3388D75CC3C}" sibTransId="{2DF28706-B7C2-41D9-8F13-FFC12546CDCE}"/>
    <dgm:cxn modelId="{65F781AB-63A6-4318-8E98-32E8D3904983}" type="presOf" srcId="{CCD083D1-DC83-47E8-B64A-DC283DC42BF8}" destId="{B6BB444D-6BC3-46EE-9365-E191D5B4D4D9}" srcOrd="0" destOrd="0" presId="urn:microsoft.com/office/officeart/2005/8/layout/orgChart1"/>
    <dgm:cxn modelId="{16F28FD3-BF76-4B1A-B70C-25805DF01EEA}" type="presOf" srcId="{72615C4F-6150-4E0D-A73F-785C551AF8F5}" destId="{36D1FD48-0A22-4C52-BD09-D4DDD45BE161}" srcOrd="0" destOrd="0" presId="urn:microsoft.com/office/officeart/2005/8/layout/orgChart1"/>
    <dgm:cxn modelId="{A73159E4-AC2A-4821-9743-BB0F31818352}" type="presOf" srcId="{9E347FCA-7FF9-48ED-AF27-339B2752ED86}" destId="{BE4BFC6E-A61B-4F88-93C3-395F046600A1}" srcOrd="0" destOrd="0" presId="urn:microsoft.com/office/officeart/2005/8/layout/orgChart1"/>
    <dgm:cxn modelId="{9CBFBF5D-402C-4CDE-920F-F7F0626C4A2F}" type="presParOf" srcId="{BE4BFC6E-A61B-4F88-93C3-395F046600A1}" destId="{09BE24E9-6524-42D0-B52C-B0D4E1A4CD96}" srcOrd="0" destOrd="0" presId="urn:microsoft.com/office/officeart/2005/8/layout/orgChart1"/>
    <dgm:cxn modelId="{6E2A0734-E82F-4DCF-9316-B4E903660BAF}" type="presParOf" srcId="{09BE24E9-6524-42D0-B52C-B0D4E1A4CD96}" destId="{838C5E6E-7AD0-4C74-A476-2669917A77E5}" srcOrd="0" destOrd="0" presId="urn:microsoft.com/office/officeart/2005/8/layout/orgChart1"/>
    <dgm:cxn modelId="{A179C2E7-AC57-4F56-AB07-CC7900AE2FED}" type="presParOf" srcId="{838C5E6E-7AD0-4C74-A476-2669917A77E5}" destId="{4FC62505-8D29-4C95-8BF7-C59B37A1D625}" srcOrd="0" destOrd="0" presId="urn:microsoft.com/office/officeart/2005/8/layout/orgChart1"/>
    <dgm:cxn modelId="{051A49DD-2D1C-45BD-830C-0C744DEE7C85}" type="presParOf" srcId="{838C5E6E-7AD0-4C74-A476-2669917A77E5}" destId="{AE56E43B-0921-4294-AF91-970B1807538E}" srcOrd="1" destOrd="0" presId="urn:microsoft.com/office/officeart/2005/8/layout/orgChart1"/>
    <dgm:cxn modelId="{A24CCAFD-0719-4CEE-983E-ED9DCA88AB5D}" type="presParOf" srcId="{09BE24E9-6524-42D0-B52C-B0D4E1A4CD96}" destId="{B0D61103-6D35-4BB2-85CE-065EFFC2B740}" srcOrd="1" destOrd="0" presId="urn:microsoft.com/office/officeart/2005/8/layout/orgChart1"/>
    <dgm:cxn modelId="{209CFDEB-29D7-4CB6-AB66-031C3E49AE95}" type="presParOf" srcId="{B0D61103-6D35-4BB2-85CE-065EFFC2B740}" destId="{B6BB444D-6BC3-46EE-9365-E191D5B4D4D9}" srcOrd="0" destOrd="0" presId="urn:microsoft.com/office/officeart/2005/8/layout/orgChart1"/>
    <dgm:cxn modelId="{402103AC-CBEE-476F-9C43-B942BCA0B820}" type="presParOf" srcId="{B0D61103-6D35-4BB2-85CE-065EFFC2B740}" destId="{030305E8-CE56-4278-9D46-1924C5BF3A83}" srcOrd="1" destOrd="0" presId="urn:microsoft.com/office/officeart/2005/8/layout/orgChart1"/>
    <dgm:cxn modelId="{29FCA1C8-4337-4D64-9F9B-65746B4D9806}" type="presParOf" srcId="{030305E8-CE56-4278-9D46-1924C5BF3A83}" destId="{B0A14AFA-F1D9-4EA1-80EF-9B8214B0CFA6}" srcOrd="0" destOrd="0" presId="urn:microsoft.com/office/officeart/2005/8/layout/orgChart1"/>
    <dgm:cxn modelId="{1C32254B-B3BD-4F5B-8B0C-073E19BC3121}" type="presParOf" srcId="{B0A14AFA-F1D9-4EA1-80EF-9B8214B0CFA6}" destId="{36D1FD48-0A22-4C52-BD09-D4DDD45BE161}" srcOrd="0" destOrd="0" presId="urn:microsoft.com/office/officeart/2005/8/layout/orgChart1"/>
    <dgm:cxn modelId="{2ACFB2A6-5582-409E-8B1D-8013ADE0C7D9}" type="presParOf" srcId="{B0A14AFA-F1D9-4EA1-80EF-9B8214B0CFA6}" destId="{7B74CE6F-E194-45DC-AA36-2906C4A2C379}" srcOrd="1" destOrd="0" presId="urn:microsoft.com/office/officeart/2005/8/layout/orgChart1"/>
    <dgm:cxn modelId="{B5D926B1-EAE5-4030-9506-85FFD50B26CB}" type="presParOf" srcId="{030305E8-CE56-4278-9D46-1924C5BF3A83}" destId="{99B64FC8-D96C-41D3-91BD-2FB08E3D6E60}" srcOrd="1" destOrd="0" presId="urn:microsoft.com/office/officeart/2005/8/layout/orgChart1"/>
    <dgm:cxn modelId="{42F5CD8B-B77D-4A58-8827-BDFD67160F20}" type="presParOf" srcId="{030305E8-CE56-4278-9D46-1924C5BF3A83}" destId="{F4C24B49-119D-4947-955B-CF365E9E4DE3}" srcOrd="2" destOrd="0" presId="urn:microsoft.com/office/officeart/2005/8/layout/orgChart1"/>
    <dgm:cxn modelId="{B6A5D84D-28A9-4852-895E-62E51CC7B26B}" type="presParOf" srcId="{B0D61103-6D35-4BB2-85CE-065EFFC2B740}" destId="{EE38734A-117A-47BF-89DE-0D04C6CF9CF0}" srcOrd="2" destOrd="0" presId="urn:microsoft.com/office/officeart/2005/8/layout/orgChart1"/>
    <dgm:cxn modelId="{404DA96E-A01D-4945-ADB2-B5F1BC2438ED}" type="presParOf" srcId="{B0D61103-6D35-4BB2-85CE-065EFFC2B740}" destId="{7B28281D-335F-4A0C-AC93-DE2C302DEC3C}" srcOrd="3" destOrd="0" presId="urn:microsoft.com/office/officeart/2005/8/layout/orgChart1"/>
    <dgm:cxn modelId="{8B403411-A765-4F59-807F-48CE8D0D9D61}" type="presParOf" srcId="{7B28281D-335F-4A0C-AC93-DE2C302DEC3C}" destId="{9719EA89-393B-4A80-9AA9-0531A3F6EF52}" srcOrd="0" destOrd="0" presId="urn:microsoft.com/office/officeart/2005/8/layout/orgChart1"/>
    <dgm:cxn modelId="{08EE0C8A-EC61-4086-B4D5-C4991712A065}" type="presParOf" srcId="{9719EA89-393B-4A80-9AA9-0531A3F6EF52}" destId="{D1934DA5-2468-4132-9C05-AC1009DDB8EB}" srcOrd="0" destOrd="0" presId="urn:microsoft.com/office/officeart/2005/8/layout/orgChart1"/>
    <dgm:cxn modelId="{0D7E6DF4-6C99-4A57-8817-3695B8C75665}" type="presParOf" srcId="{9719EA89-393B-4A80-9AA9-0531A3F6EF52}" destId="{54B270A3-89C6-4BFF-AD95-D5BA4FD08066}" srcOrd="1" destOrd="0" presId="urn:microsoft.com/office/officeart/2005/8/layout/orgChart1"/>
    <dgm:cxn modelId="{49545E36-AD99-4717-8DE1-FC4A5A32A12A}" type="presParOf" srcId="{7B28281D-335F-4A0C-AC93-DE2C302DEC3C}" destId="{09B74824-86BE-483F-BE29-CB608C43C5E1}" srcOrd="1" destOrd="0" presId="urn:microsoft.com/office/officeart/2005/8/layout/orgChart1"/>
    <dgm:cxn modelId="{302F9E93-2AF4-4A4A-9C48-462408D39FE6}" type="presParOf" srcId="{7B28281D-335F-4A0C-AC93-DE2C302DEC3C}" destId="{B74ABB0A-2E7A-44B9-9871-F73EBCFE5E42}" srcOrd="2" destOrd="0" presId="urn:microsoft.com/office/officeart/2005/8/layout/orgChart1"/>
    <dgm:cxn modelId="{1A11BBBF-25A9-441D-8632-B818435DE40F}" type="presParOf" srcId="{09BE24E9-6524-42D0-B52C-B0D4E1A4CD96}" destId="{9BFCDFA3-BDDC-43E1-9723-DBAA2A33E12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C731800-EF99-477A-97A6-6A835689E76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3206A7B-B3C2-4876-8E11-1D86BD9DE100}">
      <dgm:prSet phldrT="[Text]"/>
      <dgm:spPr/>
      <dgm:t>
        <a:bodyPr/>
        <a:lstStyle/>
        <a:p>
          <a:r>
            <a:rPr lang="en-US" dirty="0"/>
            <a:t>Types of inferential tests</a:t>
          </a:r>
        </a:p>
      </dgm:t>
    </dgm:pt>
    <dgm:pt modelId="{2907F2BC-151A-433F-B67F-BBF81764E99F}" type="parTrans" cxnId="{CB4EE73A-D94E-4A5E-9F45-736DE221E931}">
      <dgm:prSet/>
      <dgm:spPr/>
      <dgm:t>
        <a:bodyPr/>
        <a:lstStyle/>
        <a:p>
          <a:endParaRPr lang="en-US"/>
        </a:p>
      </dgm:t>
    </dgm:pt>
    <dgm:pt modelId="{33CD7217-5EED-40C1-9537-EA68C04E7CD6}" type="sibTrans" cxnId="{CB4EE73A-D94E-4A5E-9F45-736DE221E931}">
      <dgm:prSet/>
      <dgm:spPr/>
      <dgm:t>
        <a:bodyPr/>
        <a:lstStyle/>
        <a:p>
          <a:endParaRPr lang="en-US"/>
        </a:p>
      </dgm:t>
    </dgm:pt>
    <dgm:pt modelId="{E122F82E-DAE8-4BEC-807E-9471048DB14C}">
      <dgm:prSet phldrT="[Text]"/>
      <dgm:spPr/>
      <dgm:t>
        <a:bodyPr/>
        <a:lstStyle/>
        <a:p>
          <a:r>
            <a:rPr lang="en-US" b="1" dirty="0"/>
            <a:t>Parametric tests</a:t>
          </a:r>
          <a:endParaRPr lang="en-US" dirty="0"/>
        </a:p>
      </dgm:t>
    </dgm:pt>
    <dgm:pt modelId="{7EDFC203-6CEC-4327-8EE6-C492CF528FD6}" type="parTrans" cxnId="{96E5F55D-06FA-470D-BE06-84311F6FAB70}">
      <dgm:prSet/>
      <dgm:spPr/>
      <dgm:t>
        <a:bodyPr/>
        <a:lstStyle/>
        <a:p>
          <a:endParaRPr lang="en-US"/>
        </a:p>
      </dgm:t>
    </dgm:pt>
    <dgm:pt modelId="{AAB9CE49-9760-4DB4-BB47-3CE03C79C627}" type="sibTrans" cxnId="{96E5F55D-06FA-470D-BE06-84311F6FAB70}">
      <dgm:prSet/>
      <dgm:spPr/>
      <dgm:t>
        <a:bodyPr/>
        <a:lstStyle/>
        <a:p>
          <a:endParaRPr lang="en-US"/>
        </a:p>
      </dgm:t>
    </dgm:pt>
    <dgm:pt modelId="{37EC5535-A628-468F-BDA6-AC75E72E8A15}">
      <dgm:prSet phldrT="[Text]"/>
      <dgm:spPr/>
      <dgm:t>
        <a:bodyPr/>
        <a:lstStyle/>
        <a:p>
          <a:r>
            <a:rPr lang="en-US" b="1" dirty="0"/>
            <a:t>Non-parametric tests</a:t>
          </a:r>
          <a:endParaRPr lang="en-US" dirty="0"/>
        </a:p>
      </dgm:t>
    </dgm:pt>
    <dgm:pt modelId="{A87B6FDF-8872-4940-848A-0B148F3D1A4D}" type="parTrans" cxnId="{A6E2CC66-E120-4C2F-9B23-9F3F017706AE}">
      <dgm:prSet/>
      <dgm:spPr/>
      <dgm:t>
        <a:bodyPr/>
        <a:lstStyle/>
        <a:p>
          <a:endParaRPr lang="en-US"/>
        </a:p>
      </dgm:t>
    </dgm:pt>
    <dgm:pt modelId="{92224CD7-DF85-4A23-8273-B967EE890CF2}" type="sibTrans" cxnId="{A6E2CC66-E120-4C2F-9B23-9F3F017706AE}">
      <dgm:prSet/>
      <dgm:spPr/>
      <dgm:t>
        <a:bodyPr/>
        <a:lstStyle/>
        <a:p>
          <a:endParaRPr lang="en-US"/>
        </a:p>
      </dgm:t>
    </dgm:pt>
    <dgm:pt modelId="{4810854E-B6C0-4254-8BE7-7595FC369EC4}" type="pres">
      <dgm:prSet presAssocID="{DC731800-EF99-477A-97A6-6A835689E76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C886C4C-6E6B-4D57-B508-FCB777473401}" type="pres">
      <dgm:prSet presAssocID="{63206A7B-B3C2-4876-8E11-1D86BD9DE100}" presName="hierRoot1" presStyleCnt="0">
        <dgm:presLayoutVars>
          <dgm:hierBranch val="init"/>
        </dgm:presLayoutVars>
      </dgm:prSet>
      <dgm:spPr/>
    </dgm:pt>
    <dgm:pt modelId="{1F833996-266E-46A8-9738-5C3DDBC16729}" type="pres">
      <dgm:prSet presAssocID="{63206A7B-B3C2-4876-8E11-1D86BD9DE100}" presName="rootComposite1" presStyleCnt="0"/>
      <dgm:spPr/>
    </dgm:pt>
    <dgm:pt modelId="{D85174EC-E6C0-477B-BC7D-AA45E6E4C832}" type="pres">
      <dgm:prSet presAssocID="{63206A7B-B3C2-4876-8E11-1D86BD9DE100}" presName="rootText1" presStyleLbl="node0" presStyleIdx="0" presStyleCnt="1">
        <dgm:presLayoutVars>
          <dgm:chPref val="3"/>
        </dgm:presLayoutVars>
      </dgm:prSet>
      <dgm:spPr/>
    </dgm:pt>
    <dgm:pt modelId="{D782FFCC-7704-457C-AF26-34B8260E79F9}" type="pres">
      <dgm:prSet presAssocID="{63206A7B-B3C2-4876-8E11-1D86BD9DE100}" presName="rootConnector1" presStyleLbl="node1" presStyleIdx="0" presStyleCnt="0"/>
      <dgm:spPr/>
    </dgm:pt>
    <dgm:pt modelId="{8FD678A2-9ACE-412B-988D-A75498942664}" type="pres">
      <dgm:prSet presAssocID="{63206A7B-B3C2-4876-8E11-1D86BD9DE100}" presName="hierChild2" presStyleCnt="0"/>
      <dgm:spPr/>
    </dgm:pt>
    <dgm:pt modelId="{15AFDBC4-91AC-4910-90A1-D4052540BD9C}" type="pres">
      <dgm:prSet presAssocID="{7EDFC203-6CEC-4327-8EE6-C492CF528FD6}" presName="Name37" presStyleLbl="parChTrans1D2" presStyleIdx="0" presStyleCnt="2"/>
      <dgm:spPr/>
    </dgm:pt>
    <dgm:pt modelId="{3C990F26-FA1F-4F68-998A-1082FBFEA48B}" type="pres">
      <dgm:prSet presAssocID="{E122F82E-DAE8-4BEC-807E-9471048DB14C}" presName="hierRoot2" presStyleCnt="0">
        <dgm:presLayoutVars>
          <dgm:hierBranch val="init"/>
        </dgm:presLayoutVars>
      </dgm:prSet>
      <dgm:spPr/>
    </dgm:pt>
    <dgm:pt modelId="{F6BC9477-91AB-42BF-A210-F9DD309F8892}" type="pres">
      <dgm:prSet presAssocID="{E122F82E-DAE8-4BEC-807E-9471048DB14C}" presName="rootComposite" presStyleCnt="0"/>
      <dgm:spPr/>
    </dgm:pt>
    <dgm:pt modelId="{D390CD68-364F-41D1-AFD0-D9F676A410F8}" type="pres">
      <dgm:prSet presAssocID="{E122F82E-DAE8-4BEC-807E-9471048DB14C}" presName="rootText" presStyleLbl="node2" presStyleIdx="0" presStyleCnt="2">
        <dgm:presLayoutVars>
          <dgm:chPref val="3"/>
        </dgm:presLayoutVars>
      </dgm:prSet>
      <dgm:spPr/>
    </dgm:pt>
    <dgm:pt modelId="{6457231C-7E5F-46D8-BACD-F614CEC9B65B}" type="pres">
      <dgm:prSet presAssocID="{E122F82E-DAE8-4BEC-807E-9471048DB14C}" presName="rootConnector" presStyleLbl="node2" presStyleIdx="0" presStyleCnt="2"/>
      <dgm:spPr/>
    </dgm:pt>
    <dgm:pt modelId="{E0201F9F-B4BC-4B2D-B9ED-4A1F944F912F}" type="pres">
      <dgm:prSet presAssocID="{E122F82E-DAE8-4BEC-807E-9471048DB14C}" presName="hierChild4" presStyleCnt="0"/>
      <dgm:spPr/>
    </dgm:pt>
    <dgm:pt modelId="{309AB748-307A-4C6D-81D3-CC84ADB95F1C}" type="pres">
      <dgm:prSet presAssocID="{E122F82E-DAE8-4BEC-807E-9471048DB14C}" presName="hierChild5" presStyleCnt="0"/>
      <dgm:spPr/>
    </dgm:pt>
    <dgm:pt modelId="{E6D979AF-70E0-40F4-AC06-D803E847F966}" type="pres">
      <dgm:prSet presAssocID="{A87B6FDF-8872-4940-848A-0B148F3D1A4D}" presName="Name37" presStyleLbl="parChTrans1D2" presStyleIdx="1" presStyleCnt="2"/>
      <dgm:spPr/>
    </dgm:pt>
    <dgm:pt modelId="{82EBC3B2-DB3A-4A84-933C-887A1FB6AE2E}" type="pres">
      <dgm:prSet presAssocID="{37EC5535-A628-468F-BDA6-AC75E72E8A15}" presName="hierRoot2" presStyleCnt="0">
        <dgm:presLayoutVars>
          <dgm:hierBranch val="init"/>
        </dgm:presLayoutVars>
      </dgm:prSet>
      <dgm:spPr/>
    </dgm:pt>
    <dgm:pt modelId="{40D517CB-EB71-49C8-A9F8-1AC73750C9C5}" type="pres">
      <dgm:prSet presAssocID="{37EC5535-A628-468F-BDA6-AC75E72E8A15}" presName="rootComposite" presStyleCnt="0"/>
      <dgm:spPr/>
    </dgm:pt>
    <dgm:pt modelId="{D9967B60-3D6D-46ED-AB97-6972766EE4DD}" type="pres">
      <dgm:prSet presAssocID="{37EC5535-A628-468F-BDA6-AC75E72E8A15}" presName="rootText" presStyleLbl="node2" presStyleIdx="1" presStyleCnt="2">
        <dgm:presLayoutVars>
          <dgm:chPref val="3"/>
        </dgm:presLayoutVars>
      </dgm:prSet>
      <dgm:spPr/>
    </dgm:pt>
    <dgm:pt modelId="{501A97ED-763B-4808-9F5E-1CF13D71E826}" type="pres">
      <dgm:prSet presAssocID="{37EC5535-A628-468F-BDA6-AC75E72E8A15}" presName="rootConnector" presStyleLbl="node2" presStyleIdx="1" presStyleCnt="2"/>
      <dgm:spPr/>
    </dgm:pt>
    <dgm:pt modelId="{812908F9-AC40-4EBA-B7D8-938A33E88E7F}" type="pres">
      <dgm:prSet presAssocID="{37EC5535-A628-468F-BDA6-AC75E72E8A15}" presName="hierChild4" presStyleCnt="0"/>
      <dgm:spPr/>
    </dgm:pt>
    <dgm:pt modelId="{32BA5FEE-AD72-4819-AD85-A1E09E7F8D64}" type="pres">
      <dgm:prSet presAssocID="{37EC5535-A628-468F-BDA6-AC75E72E8A15}" presName="hierChild5" presStyleCnt="0"/>
      <dgm:spPr/>
    </dgm:pt>
    <dgm:pt modelId="{E8C20651-A66F-4C44-A1E8-0F32A0141B18}" type="pres">
      <dgm:prSet presAssocID="{63206A7B-B3C2-4876-8E11-1D86BD9DE100}" presName="hierChild3" presStyleCnt="0"/>
      <dgm:spPr/>
    </dgm:pt>
  </dgm:ptLst>
  <dgm:cxnLst>
    <dgm:cxn modelId="{9EE3C303-6BAD-4CF4-BFF2-07074F9E6200}" type="presOf" srcId="{63206A7B-B3C2-4876-8E11-1D86BD9DE100}" destId="{D782FFCC-7704-457C-AF26-34B8260E79F9}" srcOrd="1" destOrd="0" presId="urn:microsoft.com/office/officeart/2005/8/layout/orgChart1"/>
    <dgm:cxn modelId="{0C152604-D0CD-4131-8F50-B980857F91A6}" type="presOf" srcId="{A87B6FDF-8872-4940-848A-0B148F3D1A4D}" destId="{E6D979AF-70E0-40F4-AC06-D803E847F966}" srcOrd="0" destOrd="0" presId="urn:microsoft.com/office/officeart/2005/8/layout/orgChart1"/>
    <dgm:cxn modelId="{CB4EE73A-D94E-4A5E-9F45-736DE221E931}" srcId="{DC731800-EF99-477A-97A6-6A835689E761}" destId="{63206A7B-B3C2-4876-8E11-1D86BD9DE100}" srcOrd="0" destOrd="0" parTransId="{2907F2BC-151A-433F-B67F-BBF81764E99F}" sibTransId="{33CD7217-5EED-40C1-9537-EA68C04E7CD6}"/>
    <dgm:cxn modelId="{96E5F55D-06FA-470D-BE06-84311F6FAB70}" srcId="{63206A7B-B3C2-4876-8E11-1D86BD9DE100}" destId="{E122F82E-DAE8-4BEC-807E-9471048DB14C}" srcOrd="0" destOrd="0" parTransId="{7EDFC203-6CEC-4327-8EE6-C492CF528FD6}" sibTransId="{AAB9CE49-9760-4DB4-BB47-3CE03C79C627}"/>
    <dgm:cxn modelId="{A6E2CC66-E120-4C2F-9B23-9F3F017706AE}" srcId="{63206A7B-B3C2-4876-8E11-1D86BD9DE100}" destId="{37EC5535-A628-468F-BDA6-AC75E72E8A15}" srcOrd="1" destOrd="0" parTransId="{A87B6FDF-8872-4940-848A-0B148F3D1A4D}" sibTransId="{92224CD7-DF85-4A23-8273-B967EE890CF2}"/>
    <dgm:cxn modelId="{D187E966-C2AB-4381-8AFC-F5ED7135F78D}" type="presOf" srcId="{37EC5535-A628-468F-BDA6-AC75E72E8A15}" destId="{D9967B60-3D6D-46ED-AB97-6972766EE4DD}" srcOrd="0" destOrd="0" presId="urn:microsoft.com/office/officeart/2005/8/layout/orgChart1"/>
    <dgm:cxn modelId="{06F2826B-5641-4ECB-A4D2-345F322BA962}" type="presOf" srcId="{E122F82E-DAE8-4BEC-807E-9471048DB14C}" destId="{6457231C-7E5F-46D8-BACD-F614CEC9B65B}" srcOrd="1" destOrd="0" presId="urn:microsoft.com/office/officeart/2005/8/layout/orgChart1"/>
    <dgm:cxn modelId="{380AF26C-F855-47BA-B54B-C51DBC2F75AC}" type="presOf" srcId="{E122F82E-DAE8-4BEC-807E-9471048DB14C}" destId="{D390CD68-364F-41D1-AFD0-D9F676A410F8}" srcOrd="0" destOrd="0" presId="urn:microsoft.com/office/officeart/2005/8/layout/orgChart1"/>
    <dgm:cxn modelId="{38BA2650-6A26-42D1-8004-C9BAB69DE7FB}" type="presOf" srcId="{DC731800-EF99-477A-97A6-6A835689E761}" destId="{4810854E-B6C0-4254-8BE7-7595FC369EC4}" srcOrd="0" destOrd="0" presId="urn:microsoft.com/office/officeart/2005/8/layout/orgChart1"/>
    <dgm:cxn modelId="{AC685B71-9884-4E88-9960-43CA2ABA0E5D}" type="presOf" srcId="{63206A7B-B3C2-4876-8E11-1D86BD9DE100}" destId="{D85174EC-E6C0-477B-BC7D-AA45E6E4C832}" srcOrd="0" destOrd="0" presId="urn:microsoft.com/office/officeart/2005/8/layout/orgChart1"/>
    <dgm:cxn modelId="{9D8223D1-630D-437F-BF88-46084F6FBA1E}" type="presOf" srcId="{7EDFC203-6CEC-4327-8EE6-C492CF528FD6}" destId="{15AFDBC4-91AC-4910-90A1-D4052540BD9C}" srcOrd="0" destOrd="0" presId="urn:microsoft.com/office/officeart/2005/8/layout/orgChart1"/>
    <dgm:cxn modelId="{EE6095FA-F561-49D0-84AE-3019EFF96D5D}" type="presOf" srcId="{37EC5535-A628-468F-BDA6-AC75E72E8A15}" destId="{501A97ED-763B-4808-9F5E-1CF13D71E826}" srcOrd="1" destOrd="0" presId="urn:microsoft.com/office/officeart/2005/8/layout/orgChart1"/>
    <dgm:cxn modelId="{9766BCCE-D177-4ABD-9A33-965B2E9A9F9B}" type="presParOf" srcId="{4810854E-B6C0-4254-8BE7-7595FC369EC4}" destId="{EC886C4C-6E6B-4D57-B508-FCB777473401}" srcOrd="0" destOrd="0" presId="urn:microsoft.com/office/officeart/2005/8/layout/orgChart1"/>
    <dgm:cxn modelId="{A374C569-A022-4AFF-9479-3B6D9BAFF7C2}" type="presParOf" srcId="{EC886C4C-6E6B-4D57-B508-FCB777473401}" destId="{1F833996-266E-46A8-9738-5C3DDBC16729}" srcOrd="0" destOrd="0" presId="urn:microsoft.com/office/officeart/2005/8/layout/orgChart1"/>
    <dgm:cxn modelId="{05B37BBF-8EC6-4F58-B1AE-B62753732AC1}" type="presParOf" srcId="{1F833996-266E-46A8-9738-5C3DDBC16729}" destId="{D85174EC-E6C0-477B-BC7D-AA45E6E4C832}" srcOrd="0" destOrd="0" presId="urn:microsoft.com/office/officeart/2005/8/layout/orgChart1"/>
    <dgm:cxn modelId="{7E160F31-06FA-475E-A26C-2986486620EC}" type="presParOf" srcId="{1F833996-266E-46A8-9738-5C3DDBC16729}" destId="{D782FFCC-7704-457C-AF26-34B8260E79F9}" srcOrd="1" destOrd="0" presId="urn:microsoft.com/office/officeart/2005/8/layout/orgChart1"/>
    <dgm:cxn modelId="{41C9B62D-CF8E-4125-8887-F5DC78FA672A}" type="presParOf" srcId="{EC886C4C-6E6B-4D57-B508-FCB777473401}" destId="{8FD678A2-9ACE-412B-988D-A75498942664}" srcOrd="1" destOrd="0" presId="urn:microsoft.com/office/officeart/2005/8/layout/orgChart1"/>
    <dgm:cxn modelId="{85CCF837-5F71-405D-9268-97E3E26AFE54}" type="presParOf" srcId="{8FD678A2-9ACE-412B-988D-A75498942664}" destId="{15AFDBC4-91AC-4910-90A1-D4052540BD9C}" srcOrd="0" destOrd="0" presId="urn:microsoft.com/office/officeart/2005/8/layout/orgChart1"/>
    <dgm:cxn modelId="{FAC34E10-1C5B-430D-8540-A4D2D1F9E2D9}" type="presParOf" srcId="{8FD678A2-9ACE-412B-988D-A75498942664}" destId="{3C990F26-FA1F-4F68-998A-1082FBFEA48B}" srcOrd="1" destOrd="0" presId="urn:microsoft.com/office/officeart/2005/8/layout/orgChart1"/>
    <dgm:cxn modelId="{694C91D6-F440-470E-ADE7-520F1E6C0D26}" type="presParOf" srcId="{3C990F26-FA1F-4F68-998A-1082FBFEA48B}" destId="{F6BC9477-91AB-42BF-A210-F9DD309F8892}" srcOrd="0" destOrd="0" presId="urn:microsoft.com/office/officeart/2005/8/layout/orgChart1"/>
    <dgm:cxn modelId="{3AF60EA8-9710-487E-A3FF-A275724D4918}" type="presParOf" srcId="{F6BC9477-91AB-42BF-A210-F9DD309F8892}" destId="{D390CD68-364F-41D1-AFD0-D9F676A410F8}" srcOrd="0" destOrd="0" presId="urn:microsoft.com/office/officeart/2005/8/layout/orgChart1"/>
    <dgm:cxn modelId="{FEC39D23-FA72-46DE-BC73-09ECB9F5EFB2}" type="presParOf" srcId="{F6BC9477-91AB-42BF-A210-F9DD309F8892}" destId="{6457231C-7E5F-46D8-BACD-F614CEC9B65B}" srcOrd="1" destOrd="0" presId="urn:microsoft.com/office/officeart/2005/8/layout/orgChart1"/>
    <dgm:cxn modelId="{5130B489-DF9A-4F8A-955F-4ACB52DC0F4E}" type="presParOf" srcId="{3C990F26-FA1F-4F68-998A-1082FBFEA48B}" destId="{E0201F9F-B4BC-4B2D-B9ED-4A1F944F912F}" srcOrd="1" destOrd="0" presId="urn:microsoft.com/office/officeart/2005/8/layout/orgChart1"/>
    <dgm:cxn modelId="{CB3212F1-0143-4522-9C70-D8F47C56104B}" type="presParOf" srcId="{3C990F26-FA1F-4F68-998A-1082FBFEA48B}" destId="{309AB748-307A-4C6D-81D3-CC84ADB95F1C}" srcOrd="2" destOrd="0" presId="urn:microsoft.com/office/officeart/2005/8/layout/orgChart1"/>
    <dgm:cxn modelId="{395062F1-26A9-4B8A-9033-14CC1D24749F}" type="presParOf" srcId="{8FD678A2-9ACE-412B-988D-A75498942664}" destId="{E6D979AF-70E0-40F4-AC06-D803E847F966}" srcOrd="2" destOrd="0" presId="urn:microsoft.com/office/officeart/2005/8/layout/orgChart1"/>
    <dgm:cxn modelId="{F4608A4A-BA8A-4456-A19C-810DF943114D}" type="presParOf" srcId="{8FD678A2-9ACE-412B-988D-A75498942664}" destId="{82EBC3B2-DB3A-4A84-933C-887A1FB6AE2E}" srcOrd="3" destOrd="0" presId="urn:microsoft.com/office/officeart/2005/8/layout/orgChart1"/>
    <dgm:cxn modelId="{5CC1DD06-D1B1-4E44-B523-A2D8EE3F2A23}" type="presParOf" srcId="{82EBC3B2-DB3A-4A84-933C-887A1FB6AE2E}" destId="{40D517CB-EB71-49C8-A9F8-1AC73750C9C5}" srcOrd="0" destOrd="0" presId="urn:microsoft.com/office/officeart/2005/8/layout/orgChart1"/>
    <dgm:cxn modelId="{69D707D9-5D0D-4255-A36F-47796CA7831D}" type="presParOf" srcId="{40D517CB-EB71-49C8-A9F8-1AC73750C9C5}" destId="{D9967B60-3D6D-46ED-AB97-6972766EE4DD}" srcOrd="0" destOrd="0" presId="urn:microsoft.com/office/officeart/2005/8/layout/orgChart1"/>
    <dgm:cxn modelId="{E684A2A0-21C6-4F84-9A14-6BB8B7FE8428}" type="presParOf" srcId="{40D517CB-EB71-49C8-A9F8-1AC73750C9C5}" destId="{501A97ED-763B-4808-9F5E-1CF13D71E826}" srcOrd="1" destOrd="0" presId="urn:microsoft.com/office/officeart/2005/8/layout/orgChart1"/>
    <dgm:cxn modelId="{0B38D9E9-C948-4808-AF94-AA1068DC6278}" type="presParOf" srcId="{82EBC3B2-DB3A-4A84-933C-887A1FB6AE2E}" destId="{812908F9-AC40-4EBA-B7D8-938A33E88E7F}" srcOrd="1" destOrd="0" presId="urn:microsoft.com/office/officeart/2005/8/layout/orgChart1"/>
    <dgm:cxn modelId="{614FB747-0AED-48FC-B6B4-C4CB5CE26577}" type="presParOf" srcId="{82EBC3B2-DB3A-4A84-933C-887A1FB6AE2E}" destId="{32BA5FEE-AD72-4819-AD85-A1E09E7F8D64}" srcOrd="2" destOrd="0" presId="urn:microsoft.com/office/officeart/2005/8/layout/orgChart1"/>
    <dgm:cxn modelId="{C13F3CED-8A1F-4335-90DE-1854355040D3}" type="presParOf" srcId="{EC886C4C-6E6B-4D57-B508-FCB777473401}" destId="{E8C20651-A66F-4C44-A1E8-0F32A0141B1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38734A-117A-47BF-89DE-0D04C6CF9CF0}">
      <dsp:nvSpPr>
        <dsp:cNvPr id="0" name=""/>
        <dsp:cNvSpPr/>
      </dsp:nvSpPr>
      <dsp:spPr>
        <a:xfrm>
          <a:off x="5257800" y="1798278"/>
          <a:ext cx="2174490" cy="754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390"/>
              </a:lnTo>
              <a:lnTo>
                <a:pt x="2174490" y="377390"/>
              </a:lnTo>
              <a:lnTo>
                <a:pt x="2174490" y="754781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B444D-6BC3-46EE-9365-E191D5B4D4D9}">
      <dsp:nvSpPr>
        <dsp:cNvPr id="0" name=""/>
        <dsp:cNvSpPr/>
      </dsp:nvSpPr>
      <dsp:spPr>
        <a:xfrm>
          <a:off x="3083309" y="1798278"/>
          <a:ext cx="2174490" cy="754781"/>
        </a:xfrm>
        <a:custGeom>
          <a:avLst/>
          <a:gdLst/>
          <a:ahLst/>
          <a:cxnLst/>
          <a:rect l="0" t="0" r="0" b="0"/>
          <a:pathLst>
            <a:path>
              <a:moveTo>
                <a:pt x="2174490" y="0"/>
              </a:moveTo>
              <a:lnTo>
                <a:pt x="2174490" y="377390"/>
              </a:lnTo>
              <a:lnTo>
                <a:pt x="0" y="377390"/>
              </a:lnTo>
              <a:lnTo>
                <a:pt x="0" y="754781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C62505-8D29-4C95-8BF7-C59B37A1D625}">
      <dsp:nvSpPr>
        <dsp:cNvPr id="0" name=""/>
        <dsp:cNvSpPr/>
      </dsp:nvSpPr>
      <dsp:spPr>
        <a:xfrm>
          <a:off x="3460700" y="1178"/>
          <a:ext cx="3594199" cy="17970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465" tIns="37465" rIns="37465" bIns="37465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b="1" kern="1200" dirty="0"/>
            <a:t>Branches of statistics</a:t>
          </a:r>
        </a:p>
      </dsp:txBody>
      <dsp:txXfrm>
        <a:off x="3460700" y="1178"/>
        <a:ext cx="3594199" cy="1797099"/>
      </dsp:txXfrm>
    </dsp:sp>
    <dsp:sp modelId="{36D1FD48-0A22-4C52-BD09-D4DDD45BE161}">
      <dsp:nvSpPr>
        <dsp:cNvPr id="0" name=""/>
        <dsp:cNvSpPr/>
      </dsp:nvSpPr>
      <dsp:spPr>
        <a:xfrm>
          <a:off x="1286209" y="2553059"/>
          <a:ext cx="3594199" cy="17970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465" tIns="37465" rIns="37465" bIns="37465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kern="1200" dirty="0"/>
            <a:t>Descriptive statistics</a:t>
          </a:r>
        </a:p>
      </dsp:txBody>
      <dsp:txXfrm>
        <a:off x="1286209" y="2553059"/>
        <a:ext cx="3594199" cy="1797099"/>
      </dsp:txXfrm>
    </dsp:sp>
    <dsp:sp modelId="{D1934DA5-2468-4132-9C05-AC1009DDB8EB}">
      <dsp:nvSpPr>
        <dsp:cNvPr id="0" name=""/>
        <dsp:cNvSpPr/>
      </dsp:nvSpPr>
      <dsp:spPr>
        <a:xfrm>
          <a:off x="5635190" y="2553059"/>
          <a:ext cx="3594199" cy="17970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465" tIns="37465" rIns="37465" bIns="37465" numCol="1" spcCol="1270" anchor="ctr" anchorCtr="0">
          <a:noAutofit/>
        </a:bodyPr>
        <a:lstStyle/>
        <a:p>
          <a:pPr marL="0" lvl="0" indent="0" algn="ctr" defTabSz="2622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900" kern="1200" dirty="0"/>
            <a:t>Inferential statistics</a:t>
          </a:r>
        </a:p>
      </dsp:txBody>
      <dsp:txXfrm>
        <a:off x="5635190" y="2553059"/>
        <a:ext cx="3594199" cy="17970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D979AF-70E0-40F4-AC06-D803E847F966}">
      <dsp:nvSpPr>
        <dsp:cNvPr id="0" name=""/>
        <dsp:cNvSpPr/>
      </dsp:nvSpPr>
      <dsp:spPr>
        <a:xfrm>
          <a:off x="5257800" y="1798278"/>
          <a:ext cx="2174490" cy="754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390"/>
              </a:lnTo>
              <a:lnTo>
                <a:pt x="2174490" y="377390"/>
              </a:lnTo>
              <a:lnTo>
                <a:pt x="2174490" y="7547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AFDBC4-91AC-4910-90A1-D4052540BD9C}">
      <dsp:nvSpPr>
        <dsp:cNvPr id="0" name=""/>
        <dsp:cNvSpPr/>
      </dsp:nvSpPr>
      <dsp:spPr>
        <a:xfrm>
          <a:off x="3083309" y="1798278"/>
          <a:ext cx="2174490" cy="754781"/>
        </a:xfrm>
        <a:custGeom>
          <a:avLst/>
          <a:gdLst/>
          <a:ahLst/>
          <a:cxnLst/>
          <a:rect l="0" t="0" r="0" b="0"/>
          <a:pathLst>
            <a:path>
              <a:moveTo>
                <a:pt x="2174490" y="0"/>
              </a:moveTo>
              <a:lnTo>
                <a:pt x="2174490" y="377390"/>
              </a:lnTo>
              <a:lnTo>
                <a:pt x="0" y="377390"/>
              </a:lnTo>
              <a:lnTo>
                <a:pt x="0" y="7547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174EC-E6C0-477B-BC7D-AA45E6E4C832}">
      <dsp:nvSpPr>
        <dsp:cNvPr id="0" name=""/>
        <dsp:cNvSpPr/>
      </dsp:nvSpPr>
      <dsp:spPr>
        <a:xfrm>
          <a:off x="3460700" y="1178"/>
          <a:ext cx="3594199" cy="17970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 dirty="0"/>
            <a:t>Types of inferential tests</a:t>
          </a:r>
        </a:p>
      </dsp:txBody>
      <dsp:txXfrm>
        <a:off x="3460700" y="1178"/>
        <a:ext cx="3594199" cy="1797099"/>
      </dsp:txXfrm>
    </dsp:sp>
    <dsp:sp modelId="{D390CD68-364F-41D1-AFD0-D9F676A410F8}">
      <dsp:nvSpPr>
        <dsp:cNvPr id="0" name=""/>
        <dsp:cNvSpPr/>
      </dsp:nvSpPr>
      <dsp:spPr>
        <a:xfrm>
          <a:off x="1286209" y="2553059"/>
          <a:ext cx="3594199" cy="17970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/>
            <a:t>Parametric tests</a:t>
          </a:r>
          <a:endParaRPr lang="en-US" sz="4200" kern="1200" dirty="0"/>
        </a:p>
      </dsp:txBody>
      <dsp:txXfrm>
        <a:off x="1286209" y="2553059"/>
        <a:ext cx="3594199" cy="1797099"/>
      </dsp:txXfrm>
    </dsp:sp>
    <dsp:sp modelId="{D9967B60-3D6D-46ED-AB97-6972766EE4DD}">
      <dsp:nvSpPr>
        <dsp:cNvPr id="0" name=""/>
        <dsp:cNvSpPr/>
      </dsp:nvSpPr>
      <dsp:spPr>
        <a:xfrm>
          <a:off x="5635190" y="2553059"/>
          <a:ext cx="3594199" cy="179709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b="1" kern="1200" dirty="0"/>
            <a:t>Non-parametric tests</a:t>
          </a:r>
          <a:endParaRPr lang="en-US" sz="4200" kern="1200" dirty="0"/>
        </a:p>
      </dsp:txBody>
      <dsp:txXfrm>
        <a:off x="5635190" y="2553059"/>
        <a:ext cx="3594199" cy="17970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24CBBB-4CEC-40CB-BE30-9918CDC36F37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FD4C2C-A65F-477A-B619-95B19E5D39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081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95DCC9-84FC-3A64-72E1-065937634F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C1C16C-A202-70E6-5E5A-896B251B09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C708C-4F59-8EE2-C7C4-636A5352B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FB459-C5ED-5743-74C5-7477BBE4A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70A34-C35D-C848-5ADD-1BB0131D3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165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673BC-08BD-56A6-C40D-54F390153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FBA49-191D-0D45-B414-9C5904C332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1878C-0BA7-93B9-08CE-4DDA99F91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0B9F1A-516A-6BCE-F03D-FE2DCB9FA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ACD09-E255-8D5E-BF87-C6E30914E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262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5282C9-95DB-92DE-DB63-EBFC53EEC8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85E3E5-225F-7E03-60A7-BC93DC5CBC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51767D-6659-0AB3-3F3A-EB6BDCCFD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F6FB03-D584-5CAD-A566-4BBB4C886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803394-3070-E625-8FF2-2F3477406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352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FCAF8-F198-F64E-5C56-F64301E8E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E0185-D9FC-A9D1-FA0C-3E58E4F02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EF679-14DA-1A85-8E0F-853E73A96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2C8365-8523-9E65-9773-C9BD66C10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0093D-00F0-B163-1143-CE9BF7251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234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3CE9F-A0B2-72BC-38F7-B69E87BDB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789A7-43A3-5FB0-4C6F-FBDF29170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4568A-9C34-ED92-C34C-21353AEBA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764418-2C28-FCDD-C0F5-7DEF885FB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519E1-07AE-CE41-2C3B-40918E998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937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D4413-174E-4D51-84BE-3F1A58476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972A9-DEAF-45E2-B2DC-31D6406CC8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C5D753-DFE5-6611-DC49-879A5C2DC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080D7F-744C-476B-40A6-284411481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404B53-6E31-23D6-18A5-0370CB7F6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DFBD2B-4121-5C16-F5AB-D99EF5490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428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AE04A-CCDF-4681-52B3-6C5ABBFF6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600687-429C-30F1-A659-BFDA18BC09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2B991E-C0BC-24EE-CAA6-02A51DD18E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C9CDB8-B5E1-1EF3-3810-67CE6B4DB2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1E7FD1-ADC9-624D-523D-AA7E414EFA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8AFF5D-CCE4-E63E-CE8E-0A21DE64F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9958AA-E35C-192D-DB69-97B1CA355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C86EB2-04C9-F6A8-77E1-644DFF877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044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0365D-3FAC-F2BB-0531-9CE45AC9A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3BA261-2535-C0CC-4E00-109C9FEFB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F63C23-2100-0013-16B9-7048DA66C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3B9B5B-6FD1-6D67-BDEB-64C22403F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676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7928FD-D709-B93D-E1A5-38CABFAA8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3A075C-880F-0D4B-EE05-7F6B5970A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1F79A2-27FE-6AB1-ECEC-5752B4D3D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554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68D94-3530-0616-8322-EBA024EF9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5DFAA2-0689-DC76-A7EC-D3E807F83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432924-07D1-1BFB-E7C2-16A2DAE6C3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A0FB6-ECE2-EBD8-DA04-DCDA0107C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544006-52F2-460B-7079-B077AEBBC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2B75CE-5021-F3CD-4849-9FFA15D6C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931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02CA0-FDBE-2FC2-A7B8-97329407B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C291F9-3F3D-995B-1680-390723251F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EDDDEC-118A-94F7-7E7E-9392D3560A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878134-B38B-47F8-1260-15F355897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F9E7C-32FE-47F6-8C26-5202CFB6440B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592274-4507-64A4-2D9D-B376DAC4C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37BDD9-D004-3357-2773-7601A3FFE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47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1ECA9C-D489-286C-9E75-DBA5B83B1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85C0AB-6B1D-806A-76DB-AC5203D7C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1775FF-B634-F05E-0780-A8ADA8222F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F9E7C-32FE-47F6-8C26-5202CFB6440B}" type="datetimeFigureOut">
              <a:rPr lang="en-US" smtClean="0"/>
              <a:t>11/12/2023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930C6E-A142-34A5-3D77-74FD950FE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5B99E0-5D92-9D9E-B4F2-C1059B1042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A5F54-4477-453A-B864-5D3264B1C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748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76345-43B6-DF9D-CC55-7961934F1C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Lecture starting soon</a:t>
            </a:r>
          </a:p>
        </p:txBody>
      </p:sp>
    </p:spTree>
    <p:extLst>
      <p:ext uri="{BB962C8B-B14F-4D97-AF65-F5344CB8AC3E}">
        <p14:creationId xmlns:p14="http://schemas.microsoft.com/office/powerpoint/2010/main" val="1510845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BF006-88BC-6DD8-7016-9486DA24F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inferential statistical tests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2E97FE1-C4C8-9ADB-6D77-97BBE85EBB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“Although parametric tests are more preferable in quantitative research, non-parametric tests are [also] important for applied linguistics research because some data are not always strongly interval or continuous” </a:t>
            </a:r>
          </a:p>
          <a:p>
            <a:pPr marL="0" indent="0" algn="r">
              <a:buNone/>
            </a:pPr>
            <a:r>
              <a:rPr lang="en-US" dirty="0"/>
              <a:t>(</a:t>
            </a:r>
            <a:r>
              <a:rPr lang="en-US" dirty="0" err="1"/>
              <a:t>Phakiti</a:t>
            </a:r>
            <a:r>
              <a:rPr lang="en-US" dirty="0"/>
              <a:t>, 2010, pp. 45-46). </a:t>
            </a:r>
          </a:p>
        </p:txBody>
      </p:sp>
    </p:spTree>
    <p:extLst>
      <p:ext uri="{BB962C8B-B14F-4D97-AF65-F5344CB8AC3E}">
        <p14:creationId xmlns:p14="http://schemas.microsoft.com/office/powerpoint/2010/main" val="870796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BF006-88BC-6DD8-7016-9486DA24F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 for inferential statistical tests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E6691A-5C2D-B9A8-F1D6-94286E35E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number of assumptions (</a:t>
            </a:r>
            <a:r>
              <a:rPr lang="en-US" b="1" dirty="0"/>
              <a:t>conditions</a:t>
            </a:r>
            <a:r>
              <a:rPr lang="en-US" dirty="0"/>
              <a:t>) should be met before the researcher can decide on using the appropriate inferential testing category with their data.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“These assumptions (</a:t>
            </a:r>
            <a:r>
              <a:rPr lang="en-US" b="1" dirty="0"/>
              <a:t>conditions</a:t>
            </a:r>
            <a:r>
              <a:rPr lang="en-US" dirty="0"/>
              <a:t>) are not optional and if they are not met, there is a heightened risk of making a </a:t>
            </a:r>
            <a:r>
              <a:rPr lang="en-US" b="1" dirty="0"/>
              <a:t>false inference</a:t>
            </a:r>
            <a:r>
              <a:rPr lang="en-US" dirty="0"/>
              <a:t>” </a:t>
            </a:r>
          </a:p>
          <a:p>
            <a:pPr marL="0" indent="0" algn="r">
              <a:buNone/>
            </a:pPr>
            <a:r>
              <a:rPr lang="en-US" dirty="0"/>
              <a:t>(</a:t>
            </a:r>
            <a:r>
              <a:rPr lang="en-US" dirty="0" err="1"/>
              <a:t>Phakiti</a:t>
            </a:r>
            <a:r>
              <a:rPr lang="en-US" dirty="0"/>
              <a:t>, 2010, p. 45). </a:t>
            </a:r>
          </a:p>
        </p:txBody>
      </p:sp>
    </p:spTree>
    <p:extLst>
      <p:ext uri="{BB962C8B-B14F-4D97-AF65-F5344CB8AC3E}">
        <p14:creationId xmlns:p14="http://schemas.microsoft.com/office/powerpoint/2010/main" val="35488594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BF006-88BC-6DD8-7016-9486DA24F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 for inferential statistical tests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E18D2295-50AF-8C24-5472-76A9E72AFB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3039760"/>
              </p:ext>
            </p:extLst>
          </p:nvPr>
        </p:nvGraphicFramePr>
        <p:xfrm>
          <a:off x="375908" y="2544757"/>
          <a:ext cx="11440184" cy="1768485"/>
        </p:xfrm>
        <a:graphic>
          <a:graphicData uri="http://schemas.openxmlformats.org/drawingml/2006/table">
            <a:tbl>
              <a:tblPr firstRow="1" firstCol="1" bandRow="1"/>
              <a:tblGrid>
                <a:gridCol w="3963067">
                  <a:extLst>
                    <a:ext uri="{9D8B030D-6E8A-4147-A177-3AD203B41FA5}">
                      <a16:colId xmlns:a16="http://schemas.microsoft.com/office/drawing/2014/main" val="1046325447"/>
                    </a:ext>
                  </a:extLst>
                </a:gridCol>
                <a:gridCol w="3511753">
                  <a:extLst>
                    <a:ext uri="{9D8B030D-6E8A-4147-A177-3AD203B41FA5}">
                      <a16:colId xmlns:a16="http://schemas.microsoft.com/office/drawing/2014/main" val="2076805940"/>
                    </a:ext>
                  </a:extLst>
                </a:gridCol>
                <a:gridCol w="3965364">
                  <a:extLst>
                    <a:ext uri="{9D8B030D-6E8A-4147-A177-3AD203B41FA5}">
                      <a16:colId xmlns:a16="http://schemas.microsoft.com/office/drawing/2014/main" val="4270715532"/>
                    </a:ext>
                  </a:extLst>
                </a:gridCol>
              </a:tblGrid>
              <a:tr h="3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ASSUMPTIONS (CONDITIONS)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PARAMETRIC TESTS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NON-PARAMETRIC TESTS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6326421"/>
                  </a:ext>
                </a:extLst>
              </a:tr>
              <a:tr h="3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Type of data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Numerical data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Categorical data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8284816"/>
                  </a:ext>
                </a:extLst>
              </a:tr>
              <a:tr h="3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Sampling approach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Random sampling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Non-random sampling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1230299"/>
                  </a:ext>
                </a:extLst>
              </a:tr>
              <a:tr h="3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Distribution of results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Normal distribution of data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Non-normal distribution of data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672670"/>
                  </a:ext>
                </a:extLst>
              </a:tr>
              <a:tr h="3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Homogeneity of variances</a:t>
                      </a:r>
                      <a:endParaRPr lang="en-US" sz="20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Homogeneous variances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Heterogeneous variances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70666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9784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BF006-88BC-6DD8-7016-9486DA24F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 for inferential statistical tests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8615135-5653-5727-E15C-647A69FB9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Assumption 1: Type of data</a:t>
            </a:r>
          </a:p>
          <a:p>
            <a:pPr marL="0" indent="0">
              <a:buNone/>
            </a:pPr>
            <a:r>
              <a:rPr lang="en-US" dirty="0"/>
              <a:t>The type of data is essential in determining the appropriate inferential statistical tests. Usually, numerical data are used in parametric tests; while categorical data are used in non-parametric tests. </a:t>
            </a:r>
          </a:p>
        </p:txBody>
      </p:sp>
    </p:spTree>
    <p:extLst>
      <p:ext uri="{BB962C8B-B14F-4D97-AF65-F5344CB8AC3E}">
        <p14:creationId xmlns:p14="http://schemas.microsoft.com/office/powerpoint/2010/main" val="13075054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BF006-88BC-6DD8-7016-9486DA24F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 for inferential statistical tests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8615135-5653-5727-E15C-647A69FB9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Assumption 2: Sampling approach</a:t>
            </a:r>
          </a:p>
          <a:p>
            <a:pPr marL="0" indent="0">
              <a:buNone/>
            </a:pPr>
            <a:r>
              <a:rPr lang="en-US" dirty="0"/>
              <a:t>Because the main aim of inferential statistics is to generalize the results from the sample to the population, it is preferable to have a sample that is randomly recruited from the population.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If the sample is randomly recruited, parametric tests can be used; otherwise, non-parametric tests can serve as an alternative. </a:t>
            </a:r>
          </a:p>
        </p:txBody>
      </p:sp>
    </p:spTree>
    <p:extLst>
      <p:ext uri="{BB962C8B-B14F-4D97-AF65-F5344CB8AC3E}">
        <p14:creationId xmlns:p14="http://schemas.microsoft.com/office/powerpoint/2010/main" val="31991243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BF006-88BC-6DD8-7016-9486DA24F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 for inferential statistical tests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8615135-5653-5727-E15C-647A69FB9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Assumption 3: Distribution of results</a:t>
            </a:r>
          </a:p>
          <a:p>
            <a:pPr marL="0" indent="0">
              <a:buNone/>
            </a:pPr>
            <a:r>
              <a:rPr lang="en-US" dirty="0"/>
              <a:t>A distribution describes the clustering of scores in a dataset. In a normal distribution, the numbers (e.g., scores on a particular test) cluster evenly around the mean. </a:t>
            </a:r>
          </a:p>
          <a:p>
            <a:pPr marL="0" indent="0">
              <a:buNone/>
            </a:pPr>
            <a:r>
              <a:rPr lang="en-US" dirty="0"/>
              <a:t>Parametric tests require the data to be normally distributed. However, if the data are not normally distributed, non-parametric tests should be used. </a:t>
            </a:r>
          </a:p>
        </p:txBody>
      </p:sp>
    </p:spTree>
    <p:extLst>
      <p:ext uri="{BB962C8B-B14F-4D97-AF65-F5344CB8AC3E}">
        <p14:creationId xmlns:p14="http://schemas.microsoft.com/office/powerpoint/2010/main" val="20253184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467D5-7870-7723-58D1-00E9F6951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normal (</a:t>
            </a:r>
            <a:r>
              <a:rPr lang="en-US" b="1" dirty="0"/>
              <a:t>gaussian</a:t>
            </a:r>
            <a:r>
              <a:rPr lang="en-US" dirty="0"/>
              <a:t>) distribution?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05EAB38-AA5C-DB28-1ABF-04876C1232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6955" y="1791915"/>
            <a:ext cx="7638089" cy="4700960"/>
          </a:xfr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92F5BDC-3DB0-E163-C88B-849D07D1D6EF}"/>
              </a:ext>
            </a:extLst>
          </p:cNvPr>
          <p:cNvCxnSpPr>
            <a:cxnSpLocks/>
          </p:cNvCxnSpPr>
          <p:nvPr/>
        </p:nvCxnSpPr>
        <p:spPr>
          <a:xfrm>
            <a:off x="6152445" y="1791915"/>
            <a:ext cx="0" cy="308488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61990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467D5-7870-7723-58D1-00E9F6951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normal distribution?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993D9D-C754-9986-02FB-16C5EFD0A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999637"/>
          </a:xfrm>
        </p:spPr>
        <p:txBody>
          <a:bodyPr/>
          <a:lstStyle/>
          <a:p>
            <a:r>
              <a:rPr lang="en-US" dirty="0"/>
              <a:t>Let’s say we have 10 students who passed the International English Language Testing System (IELTS) and got the following results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AB6EDF-E69E-EA6A-231A-ECD16D704D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0988" y="2825262"/>
            <a:ext cx="2830023" cy="3902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8398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467D5-7870-7723-58D1-00E9F6951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If we plot the results and find this shape, this would be considered as a normal distribution of results …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962A462-81E5-93F8-1328-A69CD08D19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62908" y="1585181"/>
            <a:ext cx="8944350" cy="5278633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78CB98C-6600-7BB1-FD4C-5F8B467102FA}"/>
              </a:ext>
            </a:extLst>
          </p:cNvPr>
          <p:cNvSpPr txBox="1"/>
          <p:nvPr/>
        </p:nvSpPr>
        <p:spPr>
          <a:xfrm>
            <a:off x="203200" y="2957689"/>
            <a:ext cx="1959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Histogram chart</a:t>
            </a:r>
          </a:p>
        </p:txBody>
      </p:sp>
    </p:spTree>
    <p:extLst>
      <p:ext uri="{BB962C8B-B14F-4D97-AF65-F5344CB8AC3E}">
        <p14:creationId xmlns:p14="http://schemas.microsoft.com/office/powerpoint/2010/main" val="33860227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F4C2A1-6462-9C16-B8FA-2BB6CA7FDF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92412"/>
            <a:ext cx="10515600" cy="1273175"/>
          </a:xfrm>
        </p:spPr>
        <p:txBody>
          <a:bodyPr/>
          <a:lstStyle/>
          <a:p>
            <a:r>
              <a:rPr lang="en-US" dirty="0"/>
              <a:t>In statistics, </a:t>
            </a:r>
            <a:r>
              <a:rPr lang="en-US" b="1" dirty="0"/>
              <a:t>the central limit theorem </a:t>
            </a:r>
            <a:r>
              <a:rPr lang="en-US" dirty="0"/>
              <a:t>dictates that the results gathered from a sufficiently large and randomly recruited participants would result in a normal distribution.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425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18167-3485-5CA6-6BF1-F7008983A3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89500"/>
            <a:ext cx="9144000" cy="1330569"/>
          </a:xfrm>
        </p:spPr>
        <p:txBody>
          <a:bodyPr>
            <a:normAutofit fontScale="90000"/>
          </a:bodyPr>
          <a:lstStyle/>
          <a:p>
            <a:r>
              <a:rPr lang="en-US" sz="8900" b="1" dirty="0">
                <a:latin typeface="+mn-lt"/>
              </a:rPr>
              <a:t>STATISTICS</a:t>
            </a:r>
            <a:br>
              <a:rPr lang="en-US" dirty="0"/>
            </a:br>
            <a:r>
              <a:rPr lang="en-US" sz="3200" dirty="0"/>
              <a:t>Quantitative Data Analysis in Applied Linguistics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51E778-6445-B5C0-0D09-EE59F06337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85292" y="4504713"/>
            <a:ext cx="6131169" cy="1655762"/>
          </a:xfrm>
        </p:spPr>
        <p:txBody>
          <a:bodyPr/>
          <a:lstStyle/>
          <a:p>
            <a:pPr algn="l"/>
            <a:r>
              <a:rPr lang="en-US" b="1" dirty="0"/>
              <a:t>Moustafa Amrate</a:t>
            </a:r>
          </a:p>
          <a:p>
            <a:pPr algn="l"/>
            <a:r>
              <a:rPr lang="en-US" dirty="0"/>
              <a:t>Department of English, University of </a:t>
            </a:r>
            <a:r>
              <a:rPr lang="en-US" dirty="0" err="1"/>
              <a:t>Biskra</a:t>
            </a:r>
            <a:endParaRPr lang="en-US" dirty="0"/>
          </a:p>
          <a:p>
            <a:pPr algn="l"/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moustafa.amrate@univ-biskra.dz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780882-1912-C63B-4193-28A7E4CB37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8332" y="4528159"/>
            <a:ext cx="1071114" cy="133056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4C5DAF5-AB21-422B-485A-0497CA51D3B1}"/>
              </a:ext>
            </a:extLst>
          </p:cNvPr>
          <p:cNvSpPr txBox="1"/>
          <p:nvPr/>
        </p:nvSpPr>
        <p:spPr>
          <a:xfrm>
            <a:off x="0" y="2274277"/>
            <a:ext cx="12192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LECTURE 6: </a:t>
            </a:r>
          </a:p>
          <a:p>
            <a:pPr algn="ctr"/>
            <a:r>
              <a:rPr lang="en-US" sz="44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INTRODUCTION TO INFERENTIAL STATISTICS AND HYPOTHESIS TESTING</a:t>
            </a:r>
          </a:p>
        </p:txBody>
      </p:sp>
    </p:spTree>
    <p:extLst>
      <p:ext uri="{BB962C8B-B14F-4D97-AF65-F5344CB8AC3E}">
        <p14:creationId xmlns:p14="http://schemas.microsoft.com/office/powerpoint/2010/main" val="31117340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62D79-FB71-B15F-21C8-8BDE707B0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1933"/>
            <a:ext cx="10515600" cy="1327883"/>
          </a:xfrm>
        </p:spPr>
        <p:txBody>
          <a:bodyPr/>
          <a:lstStyle/>
          <a:p>
            <a:r>
              <a:rPr lang="en-US" dirty="0"/>
              <a:t>Issues or inconsistencies in </a:t>
            </a:r>
            <a:r>
              <a:rPr lang="en-US" b="1" dirty="0"/>
              <a:t>participants’</a:t>
            </a:r>
            <a:r>
              <a:rPr lang="en-US" dirty="0"/>
              <a:t> </a:t>
            </a:r>
            <a:r>
              <a:rPr lang="en-US" b="1" dirty="0"/>
              <a:t>recruitment</a:t>
            </a:r>
            <a:r>
              <a:rPr lang="en-US" dirty="0"/>
              <a:t> or </a:t>
            </a:r>
            <a:r>
              <a:rPr lang="en-US" b="1" dirty="0"/>
              <a:t>control of external factors </a:t>
            </a:r>
            <a:r>
              <a:rPr lang="en-US" dirty="0"/>
              <a:t>in the study may result in a skewed distribution. The following figures demonstrate the type of skewed distributions: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B0C8370-9301-3EEE-56ED-9C54FDF399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9038" y="2176419"/>
            <a:ext cx="9393924" cy="3969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2696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62D79-FB71-B15F-21C8-8BDE707B0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1933"/>
            <a:ext cx="10515600" cy="1327883"/>
          </a:xfrm>
        </p:spPr>
        <p:txBody>
          <a:bodyPr/>
          <a:lstStyle/>
          <a:p>
            <a:r>
              <a:rPr lang="en-US" dirty="0"/>
              <a:t>Issues or inconsistencies in </a:t>
            </a:r>
            <a:r>
              <a:rPr lang="en-US" b="1" dirty="0"/>
              <a:t>participants’</a:t>
            </a:r>
            <a:r>
              <a:rPr lang="en-US" dirty="0"/>
              <a:t> </a:t>
            </a:r>
            <a:r>
              <a:rPr lang="en-US" b="1" dirty="0"/>
              <a:t>recruitment</a:t>
            </a:r>
            <a:r>
              <a:rPr lang="en-US" dirty="0"/>
              <a:t> or </a:t>
            </a:r>
            <a:r>
              <a:rPr lang="en-US" b="1" dirty="0"/>
              <a:t>control of external factors </a:t>
            </a:r>
            <a:r>
              <a:rPr lang="en-US" dirty="0"/>
              <a:t>in the study may result in a skewed distribution. The following figures demonstrate the type of skewed distributions: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217C418-1E57-307E-2C89-398DD29777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251" b="16074"/>
          <a:stretch/>
        </p:blipFill>
        <p:spPr>
          <a:xfrm>
            <a:off x="106716" y="2359128"/>
            <a:ext cx="11978567" cy="4230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98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715BD-53F1-AAB7-3A41-75DDFC91D4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9502"/>
            <a:ext cx="10515600" cy="1280990"/>
          </a:xfrm>
        </p:spPr>
        <p:txBody>
          <a:bodyPr/>
          <a:lstStyle/>
          <a:p>
            <a:r>
              <a:rPr lang="en-US" dirty="0"/>
              <a:t>The two well-known tests of normality, namely, the </a:t>
            </a:r>
            <a:r>
              <a:rPr lang="en-US" b="1" dirty="0"/>
              <a:t>Kolmogorov–Smirnov test </a:t>
            </a:r>
            <a:r>
              <a:rPr lang="en-US" dirty="0"/>
              <a:t>and the </a:t>
            </a:r>
            <a:r>
              <a:rPr lang="en-US" b="1" dirty="0"/>
              <a:t>Shapiro–Wilk test </a:t>
            </a:r>
            <a:r>
              <a:rPr lang="en-US" dirty="0"/>
              <a:t>are the most widely used methods to test the normality of data.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05A3C88-9A81-F990-4A16-C5293728BDAD}"/>
              </a:ext>
            </a:extLst>
          </p:cNvPr>
          <p:cNvSpPr txBox="1"/>
          <p:nvPr/>
        </p:nvSpPr>
        <p:spPr>
          <a:xfrm>
            <a:off x="1230923" y="4182179"/>
            <a:ext cx="949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Step 1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EBDCFC9-2C6B-83F4-265B-B0FD333B72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4587" y="2466608"/>
            <a:ext cx="7362825" cy="3800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8061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715BD-53F1-AAB7-3A41-75DDFC91D4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9502"/>
            <a:ext cx="10515600" cy="1280990"/>
          </a:xfrm>
        </p:spPr>
        <p:txBody>
          <a:bodyPr/>
          <a:lstStyle/>
          <a:p>
            <a:r>
              <a:rPr lang="en-US" dirty="0"/>
              <a:t>The two well-known tests of normality, namely, the </a:t>
            </a:r>
            <a:r>
              <a:rPr lang="en-US" b="1" dirty="0"/>
              <a:t>Kolmogorov–Smirnov test </a:t>
            </a:r>
            <a:r>
              <a:rPr lang="en-US" dirty="0"/>
              <a:t>and the </a:t>
            </a:r>
            <a:r>
              <a:rPr lang="en-US" b="1" dirty="0"/>
              <a:t>Shapiro–Wilk test </a:t>
            </a:r>
            <a:r>
              <a:rPr lang="en-US" dirty="0"/>
              <a:t>are the most widely used methods to test the normality of data.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05A3C88-9A81-F990-4A16-C5293728BDAD}"/>
              </a:ext>
            </a:extLst>
          </p:cNvPr>
          <p:cNvSpPr txBox="1"/>
          <p:nvPr/>
        </p:nvSpPr>
        <p:spPr>
          <a:xfrm>
            <a:off x="1230923" y="4182179"/>
            <a:ext cx="9495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Step 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67FF246-8368-7A45-39C7-DEFFAD4D43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0309" y="2124075"/>
            <a:ext cx="6838950" cy="473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5486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65A5B-8C75-05C8-B555-5DE8BE626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24295776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BF006-88BC-6DD8-7016-9486DA24F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 for inferential statistical tests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8615135-5653-5727-E15C-647A69FB9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Assumption 4: Homogeneity of variances</a:t>
            </a:r>
          </a:p>
          <a:p>
            <a:pPr marL="0" indent="0">
              <a:buNone/>
            </a:pPr>
            <a:r>
              <a:rPr lang="en-US" dirty="0"/>
              <a:t>Parametric tests require the groups being tested to have similar variances (i.e., homogenous variances). There are a number of tests that examine homogeneity of variances, but the most robust test is the </a:t>
            </a:r>
            <a:r>
              <a:rPr lang="en-US" dirty="0" err="1"/>
              <a:t>Levene's</a:t>
            </a:r>
            <a:r>
              <a:rPr lang="en-US" dirty="0"/>
              <a:t> test.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5256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BF006-88BC-6DD8-7016-9486DA24F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 for inferential statistical tests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8615135-5653-5727-E15C-647A69FB9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3817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Assumption 4: Homogeneity of variances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6740432-5B0E-80E1-20B7-39BC11E446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500" y="2373110"/>
            <a:ext cx="3498850" cy="4484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5340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BF006-88BC-6DD8-7016-9486DA24F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 for inferential statistical tests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E18D2295-50AF-8C24-5472-76A9E72AFB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8753492"/>
              </p:ext>
            </p:extLst>
          </p:nvPr>
        </p:nvGraphicFramePr>
        <p:xfrm>
          <a:off x="375908" y="2544757"/>
          <a:ext cx="11440184" cy="1768485"/>
        </p:xfrm>
        <a:graphic>
          <a:graphicData uri="http://schemas.openxmlformats.org/drawingml/2006/table">
            <a:tbl>
              <a:tblPr firstRow="1" firstCol="1" bandRow="1"/>
              <a:tblGrid>
                <a:gridCol w="3963067">
                  <a:extLst>
                    <a:ext uri="{9D8B030D-6E8A-4147-A177-3AD203B41FA5}">
                      <a16:colId xmlns:a16="http://schemas.microsoft.com/office/drawing/2014/main" val="1046325447"/>
                    </a:ext>
                  </a:extLst>
                </a:gridCol>
                <a:gridCol w="3511753">
                  <a:extLst>
                    <a:ext uri="{9D8B030D-6E8A-4147-A177-3AD203B41FA5}">
                      <a16:colId xmlns:a16="http://schemas.microsoft.com/office/drawing/2014/main" val="2076805940"/>
                    </a:ext>
                  </a:extLst>
                </a:gridCol>
                <a:gridCol w="3965364">
                  <a:extLst>
                    <a:ext uri="{9D8B030D-6E8A-4147-A177-3AD203B41FA5}">
                      <a16:colId xmlns:a16="http://schemas.microsoft.com/office/drawing/2014/main" val="4270715532"/>
                    </a:ext>
                  </a:extLst>
                </a:gridCol>
              </a:tblGrid>
              <a:tr h="3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ASSUMPTIONS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PARAMETRIC TESTS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NON-PARAMETRIC TESTS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6326421"/>
                  </a:ext>
                </a:extLst>
              </a:tr>
              <a:tr h="3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Type of data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Numerical data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Categorical data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8284816"/>
                  </a:ext>
                </a:extLst>
              </a:tr>
              <a:tr h="3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1230299"/>
                  </a:ext>
                </a:extLst>
              </a:tr>
              <a:tr h="3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672670"/>
                  </a:ext>
                </a:extLst>
              </a:tr>
              <a:tr h="3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70666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13087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BF006-88BC-6DD8-7016-9486DA24F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 for inferential statistical tests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E18D2295-50AF-8C24-5472-76A9E72AFB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5096353"/>
              </p:ext>
            </p:extLst>
          </p:nvPr>
        </p:nvGraphicFramePr>
        <p:xfrm>
          <a:off x="375908" y="2544757"/>
          <a:ext cx="11440184" cy="1768485"/>
        </p:xfrm>
        <a:graphic>
          <a:graphicData uri="http://schemas.openxmlformats.org/drawingml/2006/table">
            <a:tbl>
              <a:tblPr firstRow="1" firstCol="1" bandRow="1"/>
              <a:tblGrid>
                <a:gridCol w="3963067">
                  <a:extLst>
                    <a:ext uri="{9D8B030D-6E8A-4147-A177-3AD203B41FA5}">
                      <a16:colId xmlns:a16="http://schemas.microsoft.com/office/drawing/2014/main" val="1046325447"/>
                    </a:ext>
                  </a:extLst>
                </a:gridCol>
                <a:gridCol w="3511753">
                  <a:extLst>
                    <a:ext uri="{9D8B030D-6E8A-4147-A177-3AD203B41FA5}">
                      <a16:colId xmlns:a16="http://schemas.microsoft.com/office/drawing/2014/main" val="2076805940"/>
                    </a:ext>
                  </a:extLst>
                </a:gridCol>
                <a:gridCol w="3965364">
                  <a:extLst>
                    <a:ext uri="{9D8B030D-6E8A-4147-A177-3AD203B41FA5}">
                      <a16:colId xmlns:a16="http://schemas.microsoft.com/office/drawing/2014/main" val="4270715532"/>
                    </a:ext>
                  </a:extLst>
                </a:gridCol>
              </a:tblGrid>
              <a:tr h="3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ASSUMPTIONS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PARAMETRIC TESTS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NON-PARAMETRIC TESTS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6326421"/>
                  </a:ext>
                </a:extLst>
              </a:tr>
              <a:tr h="3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Type of data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Numerical data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Categorical data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8284816"/>
                  </a:ext>
                </a:extLst>
              </a:tr>
              <a:tr h="3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Sampling approach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Random sampling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Non-random sampling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1230299"/>
                  </a:ext>
                </a:extLst>
              </a:tr>
              <a:tr h="3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672670"/>
                  </a:ext>
                </a:extLst>
              </a:tr>
              <a:tr h="3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70666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09520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BF006-88BC-6DD8-7016-9486DA24F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 for inferential statistical tests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E18D2295-50AF-8C24-5472-76A9E72AFB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10551"/>
              </p:ext>
            </p:extLst>
          </p:nvPr>
        </p:nvGraphicFramePr>
        <p:xfrm>
          <a:off x="375908" y="2544757"/>
          <a:ext cx="11440184" cy="1768485"/>
        </p:xfrm>
        <a:graphic>
          <a:graphicData uri="http://schemas.openxmlformats.org/drawingml/2006/table">
            <a:tbl>
              <a:tblPr firstRow="1" firstCol="1" bandRow="1"/>
              <a:tblGrid>
                <a:gridCol w="3963067">
                  <a:extLst>
                    <a:ext uri="{9D8B030D-6E8A-4147-A177-3AD203B41FA5}">
                      <a16:colId xmlns:a16="http://schemas.microsoft.com/office/drawing/2014/main" val="1046325447"/>
                    </a:ext>
                  </a:extLst>
                </a:gridCol>
                <a:gridCol w="3511753">
                  <a:extLst>
                    <a:ext uri="{9D8B030D-6E8A-4147-A177-3AD203B41FA5}">
                      <a16:colId xmlns:a16="http://schemas.microsoft.com/office/drawing/2014/main" val="2076805940"/>
                    </a:ext>
                  </a:extLst>
                </a:gridCol>
                <a:gridCol w="3965364">
                  <a:extLst>
                    <a:ext uri="{9D8B030D-6E8A-4147-A177-3AD203B41FA5}">
                      <a16:colId xmlns:a16="http://schemas.microsoft.com/office/drawing/2014/main" val="4270715532"/>
                    </a:ext>
                  </a:extLst>
                </a:gridCol>
              </a:tblGrid>
              <a:tr h="3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ASSUMPTIONS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PARAMETRIC TESTS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NON-PARAMETRIC TESTS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6326421"/>
                  </a:ext>
                </a:extLst>
              </a:tr>
              <a:tr h="3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Type of data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Numerical data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Categorical data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8284816"/>
                  </a:ext>
                </a:extLst>
              </a:tr>
              <a:tr h="3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Sampling approach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Random sampling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Non-random sampling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1230299"/>
                  </a:ext>
                </a:extLst>
              </a:tr>
              <a:tr h="3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Distribution of results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Normal distribution of data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Non-normal distribution of data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672670"/>
                  </a:ext>
                </a:extLst>
              </a:tr>
              <a:tr h="3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70666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2094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76345-43B6-DF9D-CC55-7961934F1C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Continuous assessment and TD mark</a:t>
            </a:r>
          </a:p>
        </p:txBody>
      </p:sp>
    </p:spTree>
    <p:extLst>
      <p:ext uri="{BB962C8B-B14F-4D97-AF65-F5344CB8AC3E}">
        <p14:creationId xmlns:p14="http://schemas.microsoft.com/office/powerpoint/2010/main" val="22336899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BF006-88BC-6DD8-7016-9486DA24F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 for inferential statistical tests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E18D2295-50AF-8C24-5472-76A9E72AFBE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75908" y="2544757"/>
          <a:ext cx="11440184" cy="1768485"/>
        </p:xfrm>
        <a:graphic>
          <a:graphicData uri="http://schemas.openxmlformats.org/drawingml/2006/table">
            <a:tbl>
              <a:tblPr firstRow="1" firstCol="1" bandRow="1"/>
              <a:tblGrid>
                <a:gridCol w="3963067">
                  <a:extLst>
                    <a:ext uri="{9D8B030D-6E8A-4147-A177-3AD203B41FA5}">
                      <a16:colId xmlns:a16="http://schemas.microsoft.com/office/drawing/2014/main" val="1046325447"/>
                    </a:ext>
                  </a:extLst>
                </a:gridCol>
                <a:gridCol w="3511753">
                  <a:extLst>
                    <a:ext uri="{9D8B030D-6E8A-4147-A177-3AD203B41FA5}">
                      <a16:colId xmlns:a16="http://schemas.microsoft.com/office/drawing/2014/main" val="2076805940"/>
                    </a:ext>
                  </a:extLst>
                </a:gridCol>
                <a:gridCol w="3965364">
                  <a:extLst>
                    <a:ext uri="{9D8B030D-6E8A-4147-A177-3AD203B41FA5}">
                      <a16:colId xmlns:a16="http://schemas.microsoft.com/office/drawing/2014/main" val="4270715532"/>
                    </a:ext>
                  </a:extLst>
                </a:gridCol>
              </a:tblGrid>
              <a:tr h="3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ASSUMPTIONS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PARAMETRIC TESTS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NON-PARAMETRIC TESTS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6326421"/>
                  </a:ext>
                </a:extLst>
              </a:tr>
              <a:tr h="3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Type of data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Numerical data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Categorical data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8284816"/>
                  </a:ext>
                </a:extLst>
              </a:tr>
              <a:tr h="3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Sampling approach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Random sampling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Non-random sampling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1230299"/>
                  </a:ext>
                </a:extLst>
              </a:tr>
              <a:tr h="3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Distribution of results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Normal distribution of data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Non-normal distribution of data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7672670"/>
                  </a:ext>
                </a:extLst>
              </a:tr>
              <a:tr h="35369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Homogeneity of variances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Homogeneous variances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Heterogeneous variances</a:t>
                      </a:r>
                    </a:p>
                  </a:txBody>
                  <a:tcPr marL="124025" marR="12402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70666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20506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BF006-88BC-6DD8-7016-9486DA24F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 for inferential statistical tests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8615135-5653-5727-E15C-647A69FB9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94000"/>
            <a:ext cx="10515600" cy="338296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Non-parametric tests should be used if any of the four assumptions are not met. </a:t>
            </a:r>
          </a:p>
        </p:txBody>
      </p:sp>
    </p:spTree>
    <p:extLst>
      <p:ext uri="{BB962C8B-B14F-4D97-AF65-F5344CB8AC3E}">
        <p14:creationId xmlns:p14="http://schemas.microsoft.com/office/powerpoint/2010/main" val="30883540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AF89D-EBC6-DE6F-B9A5-9420EC9BF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5392" y="1687695"/>
            <a:ext cx="5621215" cy="132556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ANY QUESTIONS?</a:t>
            </a:r>
            <a:endParaRPr lang="en-US" sz="4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35552F-2FE6-254B-5E80-041743F67F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09713"/>
            <a:ext cx="658649" cy="81819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BC802AD-B27F-586B-3FB2-C6326833BB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0611" y="3013258"/>
            <a:ext cx="2390775" cy="191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9999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E1071-7B49-1D98-144C-02088FA49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Classification of inferential statistical tests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7E39876-EFF2-E4D7-D0C5-9A529D3ABC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087" y="1446215"/>
            <a:ext cx="10029825" cy="685800"/>
          </a:xfr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4348F59-F43C-71B2-7B98-100B669292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364" y="2020768"/>
            <a:ext cx="10077450" cy="47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0649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E1071-7B49-1D98-144C-02088FA49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Classification of inferential statistical tests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7E39876-EFF2-E4D7-D0C5-9A529D3ABC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087" y="1446215"/>
            <a:ext cx="10029825" cy="685800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16C76CD-011E-7F06-B971-F22CFED461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314" y="2085123"/>
            <a:ext cx="10048875" cy="484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42634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E1071-7B49-1D98-144C-02088FA49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Classification of inferential statistical tests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7E39876-EFF2-E4D7-D0C5-9A529D3ABC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641" y="2270979"/>
            <a:ext cx="10029825" cy="685800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ACCB7E0-A1F5-AD26-F8A0-753BFF8E51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00" y="2909887"/>
            <a:ext cx="10134600" cy="1038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74932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AF89D-EBC6-DE6F-B9A5-9420EC9BF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5392" y="1687695"/>
            <a:ext cx="5621215" cy="132556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ANY QUESTIONS?</a:t>
            </a:r>
            <a:endParaRPr lang="en-US" sz="4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35552F-2FE6-254B-5E80-041743F67F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09713"/>
            <a:ext cx="658649" cy="81819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BC802AD-B27F-586B-3FB2-C6326833BB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0611" y="3013258"/>
            <a:ext cx="2390775" cy="191452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3CC32DF-DF3C-516F-AB71-33B656202B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6200" y="362113"/>
            <a:ext cx="658649" cy="818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26755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AF89D-EBC6-DE6F-B9A5-9420EC9BF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0262" y="1405914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Thank you for attending!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716D07-44C2-D4EF-AFE4-1EFA4061A9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12514"/>
            <a:ext cx="10515600" cy="344548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800" dirty="0"/>
              <a:t>Q&amp; 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535552F-2FE6-254B-5E80-041743F67F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209713"/>
            <a:ext cx="658649" cy="818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5665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E5805C-3D7B-0A53-DCF6-8F57ED5517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0" y="83526"/>
            <a:ext cx="6804147" cy="673783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D0F9608-4E97-41A4-DB16-0A3D2B207592}"/>
              </a:ext>
            </a:extLst>
          </p:cNvPr>
          <p:cNvSpPr/>
          <p:nvPr/>
        </p:nvSpPr>
        <p:spPr>
          <a:xfrm>
            <a:off x="3681046" y="6107723"/>
            <a:ext cx="3352800" cy="48064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317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79BB0-55B8-47F2-CABC-C7F8BD1AB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A37394-FE58-CAC3-BBF6-B4AD63374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Any questions about: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concept of descriptive statistics</a:t>
            </a:r>
          </a:p>
          <a:p>
            <a:r>
              <a:rPr lang="en-US" dirty="0"/>
              <a:t>The manual calculation of </a:t>
            </a:r>
            <a:r>
              <a:rPr lang="en-US" b="1" dirty="0"/>
              <a:t>frequencies, percentages, means, </a:t>
            </a:r>
            <a:r>
              <a:rPr lang="en-US" b="1" dirty="0">
                <a:solidFill>
                  <a:srgbClr val="FF0000"/>
                </a:solidFill>
              </a:rPr>
              <a:t>variance</a:t>
            </a:r>
            <a:r>
              <a:rPr lang="en-US" b="1" dirty="0"/>
              <a:t>, and </a:t>
            </a:r>
            <a:r>
              <a:rPr lang="en-US" b="1" dirty="0">
                <a:solidFill>
                  <a:srgbClr val="FF0000"/>
                </a:solidFill>
              </a:rPr>
              <a:t>standard deviation</a:t>
            </a:r>
            <a:r>
              <a:rPr lang="en-US" b="1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838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C9A95FF-2C10-0169-A360-A12EC88498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5305898"/>
              </p:ext>
            </p:extLst>
          </p:nvPr>
        </p:nvGraphicFramePr>
        <p:xfrm>
          <a:off x="838200" y="1253331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58F54515-CE71-01BA-8F9C-472C1F0C6FD0}"/>
              </a:ext>
            </a:extLst>
          </p:cNvPr>
          <p:cNvSpPr/>
          <p:nvPr/>
        </p:nvSpPr>
        <p:spPr>
          <a:xfrm>
            <a:off x="6424246" y="3728977"/>
            <a:ext cx="3704492" cy="193430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9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AB18F-B931-23BA-C3EE-C887C196E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concept of inferential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22274-732F-0E8B-1F02-54D754EE5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“Inferential statistics are used to help us look beyond raw data and descriptive statistics. They help us make inferences about population parameters” </a:t>
            </a:r>
          </a:p>
          <a:p>
            <a:pPr marL="0" indent="0" algn="r">
              <a:buNone/>
            </a:pPr>
            <a:r>
              <a:rPr lang="en-US" dirty="0"/>
              <a:t>(</a:t>
            </a:r>
            <a:r>
              <a:rPr lang="en-US" dirty="0" err="1"/>
              <a:t>Phakiti</a:t>
            </a:r>
            <a:r>
              <a:rPr lang="en-US" dirty="0"/>
              <a:t>, 2010, p. 44)</a:t>
            </a:r>
          </a:p>
        </p:txBody>
      </p:sp>
    </p:spTree>
    <p:extLst>
      <p:ext uri="{BB962C8B-B14F-4D97-AF65-F5344CB8AC3E}">
        <p14:creationId xmlns:p14="http://schemas.microsoft.com/office/powerpoint/2010/main" val="227033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AB18F-B931-23BA-C3EE-C887C196E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concept of inferential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22274-732F-0E8B-1F02-54D754EE56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“Given that it is impossible to gather data from all members of the population, inferential statistics can allow researchers to generalize findings to other, similar language learners; that is, to make inferences” </a:t>
            </a:r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dirty="0"/>
              <a:t>(Mackey &amp; </a:t>
            </a:r>
            <a:r>
              <a:rPr lang="en-US" dirty="0" err="1"/>
              <a:t>Gass</a:t>
            </a:r>
            <a:r>
              <a:rPr lang="en-US" dirty="0"/>
              <a:t>, 2005, p. 269)</a:t>
            </a:r>
          </a:p>
        </p:txBody>
      </p:sp>
    </p:spTree>
    <p:extLst>
      <p:ext uri="{BB962C8B-B14F-4D97-AF65-F5344CB8AC3E}">
        <p14:creationId xmlns:p14="http://schemas.microsoft.com/office/powerpoint/2010/main" val="440705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BF006-88BC-6DD8-7016-9486DA24F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inferential statistical tests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1F34AC8-CFD6-D4F3-378C-E5E6A303399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81393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2413</TotalTime>
  <Words>974</Words>
  <Application>Microsoft Office PowerPoint</Application>
  <PresentationFormat>Widescreen</PresentationFormat>
  <Paragraphs>136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Calibri</vt:lpstr>
      <vt:lpstr>Calibri Light</vt:lpstr>
      <vt:lpstr>Google Sans</vt:lpstr>
      <vt:lpstr>Office Theme</vt:lpstr>
      <vt:lpstr>Lecture starting soon</vt:lpstr>
      <vt:lpstr>STATISTICS Quantitative Data Analysis in Applied Linguistics</vt:lpstr>
      <vt:lpstr>Continuous assessment and TD mark</vt:lpstr>
      <vt:lpstr>PowerPoint Presentation</vt:lpstr>
      <vt:lpstr>Your questions</vt:lpstr>
      <vt:lpstr>PowerPoint Presentation</vt:lpstr>
      <vt:lpstr>The concept of inferential statistics</vt:lpstr>
      <vt:lpstr>The concept of inferential statistics</vt:lpstr>
      <vt:lpstr>Types of inferential statistical tests</vt:lpstr>
      <vt:lpstr>Types of inferential statistical tests</vt:lpstr>
      <vt:lpstr>Assumptions for inferential statistical tests</vt:lpstr>
      <vt:lpstr>Assumptions for inferential statistical tests</vt:lpstr>
      <vt:lpstr>Assumptions for inferential statistical tests</vt:lpstr>
      <vt:lpstr>Assumptions for inferential statistical tests</vt:lpstr>
      <vt:lpstr>Assumptions for inferential statistical tests</vt:lpstr>
      <vt:lpstr>What is a normal (gaussian) distribution?</vt:lpstr>
      <vt:lpstr>What is a normal distribution?</vt:lpstr>
      <vt:lpstr>If we plot the results and find this shape, this would be considered as a normal distribution of results 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Demo</vt:lpstr>
      <vt:lpstr>Assumptions for inferential statistical tests</vt:lpstr>
      <vt:lpstr>Assumptions for inferential statistical tests</vt:lpstr>
      <vt:lpstr>Assumptions for inferential statistical tests</vt:lpstr>
      <vt:lpstr>Assumptions for inferential statistical tests</vt:lpstr>
      <vt:lpstr>Assumptions for inferential statistical tests</vt:lpstr>
      <vt:lpstr>Assumptions for inferential statistical tests</vt:lpstr>
      <vt:lpstr>Assumptions for inferential statistical tests</vt:lpstr>
      <vt:lpstr>ANY QUESTIONS?</vt:lpstr>
      <vt:lpstr>Classification of inferential statistical tests</vt:lpstr>
      <vt:lpstr>Classification of inferential statistical tests</vt:lpstr>
      <vt:lpstr>Classification of inferential statistical tests</vt:lpstr>
      <vt:lpstr>ANY QUESTIONS?</vt:lpstr>
      <vt:lpstr>Thank you for attending!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STATISTICS Quantitative Data Analysis in Applied Linguistics</dc:title>
  <dc:creator>Moustafa Amrate</dc:creator>
  <cp:lastModifiedBy>Moustafa Amrate</cp:lastModifiedBy>
  <cp:revision>99</cp:revision>
  <dcterms:created xsi:type="dcterms:W3CDTF">2023-10-01T23:04:03Z</dcterms:created>
  <dcterms:modified xsi:type="dcterms:W3CDTF">2023-11-12T19:51:09Z</dcterms:modified>
</cp:coreProperties>
</file>