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302" r:id="rId3"/>
    <p:sldId id="303" r:id="rId4"/>
    <p:sldId id="304" r:id="rId5"/>
    <p:sldId id="305" r:id="rId6"/>
    <p:sldId id="292" r:id="rId7"/>
    <p:sldId id="293" r:id="rId8"/>
    <p:sldId id="297" r:id="rId9"/>
    <p:sldId id="295" r:id="rId10"/>
    <p:sldId id="29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4E69DD-ABAB-68BD-7B64-E9AE4D973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7F4087-F7AC-2AAD-9891-4D9C36861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576BC6-9B59-8F2D-D24B-9550487D4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2AEB09-1D08-9D9C-26CA-AA62CD202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4B8C7F-3982-9EB5-81CF-6B6AF4796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8724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2BB092-A639-DF8F-0403-F8FF91487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8C078C-205A-8671-63E3-D0FCE3A38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463EE9-8F82-88DA-B30D-553E27B9D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6D277B-FA9D-C384-9860-12371F421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F19AE7-2B46-B6BB-1DB2-6017C180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90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18D0388-ABF7-B95A-9C5A-736AFEEF4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6B196A-2021-2A19-E62C-E8B8A763C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7009A9-C9AA-EA36-7810-BBF13A6FB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72563C-CFF6-A562-78D1-73CC35624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6A3DA9-145D-1030-E8A3-F5A08989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53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2CF97D-A27D-81EA-F68F-2CF6634E7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6C3637-8CEC-8D22-BECA-927F15332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6434AF-38FD-6CAB-3D5F-4505FCCF6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12CD9C-2CCC-DD4B-BC23-93D3BC8C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DBF997-586E-210F-B055-79839088E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53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6C7BE9-E40A-AF0D-6C33-319A5F1FC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1005F3-7440-E3C0-C566-7FA27610B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497830-240C-CDA1-9901-B5C5EF18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B7E77C-B4C4-CA60-7FC8-7622F8FE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0F492E-39E6-1570-8E27-860D3C65F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908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532B14-05CB-4E9A-02A7-2436F4159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E5260F-04B9-F668-AE45-B8BA8218EC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35D45D-6936-626D-CD5C-E0E2ACAA3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F3C794-A47B-3470-CF3D-8C04DF166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E0C9EF-FA9A-E588-4913-CDC71837F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07465BE-5871-ECA5-2CD4-D8A3D9D55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53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B46AD7-47C7-3F75-4923-325B2C30E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64BD3B-CCDC-85C3-6794-834106B5C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6829D1-9C25-965F-FF0A-D6D5F408F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56EFCB-3D2F-D6CA-4347-46E3CA35E2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CB7A296-6471-E2DF-0FCD-96407F5BCD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580FB59-B0F2-443E-C42F-70F5D6CE4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73E2E13-344B-6241-EDBA-2447B6DF1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B055469-0315-4114-422E-A23573E80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34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A8D4E1-EDC3-8294-DF7A-D8BF9E707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697B058-E01D-4B6A-9052-96F7B1B48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B3273D-A902-C51B-0586-3B9A3F1F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FB9D24-75A9-85B7-9E9F-D738698C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4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B563243-BFFC-0326-40A8-0807A3AC8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50D6C04-C707-80AA-A1C6-C3395F72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78C8F9-21E7-6366-5674-A80467B3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374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55C15D-4D01-69C9-16E5-7BEC4D0A2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A7D7CB-2066-AD54-3660-5ABF13BAF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0160518-545A-9A52-7F44-B19EF4C64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9511BE-AE9D-3123-5011-6F3ED893C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59D26F-A14D-6D51-0BD5-B560BC2FB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73721A-832D-49BE-6CE3-1DBDE028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933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1F3293-49B3-5D56-AB45-EBEF0BA05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5B5BB99-EBDD-69C5-BF07-76E646B467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C258D7-72EA-F002-6D1C-66174CEBE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9ED012-D5A3-41E7-6EAF-C9C1E76FE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C936DD-2B6E-A5FA-C99E-E63E113EE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43D9C6-04D0-B9B6-0B75-9AEE4CA7D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18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D23C650-D112-C7D2-9C20-F4DF6B281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368D9C-11A1-2406-EEA9-09F1F2899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5CB28C-ECD8-2166-76CF-5041FEC76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2BE95-4FBF-472F-A959-C1C7D381221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8A567C-790F-3131-C616-2CD940CB9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CDB15B-BB91-ED48-F3C3-255317798B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1FB9A-8CA5-4CBB-AEDC-C9464861DF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09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EDB6F2-0A93-AA78-C93A-ACA4FC4F9259}"/>
              </a:ext>
            </a:extLst>
          </p:cNvPr>
          <p:cNvSpPr txBox="1">
            <a:spLocks/>
          </p:cNvSpPr>
          <p:nvPr/>
        </p:nvSpPr>
        <p:spPr>
          <a:xfrm>
            <a:off x="2849217" y="2766218"/>
            <a:ext cx="5232952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8800" b="1" dirty="0">
                <a:solidFill>
                  <a:srgbClr val="00B050"/>
                </a:solidFill>
              </a:rPr>
              <a:t>Cours 06</a:t>
            </a:r>
          </a:p>
        </p:txBody>
      </p:sp>
    </p:spTree>
    <p:extLst>
      <p:ext uri="{BB962C8B-B14F-4D97-AF65-F5344CB8AC3E}">
        <p14:creationId xmlns:p14="http://schemas.microsoft.com/office/powerpoint/2010/main" val="3927797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63BDF9E-9E3C-22DD-CD20-9E7AF79F9870}"/>
              </a:ext>
            </a:extLst>
          </p:cNvPr>
          <p:cNvSpPr txBox="1"/>
          <p:nvPr/>
        </p:nvSpPr>
        <p:spPr>
          <a:xfrm>
            <a:off x="510209" y="866754"/>
            <a:ext cx="11171582" cy="4039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Wingdings" panose="05000000000000000000" pitchFamily="2" charset="2"/>
              </a:rPr>
              <a:t>è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pièce sera déclarée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conforme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avec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risque (acceptée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avec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risque)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selon l’ancienne méthode ou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non-conforme (refusée)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selon la nouvelle méthode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3ème cas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Si la mesure est 101,02, il y a 95% de chance que la pièce ait une dimension comprise entre 100,77 et 101,27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Wingdings" panose="05000000000000000000" pitchFamily="2" charset="2"/>
              </a:rPr>
              <a:t>è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pièce sera déclarée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non-conforme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avec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risque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refusée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avec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risque)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selon l’ancienne méthode ou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non-conforme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selon la nouvelle méthode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4ème cas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Si la mesure est 101,3, il y a 95% de chance que la pièce ait une dimension comprise entre 101,05 et 101,55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pièce sera déclarée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non-conforme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selon l’ancienne et la nouvelle méthode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76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067ED75-72F9-266B-BFD7-C12D7D506972}"/>
                  </a:ext>
                </a:extLst>
              </p:cNvPr>
              <p:cNvSpPr txBox="1"/>
              <p:nvPr/>
            </p:nvSpPr>
            <p:spPr>
              <a:xfrm>
                <a:off x="390938" y="217016"/>
                <a:ext cx="11410122" cy="38353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400" b="1" u="sng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Application 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indent="180340" algn="just">
                  <a:lnSpc>
                    <a:spcPct val="107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TimesNewRomanPSMT"/>
                    <a:cs typeface="Arial" panose="020B0604020202020204" pitchFamily="34" charset="0"/>
                  </a:rPr>
                  <a:t>Détermination de l’incertitude sur le volume d’un cylindre à 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partir des mesures directes de son diamètre et de sa hauteur.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𝐷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, diamètre = 50mm, avec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𝑈𝐷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=0,02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𝑚𝑚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soit,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𝐷𝑚𝑎𝑥𝑖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= 50,02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𝑚𝑚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et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𝐷𝑚𝑖𝑛𝑖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= 49,98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𝑚𝑚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.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ℎ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, hauteur = 60 mm, avec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𝑈𝐻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=0,05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𝑚𝑚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soit,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𝐻𝑚𝑎𝑥𝑖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= 60,05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𝑚𝑚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et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𝐻𝑚𝑖𝑛𝑖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= 59,95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𝑚𝑚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.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𝑉𝑜𝑙𝑢𝑚𝑒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𝑚𝑖𝑛𝑖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𝑝𝑜𝑠𝑠𝑖𝑏𝑙𝑒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𝑚𝑖𝑛𝑖</m:t>
                        </m:r>
                      </m:sub>
                    </m:sSub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fr-FR" sz="2400" i="1" kern="0">
                                    <a:effectLst/>
                                    <a:latin typeface="Cambria Math" panose="02040503050406030204" pitchFamily="18" charset="0"/>
                                    <a:ea typeface="CambriaMath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sz="2400" i="1" kern="0">
                                    <a:effectLst/>
                                    <a:latin typeface="Cambria Math" panose="02040503050406030204" pitchFamily="18" charset="0"/>
                                    <a:ea typeface="CambriaMath"/>
                                    <a:cs typeface="Times New Roman" panose="02020603050405020304" pitchFamily="18" charset="0"/>
                                  </a:rPr>
                                  <m:t>𝐷</m:t>
                                </m:r>
                              </m:e>
                              <m:sup>
                                <m:r>
                                  <a:rPr lang="fr-FR" sz="2400" i="1" kern="0">
                                    <a:effectLst/>
                                    <a:latin typeface="Cambria Math" panose="02040503050406030204" pitchFamily="18" charset="0"/>
                                    <a:ea typeface="Cambria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  <m:sub>
                            <m: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  <m:t>𝑚𝑖𝑛𝑖𝑖</m:t>
                            </m:r>
                          </m:sub>
                        </m:sSub>
                        <m:sSub>
                          <m:sSubPr>
                            <m:ctrlP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  <m:t>𝑚𝑖𝑛𝑖𝑖</m:t>
                            </m:r>
                          </m:sub>
                        </m:sSub>
                      </m:num>
                      <m:den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⟹</m:t>
                    </m:r>
                    <m:sSub>
                      <m:sSub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𝑚𝑖𝑛𝑖</m:t>
                        </m:r>
                      </m:sub>
                    </m:sSub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≅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117617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.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𝑚𝑚</m:t>
                        </m:r>
                      </m:e>
                      <m:sup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i="1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𝑉𝑜𝑙𝑢𝑚𝑒</a:t>
                </a:r>
                <a:r>
                  <a:rPr lang="fr-FR" sz="2400" i="1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maxi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𝑝𝑜𝑠𝑠𝑖𝑏𝑙𝑒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𝑚𝑎𝑥𝑖</m:t>
                        </m:r>
                      </m:sub>
                    </m:sSub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fr-FR" sz="2400" i="1" kern="0">
                                    <a:effectLst/>
                                    <a:latin typeface="Cambria Math" panose="02040503050406030204" pitchFamily="18" charset="0"/>
                                    <a:ea typeface="CambriaMath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sz="2400" i="1" kern="0">
                                    <a:effectLst/>
                                    <a:latin typeface="Cambria Math" panose="02040503050406030204" pitchFamily="18" charset="0"/>
                                    <a:ea typeface="CambriaMath"/>
                                    <a:cs typeface="Times New Roman" panose="02020603050405020304" pitchFamily="18" charset="0"/>
                                  </a:rPr>
                                  <m:t>𝐷</m:t>
                                </m:r>
                              </m:e>
                              <m:sup>
                                <m:r>
                                  <a:rPr lang="fr-FR" sz="2400" i="1" kern="0">
                                    <a:effectLst/>
                                    <a:latin typeface="Cambria Math" panose="02040503050406030204" pitchFamily="18" charset="0"/>
                                    <a:ea typeface="Cambria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  <m:sub>
                            <m: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  <m:t>𝑚𝑎𝑥𝑖𝑖</m:t>
                            </m:r>
                          </m:sub>
                        </m:sSub>
                        <m:sSub>
                          <m:sSubPr>
                            <m:ctrlP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  <m:t>𝑚𝑎𝑥𝑖𝑖</m:t>
                            </m:r>
                          </m:sub>
                        </m:sSub>
                      </m:num>
                      <m:den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⟹</m:t>
                    </m:r>
                    <m:sSub>
                      <m:sSub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𝑚𝑎𝑥𝑖</m:t>
                        </m:r>
                      </m:sub>
                    </m:sSub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≅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118002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.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24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𝑚𝑚</m:t>
                        </m:r>
                      </m:e>
                      <m:sup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067ED75-72F9-266B-BFD7-C12D7D5069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938" y="217016"/>
                <a:ext cx="11410122" cy="3835345"/>
              </a:xfrm>
              <a:prstGeom prst="rect">
                <a:avLst/>
              </a:prstGeom>
              <a:blipFill>
                <a:blip r:embed="rId2"/>
                <a:stretch>
                  <a:fillRect l="-801" t="-1272" r="-855" b="-6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oneTexte 4">
            <a:extLst>
              <a:ext uri="{FF2B5EF4-FFF2-40B4-BE49-F238E27FC236}">
                <a16:creationId xmlns:a16="http://schemas.microsoft.com/office/drawing/2014/main" id="{5549CD16-5380-F2D1-8344-9A14BD5870F6}"/>
              </a:ext>
            </a:extLst>
          </p:cNvPr>
          <p:cNvSpPr txBox="1"/>
          <p:nvPr/>
        </p:nvSpPr>
        <p:spPr>
          <a:xfrm>
            <a:off x="268356" y="4052361"/>
            <a:ext cx="11923644" cy="2565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Ce qui permet de déterminer l’incertitude sur V :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2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𝑈𝑉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=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𝑉𝑚𝑎𝑥𝑖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 −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𝑉𝑚𝑖𝑛𝑖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D’où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2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𝑈𝑉≅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384,84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𝑚𝑚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3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ce qui donnera : 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𝑈𝑉≅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192,42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𝑚𝑚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3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Cette méthode,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que l’on pourra toujours employer sans crainte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a pour principal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inconvénient de maximaliser l’étendue de l’incertitude sur la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mesure résultante. En effet, elle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fait l’hypothèse que toutes les variables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sont simultanément aux valeurs maximales et minimales les plus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perturbantes, ce qui est d’autant plus improbable que le nombre des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variables est grand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28809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248CB76-3CE1-64AF-58FE-7E99D7C468FA}"/>
              </a:ext>
            </a:extLst>
          </p:cNvPr>
          <p:cNvSpPr txBox="1"/>
          <p:nvPr/>
        </p:nvSpPr>
        <p:spPr>
          <a:xfrm>
            <a:off x="318052" y="280875"/>
            <a:ext cx="10190922" cy="1335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3.5.2. Méthode de la différentielle totale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C’est une méthode plus ou moins compliquée que la précédente. On donne, ici, directement la formule ci-dessous qui permet de calculer l’incertitude composée.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F5CDFE07-985E-E2CA-E582-12AC1F439CCC}"/>
                  </a:ext>
                </a:extLst>
              </p:cNvPr>
              <p:cNvSpPr txBox="1"/>
              <p:nvPr/>
            </p:nvSpPr>
            <p:spPr>
              <a:xfrm>
                <a:off x="1881809" y="1760666"/>
                <a:ext cx="6096000" cy="15292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𝐺𝑙𝑜𝑏𝑎𝑙𝑒</m:t>
                          </m:r>
                        </m:sub>
                      </m:sSub>
                      <m:r>
                        <a:rPr lang="fr-FR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FR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d>
                            <m:dPr>
                              <m:ctrlPr>
                                <a:rPr lang="fr-FR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fr-FR" sz="2400" i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fr-FR" sz="2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fr-FR" sz="2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fr-FR" sz="2400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fr-FR" sz="2400" i="1">
                                                  <a:solidFill>
                                                    <a:srgbClr val="836967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fr-FR" sz="2400" i="0">
                                                  <a:latin typeface="Cambria Math" panose="02040503050406030204" pitchFamily="18" charset="0"/>
                                                </a:rPr>
                                                <m:t>𝜕</m:t>
                                              </m:r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𝑓</m:t>
                                              </m:r>
                                            </m:num>
                                            <m:den>
                                              <m:r>
                                                <a:rPr lang="fr-FR" sz="2400" i="0">
                                                  <a:latin typeface="Cambria Math" panose="02040503050406030204" pitchFamily="18" charset="0"/>
                                                </a:rPr>
                                                <m:t>𝜕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fr-FR" sz="2400" i="1">
                                                      <a:solidFill>
                                                        <a:srgbClr val="836967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fr-FR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𝑝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fr-FR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fr-FR" sz="240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  <m:sSup>
                                <m:sSupPr>
                                  <m:ctrlPr>
                                    <a:rPr lang="fr-FR" sz="24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p>
                                  <m:r>
                                    <a:rPr lang="fr-FR" sz="2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fr-FR" sz="24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fr-FR" sz="2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rad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F5CDFE07-985E-E2CA-E582-12AC1F439C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1809" y="1760666"/>
                <a:ext cx="6096000" cy="15292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6">
            <a:extLst>
              <a:ext uri="{FF2B5EF4-FFF2-40B4-BE49-F238E27FC236}">
                <a16:creationId xmlns:a16="http://schemas.microsoft.com/office/drawing/2014/main" id="{819E36D0-FED8-85D4-9066-9C39D2E7DE60}"/>
              </a:ext>
            </a:extLst>
          </p:cNvPr>
          <p:cNvSpPr txBox="1"/>
          <p:nvPr/>
        </p:nvSpPr>
        <p:spPr>
          <a:xfrm>
            <a:off x="245165" y="3826566"/>
            <a:ext cx="11701670" cy="18587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Cette formule considère que les paramètres 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𝑃𝑖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sont indépendants.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Pour illustrer le calcul de l’incertitude composée, prenons un exemple d’un volume d’un réservoir prismatique : 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𝑉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=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𝐿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×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𝐵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×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𝐻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avec 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𝐿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: la longueur, 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𝐵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 : la largeur et 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𝐻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Arial" panose="020B0604020202020204" pitchFamily="34" charset="0"/>
              </a:rPr>
              <a:t>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: la hauteur.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Chaque mesure des trois composantes est connue avec son incertitude : 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51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129C6D6-4DB0-FBC4-032C-5888D3D4BD7F}"/>
              </a:ext>
            </a:extLst>
          </p:cNvPr>
          <p:cNvSpPr txBox="1"/>
          <p:nvPr/>
        </p:nvSpPr>
        <p:spPr>
          <a:xfrm>
            <a:off x="662609" y="288810"/>
            <a:ext cx="7779026" cy="1463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𝑃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1=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𝐿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=2</a:t>
            </a:r>
            <a:r>
              <a:rPr lang="en-US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±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0.01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𝑚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CambriaMath"/>
              </a:rPr>
              <a:t>à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 95% (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𝑈𝐿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=2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𝑢𝐿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=0.01) 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𝑃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2=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𝐵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=1</a:t>
            </a:r>
            <a:r>
              <a:rPr lang="en-US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±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0.01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𝑚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CambriaMath"/>
              </a:rPr>
              <a:t>à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 95% (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𝑈𝐵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=2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𝑢𝐵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=0.01) 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𝑃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3=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𝐻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=1,5</a:t>
            </a:r>
            <a:r>
              <a:rPr lang="en-US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±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0.01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𝑚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  <a:cs typeface="CambriaMath"/>
              </a:rPr>
              <a:t>à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 95% (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𝑈𝐻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=2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𝑢𝐻</a:t>
            </a:r>
            <a:r>
              <a:rPr lang="fr-FR" sz="2400" kern="0" dirty="0">
                <a:effectLst/>
                <a:latin typeface="CambriaMath"/>
                <a:ea typeface="Calibri" panose="020F0502020204030204" pitchFamily="34" charset="0"/>
                <a:cs typeface="CambriaMath"/>
              </a:rPr>
              <a:t>=0.01)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04DDD18-8120-487D-D9BF-3D8929A17DB2}"/>
                  </a:ext>
                </a:extLst>
              </p:cNvPr>
              <p:cNvSpPr txBox="1"/>
              <p:nvPr/>
            </p:nvSpPr>
            <p:spPr>
              <a:xfrm>
                <a:off x="298174" y="2561856"/>
                <a:ext cx="11595652" cy="2883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kern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𝑣𝑜𝑙𝑢𝑚𝑒</m:t>
                              </m:r>
                            </m:sub>
                          </m:s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𝐺𝑙𝑜𝑏𝑎𝑙𝑒</m:t>
                          </m:r>
                        </m:sub>
                      </m:sSub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d>
                            <m:d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𝜕</m:t>
                                          </m:r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𝑉</m:t>
                                          </m:r>
                                        </m:num>
                                        <m:den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𝜕</m:t>
                                          </m:r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𝐿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𝐿</m:t>
                                  </m:r>
                                </m:sub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𝜕</m:t>
                                          </m:r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𝑉</m:t>
                                          </m:r>
                                        </m:num>
                                        <m:den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𝜕</m:t>
                                          </m:r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𝐵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𝐵</m:t>
                                  </m:r>
                                </m:sub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𝜕</m:t>
                                          </m:r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𝑉</m:t>
                                          </m:r>
                                        </m:num>
                                        <m:den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𝜕</m:t>
                                          </m:r>
                                          <m:r>
                                            <a:rPr lang="fr-FR" sz="2400" i="1" kern="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𝐻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sub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d>
                        </m:e>
                      </m:rad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𝐿</m:t>
                          </m:r>
                        </m:den>
                      </m:f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×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𝐵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×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</m:d>
                        </m:num>
                        <m:den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𝐿</m:t>
                          </m:r>
                        </m:den>
                      </m:f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𝐻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 </m:t>
                      </m:r>
                      <m:f>
                        <m:f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den>
                      </m:f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×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𝐵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×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</m:d>
                        </m:num>
                        <m:den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den>
                      </m:f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𝐿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𝐻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</m:t>
                      </m:r>
                      <m:f>
                        <m:f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𝐻</m:t>
                          </m:r>
                        </m:den>
                      </m:f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×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𝐵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×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</m:d>
                        </m:num>
                        <m:den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𝐻</m:t>
                          </m:r>
                        </m:den>
                      </m:f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𝐿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𝐵</m:t>
                      </m:r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04DDD18-8120-487D-D9BF-3D8929A17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174" y="2561856"/>
                <a:ext cx="11595652" cy="28836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3477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84896FA-A325-9893-D034-B8124FCCE996}"/>
                  </a:ext>
                </a:extLst>
              </p:cNvPr>
              <p:cNvSpPr txBox="1"/>
              <p:nvPr/>
            </p:nvSpPr>
            <p:spPr>
              <a:xfrm>
                <a:off x="543338" y="413611"/>
                <a:ext cx="10151166" cy="26870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kern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⟹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𝑣𝑜𝑙𝑢𝑚𝑒</m:t>
                              </m:r>
                            </m:sub>
                          </m:s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𝐺𝑙𝑜𝑏𝑎𝑙𝑒</m:t>
                          </m:r>
                        </m:sub>
                      </m:sSub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d>
                            <m:d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𝐵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𝐻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𝐿</m:t>
                                  </m:r>
                                </m:sub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𝐻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𝐵</m:t>
                                  </m:r>
                                </m:sub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𝐵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sub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d>
                        </m:e>
                      </m:rad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AN :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⟹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𝑣𝑜𝑙𝑢𝑚𝑒</m:t>
                              </m:r>
                            </m:sub>
                          </m:s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𝐺𝑙𝑜𝑏𝑎𝑙𝑒</m:t>
                          </m:r>
                        </m:sub>
                      </m:sSub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d>
                            <m:d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  <a:hlinkClick r:id="" action="ppaction://noaction"/>
                                        </a:rPr>
                                        <m:t>×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.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5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×</m:t>
                                  </m:r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.</m:t>
                                  </m:r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005</m:t>
                                  </m:r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.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5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×</m:t>
                                  </m:r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.</m:t>
                                  </m:r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005</m:t>
                                  </m:r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fr-FR" sz="24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×</m:t>
                                  </m:r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.</m:t>
                                  </m:r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005</m:t>
                                  </m:r>
                                </m:e>
                                <m:sup>
                                  <m:r>
                                    <a:rPr lang="fr-FR" sz="24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rad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84896FA-A325-9893-D034-B8124FCCE9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338" y="413611"/>
                <a:ext cx="10151166" cy="2687018"/>
              </a:xfrm>
              <a:prstGeom prst="rect">
                <a:avLst/>
              </a:prstGeom>
              <a:blipFill>
                <a:blip r:embed="rId2"/>
                <a:stretch>
                  <a:fillRect l="-9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5A1F448A-43B5-9A9A-A1D1-390827994B39}"/>
                  </a:ext>
                </a:extLst>
              </p:cNvPr>
              <p:cNvSpPr txBox="1"/>
              <p:nvPr/>
            </p:nvSpPr>
            <p:spPr>
              <a:xfrm>
                <a:off x="450574" y="3625790"/>
                <a:ext cx="11290852" cy="18587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kern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⟹</m:t>
                              </m:r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𝑣𝑜𝑙𝑢𝑚𝑒</m:t>
                              </m:r>
                            </m:sub>
                          </m:s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𝐺𝑙𝑜𝑏𝑎𝑙𝑒</m:t>
                          </m:r>
                        </m:sub>
                      </m:sSub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0195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</m:t>
                      </m:r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Incertitude sur le volume : 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±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𝑼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=±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𝟐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×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𝒖𝑮𝒍𝒐𝒃𝒂𝒍𝒆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=±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𝟎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,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𝟎𝟑𝟗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</a:t>
                </a:r>
                <a:r>
                  <a:rPr lang="fr-FR" sz="24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à 95 % (facteur </a:t>
                </a:r>
                <a:r>
                  <a:rPr lang="fr-FR" sz="2400" b="1" kern="0" dirty="0">
                    <a:effectLst/>
                    <a:latin typeface="Times New Roman" panose="02020603050405020304" pitchFamily="18" charset="0"/>
                    <a:ea typeface="TimesNewRomanPS-BoldMT"/>
                    <a:cs typeface="Arial" panose="020B0604020202020204" pitchFamily="34" charset="0"/>
                  </a:rPr>
                  <a:t>d’élargissement </a:t>
                </a:r>
                <a:r>
                  <a:rPr lang="fr-FR" sz="2400" b="1" i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</a:t>
                </a:r>
                <a:r>
                  <a:rPr lang="fr-FR" sz="24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=2)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5A1F448A-43B5-9A9A-A1D1-390827994B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74" y="3625790"/>
                <a:ext cx="11290852" cy="1858779"/>
              </a:xfrm>
              <a:prstGeom prst="rect">
                <a:avLst/>
              </a:prstGeom>
              <a:blipFill>
                <a:blip r:embed="rId3"/>
                <a:stretch>
                  <a:fillRect l="-864" r="-810" b="-62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0766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FB5BA03-4FD9-D2B9-DA0E-ECED9D37E623}"/>
              </a:ext>
            </a:extLst>
          </p:cNvPr>
          <p:cNvSpPr txBox="1"/>
          <p:nvPr/>
        </p:nvSpPr>
        <p:spPr>
          <a:xfrm>
            <a:off x="384312" y="268274"/>
            <a:ext cx="10946297" cy="552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3.6. Conformité des mesures</a:t>
            </a:r>
            <a:endParaRPr lang="fr-F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Après avoir vu les matériels de mesure ( Chapitre 3) et le calcul d’une incertitude simple (paragraphe 3.4), se pose la question de la conformité de la cote mesurée. Toute mesure est associée à une incertitude. Lorsque la mesure est au centre de l’intervalle de tolérance et que l’incertitude est faible, on ne se pose pas de questions.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Par contre, si la mesure est à la limite de l’intervalle de tolérance, on peut se demander s’il n’y a pas un risque d’accepter une pièce non-conforme.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 y a deux manières de résoudre ce problème :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3.6.1. Ancienne méthode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 l’incertitude de mesure est faible (&lt;=1/4 IT), on accepte toutes les pièces dont la mesure est contenue dans l’intervalle de tolérance. On prend un risque représenté sur le schéma de la Figure 3-10.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73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FD61D9D-7B8E-4642-3FFD-5E9D3ACFC47A}"/>
              </a:ext>
            </a:extLst>
          </p:cNvPr>
          <p:cNvSpPr txBox="1"/>
          <p:nvPr/>
        </p:nvSpPr>
        <p:spPr>
          <a:xfrm>
            <a:off x="344557" y="576671"/>
            <a:ext cx="11025808" cy="5461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3.6.2. Nouvelle méthode</a:t>
            </a:r>
            <a:endParaRPr lang="fr-F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     </a:t>
            </a:r>
            <a:r>
              <a:rPr lang="fr-F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Nouvelle méthode : </a:t>
            </a:r>
            <a:r>
              <a:rPr lang="fr-FR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on doit jeter les pièces à risque</a:t>
            </a:r>
            <a:r>
              <a:rPr lang="fr-F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On jette donc plus de pièces mais il n’y a pas de risque d’envoyer un mauvais produit au client. </a:t>
            </a:r>
          </a:p>
          <a:p>
            <a:pPr algn="just"/>
            <a:r>
              <a:rPr lang="fr-F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Cette méthode est avantageuse si on a une bonne maîtrise de la métrologie. Tout investissement en métrologie (matériel, formation etc.) sera valorisé car on éliminera moins de pièces. </a:t>
            </a:r>
          </a:p>
          <a:p>
            <a:pPr algn="just"/>
            <a:r>
              <a:rPr lang="fr-F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Remarque sur le problème du risque : les risques pris par le métrologue peuvent être partagés par le client en impliquant celui-ci. </a:t>
            </a:r>
          </a:p>
          <a:p>
            <a:pPr algn="just"/>
            <a:r>
              <a:rPr lang="fr-F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En fonction de la destination de la pièce (avion, sécurité..) et de la cote non-conforme (cote sensible ou non fonctionnelle), il est possible de demander une dérogation au client. 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6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32A98B8-CA85-BA00-E8CB-7F34046F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048" y="622853"/>
            <a:ext cx="6629856" cy="46382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2514C810-05DA-1CAD-C14A-6684E2C7CD7A}"/>
              </a:ext>
            </a:extLst>
          </p:cNvPr>
          <p:cNvSpPr txBox="1"/>
          <p:nvPr/>
        </p:nvSpPr>
        <p:spPr>
          <a:xfrm>
            <a:off x="2899108" y="5748226"/>
            <a:ext cx="609600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Figure 3-10 : </a:t>
            </a:r>
            <a:r>
              <a:rPr lang="fr-FR" sz="1800" i="1" kern="0" dirty="0">
                <a:effectLst/>
                <a:latin typeface="Times New Roman,BoldItalic"/>
                <a:ea typeface="Calibri" panose="020F0502020204030204" pitchFamily="34" charset="0"/>
                <a:cs typeface="Arial" panose="020B0604020202020204" pitchFamily="34" charset="0"/>
              </a:rPr>
              <a:t>Conformit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,BoldItalic"/>
              </a:rPr>
              <a:t>é</a:t>
            </a:r>
            <a:r>
              <a:rPr lang="fr-FR" sz="1800" i="1" kern="0" dirty="0">
                <a:effectLst/>
                <a:latin typeface="Times New Roman,BoldItalic"/>
                <a:ea typeface="Calibri" panose="020F0502020204030204" pitchFamily="34" charset="0"/>
                <a:cs typeface="Arial" panose="020B0604020202020204" pitchFamily="34" charset="0"/>
              </a:rPr>
              <a:t> d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,BoldItalic"/>
              </a:rPr>
              <a:t>’</a:t>
            </a:r>
            <a:r>
              <a:rPr lang="fr-FR" sz="1800" i="1" kern="0" dirty="0">
                <a:effectLst/>
                <a:latin typeface="Times New Roman,BoldItalic"/>
                <a:ea typeface="Calibri" panose="020F0502020204030204" pitchFamily="34" charset="0"/>
                <a:cs typeface="Arial" panose="020B0604020202020204" pitchFamily="34" charset="0"/>
              </a:rPr>
              <a:t>une mesure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059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E1CE820-6312-0C70-3F5D-DBF2B6E08DFA}"/>
              </a:ext>
            </a:extLst>
          </p:cNvPr>
          <p:cNvSpPr txBox="1"/>
          <p:nvPr/>
        </p:nvSpPr>
        <p:spPr>
          <a:xfrm>
            <a:off x="490330" y="499690"/>
            <a:ext cx="10986052" cy="3776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3.5.3. Exemples</a:t>
            </a:r>
            <a:endParaRPr lang="fr-F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 on mesure une pièce, cotée 100±1 dans un dessin de définition, avec un pied à coulisse. Un calcul d’incertitude a donné ±0,25 à 95%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1er cas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Si la mesure est 100,08, il y a 95% de chance que la pièce ait une dimension comprise entre 99,83 et 100,33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Wingdings" panose="05000000000000000000" pitchFamily="2" charset="2"/>
              </a:rPr>
              <a:t>è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pièce sera déclarée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conforme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sans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risque (acceptée)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2ème cas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Si la mesure est 100,92, il y a 95% de chance que la pièce ait une dimension comprise entre 100,67 et 101,17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7945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907</Words>
  <Application>Microsoft Office PowerPoint</Application>
  <PresentationFormat>Grand écran</PresentationFormat>
  <Paragraphs>50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CambriaMath</vt:lpstr>
      <vt:lpstr>Times New Roman</vt:lpstr>
      <vt:lpstr>Times New Roman,BoldItalic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hadef ali</dc:creator>
  <cp:lastModifiedBy>hadef ali</cp:lastModifiedBy>
  <cp:revision>1</cp:revision>
  <dcterms:created xsi:type="dcterms:W3CDTF">2023-12-03T16:25:57Z</dcterms:created>
  <dcterms:modified xsi:type="dcterms:W3CDTF">2023-12-03T16:26:01Z</dcterms:modified>
</cp:coreProperties>
</file>