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74" r:id="rId3"/>
    <p:sldId id="275" r:id="rId4"/>
    <p:sldId id="258" r:id="rId5"/>
    <p:sldId id="259" r:id="rId6"/>
    <p:sldId id="260" r:id="rId7"/>
    <p:sldId id="263" r:id="rId8"/>
    <p:sldId id="261" r:id="rId9"/>
    <p:sldId id="280" r:id="rId10"/>
    <p:sldId id="265" r:id="rId11"/>
    <p:sldId id="266" r:id="rId12"/>
    <p:sldId id="267" r:id="rId13"/>
    <p:sldId id="268" r:id="rId14"/>
    <p:sldId id="276" r:id="rId15"/>
    <p:sldId id="277" r:id="rId16"/>
    <p:sldId id="278" r:id="rId17"/>
    <p:sldId id="269" r:id="rId18"/>
    <p:sldId id="262" r:id="rId19"/>
    <p:sldId id="281" r:id="rId20"/>
    <p:sldId id="279"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snapToGrid="0">
      <p:cViewPr varScale="1">
        <p:scale>
          <a:sx n="63" d="100"/>
          <a:sy n="63" d="100"/>
        </p:scale>
        <p:origin x="8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412CE-9168-461D-AA9F-7F5E3B7CB85F}"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4D45B-9A9A-4D09-8745-3D11C8BA969E}" type="slidenum">
              <a:rPr lang="en-US" smtClean="0"/>
              <a:t>‹#›</a:t>
            </a:fld>
            <a:endParaRPr lang="en-US"/>
          </a:p>
        </p:txBody>
      </p:sp>
    </p:spTree>
    <p:extLst>
      <p:ext uri="{BB962C8B-B14F-4D97-AF65-F5344CB8AC3E}">
        <p14:creationId xmlns:p14="http://schemas.microsoft.com/office/powerpoint/2010/main" val="112688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F0D96E-CE67-44B2-AF32-4756EB676CB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196640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0D96E-CE67-44B2-AF32-4756EB676CB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90285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0D96E-CE67-44B2-AF32-4756EB676CB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77821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0D96E-CE67-44B2-AF32-4756EB676CB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302279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F0D96E-CE67-44B2-AF32-4756EB676CB4}"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389451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F0D96E-CE67-44B2-AF32-4756EB676CB4}"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217400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F0D96E-CE67-44B2-AF32-4756EB676CB4}"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181265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F0D96E-CE67-44B2-AF32-4756EB676CB4}"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409565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0D96E-CE67-44B2-AF32-4756EB676CB4}"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40000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F0D96E-CE67-44B2-AF32-4756EB676CB4}"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365216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F0D96E-CE67-44B2-AF32-4756EB676CB4}"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E8A93-504E-4B33-961D-6FA442174302}" type="slidenum">
              <a:rPr lang="en-US" smtClean="0"/>
              <a:t>‹#›</a:t>
            </a:fld>
            <a:endParaRPr lang="en-US"/>
          </a:p>
        </p:txBody>
      </p:sp>
    </p:spTree>
    <p:extLst>
      <p:ext uri="{BB962C8B-B14F-4D97-AF65-F5344CB8AC3E}">
        <p14:creationId xmlns:p14="http://schemas.microsoft.com/office/powerpoint/2010/main" val="158098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0D96E-CE67-44B2-AF32-4756EB676CB4}" type="datetimeFigureOut">
              <a:rPr lang="en-US" smtClean="0"/>
              <a:t>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E8A93-504E-4B33-961D-6FA442174302}" type="slidenum">
              <a:rPr lang="en-US" smtClean="0"/>
              <a:t>‹#›</a:t>
            </a:fld>
            <a:endParaRPr lang="en-US"/>
          </a:p>
        </p:txBody>
      </p:sp>
    </p:spTree>
    <p:extLst>
      <p:ext uri="{BB962C8B-B14F-4D97-AF65-F5344CB8AC3E}">
        <p14:creationId xmlns:p14="http://schemas.microsoft.com/office/powerpoint/2010/main" val="117631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Rounded Rectangle 1"/>
          <p:cNvSpPr/>
          <p:nvPr/>
        </p:nvSpPr>
        <p:spPr>
          <a:xfrm>
            <a:off x="5863771" y="5213532"/>
            <a:ext cx="5769429" cy="13193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a:solidFill>
                  <a:schemeClr val="tx1"/>
                </a:solidFill>
              </a:rPr>
              <a:t> </a:t>
            </a:r>
            <a:r>
              <a:rPr lang="ar-DZ" sz="2000" b="1" dirty="0">
                <a:solidFill>
                  <a:schemeClr val="tx1"/>
                </a:solidFill>
              </a:rPr>
              <a:t>بحث من اعداد الطالبتين</a:t>
            </a:r>
          </a:p>
          <a:p>
            <a:pPr marL="285750" indent="-285750" algn="r" rtl="1">
              <a:buFont typeface="Arial" panose="020B0604020202020204" pitchFamily="34" charset="0"/>
              <a:buChar char="•"/>
            </a:pPr>
            <a:r>
              <a:rPr lang="ar-DZ" sz="2000" b="1" dirty="0">
                <a:solidFill>
                  <a:schemeClr val="tx1"/>
                </a:solidFill>
              </a:rPr>
              <a:t>غرسة نورهان </a:t>
            </a:r>
          </a:p>
          <a:p>
            <a:pPr marL="285750" indent="-285750" algn="r" rtl="1">
              <a:buFont typeface="Arial" panose="020B0604020202020204" pitchFamily="34" charset="0"/>
              <a:buChar char="•"/>
            </a:pPr>
            <a:r>
              <a:rPr lang="ar-DZ" sz="2000" b="1" dirty="0">
                <a:solidFill>
                  <a:schemeClr val="tx1"/>
                </a:solidFill>
              </a:rPr>
              <a:t>بن تامر احلام </a:t>
            </a:r>
            <a:r>
              <a:rPr lang="ar-DZ"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400199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617805-E766-2343-DB88-47AF923FBCAA}"/>
              </a:ext>
            </a:extLst>
          </p:cNvPr>
          <p:cNvSpPr/>
          <p:nvPr/>
        </p:nvSpPr>
        <p:spPr>
          <a:xfrm>
            <a:off x="0" y="0"/>
            <a:ext cx="12192000" cy="6858000"/>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fr-FR" sz="3600" b="1" u="sng" dirty="0">
              <a:solidFill>
                <a:srgbClr val="C00000"/>
              </a:solidFill>
            </a:endParaRPr>
          </a:p>
          <a:p>
            <a:pPr algn="r"/>
            <a:endParaRPr lang="fr-FR" sz="3600" b="1" u="sng" dirty="0">
              <a:solidFill>
                <a:srgbClr val="C00000"/>
              </a:solidFill>
            </a:endParaRPr>
          </a:p>
          <a:p>
            <a:pPr algn="r"/>
            <a:r>
              <a:rPr lang="ar-DZ" sz="3600" b="1" u="sng" dirty="0">
                <a:solidFill>
                  <a:srgbClr val="C00000"/>
                </a:solidFill>
              </a:rPr>
              <a:t>المنتج :</a:t>
            </a:r>
          </a:p>
          <a:p>
            <a:pPr algn="r"/>
            <a:r>
              <a:rPr lang="ar-DZ" sz="2800" b="1" dirty="0">
                <a:solidFill>
                  <a:schemeClr val="tx1">
                    <a:lumMod val="95000"/>
                    <a:lumOff val="5000"/>
                  </a:schemeClr>
                </a:solidFill>
              </a:rPr>
              <a:t>عندما نتكلم عن شركة ماكدونالدز اول منتج يخطر على بالنا هو الهامبرغر على الرغم من انها تقدم منتجات اخرى كثيرة , فما السبب على الرغم من ان ماكدونالدز تقدم منتجات اخرى كثيرة , السبب واضح جدا ف عندما تحلل شركة ماكدونالدز تكتشف ان الشركة في جميع صورها الدعائية تركز دائما على الهامبرغر اكثر من اي منتج اخر , لا ننسى ايصا ان قائمة وجبات مطاعم ماكدونالدز نجد انواع عديدة من الاطعمة مثل السلطات , الاطباق الخاصة بالدجاج و السمك , اضافة الى المشروبات الغازية و الحلويات و اطباق الافطار</a:t>
            </a:r>
          </a:p>
          <a:p>
            <a:pPr algn="r"/>
            <a:endParaRPr lang="ar-DZ" sz="2800" b="1" dirty="0">
              <a:solidFill>
                <a:schemeClr val="tx1">
                  <a:lumMod val="95000"/>
                  <a:lumOff val="5000"/>
                </a:schemeClr>
              </a:solidFill>
            </a:endParaRPr>
          </a:p>
          <a:p>
            <a:pPr algn="r"/>
            <a:r>
              <a:rPr lang="ar-DZ" sz="2800" b="1" dirty="0">
                <a:solidFill>
                  <a:schemeClr val="tx1">
                    <a:lumMod val="95000"/>
                    <a:lumOff val="5000"/>
                  </a:schemeClr>
                </a:solidFill>
              </a:rPr>
              <a:t>تعطي ماكدونالدز اهمية كبيرة جدا لتطوير المنتجات و توفير قائمة اطباق تتناسب مع كل افراد المجتمع كما انها تتغير باستمرار مع الوقت لذلك في كل مرة تقوم باضافة اطباق جديدة و ازالة اخرى كل هذا من اجل مواكبة السوق , اضافة الى ذلك تطبق ماك استراتيجية تضم عدة منتجات في طبق واحد و تعطي اسماء خاصة على حسب فئة العملاء المستهدفة </a:t>
            </a:r>
          </a:p>
        </p:txBody>
      </p:sp>
      <p:pic>
        <p:nvPicPr>
          <p:cNvPr id="8" name="Picture 7">
            <a:extLst>
              <a:ext uri="{FF2B5EF4-FFF2-40B4-BE49-F238E27FC236}">
                <a16:creationId xmlns:a16="http://schemas.microsoft.com/office/drawing/2014/main" id="{2FA8A128-09B9-6CA8-C37E-AFA19FE706CD}"/>
              </a:ext>
            </a:extLst>
          </p:cNvPr>
          <p:cNvPicPr>
            <a:picLocks noChangeAspect="1"/>
          </p:cNvPicPr>
          <p:nvPr/>
        </p:nvPicPr>
        <p:blipFill>
          <a:blip r:embed="rId2"/>
          <a:stretch>
            <a:fillRect/>
          </a:stretch>
        </p:blipFill>
        <p:spPr>
          <a:xfrm>
            <a:off x="0" y="634016"/>
            <a:ext cx="12192000" cy="590721"/>
          </a:xfrm>
          <a:prstGeom prst="rect">
            <a:avLst/>
          </a:prstGeom>
        </p:spPr>
      </p:pic>
      <p:pic>
        <p:nvPicPr>
          <p:cNvPr id="9" name="Picture 8">
            <a:extLst>
              <a:ext uri="{FF2B5EF4-FFF2-40B4-BE49-F238E27FC236}">
                <a16:creationId xmlns:a16="http://schemas.microsoft.com/office/drawing/2014/main" id="{1DABDE26-E7F8-153B-3A18-13B1872BE082}"/>
              </a:ext>
            </a:extLst>
          </p:cNvPr>
          <p:cNvPicPr>
            <a:picLocks noChangeAspect="1"/>
          </p:cNvPicPr>
          <p:nvPr/>
        </p:nvPicPr>
        <p:blipFill>
          <a:blip r:embed="rId3"/>
          <a:stretch>
            <a:fillRect/>
          </a:stretch>
        </p:blipFill>
        <p:spPr>
          <a:xfrm>
            <a:off x="175854" y="295360"/>
            <a:ext cx="1199632" cy="1268032"/>
          </a:xfrm>
          <a:prstGeom prst="rect">
            <a:avLst/>
          </a:prstGeom>
        </p:spPr>
      </p:pic>
    </p:spTree>
    <p:extLst>
      <p:ext uri="{BB962C8B-B14F-4D97-AF65-F5344CB8AC3E}">
        <p14:creationId xmlns:p14="http://schemas.microsoft.com/office/powerpoint/2010/main" val="118139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DZ" sz="3600" b="1" i="1" u="sng" dirty="0">
                <a:solidFill>
                  <a:srgbClr val="C00000"/>
                </a:solidFill>
              </a:rPr>
              <a:t>التسعير:</a:t>
            </a:r>
          </a:p>
          <a:p>
            <a:pPr algn="r" rtl="1">
              <a:lnSpc>
                <a:spcPct val="150000"/>
              </a:lnSpc>
            </a:pPr>
            <a:r>
              <a:rPr lang="ar-DZ" sz="3200" b="1" dirty="0">
                <a:solidFill>
                  <a:schemeClr val="tx1"/>
                </a:solidFill>
              </a:rPr>
              <a:t>تستخدم ماكدونالدز  استراتيجيات التسعير التالية :</a:t>
            </a:r>
          </a:p>
          <a:p>
            <a:pPr marL="342900" indent="-342900" algn="r" rtl="1">
              <a:buFont typeface="Arial" panose="020B0604020202020204" pitchFamily="34" charset="0"/>
              <a:buChar char="•"/>
            </a:pPr>
            <a:r>
              <a:rPr lang="ar-DZ" sz="3200" b="1" u="sng" dirty="0">
                <a:solidFill>
                  <a:schemeClr val="tx1"/>
                </a:solidFill>
              </a:rPr>
              <a:t>استراتيجية تسعير الوجبة </a:t>
            </a:r>
            <a:r>
              <a:rPr lang="ar-DZ" sz="3200" b="1" dirty="0">
                <a:solidFill>
                  <a:schemeClr val="tx1"/>
                </a:solidFill>
              </a:rPr>
              <a:t>: هنا تقدم ماكدونالدز و جبات طعام و غيرها من المنتجات باسعار مخفضة مقارنة بشراء كل منتج بشكل منفصل على سبيل المثال يمكن للعملاء شراء وجبة هابي ميل افضل من شراء كل حاجة بشكل منفصل للحصول على خصم </a:t>
            </a:r>
          </a:p>
          <a:p>
            <a:pPr marL="342900" indent="-342900" algn="r" rtl="1">
              <a:buFont typeface="Arial" panose="020B0604020202020204" pitchFamily="34" charset="0"/>
              <a:buChar char="•"/>
            </a:pPr>
            <a:r>
              <a:rPr lang="ar-DZ" sz="3200" b="1" u="sng" dirty="0">
                <a:solidFill>
                  <a:schemeClr val="tx1"/>
                </a:solidFill>
              </a:rPr>
              <a:t>استراتيجية التسعير النفسي </a:t>
            </a:r>
            <a:r>
              <a:rPr lang="ar-DZ" sz="3200" b="1" dirty="0">
                <a:solidFill>
                  <a:schemeClr val="tx1"/>
                </a:solidFill>
              </a:rPr>
              <a:t>:  تستخدم الشركة اسعار تبدو معقولة مثل 19 ريال بدل من 20 ريال </a:t>
            </a:r>
          </a:p>
          <a:p>
            <a:pPr marL="342900" indent="-342900" algn="r" rtl="1">
              <a:buFont typeface="Arial" panose="020B0604020202020204" pitchFamily="34" charset="0"/>
              <a:buChar char="•"/>
            </a:pPr>
            <a:r>
              <a:rPr lang="ar-DZ" sz="3200" b="1" dirty="0">
                <a:solidFill>
                  <a:schemeClr val="tx1"/>
                </a:solidFill>
              </a:rPr>
              <a:t>تساعد استراتيجيات التسعير هذه على تشجيع المستهلكين على شراء منتجات الشركة  بحيث يتبين انه خصم او ما شابه </a:t>
            </a:r>
            <a:endParaRPr lang="en-US" sz="3200" b="1" dirty="0">
              <a:solidFill>
                <a:schemeClr val="tx1"/>
              </a:solidFill>
            </a:endParaRPr>
          </a:p>
        </p:txBody>
      </p:sp>
      <p:pic>
        <p:nvPicPr>
          <p:cNvPr id="6" name="Picture 5">
            <a:extLst>
              <a:ext uri="{FF2B5EF4-FFF2-40B4-BE49-F238E27FC236}">
                <a16:creationId xmlns:a16="http://schemas.microsoft.com/office/drawing/2014/main" id="{01C2F3DA-85D2-8611-FA7E-015465F8C90D}"/>
              </a:ext>
            </a:extLst>
          </p:cNvPr>
          <p:cNvPicPr>
            <a:picLocks noChangeAspect="1"/>
          </p:cNvPicPr>
          <p:nvPr/>
        </p:nvPicPr>
        <p:blipFill>
          <a:blip r:embed="rId2"/>
          <a:stretch>
            <a:fillRect/>
          </a:stretch>
        </p:blipFill>
        <p:spPr>
          <a:xfrm>
            <a:off x="0" y="542839"/>
            <a:ext cx="12279086" cy="590721"/>
          </a:xfrm>
          <a:prstGeom prst="rect">
            <a:avLst/>
          </a:prstGeom>
        </p:spPr>
      </p:pic>
      <p:pic>
        <p:nvPicPr>
          <p:cNvPr id="7" name="Picture 6">
            <a:extLst>
              <a:ext uri="{FF2B5EF4-FFF2-40B4-BE49-F238E27FC236}">
                <a16:creationId xmlns:a16="http://schemas.microsoft.com/office/drawing/2014/main" id="{0F4BD4BD-F397-F867-93B4-A23504E8EACC}"/>
              </a:ext>
            </a:extLst>
          </p:cNvPr>
          <p:cNvPicPr>
            <a:picLocks noChangeAspect="1"/>
          </p:cNvPicPr>
          <p:nvPr/>
        </p:nvPicPr>
        <p:blipFill>
          <a:blip r:embed="rId3"/>
          <a:stretch>
            <a:fillRect/>
          </a:stretch>
        </p:blipFill>
        <p:spPr>
          <a:xfrm>
            <a:off x="121424" y="0"/>
            <a:ext cx="1390008" cy="1469263"/>
          </a:xfrm>
          <a:prstGeom prst="rect">
            <a:avLst/>
          </a:prstGeom>
        </p:spPr>
      </p:pic>
    </p:spTree>
    <p:extLst>
      <p:ext uri="{BB962C8B-B14F-4D97-AF65-F5344CB8AC3E}">
        <p14:creationId xmlns:p14="http://schemas.microsoft.com/office/powerpoint/2010/main" val="374359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7119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000" b="1" i="1" u="sng" dirty="0">
                <a:solidFill>
                  <a:srgbClr val="C00000"/>
                </a:solidFill>
              </a:rPr>
              <a:t>الترويج</a:t>
            </a:r>
            <a:r>
              <a:rPr lang="ar-DZ" sz="3600" b="1" i="1" u="sng" dirty="0">
                <a:solidFill>
                  <a:srgbClr val="C00000"/>
                </a:solidFill>
              </a:rPr>
              <a:t>: </a:t>
            </a:r>
          </a:p>
          <a:p>
            <a:pPr algn="r" rtl="1"/>
            <a:r>
              <a:rPr lang="ar-DZ" sz="3200" b="1" dirty="0">
                <a:solidFill>
                  <a:schemeClr val="tx1"/>
                </a:solidFill>
              </a:rPr>
              <a:t>تعد الحملات الاعلانية هي احد اشهر الطرق التي تستخدمها شركة ماكدونالدز :</a:t>
            </a:r>
          </a:p>
          <a:p>
            <a:pPr algn="r" rtl="1"/>
            <a:r>
              <a:rPr lang="ar-DZ" sz="3200" dirty="0">
                <a:solidFill>
                  <a:schemeClr val="tx1"/>
                </a:solidFill>
              </a:rPr>
              <a:t> </a:t>
            </a:r>
            <a:r>
              <a:rPr lang="ar-DZ" sz="3200" b="1" dirty="0">
                <a:solidFill>
                  <a:schemeClr val="tx1"/>
                </a:solidFill>
              </a:rPr>
              <a:t>تستخدم الشركة : التلفزيون و الراديو و الاعلانات عبر السوشل ميديا و الصحف و المنشورات لاعلاناتها , من ناحية اخرى تستخدم عروض المبيعات لجذب المزيد من العملاء الى مطاعم الشركة كما تعتمد ماكدونالدز على العروض التخفيضية من اجل الحصول على اكبر عدد من العملاء , ولا ننسى ايضا كوبونات الخصم المجانية لبعض المنتجات كوسيلة للحصول على مستهلكين جدد</a:t>
            </a:r>
          </a:p>
          <a:p>
            <a:pPr algn="r" rtl="1"/>
            <a:r>
              <a:rPr lang="ar-DZ" sz="3200" b="1" dirty="0">
                <a:solidFill>
                  <a:schemeClr val="tx1"/>
                </a:solidFill>
              </a:rPr>
              <a:t>اضافة ال ذلك تستخدم الشركة التسويق المباشر مثلا المشاركة في الاحداث و الحفلات المجتمعية و تاكد دائما شركة ماكدونالدز على الاعلان وتعتبره العنصر الرئيسي للترويج لمنتجاتها </a:t>
            </a:r>
            <a:endParaRPr lang="en-US" sz="3200" b="1" dirty="0">
              <a:solidFill>
                <a:schemeClr val="tx1"/>
              </a:solidFill>
            </a:endParaRPr>
          </a:p>
        </p:txBody>
      </p:sp>
      <p:sp>
        <p:nvSpPr>
          <p:cNvPr id="3" name="Content Placeholder 2">
            <a:extLst>
              <a:ext uri="{FF2B5EF4-FFF2-40B4-BE49-F238E27FC236}">
                <a16:creationId xmlns:a16="http://schemas.microsoft.com/office/drawing/2014/main" id="{4CEE4EAF-8333-7F2D-F61F-F605386C6D54}"/>
              </a:ext>
            </a:extLst>
          </p:cNvPr>
          <p:cNvSpPr>
            <a:spLocks noGrp="1"/>
          </p:cNvSpPr>
          <p:nvPr>
            <p:ph idx="1"/>
          </p:nvPr>
        </p:nvSpPr>
        <p:spPr>
          <a:xfrm flipH="1">
            <a:off x="174171" y="6857998"/>
            <a:ext cx="664029" cy="45719"/>
          </a:xfrm>
        </p:spPr>
        <p:txBody>
          <a:bodyPr>
            <a:normAutofit fontScale="25000" lnSpcReduction="20000"/>
          </a:bodyPr>
          <a:lstStyle/>
          <a:p>
            <a:endParaRPr lang="en-US" dirty="0"/>
          </a:p>
        </p:txBody>
      </p:sp>
      <p:sp>
        <p:nvSpPr>
          <p:cNvPr id="6" name="Rectangle 5">
            <a:extLst>
              <a:ext uri="{FF2B5EF4-FFF2-40B4-BE49-F238E27FC236}">
                <a16:creationId xmlns:a16="http://schemas.microsoft.com/office/drawing/2014/main" id="{6FD22172-8BB3-5791-1C7B-A034B0E55080}"/>
              </a:ext>
            </a:extLst>
          </p:cNvPr>
          <p:cNvSpPr/>
          <p:nvPr/>
        </p:nvSpPr>
        <p:spPr>
          <a:xfrm>
            <a:off x="0" y="463650"/>
            <a:ext cx="12192000" cy="57802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60CF00B-84CF-B56C-5BB2-A211507B1848}"/>
              </a:ext>
            </a:extLst>
          </p:cNvPr>
          <p:cNvPicPr>
            <a:picLocks noChangeAspect="1"/>
          </p:cNvPicPr>
          <p:nvPr/>
        </p:nvPicPr>
        <p:blipFill>
          <a:blip r:embed="rId2"/>
          <a:stretch>
            <a:fillRect/>
          </a:stretch>
        </p:blipFill>
        <p:spPr>
          <a:xfrm>
            <a:off x="424544" y="19783"/>
            <a:ext cx="1393372" cy="1465761"/>
          </a:xfrm>
          <a:prstGeom prst="rect">
            <a:avLst/>
          </a:prstGeom>
        </p:spPr>
      </p:pic>
    </p:spTree>
    <p:extLst>
      <p:ext uri="{BB962C8B-B14F-4D97-AF65-F5344CB8AC3E}">
        <p14:creationId xmlns:p14="http://schemas.microsoft.com/office/powerpoint/2010/main" val="392699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515" y="-1240972"/>
            <a:ext cx="12333515" cy="820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DZ" sz="3600" b="1" i="1" u="sng" dirty="0">
                <a:solidFill>
                  <a:srgbClr val="C00000"/>
                </a:solidFill>
              </a:rPr>
              <a:t>التوزيع :</a:t>
            </a:r>
          </a:p>
          <a:p>
            <a:pPr marL="285750" indent="-285750" algn="r" rtl="1">
              <a:buFont typeface="Arial" panose="020B0604020202020204" pitchFamily="34" charset="0"/>
              <a:buChar char="•"/>
            </a:pPr>
            <a:r>
              <a:rPr lang="ar-DZ" sz="2800" b="1" dirty="0">
                <a:solidFill>
                  <a:schemeClr val="tx1"/>
                </a:solidFill>
              </a:rPr>
              <a:t>سياسة توزيع المنتجات في ماكدونالدزيتم من خلال شبكة واسعة من المطاعم و الفروع المنتشرة في مختلف المدن و المناطق و تتميز سياسة توزيع المنتجات بالفعالية و السرعة , حيث تهدف شركة ماكدونالز الى تلبية احتياجات العملاء باسرع وقت ممكن </a:t>
            </a:r>
            <a:endParaRPr lang="en-US" sz="2800" b="1" dirty="0">
              <a:solidFill>
                <a:schemeClr val="tx1"/>
              </a:solidFill>
            </a:endParaRPr>
          </a:p>
        </p:txBody>
      </p:sp>
      <p:pic>
        <p:nvPicPr>
          <p:cNvPr id="6" name="Picture 5">
            <a:extLst>
              <a:ext uri="{FF2B5EF4-FFF2-40B4-BE49-F238E27FC236}">
                <a16:creationId xmlns:a16="http://schemas.microsoft.com/office/drawing/2014/main" id="{FF14C37C-7E3B-CBD8-0219-9ECC4191728E}"/>
              </a:ext>
            </a:extLst>
          </p:cNvPr>
          <p:cNvPicPr>
            <a:picLocks noChangeAspect="1"/>
          </p:cNvPicPr>
          <p:nvPr/>
        </p:nvPicPr>
        <p:blipFill>
          <a:blip r:embed="rId2"/>
          <a:stretch>
            <a:fillRect/>
          </a:stretch>
        </p:blipFill>
        <p:spPr>
          <a:xfrm>
            <a:off x="-141515" y="771439"/>
            <a:ext cx="12333515" cy="590721"/>
          </a:xfrm>
          <a:prstGeom prst="rect">
            <a:avLst/>
          </a:prstGeom>
        </p:spPr>
      </p:pic>
      <p:pic>
        <p:nvPicPr>
          <p:cNvPr id="7" name="Picture 6">
            <a:extLst>
              <a:ext uri="{FF2B5EF4-FFF2-40B4-BE49-F238E27FC236}">
                <a16:creationId xmlns:a16="http://schemas.microsoft.com/office/drawing/2014/main" id="{ED2E13AA-F924-F189-EF69-9D2CDC725044}"/>
              </a:ext>
            </a:extLst>
          </p:cNvPr>
          <p:cNvPicPr>
            <a:picLocks noChangeAspect="1"/>
          </p:cNvPicPr>
          <p:nvPr/>
        </p:nvPicPr>
        <p:blipFill>
          <a:blip r:embed="rId3"/>
          <a:stretch>
            <a:fillRect/>
          </a:stretch>
        </p:blipFill>
        <p:spPr>
          <a:xfrm>
            <a:off x="208510" y="332167"/>
            <a:ext cx="1390008" cy="1469263"/>
          </a:xfrm>
          <a:prstGeom prst="rect">
            <a:avLst/>
          </a:prstGeom>
        </p:spPr>
      </p:pic>
    </p:spTree>
    <p:extLst>
      <p:ext uri="{BB962C8B-B14F-4D97-AF65-F5344CB8AC3E}">
        <p14:creationId xmlns:p14="http://schemas.microsoft.com/office/powerpoint/2010/main" val="80456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9C62A8-656F-2870-9D81-5FABF6B8D6F7}"/>
              </a:ext>
            </a:extLst>
          </p:cNvPr>
          <p:cNvSpPr/>
          <p:nvPr/>
        </p:nvSpPr>
        <p:spPr>
          <a:xfrm>
            <a:off x="-187960" y="0"/>
            <a:ext cx="12567920" cy="7152640"/>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5F1113-C0F4-7662-D4C5-E176D2F18A6C}"/>
              </a:ext>
            </a:extLst>
          </p:cNvPr>
          <p:cNvSpPr>
            <a:spLocks noGrp="1"/>
          </p:cNvSpPr>
          <p:nvPr>
            <p:ph type="title"/>
          </p:nvPr>
        </p:nvSpPr>
        <p:spPr>
          <a:xfrm>
            <a:off x="3175000" y="1838960"/>
            <a:ext cx="9204960" cy="274320"/>
          </a:xfrm>
        </p:spPr>
        <p:txBody>
          <a:bodyPr>
            <a:normAutofit fontScale="90000"/>
          </a:bodyPr>
          <a:lstStyle/>
          <a:p>
            <a:pPr algn="r"/>
            <a:r>
              <a:rPr lang="fr-FR" b="1" u="sng" dirty="0">
                <a:solidFill>
                  <a:srgbClr val="C00000"/>
                </a:solidFill>
              </a:rPr>
              <a:t>:</a:t>
            </a:r>
            <a:r>
              <a:rPr lang="ar-DZ" b="1" u="sng" dirty="0">
                <a:solidFill>
                  <a:srgbClr val="C00000"/>
                </a:solidFill>
              </a:rPr>
              <a:t>العمليات  </a:t>
            </a:r>
            <a:br>
              <a:rPr lang="ar-DZ" b="1" u="sng" dirty="0">
                <a:solidFill>
                  <a:srgbClr val="C00000"/>
                </a:solidFill>
              </a:rPr>
            </a:br>
            <a:endParaRPr lang="en-US" b="1" u="sng" dirty="0">
              <a:solidFill>
                <a:srgbClr val="C00000"/>
              </a:solidFill>
            </a:endParaRPr>
          </a:p>
        </p:txBody>
      </p:sp>
      <p:sp>
        <p:nvSpPr>
          <p:cNvPr id="4" name="TextBox 3">
            <a:extLst>
              <a:ext uri="{FF2B5EF4-FFF2-40B4-BE49-F238E27FC236}">
                <a16:creationId xmlns:a16="http://schemas.microsoft.com/office/drawing/2014/main" id="{B9381ED6-2757-AC29-4C48-7258AAABD91D}"/>
              </a:ext>
            </a:extLst>
          </p:cNvPr>
          <p:cNvSpPr txBox="1"/>
          <p:nvPr/>
        </p:nvSpPr>
        <p:spPr>
          <a:xfrm>
            <a:off x="1336040" y="2136503"/>
            <a:ext cx="11043920" cy="2246769"/>
          </a:xfrm>
          <a:prstGeom prst="rect">
            <a:avLst/>
          </a:prstGeom>
          <a:noFill/>
        </p:spPr>
        <p:txBody>
          <a:bodyPr wrap="square" rtlCol="0">
            <a:spAutoFit/>
          </a:bodyPr>
          <a:lstStyle/>
          <a:p>
            <a:pPr algn="r" rtl="1"/>
            <a:r>
              <a:rPr lang="ar-DZ" sz="2800" b="1" dirty="0"/>
              <a:t>تتميز عملياتهم بالشفافية الكاملة لعملائهم خاصة فيما يتعلق بعملية تصنيع المواد الغذائية  الخاصة بهم يمكن للعملاء رؤية اطعمتهم اثناء معالجتها </a:t>
            </a:r>
          </a:p>
          <a:p>
            <a:pPr algn="r" rtl="1"/>
            <a:r>
              <a:rPr lang="ar-DZ" sz="2800" b="1" dirty="0"/>
              <a:t>بعد الشراء على المنضدة حيث يكون المطبخ مرئيا انهم يقدمون تدريبا جيدا للعاملين لضمان عمليات موحدة في كامل سلاسلهم غالبا ما يخترعون طرقا جديدة لتغليف وجباتهم وفقا للمواسم او المناسبات (عيد الميلاد رمضان عيد الفصح )</a:t>
            </a:r>
            <a:endParaRPr lang="en-US" sz="2800" b="1" dirty="0"/>
          </a:p>
        </p:txBody>
      </p:sp>
      <p:pic>
        <p:nvPicPr>
          <p:cNvPr id="3" name="Picture 2">
            <a:extLst>
              <a:ext uri="{FF2B5EF4-FFF2-40B4-BE49-F238E27FC236}">
                <a16:creationId xmlns:a16="http://schemas.microsoft.com/office/drawing/2014/main" id="{92B84EC6-3B6D-D1C6-D69C-2D18A0B3EE27}"/>
              </a:ext>
            </a:extLst>
          </p:cNvPr>
          <p:cNvPicPr>
            <a:picLocks noChangeAspect="1"/>
          </p:cNvPicPr>
          <p:nvPr/>
        </p:nvPicPr>
        <p:blipFill>
          <a:blip r:embed="rId2"/>
          <a:stretch>
            <a:fillRect/>
          </a:stretch>
        </p:blipFill>
        <p:spPr>
          <a:xfrm>
            <a:off x="-187960" y="475348"/>
            <a:ext cx="12567920" cy="590721"/>
          </a:xfrm>
          <a:prstGeom prst="rect">
            <a:avLst/>
          </a:prstGeom>
        </p:spPr>
      </p:pic>
      <p:pic>
        <p:nvPicPr>
          <p:cNvPr id="6" name="Picture 5">
            <a:extLst>
              <a:ext uri="{FF2B5EF4-FFF2-40B4-BE49-F238E27FC236}">
                <a16:creationId xmlns:a16="http://schemas.microsoft.com/office/drawing/2014/main" id="{CBB249D1-334F-5638-D42D-ED59B21E2151}"/>
              </a:ext>
            </a:extLst>
          </p:cNvPr>
          <p:cNvPicPr>
            <a:picLocks noChangeAspect="1"/>
          </p:cNvPicPr>
          <p:nvPr/>
        </p:nvPicPr>
        <p:blipFill>
          <a:blip r:embed="rId3"/>
          <a:stretch>
            <a:fillRect/>
          </a:stretch>
        </p:blipFill>
        <p:spPr>
          <a:xfrm>
            <a:off x="164967" y="-51426"/>
            <a:ext cx="1390008" cy="1469263"/>
          </a:xfrm>
          <a:prstGeom prst="rect">
            <a:avLst/>
          </a:prstGeom>
        </p:spPr>
      </p:pic>
    </p:spTree>
    <p:extLst>
      <p:ext uri="{BB962C8B-B14F-4D97-AF65-F5344CB8AC3E}">
        <p14:creationId xmlns:p14="http://schemas.microsoft.com/office/powerpoint/2010/main" val="24511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4184E9-917D-148F-87DB-10A5A3196162}"/>
              </a:ext>
            </a:extLst>
          </p:cNvPr>
          <p:cNvSpPr/>
          <p:nvPr/>
        </p:nvSpPr>
        <p:spPr>
          <a:xfrm>
            <a:off x="0" y="-35560"/>
            <a:ext cx="12192000" cy="6929120"/>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FC42A8-9CD8-1B38-FA48-2EB3A46EAAB8}"/>
              </a:ext>
            </a:extLst>
          </p:cNvPr>
          <p:cNvSpPr txBox="1"/>
          <p:nvPr/>
        </p:nvSpPr>
        <p:spPr>
          <a:xfrm>
            <a:off x="2367280" y="1001571"/>
            <a:ext cx="9824720" cy="584775"/>
          </a:xfrm>
          <a:prstGeom prst="rect">
            <a:avLst/>
          </a:prstGeom>
          <a:noFill/>
        </p:spPr>
        <p:txBody>
          <a:bodyPr wrap="square" rtlCol="0">
            <a:spAutoFit/>
          </a:bodyPr>
          <a:lstStyle/>
          <a:p>
            <a:pPr algn="r" rtl="1"/>
            <a:r>
              <a:rPr lang="ar-DZ" sz="3200" b="1" u="sng" dirty="0">
                <a:solidFill>
                  <a:srgbClr val="C00000"/>
                </a:solidFill>
              </a:rPr>
              <a:t>الافراد </a:t>
            </a:r>
            <a:r>
              <a:rPr lang="fr-FR" sz="3200" b="1" u="sng" dirty="0">
                <a:solidFill>
                  <a:srgbClr val="C00000"/>
                </a:solidFill>
              </a:rPr>
              <a:t>:</a:t>
            </a:r>
            <a:endParaRPr lang="en-US" sz="3200" b="1" u="sng" dirty="0">
              <a:solidFill>
                <a:srgbClr val="C00000"/>
              </a:solidFill>
            </a:endParaRPr>
          </a:p>
        </p:txBody>
      </p:sp>
      <p:sp>
        <p:nvSpPr>
          <p:cNvPr id="4" name="TextBox 3">
            <a:extLst>
              <a:ext uri="{FF2B5EF4-FFF2-40B4-BE49-F238E27FC236}">
                <a16:creationId xmlns:a16="http://schemas.microsoft.com/office/drawing/2014/main" id="{08660760-06A4-BBC2-D28C-FFD7568332D1}"/>
              </a:ext>
            </a:extLst>
          </p:cNvPr>
          <p:cNvSpPr txBox="1"/>
          <p:nvPr/>
        </p:nvSpPr>
        <p:spPr>
          <a:xfrm>
            <a:off x="1554480" y="1663357"/>
            <a:ext cx="10637520" cy="3970318"/>
          </a:xfrm>
          <a:prstGeom prst="rect">
            <a:avLst/>
          </a:prstGeom>
          <a:noFill/>
        </p:spPr>
        <p:txBody>
          <a:bodyPr wrap="square" rtlCol="0">
            <a:spAutoFit/>
          </a:bodyPr>
          <a:lstStyle/>
          <a:p>
            <a:pPr algn="r" rtl="1"/>
            <a:r>
              <a:rPr lang="ar-DZ" sz="2800" b="1" dirty="0"/>
              <a:t>تركز ماكدونالز بشكل كبير على " الناس " من حولهم مثل منح موظفيها ادوارا اكبر في عملية صنع القرار كما انها توفر تدريبا جيدا ومناسبا لزيادة صقل مهاراتهم للتاكد من ان موظفيهم يتوافقون مع معايير ماكدونالز كما انهم يمنحون النجوم والمكافات (موظف الشهر ) لابقاء موظفيهم متحمسين اثناء العمل </a:t>
            </a:r>
          </a:p>
          <a:p>
            <a:pPr algn="r" rtl="1"/>
            <a:r>
              <a:rPr lang="ar-DZ" sz="2800" b="1" dirty="0"/>
              <a:t>اما بالنسبة للعملاء فهم يقدمون خدمات سريعة وودوة ويوفرون بيئة نظيفة ومريحة مناسبة للعائلات  كما تضمن التفاعل المستمر مع العملاء لجعلهم يشعرون بالراحة عند الشراء من ماكدونالز </a:t>
            </a:r>
          </a:p>
          <a:p>
            <a:pPr algn="r" rtl="1"/>
            <a:r>
              <a:rPr lang="ar-DZ" sz="2800" b="1" dirty="0"/>
              <a:t>بالنسبة للتوصيل يقوم طاقم التوصيل بتنفيذ العمليات العمليات الاساسية للمطعم لضمان رضا العملاء</a:t>
            </a:r>
            <a:endParaRPr lang="en-US" sz="2800" b="1" dirty="0"/>
          </a:p>
        </p:txBody>
      </p:sp>
      <p:pic>
        <p:nvPicPr>
          <p:cNvPr id="2" name="Picture 1">
            <a:extLst>
              <a:ext uri="{FF2B5EF4-FFF2-40B4-BE49-F238E27FC236}">
                <a16:creationId xmlns:a16="http://schemas.microsoft.com/office/drawing/2014/main" id="{06CF657E-6627-D8F7-7C61-86EE227EED8F}"/>
              </a:ext>
            </a:extLst>
          </p:cNvPr>
          <p:cNvPicPr>
            <a:picLocks noChangeAspect="1"/>
          </p:cNvPicPr>
          <p:nvPr/>
        </p:nvPicPr>
        <p:blipFill>
          <a:blip r:embed="rId2"/>
          <a:stretch>
            <a:fillRect/>
          </a:stretch>
        </p:blipFill>
        <p:spPr>
          <a:xfrm>
            <a:off x="0" y="333839"/>
            <a:ext cx="12192000" cy="590721"/>
          </a:xfrm>
          <a:prstGeom prst="rect">
            <a:avLst/>
          </a:prstGeom>
        </p:spPr>
      </p:pic>
      <p:pic>
        <p:nvPicPr>
          <p:cNvPr id="6" name="Picture 5">
            <a:extLst>
              <a:ext uri="{FF2B5EF4-FFF2-40B4-BE49-F238E27FC236}">
                <a16:creationId xmlns:a16="http://schemas.microsoft.com/office/drawing/2014/main" id="{1BFB3A3C-F3D2-BE37-836D-AB7449FB95EB}"/>
              </a:ext>
            </a:extLst>
          </p:cNvPr>
          <p:cNvPicPr>
            <a:picLocks noChangeAspect="1"/>
          </p:cNvPicPr>
          <p:nvPr/>
        </p:nvPicPr>
        <p:blipFill>
          <a:blip r:embed="rId3"/>
          <a:stretch>
            <a:fillRect/>
          </a:stretch>
        </p:blipFill>
        <p:spPr>
          <a:xfrm>
            <a:off x="328253" y="-35560"/>
            <a:ext cx="1390008" cy="1469263"/>
          </a:xfrm>
          <a:prstGeom prst="rect">
            <a:avLst/>
          </a:prstGeom>
        </p:spPr>
      </p:pic>
    </p:spTree>
    <p:extLst>
      <p:ext uri="{BB962C8B-B14F-4D97-AF65-F5344CB8AC3E}">
        <p14:creationId xmlns:p14="http://schemas.microsoft.com/office/powerpoint/2010/main" val="339496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D29006-8B91-8EC0-29DC-7D4DB9E98469}"/>
              </a:ext>
            </a:extLst>
          </p:cNvPr>
          <p:cNvSpPr/>
          <p:nvPr/>
        </p:nvSpPr>
        <p:spPr>
          <a:xfrm flipH="1" flipV="1">
            <a:off x="0" y="0"/>
            <a:ext cx="12273280" cy="6858000"/>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A86070E-C23A-C175-FF1E-BFAECB94F29F}"/>
              </a:ext>
            </a:extLst>
          </p:cNvPr>
          <p:cNvSpPr txBox="1"/>
          <p:nvPr/>
        </p:nvSpPr>
        <p:spPr>
          <a:xfrm>
            <a:off x="6598195" y="1129584"/>
            <a:ext cx="5273040" cy="523220"/>
          </a:xfrm>
          <a:prstGeom prst="rect">
            <a:avLst/>
          </a:prstGeom>
          <a:noFill/>
        </p:spPr>
        <p:txBody>
          <a:bodyPr wrap="square" rtlCol="0">
            <a:spAutoFit/>
          </a:bodyPr>
          <a:lstStyle/>
          <a:p>
            <a:pPr algn="r" rtl="1"/>
            <a:r>
              <a:rPr lang="ar-DZ" sz="2800" b="1" u="sng" dirty="0">
                <a:solidFill>
                  <a:srgbClr val="C00000"/>
                </a:solidFill>
              </a:rPr>
              <a:t>الدليل المادي </a:t>
            </a:r>
            <a:r>
              <a:rPr lang="fr-FR" sz="2800" b="1" u="sng" dirty="0">
                <a:solidFill>
                  <a:srgbClr val="C00000"/>
                </a:solidFill>
              </a:rPr>
              <a:t>:</a:t>
            </a:r>
            <a:endParaRPr lang="en-US" sz="2800" b="1" u="sng" dirty="0">
              <a:solidFill>
                <a:srgbClr val="C00000"/>
              </a:solidFill>
            </a:endParaRPr>
          </a:p>
        </p:txBody>
      </p:sp>
      <p:sp>
        <p:nvSpPr>
          <p:cNvPr id="3" name="TextBox 2">
            <a:extLst>
              <a:ext uri="{FF2B5EF4-FFF2-40B4-BE49-F238E27FC236}">
                <a16:creationId xmlns:a16="http://schemas.microsoft.com/office/drawing/2014/main" id="{CAB9C0B1-D8E7-32A9-E192-3A049BDA4211}"/>
              </a:ext>
            </a:extLst>
          </p:cNvPr>
          <p:cNvSpPr txBox="1"/>
          <p:nvPr/>
        </p:nvSpPr>
        <p:spPr>
          <a:xfrm>
            <a:off x="1690915" y="1846217"/>
            <a:ext cx="10332720" cy="4401205"/>
          </a:xfrm>
          <a:prstGeom prst="rect">
            <a:avLst/>
          </a:prstGeom>
          <a:noFill/>
        </p:spPr>
        <p:txBody>
          <a:bodyPr wrap="square" rtlCol="0">
            <a:spAutoFit/>
          </a:bodyPr>
          <a:lstStyle/>
          <a:p>
            <a:pPr algn="r" rtl="1"/>
            <a:r>
              <a:rPr lang="ar-DZ" sz="2800" b="1" dirty="0"/>
              <a:t>تتضمن الادلة المادية الخاصة بهم استخدام التميمة الخاصة بهم (رونالد ماكدونالز ) قد تكون التميمة حيوان او شخصية خيالية او شخص ما يمكن للعملاء رؤيتها ولمسها والتي تربط التميمة بالعلامة التجارية </a:t>
            </a:r>
          </a:p>
          <a:p>
            <a:pPr algn="r" rtl="1"/>
            <a:r>
              <a:rPr lang="ar-DZ" sz="2800" b="1" dirty="0"/>
              <a:t>والشيئ الاخر هو حساباتهم على وسائل التواصل الاجتماعي حيث يمكن للعملاء رؤية القوائم بوضوح مع التفاصيل الكاملة مثل المكونات </a:t>
            </a:r>
          </a:p>
          <a:p>
            <a:pPr algn="r" rtl="1"/>
            <a:r>
              <a:rPr lang="ar-DZ" sz="2800" b="1" dirty="0"/>
              <a:t>تعد مباني الامتياز الخاصة جزء من الادلة المادية من خلال الحفاظ على تصاميم المطاعم متطابقة مع الوان علامتهم التجارية لماكدونالز وهيا الاحمر والاصفر مع طاولات وكراسي  وارائك مريحة للعملاء لتناول الطعام بشكل مريح بالاضافة الى الزي الرسمي للموظفين في جميع سلاسل ماكدونالز يرتدون نفس الزي الرسمي بالوان علامتهم التجارية (الاحمر والاصفر) والقبعات الرمادية </a:t>
            </a:r>
            <a:endParaRPr lang="en-US" sz="2800" b="1" dirty="0"/>
          </a:p>
        </p:txBody>
      </p:sp>
      <p:pic>
        <p:nvPicPr>
          <p:cNvPr id="11" name="Picture 10">
            <a:extLst>
              <a:ext uri="{FF2B5EF4-FFF2-40B4-BE49-F238E27FC236}">
                <a16:creationId xmlns:a16="http://schemas.microsoft.com/office/drawing/2014/main" id="{9109CB30-1422-9F25-3DAA-B02AF82DA56C}"/>
              </a:ext>
            </a:extLst>
          </p:cNvPr>
          <p:cNvPicPr>
            <a:picLocks noChangeAspect="1"/>
          </p:cNvPicPr>
          <p:nvPr/>
        </p:nvPicPr>
        <p:blipFill>
          <a:blip r:embed="rId2"/>
          <a:stretch>
            <a:fillRect/>
          </a:stretch>
        </p:blipFill>
        <p:spPr>
          <a:xfrm>
            <a:off x="0" y="441566"/>
            <a:ext cx="12273280" cy="591312"/>
          </a:xfrm>
          <a:prstGeom prst="rect">
            <a:avLst/>
          </a:prstGeom>
        </p:spPr>
      </p:pic>
      <p:pic>
        <p:nvPicPr>
          <p:cNvPr id="12" name="Picture 11">
            <a:extLst>
              <a:ext uri="{FF2B5EF4-FFF2-40B4-BE49-F238E27FC236}">
                <a16:creationId xmlns:a16="http://schemas.microsoft.com/office/drawing/2014/main" id="{EF924CA2-00A9-DFDB-6F0B-EEB41CC2F7F9}"/>
              </a:ext>
            </a:extLst>
          </p:cNvPr>
          <p:cNvPicPr>
            <a:picLocks noChangeAspect="1"/>
          </p:cNvPicPr>
          <p:nvPr/>
        </p:nvPicPr>
        <p:blipFill>
          <a:blip r:embed="rId3"/>
          <a:stretch>
            <a:fillRect/>
          </a:stretch>
        </p:blipFill>
        <p:spPr>
          <a:xfrm>
            <a:off x="268250" y="2590"/>
            <a:ext cx="1390008" cy="1469263"/>
          </a:xfrm>
          <a:prstGeom prst="rect">
            <a:avLst/>
          </a:prstGeom>
        </p:spPr>
      </p:pic>
    </p:spTree>
    <p:extLst>
      <p:ext uri="{BB962C8B-B14F-4D97-AF65-F5344CB8AC3E}">
        <p14:creationId xmlns:p14="http://schemas.microsoft.com/office/powerpoint/2010/main" val="364363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الادارة-في-العبارة---هاني-صيام_20231209_5">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30628" y="0"/>
            <a:ext cx="12346819" cy="6945086"/>
          </a:xfrm>
        </p:spPr>
      </p:pic>
    </p:spTree>
    <p:extLst>
      <p:ext uri="{BB962C8B-B14F-4D97-AF65-F5344CB8AC3E}">
        <p14:creationId xmlns:p14="http://schemas.microsoft.com/office/powerpoint/2010/main" val="255454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7CBA5D1-96D4-88A3-31CC-39F897382895}"/>
              </a:ext>
            </a:extLst>
          </p:cNvPr>
          <p:cNvPicPr>
            <a:picLocks noChangeAspect="1"/>
          </p:cNvPicPr>
          <p:nvPr/>
        </p:nvPicPr>
        <p:blipFill>
          <a:blip r:embed="rId2"/>
          <a:stretch>
            <a:fillRect/>
          </a:stretch>
        </p:blipFill>
        <p:spPr>
          <a:xfrm>
            <a:off x="0" y="-2"/>
            <a:ext cx="12192000" cy="502920"/>
          </a:xfrm>
          <a:prstGeom prst="rect">
            <a:avLst/>
          </a:prstGeom>
        </p:spPr>
      </p:pic>
      <p:sp>
        <p:nvSpPr>
          <p:cNvPr id="27" name="Rectangle 26">
            <a:extLst>
              <a:ext uri="{FF2B5EF4-FFF2-40B4-BE49-F238E27FC236}">
                <a16:creationId xmlns:a16="http://schemas.microsoft.com/office/drawing/2014/main" id="{1C021757-4E72-56DB-37D0-BC0A8ECE6C58}"/>
              </a:ext>
            </a:extLst>
          </p:cNvPr>
          <p:cNvSpPr/>
          <p:nvPr/>
        </p:nvSpPr>
        <p:spPr>
          <a:xfrm>
            <a:off x="0" y="6690360"/>
            <a:ext cx="12192000" cy="1676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C4E8601-938B-0491-C8A2-1B0CE486A89A}"/>
              </a:ext>
            </a:extLst>
          </p:cNvPr>
          <p:cNvCxnSpPr>
            <a:cxnSpLocks/>
          </p:cNvCxnSpPr>
          <p:nvPr/>
        </p:nvCxnSpPr>
        <p:spPr>
          <a:xfrm>
            <a:off x="5869939" y="919480"/>
            <a:ext cx="73133" cy="61468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50C30764-1A83-7725-DC02-34FFE659A059}"/>
              </a:ext>
            </a:extLst>
          </p:cNvPr>
          <p:cNvCxnSpPr>
            <a:cxnSpLocks/>
          </p:cNvCxnSpPr>
          <p:nvPr/>
        </p:nvCxnSpPr>
        <p:spPr>
          <a:xfrm flipV="1">
            <a:off x="-114300" y="3484880"/>
            <a:ext cx="12306300" cy="55880"/>
          </a:xfrm>
          <a:prstGeom prst="line">
            <a:avLst/>
          </a:prstGeom>
        </p:spPr>
        <p:style>
          <a:lnRef idx="2">
            <a:schemeClr val="dk1"/>
          </a:lnRef>
          <a:fillRef idx="0">
            <a:schemeClr val="dk1"/>
          </a:fillRef>
          <a:effectRef idx="1">
            <a:schemeClr val="dk1"/>
          </a:effectRef>
          <a:fontRef idx="minor">
            <a:schemeClr val="tx1"/>
          </a:fontRef>
        </p:style>
      </p:cxnSp>
      <p:pic>
        <p:nvPicPr>
          <p:cNvPr id="28" name="Picture 27">
            <a:extLst>
              <a:ext uri="{FF2B5EF4-FFF2-40B4-BE49-F238E27FC236}">
                <a16:creationId xmlns:a16="http://schemas.microsoft.com/office/drawing/2014/main" id="{0CE90F01-2CEF-FD63-6AD1-38690DF37DB0}"/>
              </a:ext>
            </a:extLst>
          </p:cNvPr>
          <p:cNvPicPr>
            <a:picLocks noChangeAspect="1"/>
          </p:cNvPicPr>
          <p:nvPr/>
        </p:nvPicPr>
        <p:blipFill>
          <a:blip r:embed="rId3"/>
          <a:stretch>
            <a:fillRect/>
          </a:stretch>
        </p:blipFill>
        <p:spPr>
          <a:xfrm>
            <a:off x="5351467" y="0"/>
            <a:ext cx="1029325" cy="1013178"/>
          </a:xfrm>
          <a:prstGeom prst="rect">
            <a:avLst/>
          </a:prstGeom>
        </p:spPr>
      </p:pic>
      <p:sp>
        <p:nvSpPr>
          <p:cNvPr id="31" name="TextBox 30">
            <a:extLst>
              <a:ext uri="{FF2B5EF4-FFF2-40B4-BE49-F238E27FC236}">
                <a16:creationId xmlns:a16="http://schemas.microsoft.com/office/drawing/2014/main" id="{A572A960-5207-3245-C78C-95F80D558A74}"/>
              </a:ext>
            </a:extLst>
          </p:cNvPr>
          <p:cNvSpPr txBox="1"/>
          <p:nvPr/>
        </p:nvSpPr>
        <p:spPr>
          <a:xfrm>
            <a:off x="6380792" y="-40928"/>
            <a:ext cx="4571688" cy="584775"/>
          </a:xfrm>
          <a:prstGeom prst="rect">
            <a:avLst/>
          </a:prstGeom>
          <a:noFill/>
        </p:spPr>
        <p:txBody>
          <a:bodyPr wrap="square" rtlCol="0">
            <a:spAutoFit/>
          </a:bodyPr>
          <a:lstStyle/>
          <a:p>
            <a:pPr algn="r" rtl="1"/>
            <a:r>
              <a:rPr lang="ar-DZ" sz="3200" dirty="0">
                <a:solidFill>
                  <a:srgbClr val="FFC000"/>
                </a:solidFill>
              </a:rPr>
              <a:t>تحليل </a:t>
            </a:r>
            <a:r>
              <a:rPr lang="en-US" sz="3200" dirty="0">
                <a:solidFill>
                  <a:srgbClr val="FFC000"/>
                </a:solidFill>
              </a:rPr>
              <a:t>SWOT</a:t>
            </a:r>
          </a:p>
        </p:txBody>
      </p:sp>
      <p:sp>
        <p:nvSpPr>
          <p:cNvPr id="32" name="TextBox 31">
            <a:extLst>
              <a:ext uri="{FF2B5EF4-FFF2-40B4-BE49-F238E27FC236}">
                <a16:creationId xmlns:a16="http://schemas.microsoft.com/office/drawing/2014/main" id="{062D9D9F-5479-472E-5E59-0E8B8A35E8DB}"/>
              </a:ext>
            </a:extLst>
          </p:cNvPr>
          <p:cNvSpPr txBox="1"/>
          <p:nvPr/>
        </p:nvSpPr>
        <p:spPr>
          <a:xfrm>
            <a:off x="501337" y="-40929"/>
            <a:ext cx="3667760" cy="584775"/>
          </a:xfrm>
          <a:prstGeom prst="rect">
            <a:avLst/>
          </a:prstGeom>
          <a:noFill/>
        </p:spPr>
        <p:txBody>
          <a:bodyPr wrap="square" rtlCol="0">
            <a:spAutoFit/>
          </a:bodyPr>
          <a:lstStyle/>
          <a:p>
            <a:pPr algn="r" rtl="1"/>
            <a:r>
              <a:rPr lang="ar-DZ" sz="3200" dirty="0">
                <a:solidFill>
                  <a:srgbClr val="FFC000"/>
                </a:solidFill>
              </a:rPr>
              <a:t>لشركة ماكدونالز</a:t>
            </a:r>
            <a:endParaRPr lang="en-US" sz="3200" dirty="0">
              <a:solidFill>
                <a:srgbClr val="FFC000"/>
              </a:solidFill>
            </a:endParaRPr>
          </a:p>
        </p:txBody>
      </p:sp>
      <p:sp>
        <p:nvSpPr>
          <p:cNvPr id="34" name="TextBox 33">
            <a:extLst>
              <a:ext uri="{FF2B5EF4-FFF2-40B4-BE49-F238E27FC236}">
                <a16:creationId xmlns:a16="http://schemas.microsoft.com/office/drawing/2014/main" id="{76E4A871-6D52-0512-BC0D-F797E5E029C8}"/>
              </a:ext>
            </a:extLst>
          </p:cNvPr>
          <p:cNvSpPr txBox="1"/>
          <p:nvPr/>
        </p:nvSpPr>
        <p:spPr>
          <a:xfrm>
            <a:off x="6681255" y="658614"/>
            <a:ext cx="5319189"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rtl="1"/>
            <a:r>
              <a:rPr lang="ar-DZ" sz="2400" b="1" dirty="0">
                <a:solidFill>
                  <a:srgbClr val="C00000"/>
                </a:solidFill>
              </a:rPr>
              <a:t>نقاط القوة :</a:t>
            </a:r>
            <a:endParaRPr lang="en-US" sz="2400" b="1" dirty="0">
              <a:solidFill>
                <a:srgbClr val="C00000"/>
              </a:solidFill>
            </a:endParaRPr>
          </a:p>
        </p:txBody>
      </p:sp>
      <p:sp>
        <p:nvSpPr>
          <p:cNvPr id="37" name="TextBox 36">
            <a:extLst>
              <a:ext uri="{FF2B5EF4-FFF2-40B4-BE49-F238E27FC236}">
                <a16:creationId xmlns:a16="http://schemas.microsoft.com/office/drawing/2014/main" id="{F3BC2113-4494-DDC4-6503-36A2A1E8B820}"/>
              </a:ext>
            </a:extLst>
          </p:cNvPr>
          <p:cNvSpPr txBox="1"/>
          <p:nvPr/>
        </p:nvSpPr>
        <p:spPr>
          <a:xfrm>
            <a:off x="263476" y="658614"/>
            <a:ext cx="493776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rtl="1"/>
            <a:r>
              <a:rPr lang="ar-DZ" sz="2400" b="1" dirty="0">
                <a:solidFill>
                  <a:srgbClr val="C00000"/>
                </a:solidFill>
              </a:rPr>
              <a:t>نقاط الضعف :</a:t>
            </a:r>
            <a:endParaRPr lang="en-US" sz="2400" b="1" dirty="0">
              <a:solidFill>
                <a:srgbClr val="C00000"/>
              </a:solidFill>
            </a:endParaRPr>
          </a:p>
        </p:txBody>
      </p:sp>
      <p:sp>
        <p:nvSpPr>
          <p:cNvPr id="38" name="TextBox 37">
            <a:extLst>
              <a:ext uri="{FF2B5EF4-FFF2-40B4-BE49-F238E27FC236}">
                <a16:creationId xmlns:a16="http://schemas.microsoft.com/office/drawing/2014/main" id="{738DB5F6-5986-87AF-1F81-ACB2AF37D8C0}"/>
              </a:ext>
            </a:extLst>
          </p:cNvPr>
          <p:cNvSpPr txBox="1"/>
          <p:nvPr/>
        </p:nvSpPr>
        <p:spPr>
          <a:xfrm>
            <a:off x="420585" y="3652518"/>
            <a:ext cx="4930882" cy="461665"/>
          </a:xfrm>
          <a:prstGeom prst="rect">
            <a:avLst/>
          </a:prstGeom>
          <a:noFill/>
          <a:ln>
            <a:solidFill>
              <a:srgbClr val="FFC000"/>
            </a:solidFill>
          </a:ln>
        </p:spPr>
        <p:txBody>
          <a:bodyPr wrap="square" rtlCol="0">
            <a:spAutoFit/>
          </a:bodyPr>
          <a:lstStyle/>
          <a:p>
            <a:pPr algn="ctr"/>
            <a:r>
              <a:rPr lang="ar-DZ" sz="2400" b="1" dirty="0">
                <a:solidFill>
                  <a:srgbClr val="C00000"/>
                </a:solidFill>
              </a:rPr>
              <a:t>التهديدات :</a:t>
            </a:r>
            <a:endParaRPr lang="en-US" sz="2400" b="1" dirty="0">
              <a:solidFill>
                <a:srgbClr val="C00000"/>
              </a:solidFill>
            </a:endParaRPr>
          </a:p>
        </p:txBody>
      </p:sp>
      <p:sp>
        <p:nvSpPr>
          <p:cNvPr id="39" name="TextBox 38">
            <a:extLst>
              <a:ext uri="{FF2B5EF4-FFF2-40B4-BE49-F238E27FC236}">
                <a16:creationId xmlns:a16="http://schemas.microsoft.com/office/drawing/2014/main" id="{3C2671D9-6886-AF11-C513-06DF3AABF8FF}"/>
              </a:ext>
            </a:extLst>
          </p:cNvPr>
          <p:cNvSpPr txBox="1"/>
          <p:nvPr/>
        </p:nvSpPr>
        <p:spPr>
          <a:xfrm>
            <a:off x="6949440" y="3655816"/>
            <a:ext cx="4683760" cy="461665"/>
          </a:xfrm>
          <a:prstGeom prst="rect">
            <a:avLst/>
          </a:prstGeom>
          <a:noFill/>
          <a:ln>
            <a:solidFill>
              <a:srgbClr val="FFC000"/>
            </a:solidFill>
          </a:ln>
        </p:spPr>
        <p:txBody>
          <a:bodyPr wrap="square" rtlCol="0">
            <a:spAutoFit/>
          </a:bodyPr>
          <a:lstStyle/>
          <a:p>
            <a:pPr algn="ctr" rtl="1"/>
            <a:r>
              <a:rPr lang="ar-DZ" sz="2400" b="1" dirty="0">
                <a:solidFill>
                  <a:srgbClr val="C00000"/>
                </a:solidFill>
              </a:rPr>
              <a:t>الفرص :</a:t>
            </a:r>
            <a:endParaRPr lang="en-US" sz="2400" b="1" dirty="0">
              <a:solidFill>
                <a:srgbClr val="C00000"/>
              </a:solidFill>
            </a:endParaRPr>
          </a:p>
        </p:txBody>
      </p:sp>
      <p:sp>
        <p:nvSpPr>
          <p:cNvPr id="40" name="TextBox 39">
            <a:extLst>
              <a:ext uri="{FF2B5EF4-FFF2-40B4-BE49-F238E27FC236}">
                <a16:creationId xmlns:a16="http://schemas.microsoft.com/office/drawing/2014/main" id="{448F7DDF-66C6-327B-C285-42C1C9B0C7A7}"/>
              </a:ext>
            </a:extLst>
          </p:cNvPr>
          <p:cNvSpPr txBox="1"/>
          <p:nvPr/>
        </p:nvSpPr>
        <p:spPr>
          <a:xfrm>
            <a:off x="5943072" y="1280449"/>
            <a:ext cx="6115313" cy="1569660"/>
          </a:xfrm>
          <a:prstGeom prst="rect">
            <a:avLst/>
          </a:prstGeom>
          <a:noFill/>
        </p:spPr>
        <p:txBody>
          <a:bodyPr wrap="square" rtlCol="0">
            <a:spAutoFit/>
          </a:bodyPr>
          <a:lstStyle/>
          <a:p>
            <a:pPr marL="342900" indent="-342900" algn="r" rtl="1">
              <a:buFont typeface="+mj-lt"/>
              <a:buAutoNum type="arabicPeriod"/>
            </a:pPr>
            <a:r>
              <a:rPr lang="ar-DZ" dirty="0"/>
              <a:t>شعبية الماركة العالمية و ثقة في جودة الخدمة </a:t>
            </a:r>
          </a:p>
          <a:p>
            <a:pPr marL="342900" indent="-342900" algn="r" rtl="1">
              <a:buFont typeface="+mj-lt"/>
              <a:buAutoNum type="arabicPeriod"/>
            </a:pPr>
            <a:r>
              <a:rPr lang="ar-DZ" dirty="0"/>
              <a:t>الابتكار في التقنية تستخدم التقنيات الحديثة لتحسين نظام الطلب و التسليم </a:t>
            </a:r>
          </a:p>
          <a:p>
            <a:pPr marL="457200" indent="-457200" algn="r" rtl="1">
              <a:buFont typeface="+mj-lt"/>
              <a:buAutoNum type="arabicPeriod"/>
            </a:pPr>
            <a:r>
              <a:rPr lang="ar-DZ" sz="2000" dirty="0"/>
              <a:t>اسعار معقولة يعتبر ماكدونالدز من اشهر المطاعم التي توفر وجبات سريعة وباسعار معقولة وهذا ما يجعله خيار مثالي ومميز للزبائن </a:t>
            </a:r>
          </a:p>
          <a:p>
            <a:pPr marL="457200" indent="-457200" algn="r" rtl="1">
              <a:buFont typeface="+mj-lt"/>
              <a:buAutoNum type="arabicPeriod"/>
            </a:pPr>
            <a:r>
              <a:rPr lang="ar-DZ" sz="2000" dirty="0"/>
              <a:t>وجود موظفين و مدراء من ذوي الكفاءة </a:t>
            </a:r>
          </a:p>
        </p:txBody>
      </p:sp>
      <p:sp>
        <p:nvSpPr>
          <p:cNvPr id="41" name="TextBox 40">
            <a:extLst>
              <a:ext uri="{FF2B5EF4-FFF2-40B4-BE49-F238E27FC236}">
                <a16:creationId xmlns:a16="http://schemas.microsoft.com/office/drawing/2014/main" id="{2B27E52F-A121-D908-AAA3-BC4DE21750A7}"/>
              </a:ext>
            </a:extLst>
          </p:cNvPr>
          <p:cNvSpPr txBox="1"/>
          <p:nvPr/>
        </p:nvSpPr>
        <p:spPr>
          <a:xfrm>
            <a:off x="344009" y="1395213"/>
            <a:ext cx="5067621" cy="1754326"/>
          </a:xfrm>
          <a:prstGeom prst="rect">
            <a:avLst/>
          </a:prstGeom>
          <a:noFill/>
        </p:spPr>
        <p:txBody>
          <a:bodyPr wrap="square" rtlCol="0">
            <a:spAutoFit/>
          </a:bodyPr>
          <a:lstStyle/>
          <a:p>
            <a:pPr marL="342900" indent="-342900" algn="r" rtl="1">
              <a:buFont typeface="+mj-lt"/>
              <a:buAutoNum type="arabicPeriod"/>
            </a:pPr>
            <a:r>
              <a:rPr lang="ar-DZ" dirty="0"/>
              <a:t>يشتكي بعض الزبائن من نوعية الاغذية و الدهون الزائدة في بعض الوجبات</a:t>
            </a:r>
          </a:p>
          <a:p>
            <a:pPr marL="342900" indent="-342900" algn="r" rtl="1">
              <a:buFont typeface="+mj-lt"/>
              <a:buAutoNum type="arabicPeriod"/>
            </a:pPr>
            <a:r>
              <a:rPr lang="ar-DZ" dirty="0"/>
              <a:t>المنافسة الشرسة من مطاعم اخرى </a:t>
            </a:r>
          </a:p>
          <a:p>
            <a:pPr marL="342900" indent="-342900" algn="r" rtl="1">
              <a:buFont typeface="+mj-lt"/>
              <a:buAutoNum type="arabicPeriod"/>
            </a:pPr>
            <a:r>
              <a:rPr lang="ar-DZ" dirty="0"/>
              <a:t> تشابه قائمة الطعام في جميع فروعها مما يقلل التميز </a:t>
            </a:r>
          </a:p>
          <a:p>
            <a:pPr marL="342900" indent="-342900" algn="r" rtl="1">
              <a:buFont typeface="+mj-lt"/>
              <a:buAutoNum type="arabicPeriod"/>
            </a:pPr>
            <a:r>
              <a:rPr lang="ar-DZ" dirty="0"/>
              <a:t>تباطؤ معدل نمو الارباح في الاونة الاخيرة امام ماك مما قد يدفع الكثير المستثمرين الى الانسحاب </a:t>
            </a:r>
            <a:endParaRPr lang="en-US" dirty="0"/>
          </a:p>
        </p:txBody>
      </p:sp>
      <p:sp>
        <p:nvSpPr>
          <p:cNvPr id="44" name="TextBox 43">
            <a:extLst>
              <a:ext uri="{FF2B5EF4-FFF2-40B4-BE49-F238E27FC236}">
                <a16:creationId xmlns:a16="http://schemas.microsoft.com/office/drawing/2014/main" id="{76CBBC1C-02F3-335C-9E3E-81D16EB069C5}"/>
              </a:ext>
            </a:extLst>
          </p:cNvPr>
          <p:cNvSpPr txBox="1"/>
          <p:nvPr/>
        </p:nvSpPr>
        <p:spPr>
          <a:xfrm>
            <a:off x="6096000" y="4409440"/>
            <a:ext cx="5904444" cy="1754326"/>
          </a:xfrm>
          <a:prstGeom prst="rect">
            <a:avLst/>
          </a:prstGeom>
          <a:noFill/>
        </p:spPr>
        <p:txBody>
          <a:bodyPr wrap="square" rtlCol="0">
            <a:spAutoFit/>
          </a:bodyPr>
          <a:lstStyle/>
          <a:p>
            <a:pPr marL="342900" indent="-342900" algn="r" rtl="1">
              <a:buFont typeface="+mj-lt"/>
              <a:buAutoNum type="arabicPeriod"/>
            </a:pPr>
            <a:r>
              <a:rPr lang="ar-DZ" dirty="0"/>
              <a:t>فرصة التوسع في الاسواق الجديدة والتواجد في المناطق الجديده لزيادة عدد الزبائن والتحسين من ادائه </a:t>
            </a:r>
          </a:p>
          <a:p>
            <a:pPr marL="342900" indent="-342900" algn="r" rtl="1">
              <a:buFont typeface="+mj-lt"/>
              <a:buAutoNum type="arabicPeriod"/>
            </a:pPr>
            <a:r>
              <a:rPr lang="ar-DZ" dirty="0"/>
              <a:t>يمكن لماكدونالز تحديث قائمة الطعام باكثر الوجبات شعبية والتركيز على الخيارات الصحية </a:t>
            </a:r>
          </a:p>
          <a:p>
            <a:pPr marL="342900" indent="-342900" algn="r" rtl="1">
              <a:buFont typeface="+mj-lt"/>
              <a:buAutoNum type="arabicPeriod"/>
            </a:pPr>
            <a:r>
              <a:rPr lang="ar-DZ" dirty="0"/>
              <a:t>يمكنه توسيع العروض الترويجية لزيادة الوعي بالمطعم والعلامة التجارية</a:t>
            </a:r>
          </a:p>
          <a:p>
            <a:pPr marL="342900" indent="-342900" algn="r" rtl="1">
              <a:buFont typeface="+mj-lt"/>
              <a:buAutoNum type="arabicPeriod"/>
            </a:pPr>
            <a:r>
              <a:rPr lang="ar-DZ" dirty="0"/>
              <a:t>القدرة على منافسة ستاربكس حتى في مجال المشروبات </a:t>
            </a:r>
          </a:p>
        </p:txBody>
      </p:sp>
      <p:sp>
        <p:nvSpPr>
          <p:cNvPr id="45" name="TextBox 44">
            <a:extLst>
              <a:ext uri="{FF2B5EF4-FFF2-40B4-BE49-F238E27FC236}">
                <a16:creationId xmlns:a16="http://schemas.microsoft.com/office/drawing/2014/main" id="{999F06DD-6BA2-722F-FBD7-B94E323064A9}"/>
              </a:ext>
            </a:extLst>
          </p:cNvPr>
          <p:cNvSpPr txBox="1"/>
          <p:nvPr/>
        </p:nvSpPr>
        <p:spPr>
          <a:xfrm>
            <a:off x="47731" y="4304824"/>
            <a:ext cx="5791200" cy="1754326"/>
          </a:xfrm>
          <a:prstGeom prst="rect">
            <a:avLst/>
          </a:prstGeom>
          <a:noFill/>
        </p:spPr>
        <p:txBody>
          <a:bodyPr wrap="square" rtlCol="0">
            <a:spAutoFit/>
          </a:bodyPr>
          <a:lstStyle/>
          <a:p>
            <a:pPr marL="342900" indent="-342900" algn="r" rtl="1">
              <a:buFont typeface="+mj-lt"/>
              <a:buAutoNum type="arabicPeriod"/>
            </a:pPr>
            <a:r>
              <a:rPr lang="ar-DZ" dirty="0"/>
              <a:t>تغير الاتجاهات الصحية للزبائن و توجههم نحو وجبات صحية </a:t>
            </a:r>
          </a:p>
          <a:p>
            <a:pPr marL="342900" indent="-342900" algn="r" rtl="1">
              <a:buFont typeface="+mj-lt"/>
              <a:buAutoNum type="arabicPeriod"/>
            </a:pPr>
            <a:r>
              <a:rPr lang="ar-DZ" dirty="0"/>
              <a:t>التغيرات الاقتصادية و السياسية كازمة حرب روسيا على اوكرانيا و ازمة الكيان الصهيوني في فلسطين </a:t>
            </a:r>
          </a:p>
          <a:p>
            <a:pPr marL="342900" indent="-342900" algn="r" rtl="1">
              <a:buFont typeface="+mj-lt"/>
              <a:buAutoNum type="arabicPeriod"/>
            </a:pPr>
            <a:r>
              <a:rPr lang="ar-DZ" dirty="0"/>
              <a:t>ارتفاع تكاليف في مطعم ماكدونالز مما يؤثر على الارباح</a:t>
            </a:r>
          </a:p>
          <a:p>
            <a:pPr marL="342900" indent="-342900" algn="r" rtl="1">
              <a:buFont typeface="+mj-lt"/>
              <a:buAutoNum type="arabicPeriod"/>
            </a:pPr>
            <a:r>
              <a:rPr lang="ar-DZ" dirty="0"/>
              <a:t> الاعتماد على السوق الامريكي بالتالي التاثر بالوضع الاقتصادي له بشكل مباشر خاصة في فترات الركود </a:t>
            </a:r>
          </a:p>
        </p:txBody>
      </p:sp>
    </p:spTree>
    <p:extLst>
      <p:ext uri="{BB962C8B-B14F-4D97-AF65-F5344CB8AC3E}">
        <p14:creationId xmlns:p14="http://schemas.microsoft.com/office/powerpoint/2010/main" val="219662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1BFA-879A-8287-F2E2-5228FB91945E}"/>
              </a:ext>
            </a:extLst>
          </p:cNvPr>
          <p:cNvSpPr>
            <a:spLocks noGrp="1"/>
          </p:cNvSpPr>
          <p:nvPr>
            <p:ph type="title"/>
          </p:nvPr>
        </p:nvSpPr>
        <p:spPr>
          <a:xfrm>
            <a:off x="1676400" y="344805"/>
            <a:ext cx="10515600" cy="1325563"/>
          </a:xfrm>
        </p:spPr>
        <p:txBody>
          <a:bodyPr>
            <a:normAutofit/>
          </a:bodyPr>
          <a:lstStyle/>
          <a:p>
            <a:pPr algn="r" rtl="1"/>
            <a:r>
              <a:rPr lang="ar-DZ" sz="3200" u="sng" dirty="0">
                <a:solidFill>
                  <a:srgbClr val="C00000"/>
                </a:solidFill>
              </a:rPr>
              <a:t>تحليل باستال </a:t>
            </a:r>
            <a:r>
              <a:rPr lang="fr-FR" sz="3200" u="sng" dirty="0">
                <a:solidFill>
                  <a:srgbClr val="C00000"/>
                </a:solidFill>
              </a:rPr>
              <a:t>:</a:t>
            </a:r>
            <a:endParaRPr lang="en-US" sz="3200" u="sng" dirty="0">
              <a:solidFill>
                <a:srgbClr val="C00000"/>
              </a:solidFill>
            </a:endParaRPr>
          </a:p>
        </p:txBody>
      </p:sp>
      <p:sp>
        <p:nvSpPr>
          <p:cNvPr id="5" name="TextBox 4">
            <a:extLst>
              <a:ext uri="{FF2B5EF4-FFF2-40B4-BE49-F238E27FC236}">
                <a16:creationId xmlns:a16="http://schemas.microsoft.com/office/drawing/2014/main" id="{322DFEA5-C95E-7F39-F77D-E5CE92DD212B}"/>
              </a:ext>
            </a:extLst>
          </p:cNvPr>
          <p:cNvSpPr txBox="1"/>
          <p:nvPr/>
        </p:nvSpPr>
        <p:spPr>
          <a:xfrm>
            <a:off x="772160" y="1225689"/>
            <a:ext cx="11338560" cy="5355312"/>
          </a:xfrm>
          <a:prstGeom prst="rect">
            <a:avLst/>
          </a:prstGeom>
          <a:noFill/>
        </p:spPr>
        <p:txBody>
          <a:bodyPr wrap="square" rtlCol="0">
            <a:spAutoFit/>
          </a:bodyPr>
          <a:lstStyle/>
          <a:p>
            <a:pPr algn="r" rtl="1"/>
            <a:r>
              <a:rPr lang="ar-DZ" b="1" dirty="0"/>
              <a:t>ان تحليل باستال اداة مهمة لفهم العوامل التي تؤثر على شركة ماكدونالدز يمكن للشركة استخدام هذا التحليل لتحديد فرص جديدة و تطوير استراتيجيات فعالة لمواجهة التحديات</a:t>
            </a:r>
            <a:r>
              <a:rPr lang="fr-FR" b="1" dirty="0"/>
              <a:t>  </a:t>
            </a:r>
            <a:r>
              <a:rPr lang="ar-DZ" b="1" dirty="0"/>
              <a:t>   </a:t>
            </a:r>
          </a:p>
          <a:p>
            <a:pPr algn="r" rtl="1"/>
            <a:r>
              <a:rPr lang="ar-DZ" b="1" u="sng" dirty="0">
                <a:solidFill>
                  <a:srgbClr val="C00000"/>
                </a:solidFill>
              </a:rPr>
              <a:t> البيئة الاقتصادية</a:t>
            </a:r>
            <a:r>
              <a:rPr lang="fr-FR" b="1" u="sng" dirty="0">
                <a:solidFill>
                  <a:srgbClr val="C00000"/>
                </a:solidFill>
              </a:rPr>
              <a:t> :</a:t>
            </a:r>
            <a:r>
              <a:rPr lang="ar-DZ" b="1" u="sng" dirty="0">
                <a:solidFill>
                  <a:srgbClr val="C00000"/>
                </a:solidFill>
              </a:rPr>
              <a:t> </a:t>
            </a:r>
          </a:p>
          <a:p>
            <a:pPr algn="r" rtl="1"/>
            <a:r>
              <a:rPr lang="ar-DZ" b="1" dirty="0"/>
              <a:t>النمو الاقتصادي يؤثر النمو الاقتصادي على مبيعات ماكدونالدز بشكل مباشر ففي فترات النمو يميل الناس الى انفاق المزيد على الطعام خارج المنزل </a:t>
            </a:r>
          </a:p>
          <a:p>
            <a:pPr algn="r" rtl="1"/>
            <a:r>
              <a:rPr lang="ar-DZ" b="1" dirty="0"/>
              <a:t>التضخم يؤثر التضخم على تكاليف ماكدونالدز مثل تكاليف المواد الخام و البطالة </a:t>
            </a:r>
          </a:p>
          <a:p>
            <a:pPr algn="r" rtl="1"/>
            <a:r>
              <a:rPr lang="ar-DZ" b="1" dirty="0"/>
              <a:t>البطالة تؤثر البطالة على قدرة الناس على شراء الطعام من ماكدونالدز </a:t>
            </a:r>
          </a:p>
          <a:p>
            <a:pPr algn="r" rtl="1"/>
            <a:r>
              <a:rPr lang="ar-DZ" b="1" u="sng" dirty="0">
                <a:solidFill>
                  <a:srgbClr val="C00000"/>
                </a:solidFill>
              </a:rPr>
              <a:t>البيئة الاجتماعية </a:t>
            </a:r>
            <a:r>
              <a:rPr lang="fr-FR" b="1" u="sng" dirty="0">
                <a:solidFill>
                  <a:srgbClr val="C00000"/>
                </a:solidFill>
              </a:rPr>
              <a:t>:</a:t>
            </a:r>
            <a:endParaRPr lang="ar-DZ" b="1" u="sng" dirty="0">
              <a:solidFill>
                <a:srgbClr val="C00000"/>
              </a:solidFill>
            </a:endParaRPr>
          </a:p>
          <a:p>
            <a:pPr algn="r" rtl="1"/>
            <a:r>
              <a:rPr lang="ar-DZ" b="1" dirty="0"/>
              <a:t>التغيرات الديموغرافية تؤثر التغيرات الديموغرافية مثل زيادة عدد السكان و كبر سنهم على احتياجات المستهلكين ورغباتهم </a:t>
            </a:r>
          </a:p>
          <a:p>
            <a:pPr algn="r" rtl="1"/>
            <a:r>
              <a:rPr lang="ar-DZ" b="1" dirty="0"/>
              <a:t>اتجاهات الصحة يزداد وعي المستهلكين بالصحة مما قد يؤثر على مبيعات ماكدونالدز </a:t>
            </a:r>
          </a:p>
          <a:p>
            <a:pPr algn="r" rtl="1"/>
            <a:r>
              <a:rPr lang="ar-DZ" b="1" dirty="0"/>
              <a:t>القيم الاجتماعية تؤثر القيم الاجتماعية و الثقافية مثل الوعي البيئي فتؤثر على سلوك المستهلكين و نظرتهم لماكدونالدز </a:t>
            </a:r>
          </a:p>
          <a:p>
            <a:pPr algn="r" rtl="1"/>
            <a:r>
              <a:rPr lang="ar-DZ" b="1" u="sng" dirty="0">
                <a:solidFill>
                  <a:srgbClr val="C00000"/>
                </a:solidFill>
              </a:rPr>
              <a:t>البيئة التكنولوجية </a:t>
            </a:r>
            <a:r>
              <a:rPr lang="fr-FR" b="1" u="sng" dirty="0">
                <a:solidFill>
                  <a:srgbClr val="C00000"/>
                </a:solidFill>
              </a:rPr>
              <a:t>:</a:t>
            </a:r>
            <a:endParaRPr lang="ar-DZ" b="1" u="sng" dirty="0">
              <a:solidFill>
                <a:srgbClr val="C00000"/>
              </a:solidFill>
            </a:endParaRPr>
          </a:p>
          <a:p>
            <a:pPr algn="r" rtl="1"/>
            <a:r>
              <a:rPr lang="ar-DZ" b="1" dirty="0"/>
              <a:t>التقدم التكنولوجي يؤثر على طريقة عمل ماكدونالدز باستخدام التطبيقات و الذكاء الاصطناعي </a:t>
            </a:r>
          </a:p>
          <a:p>
            <a:pPr algn="r" rtl="1"/>
            <a:r>
              <a:rPr lang="ar-DZ" b="1" dirty="0"/>
              <a:t>التجارة الالكترونية تؤثر على طريقة شراء الناس للطعام مما يؤثر على مبيعات ماكدونالدز </a:t>
            </a:r>
          </a:p>
          <a:p>
            <a:pPr algn="r" rtl="1"/>
            <a:r>
              <a:rPr lang="ar-DZ" b="1" u="sng" dirty="0">
                <a:solidFill>
                  <a:srgbClr val="C00000"/>
                </a:solidFill>
              </a:rPr>
              <a:t>البيئة السياسية </a:t>
            </a:r>
            <a:r>
              <a:rPr lang="fr-FR" b="1" u="sng" dirty="0">
                <a:solidFill>
                  <a:srgbClr val="C00000"/>
                </a:solidFill>
              </a:rPr>
              <a:t>:</a:t>
            </a:r>
            <a:endParaRPr lang="ar-DZ" b="1" u="sng" dirty="0">
              <a:solidFill>
                <a:srgbClr val="C00000"/>
              </a:solidFill>
            </a:endParaRPr>
          </a:p>
          <a:p>
            <a:pPr algn="r" rtl="1"/>
            <a:r>
              <a:rPr lang="ar-DZ" b="1" dirty="0"/>
              <a:t>القوانين واللوائح تؤثر القوانين واللوائح على ماكدونالدز مثل قوانين الحد من السمنة فتاثر على تكاليف ماكدونالدز و طريقة عملها </a:t>
            </a:r>
          </a:p>
          <a:p>
            <a:pPr algn="r" rtl="1"/>
            <a:r>
              <a:rPr lang="ar-DZ" b="1" dirty="0"/>
              <a:t>الاستقرار السياسي يؤثر الاستقرار السياسي على قدرة ماكدونالدز على العمل في بعض البلدان </a:t>
            </a:r>
          </a:p>
          <a:p>
            <a:pPr algn="r" rtl="1"/>
            <a:r>
              <a:rPr lang="ar-DZ" b="1" u="sng" dirty="0">
                <a:solidFill>
                  <a:srgbClr val="C00000"/>
                </a:solidFill>
              </a:rPr>
              <a:t>البيئة الخارجية التنافسية</a:t>
            </a:r>
            <a:r>
              <a:rPr lang="fr-FR" b="1" u="sng" dirty="0">
                <a:solidFill>
                  <a:srgbClr val="C00000"/>
                </a:solidFill>
              </a:rPr>
              <a:t>:</a:t>
            </a:r>
            <a:endParaRPr lang="ar-DZ" b="1" u="sng" dirty="0">
              <a:solidFill>
                <a:srgbClr val="C00000"/>
              </a:solidFill>
            </a:endParaRPr>
          </a:p>
          <a:p>
            <a:pPr algn="r" rtl="1"/>
            <a:r>
              <a:rPr lang="ar-DZ" b="1" dirty="0"/>
              <a:t> المنافسة المباشرة تواجه ماكدونالدز منافسة قوية من سلاسل الوجبات السريعة الاخرى مثل </a:t>
            </a:r>
            <a:r>
              <a:rPr lang="en-US" b="1" dirty="0" err="1"/>
              <a:t>kfc</a:t>
            </a:r>
            <a:r>
              <a:rPr lang="en-US" b="1" dirty="0"/>
              <a:t> </a:t>
            </a:r>
            <a:r>
              <a:rPr lang="ar-DZ" b="1" dirty="0"/>
              <a:t>و  </a:t>
            </a:r>
            <a:r>
              <a:rPr lang="en-US" b="1" dirty="0"/>
              <a:t>Burger King </a:t>
            </a:r>
          </a:p>
          <a:p>
            <a:pPr algn="r" rtl="1"/>
            <a:r>
              <a:rPr lang="ar-DZ" b="1" dirty="0"/>
              <a:t>المنافسة الغير مباشرة تواجه ماكدونالدز منافسة من المطاعم الاخرى مثل المطاعم العائلية و مطاعم الخدمة السريعة </a:t>
            </a:r>
          </a:p>
        </p:txBody>
      </p:sp>
      <p:pic>
        <p:nvPicPr>
          <p:cNvPr id="6" name="Picture 5">
            <a:extLst>
              <a:ext uri="{FF2B5EF4-FFF2-40B4-BE49-F238E27FC236}">
                <a16:creationId xmlns:a16="http://schemas.microsoft.com/office/drawing/2014/main" id="{5E4A7DF2-72A5-C889-D616-C06465B5E173}"/>
              </a:ext>
            </a:extLst>
          </p:cNvPr>
          <p:cNvPicPr>
            <a:picLocks noChangeAspect="1"/>
          </p:cNvPicPr>
          <p:nvPr/>
        </p:nvPicPr>
        <p:blipFill>
          <a:blip r:embed="rId2"/>
          <a:stretch>
            <a:fillRect/>
          </a:stretch>
        </p:blipFill>
        <p:spPr>
          <a:xfrm>
            <a:off x="0" y="260991"/>
            <a:ext cx="12192000" cy="524256"/>
          </a:xfrm>
          <a:prstGeom prst="rect">
            <a:avLst/>
          </a:prstGeom>
        </p:spPr>
      </p:pic>
      <p:pic>
        <p:nvPicPr>
          <p:cNvPr id="7" name="Picture 6">
            <a:extLst>
              <a:ext uri="{FF2B5EF4-FFF2-40B4-BE49-F238E27FC236}">
                <a16:creationId xmlns:a16="http://schemas.microsoft.com/office/drawing/2014/main" id="{AFB1F8D0-1CEF-EFB0-D6C2-5756686DC9FA}"/>
              </a:ext>
            </a:extLst>
          </p:cNvPr>
          <p:cNvPicPr>
            <a:picLocks noChangeAspect="1"/>
          </p:cNvPicPr>
          <p:nvPr/>
        </p:nvPicPr>
        <p:blipFill>
          <a:blip r:embed="rId3"/>
          <a:stretch>
            <a:fillRect/>
          </a:stretch>
        </p:blipFill>
        <p:spPr>
          <a:xfrm>
            <a:off x="361416" y="0"/>
            <a:ext cx="821487" cy="904240"/>
          </a:xfrm>
          <a:prstGeom prst="rect">
            <a:avLst/>
          </a:prstGeom>
        </p:spPr>
      </p:pic>
    </p:spTree>
    <p:extLst>
      <p:ext uri="{BB962C8B-B14F-4D97-AF65-F5344CB8AC3E}">
        <p14:creationId xmlns:p14="http://schemas.microsoft.com/office/powerpoint/2010/main" val="398032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5963C8-7395-6A5E-66D0-AF94D4E93175}"/>
              </a:ext>
            </a:extLst>
          </p:cNvPr>
          <p:cNvPicPr>
            <a:picLocks noChangeAspect="1"/>
          </p:cNvPicPr>
          <p:nvPr/>
        </p:nvPicPr>
        <p:blipFill>
          <a:blip r:embed="rId2"/>
          <a:stretch>
            <a:fillRect/>
          </a:stretch>
        </p:blipFill>
        <p:spPr>
          <a:xfrm rot="5400000">
            <a:off x="6896184" y="-3782239"/>
            <a:ext cx="883625" cy="9708008"/>
          </a:xfrm>
          <a:prstGeom prst="rect">
            <a:avLst/>
          </a:prstGeom>
          <a:ln>
            <a:noFill/>
          </a:ln>
          <a:effectLst/>
        </p:spPr>
      </p:pic>
      <p:sp>
        <p:nvSpPr>
          <p:cNvPr id="4" name="Rectangle 3">
            <a:extLst>
              <a:ext uri="{FF2B5EF4-FFF2-40B4-BE49-F238E27FC236}">
                <a16:creationId xmlns:a16="http://schemas.microsoft.com/office/drawing/2014/main" id="{4C4DAFE8-8ECA-F76E-5A9F-379E7FEE2257}"/>
              </a:ext>
            </a:extLst>
          </p:cNvPr>
          <p:cNvSpPr/>
          <p:nvPr/>
        </p:nvSpPr>
        <p:spPr>
          <a:xfrm>
            <a:off x="-231140" y="0"/>
            <a:ext cx="2970897" cy="6908800"/>
          </a:xfrm>
          <a:prstGeom prst="rect">
            <a:avLst/>
          </a:prstGeom>
          <a:solidFill>
            <a:srgbClr val="E501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5ACD917F-E568-CEB5-FA8C-BDEA5072B3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461" y="2056131"/>
            <a:ext cx="2157132" cy="1885950"/>
          </a:xfrm>
          <a:prstGeom prst="rect">
            <a:avLst/>
          </a:prstGeom>
        </p:spPr>
      </p:pic>
      <p:sp>
        <p:nvSpPr>
          <p:cNvPr id="7" name="TextBox 6">
            <a:extLst>
              <a:ext uri="{FF2B5EF4-FFF2-40B4-BE49-F238E27FC236}">
                <a16:creationId xmlns:a16="http://schemas.microsoft.com/office/drawing/2014/main" id="{9F7263A6-4597-1119-2259-58BAC104DA04}"/>
              </a:ext>
            </a:extLst>
          </p:cNvPr>
          <p:cNvSpPr txBox="1"/>
          <p:nvPr/>
        </p:nvSpPr>
        <p:spPr>
          <a:xfrm>
            <a:off x="4292600" y="717822"/>
            <a:ext cx="7223760" cy="707886"/>
          </a:xfrm>
          <a:prstGeom prst="rect">
            <a:avLst/>
          </a:prstGeom>
          <a:noFill/>
        </p:spPr>
        <p:txBody>
          <a:bodyPr wrap="square" rtlCol="0">
            <a:spAutoFit/>
          </a:bodyPr>
          <a:lstStyle/>
          <a:p>
            <a:pPr algn="r" rtl="1"/>
            <a:r>
              <a:rPr lang="ar-DZ" sz="4000" b="1" i="1" dirty="0">
                <a:solidFill>
                  <a:srgbClr val="FFC000"/>
                </a:solidFill>
                <a:effectLst>
                  <a:outerShdw blurRad="38100" dist="38100" dir="2700000" algn="tl">
                    <a:srgbClr val="000000">
                      <a:alpha val="43137"/>
                    </a:srgbClr>
                  </a:outerShdw>
                </a:effectLst>
              </a:rPr>
              <a:t>محتوى البحث :</a:t>
            </a:r>
            <a:endParaRPr lang="en-US" sz="4000" b="1" i="1" dirty="0">
              <a:solidFill>
                <a:srgbClr val="FFC000"/>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12D233AB-0345-9B8E-E801-595B5058E671}"/>
              </a:ext>
            </a:extLst>
          </p:cNvPr>
          <p:cNvPicPr>
            <a:picLocks noChangeAspect="1"/>
          </p:cNvPicPr>
          <p:nvPr/>
        </p:nvPicPr>
        <p:blipFill>
          <a:blip r:embed="rId5"/>
          <a:stretch>
            <a:fillRect/>
          </a:stretch>
        </p:blipFill>
        <p:spPr>
          <a:xfrm>
            <a:off x="2875194" y="1594166"/>
            <a:ext cx="9073345" cy="49491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orthographicFront"/>
            <a:lightRig rig="threePt" dir="t"/>
          </a:scene3d>
          <a:sp3d contourW="6350" prstMaterial="matte">
            <a:bevelT w="101600" h="101600"/>
            <a:contourClr>
              <a:srgbClr val="969696"/>
            </a:contourClr>
          </a:sp3d>
        </p:spPr>
      </p:pic>
      <p:sp>
        <p:nvSpPr>
          <p:cNvPr id="11" name="TextBox 10">
            <a:extLst>
              <a:ext uri="{FF2B5EF4-FFF2-40B4-BE49-F238E27FC236}">
                <a16:creationId xmlns:a16="http://schemas.microsoft.com/office/drawing/2014/main" id="{03D0AAFB-C992-AB03-DCC5-4DF2FD2861A7}"/>
              </a:ext>
            </a:extLst>
          </p:cNvPr>
          <p:cNvSpPr txBox="1"/>
          <p:nvPr/>
        </p:nvSpPr>
        <p:spPr>
          <a:xfrm>
            <a:off x="3002795" y="1799618"/>
            <a:ext cx="8249920" cy="5262979"/>
          </a:xfrm>
          <a:prstGeom prst="rect">
            <a:avLst/>
          </a:prstGeom>
          <a:noFill/>
        </p:spPr>
        <p:txBody>
          <a:bodyPr wrap="square" rtlCol="0">
            <a:spAutoFit/>
          </a:bodyPr>
          <a:lstStyle/>
          <a:p>
            <a:pPr marL="514350" indent="-514350" algn="r" rtl="1">
              <a:buFont typeface="+mj-lt"/>
              <a:buAutoNum type="arabicPeriod"/>
            </a:pPr>
            <a:r>
              <a:rPr lang="ar-DZ" sz="2800" b="1" dirty="0">
                <a:solidFill>
                  <a:schemeClr val="accent4"/>
                </a:solidFill>
                <a:effectLst>
                  <a:outerShdw blurRad="38100" dist="38100" dir="2700000" algn="tl">
                    <a:srgbClr val="000000">
                      <a:alpha val="43137"/>
                    </a:srgbClr>
                  </a:outerShdw>
                </a:effectLst>
              </a:rPr>
              <a:t>لمحة عن</a:t>
            </a:r>
            <a:r>
              <a:rPr lang="en-US" sz="2800" b="1" dirty="0">
                <a:solidFill>
                  <a:schemeClr val="accent4"/>
                </a:solidFill>
                <a:effectLst>
                  <a:outerShdw blurRad="38100" dist="38100" dir="2700000" algn="tl">
                    <a:srgbClr val="000000">
                      <a:alpha val="43137"/>
                    </a:srgbClr>
                  </a:outerShdw>
                </a:effectLst>
              </a:rPr>
              <a:t> </a:t>
            </a:r>
            <a:r>
              <a:rPr lang="ar-DZ" sz="2800" b="1" dirty="0">
                <a:solidFill>
                  <a:schemeClr val="accent4"/>
                </a:solidFill>
                <a:effectLst>
                  <a:outerShdw blurRad="38100" dist="38100" dir="2700000" algn="tl">
                    <a:srgbClr val="000000">
                      <a:alpha val="43137"/>
                    </a:srgbClr>
                  </a:outerShdw>
                </a:effectLst>
              </a:rPr>
              <a:t> المطعم</a:t>
            </a:r>
          </a:p>
          <a:p>
            <a:pPr marL="514350" indent="-514350" algn="r" rtl="1">
              <a:buFont typeface="+mj-lt"/>
              <a:buAutoNum type="arabicPeriod"/>
            </a:pPr>
            <a:r>
              <a:rPr lang="ar-DZ" sz="2800" b="1" dirty="0">
                <a:solidFill>
                  <a:schemeClr val="accent4"/>
                </a:solidFill>
                <a:effectLst>
                  <a:outerShdw blurRad="38100" dist="38100" dir="2700000" algn="tl">
                    <a:srgbClr val="000000">
                      <a:alpha val="43137"/>
                    </a:srgbClr>
                  </a:outerShdw>
                </a:effectLst>
              </a:rPr>
              <a:t>نبذة عن مؤسس الشركة </a:t>
            </a:r>
          </a:p>
          <a:p>
            <a:pPr marL="514350" indent="-514350" algn="r" rtl="1">
              <a:buFont typeface="+mj-lt"/>
              <a:buAutoNum type="arabicPeriod"/>
            </a:pPr>
            <a:r>
              <a:rPr lang="ar-DZ" sz="2800" b="1" dirty="0">
                <a:solidFill>
                  <a:schemeClr val="accent4"/>
                </a:solidFill>
                <a:effectLst>
                  <a:outerShdw blurRad="38100" dist="38100" dir="2700000" algn="tl">
                    <a:srgbClr val="000000">
                      <a:alpha val="43137"/>
                    </a:srgbClr>
                  </a:outerShdw>
                </a:effectLst>
              </a:rPr>
              <a:t>اول متجر </a:t>
            </a:r>
          </a:p>
          <a:p>
            <a:pPr marL="514350" indent="-514350" algn="r" rtl="1">
              <a:buFont typeface="+mj-lt"/>
              <a:buAutoNum type="arabicPeriod"/>
            </a:pPr>
            <a:r>
              <a:rPr lang="ar-DZ" sz="2800" b="1" dirty="0">
                <a:solidFill>
                  <a:schemeClr val="accent4"/>
                </a:solidFill>
                <a:effectLst>
                  <a:outerShdw blurRad="38100" dist="38100" dir="2700000" algn="tl">
                    <a:srgbClr val="000000">
                      <a:alpha val="43137"/>
                    </a:srgbClr>
                  </a:outerShdw>
                </a:effectLst>
              </a:rPr>
              <a:t>شعار العلامة التجارية  </a:t>
            </a:r>
          </a:p>
          <a:p>
            <a:pPr marL="514350" indent="-514350" algn="r" rtl="1">
              <a:buFont typeface="+mj-lt"/>
              <a:buAutoNum type="arabicPeriod"/>
            </a:pPr>
            <a:r>
              <a:rPr lang="ar-DZ" sz="2800" b="1" dirty="0">
                <a:solidFill>
                  <a:schemeClr val="accent4"/>
                </a:solidFill>
                <a:effectLst>
                  <a:outerShdw blurRad="38100" dist="38100" dir="2700000" algn="tl">
                    <a:srgbClr val="000000">
                      <a:alpha val="43137"/>
                    </a:srgbClr>
                  </a:outerShdw>
                </a:effectLst>
              </a:rPr>
              <a:t>تطور شعار العلامة التجارية</a:t>
            </a:r>
            <a:r>
              <a:rPr lang="ar-DZ" sz="2800" b="1" dirty="0">
                <a:effectLst>
                  <a:outerShdw blurRad="38100" dist="38100" dir="2700000" algn="tl">
                    <a:srgbClr val="000000">
                      <a:alpha val="43137"/>
                    </a:srgbClr>
                  </a:outerShdw>
                </a:effectLst>
              </a:rPr>
              <a:t> </a:t>
            </a:r>
          </a:p>
          <a:p>
            <a:pPr marL="514350" indent="-514350" algn="r" rtl="1">
              <a:buFont typeface="+mj-lt"/>
              <a:buAutoNum type="arabicPeriod"/>
            </a:pPr>
            <a:r>
              <a:rPr lang="ar-DZ" sz="2800" b="1" dirty="0">
                <a:solidFill>
                  <a:schemeClr val="accent4"/>
                </a:solidFill>
                <a:effectLst>
                  <a:outerShdw blurRad="38100" dist="38100" dir="2700000" algn="tl">
                    <a:srgbClr val="000000">
                      <a:alpha val="43137"/>
                    </a:srgbClr>
                  </a:outerShdw>
                </a:effectLst>
              </a:rPr>
              <a:t>المزيج التسويقي ( </a:t>
            </a:r>
            <a:r>
              <a:rPr lang="en-US" sz="2800" b="1" dirty="0">
                <a:solidFill>
                  <a:schemeClr val="accent4"/>
                </a:solidFill>
                <a:effectLst>
                  <a:outerShdw blurRad="38100" dist="38100" dir="2700000" algn="tl">
                    <a:srgbClr val="000000">
                      <a:alpha val="43137"/>
                    </a:srgbClr>
                  </a:outerShdw>
                </a:effectLst>
              </a:rPr>
              <a:t>7p</a:t>
            </a:r>
            <a:r>
              <a:rPr lang="ar-DZ" sz="2800" b="1" dirty="0">
                <a:solidFill>
                  <a:schemeClr val="accent4"/>
                </a:solidFill>
                <a:effectLst>
                  <a:outerShdw blurRad="38100" dist="38100" dir="2700000" algn="tl">
                    <a:srgbClr val="000000">
                      <a:alpha val="43137"/>
                    </a:srgbClr>
                  </a:outerShdw>
                </a:effectLst>
              </a:rPr>
              <a:t>)</a:t>
            </a:r>
          </a:p>
          <a:p>
            <a:pPr marL="514350" indent="-514350" algn="r" rtl="1">
              <a:buFont typeface="+mj-lt"/>
              <a:buAutoNum type="arabicPeriod"/>
            </a:pPr>
            <a:r>
              <a:rPr lang="ar-DZ" sz="2800" b="1" dirty="0">
                <a:solidFill>
                  <a:schemeClr val="accent4"/>
                </a:solidFill>
                <a:effectLst>
                  <a:outerShdw blurRad="38100" dist="38100" dir="2700000" algn="tl">
                    <a:srgbClr val="000000">
                      <a:alpha val="43137"/>
                    </a:srgbClr>
                  </a:outerShdw>
                </a:effectLst>
              </a:rPr>
              <a:t>تحليل </a:t>
            </a:r>
            <a:r>
              <a:rPr lang="en-US" sz="2800" b="1" dirty="0">
                <a:solidFill>
                  <a:schemeClr val="accent4"/>
                </a:solidFill>
                <a:effectLst>
                  <a:outerShdw blurRad="38100" dist="38100" dir="2700000" algn="tl">
                    <a:srgbClr val="000000">
                      <a:alpha val="43137"/>
                    </a:srgbClr>
                  </a:outerShdw>
                </a:effectLst>
              </a:rPr>
              <a:t>Swot </a:t>
            </a:r>
            <a:endParaRPr lang="ar-DZ" sz="2800" b="1" dirty="0">
              <a:solidFill>
                <a:schemeClr val="accent4"/>
              </a:solidFill>
              <a:effectLst>
                <a:outerShdw blurRad="38100" dist="38100" dir="2700000" algn="tl">
                  <a:srgbClr val="000000">
                    <a:alpha val="43137"/>
                  </a:srgbClr>
                </a:outerShdw>
              </a:effectLst>
            </a:endParaRPr>
          </a:p>
          <a:p>
            <a:pPr marL="514350" indent="-514350" algn="r" rtl="1">
              <a:buFont typeface="+mj-lt"/>
              <a:buAutoNum type="arabicPeriod"/>
            </a:pPr>
            <a:r>
              <a:rPr lang="ar-DZ" sz="2800" b="1" dirty="0">
                <a:solidFill>
                  <a:schemeClr val="accent4"/>
                </a:solidFill>
                <a:effectLst>
                  <a:outerShdw blurRad="38100" dist="38100" dir="2700000" algn="tl">
                    <a:srgbClr val="000000">
                      <a:alpha val="43137"/>
                    </a:srgbClr>
                  </a:outerShdw>
                </a:effectLst>
              </a:rPr>
              <a:t>تحليل باستال </a:t>
            </a:r>
            <a:endParaRPr lang="en-US" sz="2800" b="1" dirty="0">
              <a:solidFill>
                <a:schemeClr val="accent4"/>
              </a:solidFill>
              <a:effectLst>
                <a:outerShdw blurRad="38100" dist="38100" dir="2700000" algn="tl">
                  <a:srgbClr val="000000">
                    <a:alpha val="43137"/>
                  </a:srgbClr>
                </a:outerShdw>
              </a:effectLst>
            </a:endParaRPr>
          </a:p>
          <a:p>
            <a:pPr marL="514350" indent="-514350" algn="r" rtl="1">
              <a:buFont typeface="+mj-lt"/>
              <a:buAutoNum type="arabicPeriod"/>
            </a:pPr>
            <a:r>
              <a:rPr lang="ar-DZ" sz="2800" b="1" dirty="0">
                <a:solidFill>
                  <a:schemeClr val="accent4"/>
                </a:solidFill>
                <a:effectLst>
                  <a:outerShdw blurRad="38100" dist="38100" dir="2700000" algn="tl">
                    <a:srgbClr val="000000">
                      <a:alpha val="43137"/>
                    </a:srgbClr>
                  </a:outerShdw>
                </a:effectLst>
              </a:rPr>
              <a:t>طرق دخول </a:t>
            </a:r>
            <a:r>
              <a:rPr lang="ar-DZ" sz="2800" b="1">
                <a:solidFill>
                  <a:schemeClr val="accent4"/>
                </a:solidFill>
                <a:effectLst>
                  <a:outerShdw blurRad="38100" dist="38100" dir="2700000" algn="tl">
                    <a:srgbClr val="000000">
                      <a:alpha val="43137"/>
                    </a:srgbClr>
                  </a:outerShdw>
                </a:effectLst>
              </a:rPr>
              <a:t>"ماكدونالز </a:t>
            </a:r>
            <a:r>
              <a:rPr lang="ar-DZ" sz="2800" b="1" dirty="0">
                <a:solidFill>
                  <a:schemeClr val="accent4"/>
                </a:solidFill>
                <a:effectLst>
                  <a:outerShdw blurRad="38100" dist="38100" dir="2700000" algn="tl">
                    <a:srgbClr val="000000">
                      <a:alpha val="43137"/>
                    </a:srgbClr>
                  </a:outerShdw>
                </a:effectLst>
              </a:rPr>
              <a:t>للاسواق الدولية " </a:t>
            </a:r>
          </a:p>
          <a:p>
            <a:pPr marL="514350" indent="-514350" algn="r" rtl="1">
              <a:buFont typeface="+mj-lt"/>
              <a:buAutoNum type="arabicPeriod"/>
            </a:pPr>
            <a:endParaRPr lang="en-US" sz="2800" b="1" dirty="0">
              <a:solidFill>
                <a:schemeClr val="accent4"/>
              </a:solidFill>
              <a:effectLst>
                <a:outerShdw blurRad="38100" dist="38100" dir="2700000" algn="tl">
                  <a:srgbClr val="000000">
                    <a:alpha val="43137"/>
                  </a:srgbClr>
                </a:outerShdw>
              </a:effectLst>
            </a:endParaRPr>
          </a:p>
          <a:p>
            <a:pPr algn="r" rtl="1"/>
            <a:endParaRPr lang="ar-DZ" sz="2800" b="1" dirty="0">
              <a:solidFill>
                <a:schemeClr val="accent4"/>
              </a:solidFill>
              <a:effectLst>
                <a:outerShdw blurRad="38100" dist="38100" dir="2700000" algn="tl">
                  <a:srgbClr val="000000">
                    <a:alpha val="43137"/>
                  </a:srgbClr>
                </a:outerShdw>
              </a:effectLst>
            </a:endParaRPr>
          </a:p>
          <a:p>
            <a:pPr algn="r" rtl="1"/>
            <a:r>
              <a:rPr lang="ar-DZ" sz="2800" b="1" dirty="0"/>
              <a:t> </a:t>
            </a:r>
            <a:endParaRPr lang="en-US" sz="2800" b="1" dirty="0"/>
          </a:p>
        </p:txBody>
      </p:sp>
    </p:spTree>
    <p:extLst>
      <p:ext uri="{BB962C8B-B14F-4D97-AF65-F5344CB8AC3E}">
        <p14:creationId xmlns:p14="http://schemas.microsoft.com/office/powerpoint/2010/main" val="276509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ABE094-1CEC-BD40-D4FF-CA9AAB959ABA}"/>
              </a:ext>
            </a:extLst>
          </p:cNvPr>
          <p:cNvSpPr/>
          <p:nvPr/>
        </p:nvSpPr>
        <p:spPr>
          <a:xfrm>
            <a:off x="0" y="0"/>
            <a:ext cx="12192000" cy="6949441"/>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400B7-AEB9-4A81-D65F-E7618469BA2C}"/>
              </a:ext>
            </a:extLst>
          </p:cNvPr>
          <p:cNvSpPr>
            <a:spLocks noGrp="1"/>
          </p:cNvSpPr>
          <p:nvPr>
            <p:ph type="title"/>
          </p:nvPr>
        </p:nvSpPr>
        <p:spPr>
          <a:xfrm>
            <a:off x="3851366" y="688388"/>
            <a:ext cx="8340634" cy="525960"/>
          </a:xfrm>
        </p:spPr>
        <p:txBody>
          <a:bodyPr>
            <a:normAutofit fontScale="90000"/>
          </a:bodyPr>
          <a:lstStyle/>
          <a:p>
            <a:pPr algn="r" rtl="1"/>
            <a:r>
              <a:rPr lang="ar-DZ" sz="3200" b="1" u="sng" dirty="0">
                <a:solidFill>
                  <a:srgbClr val="C00000"/>
                </a:solidFill>
              </a:rPr>
              <a:t>طرق دخول ماكدونالدز للاسواق الدولية </a:t>
            </a:r>
            <a:r>
              <a:rPr lang="fr-FR" sz="3200" b="1" u="sng" dirty="0">
                <a:solidFill>
                  <a:srgbClr val="C00000"/>
                </a:solidFill>
              </a:rPr>
              <a:t>:</a:t>
            </a:r>
            <a:endParaRPr lang="en-US" sz="3200" b="1" u="sng" dirty="0">
              <a:solidFill>
                <a:srgbClr val="C00000"/>
              </a:solidFill>
            </a:endParaRPr>
          </a:p>
        </p:txBody>
      </p:sp>
      <p:sp>
        <p:nvSpPr>
          <p:cNvPr id="3" name="Content Placeholder 2">
            <a:extLst>
              <a:ext uri="{FF2B5EF4-FFF2-40B4-BE49-F238E27FC236}">
                <a16:creationId xmlns:a16="http://schemas.microsoft.com/office/drawing/2014/main" id="{29352F45-4377-4354-869C-B8FCEB6FF616}"/>
              </a:ext>
            </a:extLst>
          </p:cNvPr>
          <p:cNvSpPr>
            <a:spLocks noGrp="1"/>
          </p:cNvSpPr>
          <p:nvPr>
            <p:ph idx="1"/>
          </p:nvPr>
        </p:nvSpPr>
        <p:spPr>
          <a:xfrm>
            <a:off x="12313920" y="6410960"/>
            <a:ext cx="325120" cy="355600"/>
          </a:xfrm>
        </p:spPr>
        <p:txBody>
          <a:bodyPr>
            <a:normAutofit fontScale="77500" lnSpcReduction="20000"/>
          </a:bodyPr>
          <a:lstStyle/>
          <a:p>
            <a:endParaRPr lang="en-US" dirty="0"/>
          </a:p>
        </p:txBody>
      </p:sp>
      <p:sp>
        <p:nvSpPr>
          <p:cNvPr id="4" name="TextBox 3">
            <a:extLst>
              <a:ext uri="{FF2B5EF4-FFF2-40B4-BE49-F238E27FC236}">
                <a16:creationId xmlns:a16="http://schemas.microsoft.com/office/drawing/2014/main" id="{DD23E5C3-01C5-CA08-4A75-804F0EA4B794}"/>
              </a:ext>
            </a:extLst>
          </p:cNvPr>
          <p:cNvSpPr txBox="1"/>
          <p:nvPr/>
        </p:nvSpPr>
        <p:spPr>
          <a:xfrm>
            <a:off x="365760" y="1338943"/>
            <a:ext cx="11412583" cy="5632311"/>
          </a:xfrm>
          <a:prstGeom prst="rect">
            <a:avLst/>
          </a:prstGeom>
          <a:noFill/>
        </p:spPr>
        <p:txBody>
          <a:bodyPr wrap="square" rtlCol="0">
            <a:spAutoFit/>
          </a:bodyPr>
          <a:lstStyle/>
          <a:p>
            <a:pPr algn="r" rtl="1"/>
            <a:r>
              <a:rPr lang="ar-DZ" sz="2000" b="1" dirty="0"/>
              <a:t>لقد نجحت ماكدونالدز في دخول العديد من الاسواق الدولية من خلال استراتيجيات متنوعة تتناسب مع احتياجاتها و ظروف السوق نذكر منها </a:t>
            </a:r>
          </a:p>
          <a:p>
            <a:pPr algn="r" rtl="1"/>
            <a:r>
              <a:rPr lang="ar-DZ" sz="2000" b="1" dirty="0"/>
              <a:t>1/التصدير</a:t>
            </a:r>
            <a:r>
              <a:rPr lang="fr-FR" sz="2000" b="1" dirty="0"/>
              <a:t>:</a:t>
            </a:r>
            <a:r>
              <a:rPr lang="ar-DZ" sz="2000" b="1" dirty="0"/>
              <a:t> </a:t>
            </a:r>
          </a:p>
          <a:p>
            <a:pPr algn="r" rtl="1"/>
            <a:r>
              <a:rPr lang="ar-DZ" sz="2000" b="1" dirty="0"/>
              <a:t>يتمثل في تصدير المنتجات الغذائية من بلد المنشا الى السوق المستهدف مثل تصدير ماكدونالدز لمنتجاتها من و م ا الى دول الخليج</a:t>
            </a:r>
          </a:p>
          <a:p>
            <a:pPr algn="r" rtl="1"/>
            <a:r>
              <a:rPr lang="ar-DZ" sz="2000" b="1" dirty="0"/>
              <a:t>2/ الترخيص </a:t>
            </a:r>
            <a:r>
              <a:rPr lang="fr-FR" sz="2000" b="1" dirty="0"/>
              <a:t>:</a:t>
            </a:r>
            <a:endParaRPr lang="ar-DZ" sz="2000" b="1" dirty="0"/>
          </a:p>
          <a:p>
            <a:pPr algn="r" rtl="1"/>
            <a:r>
              <a:rPr lang="ar-DZ" sz="2000" b="1" dirty="0"/>
              <a:t>منح امتياز لشركة محلية لانتاج وبيع منتجات ماكدونالدز  مقابل رسوم </a:t>
            </a:r>
          </a:p>
          <a:p>
            <a:pPr algn="r" rtl="1"/>
            <a:r>
              <a:rPr lang="ar-DZ" sz="2000" b="1" dirty="0"/>
              <a:t>مثل في عام 1994 دخلت ماكدونالدز السوق المصرية من خلال منح امتياز لشركة امريكانا </a:t>
            </a:r>
          </a:p>
          <a:p>
            <a:pPr algn="r" rtl="1"/>
            <a:r>
              <a:rPr lang="ar-DZ" sz="2000" b="1" dirty="0"/>
              <a:t>3/الاستثمار المباشر </a:t>
            </a:r>
          </a:p>
          <a:p>
            <a:pPr algn="r" rtl="1"/>
            <a:r>
              <a:rPr lang="ar-DZ" sz="2000" b="1" dirty="0"/>
              <a:t>تقوم ماكدونالدز بانشاء وتشغيل مطاعمها الخاصة في اسواق جديدة اي الفروع في دول مختلفة مثال دخلت سوق السعودية عام 1993 من خلال الاستثمار المباشر</a:t>
            </a:r>
          </a:p>
          <a:p>
            <a:pPr algn="r" rtl="1"/>
            <a:r>
              <a:rPr lang="ar-DZ" sz="2000" b="1" dirty="0"/>
              <a:t>و في عام 1990 دخلت ماكدونالدز للسوق الصينية واجهت بعض التحديات بسبب اختلاف الثقافة الغذائية لكنها نجحتفي التغلب على هذه التحديات من خلال التكيف مع السوق المحلية وذلك باضافة قائمة طعام تتضمن اطباقا صينية تقليدية  </a:t>
            </a:r>
          </a:p>
          <a:p>
            <a:pPr algn="r" rtl="1"/>
            <a:r>
              <a:rPr lang="ar-DZ" sz="2000" b="1" dirty="0"/>
              <a:t>4/ الشراكات </a:t>
            </a:r>
            <a:r>
              <a:rPr lang="fr-FR" sz="2000" b="1" dirty="0"/>
              <a:t>:</a:t>
            </a:r>
            <a:endParaRPr lang="ar-DZ" sz="2000" b="1" dirty="0"/>
          </a:p>
          <a:p>
            <a:pPr algn="r" rtl="1"/>
            <a:r>
              <a:rPr lang="ar-DZ" sz="2000" b="1" dirty="0"/>
              <a:t>تتعاون ماكدونالدز مع شركات محلية موجودة في السوق </a:t>
            </a:r>
          </a:p>
          <a:p>
            <a:pPr algn="r" rtl="1"/>
            <a:r>
              <a:rPr lang="ar-DZ" sz="2000" b="1" dirty="0"/>
              <a:t>مثال في عام 2017 دخلت ماكدونالدز للسوق الايرانية من خلال شراكة مع مؤسسة طعم طهران </a:t>
            </a:r>
          </a:p>
          <a:p>
            <a:pPr algn="r" rtl="1"/>
            <a:r>
              <a:rPr lang="ar-DZ" sz="2000" b="1" dirty="0"/>
              <a:t>5/الاستحواذ</a:t>
            </a:r>
            <a:r>
              <a:rPr lang="fr-FR" sz="2000" b="1" dirty="0"/>
              <a:t>: </a:t>
            </a:r>
            <a:endParaRPr lang="ar-DZ" sz="2000" b="1" dirty="0"/>
          </a:p>
          <a:p>
            <a:pPr algn="r" rtl="1"/>
            <a:r>
              <a:rPr lang="ar-DZ" sz="2000" b="1" dirty="0"/>
              <a:t>تشتري ماكدونالدز سلاسل مطاعم موجودة في الاسواق </a:t>
            </a:r>
          </a:p>
          <a:p>
            <a:pPr algn="r" rtl="1"/>
            <a:r>
              <a:rPr lang="ar-DZ" sz="2000" b="1" dirty="0"/>
              <a:t>مثال في عام 2019 استحوذت ماكدونالدز على سلسلة مطاعم اركيت في المملكة المتحدة</a:t>
            </a:r>
          </a:p>
        </p:txBody>
      </p:sp>
      <p:pic>
        <p:nvPicPr>
          <p:cNvPr id="7" name="Picture 6">
            <a:extLst>
              <a:ext uri="{FF2B5EF4-FFF2-40B4-BE49-F238E27FC236}">
                <a16:creationId xmlns:a16="http://schemas.microsoft.com/office/drawing/2014/main" id="{B39D360A-CE73-680B-3821-255621FC23DF}"/>
              </a:ext>
            </a:extLst>
          </p:cNvPr>
          <p:cNvPicPr>
            <a:picLocks noChangeAspect="1"/>
          </p:cNvPicPr>
          <p:nvPr/>
        </p:nvPicPr>
        <p:blipFill>
          <a:blip r:embed="rId2"/>
          <a:stretch>
            <a:fillRect/>
          </a:stretch>
        </p:blipFill>
        <p:spPr>
          <a:xfrm>
            <a:off x="0" y="109663"/>
            <a:ext cx="12192000" cy="525959"/>
          </a:xfrm>
          <a:prstGeom prst="rect">
            <a:avLst/>
          </a:prstGeom>
        </p:spPr>
      </p:pic>
      <p:pic>
        <p:nvPicPr>
          <p:cNvPr id="6" name="Picture 5">
            <a:extLst>
              <a:ext uri="{FF2B5EF4-FFF2-40B4-BE49-F238E27FC236}">
                <a16:creationId xmlns:a16="http://schemas.microsoft.com/office/drawing/2014/main" id="{96E9FC83-3181-B402-5456-563D4A5918D2}"/>
              </a:ext>
            </a:extLst>
          </p:cNvPr>
          <p:cNvPicPr>
            <a:picLocks noChangeAspect="1"/>
          </p:cNvPicPr>
          <p:nvPr/>
        </p:nvPicPr>
        <p:blipFill>
          <a:blip r:embed="rId3"/>
          <a:stretch>
            <a:fillRect/>
          </a:stretch>
        </p:blipFill>
        <p:spPr>
          <a:xfrm>
            <a:off x="497841" y="5702"/>
            <a:ext cx="766154" cy="809838"/>
          </a:xfrm>
          <a:prstGeom prst="rect">
            <a:avLst/>
          </a:prstGeom>
        </p:spPr>
      </p:pic>
    </p:spTree>
    <p:extLst>
      <p:ext uri="{BB962C8B-B14F-4D97-AF65-F5344CB8AC3E}">
        <p14:creationId xmlns:p14="http://schemas.microsoft.com/office/powerpoint/2010/main" val="2927087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447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6671BD-ACDA-E21D-683D-8AB15EF16D6B}"/>
              </a:ext>
            </a:extLst>
          </p:cNvPr>
          <p:cNvPicPr>
            <a:picLocks noChangeAspect="1"/>
          </p:cNvPicPr>
          <p:nvPr/>
        </p:nvPicPr>
        <p:blipFill>
          <a:blip r:embed="rId2"/>
          <a:stretch>
            <a:fillRect/>
          </a:stretch>
        </p:blipFill>
        <p:spPr>
          <a:xfrm>
            <a:off x="9246054" y="0"/>
            <a:ext cx="1704975" cy="6858000"/>
          </a:xfrm>
          <a:prstGeom prst="rect">
            <a:avLst/>
          </a:prstGeom>
        </p:spPr>
      </p:pic>
      <p:sp>
        <p:nvSpPr>
          <p:cNvPr id="16" name="Rectangle 15">
            <a:extLst>
              <a:ext uri="{FF2B5EF4-FFF2-40B4-BE49-F238E27FC236}">
                <a16:creationId xmlns:a16="http://schemas.microsoft.com/office/drawing/2014/main" id="{A9818836-5050-BCA9-3825-3427D8616700}"/>
              </a:ext>
            </a:extLst>
          </p:cNvPr>
          <p:cNvSpPr/>
          <p:nvPr/>
        </p:nvSpPr>
        <p:spPr>
          <a:xfrm>
            <a:off x="1278305" y="1458686"/>
            <a:ext cx="7776483" cy="37084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15480A9-D394-064E-BA1D-C440040C0603}"/>
              </a:ext>
            </a:extLst>
          </p:cNvPr>
          <p:cNvSpPr>
            <a:spLocks noGrp="1"/>
          </p:cNvSpPr>
          <p:nvPr>
            <p:ph type="body" sz="half" idx="2"/>
          </p:nvPr>
        </p:nvSpPr>
        <p:spPr>
          <a:xfrm>
            <a:off x="1378440" y="1685170"/>
            <a:ext cx="5673339" cy="4193842"/>
          </a:xfrm>
        </p:spPr>
        <p:txBody>
          <a:bodyPr>
            <a:noAutofit/>
          </a:bodyPr>
          <a:lstStyle/>
          <a:p>
            <a:pPr algn="r"/>
            <a:r>
              <a:rPr lang="ar-DZ" sz="2400" b="1" dirty="0">
                <a:solidFill>
                  <a:srgbClr val="C00000"/>
                </a:solidFill>
              </a:rPr>
              <a:t>مطعم امريكي متخصص في تقديم الوجبات السريعة </a:t>
            </a:r>
            <a:endParaRPr lang="en-US" sz="2400" b="1" dirty="0">
              <a:solidFill>
                <a:srgbClr val="C00000"/>
              </a:solidFill>
            </a:endParaRPr>
          </a:p>
          <a:p>
            <a:pPr algn="r"/>
            <a:r>
              <a:rPr lang="ar-DZ" sz="2400" b="1" dirty="0">
                <a:solidFill>
                  <a:srgbClr val="C00000"/>
                </a:solidFill>
              </a:rPr>
              <a:t> </a:t>
            </a:r>
            <a:r>
              <a:rPr lang="fr-FR" sz="2400" b="1" dirty="0">
                <a:solidFill>
                  <a:srgbClr val="C00000"/>
                </a:solidFill>
              </a:rPr>
              <a:t>« Fast Food »</a:t>
            </a:r>
            <a:endParaRPr lang="ar-DZ" sz="2400" b="1" dirty="0">
              <a:solidFill>
                <a:srgbClr val="C00000"/>
              </a:solidFill>
            </a:endParaRPr>
          </a:p>
          <a:p>
            <a:pPr algn="r" rtl="1"/>
            <a:r>
              <a:rPr lang="ar-DZ" sz="2400" b="1" dirty="0">
                <a:solidFill>
                  <a:srgbClr val="C00000"/>
                </a:solidFill>
              </a:rPr>
              <a:t>و يعد واحدا من اشهر سلاسل مطاعم الوجبات السريعة حول العالم ومقره الولايات المتحدة الامريكية يقدم ماكدونالز مجموعة متنوعة من الاطباق والوجبات الشهية بما في ذلك البرجر والبطاطس</a:t>
            </a:r>
            <a:r>
              <a:rPr lang="fr-FR" sz="2400" b="1" dirty="0">
                <a:solidFill>
                  <a:srgbClr val="C00000"/>
                </a:solidFill>
              </a:rPr>
              <a:t> </a:t>
            </a:r>
            <a:r>
              <a:rPr lang="ar-DZ" sz="2400" b="1" dirty="0">
                <a:solidFill>
                  <a:srgbClr val="C00000"/>
                </a:solidFill>
              </a:rPr>
              <a:t>المقلية والوجبات الخفيفة و المشروبات الغازية والحلويات والسلطات </a:t>
            </a:r>
            <a:endParaRPr lang="en-US" sz="2400" b="1" dirty="0">
              <a:solidFill>
                <a:srgbClr val="C00000"/>
              </a:solidFill>
            </a:endParaRPr>
          </a:p>
        </p:txBody>
      </p:sp>
      <p:sp>
        <p:nvSpPr>
          <p:cNvPr id="15" name="Wave 14">
            <a:extLst>
              <a:ext uri="{FF2B5EF4-FFF2-40B4-BE49-F238E27FC236}">
                <a16:creationId xmlns:a16="http://schemas.microsoft.com/office/drawing/2014/main" id="{0A2416C2-66B5-1326-4E1E-6EBE65CE3FB2}"/>
              </a:ext>
            </a:extLst>
          </p:cNvPr>
          <p:cNvSpPr/>
          <p:nvPr/>
        </p:nvSpPr>
        <p:spPr>
          <a:xfrm>
            <a:off x="1469571" y="522514"/>
            <a:ext cx="7776483" cy="936172"/>
          </a:xfrm>
          <a:prstGeom prst="wav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4F9FC0-0E2C-2429-28A7-9EB6ED2C4BFF}"/>
              </a:ext>
            </a:extLst>
          </p:cNvPr>
          <p:cNvSpPr>
            <a:spLocks noGrp="1"/>
          </p:cNvSpPr>
          <p:nvPr>
            <p:ph type="title"/>
          </p:nvPr>
        </p:nvSpPr>
        <p:spPr>
          <a:xfrm rot="168594">
            <a:off x="3200428" y="391885"/>
            <a:ext cx="3932237" cy="881743"/>
          </a:xfrm>
        </p:spPr>
        <p:txBody>
          <a:bodyPr/>
          <a:lstStyle/>
          <a:p>
            <a:pPr algn="r" rtl="1"/>
            <a:r>
              <a:rPr lang="ar-DZ" b="1" dirty="0">
                <a:solidFill>
                  <a:srgbClr val="C00000"/>
                </a:solidFill>
              </a:rPr>
              <a:t>لمحة عن مطعم ماكدونالز :</a:t>
            </a:r>
            <a:endParaRPr lang="en-US" b="1" dirty="0">
              <a:solidFill>
                <a:srgbClr val="C00000"/>
              </a:solidFill>
            </a:endParaRPr>
          </a:p>
        </p:txBody>
      </p:sp>
      <p:pic>
        <p:nvPicPr>
          <p:cNvPr id="13" name="Picture Placeholder 12">
            <a:extLst>
              <a:ext uri="{FF2B5EF4-FFF2-40B4-BE49-F238E27FC236}">
                <a16:creationId xmlns:a16="http://schemas.microsoft.com/office/drawing/2014/main" id="{D6DC43A1-DDD0-57F2-806C-0DC4F19EC9E5}"/>
              </a:ext>
            </a:extLst>
          </p:cNvPr>
          <p:cNvPicPr>
            <a:picLocks noGrp="1" noChangeAspect="1"/>
          </p:cNvPicPr>
          <p:nvPr>
            <p:ph type="pic" idx="1"/>
          </p:nvPr>
        </p:nvPicPr>
        <p:blipFill>
          <a:blip r:embed="rId3"/>
          <a:srcRect t="10369" b="10369"/>
          <a:stretch>
            <a:fillRect/>
          </a:stretch>
        </p:blipFill>
        <p:spPr>
          <a:xfrm>
            <a:off x="7151914" y="989850"/>
            <a:ext cx="5040086" cy="3241514"/>
          </a:xfrm>
          <a:prstGeom prst="rect">
            <a:avLst/>
          </a:prstGeom>
        </p:spPr>
      </p:pic>
    </p:spTree>
    <p:extLst>
      <p:ext uri="{BB962C8B-B14F-4D97-AF65-F5344CB8AC3E}">
        <p14:creationId xmlns:p14="http://schemas.microsoft.com/office/powerpoint/2010/main" val="105564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F0BCC3-F1D8-C17C-61C2-AE45B2A8C4A8}"/>
              </a:ext>
            </a:extLst>
          </p:cNvPr>
          <p:cNvSpPr/>
          <p:nvPr/>
        </p:nvSpPr>
        <p:spPr>
          <a:xfrm rot="5400000" flipH="1">
            <a:off x="5223110" y="-3840480"/>
            <a:ext cx="1254081" cy="11700303"/>
          </a:xfrm>
          <a:prstGeom prst="rect">
            <a:avLst/>
          </a:prstGeom>
          <a:solidFill>
            <a:srgbClr val="E501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Placeholder 9" descr="A person in a suit and tie&#10;&#10;Description automatically generated with medium confidence">
            <a:extLst>
              <a:ext uri="{FF2B5EF4-FFF2-40B4-BE49-F238E27FC236}">
                <a16:creationId xmlns:a16="http://schemas.microsoft.com/office/drawing/2014/main" id="{7AE9C79C-D9AE-02FE-0EBA-0444B0A8AD95}"/>
              </a:ext>
            </a:extLst>
          </p:cNvPr>
          <p:cNvPicPr>
            <a:picLocks noChangeAspect="1"/>
          </p:cNvPicPr>
          <p:nvPr/>
        </p:nvPicPr>
        <p:blipFill>
          <a:blip r:embed="rId2">
            <a:extLst>
              <a:ext uri="{28A0092B-C50C-407E-A947-70E740481C1C}">
                <a14:useLocalDpi xmlns:a14="http://schemas.microsoft.com/office/drawing/2010/main" val="0"/>
              </a:ext>
            </a:extLst>
          </a:blip>
          <a:srcRect l="2980" r="2980"/>
          <a:stretch>
            <a:fillRect/>
          </a:stretch>
        </p:blipFill>
        <p:spPr>
          <a:xfrm>
            <a:off x="7682695" y="578975"/>
            <a:ext cx="3635363" cy="5028610"/>
          </a:xfrm>
          <a:custGeom>
            <a:avLst/>
            <a:gdLst>
              <a:gd name="connsiteX0" fmla="*/ 0 w 3995606"/>
              <a:gd name="connsiteY0" fmla="*/ 0 h 5526916"/>
              <a:gd name="connsiteX1" fmla="*/ 3995606 w 3995606"/>
              <a:gd name="connsiteY1" fmla="*/ 0 h 5526916"/>
              <a:gd name="connsiteX2" fmla="*/ 3995606 w 3995606"/>
              <a:gd name="connsiteY2" fmla="*/ 5526916 h 5526916"/>
              <a:gd name="connsiteX3" fmla="*/ 0 w 3995606"/>
              <a:gd name="connsiteY3" fmla="*/ 5526916 h 5526916"/>
            </a:gdLst>
            <a:ahLst/>
            <a:cxnLst>
              <a:cxn ang="0">
                <a:pos x="connsiteX0" y="connsiteY0"/>
              </a:cxn>
              <a:cxn ang="0">
                <a:pos x="connsiteX1" y="connsiteY1"/>
              </a:cxn>
              <a:cxn ang="0">
                <a:pos x="connsiteX2" y="connsiteY2"/>
              </a:cxn>
              <a:cxn ang="0">
                <a:pos x="connsiteX3" y="connsiteY3"/>
              </a:cxn>
            </a:cxnLst>
            <a:rect l="l" t="t" r="r" b="b"/>
            <a:pathLst>
              <a:path w="3995606" h="5526916">
                <a:moveTo>
                  <a:pt x="0" y="0"/>
                </a:moveTo>
                <a:lnTo>
                  <a:pt x="3995606" y="0"/>
                </a:lnTo>
                <a:lnTo>
                  <a:pt x="3995606" y="5526916"/>
                </a:lnTo>
                <a:lnTo>
                  <a:pt x="0" y="5526916"/>
                </a:lnTo>
                <a:close/>
              </a:path>
            </a:pathLst>
          </a:custGeom>
        </p:spPr>
      </p:pic>
      <p:sp>
        <p:nvSpPr>
          <p:cNvPr id="7" name="Rectangle 6">
            <a:extLst>
              <a:ext uri="{FF2B5EF4-FFF2-40B4-BE49-F238E27FC236}">
                <a16:creationId xmlns:a16="http://schemas.microsoft.com/office/drawing/2014/main" id="{E42A6859-425F-B537-D823-CDD55FE2E7B9}"/>
              </a:ext>
            </a:extLst>
          </p:cNvPr>
          <p:cNvSpPr/>
          <p:nvPr/>
        </p:nvSpPr>
        <p:spPr>
          <a:xfrm flipH="1">
            <a:off x="491698" y="584203"/>
            <a:ext cx="6575643" cy="5028608"/>
          </a:xfrm>
          <a:prstGeom prst="rect">
            <a:avLst/>
          </a:prstGeom>
          <a:solidFill>
            <a:sysClr val="window" lastClr="FFFFFF"/>
          </a:solidFill>
          <a:ln w="25400" cap="flat" cmpd="sng" algn="ctr">
            <a:solidFill>
              <a:srgbClr val="E7E6E6">
                <a:lumMod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2FEF264-3FBF-6E40-DD4D-0B5C88E240FD}"/>
              </a:ext>
            </a:extLst>
          </p:cNvPr>
          <p:cNvSpPr/>
          <p:nvPr/>
        </p:nvSpPr>
        <p:spPr>
          <a:xfrm flipH="1">
            <a:off x="724808" y="914695"/>
            <a:ext cx="6575643" cy="5028609"/>
          </a:xfrm>
          <a:prstGeom prst="rect">
            <a:avLst/>
          </a:prstGeom>
          <a:solidFill>
            <a:sysClr val="window" lastClr="FFFFFF"/>
          </a:solidFill>
          <a:ln w="25400" cap="flat" cmpd="sng" algn="ctr">
            <a:solidFill>
              <a:srgbClr val="E7E6E6">
                <a:lumMod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10500ACF-52CB-82CF-77D9-6CBDE3FA87BB}"/>
              </a:ext>
            </a:extLst>
          </p:cNvPr>
          <p:cNvCxnSpPr>
            <a:cxnSpLocks/>
          </p:cNvCxnSpPr>
          <p:nvPr/>
        </p:nvCxnSpPr>
        <p:spPr>
          <a:xfrm flipH="1" flipV="1">
            <a:off x="491698" y="584203"/>
            <a:ext cx="233110" cy="33049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436D183-0153-E3DC-8BA7-5D532DC11711}"/>
              </a:ext>
            </a:extLst>
          </p:cNvPr>
          <p:cNvCxnSpPr/>
          <p:nvPr/>
        </p:nvCxnSpPr>
        <p:spPr>
          <a:xfrm>
            <a:off x="491698" y="5612811"/>
            <a:ext cx="233110" cy="34094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82A4B35-8EEB-70F5-7A44-75771ED2F069}"/>
              </a:ext>
            </a:extLst>
          </p:cNvPr>
          <p:cNvCxnSpPr/>
          <p:nvPr/>
        </p:nvCxnSpPr>
        <p:spPr>
          <a:xfrm>
            <a:off x="7067341" y="578975"/>
            <a:ext cx="233110" cy="33572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6BF7982-ACC2-83C5-ECA5-262E2755A410}"/>
              </a:ext>
            </a:extLst>
          </p:cNvPr>
          <p:cNvSpPr txBox="1"/>
          <p:nvPr/>
        </p:nvSpPr>
        <p:spPr>
          <a:xfrm>
            <a:off x="1144814" y="2636713"/>
            <a:ext cx="6113649" cy="2308324"/>
          </a:xfrm>
          <a:prstGeom prst="rect">
            <a:avLst/>
          </a:prstGeom>
          <a:noFill/>
        </p:spPr>
        <p:txBody>
          <a:bodyPr wrap="square" rtlCol="0">
            <a:spAutoFit/>
          </a:bodyPr>
          <a:lstStyle/>
          <a:p>
            <a:pPr algn="r" rtl="1"/>
            <a:r>
              <a:rPr kumimoji="0" lang="ar-DZ" b="1" i="0" u="none" strike="noStrike" kern="1200" cap="none" spc="0" normalizeH="0" baseline="0" noProof="0" dirty="0">
                <a:ln>
                  <a:noFill/>
                </a:ln>
                <a:solidFill>
                  <a:srgbClr val="202122"/>
                </a:solidFill>
                <a:effectLst/>
                <a:uLnTx/>
                <a:uFillTx/>
                <a:latin typeface="Agency FB" panose="020B0503020202020204" pitchFamily="34" charset="0"/>
                <a:cs typeface="Arial" panose="020B0604020202020204" pitchFamily="34" charset="0"/>
              </a:rPr>
              <a:t>ريموند ألبرت «راي» كروك </a:t>
            </a:r>
            <a:r>
              <a:rPr kumimoji="0" lang="en-US" b="1" i="0" u="none" strike="noStrike" kern="1200" cap="none" spc="0" normalizeH="0" baseline="0" noProof="0" dirty="0">
                <a:ln>
                  <a:noFill/>
                </a:ln>
                <a:solidFill>
                  <a:srgbClr val="202122"/>
                </a:solidFill>
                <a:effectLst/>
                <a:uLnTx/>
                <a:uFillTx/>
                <a:latin typeface="Agency FB" panose="020B0503020202020204" pitchFamily="34" charset="0"/>
              </a:rPr>
              <a:t>Raymond Albert "Ray" Kroc) </a:t>
            </a:r>
            <a:r>
              <a:rPr kumimoji="0" lang="ar-DZ" b="1" i="0" u="none" strike="noStrike" kern="1200" cap="none" spc="0" normalizeH="0" baseline="0" noProof="0" dirty="0">
                <a:ln>
                  <a:noFill/>
                </a:ln>
                <a:solidFill>
                  <a:srgbClr val="202122"/>
                </a:solidFill>
                <a:effectLst/>
                <a:uLnTx/>
                <a:uFillTx/>
                <a:latin typeface="Agency FB" panose="020B0503020202020204" pitchFamily="34" charset="0"/>
                <a:cs typeface="Arial" panose="020B0604020202020204" pitchFamily="34" charset="0"/>
              </a:rPr>
              <a:t> ) (ولد في 5 أكتوبر، 1902 - وتُوفِّي في 14 يناير، 1984) شارك الأخوين ماكدونالدز في 1954 ووسع المطعم ليصبح أنجح مطعم وجبة سريعة في العالم. اقتنع راي بأنه يمكنه بيع الماكينات لكل مطعم جديد من المطاعم التي يفتتحها الأخوان ماكدونالز بحق الامتياز، وهكذا، قدم خدماته للأخوين ماكدونالد اللذين كانا يبحثان عن عميل جديد للامتيازات بعد رحيل العميل بيل تانسي بسبب ظروفه الصحية. ولكن في النهاية، ملَّ كروك من عدم رغبة الأخوين في الاستمرار سوى بعددٍ قليل من المطاعم. وفي 1961، اشترى كروك الشركة مقابل 2.7 مليون دولار</a:t>
            </a:r>
            <a:endParaRPr lang="en-US" dirty="0">
              <a:latin typeface="Agency FB" panose="020B0503020202020204" pitchFamily="34" charset="0"/>
            </a:endParaRPr>
          </a:p>
        </p:txBody>
      </p:sp>
      <p:pic>
        <p:nvPicPr>
          <p:cNvPr id="25" name="Picture 24">
            <a:extLst>
              <a:ext uri="{FF2B5EF4-FFF2-40B4-BE49-F238E27FC236}">
                <a16:creationId xmlns:a16="http://schemas.microsoft.com/office/drawing/2014/main" id="{270AF630-F76C-034F-4194-539753692510}"/>
              </a:ext>
            </a:extLst>
          </p:cNvPr>
          <p:cNvPicPr>
            <a:picLocks noChangeAspect="1"/>
          </p:cNvPicPr>
          <p:nvPr/>
        </p:nvPicPr>
        <p:blipFill>
          <a:blip r:embed="rId3"/>
          <a:stretch>
            <a:fillRect/>
          </a:stretch>
        </p:blipFill>
        <p:spPr>
          <a:xfrm>
            <a:off x="724808" y="1461887"/>
            <a:ext cx="6575643" cy="883997"/>
          </a:xfrm>
          <a:prstGeom prst="rect">
            <a:avLst/>
          </a:prstGeom>
        </p:spPr>
      </p:pic>
      <p:sp>
        <p:nvSpPr>
          <p:cNvPr id="26" name="TextBox 25">
            <a:extLst>
              <a:ext uri="{FF2B5EF4-FFF2-40B4-BE49-F238E27FC236}">
                <a16:creationId xmlns:a16="http://schemas.microsoft.com/office/drawing/2014/main" id="{A37586F3-680E-E722-B87F-7EBFD7F79628}"/>
              </a:ext>
            </a:extLst>
          </p:cNvPr>
          <p:cNvSpPr txBox="1"/>
          <p:nvPr/>
        </p:nvSpPr>
        <p:spPr>
          <a:xfrm>
            <a:off x="1666240" y="1638446"/>
            <a:ext cx="5130800" cy="584775"/>
          </a:xfrm>
          <a:prstGeom prst="rect">
            <a:avLst/>
          </a:prstGeom>
          <a:noFill/>
        </p:spPr>
        <p:txBody>
          <a:bodyPr wrap="square" rtlCol="0">
            <a:spAutoFit/>
          </a:bodyPr>
          <a:lstStyle/>
          <a:p>
            <a:pPr algn="r" rtl="1"/>
            <a:r>
              <a:rPr lang="ar-DZ" sz="3200" b="1" i="1" dirty="0">
                <a:solidFill>
                  <a:srgbClr val="FFC000"/>
                </a:solidFill>
              </a:rPr>
              <a:t>       مؤسس شركة ماكدونالز : </a:t>
            </a:r>
            <a:endParaRPr lang="en-US" sz="3200" b="1" i="1" dirty="0">
              <a:solidFill>
                <a:srgbClr val="FFC000"/>
              </a:solidFill>
            </a:endParaRPr>
          </a:p>
        </p:txBody>
      </p:sp>
      <p:pic>
        <p:nvPicPr>
          <p:cNvPr id="2" name="Picture 1">
            <a:extLst>
              <a:ext uri="{FF2B5EF4-FFF2-40B4-BE49-F238E27FC236}">
                <a16:creationId xmlns:a16="http://schemas.microsoft.com/office/drawing/2014/main" id="{D38AD262-BA17-87D2-BC3D-CEC66E60B2BB}"/>
              </a:ext>
            </a:extLst>
          </p:cNvPr>
          <p:cNvPicPr>
            <a:picLocks noChangeAspect="1"/>
          </p:cNvPicPr>
          <p:nvPr/>
        </p:nvPicPr>
        <p:blipFill>
          <a:blip r:embed="rId4"/>
          <a:stretch>
            <a:fillRect/>
          </a:stretch>
        </p:blipFill>
        <p:spPr>
          <a:xfrm>
            <a:off x="6283259" y="1541754"/>
            <a:ext cx="805543" cy="840137"/>
          </a:xfrm>
          <a:prstGeom prst="rect">
            <a:avLst/>
          </a:prstGeom>
        </p:spPr>
      </p:pic>
    </p:spTree>
    <p:extLst>
      <p:ext uri="{BB962C8B-B14F-4D97-AF65-F5344CB8AC3E}">
        <p14:creationId xmlns:p14="http://schemas.microsoft.com/office/powerpoint/2010/main" val="201897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B53E14-0277-F854-BF77-5466D5829C93}"/>
              </a:ext>
            </a:extLst>
          </p:cNvPr>
          <p:cNvSpPr/>
          <p:nvPr/>
        </p:nvSpPr>
        <p:spPr>
          <a:xfrm rot="5400000">
            <a:off x="5625040" y="-1896320"/>
            <a:ext cx="941917" cy="12192003"/>
          </a:xfrm>
          <a:prstGeom prst="rect">
            <a:avLst/>
          </a:prstGeom>
          <a:solidFill>
            <a:srgbClr val="E501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8777609-32A6-AB46-024C-816EBDB04897}"/>
              </a:ext>
            </a:extLst>
          </p:cNvPr>
          <p:cNvPicPr>
            <a:picLocks noChangeAspect="1"/>
          </p:cNvPicPr>
          <p:nvPr/>
        </p:nvPicPr>
        <p:blipFill>
          <a:blip r:embed="rId2"/>
          <a:stretch>
            <a:fillRect/>
          </a:stretch>
        </p:blipFill>
        <p:spPr>
          <a:xfrm rot="16200000">
            <a:off x="7570985" y="2686334"/>
            <a:ext cx="6859607" cy="1483724"/>
          </a:xfrm>
          <a:prstGeom prst="rect">
            <a:avLst/>
          </a:prstGeom>
          <a:ln>
            <a:solidFill>
              <a:srgbClr val="FFC000"/>
            </a:solidFill>
          </a:ln>
        </p:spPr>
      </p:pic>
      <p:grpSp>
        <p:nvGrpSpPr>
          <p:cNvPr id="6" name="Group 5">
            <a:extLst>
              <a:ext uri="{FF2B5EF4-FFF2-40B4-BE49-F238E27FC236}">
                <a16:creationId xmlns:a16="http://schemas.microsoft.com/office/drawing/2014/main" id="{15148C3A-F9BF-E67E-55A2-7CA3AD30E2D1}"/>
              </a:ext>
            </a:extLst>
          </p:cNvPr>
          <p:cNvGrpSpPr/>
          <p:nvPr/>
        </p:nvGrpSpPr>
        <p:grpSpPr>
          <a:xfrm>
            <a:off x="-822960" y="2326641"/>
            <a:ext cx="12700000" cy="5525032"/>
            <a:chOff x="-542170" y="3402809"/>
            <a:chExt cx="12091232" cy="3864199"/>
          </a:xfrm>
        </p:grpSpPr>
        <p:grpSp>
          <p:nvGrpSpPr>
            <p:cNvPr id="7" name="Group 6">
              <a:extLst>
                <a:ext uri="{FF2B5EF4-FFF2-40B4-BE49-F238E27FC236}">
                  <a16:creationId xmlns:a16="http://schemas.microsoft.com/office/drawing/2014/main" id="{F36161EC-E37F-DD31-9562-D65EC496D0D1}"/>
                </a:ext>
              </a:extLst>
            </p:cNvPr>
            <p:cNvGrpSpPr/>
            <p:nvPr/>
          </p:nvGrpSpPr>
          <p:grpSpPr>
            <a:xfrm>
              <a:off x="661983" y="3905250"/>
              <a:ext cx="10887079" cy="2457450"/>
              <a:chOff x="661983" y="495300"/>
              <a:chExt cx="10887079" cy="2457450"/>
            </a:xfrm>
          </p:grpSpPr>
          <p:sp>
            <p:nvSpPr>
              <p:cNvPr id="11" name="Isosceles Triangle 10">
                <a:extLst>
                  <a:ext uri="{FF2B5EF4-FFF2-40B4-BE49-F238E27FC236}">
                    <a16:creationId xmlns:a16="http://schemas.microsoft.com/office/drawing/2014/main" id="{DCA70B13-5C59-F109-491F-8DAB28BE1E62}"/>
                  </a:ext>
                </a:extLst>
              </p:cNvPr>
              <p:cNvSpPr/>
              <p:nvPr/>
            </p:nvSpPr>
            <p:spPr>
              <a:xfrm flipH="1">
                <a:off x="9236489" y="495300"/>
                <a:ext cx="131667" cy="151601"/>
              </a:xfrm>
              <a:prstGeom prst="triangle">
                <a:avLst>
                  <a:gd name="adj" fmla="val 10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225A2DB-1731-BE87-5DF3-7B5004D87B0B}"/>
                  </a:ext>
                </a:extLst>
              </p:cNvPr>
              <p:cNvSpPr/>
              <p:nvPr/>
            </p:nvSpPr>
            <p:spPr>
              <a:xfrm flipH="1">
                <a:off x="794694" y="495300"/>
                <a:ext cx="10626419" cy="2305848"/>
              </a:xfrm>
              <a:prstGeom prst="rect">
                <a:avLst/>
              </a:prstGeom>
              <a:solidFill>
                <a:sysClr val="window" lastClr="FFFFFF"/>
              </a:solidFill>
              <a:ln w="25400" cap="flat" cmpd="sng" algn="ctr">
                <a:solidFill>
                  <a:srgbClr val="E7E6E6">
                    <a:lumMod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F56F94C-FCC8-412F-065D-D606452F8F52}"/>
                  </a:ext>
                </a:extLst>
              </p:cNvPr>
              <p:cNvSpPr/>
              <p:nvPr/>
            </p:nvSpPr>
            <p:spPr>
              <a:xfrm flipH="1">
                <a:off x="666745" y="646902"/>
                <a:ext cx="10877554" cy="2305848"/>
              </a:xfrm>
              <a:prstGeom prst="rect">
                <a:avLst/>
              </a:prstGeom>
              <a:solidFill>
                <a:sysClr val="window" lastClr="FFFFFF"/>
              </a:solidFill>
              <a:ln w="25400" cap="flat" cmpd="sng" algn="ctr">
                <a:solidFill>
                  <a:srgbClr val="E7E6E6">
                    <a:lumMod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0A26566F-BCE6-7C16-F709-E15F9EC8C59F}"/>
                  </a:ext>
                </a:extLst>
              </p:cNvPr>
              <p:cNvCxnSpPr>
                <a:cxnSpLocks/>
              </p:cNvCxnSpPr>
              <p:nvPr/>
            </p:nvCxnSpPr>
            <p:spPr>
              <a:xfrm>
                <a:off x="11421113" y="495301"/>
                <a:ext cx="127949" cy="151601"/>
              </a:xfrm>
              <a:prstGeom prst="line">
                <a:avLst/>
              </a:prstGeom>
              <a:noFill/>
              <a:ln w="25400" cap="flat" cmpd="sng" algn="ctr">
                <a:solidFill>
                  <a:srgbClr val="E7E6E6">
                    <a:lumMod val="10000"/>
                  </a:srgbClr>
                </a:solidFill>
                <a:prstDash val="solid"/>
                <a:miter lim="800000"/>
              </a:ln>
              <a:effectLst/>
            </p:spPr>
          </p:cxnSp>
          <p:cxnSp>
            <p:nvCxnSpPr>
              <p:cNvPr id="15" name="Straight Connector 14">
                <a:extLst>
                  <a:ext uri="{FF2B5EF4-FFF2-40B4-BE49-F238E27FC236}">
                    <a16:creationId xmlns:a16="http://schemas.microsoft.com/office/drawing/2014/main" id="{26F97540-CCDC-CDCC-DD1E-AEFAD865CAAA}"/>
                  </a:ext>
                </a:extLst>
              </p:cNvPr>
              <p:cNvCxnSpPr>
                <a:cxnSpLocks/>
              </p:cNvCxnSpPr>
              <p:nvPr/>
            </p:nvCxnSpPr>
            <p:spPr>
              <a:xfrm flipH="1">
                <a:off x="661983" y="495301"/>
                <a:ext cx="127949" cy="151601"/>
              </a:xfrm>
              <a:prstGeom prst="line">
                <a:avLst/>
              </a:prstGeom>
              <a:noFill/>
              <a:ln w="25400" cap="flat" cmpd="sng" algn="ctr">
                <a:solidFill>
                  <a:srgbClr val="E7E6E6">
                    <a:lumMod val="10000"/>
                  </a:srgbClr>
                </a:solidFill>
                <a:prstDash val="solid"/>
                <a:miter lim="800000"/>
              </a:ln>
              <a:effectLst/>
            </p:spPr>
          </p:cxnSp>
        </p:grpSp>
        <p:grpSp>
          <p:nvGrpSpPr>
            <p:cNvPr id="8" name="Group 7">
              <a:extLst>
                <a:ext uri="{FF2B5EF4-FFF2-40B4-BE49-F238E27FC236}">
                  <a16:creationId xmlns:a16="http://schemas.microsoft.com/office/drawing/2014/main" id="{31EF3FF1-6CA0-07A5-4056-42A8367588F7}"/>
                </a:ext>
              </a:extLst>
            </p:cNvPr>
            <p:cNvGrpSpPr/>
            <p:nvPr/>
          </p:nvGrpSpPr>
          <p:grpSpPr>
            <a:xfrm>
              <a:off x="-542170" y="3402809"/>
              <a:ext cx="12086468" cy="3864199"/>
              <a:chOff x="-542170" y="3298034"/>
              <a:chExt cx="12086468" cy="3864199"/>
            </a:xfrm>
          </p:grpSpPr>
          <p:sp>
            <p:nvSpPr>
              <p:cNvPr id="9" name="TextBox 8">
                <a:extLst>
                  <a:ext uri="{FF2B5EF4-FFF2-40B4-BE49-F238E27FC236}">
                    <a16:creationId xmlns:a16="http://schemas.microsoft.com/office/drawing/2014/main" id="{C9789849-C056-9E94-3FB0-FDCA503678D8}"/>
                  </a:ext>
                </a:extLst>
              </p:cNvPr>
              <p:cNvSpPr txBox="1"/>
              <p:nvPr/>
            </p:nvSpPr>
            <p:spPr>
              <a:xfrm flipH="1">
                <a:off x="770887" y="4213192"/>
                <a:ext cx="10773411" cy="294904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800" b="1" i="0" u="sng" strike="noStrike" kern="0" cap="none" spc="0" normalizeH="0" baseline="0" noProof="0" dirty="0">
                    <a:ln>
                      <a:noFill/>
                    </a:ln>
                    <a:solidFill>
                      <a:srgbClr val="C00000"/>
                    </a:solidFill>
                    <a:effectLst/>
                    <a:uLnTx/>
                    <a:uFillTx/>
                    <a:latin typeface="Inter ExtraBold" panose="02000503000000020004" pitchFamily="2" charset="0"/>
                    <a:ea typeface="Inter ExtraBold" panose="02000503000000020004" pitchFamily="2" charset="0"/>
                  </a:rPr>
                  <a:t>اول متجر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ar-DZ" sz="2000" b="1" i="0" u="none" strike="noStrike" kern="0" cap="none" spc="0" normalizeH="0" baseline="0" noProof="0" dirty="0">
                    <a:ln>
                      <a:noFill/>
                    </a:ln>
                    <a:solidFill>
                      <a:srgbClr val="202122"/>
                    </a:solidFill>
                    <a:effectLst/>
                    <a:uLnTx/>
                    <a:uFillTx/>
                    <a:latin typeface="Arial" panose="020B0604020202020204" pitchFamily="34" charset="0"/>
                  </a:rPr>
                  <a:t>افتتح الأخوان ريتشارد وموريس ماكدونالد أول مطعم ماكدونالدز في 1938 في سان برناردينو، كاليفورنيا وبدأ الأمر بمجرد صندوق كبير لبيع الـ"هوت دوج" قرب مضامير السباقات في "أركاديا" خلال فترة الثلاثينيات، ثم افتتح الشقيقان مطعما للشواء تحول لاحقا إلى مطعم للبرجر. كان السعر الأساسي لشطيرة "البرجر" يقدر بنحو 15 سنتا فقط – نصف سعر نفس الشطيرة في المطاعم المنافسة في ذلك، وكان الأمر يحتاج لتعيين عمال من أجل تجهيز الوجبات سريعا وتسليمها للزبائن.</a:t>
                </a:r>
                <a:r>
                  <a:rPr kumimoji="0" lang="ar-DZ" sz="2000" b="1" i="0" u="none" strike="noStrike" kern="0" cap="none" spc="0" normalizeH="0" baseline="0" noProof="0" dirty="0">
                    <a:ln>
                      <a:noFill/>
                    </a:ln>
                    <a:solidFill>
                      <a:srgbClr val="000000"/>
                    </a:solidFill>
                    <a:effectLst/>
                    <a:uLnTx/>
                    <a:uFillTx/>
                    <a:latin typeface="ArgaamPlus"/>
                  </a:rPr>
                  <a:t> - كانت المعدات المستخدمة في المطعم تم شراؤها من "راي كروك" – الذي كان يعمل حينها موظفا للمبيعات – وزار عام 1954 المطعم من أجل إمكانية بيع آلات للحليب المخفوق بعد أن رأى فرصا واعدة في المطعم، عرض "كروك" إطلاق برنامج "فرانشايز" ومنح الشقيقين الامتياز بالفعل ليفتتح أول فرع "فرانشايز" في ولاية "إلينوي" عام 1955، وفي نفس العام، أطلق "ماكدونالدز كوربوريشن" ثم استحوذ لاحقا على حقوق الشقيقين "ماكدونالدز" عام 1961..</a:t>
                </a:r>
                <a:endParaRPr kumimoji="0" lang="ar-DZ" sz="2000" b="1" i="0" u="none" strike="noStrike" kern="0" cap="none" spc="0" normalizeH="0" baseline="0" noProof="0" dirty="0">
                  <a:ln>
                    <a:noFill/>
                  </a:ln>
                  <a:solidFill>
                    <a:srgbClr val="E7E6E6">
                      <a:lumMod val="10000"/>
                    </a:srgbClr>
                  </a:solidFill>
                  <a:effectLst/>
                  <a:uLnTx/>
                  <a:uFillTx/>
                  <a:latin typeface="Inter ExtraBold" panose="02000503000000020004" pitchFamily="2" charset="0"/>
                  <a:ea typeface="Inter ExtraBold" panose="02000503000000020004"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DZ" sz="2000" b="1" i="0" u="none" strike="noStrike" kern="0" cap="none" spc="0" normalizeH="0" baseline="0" noProof="0" dirty="0">
                  <a:ln>
                    <a:noFill/>
                  </a:ln>
                  <a:solidFill>
                    <a:srgbClr val="E7E6E6">
                      <a:lumMod val="10000"/>
                    </a:srgbClr>
                  </a:solidFill>
                  <a:effectLst/>
                  <a:uLnTx/>
                  <a:uFillTx/>
                  <a:latin typeface="Inter ExtraBold" panose="02000503000000020004" pitchFamily="2" charset="0"/>
                  <a:ea typeface="Inter ExtraBold" panose="02000503000000020004"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DZ" sz="2000" b="0" i="0" u="none" strike="noStrike" kern="0" cap="none" spc="0" normalizeH="0" baseline="0" noProof="0" dirty="0">
                  <a:ln>
                    <a:noFill/>
                  </a:ln>
                  <a:solidFill>
                    <a:srgbClr val="E7E6E6">
                      <a:lumMod val="10000"/>
                    </a:srgbClr>
                  </a:solidFill>
                  <a:effectLst/>
                  <a:uLnTx/>
                  <a:uFillTx/>
                  <a:latin typeface="Inter ExtraBold" panose="02000503000000020004" pitchFamily="2" charset="0"/>
                  <a:ea typeface="Inter ExtraBold" panose="02000503000000020004"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DZ" sz="2000" b="0" i="0" u="none" strike="noStrike" kern="0" cap="none" spc="0" normalizeH="0" baseline="0" noProof="0" dirty="0">
                  <a:ln>
                    <a:noFill/>
                  </a:ln>
                  <a:solidFill>
                    <a:srgbClr val="E7E6E6">
                      <a:lumMod val="10000"/>
                    </a:srgbClr>
                  </a:solidFill>
                  <a:effectLst/>
                  <a:uLnTx/>
                  <a:uFillTx/>
                  <a:latin typeface="Inter ExtraBold" panose="02000503000000020004" pitchFamily="2" charset="0"/>
                  <a:ea typeface="Inter ExtraBold" panose="02000503000000020004"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2000" b="0" i="0" u="none" strike="noStrike" kern="0" cap="none" spc="0" normalizeH="0" baseline="0" noProof="0" dirty="0">
                    <a:ln>
                      <a:noFill/>
                    </a:ln>
                    <a:solidFill>
                      <a:srgbClr val="E7E6E6">
                        <a:lumMod val="10000"/>
                      </a:srgbClr>
                    </a:solidFill>
                    <a:effectLst/>
                    <a:uLnTx/>
                    <a:uFillTx/>
                    <a:latin typeface="Inter ExtraBold" panose="02000503000000020004" pitchFamily="2" charset="0"/>
                    <a:ea typeface="Inter ExtraBold" panose="02000503000000020004" pitchFamily="2" charset="0"/>
                  </a:rPr>
                  <a:t> </a:t>
                </a:r>
                <a:endParaRPr kumimoji="0" lang="en-IN" sz="2000" b="0" i="0" u="none" strike="noStrike" kern="0" cap="none" spc="0" normalizeH="0" baseline="0" noProof="0" dirty="0">
                  <a:ln>
                    <a:noFill/>
                  </a:ln>
                  <a:solidFill>
                    <a:srgbClr val="E7E6E6">
                      <a:lumMod val="10000"/>
                    </a:srgbClr>
                  </a:solidFill>
                  <a:effectLst/>
                  <a:uLnTx/>
                  <a:uFillTx/>
                  <a:latin typeface="Inter ExtraBold" panose="02000503000000020004" pitchFamily="2" charset="0"/>
                  <a:ea typeface="Inter ExtraBold" panose="02000503000000020004" pitchFamily="2" charset="0"/>
                </a:endParaRPr>
              </a:p>
            </p:txBody>
          </p:sp>
          <p:sp>
            <p:nvSpPr>
              <p:cNvPr id="10" name="TextBox 9">
                <a:extLst>
                  <a:ext uri="{FF2B5EF4-FFF2-40B4-BE49-F238E27FC236}">
                    <a16:creationId xmlns:a16="http://schemas.microsoft.com/office/drawing/2014/main" id="{7E68543B-580A-D028-937A-1ADE42646F34}"/>
                  </a:ext>
                </a:extLst>
              </p:cNvPr>
              <p:cNvSpPr txBox="1"/>
              <p:nvPr/>
            </p:nvSpPr>
            <p:spPr>
              <a:xfrm flipH="1">
                <a:off x="-542170" y="3298034"/>
                <a:ext cx="10586276" cy="193836"/>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IN" sz="600" b="0" i="0" u="none" strike="noStrike" kern="0" cap="none" spc="0" normalizeH="0" baseline="0" noProof="0" dirty="0">
                  <a:ln>
                    <a:noFill/>
                  </a:ln>
                  <a:solidFill>
                    <a:srgbClr val="E7E6E6">
                      <a:lumMod val="10000"/>
                    </a:srgbClr>
                  </a:solidFill>
                  <a:effectLst/>
                  <a:uLnTx/>
                  <a:uFillTx/>
                  <a:latin typeface="Inter" panose="02000503000000020004" pitchFamily="2" charset="0"/>
                  <a:ea typeface="Inter" panose="02000503000000020004" pitchFamily="2" charset="0"/>
                </a:endParaRPr>
              </a:p>
            </p:txBody>
          </p:sp>
        </p:grpSp>
      </p:grpSp>
      <p:pic>
        <p:nvPicPr>
          <p:cNvPr id="22" name="Picture 21">
            <a:extLst>
              <a:ext uri="{FF2B5EF4-FFF2-40B4-BE49-F238E27FC236}">
                <a16:creationId xmlns:a16="http://schemas.microsoft.com/office/drawing/2014/main" id="{B765809A-F271-7B0F-A3A7-945020D7EDBE}"/>
              </a:ext>
            </a:extLst>
          </p:cNvPr>
          <p:cNvPicPr>
            <a:picLocks noChangeAspect="1"/>
          </p:cNvPicPr>
          <p:nvPr/>
        </p:nvPicPr>
        <p:blipFill>
          <a:blip r:embed="rId3"/>
          <a:stretch>
            <a:fillRect/>
          </a:stretch>
        </p:blipFill>
        <p:spPr>
          <a:xfrm>
            <a:off x="449349" y="-1607"/>
            <a:ext cx="9675189" cy="3074273"/>
          </a:xfrm>
          <a:prstGeom prst="rect">
            <a:avLst/>
          </a:prstGeom>
        </p:spPr>
      </p:pic>
      <p:pic>
        <p:nvPicPr>
          <p:cNvPr id="24" name="Picture 23">
            <a:extLst>
              <a:ext uri="{FF2B5EF4-FFF2-40B4-BE49-F238E27FC236}">
                <a16:creationId xmlns:a16="http://schemas.microsoft.com/office/drawing/2014/main" id="{54F59062-FC3C-BB1C-9A13-757C3545E837}"/>
              </a:ext>
            </a:extLst>
          </p:cNvPr>
          <p:cNvPicPr>
            <a:picLocks noChangeAspect="1"/>
          </p:cNvPicPr>
          <p:nvPr/>
        </p:nvPicPr>
        <p:blipFill>
          <a:blip r:embed="rId4"/>
          <a:stretch>
            <a:fillRect/>
          </a:stretch>
        </p:blipFill>
        <p:spPr>
          <a:xfrm>
            <a:off x="10299755" y="1648578"/>
            <a:ext cx="1425485" cy="1485368"/>
          </a:xfrm>
          <a:prstGeom prst="rect">
            <a:avLst/>
          </a:prstGeom>
        </p:spPr>
      </p:pic>
    </p:spTree>
    <p:extLst>
      <p:ext uri="{BB962C8B-B14F-4D97-AF65-F5344CB8AC3E}">
        <p14:creationId xmlns:p14="http://schemas.microsoft.com/office/powerpoint/2010/main" val="76243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7FA340-BEE2-F42F-BD05-9159883FD478}"/>
              </a:ext>
            </a:extLst>
          </p:cNvPr>
          <p:cNvPicPr>
            <a:picLocks noChangeAspect="1"/>
          </p:cNvPicPr>
          <p:nvPr/>
        </p:nvPicPr>
        <p:blipFill>
          <a:blip r:embed="rId2"/>
          <a:stretch>
            <a:fillRect/>
          </a:stretch>
        </p:blipFill>
        <p:spPr>
          <a:xfrm rot="16200000">
            <a:off x="5534999" y="-4017738"/>
            <a:ext cx="1122001" cy="12192000"/>
          </a:xfrm>
          <a:prstGeom prst="rect">
            <a:avLst/>
          </a:prstGeom>
        </p:spPr>
      </p:pic>
      <p:grpSp>
        <p:nvGrpSpPr>
          <p:cNvPr id="17" name="Group 16">
            <a:extLst>
              <a:ext uri="{FF2B5EF4-FFF2-40B4-BE49-F238E27FC236}">
                <a16:creationId xmlns:a16="http://schemas.microsoft.com/office/drawing/2014/main" id="{E28EF9FD-B3FE-0821-599D-CBC43BDB6EDC}"/>
              </a:ext>
            </a:extLst>
          </p:cNvPr>
          <p:cNvGrpSpPr/>
          <p:nvPr/>
        </p:nvGrpSpPr>
        <p:grpSpPr>
          <a:xfrm>
            <a:off x="4981574" y="1176737"/>
            <a:ext cx="6653213" cy="4504526"/>
            <a:chOff x="4981574" y="1877224"/>
            <a:chExt cx="6653213" cy="4504526"/>
          </a:xfrm>
        </p:grpSpPr>
        <p:sp>
          <p:nvSpPr>
            <p:cNvPr id="18" name="Isosceles Triangle 17">
              <a:extLst>
                <a:ext uri="{FF2B5EF4-FFF2-40B4-BE49-F238E27FC236}">
                  <a16:creationId xmlns:a16="http://schemas.microsoft.com/office/drawing/2014/main" id="{82331E76-1A59-922D-0302-163911007873}"/>
                </a:ext>
              </a:extLst>
            </p:cNvPr>
            <p:cNvSpPr/>
            <p:nvPr/>
          </p:nvSpPr>
          <p:spPr>
            <a:xfrm>
              <a:off x="4981574" y="1877224"/>
              <a:ext cx="131667" cy="151601"/>
            </a:xfrm>
            <a:prstGeom prst="triangle">
              <a:avLst>
                <a:gd name="adj" fmla="val 10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B8CCD42-9900-6D1D-7213-E93DC40B2E58}"/>
                </a:ext>
              </a:extLst>
            </p:cNvPr>
            <p:cNvSpPr/>
            <p:nvPr/>
          </p:nvSpPr>
          <p:spPr>
            <a:xfrm>
              <a:off x="5109524" y="1877225"/>
              <a:ext cx="6525263" cy="4352924"/>
            </a:xfrm>
            <a:prstGeom prst="rect">
              <a:avLst/>
            </a:prstGeom>
            <a:solidFill>
              <a:sysClr val="window" lastClr="FFFFFF"/>
            </a:solidFill>
            <a:ln w="25400" cap="flat" cmpd="sng" algn="ctr">
              <a:solidFill>
                <a:srgbClr val="E7E6E6">
                  <a:lumMod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BC5A17F-994D-4668-9A52-9BE75B1A4E11}"/>
                </a:ext>
              </a:extLst>
            </p:cNvPr>
            <p:cNvSpPr/>
            <p:nvPr/>
          </p:nvSpPr>
          <p:spPr>
            <a:xfrm>
              <a:off x="5019037" y="1987528"/>
              <a:ext cx="6525263" cy="4352924"/>
            </a:xfrm>
            <a:prstGeom prst="rect">
              <a:avLst/>
            </a:prstGeom>
            <a:solidFill>
              <a:sysClr val="window" lastClr="FFFFFF"/>
            </a:solidFill>
            <a:ln w="25400" cap="flat" cmpd="sng" algn="ctr">
              <a:solidFill>
                <a:srgbClr val="E7E6E6">
                  <a:lumMod val="1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7EFFF050-5100-651B-4BFE-671EF886748A}"/>
                </a:ext>
              </a:extLst>
            </p:cNvPr>
            <p:cNvCxnSpPr>
              <a:cxnSpLocks/>
            </p:cNvCxnSpPr>
            <p:nvPr/>
          </p:nvCxnSpPr>
          <p:spPr>
            <a:xfrm flipH="1">
              <a:off x="4981575" y="1877225"/>
              <a:ext cx="127949" cy="151601"/>
            </a:xfrm>
            <a:prstGeom prst="line">
              <a:avLst/>
            </a:prstGeom>
            <a:noFill/>
            <a:ln w="25400" cap="flat" cmpd="sng" algn="ctr">
              <a:solidFill>
                <a:srgbClr val="E7E6E6">
                  <a:lumMod val="10000"/>
                </a:srgbClr>
              </a:solidFill>
              <a:prstDash val="solid"/>
              <a:miter lim="800000"/>
            </a:ln>
            <a:effectLst/>
          </p:spPr>
        </p:cxnSp>
        <p:cxnSp>
          <p:nvCxnSpPr>
            <p:cNvPr id="22" name="Straight Connector 21">
              <a:extLst>
                <a:ext uri="{FF2B5EF4-FFF2-40B4-BE49-F238E27FC236}">
                  <a16:creationId xmlns:a16="http://schemas.microsoft.com/office/drawing/2014/main" id="{ABFFAF95-50A5-3E84-841D-33389D6F1A4F}"/>
                </a:ext>
              </a:extLst>
            </p:cNvPr>
            <p:cNvCxnSpPr>
              <a:cxnSpLocks/>
            </p:cNvCxnSpPr>
            <p:nvPr/>
          </p:nvCxnSpPr>
          <p:spPr>
            <a:xfrm flipH="1">
              <a:off x="11506837" y="1877225"/>
              <a:ext cx="127949" cy="151601"/>
            </a:xfrm>
            <a:prstGeom prst="line">
              <a:avLst/>
            </a:prstGeom>
            <a:noFill/>
            <a:ln w="25400" cap="flat" cmpd="sng" algn="ctr">
              <a:solidFill>
                <a:srgbClr val="E7E6E6">
                  <a:lumMod val="10000"/>
                </a:srgbClr>
              </a:solidFill>
              <a:prstDash val="solid"/>
              <a:miter lim="800000"/>
            </a:ln>
            <a:effectLst/>
          </p:spPr>
        </p:cxnSp>
        <p:cxnSp>
          <p:nvCxnSpPr>
            <p:cNvPr id="23" name="Straight Connector 22">
              <a:extLst>
                <a:ext uri="{FF2B5EF4-FFF2-40B4-BE49-F238E27FC236}">
                  <a16:creationId xmlns:a16="http://schemas.microsoft.com/office/drawing/2014/main" id="{43074F00-1973-8109-1DA6-D3CC5F98076B}"/>
                </a:ext>
              </a:extLst>
            </p:cNvPr>
            <p:cNvCxnSpPr>
              <a:cxnSpLocks/>
            </p:cNvCxnSpPr>
            <p:nvPr/>
          </p:nvCxnSpPr>
          <p:spPr>
            <a:xfrm flipH="1">
              <a:off x="11506838" y="6230149"/>
              <a:ext cx="127949" cy="151601"/>
            </a:xfrm>
            <a:prstGeom prst="line">
              <a:avLst/>
            </a:prstGeom>
            <a:noFill/>
            <a:ln w="25400" cap="flat" cmpd="sng" algn="ctr">
              <a:solidFill>
                <a:srgbClr val="E7E6E6">
                  <a:lumMod val="10000"/>
                </a:srgbClr>
              </a:solidFill>
              <a:prstDash val="solid"/>
              <a:miter lim="800000"/>
            </a:ln>
            <a:effectLst/>
          </p:spPr>
        </p:cxnSp>
      </p:grpSp>
      <p:pic>
        <p:nvPicPr>
          <p:cNvPr id="25" name="Picture 24">
            <a:extLst>
              <a:ext uri="{FF2B5EF4-FFF2-40B4-BE49-F238E27FC236}">
                <a16:creationId xmlns:a16="http://schemas.microsoft.com/office/drawing/2014/main" id="{998E4A30-63F2-9F94-B16A-948AB4D0A457}"/>
              </a:ext>
            </a:extLst>
          </p:cNvPr>
          <p:cNvPicPr>
            <a:picLocks noChangeAspect="1"/>
          </p:cNvPicPr>
          <p:nvPr/>
        </p:nvPicPr>
        <p:blipFill>
          <a:blip r:embed="rId3"/>
          <a:stretch>
            <a:fillRect/>
          </a:stretch>
        </p:blipFill>
        <p:spPr>
          <a:xfrm>
            <a:off x="647700" y="384824"/>
            <a:ext cx="3999323" cy="5529551"/>
          </a:xfrm>
          <a:prstGeom prst="rect">
            <a:avLst/>
          </a:prstGeom>
        </p:spPr>
      </p:pic>
      <p:sp>
        <p:nvSpPr>
          <p:cNvPr id="26" name="TextBox 25">
            <a:extLst>
              <a:ext uri="{FF2B5EF4-FFF2-40B4-BE49-F238E27FC236}">
                <a16:creationId xmlns:a16="http://schemas.microsoft.com/office/drawing/2014/main" id="{70D83E63-C34C-89D4-173F-C8E2D0CCEBEC}"/>
              </a:ext>
            </a:extLst>
          </p:cNvPr>
          <p:cNvSpPr txBox="1"/>
          <p:nvPr/>
        </p:nvSpPr>
        <p:spPr>
          <a:xfrm>
            <a:off x="5340671" y="1456883"/>
            <a:ext cx="6075680" cy="4154984"/>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400" b="1" i="1" u="sng"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شعار العلامة التجارية للشركة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لا تعود قصة شعار ماكدونالدز الى اول حرف من الكلمة كما كنا نفكر حيث يرجع لوجو شعار ماكدونالز الى سبب اخر ليس له علاقة باول حرف من اسم المطعم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قصة الشعار بدات حينما قام موريس بالاجتماع مع المهندس المعماري بلوس انجلوس عام 1952 من اجل تصميم مميز لماكدونالدز, كان اقتراح ريتشارد عبارة عن وضع نصفي دائرتين باللون الذهبي حيث كان يرى انهم سيظهران بمظهر جميل و يجذب انظار المارة و المركبات و العائلات , بعد ان اشترى كروك المطعم من الشقيقين قام بازاحة القوسين و تحويلهم الى قوس مزدوج و في الاخير اكتمل شكل لوجو شعار ماكدونالز وكان على شكل  حرف ام, و قد تخلت الشركة على التصميم القديم الذي صممه ميستون , و قد تم اجراء عدة تعديلات , و اصبح الان قوس مزدوج و اكثر استدارة من قبل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36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9808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598" y="6150430"/>
            <a:ext cx="8839202" cy="571638"/>
          </a:xfrm>
          <a:noFill/>
          <a:ln>
            <a:solidFill>
              <a:schemeClr val="bg1"/>
            </a:solidFill>
          </a:ln>
        </p:spPr>
        <p:style>
          <a:lnRef idx="1">
            <a:schemeClr val="accent4"/>
          </a:lnRef>
          <a:fillRef idx="3">
            <a:schemeClr val="accent4"/>
          </a:fillRef>
          <a:effectRef idx="2">
            <a:schemeClr val="accent4"/>
          </a:effectRef>
          <a:fontRef idx="minor">
            <a:schemeClr val="lt1"/>
          </a:fontRef>
        </p:style>
        <p:txBody>
          <a:bodyPr>
            <a:normAutofit fontScale="90000"/>
          </a:bodyPr>
          <a:lstStyle/>
          <a:p>
            <a:pPr algn="r" rtl="1"/>
            <a:endParaRPr lang="en-US" b="1" dirty="0"/>
          </a:p>
        </p:txBody>
      </p:sp>
      <p:sp>
        <p:nvSpPr>
          <p:cNvPr id="3" name="Content Placeholder 2"/>
          <p:cNvSpPr>
            <a:spLocks noGrp="1"/>
          </p:cNvSpPr>
          <p:nvPr>
            <p:ph idx="1"/>
          </p:nvPr>
        </p:nvSpPr>
        <p:spPr>
          <a:xfrm>
            <a:off x="1524000" y="1980252"/>
            <a:ext cx="10515600" cy="4741816"/>
          </a:xfrm>
        </p:spPr>
        <p:txBody>
          <a:bodyPr>
            <a:normAutofit lnSpcReduction="10000"/>
          </a:bodyPr>
          <a:lstStyle/>
          <a:p>
            <a:pPr algn="r" rtl="1"/>
            <a:r>
              <a:rPr lang="ar-DZ" sz="2000" b="1" dirty="0"/>
              <a:t>في عام 1940 كان الشعار الاول لماكدونالدز عبارة عن جملة انجليزية بدون اي صورة وبلون اسود وكانت </a:t>
            </a:r>
            <a:r>
              <a:rPr lang="fr-FR" sz="2000" b="1" dirty="0"/>
              <a:t>Mcdonalds famous berbecue </a:t>
            </a:r>
          </a:p>
          <a:p>
            <a:pPr algn="r" rtl="1"/>
            <a:r>
              <a:rPr lang="ar-DZ" sz="2000" b="1" dirty="0"/>
              <a:t>في عام 1948 تغير الشعار ليصبح متطور بعض الشيئ فكان عبارة عن خلفية سوداء مكتوب عليها بالابيض عبارة </a:t>
            </a:r>
            <a:r>
              <a:rPr lang="fr-FR" sz="2000" b="1" dirty="0"/>
              <a:t>Mcdonalds famous HAMBURGERS </a:t>
            </a:r>
            <a:r>
              <a:rPr lang="ar-DZ" sz="2000" b="1" dirty="0"/>
              <a:t>معناها ماكدونالدز مشاهير الهامبرغر وفوق العبارة رسمة لطاهي</a:t>
            </a:r>
          </a:p>
          <a:p>
            <a:pPr algn="r" rtl="1"/>
            <a:r>
              <a:rPr lang="ar-DZ" sz="2000" b="1" dirty="0"/>
              <a:t>و في العام 1953 كان الشعار عبارة عن دائرة موجود بداخلها رسمة لطاهي و مكتوب من فوقه </a:t>
            </a:r>
            <a:r>
              <a:rPr lang="fr-FR" sz="2000" b="1" dirty="0"/>
              <a:t>McDonalds</a:t>
            </a:r>
            <a:r>
              <a:rPr lang="ar-DZ" sz="2000" b="1" dirty="0"/>
              <a:t> باللون الاحمر</a:t>
            </a:r>
          </a:p>
          <a:p>
            <a:pPr algn="r" rtl="1"/>
            <a:r>
              <a:rPr lang="ar-DZ" sz="2000" b="1" dirty="0"/>
              <a:t>وفي عام 1960 تم اطلاق الشعار الذي يتضمن صورة للتصميم الموجود بالمطعم و كان عبارة عن دائرة داخلها قوسين متداخلين باللون الذهبي , يقطعهما خط ومكتوب اسفلهما </a:t>
            </a:r>
            <a:r>
              <a:rPr lang="fr-FR" sz="2000" b="1" dirty="0"/>
              <a:t>McDonalds </a:t>
            </a:r>
            <a:r>
              <a:rPr lang="ar-DZ" sz="2000" b="1" dirty="0"/>
              <a:t>باللون الاحمر </a:t>
            </a:r>
          </a:p>
          <a:p>
            <a:pPr algn="r" rtl="1"/>
            <a:r>
              <a:rPr lang="ar-DZ" sz="2000" b="1" dirty="0"/>
              <a:t>في عام 1983 تم ازالة الدائرة من الشعار و اصبح القوسين متلاصقين يقطعهما كلمة </a:t>
            </a:r>
            <a:r>
              <a:rPr lang="fr-FR" sz="2000" b="1" dirty="0"/>
              <a:t>McDonalds </a:t>
            </a:r>
            <a:r>
              <a:rPr lang="ar-DZ" sz="2000" b="1" dirty="0"/>
              <a:t>باللون الاسود </a:t>
            </a:r>
          </a:p>
          <a:p>
            <a:pPr algn="r" rtl="1"/>
            <a:r>
              <a:rPr lang="ar-DZ" sz="2000" b="1" dirty="0"/>
              <a:t>من سنة 1983 الى سنة 1995 تم وضع الشعار في مربع خلفيته حمراء و بداخله القوسين الملتصقين بالذهبي و يقطعهما كلمة </a:t>
            </a:r>
            <a:r>
              <a:rPr lang="fr-FR" sz="2000" b="1" dirty="0"/>
              <a:t>McDonalds </a:t>
            </a:r>
            <a:r>
              <a:rPr lang="ar-DZ" sz="2000" b="1" dirty="0"/>
              <a:t> باللون الابيض و في نفس المدة اصبح الشعار نفس القوسين و اسفله شكلين باللون الاحمر و الذهبي </a:t>
            </a:r>
          </a:p>
          <a:p>
            <a:pPr algn="r" rtl="1"/>
            <a:r>
              <a:rPr lang="ar-DZ" sz="2000" b="1" dirty="0"/>
              <a:t>في عام 2003 تم اطلاق الشعار الشهير الذي كان عبارة عن قوسين ذهبيين ملتصقين و تحتهما جملة </a:t>
            </a:r>
            <a:r>
              <a:rPr lang="fr-FR" sz="2000" b="1" dirty="0"/>
              <a:t>IM LOVIN IT</a:t>
            </a:r>
          </a:p>
          <a:p>
            <a:pPr algn="r" rtl="1"/>
            <a:r>
              <a:rPr lang="ar-DZ" sz="2000" b="1" dirty="0"/>
              <a:t>و في عام 2006تم ازالة عبارة </a:t>
            </a:r>
            <a:r>
              <a:rPr lang="fr-FR" sz="2000" b="1" dirty="0"/>
              <a:t>Im Lovin it </a:t>
            </a:r>
            <a:r>
              <a:rPr lang="ar-DZ" sz="2000" b="1" dirty="0"/>
              <a:t>من الشعار ليقتصر على القوسين الشهيرين و هذا هو الشعار الذي لا يزال مستمرا حتى الان </a:t>
            </a:r>
            <a:endParaRPr lang="fr-FR" sz="2000" b="1" dirty="0"/>
          </a:p>
          <a:p>
            <a:pPr algn="r" rtl="1"/>
            <a:endParaRPr lang="ar-DZ" sz="2000" dirty="0"/>
          </a:p>
          <a:p>
            <a:pPr algn="r" rtl="1"/>
            <a:endParaRPr lang="en-US" sz="2000" dirty="0"/>
          </a:p>
        </p:txBody>
      </p:sp>
      <p:pic>
        <p:nvPicPr>
          <p:cNvPr id="5" name="Picture 4">
            <a:extLst>
              <a:ext uri="{FF2B5EF4-FFF2-40B4-BE49-F238E27FC236}">
                <a16:creationId xmlns:a16="http://schemas.microsoft.com/office/drawing/2014/main" id="{FC361B30-6E57-086F-EA71-F35B8B2CAF56}"/>
              </a:ext>
            </a:extLst>
          </p:cNvPr>
          <p:cNvPicPr>
            <a:picLocks noChangeAspect="1"/>
          </p:cNvPicPr>
          <p:nvPr/>
        </p:nvPicPr>
        <p:blipFill>
          <a:blip r:embed="rId2"/>
          <a:stretch>
            <a:fillRect/>
          </a:stretch>
        </p:blipFill>
        <p:spPr>
          <a:xfrm>
            <a:off x="685801" y="586074"/>
            <a:ext cx="11506199" cy="1019205"/>
          </a:xfrm>
          <a:prstGeom prst="rect">
            <a:avLst/>
          </a:prstGeom>
        </p:spPr>
      </p:pic>
      <p:pic>
        <p:nvPicPr>
          <p:cNvPr id="6" name="Picture 5">
            <a:extLst>
              <a:ext uri="{FF2B5EF4-FFF2-40B4-BE49-F238E27FC236}">
                <a16:creationId xmlns:a16="http://schemas.microsoft.com/office/drawing/2014/main" id="{C4AE3173-77F4-2A5D-D47A-A5E541423DA4}"/>
              </a:ext>
            </a:extLst>
          </p:cNvPr>
          <p:cNvPicPr>
            <a:picLocks noChangeAspect="1"/>
          </p:cNvPicPr>
          <p:nvPr/>
        </p:nvPicPr>
        <p:blipFill>
          <a:blip r:embed="rId3"/>
          <a:stretch>
            <a:fillRect/>
          </a:stretch>
        </p:blipFill>
        <p:spPr>
          <a:xfrm>
            <a:off x="10918419" y="586075"/>
            <a:ext cx="1121181" cy="1019204"/>
          </a:xfrm>
          <a:prstGeom prst="rect">
            <a:avLst/>
          </a:prstGeom>
        </p:spPr>
      </p:pic>
      <p:pic>
        <p:nvPicPr>
          <p:cNvPr id="7" name="Picture 6">
            <a:extLst>
              <a:ext uri="{FF2B5EF4-FFF2-40B4-BE49-F238E27FC236}">
                <a16:creationId xmlns:a16="http://schemas.microsoft.com/office/drawing/2014/main" id="{9CBBE9E1-8E2C-DAB8-031F-567EEB70A60E}"/>
              </a:ext>
            </a:extLst>
          </p:cNvPr>
          <p:cNvPicPr>
            <a:picLocks noChangeAspect="1"/>
          </p:cNvPicPr>
          <p:nvPr/>
        </p:nvPicPr>
        <p:blipFill>
          <a:blip r:embed="rId4"/>
          <a:stretch>
            <a:fillRect/>
          </a:stretch>
        </p:blipFill>
        <p:spPr>
          <a:xfrm rot="5400000">
            <a:off x="-2544147" y="3206418"/>
            <a:ext cx="6271927" cy="1031244"/>
          </a:xfrm>
          <a:prstGeom prst="rect">
            <a:avLst/>
          </a:prstGeom>
        </p:spPr>
      </p:pic>
      <p:sp>
        <p:nvSpPr>
          <p:cNvPr id="8" name="TextBox 7">
            <a:extLst>
              <a:ext uri="{FF2B5EF4-FFF2-40B4-BE49-F238E27FC236}">
                <a16:creationId xmlns:a16="http://schemas.microsoft.com/office/drawing/2014/main" id="{8532D47A-1D5D-815B-5D0E-5EE0F80313E0}"/>
              </a:ext>
            </a:extLst>
          </p:cNvPr>
          <p:cNvSpPr txBox="1"/>
          <p:nvPr/>
        </p:nvSpPr>
        <p:spPr>
          <a:xfrm>
            <a:off x="5648960" y="826417"/>
            <a:ext cx="5035779" cy="707886"/>
          </a:xfrm>
          <a:prstGeom prst="rect">
            <a:avLst/>
          </a:prstGeom>
          <a:noFill/>
        </p:spPr>
        <p:txBody>
          <a:bodyPr wrap="square" rtlCol="0">
            <a:spAutoFit/>
          </a:bodyPr>
          <a:lstStyle/>
          <a:p>
            <a:pPr algn="r" rtl="1"/>
            <a:r>
              <a:rPr lang="ar-DZ" sz="4000" dirty="0">
                <a:solidFill>
                  <a:srgbClr val="FFC000"/>
                </a:solidFill>
              </a:rPr>
              <a:t>تطور شعار ماكدونالز : </a:t>
            </a:r>
            <a:endParaRPr lang="en-US" sz="4000" dirty="0">
              <a:solidFill>
                <a:srgbClr val="FFC000"/>
              </a:solidFill>
            </a:endParaRPr>
          </a:p>
        </p:txBody>
      </p:sp>
    </p:spTree>
    <p:extLst>
      <p:ext uri="{BB962C8B-B14F-4D97-AF65-F5344CB8AC3E}">
        <p14:creationId xmlns:p14="http://schemas.microsoft.com/office/powerpoint/2010/main" val="403470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3F08E-654C-619A-8AB5-C147DE16FC1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6B665BC-8B30-78DA-4830-4A8DD3630C63}"/>
              </a:ext>
            </a:extLst>
          </p:cNvPr>
          <p:cNvPicPr>
            <a:picLocks noGrp="1" noChangeAspect="1"/>
          </p:cNvPicPr>
          <p:nvPr>
            <p:ph idx="1"/>
          </p:nvPr>
        </p:nvPicPr>
        <p:blipFill>
          <a:blip r:embed="rId2"/>
          <a:stretch>
            <a:fillRect/>
          </a:stretch>
        </p:blipFill>
        <p:spPr>
          <a:xfrm>
            <a:off x="0" y="-76877"/>
            <a:ext cx="12110720" cy="6934877"/>
          </a:xfrm>
          <a:prstGeom prst="rect">
            <a:avLst/>
          </a:prstGeom>
        </p:spPr>
      </p:pic>
      <p:sp>
        <p:nvSpPr>
          <p:cNvPr id="5" name="Rectangle 4">
            <a:extLst>
              <a:ext uri="{FF2B5EF4-FFF2-40B4-BE49-F238E27FC236}">
                <a16:creationId xmlns:a16="http://schemas.microsoft.com/office/drawing/2014/main" id="{8F08B4EC-CD6F-196D-5A45-173BE6A69118}"/>
              </a:ext>
            </a:extLst>
          </p:cNvPr>
          <p:cNvSpPr/>
          <p:nvPr/>
        </p:nvSpPr>
        <p:spPr>
          <a:xfrm>
            <a:off x="2631440" y="2235200"/>
            <a:ext cx="6929120" cy="216408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ar-DZ" sz="2800" b="1" dirty="0">
                <a:solidFill>
                  <a:srgbClr val="C00000"/>
                </a:solidFill>
              </a:rPr>
              <a:t>المزيج التسويقي لشركة ماكدونالز </a:t>
            </a:r>
            <a:endParaRPr lang="en-US" sz="2800" b="1" dirty="0">
              <a:solidFill>
                <a:srgbClr val="C00000"/>
              </a:solidFill>
            </a:endParaRPr>
          </a:p>
        </p:txBody>
      </p:sp>
      <p:pic>
        <p:nvPicPr>
          <p:cNvPr id="7" name="Picture 6">
            <a:extLst>
              <a:ext uri="{FF2B5EF4-FFF2-40B4-BE49-F238E27FC236}">
                <a16:creationId xmlns:a16="http://schemas.microsoft.com/office/drawing/2014/main" id="{BC3A66E2-BEF4-23AA-DB38-21D4C7A9503F}"/>
              </a:ext>
            </a:extLst>
          </p:cNvPr>
          <p:cNvPicPr>
            <a:picLocks noChangeAspect="1"/>
          </p:cNvPicPr>
          <p:nvPr/>
        </p:nvPicPr>
        <p:blipFill>
          <a:blip r:embed="rId3"/>
          <a:stretch>
            <a:fillRect/>
          </a:stretch>
        </p:blipFill>
        <p:spPr>
          <a:xfrm>
            <a:off x="5454852" y="183841"/>
            <a:ext cx="1201016" cy="1268078"/>
          </a:xfrm>
          <a:prstGeom prst="rect">
            <a:avLst/>
          </a:prstGeom>
        </p:spPr>
      </p:pic>
      <p:pic>
        <p:nvPicPr>
          <p:cNvPr id="8" name="Picture 7">
            <a:extLst>
              <a:ext uri="{FF2B5EF4-FFF2-40B4-BE49-F238E27FC236}">
                <a16:creationId xmlns:a16="http://schemas.microsoft.com/office/drawing/2014/main" id="{BE3066BA-4EF2-7203-328C-0C53A2E67857}"/>
              </a:ext>
            </a:extLst>
          </p:cNvPr>
          <p:cNvPicPr>
            <a:picLocks noChangeAspect="1"/>
          </p:cNvPicPr>
          <p:nvPr/>
        </p:nvPicPr>
        <p:blipFill>
          <a:blip r:embed="rId3"/>
          <a:stretch>
            <a:fillRect/>
          </a:stretch>
        </p:blipFill>
        <p:spPr>
          <a:xfrm>
            <a:off x="5454852" y="5075268"/>
            <a:ext cx="1201016" cy="1268078"/>
          </a:xfrm>
          <a:prstGeom prst="rect">
            <a:avLst/>
          </a:prstGeom>
        </p:spPr>
      </p:pic>
      <p:pic>
        <p:nvPicPr>
          <p:cNvPr id="9" name="Picture 8">
            <a:extLst>
              <a:ext uri="{FF2B5EF4-FFF2-40B4-BE49-F238E27FC236}">
                <a16:creationId xmlns:a16="http://schemas.microsoft.com/office/drawing/2014/main" id="{56094976-BDF9-2CCC-CC54-8802BB152549}"/>
              </a:ext>
            </a:extLst>
          </p:cNvPr>
          <p:cNvPicPr>
            <a:picLocks noChangeAspect="1"/>
          </p:cNvPicPr>
          <p:nvPr/>
        </p:nvPicPr>
        <p:blipFill>
          <a:blip r:embed="rId4"/>
          <a:stretch>
            <a:fillRect/>
          </a:stretch>
        </p:blipFill>
        <p:spPr>
          <a:xfrm rot="5400000">
            <a:off x="-2251212" y="2536687"/>
            <a:ext cx="6934877" cy="1707748"/>
          </a:xfrm>
          <a:prstGeom prst="rect">
            <a:avLst/>
          </a:prstGeom>
        </p:spPr>
      </p:pic>
      <p:pic>
        <p:nvPicPr>
          <p:cNvPr id="10" name="Picture 9">
            <a:extLst>
              <a:ext uri="{FF2B5EF4-FFF2-40B4-BE49-F238E27FC236}">
                <a16:creationId xmlns:a16="http://schemas.microsoft.com/office/drawing/2014/main" id="{DE07C0E9-9980-7767-EAD4-B030631584CE}"/>
              </a:ext>
            </a:extLst>
          </p:cNvPr>
          <p:cNvPicPr>
            <a:picLocks noChangeAspect="1"/>
          </p:cNvPicPr>
          <p:nvPr/>
        </p:nvPicPr>
        <p:blipFill>
          <a:blip r:embed="rId5"/>
          <a:stretch>
            <a:fillRect/>
          </a:stretch>
        </p:blipFill>
        <p:spPr>
          <a:xfrm>
            <a:off x="10004176" y="-111760"/>
            <a:ext cx="1693407" cy="6969760"/>
          </a:xfrm>
          <a:prstGeom prst="rect">
            <a:avLst/>
          </a:prstGeom>
        </p:spPr>
      </p:pic>
      <p:pic>
        <p:nvPicPr>
          <p:cNvPr id="11" name="Picture 10">
            <a:extLst>
              <a:ext uri="{FF2B5EF4-FFF2-40B4-BE49-F238E27FC236}">
                <a16:creationId xmlns:a16="http://schemas.microsoft.com/office/drawing/2014/main" id="{655E4629-D002-42BC-6528-5174C4B015DF}"/>
              </a:ext>
            </a:extLst>
          </p:cNvPr>
          <p:cNvPicPr>
            <a:picLocks noChangeAspect="1"/>
          </p:cNvPicPr>
          <p:nvPr/>
        </p:nvPicPr>
        <p:blipFill>
          <a:blip r:embed="rId6"/>
          <a:stretch>
            <a:fillRect/>
          </a:stretch>
        </p:blipFill>
        <p:spPr>
          <a:xfrm>
            <a:off x="448753" y="2351906"/>
            <a:ext cx="1534945" cy="1620653"/>
          </a:xfrm>
          <a:prstGeom prst="rect">
            <a:avLst/>
          </a:prstGeom>
        </p:spPr>
      </p:pic>
      <p:pic>
        <p:nvPicPr>
          <p:cNvPr id="13" name="Picture 12">
            <a:extLst>
              <a:ext uri="{FF2B5EF4-FFF2-40B4-BE49-F238E27FC236}">
                <a16:creationId xmlns:a16="http://schemas.microsoft.com/office/drawing/2014/main" id="{3CC87748-D505-69D7-F0CC-A512ECBC897D}"/>
              </a:ext>
            </a:extLst>
          </p:cNvPr>
          <p:cNvPicPr>
            <a:picLocks noChangeAspect="1"/>
          </p:cNvPicPr>
          <p:nvPr/>
        </p:nvPicPr>
        <p:blipFill>
          <a:blip r:embed="rId7"/>
          <a:stretch>
            <a:fillRect/>
          </a:stretch>
        </p:blipFill>
        <p:spPr>
          <a:xfrm>
            <a:off x="10066634" y="2415338"/>
            <a:ext cx="1530229" cy="1621677"/>
          </a:xfrm>
          <a:prstGeom prst="rect">
            <a:avLst/>
          </a:prstGeom>
        </p:spPr>
      </p:pic>
    </p:spTree>
    <p:extLst>
      <p:ext uri="{BB962C8B-B14F-4D97-AF65-F5344CB8AC3E}">
        <p14:creationId xmlns:p14="http://schemas.microsoft.com/office/powerpoint/2010/main" val="1655447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1990</Words>
  <Application>Microsoft Office PowerPoint</Application>
  <PresentationFormat>Widescreen</PresentationFormat>
  <Paragraphs>126</Paragraphs>
  <Slides>21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Agency FB</vt:lpstr>
      <vt:lpstr>ArgaamPlus</vt:lpstr>
      <vt:lpstr>Arial</vt:lpstr>
      <vt:lpstr>Calibri</vt:lpstr>
      <vt:lpstr>Calibri Light</vt:lpstr>
      <vt:lpstr>Inter</vt:lpstr>
      <vt:lpstr>Inter ExtraBold</vt:lpstr>
      <vt:lpstr>Office Theme</vt:lpstr>
      <vt:lpstr>PowerPoint Presentation</vt:lpstr>
      <vt:lpstr>PowerPoint Presentation</vt:lpstr>
      <vt:lpstr>لمحة عن مطعم ماكدونالز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:العمليات   </vt:lpstr>
      <vt:lpstr>PowerPoint Presentation</vt:lpstr>
      <vt:lpstr>PowerPoint Presentation</vt:lpstr>
      <vt:lpstr>PowerPoint Presentation</vt:lpstr>
      <vt:lpstr>PowerPoint Presentation</vt:lpstr>
      <vt:lpstr>تحليل باستال :</vt:lpstr>
      <vt:lpstr>طرق دخول ماكدونالدز للاسواق الدولية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awer ywer</cp:lastModifiedBy>
  <cp:revision>31</cp:revision>
  <dcterms:created xsi:type="dcterms:W3CDTF">2023-12-09T12:29:19Z</dcterms:created>
  <dcterms:modified xsi:type="dcterms:W3CDTF">2024-03-11T21:04:38Z</dcterms:modified>
</cp:coreProperties>
</file>