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comments/comment2.xml" ContentType="application/vnd.openxmlformats-officedocument.presentationml.comment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60"/>
  </p:notesMasterIdLst>
  <p:sldIdLst>
    <p:sldId id="257" r:id="rId2"/>
    <p:sldId id="258" r:id="rId3"/>
    <p:sldId id="307" r:id="rId4"/>
    <p:sldId id="308" r:id="rId5"/>
    <p:sldId id="309" r:id="rId6"/>
    <p:sldId id="310" r:id="rId7"/>
    <p:sldId id="311" r:id="rId8"/>
    <p:sldId id="312" r:id="rId9"/>
    <p:sldId id="313" r:id="rId10"/>
    <p:sldId id="314" r:id="rId11"/>
    <p:sldId id="315" r:id="rId12"/>
    <p:sldId id="316" r:id="rId13"/>
    <p:sldId id="292" r:id="rId14"/>
    <p:sldId id="317" r:id="rId15"/>
    <p:sldId id="318" r:id="rId16"/>
    <p:sldId id="319" r:id="rId17"/>
    <p:sldId id="293" r:id="rId18"/>
    <p:sldId id="294" r:id="rId19"/>
    <p:sldId id="295" r:id="rId20"/>
    <p:sldId id="296" r:id="rId21"/>
    <p:sldId id="297" r:id="rId22"/>
    <p:sldId id="298" r:id="rId23"/>
    <p:sldId id="299" r:id="rId24"/>
    <p:sldId id="300" r:id="rId25"/>
    <p:sldId id="301" r:id="rId26"/>
    <p:sldId id="302" r:id="rId27"/>
    <p:sldId id="303" r:id="rId28"/>
    <p:sldId id="259" r:id="rId29"/>
    <p:sldId id="265" r:id="rId30"/>
    <p:sldId id="261" r:id="rId31"/>
    <p:sldId id="263" r:id="rId32"/>
    <p:sldId id="264" r:id="rId33"/>
    <p:sldId id="269" r:id="rId34"/>
    <p:sldId id="260" r:id="rId35"/>
    <p:sldId id="266" r:id="rId36"/>
    <p:sldId id="267" r:id="rId37"/>
    <p:sldId id="268" r:id="rId38"/>
    <p:sldId id="270" r:id="rId39"/>
    <p:sldId id="271" r:id="rId40"/>
    <p:sldId id="272" r:id="rId41"/>
    <p:sldId id="273" r:id="rId42"/>
    <p:sldId id="274" r:id="rId43"/>
    <p:sldId id="275" r:id="rId44"/>
    <p:sldId id="276" r:id="rId45"/>
    <p:sldId id="277" r:id="rId46"/>
    <p:sldId id="278" r:id="rId47"/>
    <p:sldId id="279" r:id="rId48"/>
    <p:sldId id="280" r:id="rId49"/>
    <p:sldId id="281" r:id="rId50"/>
    <p:sldId id="282" r:id="rId51"/>
    <p:sldId id="283" r:id="rId52"/>
    <p:sldId id="284" r:id="rId53"/>
    <p:sldId id="305" r:id="rId54"/>
    <p:sldId id="304" r:id="rId55"/>
    <p:sldId id="306" r:id="rId56"/>
    <p:sldId id="286" r:id="rId57"/>
    <p:sldId id="287" r:id="rId58"/>
    <p:sldId id="288" r:id="rId5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 initials="P" lastIdx="5" clrIdx="0">
    <p:extLst>
      <p:ext uri="{19B8F6BF-5375-455C-9EA6-DF929625EA0E}">
        <p15:presenceInfo xmlns="" xmlns:p15="http://schemas.microsoft.com/office/powerpoint/2012/main" userId="P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73" d="100"/>
          <a:sy n="73" d="100"/>
        </p:scale>
        <p:origin x="-45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02T14:45:50.614" idx="2">
    <p:pos x="10" y="10"/>
    <p:text>والجزائر تعد واحدة من الدول الـ 66 التي أعلنت قبولها بمبادرة ISO26000  في سبتمبر 2011</p:text>
    <p:extLst>
      <p:ext uri="{C676402C-5697-4E1C-873F-D02D1690AC5C}">
        <p15:threadingInfo xmlns="" xmlns:p15="http://schemas.microsoft.com/office/powerpoint/2012/main" timeZoneBias="-60"/>
      </p:ext>
    </p:extLst>
  </p:cm>
  <p:cm authorId="1" dt="2021-01-02T14:46:29.554" idx="4">
    <p:pos x="146" y="146"/>
    <p:text>مواصفة عالمية تقدم الإرشادات العامة للمبادئ الأساسية للمسؤولية الاجتماعية والمواضيع والقضايا المرتبطة بها، كما أنها تتطرق للوسائل التي تمكن المؤسسات من إدخال مفهوم المسؤولية الاجتماعية ضمن إطار الاستراتجيات والآليات والممارسات والعمليات بها وكل مؤسسة تحدد ما يهمها منها</p:text>
    <p:extLst>
      <p:ext uri="{C676402C-5697-4E1C-873F-D02D1690AC5C}">
        <p15:threadingInfo xmlns=""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1-04T04:17:02.127" idx="5">
    <p:pos x="10" y="10"/>
    <p:text>عندما بدأ برنامج المنح في عام 1983، شارك ما يقرب من 200 موظف في مايكروسوفت في تجميع 17،000 دولار للمؤسسات غير الربحية. اليوم، يشارك أكثر من 35،000 موظف في الحملة، وهو ما يقرب من 65٪ من إجمالي القوى العاملة الأميركية في مايكروسوفت.</p:text>
    <p:extLst>
      <p:ext uri="{C676402C-5697-4E1C-873F-D02D1690AC5C}">
        <p15:threadingInfo xmlns=""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6C5B6-D72E-407F-9117-CD901067CE4C}" type="datetimeFigureOut">
              <a:rPr lang="fr-FR" smtClean="0"/>
              <a:pPr/>
              <a:t>30/09/2023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AE32F-2FDC-421D-B7C1-F6AAE58D500D}" type="slidenum">
              <a:rPr lang="fr-FR" smtClean="0"/>
              <a:pPr/>
              <a:t>‹N°›</a:t>
            </a:fld>
            <a:endParaRPr lang="fr-FR"/>
          </a:p>
        </p:txBody>
      </p:sp>
    </p:spTree>
    <p:extLst>
      <p:ext uri="{BB962C8B-B14F-4D97-AF65-F5344CB8AC3E}">
        <p14:creationId xmlns="" xmlns:p14="http://schemas.microsoft.com/office/powerpoint/2010/main" val="987030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27FEA4-8C75-4A06-BED7-09B9F54C182E}" type="slidenum">
              <a:rPr lang="fr-FR" smtClean="0"/>
              <a:pPr/>
              <a:t>23</a:t>
            </a:fld>
            <a:endParaRPr lang="fr-FR"/>
          </a:p>
        </p:txBody>
      </p:sp>
    </p:spTree>
    <p:extLst>
      <p:ext uri="{BB962C8B-B14F-4D97-AF65-F5344CB8AC3E}">
        <p14:creationId xmlns="" xmlns:p14="http://schemas.microsoft.com/office/powerpoint/2010/main" val="16507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r" rtl="1"/>
            <a:endParaRPr lang="fr-FR" dirty="0"/>
          </a:p>
        </p:txBody>
      </p:sp>
      <p:sp>
        <p:nvSpPr>
          <p:cNvPr id="4" name="Espace réservé du numéro de diapositive 3"/>
          <p:cNvSpPr>
            <a:spLocks noGrp="1"/>
          </p:cNvSpPr>
          <p:nvPr>
            <p:ph type="sldNum" sz="quarter" idx="10"/>
          </p:nvPr>
        </p:nvSpPr>
        <p:spPr/>
        <p:txBody>
          <a:bodyPr/>
          <a:lstStyle/>
          <a:p>
            <a:fld id="{5C27FEA4-8C75-4A06-BED7-09B9F54C182E}" type="slidenum">
              <a:rPr lang="fr-FR" smtClean="0"/>
              <a:pPr/>
              <a:t>24</a:t>
            </a:fld>
            <a:endParaRPr lang="fr-FR"/>
          </a:p>
        </p:txBody>
      </p:sp>
    </p:spTree>
    <p:extLst>
      <p:ext uri="{BB962C8B-B14F-4D97-AF65-F5344CB8AC3E}">
        <p14:creationId xmlns="" xmlns:p14="http://schemas.microsoft.com/office/powerpoint/2010/main" val="4263657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smtClean="0"/>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BAAF92A-8856-4E9A-BAED-02B8B609F1C5}" type="datetimeFigureOut">
              <a:rPr lang="fr-FR" smtClean="0"/>
              <a:pPr/>
              <a:t>30/09/2023</a:t>
            </a:fld>
            <a:endParaRPr lang="fr-FR"/>
          </a:p>
        </p:txBody>
      </p:sp>
      <p:sp>
        <p:nvSpPr>
          <p:cNvPr id="5" name="Footer Placeholder 4"/>
          <p:cNvSpPr>
            <a:spLocks noGrp="1"/>
          </p:cNvSpPr>
          <p:nvPr>
            <p:ph type="ftr" sz="quarter" idx="11"/>
          </p:nvPr>
        </p:nvSpPr>
        <p:spPr>
          <a:xfrm>
            <a:off x="1371600" y="4323845"/>
            <a:ext cx="6400800" cy="365125"/>
          </a:xfrm>
        </p:spPr>
        <p:txBody>
          <a:bodyPr/>
          <a:lstStyle/>
          <a:p>
            <a:endParaRPr lang="fr-FR"/>
          </a:p>
        </p:txBody>
      </p:sp>
      <p:sp>
        <p:nvSpPr>
          <p:cNvPr id="6" name="Slide Number Placeholder 5"/>
          <p:cNvSpPr>
            <a:spLocks noGrp="1"/>
          </p:cNvSpPr>
          <p:nvPr>
            <p:ph type="sldNum" sz="quarter" idx="12"/>
          </p:nvPr>
        </p:nvSpPr>
        <p:spPr>
          <a:xfrm>
            <a:off x="8077200" y="1430866"/>
            <a:ext cx="2743200" cy="365125"/>
          </a:xfrm>
        </p:spPr>
        <p:txBody>
          <a:bodyPr/>
          <a:lstStyle/>
          <a:p>
            <a:fld id="{EA51B992-AAE0-4679-8AE6-65553C9E7966}" type="slidenum">
              <a:rPr lang="fr-FR" smtClean="0"/>
              <a:pPr/>
              <a:t>‹N°›</a:t>
            </a:fld>
            <a:endParaRPr lang="fr-FR"/>
          </a:p>
        </p:txBody>
      </p:sp>
    </p:spTree>
    <p:extLst>
      <p:ext uri="{BB962C8B-B14F-4D97-AF65-F5344CB8AC3E}">
        <p14:creationId xmlns="" xmlns:p14="http://schemas.microsoft.com/office/powerpoint/2010/main" val="4195996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BAAF92A-8856-4E9A-BAED-02B8B609F1C5}" type="datetimeFigureOut">
              <a:rPr lang="fr-FR" smtClean="0"/>
              <a:pPr/>
              <a:t>30/09/2023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51B992-AAE0-4679-8AE6-65553C9E7966}" type="slidenum">
              <a:rPr lang="fr-FR" smtClean="0"/>
              <a:pPr/>
              <a:t>‹N°›</a:t>
            </a:fld>
            <a:endParaRPr lang="fr-FR"/>
          </a:p>
        </p:txBody>
      </p:sp>
    </p:spTree>
    <p:extLst>
      <p:ext uri="{BB962C8B-B14F-4D97-AF65-F5344CB8AC3E}">
        <p14:creationId xmlns="" xmlns:p14="http://schemas.microsoft.com/office/powerpoint/2010/main" val="720733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BAAF92A-8856-4E9A-BAED-02B8B609F1C5}" type="datetimeFigureOut">
              <a:rPr lang="fr-FR" smtClean="0"/>
              <a:pPr/>
              <a:t>30/09/2023</a:t>
            </a:fld>
            <a:endParaRPr lang="fr-FR"/>
          </a:p>
        </p:txBody>
      </p:sp>
      <p:sp>
        <p:nvSpPr>
          <p:cNvPr id="6" name="Footer Placeholder 5"/>
          <p:cNvSpPr>
            <a:spLocks noGrp="1"/>
          </p:cNvSpPr>
          <p:nvPr>
            <p:ph type="ftr" sz="quarter" idx="11"/>
          </p:nvPr>
        </p:nvSpPr>
        <p:spPr>
          <a:xfrm>
            <a:off x="685800" y="379941"/>
            <a:ext cx="6991492" cy="365125"/>
          </a:xfrm>
        </p:spPr>
        <p:txBody>
          <a:bodyPr/>
          <a:lstStyle/>
          <a:p>
            <a:endParaRPr lang="fr-FR"/>
          </a:p>
        </p:txBody>
      </p:sp>
      <p:sp>
        <p:nvSpPr>
          <p:cNvPr id="7" name="Slide Number Placeholder 6"/>
          <p:cNvSpPr>
            <a:spLocks noGrp="1"/>
          </p:cNvSpPr>
          <p:nvPr>
            <p:ph type="sldNum" sz="quarter" idx="12"/>
          </p:nvPr>
        </p:nvSpPr>
        <p:spPr>
          <a:xfrm>
            <a:off x="10862452" y="381000"/>
            <a:ext cx="643748" cy="365125"/>
          </a:xfrm>
        </p:spPr>
        <p:txBody>
          <a:bodyPr/>
          <a:lstStyle/>
          <a:p>
            <a:fld id="{EA51B992-AAE0-4679-8AE6-65553C9E7966}" type="slidenum">
              <a:rPr lang="fr-FR" smtClean="0"/>
              <a:pPr/>
              <a:t>‹N°›</a:t>
            </a:fld>
            <a:endParaRPr lang="fr-FR"/>
          </a:p>
        </p:txBody>
      </p:sp>
    </p:spTree>
    <p:extLst>
      <p:ext uri="{BB962C8B-B14F-4D97-AF65-F5344CB8AC3E}">
        <p14:creationId xmlns="" xmlns:p14="http://schemas.microsoft.com/office/powerpoint/2010/main" val="3085213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BAAF92A-8856-4E9A-BAED-02B8B609F1C5}" type="datetimeFigureOut">
              <a:rPr lang="fr-FR" smtClean="0"/>
              <a:pPr/>
              <a:t>30/09/2023</a:t>
            </a:fld>
            <a:endParaRPr lang="fr-FR"/>
          </a:p>
        </p:txBody>
      </p:sp>
      <p:sp>
        <p:nvSpPr>
          <p:cNvPr id="6" name="Footer Placeholder 5"/>
          <p:cNvSpPr>
            <a:spLocks noGrp="1"/>
          </p:cNvSpPr>
          <p:nvPr>
            <p:ph type="ftr" sz="quarter" idx="11"/>
          </p:nvPr>
        </p:nvSpPr>
        <p:spPr>
          <a:xfrm>
            <a:off x="685800" y="379941"/>
            <a:ext cx="6991492" cy="365125"/>
          </a:xfrm>
        </p:spPr>
        <p:txBody>
          <a:bodyPr/>
          <a:lstStyle/>
          <a:p>
            <a:endParaRPr lang="fr-FR"/>
          </a:p>
        </p:txBody>
      </p:sp>
      <p:sp>
        <p:nvSpPr>
          <p:cNvPr id="7" name="Slide Number Placeholder 6"/>
          <p:cNvSpPr>
            <a:spLocks noGrp="1"/>
          </p:cNvSpPr>
          <p:nvPr>
            <p:ph type="sldNum" sz="quarter" idx="12"/>
          </p:nvPr>
        </p:nvSpPr>
        <p:spPr>
          <a:xfrm>
            <a:off x="10862452" y="381000"/>
            <a:ext cx="643748" cy="365125"/>
          </a:xfrm>
        </p:spPr>
        <p:txBody>
          <a:bodyPr/>
          <a:lstStyle/>
          <a:p>
            <a:fld id="{EA51B992-AAE0-4679-8AE6-65553C9E7966}" type="slidenum">
              <a:rPr lang="fr-FR" smtClean="0"/>
              <a:pPr/>
              <a:t>‹N°›</a:t>
            </a:fld>
            <a:endParaRPr lang="fr-F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4121184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BAAF92A-8856-4E9A-BAED-02B8B609F1C5}" type="datetimeFigureOut">
              <a:rPr lang="fr-FR" smtClean="0"/>
              <a:pPr/>
              <a:t>30/09/2023</a:t>
            </a:fld>
            <a:endParaRPr lang="fr-FR"/>
          </a:p>
        </p:txBody>
      </p:sp>
      <p:sp>
        <p:nvSpPr>
          <p:cNvPr id="6" name="Footer Placeholder 5"/>
          <p:cNvSpPr>
            <a:spLocks noGrp="1"/>
          </p:cNvSpPr>
          <p:nvPr>
            <p:ph type="ftr" sz="quarter" idx="11"/>
          </p:nvPr>
        </p:nvSpPr>
        <p:spPr>
          <a:xfrm>
            <a:off x="685800" y="378883"/>
            <a:ext cx="6991492" cy="365125"/>
          </a:xfrm>
        </p:spPr>
        <p:txBody>
          <a:bodyPr/>
          <a:lstStyle/>
          <a:p>
            <a:endParaRPr lang="fr-FR"/>
          </a:p>
        </p:txBody>
      </p:sp>
      <p:sp>
        <p:nvSpPr>
          <p:cNvPr id="7" name="Slide Number Placeholder 6"/>
          <p:cNvSpPr>
            <a:spLocks noGrp="1"/>
          </p:cNvSpPr>
          <p:nvPr>
            <p:ph type="sldNum" sz="quarter" idx="12"/>
          </p:nvPr>
        </p:nvSpPr>
        <p:spPr>
          <a:xfrm>
            <a:off x="10862452" y="381000"/>
            <a:ext cx="643748" cy="365125"/>
          </a:xfrm>
        </p:spPr>
        <p:txBody>
          <a:bodyPr/>
          <a:lstStyle/>
          <a:p>
            <a:fld id="{EA51B992-AAE0-4679-8AE6-65553C9E7966}" type="slidenum">
              <a:rPr lang="fr-FR" smtClean="0"/>
              <a:pPr/>
              <a:t>‹N°›</a:t>
            </a:fld>
            <a:endParaRPr lang="fr-FR"/>
          </a:p>
        </p:txBody>
      </p:sp>
    </p:spTree>
    <p:extLst>
      <p:ext uri="{BB962C8B-B14F-4D97-AF65-F5344CB8AC3E}">
        <p14:creationId xmlns="" xmlns:p14="http://schemas.microsoft.com/office/powerpoint/2010/main" val="801022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EBAAF92A-8856-4E9A-BAED-02B8B609F1C5}" type="datetimeFigureOut">
              <a:rPr lang="fr-FR" smtClean="0"/>
              <a:pPr/>
              <a:t>30/09/2023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A51B992-AAE0-4679-8AE6-65553C9E7966}" type="slidenum">
              <a:rPr lang="fr-FR" smtClean="0"/>
              <a:pPr/>
              <a:t>‹N°›</a:t>
            </a:fld>
            <a:endParaRPr lang="fr-FR"/>
          </a:p>
        </p:txBody>
      </p:sp>
    </p:spTree>
    <p:extLst>
      <p:ext uri="{BB962C8B-B14F-4D97-AF65-F5344CB8AC3E}">
        <p14:creationId xmlns="" xmlns:p14="http://schemas.microsoft.com/office/powerpoint/2010/main" val="3126580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EBAAF92A-8856-4E9A-BAED-02B8B609F1C5}" type="datetimeFigureOut">
              <a:rPr lang="fr-FR" smtClean="0"/>
              <a:pPr/>
              <a:t>30/09/2023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A51B992-AAE0-4679-8AE6-65553C9E7966}" type="slidenum">
              <a:rPr lang="fr-FR" smtClean="0"/>
              <a:pPr/>
              <a:t>‹N°›</a:t>
            </a:fld>
            <a:endParaRPr lang="fr-FR"/>
          </a:p>
        </p:txBody>
      </p:sp>
    </p:spTree>
    <p:extLst>
      <p:ext uri="{BB962C8B-B14F-4D97-AF65-F5344CB8AC3E}">
        <p14:creationId xmlns="" xmlns:p14="http://schemas.microsoft.com/office/powerpoint/2010/main" val="535345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BAAF92A-8856-4E9A-BAED-02B8B609F1C5}" type="datetimeFigureOut">
              <a:rPr lang="fr-FR" smtClean="0"/>
              <a:pPr/>
              <a:t>30/09/2023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51B992-AAE0-4679-8AE6-65553C9E7966}" type="slidenum">
              <a:rPr lang="fr-FR" smtClean="0"/>
              <a:pPr/>
              <a:t>‹N°›</a:t>
            </a:fld>
            <a:endParaRPr lang="fr-FR"/>
          </a:p>
        </p:txBody>
      </p:sp>
    </p:spTree>
    <p:extLst>
      <p:ext uri="{BB962C8B-B14F-4D97-AF65-F5344CB8AC3E}">
        <p14:creationId xmlns="" xmlns:p14="http://schemas.microsoft.com/office/powerpoint/2010/main" val="4204161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BAAF92A-8856-4E9A-BAED-02B8B609F1C5}" type="datetimeFigureOut">
              <a:rPr lang="fr-FR" smtClean="0"/>
              <a:pPr/>
              <a:t>30/09/2023</a:t>
            </a:fld>
            <a:endParaRPr lang="fr-FR"/>
          </a:p>
        </p:txBody>
      </p:sp>
      <p:sp>
        <p:nvSpPr>
          <p:cNvPr id="5" name="Footer Placeholder 4"/>
          <p:cNvSpPr>
            <a:spLocks noGrp="1"/>
          </p:cNvSpPr>
          <p:nvPr>
            <p:ph type="ftr" sz="quarter" idx="11"/>
          </p:nvPr>
        </p:nvSpPr>
        <p:spPr>
          <a:xfrm>
            <a:off x="685800" y="381000"/>
            <a:ext cx="6991492" cy="365125"/>
          </a:xfrm>
        </p:spPr>
        <p:txBody>
          <a:bodyPr/>
          <a:lstStyle/>
          <a:p>
            <a:endParaRPr lang="fr-FR"/>
          </a:p>
        </p:txBody>
      </p:sp>
      <p:sp>
        <p:nvSpPr>
          <p:cNvPr id="6" name="Slide Number Placeholder 5"/>
          <p:cNvSpPr>
            <a:spLocks noGrp="1"/>
          </p:cNvSpPr>
          <p:nvPr>
            <p:ph type="sldNum" sz="quarter" idx="12"/>
          </p:nvPr>
        </p:nvSpPr>
        <p:spPr>
          <a:xfrm>
            <a:off x="10862452" y="381000"/>
            <a:ext cx="643748" cy="365125"/>
          </a:xfrm>
        </p:spPr>
        <p:txBody>
          <a:bodyPr/>
          <a:lstStyle/>
          <a:p>
            <a:fld id="{EA51B992-AAE0-4679-8AE6-65553C9E7966}" type="slidenum">
              <a:rPr lang="fr-FR" smtClean="0"/>
              <a:pPr/>
              <a:t>‹N°›</a:t>
            </a:fld>
            <a:endParaRPr lang="fr-FR"/>
          </a:p>
        </p:txBody>
      </p:sp>
    </p:spTree>
    <p:extLst>
      <p:ext uri="{BB962C8B-B14F-4D97-AF65-F5344CB8AC3E}">
        <p14:creationId xmlns="" xmlns:p14="http://schemas.microsoft.com/office/powerpoint/2010/main" val="221801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BAAF92A-8856-4E9A-BAED-02B8B609F1C5}" type="datetimeFigureOut">
              <a:rPr lang="fr-FR" smtClean="0"/>
              <a:pPr/>
              <a:t>30/09/2023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51B992-AAE0-4679-8AE6-65553C9E7966}" type="slidenum">
              <a:rPr lang="fr-FR" smtClean="0"/>
              <a:pPr/>
              <a:t>‹N°›</a:t>
            </a:fld>
            <a:endParaRPr lang="fr-FR"/>
          </a:p>
        </p:txBody>
      </p:sp>
    </p:spTree>
    <p:extLst>
      <p:ext uri="{BB962C8B-B14F-4D97-AF65-F5344CB8AC3E}">
        <p14:creationId xmlns="" xmlns:p14="http://schemas.microsoft.com/office/powerpoint/2010/main" val="4826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smtClean="0"/>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BAAF92A-8856-4E9A-BAED-02B8B609F1C5}" type="datetimeFigureOut">
              <a:rPr lang="fr-FR" smtClean="0"/>
              <a:pPr/>
              <a:t>30/09/2023</a:t>
            </a:fld>
            <a:endParaRPr lang="fr-FR"/>
          </a:p>
        </p:txBody>
      </p:sp>
      <p:sp>
        <p:nvSpPr>
          <p:cNvPr id="5" name="Footer Placeholder 4"/>
          <p:cNvSpPr>
            <a:spLocks noGrp="1"/>
          </p:cNvSpPr>
          <p:nvPr>
            <p:ph type="ftr" sz="quarter" idx="11"/>
          </p:nvPr>
        </p:nvSpPr>
        <p:spPr>
          <a:xfrm>
            <a:off x="685800" y="381001"/>
            <a:ext cx="6991492" cy="364065"/>
          </a:xfrm>
        </p:spPr>
        <p:txBody>
          <a:bodyPr/>
          <a:lstStyle/>
          <a:p>
            <a:endParaRPr lang="fr-FR"/>
          </a:p>
        </p:txBody>
      </p:sp>
      <p:sp>
        <p:nvSpPr>
          <p:cNvPr id="6" name="Slide Number Placeholder 5"/>
          <p:cNvSpPr>
            <a:spLocks noGrp="1"/>
          </p:cNvSpPr>
          <p:nvPr>
            <p:ph type="sldNum" sz="quarter" idx="12"/>
          </p:nvPr>
        </p:nvSpPr>
        <p:spPr>
          <a:xfrm>
            <a:off x="10862452" y="381000"/>
            <a:ext cx="643748" cy="365125"/>
          </a:xfrm>
        </p:spPr>
        <p:txBody>
          <a:bodyPr/>
          <a:lstStyle/>
          <a:p>
            <a:fld id="{EA51B992-AAE0-4679-8AE6-65553C9E7966}" type="slidenum">
              <a:rPr lang="fr-FR" smtClean="0"/>
              <a:pPr/>
              <a:t>‹N°›</a:t>
            </a:fld>
            <a:endParaRPr lang="fr-FR"/>
          </a:p>
        </p:txBody>
      </p:sp>
    </p:spTree>
    <p:extLst>
      <p:ext uri="{BB962C8B-B14F-4D97-AF65-F5344CB8AC3E}">
        <p14:creationId xmlns="" xmlns:p14="http://schemas.microsoft.com/office/powerpoint/2010/main" val="37346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AAF92A-8856-4E9A-BAED-02B8B609F1C5}" type="datetimeFigureOut">
              <a:rPr lang="fr-FR" smtClean="0"/>
              <a:pPr/>
              <a:t>30/09/2023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51B992-AAE0-4679-8AE6-65553C9E7966}" type="slidenum">
              <a:rPr lang="fr-FR" smtClean="0"/>
              <a:pPr/>
              <a:t>‹N°›</a:t>
            </a:fld>
            <a:endParaRPr lang="fr-FR"/>
          </a:p>
        </p:txBody>
      </p:sp>
    </p:spTree>
    <p:extLst>
      <p:ext uri="{BB962C8B-B14F-4D97-AF65-F5344CB8AC3E}">
        <p14:creationId xmlns="" xmlns:p14="http://schemas.microsoft.com/office/powerpoint/2010/main" val="282268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BAAF92A-8856-4E9A-BAED-02B8B609F1C5}" type="datetimeFigureOut">
              <a:rPr lang="fr-FR" smtClean="0"/>
              <a:pPr/>
              <a:t>30/09/2023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A51B992-AAE0-4679-8AE6-65553C9E7966}" type="slidenum">
              <a:rPr lang="fr-FR" smtClean="0"/>
              <a:pPr/>
              <a:t>‹N°›</a:t>
            </a:fld>
            <a:endParaRPr lang="fr-FR"/>
          </a:p>
        </p:txBody>
      </p:sp>
    </p:spTree>
    <p:extLst>
      <p:ext uri="{BB962C8B-B14F-4D97-AF65-F5344CB8AC3E}">
        <p14:creationId xmlns="" xmlns:p14="http://schemas.microsoft.com/office/powerpoint/2010/main" val="3119004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BAAF92A-8856-4E9A-BAED-02B8B609F1C5}" type="datetimeFigureOut">
              <a:rPr lang="fr-FR" smtClean="0"/>
              <a:pPr/>
              <a:t>30/09/2023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A51B992-AAE0-4679-8AE6-65553C9E7966}" type="slidenum">
              <a:rPr lang="fr-FR" smtClean="0"/>
              <a:pPr/>
              <a:t>‹N°›</a:t>
            </a:fld>
            <a:endParaRPr lang="fr-FR"/>
          </a:p>
        </p:txBody>
      </p:sp>
    </p:spTree>
    <p:extLst>
      <p:ext uri="{BB962C8B-B14F-4D97-AF65-F5344CB8AC3E}">
        <p14:creationId xmlns="" xmlns:p14="http://schemas.microsoft.com/office/powerpoint/2010/main" val="78393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AF92A-8856-4E9A-BAED-02B8B609F1C5}" type="datetimeFigureOut">
              <a:rPr lang="fr-FR" smtClean="0"/>
              <a:pPr/>
              <a:t>30/09/2023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A51B992-AAE0-4679-8AE6-65553C9E7966}" type="slidenum">
              <a:rPr lang="fr-FR" smtClean="0"/>
              <a:pPr/>
              <a:t>‹N°›</a:t>
            </a:fld>
            <a:endParaRPr lang="fr-FR"/>
          </a:p>
        </p:txBody>
      </p:sp>
    </p:spTree>
    <p:extLst>
      <p:ext uri="{BB962C8B-B14F-4D97-AF65-F5344CB8AC3E}">
        <p14:creationId xmlns="" xmlns:p14="http://schemas.microsoft.com/office/powerpoint/2010/main" val="269034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smtClean="0"/>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BAAF92A-8856-4E9A-BAED-02B8B609F1C5}" type="datetimeFigureOut">
              <a:rPr lang="fr-FR" smtClean="0"/>
              <a:pPr/>
              <a:t>30/09/2023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51B992-AAE0-4679-8AE6-65553C9E7966}" type="slidenum">
              <a:rPr lang="fr-FR" smtClean="0"/>
              <a:pPr/>
              <a:t>‹N°›</a:t>
            </a:fld>
            <a:endParaRPr lang="fr-FR"/>
          </a:p>
        </p:txBody>
      </p:sp>
    </p:spTree>
    <p:extLst>
      <p:ext uri="{BB962C8B-B14F-4D97-AF65-F5344CB8AC3E}">
        <p14:creationId xmlns="" xmlns:p14="http://schemas.microsoft.com/office/powerpoint/2010/main" val="175803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BAAF92A-8856-4E9A-BAED-02B8B609F1C5}" type="datetimeFigureOut">
              <a:rPr lang="fr-FR" smtClean="0"/>
              <a:pPr/>
              <a:t>30/09/2023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51B992-AAE0-4679-8AE6-65553C9E7966}" type="slidenum">
              <a:rPr lang="fr-FR" smtClean="0"/>
              <a:pPr/>
              <a:t>‹N°›</a:t>
            </a:fld>
            <a:endParaRPr lang="fr-FR"/>
          </a:p>
        </p:txBody>
      </p:sp>
    </p:spTree>
    <p:extLst>
      <p:ext uri="{BB962C8B-B14F-4D97-AF65-F5344CB8AC3E}">
        <p14:creationId xmlns="" xmlns:p14="http://schemas.microsoft.com/office/powerpoint/2010/main" val="185117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AAF92A-8856-4E9A-BAED-02B8B609F1C5}" type="datetimeFigureOut">
              <a:rPr lang="fr-FR" smtClean="0"/>
              <a:pPr/>
              <a:t>30/09/2023</a:t>
            </a:fld>
            <a:endParaRPr lang="fr-F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51B992-AAE0-4679-8AE6-65553C9E7966}" type="slidenum">
              <a:rPr lang="fr-FR" smtClean="0"/>
              <a:pPr/>
              <a:t>‹N°›</a:t>
            </a:fld>
            <a:endParaRPr lang="fr-FR"/>
          </a:p>
        </p:txBody>
      </p:sp>
    </p:spTree>
    <p:extLst>
      <p:ext uri="{BB962C8B-B14F-4D97-AF65-F5344CB8AC3E}">
        <p14:creationId xmlns="" xmlns:p14="http://schemas.microsoft.com/office/powerpoint/2010/main" val="31398990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aclk?sa=l&amp;ai=DChcSEwjoxcydo_3tAhVRstUKHU-QCHEYABAAGgJ3cw&amp;sig=AOD64_1viXk9pSOQqQAmND6pDbU5y3hzjg&amp;adurl=&amp;q=&amp;nb=0&amp;nm=28&amp;nx=222&amp;ny=6&amp;is=1305x519&amp;clkt=151&amp;bg=!ISKlIgLNAAXKjztBylg0GGTtYfMkTwIAAAB_UgAAACxoAQcKAO1aS5X5caPMXUFwx1YmuwAZiVcSMuPMLVl_IkZzEa3nKGRbOpbzIUmhs9xFN9W8RlJVw1diHiDBvgXGdcoP3LB-Eom44Nx2mJh1a8LZzEXpVsIXv3vaLG1Y9BkDVRgkpeDwDvb74RaL9QSaqLRuPjyXD0tWFRnUOwh3aBC0xZC8_M2x0GH9ODfNger-6tpvorFOrFjN3tjv8R75BBTcEbvmMznJPg_-HH4Ubidlwfzy6ionzSPD9bQ13EL0jEZgU2nzf5fDpO16CPJJMYcZxZjAeCBTGBdkW88iyIJsEiZkv7phV3hsS_m36-oTGJiZAZBWO5BqEbKc4Acqq02mwpQlzlfDUZhtz8pRGmao7wEs_1ZNWtqM9M7HapJcWpjfvO7rX2MwXoX_sB4ef2E0FCSM670DQqxlmQ1IC4-kNLuS1ktBLAmxFeynxdMYXiHTtL3nVUxTFyA0Dn2OD1ZqVIYb2brVNmDwTyW2jcWyMNqdlVobvuoCQILTFeNdbZqqPAbfbSXQVG2pAuSy-cJ75CcW1ox-oplb7J6br7gA2PCc865sL727HVXNGguZMwVs5fUxiBkOP2UQamssyyk285PEYbYeIx9PdMG623Q_AEEa4xMb-s0BPQv-RYbTaMfEN2KnYqybxnBE91CgZktgtEUeGMveC6ZniAM7ackuPkjviGH70eno0_8jZLAP5y6TbygICUBXtML3ZO3BleMzqlTC5vE9yfs9vTuBCKnFzoI6ttsL5pckJbC91Bul5VcnJT9WP8LqdUUMEjkpjEL6D2-CiLLuSM2mXwV-MWaj7VSz1DLL6MBKAmsMYeX33RLfHoFPaE5CO5erY594rmEesciF"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rowadalaamal.com/category/%d8%aa%d8%b7%d9%88%d9%8a%d8%b1/%d8%a7%d9%84%d9%85%d8%b3%d9%88%d9%94%d9%88%d9%84%d9%8a%d8%a9-%d8%a7%d9%84%d8%a7%d8%ac%d8%aa%d9%85%d8%a7%d8%b9%d9%8a%d8%a9"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07067" y="2073499"/>
            <a:ext cx="7766936" cy="1977337"/>
          </a:xfrm>
        </p:spPr>
        <p:txBody>
          <a:bodyPr>
            <a:normAutofit fontScale="90000"/>
          </a:bodyPr>
          <a:lstStyle/>
          <a:p>
            <a:pPr algn="ctr" rtl="1"/>
            <a:r>
              <a:rPr lang="ar-DZ" dirty="0" smtClean="0"/>
              <a:t>مقياس: الاطار المحيطي</a:t>
            </a:r>
            <a:br>
              <a:rPr lang="ar-DZ" dirty="0" smtClean="0"/>
            </a:br>
            <a:r>
              <a:rPr lang="ar-DZ" dirty="0" smtClean="0"/>
              <a:t/>
            </a:r>
            <a:br>
              <a:rPr lang="ar-DZ" dirty="0" smtClean="0"/>
            </a:br>
            <a:r>
              <a:rPr lang="ar-DZ" sz="3200" dirty="0" smtClean="0"/>
              <a:t>السنة الثانية ماستر إدارة استراتيجية</a:t>
            </a:r>
            <a:endParaRPr lang="fr-FR" sz="3200" dirty="0"/>
          </a:p>
        </p:txBody>
      </p:sp>
      <p:sp>
        <p:nvSpPr>
          <p:cNvPr id="3" name="Sous-titre 2"/>
          <p:cNvSpPr>
            <a:spLocks noGrp="1"/>
          </p:cNvSpPr>
          <p:nvPr>
            <p:ph type="subTitle" idx="1"/>
          </p:nvPr>
        </p:nvSpPr>
        <p:spPr>
          <a:xfrm>
            <a:off x="1275247" y="4669019"/>
            <a:ext cx="7766936" cy="1096899"/>
          </a:xfrm>
        </p:spPr>
        <p:txBody>
          <a:bodyPr>
            <a:normAutofit fontScale="92500" lnSpcReduction="10000"/>
          </a:bodyPr>
          <a:lstStyle/>
          <a:p>
            <a:pPr algn="ctr"/>
            <a:r>
              <a:rPr lang="ar-DZ" sz="3600" dirty="0" smtClean="0">
                <a:solidFill>
                  <a:schemeClr val="accent3">
                    <a:lumMod val="75000"/>
                  </a:schemeClr>
                </a:solidFill>
                <a:latin typeface="Sakkal Majalla" panose="02000000000000000000" pitchFamily="2" charset="-78"/>
                <a:cs typeface="Sakkal Majalla" panose="02000000000000000000" pitchFamily="2" charset="-78"/>
              </a:rPr>
              <a:t>د.بـــــــــــــــــــــــــــــــــرنــــــــــــي </a:t>
            </a:r>
            <a:r>
              <a:rPr lang="ar-DZ" sz="3600" dirty="0" smtClean="0">
                <a:solidFill>
                  <a:schemeClr val="accent3">
                    <a:lumMod val="75000"/>
                  </a:schemeClr>
                </a:solidFill>
                <a:latin typeface="Sakkal Majalla" panose="02000000000000000000" pitchFamily="2" charset="-78"/>
                <a:cs typeface="Sakkal Majalla" panose="02000000000000000000" pitchFamily="2" charset="-78"/>
              </a:rPr>
              <a:t>لطيفة</a:t>
            </a:r>
            <a:endParaRPr lang="ar-SA" sz="3600" dirty="0" smtClean="0">
              <a:solidFill>
                <a:schemeClr val="accent3">
                  <a:lumMod val="75000"/>
                </a:schemeClr>
              </a:solidFill>
              <a:latin typeface="Sakkal Majalla" panose="02000000000000000000" pitchFamily="2" charset="-78"/>
              <a:cs typeface="Sakkal Majalla" panose="02000000000000000000" pitchFamily="2" charset="-78"/>
            </a:endParaRPr>
          </a:p>
          <a:p>
            <a:pPr algn="ctr"/>
            <a:r>
              <a:rPr lang="ar-SA" sz="3600" dirty="0" smtClean="0">
                <a:solidFill>
                  <a:schemeClr val="accent3">
                    <a:lumMod val="75000"/>
                  </a:schemeClr>
                </a:solidFill>
                <a:latin typeface="Sakkal Majalla" panose="02000000000000000000" pitchFamily="2" charset="-78"/>
                <a:cs typeface="Sakkal Majalla" panose="02000000000000000000" pitchFamily="2" charset="-78"/>
              </a:rPr>
              <a:t>بالتصرف </a:t>
            </a:r>
            <a:r>
              <a:rPr lang="ar-SA" sz="3600" dirty="0" err="1" smtClean="0">
                <a:solidFill>
                  <a:schemeClr val="accent3">
                    <a:lumMod val="75000"/>
                  </a:schemeClr>
                </a:solidFill>
                <a:latin typeface="Sakkal Majalla" panose="02000000000000000000" pitchFamily="2" charset="-78"/>
                <a:cs typeface="Sakkal Majalla" panose="02000000000000000000" pitchFamily="2" charset="-78"/>
              </a:rPr>
              <a:t>د.</a:t>
            </a:r>
            <a:r>
              <a:rPr lang="ar-SA" sz="3600" dirty="0" smtClean="0">
                <a:solidFill>
                  <a:schemeClr val="accent3">
                    <a:lumMod val="75000"/>
                  </a:schemeClr>
                </a:solidFill>
                <a:latin typeface="Sakkal Majalla" panose="02000000000000000000" pitchFamily="2" charset="-78"/>
                <a:cs typeface="Sakkal Majalla" panose="02000000000000000000" pitchFamily="2" charset="-78"/>
              </a:rPr>
              <a:t> رحال </a:t>
            </a:r>
            <a:r>
              <a:rPr lang="ar-SA" sz="3600" dirty="0" err="1" smtClean="0">
                <a:solidFill>
                  <a:schemeClr val="accent3">
                    <a:lumMod val="75000"/>
                  </a:schemeClr>
                </a:solidFill>
                <a:latin typeface="Sakkal Majalla" panose="02000000000000000000" pitchFamily="2" charset="-78"/>
                <a:cs typeface="Sakkal Majalla" panose="02000000000000000000" pitchFamily="2" charset="-78"/>
              </a:rPr>
              <a:t>سلاف</a:t>
            </a:r>
            <a:endParaRPr lang="fr-FR" sz="3600" dirty="0">
              <a:solidFill>
                <a:schemeClr val="accent3">
                  <a:lumMod val="75000"/>
                </a:schemeClr>
              </a:solidFill>
              <a:latin typeface="Sakkal Majalla" panose="02000000000000000000" pitchFamily="2" charset="-78"/>
              <a:cs typeface="Sakkal Majalla" panose="02000000000000000000" pitchFamily="2" charset="-78"/>
            </a:endParaRPr>
          </a:p>
        </p:txBody>
      </p:sp>
      <p:sp>
        <p:nvSpPr>
          <p:cNvPr id="4" name="Rectangle 8"/>
          <p:cNvSpPr>
            <a:spLocks noChangeArrowheads="1"/>
          </p:cNvSpPr>
          <p:nvPr/>
        </p:nvSpPr>
        <p:spPr bwMode="auto">
          <a:xfrm>
            <a:off x="1309893" y="67280"/>
            <a:ext cx="9208156" cy="615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fr-FR" sz="1200" b="1" i="0" u="none" strike="noStrike" cap="none" normalizeH="0" baseline="0" dirty="0" err="1" smtClean="0">
                <a:ln>
                  <a:noFill/>
                </a:ln>
                <a:solidFill>
                  <a:schemeClr val="tx1"/>
                </a:solidFill>
                <a:effectLst/>
                <a:latin typeface="Arial" panose="020B0604020202020204" pitchFamily="34" charset="0"/>
                <a:ea typeface="Traditional Arabic" panose="02020603050405020304" pitchFamily="18" charset="-78"/>
                <a:cs typeface="Arial" panose="020B0604020202020204" pitchFamily="34" charset="0"/>
              </a:rPr>
              <a:t>اﻟﺠﻤﻬﻮرﻳﺔ</a:t>
            </a:r>
            <a:r>
              <a:rPr kumimoji="0" lang="ar-SA" altLang="fr-FR" sz="1200" b="1" i="0" u="none" strike="noStrike" cap="none" normalizeH="0" baseline="0" dirty="0" smtClean="0">
                <a:ln>
                  <a:noFill/>
                </a:ln>
                <a:solidFill>
                  <a:schemeClr val="tx1"/>
                </a:solidFill>
                <a:effectLst/>
                <a:latin typeface="Arial" panose="020B0604020202020204" pitchFamily="34" charset="0"/>
                <a:ea typeface="Traditional Arabic" panose="02020603050405020304" pitchFamily="18" charset="-78"/>
                <a:cs typeface="Arial" panose="020B0604020202020204" pitchFamily="34" charset="0"/>
              </a:rPr>
              <a:t> </a:t>
            </a:r>
            <a:r>
              <a:rPr kumimoji="0" lang="ar-SA" altLang="fr-FR" sz="1200" b="1" i="0" u="none" strike="noStrike" cap="none" normalizeH="0" baseline="0" dirty="0" err="1" smtClean="0">
                <a:ln>
                  <a:noFill/>
                </a:ln>
                <a:solidFill>
                  <a:schemeClr val="tx1"/>
                </a:solidFill>
                <a:effectLst/>
                <a:latin typeface="Arial" panose="020B0604020202020204" pitchFamily="34" charset="0"/>
                <a:ea typeface="Traditional Arabic" panose="02020603050405020304" pitchFamily="18" charset="-78"/>
                <a:cs typeface="Arial" panose="020B0604020202020204" pitchFamily="34" charset="0"/>
              </a:rPr>
              <a:t>اﻟﺠﺰاﺋﺮﻳﺔ</a:t>
            </a:r>
            <a:r>
              <a:rPr kumimoji="0" lang="ar-SA" altLang="fr-FR" sz="1200" b="1" i="0" u="none" strike="noStrike" cap="none" normalizeH="0" baseline="0" dirty="0" smtClean="0">
                <a:ln>
                  <a:noFill/>
                </a:ln>
                <a:solidFill>
                  <a:schemeClr val="tx1"/>
                </a:solidFill>
                <a:effectLst/>
                <a:latin typeface="Arial" panose="020B0604020202020204" pitchFamily="34" charset="0"/>
                <a:ea typeface="Traditional Arabic" panose="02020603050405020304" pitchFamily="18" charset="-78"/>
                <a:cs typeface="Arial" panose="020B0604020202020204" pitchFamily="34" charset="0"/>
              </a:rPr>
              <a:t> </a:t>
            </a:r>
            <a:r>
              <a:rPr kumimoji="0" lang="ar-SA" altLang="fr-FR" sz="1200" b="1" i="0" u="none" strike="noStrike" cap="none" normalizeH="0" baseline="0" dirty="0" err="1" smtClean="0">
                <a:ln>
                  <a:noFill/>
                </a:ln>
                <a:solidFill>
                  <a:schemeClr val="tx1"/>
                </a:solidFill>
                <a:effectLst/>
                <a:latin typeface="Arial" panose="020B0604020202020204" pitchFamily="34" charset="0"/>
                <a:ea typeface="Traditional Arabic" panose="02020603050405020304" pitchFamily="18" charset="-78"/>
                <a:cs typeface="Arial" panose="020B0604020202020204" pitchFamily="34" charset="0"/>
              </a:rPr>
              <a:t>اﻟﺪﻳﻤﻘﺮاﻃﻴﺔ</a:t>
            </a:r>
            <a:r>
              <a:rPr kumimoji="0" lang="ar-SA" altLang="fr-FR" sz="1200" b="1" i="0" u="none" strike="noStrike" cap="none" normalizeH="0" baseline="0" dirty="0" smtClean="0">
                <a:ln>
                  <a:noFill/>
                </a:ln>
                <a:solidFill>
                  <a:schemeClr val="tx1"/>
                </a:solidFill>
                <a:effectLst/>
                <a:latin typeface="Arial" panose="020B0604020202020204" pitchFamily="34" charset="0"/>
                <a:ea typeface="Traditional Arabic" panose="02020603050405020304" pitchFamily="18" charset="-78"/>
                <a:cs typeface="Arial" panose="020B0604020202020204" pitchFamily="34" charset="0"/>
              </a:rPr>
              <a:t> </a:t>
            </a:r>
            <a:r>
              <a:rPr kumimoji="0" lang="ar-SA" altLang="fr-FR" sz="1200" b="1" i="0" u="none" strike="noStrike" cap="none" normalizeH="0" baseline="0" dirty="0" err="1" smtClean="0">
                <a:ln>
                  <a:noFill/>
                </a:ln>
                <a:solidFill>
                  <a:schemeClr val="tx1"/>
                </a:solidFill>
                <a:effectLst/>
                <a:latin typeface="Arial" panose="020B0604020202020204" pitchFamily="34" charset="0"/>
                <a:ea typeface="Traditional Arabic" panose="02020603050405020304" pitchFamily="18" charset="-78"/>
                <a:cs typeface="Arial" panose="020B0604020202020204" pitchFamily="34" charset="0"/>
              </a:rPr>
              <a:t>اﻟﺸﻌﺒﻴﺔ</a:t>
            </a:r>
            <a:endParaRPr kumimoji="0" lang="fr-FR" altLang="fr-FR"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1" i="1" u="none" strike="noStrike" cap="none" normalizeH="0" baseline="0" dirty="0" smtClean="0">
                <a:ln>
                  <a:noFill/>
                </a:ln>
                <a:solidFill>
                  <a:schemeClr val="tx1"/>
                </a:solidFill>
                <a:effectLst/>
                <a:latin typeface="Times New Roman" panose="02020603050405020304" pitchFamily="18" charset="0"/>
                <a:ea typeface="Traditional Arabic" panose="02020603050405020304" pitchFamily="18" charset="-78"/>
                <a:cs typeface="Times New Roman" panose="02020603050405020304" pitchFamily="18" charset="0"/>
              </a:rPr>
              <a:t>République Algérienne Démocratique et Populaire</a:t>
            </a:r>
            <a:endParaRPr kumimoji="0" lang="fr-FR" altLang="fr-FR" sz="1100" b="0" i="0" u="none" strike="noStrike" cap="none" normalizeH="0" baseline="0" dirty="0" smtClean="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fr-FR" sz="1200" b="1" i="0" u="none" strike="noStrike" cap="none" normalizeH="0" baseline="0" dirty="0" smtClean="0">
                <a:ln>
                  <a:noFill/>
                </a:ln>
                <a:solidFill>
                  <a:schemeClr val="tx1"/>
                </a:solidFill>
                <a:effectLst/>
                <a:latin typeface="Arial" panose="020B0604020202020204" pitchFamily="34" charset="0"/>
                <a:ea typeface="Traditional Arabic" panose="02020603050405020304" pitchFamily="18" charset="-78"/>
                <a:cs typeface="Arial" panose="020B0604020202020204" pitchFamily="34" charset="0"/>
              </a:rPr>
              <a:t>وزارة </a:t>
            </a:r>
            <a:r>
              <a:rPr kumimoji="0" lang="ar-SA" altLang="fr-FR" sz="1200" b="1" i="0" u="none" strike="noStrike" cap="none" normalizeH="0" baseline="0" dirty="0" err="1" smtClean="0">
                <a:ln>
                  <a:noFill/>
                </a:ln>
                <a:solidFill>
                  <a:schemeClr val="tx1"/>
                </a:solidFill>
                <a:effectLst/>
                <a:latin typeface="Arial" panose="020B0604020202020204" pitchFamily="34" charset="0"/>
                <a:ea typeface="Traditional Arabic" panose="02020603050405020304" pitchFamily="18" charset="-78"/>
                <a:cs typeface="Arial" panose="020B0604020202020204" pitchFamily="34" charset="0"/>
              </a:rPr>
              <a:t>اﻟﺘﻌﻠﻴﻢ</a:t>
            </a:r>
            <a:r>
              <a:rPr kumimoji="0" lang="ar-SA" altLang="fr-FR" sz="1200" b="1" i="0" u="none" strike="noStrike" cap="none" normalizeH="0" baseline="0" dirty="0" smtClean="0">
                <a:ln>
                  <a:noFill/>
                </a:ln>
                <a:solidFill>
                  <a:schemeClr val="tx1"/>
                </a:solidFill>
                <a:effectLst/>
                <a:latin typeface="Arial" panose="020B0604020202020204" pitchFamily="34" charset="0"/>
                <a:ea typeface="Traditional Arabic" panose="02020603050405020304" pitchFamily="18" charset="-78"/>
                <a:cs typeface="Arial" panose="020B0604020202020204" pitchFamily="34" charset="0"/>
              </a:rPr>
              <a:t> </a:t>
            </a:r>
            <a:r>
              <a:rPr kumimoji="0" lang="ar-SA" altLang="fr-FR" sz="1200" b="1" i="0" u="none" strike="noStrike" cap="none" normalizeH="0" baseline="0" dirty="0" err="1" smtClean="0">
                <a:ln>
                  <a:noFill/>
                </a:ln>
                <a:solidFill>
                  <a:schemeClr val="tx1"/>
                </a:solidFill>
                <a:effectLst/>
                <a:latin typeface="Arial" panose="020B0604020202020204" pitchFamily="34" charset="0"/>
                <a:ea typeface="Traditional Arabic" panose="02020603050405020304" pitchFamily="18" charset="-78"/>
                <a:cs typeface="Arial" panose="020B0604020202020204" pitchFamily="34" charset="0"/>
              </a:rPr>
              <a:t>اﻟﻌﺎﻟﻲ</a:t>
            </a:r>
            <a:r>
              <a:rPr kumimoji="0" lang="ar-SA" altLang="fr-FR" sz="1200" b="1" i="0" u="none" strike="noStrike" cap="none" normalizeH="0" baseline="0" dirty="0" smtClean="0">
                <a:ln>
                  <a:noFill/>
                </a:ln>
                <a:solidFill>
                  <a:schemeClr val="tx1"/>
                </a:solidFill>
                <a:effectLst/>
                <a:latin typeface="Arial" panose="020B0604020202020204" pitchFamily="34" charset="0"/>
                <a:ea typeface="Traditional Arabic" panose="02020603050405020304" pitchFamily="18" charset="-78"/>
                <a:cs typeface="Arial" panose="020B0604020202020204" pitchFamily="34" charset="0"/>
              </a:rPr>
              <a:t> و </a:t>
            </a:r>
            <a:r>
              <a:rPr kumimoji="0" lang="ar-SA" altLang="fr-FR" sz="1200" b="1" i="0" u="none" strike="noStrike" cap="none" normalizeH="0" baseline="0" dirty="0" err="1" smtClean="0">
                <a:ln>
                  <a:noFill/>
                </a:ln>
                <a:solidFill>
                  <a:schemeClr val="tx1"/>
                </a:solidFill>
                <a:effectLst/>
                <a:latin typeface="Arial" panose="020B0604020202020204" pitchFamily="34" charset="0"/>
                <a:ea typeface="Traditional Arabic" panose="02020603050405020304" pitchFamily="18" charset="-78"/>
                <a:cs typeface="Arial" panose="020B0604020202020204" pitchFamily="34" charset="0"/>
              </a:rPr>
              <a:t>اﻟﺒﺤﺚ</a:t>
            </a:r>
            <a:r>
              <a:rPr kumimoji="0" lang="ar-SA" altLang="fr-FR" sz="1200" b="1" i="0" u="none" strike="noStrike" cap="none" normalizeH="0" baseline="0" dirty="0" smtClean="0">
                <a:ln>
                  <a:noFill/>
                </a:ln>
                <a:solidFill>
                  <a:schemeClr val="tx1"/>
                </a:solidFill>
                <a:effectLst/>
                <a:latin typeface="Arial" panose="020B0604020202020204" pitchFamily="34" charset="0"/>
                <a:ea typeface="Traditional Arabic" panose="02020603050405020304" pitchFamily="18" charset="-78"/>
                <a:cs typeface="Arial" panose="020B0604020202020204" pitchFamily="34" charset="0"/>
              </a:rPr>
              <a:t> </a:t>
            </a:r>
            <a:r>
              <a:rPr kumimoji="0" lang="ar-SA" altLang="fr-FR" sz="1200" b="1" i="0" u="none" strike="noStrike" cap="none" normalizeH="0" baseline="0" dirty="0" err="1" smtClean="0">
                <a:ln>
                  <a:noFill/>
                </a:ln>
                <a:solidFill>
                  <a:schemeClr val="tx1"/>
                </a:solidFill>
                <a:effectLst/>
                <a:latin typeface="Arial" panose="020B0604020202020204" pitchFamily="34" charset="0"/>
                <a:ea typeface="Traditional Arabic" panose="02020603050405020304" pitchFamily="18" charset="-78"/>
                <a:cs typeface="Arial" panose="020B0604020202020204" pitchFamily="34" charset="0"/>
              </a:rPr>
              <a:t>اﻟﻌﻠﻤﻲ</a:t>
            </a:r>
            <a:endParaRPr kumimoji="0" lang="fr-FR" altLang="fr-FR"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grpSp>
        <p:nvGrpSpPr>
          <p:cNvPr id="5" name="Group 2"/>
          <p:cNvGrpSpPr>
            <a:grpSpLocks/>
          </p:cNvGrpSpPr>
          <p:nvPr/>
        </p:nvGrpSpPr>
        <p:grpSpPr bwMode="auto">
          <a:xfrm>
            <a:off x="1816160" y="625109"/>
            <a:ext cx="8402320" cy="915670"/>
            <a:chOff x="1553" y="151"/>
            <a:chExt cx="13232" cy="1442"/>
          </a:xfrm>
        </p:grpSpPr>
        <p:sp>
          <p:nvSpPr>
            <p:cNvPr id="6" name="Freeform 8"/>
            <p:cNvSpPr>
              <a:spLocks/>
            </p:cNvSpPr>
            <p:nvPr/>
          </p:nvSpPr>
          <p:spPr bwMode="auto">
            <a:xfrm>
              <a:off x="7888" y="166"/>
              <a:ext cx="783" cy="1289"/>
            </a:xfrm>
            <a:custGeom>
              <a:avLst/>
              <a:gdLst>
                <a:gd name="T0" fmla="+- 0 8280 7889"/>
                <a:gd name="T1" fmla="*/ T0 w 783"/>
                <a:gd name="T2" fmla="+- 0 167 167"/>
                <a:gd name="T3" fmla="*/ 167 h 1289"/>
                <a:gd name="T4" fmla="+- 0 8167 7889"/>
                <a:gd name="T5" fmla="*/ T4 w 783"/>
                <a:gd name="T6" fmla="+- 0 194 167"/>
                <a:gd name="T7" fmla="*/ 194 h 1289"/>
                <a:gd name="T8" fmla="+- 0 8115 7889"/>
                <a:gd name="T9" fmla="*/ T8 w 783"/>
                <a:gd name="T10" fmla="+- 0 226 167"/>
                <a:gd name="T11" fmla="*/ 226 h 1289"/>
                <a:gd name="T12" fmla="+- 0 8067 7889"/>
                <a:gd name="T13" fmla="*/ T12 w 783"/>
                <a:gd name="T14" fmla="+- 0 270 167"/>
                <a:gd name="T15" fmla="*/ 270 h 1289"/>
                <a:gd name="T16" fmla="+- 0 8023 7889"/>
                <a:gd name="T17" fmla="*/ T16 w 783"/>
                <a:gd name="T18" fmla="+- 0 324 167"/>
                <a:gd name="T19" fmla="*/ 324 h 1289"/>
                <a:gd name="T20" fmla="+- 0 7985 7889"/>
                <a:gd name="T21" fmla="*/ T20 w 783"/>
                <a:gd name="T22" fmla="+- 0 388 167"/>
                <a:gd name="T23" fmla="*/ 388 h 1289"/>
                <a:gd name="T24" fmla="+- 0 7952 7889"/>
                <a:gd name="T25" fmla="*/ T24 w 783"/>
                <a:gd name="T26" fmla="+- 0 459 167"/>
                <a:gd name="T27" fmla="*/ 459 h 1289"/>
                <a:gd name="T28" fmla="+- 0 7925 7889"/>
                <a:gd name="T29" fmla="*/ T28 w 783"/>
                <a:gd name="T30" fmla="+- 0 539 167"/>
                <a:gd name="T31" fmla="*/ 539 h 1289"/>
                <a:gd name="T32" fmla="+- 0 7905 7889"/>
                <a:gd name="T33" fmla="*/ T32 w 783"/>
                <a:gd name="T34" fmla="+- 0 624 167"/>
                <a:gd name="T35" fmla="*/ 624 h 1289"/>
                <a:gd name="T36" fmla="+- 0 7893 7889"/>
                <a:gd name="T37" fmla="*/ T36 w 783"/>
                <a:gd name="T38" fmla="+- 0 715 167"/>
                <a:gd name="T39" fmla="*/ 715 h 1289"/>
                <a:gd name="T40" fmla="+- 0 7889 7889"/>
                <a:gd name="T41" fmla="*/ T40 w 783"/>
                <a:gd name="T42" fmla="+- 0 810 167"/>
                <a:gd name="T43" fmla="*/ 810 h 1289"/>
                <a:gd name="T44" fmla="+- 0 7893 7889"/>
                <a:gd name="T45" fmla="*/ T44 w 783"/>
                <a:gd name="T46" fmla="+- 0 905 167"/>
                <a:gd name="T47" fmla="*/ 905 h 1289"/>
                <a:gd name="T48" fmla="+- 0 7905 7889"/>
                <a:gd name="T49" fmla="*/ T48 w 783"/>
                <a:gd name="T50" fmla="+- 0 997 167"/>
                <a:gd name="T51" fmla="*/ 997 h 1289"/>
                <a:gd name="T52" fmla="+- 0 7925 7889"/>
                <a:gd name="T53" fmla="*/ T52 w 783"/>
                <a:gd name="T54" fmla="+- 0 1082 167"/>
                <a:gd name="T55" fmla="*/ 1082 h 1289"/>
                <a:gd name="T56" fmla="+- 0 7952 7889"/>
                <a:gd name="T57" fmla="*/ T56 w 783"/>
                <a:gd name="T58" fmla="+- 0 1162 167"/>
                <a:gd name="T59" fmla="*/ 1162 h 1289"/>
                <a:gd name="T60" fmla="+- 0 7985 7889"/>
                <a:gd name="T61" fmla="*/ T60 w 783"/>
                <a:gd name="T62" fmla="+- 0 1234 167"/>
                <a:gd name="T63" fmla="*/ 1234 h 1289"/>
                <a:gd name="T64" fmla="+- 0 8023 7889"/>
                <a:gd name="T65" fmla="*/ T64 w 783"/>
                <a:gd name="T66" fmla="+- 0 1297 167"/>
                <a:gd name="T67" fmla="*/ 1297 h 1289"/>
                <a:gd name="T68" fmla="+- 0 8067 7889"/>
                <a:gd name="T69" fmla="*/ T68 w 783"/>
                <a:gd name="T70" fmla="+- 0 1352 167"/>
                <a:gd name="T71" fmla="*/ 1352 h 1289"/>
                <a:gd name="T72" fmla="+- 0 8115 7889"/>
                <a:gd name="T73" fmla="*/ T72 w 783"/>
                <a:gd name="T74" fmla="+- 0 1395 167"/>
                <a:gd name="T75" fmla="*/ 1395 h 1289"/>
                <a:gd name="T76" fmla="+- 0 8167 7889"/>
                <a:gd name="T77" fmla="*/ T76 w 783"/>
                <a:gd name="T78" fmla="+- 0 1428 167"/>
                <a:gd name="T79" fmla="*/ 1428 h 1289"/>
                <a:gd name="T80" fmla="+- 0 8280 7889"/>
                <a:gd name="T81" fmla="*/ T80 w 783"/>
                <a:gd name="T82" fmla="+- 0 1455 167"/>
                <a:gd name="T83" fmla="*/ 1455 h 1289"/>
                <a:gd name="T84" fmla="+- 0 8338 7889"/>
                <a:gd name="T85" fmla="*/ T84 w 783"/>
                <a:gd name="T86" fmla="+- 0 1448 167"/>
                <a:gd name="T87" fmla="*/ 1448 h 1289"/>
                <a:gd name="T88" fmla="+- 0 8445 7889"/>
                <a:gd name="T89" fmla="*/ T88 w 783"/>
                <a:gd name="T90" fmla="+- 0 1395 167"/>
                <a:gd name="T91" fmla="*/ 1395 h 1289"/>
                <a:gd name="T92" fmla="+- 0 8493 7889"/>
                <a:gd name="T93" fmla="*/ T92 w 783"/>
                <a:gd name="T94" fmla="+- 0 1352 167"/>
                <a:gd name="T95" fmla="*/ 1352 h 1289"/>
                <a:gd name="T96" fmla="+- 0 8537 7889"/>
                <a:gd name="T97" fmla="*/ T96 w 783"/>
                <a:gd name="T98" fmla="+- 0 1297 167"/>
                <a:gd name="T99" fmla="*/ 1297 h 1289"/>
                <a:gd name="T100" fmla="+- 0 8575 7889"/>
                <a:gd name="T101" fmla="*/ T100 w 783"/>
                <a:gd name="T102" fmla="+- 0 1234 167"/>
                <a:gd name="T103" fmla="*/ 1234 h 1289"/>
                <a:gd name="T104" fmla="+- 0 8608 7889"/>
                <a:gd name="T105" fmla="*/ T104 w 783"/>
                <a:gd name="T106" fmla="+- 0 1162 167"/>
                <a:gd name="T107" fmla="*/ 1162 h 1289"/>
                <a:gd name="T108" fmla="+- 0 8635 7889"/>
                <a:gd name="T109" fmla="*/ T108 w 783"/>
                <a:gd name="T110" fmla="+- 0 1082 167"/>
                <a:gd name="T111" fmla="*/ 1082 h 1289"/>
                <a:gd name="T112" fmla="+- 0 8655 7889"/>
                <a:gd name="T113" fmla="*/ T112 w 783"/>
                <a:gd name="T114" fmla="+- 0 997 167"/>
                <a:gd name="T115" fmla="*/ 997 h 1289"/>
                <a:gd name="T116" fmla="+- 0 8667 7889"/>
                <a:gd name="T117" fmla="*/ T116 w 783"/>
                <a:gd name="T118" fmla="+- 0 905 167"/>
                <a:gd name="T119" fmla="*/ 905 h 1289"/>
                <a:gd name="T120" fmla="+- 0 8671 7889"/>
                <a:gd name="T121" fmla="*/ T120 w 783"/>
                <a:gd name="T122" fmla="+- 0 810 167"/>
                <a:gd name="T123" fmla="*/ 810 h 1289"/>
                <a:gd name="T124" fmla="+- 0 8667 7889"/>
                <a:gd name="T125" fmla="*/ T124 w 783"/>
                <a:gd name="T126" fmla="+- 0 715 167"/>
                <a:gd name="T127" fmla="*/ 715 h 1289"/>
                <a:gd name="T128" fmla="+- 0 8655 7889"/>
                <a:gd name="T129" fmla="*/ T128 w 783"/>
                <a:gd name="T130" fmla="+- 0 624 167"/>
                <a:gd name="T131" fmla="*/ 624 h 1289"/>
                <a:gd name="T132" fmla="+- 0 8635 7889"/>
                <a:gd name="T133" fmla="*/ T132 w 783"/>
                <a:gd name="T134" fmla="+- 0 539 167"/>
                <a:gd name="T135" fmla="*/ 539 h 1289"/>
                <a:gd name="T136" fmla="+- 0 8608 7889"/>
                <a:gd name="T137" fmla="*/ T136 w 783"/>
                <a:gd name="T138" fmla="+- 0 459 167"/>
                <a:gd name="T139" fmla="*/ 459 h 1289"/>
                <a:gd name="T140" fmla="+- 0 8575 7889"/>
                <a:gd name="T141" fmla="*/ T140 w 783"/>
                <a:gd name="T142" fmla="+- 0 388 167"/>
                <a:gd name="T143" fmla="*/ 388 h 1289"/>
                <a:gd name="T144" fmla="+- 0 8537 7889"/>
                <a:gd name="T145" fmla="*/ T144 w 783"/>
                <a:gd name="T146" fmla="+- 0 324 167"/>
                <a:gd name="T147" fmla="*/ 324 h 1289"/>
                <a:gd name="T148" fmla="+- 0 8493 7889"/>
                <a:gd name="T149" fmla="*/ T148 w 783"/>
                <a:gd name="T150" fmla="+- 0 270 167"/>
                <a:gd name="T151" fmla="*/ 270 h 1289"/>
                <a:gd name="T152" fmla="+- 0 8445 7889"/>
                <a:gd name="T153" fmla="*/ T152 w 783"/>
                <a:gd name="T154" fmla="+- 0 226 167"/>
                <a:gd name="T155" fmla="*/ 226 h 1289"/>
                <a:gd name="T156" fmla="+- 0 8393 7889"/>
                <a:gd name="T157" fmla="*/ T156 w 783"/>
                <a:gd name="T158" fmla="+- 0 194 167"/>
                <a:gd name="T159" fmla="*/ 194 h 1289"/>
                <a:gd name="T160" fmla="+- 0 8280 7889"/>
                <a:gd name="T161" fmla="*/ T160 w 783"/>
                <a:gd name="T162" fmla="+- 0 167 167"/>
                <a:gd name="T163" fmla="*/ 167 h 12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783" h="1289">
                  <a:moveTo>
                    <a:pt x="391" y="0"/>
                  </a:moveTo>
                  <a:lnTo>
                    <a:pt x="278" y="27"/>
                  </a:lnTo>
                  <a:lnTo>
                    <a:pt x="226" y="59"/>
                  </a:lnTo>
                  <a:lnTo>
                    <a:pt x="178" y="103"/>
                  </a:lnTo>
                  <a:lnTo>
                    <a:pt x="134" y="157"/>
                  </a:lnTo>
                  <a:lnTo>
                    <a:pt x="96" y="221"/>
                  </a:lnTo>
                  <a:lnTo>
                    <a:pt x="63" y="292"/>
                  </a:lnTo>
                  <a:lnTo>
                    <a:pt x="36" y="372"/>
                  </a:lnTo>
                  <a:lnTo>
                    <a:pt x="16" y="457"/>
                  </a:lnTo>
                  <a:lnTo>
                    <a:pt x="4" y="548"/>
                  </a:lnTo>
                  <a:lnTo>
                    <a:pt x="0" y="643"/>
                  </a:lnTo>
                  <a:lnTo>
                    <a:pt x="4" y="738"/>
                  </a:lnTo>
                  <a:lnTo>
                    <a:pt x="16" y="830"/>
                  </a:lnTo>
                  <a:lnTo>
                    <a:pt x="36" y="915"/>
                  </a:lnTo>
                  <a:lnTo>
                    <a:pt x="63" y="995"/>
                  </a:lnTo>
                  <a:lnTo>
                    <a:pt x="96" y="1067"/>
                  </a:lnTo>
                  <a:lnTo>
                    <a:pt x="134" y="1130"/>
                  </a:lnTo>
                  <a:lnTo>
                    <a:pt x="178" y="1185"/>
                  </a:lnTo>
                  <a:lnTo>
                    <a:pt x="226" y="1228"/>
                  </a:lnTo>
                  <a:lnTo>
                    <a:pt x="278" y="1261"/>
                  </a:lnTo>
                  <a:lnTo>
                    <a:pt x="391" y="1288"/>
                  </a:lnTo>
                  <a:lnTo>
                    <a:pt x="449" y="1281"/>
                  </a:lnTo>
                  <a:lnTo>
                    <a:pt x="556" y="1228"/>
                  </a:lnTo>
                  <a:lnTo>
                    <a:pt x="604" y="1185"/>
                  </a:lnTo>
                  <a:lnTo>
                    <a:pt x="648" y="1130"/>
                  </a:lnTo>
                  <a:lnTo>
                    <a:pt x="686" y="1067"/>
                  </a:lnTo>
                  <a:lnTo>
                    <a:pt x="719" y="995"/>
                  </a:lnTo>
                  <a:lnTo>
                    <a:pt x="746" y="915"/>
                  </a:lnTo>
                  <a:lnTo>
                    <a:pt x="766" y="830"/>
                  </a:lnTo>
                  <a:lnTo>
                    <a:pt x="778" y="738"/>
                  </a:lnTo>
                  <a:lnTo>
                    <a:pt x="782" y="643"/>
                  </a:lnTo>
                  <a:lnTo>
                    <a:pt x="778" y="548"/>
                  </a:lnTo>
                  <a:lnTo>
                    <a:pt x="766" y="457"/>
                  </a:lnTo>
                  <a:lnTo>
                    <a:pt x="746" y="372"/>
                  </a:lnTo>
                  <a:lnTo>
                    <a:pt x="719" y="292"/>
                  </a:lnTo>
                  <a:lnTo>
                    <a:pt x="686" y="221"/>
                  </a:lnTo>
                  <a:lnTo>
                    <a:pt x="648" y="157"/>
                  </a:lnTo>
                  <a:lnTo>
                    <a:pt x="604" y="103"/>
                  </a:lnTo>
                  <a:lnTo>
                    <a:pt x="556" y="59"/>
                  </a:lnTo>
                  <a:lnTo>
                    <a:pt x="504" y="27"/>
                  </a:lnTo>
                  <a:lnTo>
                    <a:pt x="391" y="0"/>
                  </a:lnTo>
                </a:path>
              </a:pathLst>
            </a:custGeom>
            <a:noFill/>
            <a:ln w="19812">
              <a:solidFill>
                <a:srgbClr val="333399"/>
              </a:solidFill>
              <a:prstDash val="solid"/>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pic>
          <p:nvPicPr>
            <p:cNvPr id="7"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01" y="382"/>
              <a:ext cx="550" cy="8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87" y="267"/>
              <a:ext cx="593" cy="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092" y="1268"/>
              <a:ext cx="363"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Line 4"/>
            <p:cNvCxnSpPr>
              <a:cxnSpLocks noChangeShapeType="1"/>
            </p:cNvCxnSpPr>
            <p:nvPr/>
          </p:nvCxnSpPr>
          <p:spPr bwMode="auto">
            <a:xfrm>
              <a:off x="1553" y="1503"/>
              <a:ext cx="13231" cy="0"/>
            </a:xfrm>
            <a:prstGeom prst="line">
              <a:avLst/>
            </a:prstGeom>
            <a:noFill/>
            <a:ln w="12192">
              <a:solidFill>
                <a:srgbClr val="000000"/>
              </a:solidFill>
              <a:prstDash val="solid"/>
              <a:round/>
              <a:headEnd/>
              <a:tailEnd/>
            </a:ln>
            <a:extLst>
              <a:ext uri="{909E8E84-426E-40DD-AFC4-6F175D3DCCD1}">
                <a14:hiddenFill xmlns="" xmlns:a14="http://schemas.microsoft.com/office/drawing/2010/main">
                  <a:noFill/>
                </a14:hiddenFill>
              </a:ext>
            </a:extLst>
          </p:spPr>
        </p:cxnSp>
        <p:cxnSp>
          <p:nvCxnSpPr>
            <p:cNvPr id="11" name="Line 3"/>
            <p:cNvCxnSpPr>
              <a:cxnSpLocks noChangeShapeType="1"/>
            </p:cNvCxnSpPr>
            <p:nvPr/>
          </p:nvCxnSpPr>
          <p:spPr bwMode="auto">
            <a:xfrm>
              <a:off x="1553" y="1562"/>
              <a:ext cx="13231" cy="0"/>
            </a:xfrm>
            <a:prstGeom prst="line">
              <a:avLst/>
            </a:prstGeom>
            <a:noFill/>
            <a:ln w="38100">
              <a:solidFill>
                <a:srgbClr val="000000"/>
              </a:solidFill>
              <a:prstDash val="solid"/>
              <a:round/>
              <a:headEnd/>
              <a:tailEnd/>
            </a:ln>
            <a:extLst>
              <a:ext uri="{909E8E84-426E-40DD-AFC4-6F175D3DCCD1}">
                <a14:hiddenFill xmlns="" xmlns:a14="http://schemas.microsoft.com/office/drawing/2010/main">
                  <a:noFill/>
                </a14:hiddenFill>
              </a:ext>
            </a:extLst>
          </p:spPr>
        </p:cxnSp>
      </p:grpSp>
      <p:sp>
        <p:nvSpPr>
          <p:cNvPr id="12" name="ZoneTexte 11"/>
          <p:cNvSpPr txBox="1"/>
          <p:nvPr/>
        </p:nvSpPr>
        <p:spPr>
          <a:xfrm>
            <a:off x="7848534" y="353915"/>
            <a:ext cx="4005329" cy="954107"/>
          </a:xfrm>
          <a:prstGeom prst="rect">
            <a:avLst/>
          </a:prstGeom>
          <a:noFill/>
        </p:spPr>
        <p:txBody>
          <a:bodyPr wrap="square" rtlCol="0">
            <a:spAutoFit/>
          </a:bodyPr>
          <a:lstStyle/>
          <a:p>
            <a:pPr algn="r" rtl="1"/>
            <a:r>
              <a:rPr lang="ar-DZ" sz="1400" b="1" dirty="0" smtClean="0">
                <a:effectLst>
                  <a:outerShdw blurRad="38100" dist="38100" dir="2700000" algn="tl">
                    <a:srgbClr val="000000">
                      <a:alpha val="43137"/>
                    </a:srgbClr>
                  </a:outerShdw>
                </a:effectLst>
              </a:rPr>
              <a:t>جامعة محمد خيضر بسكرة</a:t>
            </a:r>
          </a:p>
          <a:p>
            <a:pPr algn="r" rtl="1"/>
            <a:r>
              <a:rPr lang="ar-DZ" sz="1400" b="1" dirty="0" smtClean="0">
                <a:effectLst>
                  <a:outerShdw blurRad="38100" dist="38100" dir="2700000" algn="tl">
                    <a:srgbClr val="000000">
                      <a:alpha val="43137"/>
                    </a:srgbClr>
                  </a:outerShdw>
                </a:effectLst>
              </a:rPr>
              <a:t>كلية العلوم الاقتصادية والتجارية وعلوم التسيير</a:t>
            </a:r>
          </a:p>
          <a:p>
            <a:pPr algn="r" rtl="1"/>
            <a:r>
              <a:rPr lang="ar-DZ" sz="1400" b="1" dirty="0" smtClean="0">
                <a:effectLst>
                  <a:outerShdw blurRad="38100" dist="38100" dir="2700000" algn="tl">
                    <a:srgbClr val="000000">
                      <a:alpha val="43137"/>
                    </a:srgbClr>
                  </a:outerShdw>
                </a:effectLst>
              </a:rPr>
              <a:t>قسم علوم التسيير</a:t>
            </a:r>
          </a:p>
          <a:p>
            <a:pPr algn="r" rtl="1"/>
            <a:r>
              <a:rPr lang="ar-DZ" sz="1400" b="1" dirty="0" smtClean="0">
                <a:effectLst>
                  <a:outerShdw blurRad="38100" dist="38100" dir="2700000" algn="tl">
                    <a:srgbClr val="000000">
                      <a:alpha val="43137"/>
                    </a:srgbClr>
                  </a:outerShdw>
                </a:effectLst>
              </a:rPr>
              <a:t>السنة الجامعية 2020-2021</a:t>
            </a:r>
            <a:endParaRPr lang="fr-FR" sz="1400" b="1" dirty="0">
              <a:effectLst>
                <a:outerShdw blurRad="38100" dist="38100" dir="2700000" algn="tl">
                  <a:srgbClr val="000000">
                    <a:alpha val="43137"/>
                  </a:srgbClr>
                </a:outerShdw>
              </a:effectLst>
            </a:endParaRPr>
          </a:p>
        </p:txBody>
      </p:sp>
      <p:sp>
        <p:nvSpPr>
          <p:cNvPr id="13" name="Rectangle 12"/>
          <p:cNvSpPr/>
          <p:nvPr/>
        </p:nvSpPr>
        <p:spPr>
          <a:xfrm>
            <a:off x="28243" y="340450"/>
            <a:ext cx="4394887" cy="1200329"/>
          </a:xfrm>
          <a:prstGeom prst="rect">
            <a:avLst/>
          </a:prstGeom>
        </p:spPr>
        <p:txBody>
          <a:bodyPr wrap="square">
            <a:spAutoFit/>
          </a:bodyPr>
          <a:lstStyle/>
          <a:p>
            <a:pPr marL="67945">
              <a:spcBef>
                <a:spcPts val="800"/>
              </a:spcBef>
              <a:spcAft>
                <a:spcPts val="0"/>
              </a:spcAft>
            </a:pPr>
            <a:r>
              <a:rPr lang="fr-FR" sz="1200" b="1" i="1" dirty="0">
                <a:effectLst>
                  <a:outerShdw blurRad="38100" dist="38100" dir="2700000" algn="tl">
                    <a:srgbClr val="000000">
                      <a:alpha val="43137"/>
                    </a:srgbClr>
                  </a:outerShdw>
                </a:effectLst>
                <a:latin typeface="Times New Roman" panose="02020603050405020304" pitchFamily="18" charset="0"/>
                <a:ea typeface="Traditional Arabic" panose="02020603050405020304" pitchFamily="18" charset="-78"/>
                <a:cs typeface="Traditional Arabic" panose="02020603050405020304" pitchFamily="18" charset="-78"/>
              </a:rPr>
              <a:t>Université Mohamed KHIDHER -Biskra</a:t>
            </a:r>
            <a:endParaRPr lang="fr-FR" sz="1200" b="1" dirty="0">
              <a:effectLst>
                <a:outerShdw blurRad="38100" dist="38100" dir="2700000" algn="tl">
                  <a:srgbClr val="000000">
                    <a:alpha val="43137"/>
                  </a:srgbClr>
                </a:outerShdw>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marL="67945" marR="23495">
              <a:spcBef>
                <a:spcPts val="5"/>
              </a:spcBef>
              <a:spcAft>
                <a:spcPts val="0"/>
              </a:spcAft>
            </a:pPr>
            <a:r>
              <a:rPr lang="fr-FR" sz="1200" b="1" i="1" dirty="0">
                <a:effectLst>
                  <a:outerShdw blurRad="38100" dist="38100" dir="2700000" algn="tl">
                    <a:srgbClr val="000000">
                      <a:alpha val="43137"/>
                    </a:srgbClr>
                  </a:outerShdw>
                </a:effectLst>
                <a:latin typeface="Times New Roman" panose="02020603050405020304" pitchFamily="18" charset="0"/>
                <a:ea typeface="Traditional Arabic" panose="02020603050405020304" pitchFamily="18" charset="-78"/>
                <a:cs typeface="Traditional Arabic" panose="02020603050405020304" pitchFamily="18" charset="-78"/>
              </a:rPr>
              <a:t>Faculté des Sciences Economiques, Commerciales</a:t>
            </a:r>
            <a:r>
              <a:rPr lang="fr-FR" sz="1200" b="1" i="1" spc="-95" dirty="0">
                <a:effectLst>
                  <a:outerShdw blurRad="38100" dist="38100" dir="2700000" algn="tl">
                    <a:srgbClr val="000000">
                      <a:alpha val="43137"/>
                    </a:srgbClr>
                  </a:outerShdw>
                </a:effectLst>
                <a:latin typeface="Times New Roman" panose="02020603050405020304" pitchFamily="18" charset="0"/>
                <a:ea typeface="Traditional Arabic" panose="02020603050405020304" pitchFamily="18" charset="-78"/>
                <a:cs typeface="Traditional Arabic" panose="02020603050405020304" pitchFamily="18" charset="-78"/>
              </a:rPr>
              <a:t> </a:t>
            </a:r>
            <a:r>
              <a:rPr lang="fr-FR" sz="1200" b="1" i="1" dirty="0">
                <a:effectLst>
                  <a:outerShdw blurRad="38100" dist="38100" dir="2700000" algn="tl">
                    <a:srgbClr val="000000">
                      <a:alpha val="43137"/>
                    </a:srgbClr>
                  </a:outerShdw>
                </a:effectLst>
                <a:latin typeface="Times New Roman" panose="02020603050405020304" pitchFamily="18" charset="0"/>
                <a:ea typeface="Traditional Arabic" panose="02020603050405020304" pitchFamily="18" charset="-78"/>
                <a:cs typeface="Traditional Arabic" panose="02020603050405020304" pitchFamily="18" charset="-78"/>
              </a:rPr>
              <a:t>et des Sciences de</a:t>
            </a:r>
            <a:r>
              <a:rPr lang="fr-FR" sz="1200" b="1" i="1" spc="-5" dirty="0">
                <a:effectLst>
                  <a:outerShdw blurRad="38100" dist="38100" dir="2700000" algn="tl">
                    <a:srgbClr val="000000">
                      <a:alpha val="43137"/>
                    </a:srgbClr>
                  </a:outerShdw>
                </a:effectLst>
                <a:latin typeface="Times New Roman" panose="02020603050405020304" pitchFamily="18" charset="0"/>
                <a:ea typeface="Traditional Arabic" panose="02020603050405020304" pitchFamily="18" charset="-78"/>
                <a:cs typeface="Traditional Arabic" panose="02020603050405020304" pitchFamily="18" charset="-78"/>
              </a:rPr>
              <a:t> </a:t>
            </a:r>
            <a:r>
              <a:rPr lang="fr-FR" sz="1200" b="1" i="1" dirty="0">
                <a:effectLst>
                  <a:outerShdw blurRad="38100" dist="38100" dir="2700000" algn="tl">
                    <a:srgbClr val="000000">
                      <a:alpha val="43137"/>
                    </a:srgbClr>
                  </a:outerShdw>
                </a:effectLst>
                <a:latin typeface="Times New Roman" panose="02020603050405020304" pitchFamily="18" charset="0"/>
                <a:ea typeface="Traditional Arabic" panose="02020603050405020304" pitchFamily="18" charset="-78"/>
                <a:cs typeface="Traditional Arabic" panose="02020603050405020304" pitchFamily="18" charset="-78"/>
              </a:rPr>
              <a:t>Gestion</a:t>
            </a:r>
            <a:endParaRPr lang="fr-FR" sz="1200" b="1" dirty="0">
              <a:effectLst>
                <a:outerShdw blurRad="38100" dist="38100" dir="2700000" algn="tl">
                  <a:srgbClr val="000000">
                    <a:alpha val="43137"/>
                  </a:srgbClr>
                </a:outerShdw>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marL="67945">
              <a:spcBef>
                <a:spcPts val="25"/>
              </a:spcBef>
              <a:spcAft>
                <a:spcPts val="0"/>
              </a:spcAft>
            </a:pPr>
            <a:r>
              <a:rPr lang="fr-FR" sz="1200" b="1" i="1" dirty="0">
                <a:effectLst>
                  <a:outerShdw blurRad="38100" dist="38100" dir="2700000" algn="tl">
                    <a:srgbClr val="000000">
                      <a:alpha val="43137"/>
                    </a:srgbClr>
                  </a:outerShdw>
                </a:effectLst>
                <a:latin typeface="Times New Roman" panose="02020603050405020304" pitchFamily="18" charset="0"/>
                <a:ea typeface="Traditional Arabic" panose="02020603050405020304" pitchFamily="18" charset="-78"/>
                <a:cs typeface="Traditional Arabic" panose="02020603050405020304" pitchFamily="18" charset="-78"/>
              </a:rPr>
              <a:t>Département de</a:t>
            </a:r>
            <a:r>
              <a:rPr lang="fr-FR" sz="1200" b="1" i="1" spc="-55" dirty="0">
                <a:effectLst>
                  <a:outerShdw blurRad="38100" dist="38100" dir="2700000" algn="tl">
                    <a:srgbClr val="000000">
                      <a:alpha val="43137"/>
                    </a:srgbClr>
                  </a:outerShdw>
                </a:effectLst>
                <a:latin typeface="Times New Roman" panose="02020603050405020304" pitchFamily="18" charset="0"/>
                <a:ea typeface="Traditional Arabic" panose="02020603050405020304" pitchFamily="18" charset="-78"/>
                <a:cs typeface="Traditional Arabic" panose="02020603050405020304" pitchFamily="18" charset="-78"/>
              </a:rPr>
              <a:t> </a:t>
            </a:r>
            <a:r>
              <a:rPr lang="fr-FR" sz="1200" b="1" i="1" dirty="0">
                <a:effectLst>
                  <a:outerShdw blurRad="38100" dist="38100" dir="2700000" algn="tl">
                    <a:srgbClr val="000000">
                      <a:alpha val="43137"/>
                    </a:srgbClr>
                  </a:outerShdw>
                </a:effectLst>
                <a:latin typeface="Times New Roman" panose="02020603050405020304" pitchFamily="18" charset="0"/>
                <a:ea typeface="Traditional Arabic" panose="02020603050405020304" pitchFamily="18" charset="-78"/>
                <a:cs typeface="Traditional Arabic" panose="02020603050405020304" pitchFamily="18" charset="-78"/>
              </a:rPr>
              <a:t>Gestion</a:t>
            </a:r>
            <a:endParaRPr lang="fr-FR" sz="1200" b="1" dirty="0">
              <a:effectLst>
                <a:outerShdw blurRad="38100" dist="38100" dir="2700000" algn="tl">
                  <a:srgbClr val="000000">
                    <a:alpha val="43137"/>
                  </a:srgbClr>
                </a:outerShdw>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r>
              <a:rPr lang="fr-FR" sz="1200" b="1" dirty="0">
                <a:effectLst>
                  <a:outerShdw blurRad="38100" dist="38100" dir="2700000" algn="tl">
                    <a:srgbClr val="000000">
                      <a:alpha val="43137"/>
                    </a:srgbClr>
                  </a:outerShdw>
                </a:effectLst>
                <a:latin typeface="Traditional Arabic" panose="02020603050405020304" pitchFamily="18" charset="-78"/>
                <a:ea typeface="Traditional Arabic" panose="02020603050405020304" pitchFamily="18" charset="-78"/>
              </a:rPr>
              <a:t/>
            </a:r>
            <a:br>
              <a:rPr lang="fr-FR" sz="1200" b="1" dirty="0">
                <a:effectLst>
                  <a:outerShdw blurRad="38100" dist="38100" dir="2700000" algn="tl">
                    <a:srgbClr val="000000">
                      <a:alpha val="43137"/>
                    </a:srgbClr>
                  </a:outerShdw>
                </a:effectLst>
                <a:latin typeface="Traditional Arabic" panose="02020603050405020304" pitchFamily="18" charset="-78"/>
                <a:ea typeface="Traditional Arabic" panose="02020603050405020304" pitchFamily="18" charset="-78"/>
              </a:rPr>
            </a:br>
            <a:endParaRPr lang="fr-FR" sz="1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371661977"/>
      </p:ext>
    </p:extLst>
  </p:cSld>
  <p:clrMapOvr>
    <a:masterClrMapping/>
  </p:clrMapOvr>
  <mc:AlternateContent xmlns:mc="http://schemas.openxmlformats.org/markup-compatibility/2006">
    <mc:Choice xmlns="" xmlns:p14="http://schemas.microsoft.com/office/powerpoint/2010/main" Requires="p14">
      <p:transition spd="slow" p14:dur="2000" advTm="77343"/>
    </mc:Choice>
    <mc:Fallback>
      <p:transition spd="slow" advTm="7734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63886" y="522514"/>
            <a:ext cx="6529251" cy="1149533"/>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ar-SA" sz="4800" b="1" dirty="0" smtClean="0">
                <a:latin typeface="Sakkal Majalla" pitchFamily="2" charset="-78"/>
                <a:cs typeface="Sakkal Majalla" pitchFamily="2" charset="-78"/>
              </a:rPr>
              <a:t/>
            </a:r>
            <a:br>
              <a:rPr lang="ar-SA" sz="4800" b="1" dirty="0" smtClean="0">
                <a:latin typeface="Sakkal Majalla" pitchFamily="2" charset="-78"/>
                <a:cs typeface="Sakkal Majalla" pitchFamily="2" charset="-78"/>
              </a:rPr>
            </a:br>
            <a:r>
              <a:rPr lang="ar-SA" sz="4800" b="1" dirty="0" smtClean="0">
                <a:latin typeface="Sakkal Majalla" pitchFamily="2" charset="-78"/>
                <a:cs typeface="Sakkal Majalla" pitchFamily="2" charset="-78"/>
              </a:rPr>
              <a:t>الإطار الدولي وإستراتيجية المنظمة </a:t>
            </a:r>
            <a:r>
              <a:rPr lang="fr-FR" sz="4800" dirty="0" smtClean="0">
                <a:latin typeface="Sakkal Majalla" pitchFamily="2" charset="-78"/>
                <a:cs typeface="Sakkal Majalla" pitchFamily="2" charset="-78"/>
              </a:rPr>
              <a:t/>
            </a:r>
            <a:br>
              <a:rPr lang="fr-FR" sz="4800" dirty="0" smtClean="0">
                <a:latin typeface="Sakkal Majalla" pitchFamily="2" charset="-78"/>
                <a:cs typeface="Sakkal Majalla" pitchFamily="2" charset="-78"/>
              </a:rPr>
            </a:br>
            <a:endParaRPr lang="fr-FR" sz="4800" dirty="0"/>
          </a:p>
        </p:txBody>
      </p:sp>
      <p:sp>
        <p:nvSpPr>
          <p:cNvPr id="3" name="Espace réservé du contenu 2"/>
          <p:cNvSpPr>
            <a:spLocks noGrp="1"/>
          </p:cNvSpPr>
          <p:nvPr>
            <p:ph idx="1"/>
          </p:nvPr>
        </p:nvSpPr>
        <p:spPr>
          <a:xfrm>
            <a:off x="698862" y="1946367"/>
            <a:ext cx="10820400" cy="3239588"/>
          </a:xfrm>
        </p:spPr>
        <p:txBody>
          <a:bodyPr>
            <a:noAutofit/>
          </a:bodyPr>
          <a:lstStyle/>
          <a:p>
            <a:pPr algn="just" rtl="1"/>
            <a:r>
              <a:rPr lang="ar-SA" sz="3200" dirty="0" smtClean="0">
                <a:effectLst>
                  <a:outerShdw blurRad="38100" dist="38100" dir="2700000" algn="tl">
                    <a:srgbClr val="000000">
                      <a:alpha val="43137"/>
                    </a:srgbClr>
                  </a:outerShdw>
                </a:effectLst>
                <a:latin typeface="Sakkal Majalla" pitchFamily="2" charset="-78"/>
                <a:cs typeface="Sakkal Majalla" pitchFamily="2" charset="-78"/>
              </a:rPr>
              <a:t>السياسة الدولية والعلاقات الدبلوماسية: </a:t>
            </a:r>
            <a:r>
              <a:rPr lang="ar-SA" sz="3200" dirty="0" smtClean="0">
                <a:latin typeface="Sakkal Majalla" pitchFamily="2" charset="-78"/>
                <a:cs typeface="Sakkal Majalla" pitchFamily="2" charset="-78"/>
              </a:rPr>
              <a:t>يجب أن تأخذ المنظمة في الاعتبار العوامل السياسية والعلاقات الدبلوماسية بين </a:t>
            </a:r>
            <a:r>
              <a:rPr lang="ar-SA" sz="3200" dirty="0" err="1" smtClean="0">
                <a:latin typeface="Sakkal Majalla" pitchFamily="2" charset="-78"/>
                <a:cs typeface="Sakkal Majalla" pitchFamily="2" charset="-78"/>
              </a:rPr>
              <a:t>الدول.</a:t>
            </a:r>
            <a:r>
              <a:rPr lang="ar-SA" sz="3200" dirty="0" smtClean="0">
                <a:latin typeface="Sakkal Majalla" pitchFamily="2" charset="-78"/>
                <a:cs typeface="Sakkal Majalla" pitchFamily="2" charset="-78"/>
              </a:rPr>
              <a:t> قد يتأثر أداء المنظمة وفرصها التجارية بالعلاقات الدولية والنزاعات </a:t>
            </a:r>
            <a:r>
              <a:rPr lang="ar-SA" sz="3200" dirty="0" err="1" smtClean="0">
                <a:latin typeface="Sakkal Majalla" pitchFamily="2" charset="-78"/>
                <a:cs typeface="Sakkal Majalla" pitchFamily="2" charset="-78"/>
              </a:rPr>
              <a:t>الجيوسياسية.</a:t>
            </a:r>
            <a:r>
              <a:rPr lang="ar-SA" sz="3200" dirty="0" smtClean="0">
                <a:latin typeface="Sakkal Majalla" pitchFamily="2" charset="-78"/>
                <a:cs typeface="Sakkal Majalla" pitchFamily="2" charset="-78"/>
              </a:rPr>
              <a:t> ينبغي على المنظمة أن تقيّم تأثير هذه العوامل وأن تضمن توافر استراتيجية ملائمة للتعامل معها.</a:t>
            </a:r>
            <a:endParaRPr lang="fr-FR" sz="3200" dirty="0" smtClean="0">
              <a:latin typeface="Sakkal Majalla" pitchFamily="2" charset="-78"/>
              <a:cs typeface="Sakkal Majalla" pitchFamily="2" charset="-78"/>
            </a:endParaRPr>
          </a:p>
          <a:p>
            <a:pPr algn="just" rtl="1"/>
            <a:r>
              <a:rPr lang="fr-FR" sz="3200" dirty="0" smtClean="0">
                <a:latin typeface="Sakkal Majalla" pitchFamily="2" charset="-78"/>
                <a:cs typeface="Sakkal Majalla" pitchFamily="2" charset="-78"/>
              </a:rPr>
              <a:t> </a:t>
            </a:r>
          </a:p>
          <a:p>
            <a:pPr algn="just" rtl="1"/>
            <a:r>
              <a:rPr lang="ar-SA" sz="3200" dirty="0" smtClean="0">
                <a:effectLst>
                  <a:outerShdw blurRad="38100" dist="38100" dir="2700000" algn="tl">
                    <a:srgbClr val="000000">
                      <a:alpha val="43137"/>
                    </a:srgbClr>
                  </a:outerShdw>
                </a:effectLst>
                <a:latin typeface="Sakkal Majalla" pitchFamily="2" charset="-78"/>
                <a:cs typeface="Sakkal Majalla" pitchFamily="2" charset="-78"/>
              </a:rPr>
              <a:t>الاتفاقيات الدولية والمنظمات الدولية: </a:t>
            </a:r>
            <a:r>
              <a:rPr lang="ar-SA" sz="3200" dirty="0" smtClean="0">
                <a:latin typeface="Sakkal Majalla" pitchFamily="2" charset="-78"/>
                <a:cs typeface="Sakkal Majalla" pitchFamily="2" charset="-78"/>
              </a:rPr>
              <a:t>تلعب الاتفاقيات الدولية والمنظمات الدولية دورًا هامًا في تشكيل الإطار </a:t>
            </a:r>
            <a:r>
              <a:rPr lang="ar-SA" sz="3200" dirty="0" err="1" smtClean="0">
                <a:latin typeface="Sakkal Majalla" pitchFamily="2" charset="-78"/>
                <a:cs typeface="Sakkal Majalla" pitchFamily="2" charset="-78"/>
              </a:rPr>
              <a:t>الدولي.</a:t>
            </a:r>
            <a:r>
              <a:rPr lang="ar-SA" sz="3200" dirty="0" smtClean="0">
                <a:latin typeface="Sakkal Majalla" pitchFamily="2" charset="-78"/>
                <a:cs typeface="Sakkal Majalla" pitchFamily="2" charset="-78"/>
              </a:rPr>
              <a:t> يجب على المنظمة أن تعرف الاتفاقيات والمعاهدات التي تنضوي تحتها وأن تلتزم </a:t>
            </a:r>
            <a:r>
              <a:rPr lang="ar-SA" sz="3200" dirty="0" err="1" smtClean="0">
                <a:latin typeface="Sakkal Majalla" pitchFamily="2" charset="-78"/>
                <a:cs typeface="Sakkal Majalla" pitchFamily="2" charset="-78"/>
              </a:rPr>
              <a:t>بها.</a:t>
            </a:r>
            <a:r>
              <a:rPr lang="ar-SA" sz="3200" dirty="0" smtClean="0">
                <a:latin typeface="Sakkal Majalla" pitchFamily="2" charset="-78"/>
                <a:cs typeface="Sakkal Majalla" pitchFamily="2" charset="-78"/>
              </a:rPr>
              <a:t> كما ينبغي عليها الاستفادة من المنظمات الدولية المعنية بمجال عملها، مثل الأمم المتحدة ومنظمة التجارة العالمية، في تطوير استراتيجيتها.</a:t>
            </a:r>
            <a:endParaRPr lang="fr-FR" sz="3200" dirty="0" smtClean="0">
              <a:latin typeface="Sakkal Majalla" pitchFamily="2" charset="-78"/>
              <a:cs typeface="Sakkal Majalla" pitchFamily="2" charset="-78"/>
            </a:endParaRPr>
          </a:p>
          <a:p>
            <a:pPr algn="just" rtl="1">
              <a:spcBef>
                <a:spcPts val="0"/>
              </a:spcBef>
            </a:pPr>
            <a:endParaRPr lang="fr-FR" sz="3600" dirty="0">
              <a:latin typeface="Sakkal Majalla" pitchFamily="2" charset="-78"/>
              <a:cs typeface="Sakkal Majalla"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63886" y="522514"/>
            <a:ext cx="6529251" cy="1149533"/>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ar-SA" sz="4800" b="1" dirty="0" smtClean="0">
                <a:latin typeface="Sakkal Majalla" pitchFamily="2" charset="-78"/>
                <a:cs typeface="Sakkal Majalla" pitchFamily="2" charset="-78"/>
              </a:rPr>
              <a:t/>
            </a:r>
            <a:br>
              <a:rPr lang="ar-SA" sz="4800" b="1" dirty="0" smtClean="0">
                <a:latin typeface="Sakkal Majalla" pitchFamily="2" charset="-78"/>
                <a:cs typeface="Sakkal Majalla" pitchFamily="2" charset="-78"/>
              </a:rPr>
            </a:br>
            <a:r>
              <a:rPr lang="ar-SA" sz="4800" b="1" dirty="0" smtClean="0">
                <a:latin typeface="Sakkal Majalla" pitchFamily="2" charset="-78"/>
                <a:cs typeface="Sakkal Majalla" pitchFamily="2" charset="-78"/>
              </a:rPr>
              <a:t>الإطار الدولي وإستراتيجية المنظمة </a:t>
            </a:r>
            <a:r>
              <a:rPr lang="fr-FR" sz="4800" dirty="0" smtClean="0">
                <a:latin typeface="Sakkal Majalla" pitchFamily="2" charset="-78"/>
                <a:cs typeface="Sakkal Majalla" pitchFamily="2" charset="-78"/>
              </a:rPr>
              <a:t/>
            </a:r>
            <a:br>
              <a:rPr lang="fr-FR" sz="4800" dirty="0" smtClean="0">
                <a:latin typeface="Sakkal Majalla" pitchFamily="2" charset="-78"/>
                <a:cs typeface="Sakkal Majalla" pitchFamily="2" charset="-78"/>
              </a:rPr>
            </a:br>
            <a:endParaRPr lang="fr-FR" sz="4800" dirty="0"/>
          </a:p>
        </p:txBody>
      </p:sp>
      <p:sp>
        <p:nvSpPr>
          <p:cNvPr id="3" name="Espace réservé du contenu 2"/>
          <p:cNvSpPr>
            <a:spLocks noGrp="1"/>
          </p:cNvSpPr>
          <p:nvPr>
            <p:ph idx="1"/>
          </p:nvPr>
        </p:nvSpPr>
        <p:spPr>
          <a:xfrm>
            <a:off x="698862" y="1946367"/>
            <a:ext cx="10820400" cy="3239588"/>
          </a:xfrm>
        </p:spPr>
        <p:txBody>
          <a:bodyPr>
            <a:noAutofit/>
          </a:bodyPr>
          <a:lstStyle/>
          <a:p>
            <a:pPr algn="just" rtl="1"/>
            <a:r>
              <a:rPr lang="ar-SA" sz="3200" b="1" dirty="0" smtClean="0">
                <a:effectLst>
                  <a:outerShdw blurRad="38100" dist="38100" dir="2700000" algn="tl">
                    <a:srgbClr val="000000">
                      <a:alpha val="43137"/>
                    </a:srgbClr>
                  </a:outerShdw>
                </a:effectLst>
                <a:latin typeface="Sakkal Majalla" pitchFamily="2" charset="-78"/>
                <a:cs typeface="Sakkal Majalla" pitchFamily="2" charset="-78"/>
              </a:rPr>
              <a:t>التوجهات </a:t>
            </a:r>
            <a:r>
              <a:rPr lang="ar-SA" sz="3200" b="1" dirty="0" smtClean="0">
                <a:effectLst>
                  <a:outerShdw blurRad="38100" dist="38100" dir="2700000" algn="tl">
                    <a:srgbClr val="000000">
                      <a:alpha val="43137"/>
                    </a:srgbClr>
                  </a:outerShdw>
                </a:effectLst>
                <a:latin typeface="Sakkal Majalla" pitchFamily="2" charset="-78"/>
                <a:cs typeface="Sakkal Majalla" pitchFamily="2" charset="-78"/>
              </a:rPr>
              <a:t>الاقتصادية العالمية: </a:t>
            </a:r>
            <a:r>
              <a:rPr lang="ar-SA" sz="3200" dirty="0" smtClean="0">
                <a:latin typeface="Sakkal Majalla" pitchFamily="2" charset="-78"/>
                <a:cs typeface="Sakkal Majalla" pitchFamily="2" charset="-78"/>
              </a:rPr>
              <a:t>يجب أن تأخذ المنظمة في الاعتبار التوجهات الاقتصادية العالمية والتغيرات في السوق </a:t>
            </a:r>
            <a:r>
              <a:rPr lang="ar-SA" sz="3200" dirty="0" err="1" smtClean="0">
                <a:latin typeface="Sakkal Majalla" pitchFamily="2" charset="-78"/>
                <a:cs typeface="Sakkal Majalla" pitchFamily="2" charset="-78"/>
              </a:rPr>
              <a:t>العالمية.</a:t>
            </a:r>
            <a:r>
              <a:rPr lang="ar-SA" sz="3200" dirty="0" smtClean="0">
                <a:latin typeface="Sakkal Majalla" pitchFamily="2" charset="-78"/>
                <a:cs typeface="Sakkal Majalla" pitchFamily="2" charset="-78"/>
              </a:rPr>
              <a:t> قد تتأثر استراتيجية المنظمة بالتحولات في النماذج الاقتصادية والتجارة الدولية والاستثمار الأجنبي </a:t>
            </a:r>
            <a:r>
              <a:rPr lang="ar-SA" sz="3200" dirty="0" err="1" smtClean="0">
                <a:latin typeface="Sakkal Majalla" pitchFamily="2" charset="-78"/>
                <a:cs typeface="Sakkal Majalla" pitchFamily="2" charset="-78"/>
              </a:rPr>
              <a:t>المباشر.</a:t>
            </a:r>
            <a:r>
              <a:rPr lang="ar-SA" sz="3200" dirty="0" smtClean="0">
                <a:latin typeface="Sakkal Majalla" pitchFamily="2" charset="-78"/>
                <a:cs typeface="Sakkal Majalla" pitchFamily="2" charset="-78"/>
              </a:rPr>
              <a:t> ينبغي على المنظمة أن تتعامل مع هذه التوجهات وأن تضمن توافر استراتيجية تتواءم مع التطورات الاقتصادية العالمية</a:t>
            </a:r>
            <a:r>
              <a:rPr lang="ar-SA" sz="3200" dirty="0" smtClean="0">
                <a:latin typeface="Sakkal Majalla" pitchFamily="2" charset="-78"/>
                <a:cs typeface="Sakkal Majalla" pitchFamily="2" charset="-78"/>
              </a:rPr>
              <a:t>.</a:t>
            </a:r>
            <a:endParaRPr lang="ar-SA" sz="3200" dirty="0" smtClean="0">
              <a:latin typeface="Sakkal Majalla" pitchFamily="2" charset="-78"/>
              <a:cs typeface="Sakkal Majalla" pitchFamily="2" charset="-78"/>
            </a:endParaRPr>
          </a:p>
          <a:p>
            <a:pPr algn="just" rtl="1"/>
            <a:endParaRPr lang="fr-FR" sz="3200" dirty="0" smtClean="0">
              <a:latin typeface="Sakkal Majalla" pitchFamily="2" charset="-78"/>
              <a:cs typeface="Sakkal Majalla" pitchFamily="2" charset="-78"/>
            </a:endParaRPr>
          </a:p>
          <a:p>
            <a:pPr algn="just" rtl="1"/>
            <a:r>
              <a:rPr lang="ar-SA" sz="3200" b="1" dirty="0" smtClean="0">
                <a:effectLst>
                  <a:outerShdw blurRad="38100" dist="38100" dir="2700000" algn="tl">
                    <a:srgbClr val="000000">
                      <a:alpha val="43137"/>
                    </a:srgbClr>
                  </a:outerShdw>
                </a:effectLst>
                <a:latin typeface="Sakkal Majalla" pitchFamily="2" charset="-78"/>
                <a:cs typeface="Sakkal Majalla" pitchFamily="2" charset="-78"/>
              </a:rPr>
              <a:t>التنوع الثقافي والاجتماعي: </a:t>
            </a:r>
            <a:r>
              <a:rPr lang="ar-SA" sz="3200" dirty="0" smtClean="0">
                <a:latin typeface="Sakkal Majalla" pitchFamily="2" charset="-78"/>
                <a:cs typeface="Sakkal Majalla" pitchFamily="2" charset="-78"/>
              </a:rPr>
              <a:t>ينبغي أن تأخذ المنظمة في الاعتبار التنوع الثقافي والاجتماعي في البلدان التي تعمل </a:t>
            </a:r>
            <a:r>
              <a:rPr lang="ar-SA" sz="3200" dirty="0" err="1" smtClean="0">
                <a:latin typeface="Sakkal Majalla" pitchFamily="2" charset="-78"/>
                <a:cs typeface="Sakkal Majalla" pitchFamily="2" charset="-78"/>
              </a:rPr>
              <a:t>فيها.</a:t>
            </a:r>
            <a:r>
              <a:rPr lang="ar-SA" sz="3200" dirty="0" smtClean="0">
                <a:latin typeface="Sakkal Majalla" pitchFamily="2" charset="-78"/>
                <a:cs typeface="Sakkal Majalla" pitchFamily="2" charset="-78"/>
              </a:rPr>
              <a:t> يجب على المنظمة أن تحترم الاختلافات الثقافية والاجتماعية وأن تضمن أن استراتيجيتها تعكس هذا التنوع وتحترم حقوق الأقليات والقيم المحلية.</a:t>
            </a:r>
            <a:endParaRPr lang="fr-FR" sz="3200" dirty="0" smtClean="0">
              <a:latin typeface="Sakkal Majalla" pitchFamily="2" charset="-78"/>
              <a:cs typeface="Sakkal Majalla" pitchFamily="2" charset="-78"/>
            </a:endParaRPr>
          </a:p>
          <a:p>
            <a:pPr algn="just" rtl="1">
              <a:spcBef>
                <a:spcPts val="0"/>
              </a:spcBef>
            </a:pPr>
            <a:endParaRPr lang="fr-FR" sz="3600" dirty="0">
              <a:latin typeface="Sakkal Majalla" pitchFamily="2" charset="-78"/>
              <a:cs typeface="Sakkal Majalla"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63886" y="522514"/>
            <a:ext cx="6529251" cy="1149533"/>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ar-SA" sz="4800" b="1" dirty="0" smtClean="0">
                <a:latin typeface="Sakkal Majalla" pitchFamily="2" charset="-78"/>
                <a:cs typeface="Sakkal Majalla" pitchFamily="2" charset="-78"/>
              </a:rPr>
              <a:t/>
            </a:r>
            <a:br>
              <a:rPr lang="ar-SA" sz="4800" b="1" dirty="0" smtClean="0">
                <a:latin typeface="Sakkal Majalla" pitchFamily="2" charset="-78"/>
                <a:cs typeface="Sakkal Majalla" pitchFamily="2" charset="-78"/>
              </a:rPr>
            </a:br>
            <a:r>
              <a:rPr lang="ar-SA" sz="4800" b="1" dirty="0" smtClean="0">
                <a:latin typeface="Sakkal Majalla" pitchFamily="2" charset="-78"/>
                <a:cs typeface="Sakkal Majalla" pitchFamily="2" charset="-78"/>
              </a:rPr>
              <a:t>الإطار الدولي وإستراتيجية المنظمة </a:t>
            </a:r>
            <a:r>
              <a:rPr lang="fr-FR" sz="4800" dirty="0" smtClean="0">
                <a:latin typeface="Sakkal Majalla" pitchFamily="2" charset="-78"/>
                <a:cs typeface="Sakkal Majalla" pitchFamily="2" charset="-78"/>
              </a:rPr>
              <a:t/>
            </a:r>
            <a:br>
              <a:rPr lang="fr-FR" sz="4800" dirty="0" smtClean="0">
                <a:latin typeface="Sakkal Majalla" pitchFamily="2" charset="-78"/>
                <a:cs typeface="Sakkal Majalla" pitchFamily="2" charset="-78"/>
              </a:rPr>
            </a:br>
            <a:endParaRPr lang="fr-FR" sz="4800" dirty="0"/>
          </a:p>
        </p:txBody>
      </p:sp>
      <p:sp>
        <p:nvSpPr>
          <p:cNvPr id="3" name="Espace réservé du contenu 2"/>
          <p:cNvSpPr>
            <a:spLocks noGrp="1"/>
          </p:cNvSpPr>
          <p:nvPr>
            <p:ph idx="1"/>
          </p:nvPr>
        </p:nvSpPr>
        <p:spPr>
          <a:xfrm>
            <a:off x="698862" y="1946367"/>
            <a:ext cx="10820400" cy="4415244"/>
          </a:xfrm>
        </p:spPr>
        <p:txBody>
          <a:bodyPr>
            <a:noAutofit/>
          </a:bodyPr>
          <a:lstStyle/>
          <a:p>
            <a:pPr algn="just" rtl="1"/>
            <a:r>
              <a:rPr lang="ar-SA" sz="2800" dirty="0" smtClean="0">
                <a:effectLst>
                  <a:outerShdw blurRad="38100" dist="38100" dir="2700000" algn="tl">
                    <a:srgbClr val="000000">
                      <a:alpha val="43137"/>
                    </a:srgbClr>
                  </a:outerShdw>
                </a:effectLst>
                <a:latin typeface="Sakkal Majalla" pitchFamily="2" charset="-78"/>
                <a:cs typeface="Sakkal Majalla" pitchFamily="2" charset="-78"/>
              </a:rPr>
              <a:t>التحديات البيئية والمستدامة: </a:t>
            </a:r>
            <a:r>
              <a:rPr lang="ar-SA" sz="2800" dirty="0" smtClean="0">
                <a:latin typeface="Sakkal Majalla" pitchFamily="2" charset="-78"/>
                <a:cs typeface="Sakkal Majalla" pitchFamily="2" charset="-78"/>
              </a:rPr>
              <a:t>يجب أن تأخذ المنظمة في الاعتبار التحديات البيئية العالمية والمبادئ </a:t>
            </a:r>
            <a:r>
              <a:rPr lang="ar-SA" sz="2800" dirty="0" err="1" smtClean="0">
                <a:latin typeface="Sakkal Majalla" pitchFamily="2" charset="-78"/>
                <a:cs typeface="Sakkal Majalla" pitchFamily="2" charset="-78"/>
              </a:rPr>
              <a:t>المستدامة.</a:t>
            </a:r>
            <a:r>
              <a:rPr lang="ar-SA" sz="2800" dirty="0" smtClean="0">
                <a:latin typeface="Sakkal Majalla" pitchFamily="2" charset="-78"/>
                <a:cs typeface="Sakkal Majalla" pitchFamily="2" charset="-78"/>
              </a:rPr>
              <a:t> ينبغي عليها أن تكون على دراية بالقضايا البيئية العالمية مثل تغير المناخ وتلوث المياه والتنوع </a:t>
            </a:r>
            <a:r>
              <a:rPr lang="ar-SA" sz="2800" dirty="0" err="1" smtClean="0">
                <a:latin typeface="Sakkal Majalla" pitchFamily="2" charset="-78"/>
                <a:cs typeface="Sakkal Majalla" pitchFamily="2" charset="-78"/>
              </a:rPr>
              <a:t>البيولوجي.</a:t>
            </a:r>
            <a:r>
              <a:rPr lang="ar-SA" sz="2800" dirty="0" smtClean="0">
                <a:latin typeface="Sakkal Majalla" pitchFamily="2" charset="-78"/>
                <a:cs typeface="Sakkal Majalla" pitchFamily="2" charset="-78"/>
              </a:rPr>
              <a:t> يجب أن تضمن المنظمة وجود استراتيجية مستدامة تهدف إلى الحفاظ على البيئة وتعزيز الممارسات المستدامة</a:t>
            </a:r>
            <a:r>
              <a:rPr lang="ar-SA" sz="2800" dirty="0" smtClean="0">
                <a:latin typeface="Sakkal Majalla" pitchFamily="2" charset="-78"/>
                <a:cs typeface="Sakkal Majalla" pitchFamily="2" charset="-78"/>
              </a:rPr>
              <a:t>.</a:t>
            </a:r>
            <a:endParaRPr lang="fr-FR" sz="2800" dirty="0" smtClean="0">
              <a:latin typeface="Sakkal Majalla" pitchFamily="2" charset="-78"/>
              <a:cs typeface="Sakkal Majalla" pitchFamily="2" charset="-78"/>
            </a:endParaRPr>
          </a:p>
          <a:p>
            <a:pPr algn="just" rtl="1"/>
            <a:r>
              <a:rPr lang="ar-SA" sz="2800" b="1" dirty="0" err="1" smtClean="0">
                <a:effectLst>
                  <a:outerShdw blurRad="38100" dist="38100" dir="2700000" algn="tl">
                    <a:srgbClr val="000000">
                      <a:alpha val="43137"/>
                    </a:srgbClr>
                  </a:outerShdw>
                </a:effectLst>
                <a:latin typeface="Sakkal Majalla" pitchFamily="2" charset="-78"/>
                <a:cs typeface="Sakkal Majalla" pitchFamily="2" charset="-78"/>
              </a:rPr>
              <a:t>الحوكمة</a:t>
            </a:r>
            <a:r>
              <a:rPr lang="ar-SA" sz="2800" b="1" dirty="0" smtClean="0">
                <a:effectLst>
                  <a:outerShdw blurRad="38100" dist="38100" dir="2700000" algn="tl">
                    <a:srgbClr val="000000">
                      <a:alpha val="43137"/>
                    </a:srgbClr>
                  </a:outerShdw>
                </a:effectLst>
                <a:latin typeface="Sakkal Majalla" pitchFamily="2" charset="-78"/>
                <a:cs typeface="Sakkal Majalla" pitchFamily="2" charset="-78"/>
              </a:rPr>
              <a:t> العالمية: </a:t>
            </a:r>
            <a:r>
              <a:rPr lang="ar-SA" sz="2800" dirty="0" smtClean="0">
                <a:latin typeface="Sakkal Majalla" pitchFamily="2" charset="-78"/>
                <a:cs typeface="Sakkal Majalla" pitchFamily="2" charset="-78"/>
              </a:rPr>
              <a:t>تلعب </a:t>
            </a:r>
            <a:r>
              <a:rPr lang="ar-SA" sz="2800" dirty="0" err="1" smtClean="0">
                <a:latin typeface="Sakkal Majalla" pitchFamily="2" charset="-78"/>
                <a:cs typeface="Sakkal Majalla" pitchFamily="2" charset="-78"/>
              </a:rPr>
              <a:t>الحوكمة</a:t>
            </a:r>
            <a:r>
              <a:rPr lang="ar-SA" sz="2800" dirty="0" smtClean="0">
                <a:latin typeface="Sakkal Majalla" pitchFamily="2" charset="-78"/>
                <a:cs typeface="Sakkal Majalla" pitchFamily="2" charset="-78"/>
              </a:rPr>
              <a:t> العالمية دورًا هامًا في تحديد الإطار الدولي وتشكيل سياسات الأعمال </a:t>
            </a:r>
            <a:r>
              <a:rPr lang="ar-SA" sz="2800" dirty="0" err="1" smtClean="0">
                <a:latin typeface="Sakkal Majalla" pitchFamily="2" charset="-78"/>
                <a:cs typeface="Sakkal Majalla" pitchFamily="2" charset="-78"/>
              </a:rPr>
              <a:t>العالمية.</a:t>
            </a:r>
            <a:r>
              <a:rPr lang="ar-SA" sz="2800" dirty="0" smtClean="0">
                <a:latin typeface="Sakkal Majalla" pitchFamily="2" charset="-78"/>
                <a:cs typeface="Sakkal Majalla" pitchFamily="2" charset="-78"/>
              </a:rPr>
              <a:t> يجب على المنظمة أن تكون ملتزمة بمبادئ </a:t>
            </a:r>
            <a:r>
              <a:rPr lang="ar-SA" sz="2800" dirty="0" err="1" smtClean="0">
                <a:latin typeface="Sakkal Majalla" pitchFamily="2" charset="-78"/>
                <a:cs typeface="Sakkal Majalla" pitchFamily="2" charset="-78"/>
              </a:rPr>
              <a:t>الحوكمة</a:t>
            </a:r>
            <a:r>
              <a:rPr lang="ar-SA" sz="2800" dirty="0" smtClean="0">
                <a:latin typeface="Sakkal Majalla" pitchFamily="2" charset="-78"/>
                <a:cs typeface="Sakkal Majalla" pitchFamily="2" charset="-78"/>
              </a:rPr>
              <a:t> العالمية وأن تتبع ممارسات </a:t>
            </a:r>
            <a:r>
              <a:rPr lang="ar-SA" sz="2800" dirty="0" err="1" smtClean="0">
                <a:latin typeface="Sakkal Majalla" pitchFamily="2" charset="-78"/>
                <a:cs typeface="Sakkal Majalla" pitchFamily="2" charset="-78"/>
              </a:rPr>
              <a:t>حوكمة</a:t>
            </a:r>
            <a:r>
              <a:rPr lang="ar-SA" sz="2800" dirty="0" smtClean="0">
                <a:latin typeface="Sakkal Majalla" pitchFamily="2" charset="-78"/>
                <a:cs typeface="Sakkal Majalla" pitchFamily="2" charset="-78"/>
              </a:rPr>
              <a:t> قوية وشفافة في جميع جوانب عملها</a:t>
            </a:r>
            <a:r>
              <a:rPr lang="ar-SA" sz="2800" dirty="0" smtClean="0">
                <a:latin typeface="Sakkal Majalla" pitchFamily="2" charset="-78"/>
                <a:cs typeface="Sakkal Majalla" pitchFamily="2" charset="-78"/>
              </a:rPr>
              <a:t>.</a:t>
            </a:r>
            <a:endParaRPr lang="fr-FR" sz="2800" dirty="0" smtClean="0">
              <a:latin typeface="Sakkal Majalla" pitchFamily="2" charset="-78"/>
              <a:cs typeface="Sakkal Majalla" pitchFamily="2" charset="-78"/>
            </a:endParaRPr>
          </a:p>
          <a:p>
            <a:pPr algn="just" rtl="1"/>
            <a:r>
              <a:rPr lang="ar-SA" sz="2800" b="1" dirty="0" smtClean="0">
                <a:effectLst>
                  <a:outerShdw blurRad="38100" dist="38100" dir="2700000" algn="tl">
                    <a:srgbClr val="000000">
                      <a:alpha val="43137"/>
                    </a:srgbClr>
                  </a:outerShdw>
                </a:effectLst>
                <a:latin typeface="Sakkal Majalla" pitchFamily="2" charset="-78"/>
                <a:cs typeface="Sakkal Majalla" pitchFamily="2" charset="-78"/>
              </a:rPr>
              <a:t>التكنولوجيا والابتكار: </a:t>
            </a:r>
            <a:r>
              <a:rPr lang="ar-SA" sz="2800" dirty="0" smtClean="0">
                <a:latin typeface="Sakkal Majalla" pitchFamily="2" charset="-78"/>
                <a:cs typeface="Sakkal Majalla" pitchFamily="2" charset="-78"/>
              </a:rPr>
              <a:t>ينبغي على المنظمة أن تأخذ في الاعتبار التطورات التكنولوجية والابتكارات في </a:t>
            </a:r>
            <a:r>
              <a:rPr lang="ar-SA" sz="2800" dirty="0" err="1" smtClean="0">
                <a:latin typeface="Sakkal Majalla" pitchFamily="2" charset="-78"/>
                <a:cs typeface="Sakkal Majalla" pitchFamily="2" charset="-78"/>
              </a:rPr>
              <a:t>العالم.</a:t>
            </a:r>
            <a:r>
              <a:rPr lang="ar-SA" sz="2800" dirty="0" smtClean="0">
                <a:latin typeface="Sakkal Majalla" pitchFamily="2" charset="-78"/>
                <a:cs typeface="Sakkal Majalla" pitchFamily="2" charset="-78"/>
              </a:rPr>
              <a:t> يمكن أن تسهم التكنولوجيا في تحقيق التنمية وتحسين أداء </a:t>
            </a:r>
            <a:r>
              <a:rPr lang="ar-SA" sz="2800" dirty="0" err="1" smtClean="0">
                <a:latin typeface="Sakkal Majalla" pitchFamily="2" charset="-78"/>
                <a:cs typeface="Sakkal Majalla" pitchFamily="2" charset="-78"/>
              </a:rPr>
              <a:t>المنظمة.</a:t>
            </a:r>
            <a:r>
              <a:rPr lang="ar-SA" sz="2800" dirty="0" smtClean="0">
                <a:latin typeface="Sakkal Majalla" pitchFamily="2" charset="-78"/>
                <a:cs typeface="Sakkal Majalla" pitchFamily="2" charset="-78"/>
              </a:rPr>
              <a:t> ينبغي على المنظمة أن تدمج التكنولوجيا في </a:t>
            </a:r>
            <a:r>
              <a:rPr lang="ar-SA" sz="2800" dirty="0" smtClean="0">
                <a:latin typeface="Sakkal Majalla" pitchFamily="2" charset="-78"/>
                <a:cs typeface="Sakkal Majalla" pitchFamily="2" charset="-78"/>
              </a:rPr>
              <a:t>استراتيجيتها وأن تكون على اطلاع بتطورات الابتكار في مجال عملها.</a:t>
            </a:r>
            <a:endParaRPr lang="fr-FR" sz="2800" dirty="0" smtClean="0">
              <a:latin typeface="Sakkal Majalla" pitchFamily="2" charset="-78"/>
              <a:cs typeface="Sakkal Majalla" pitchFamily="2" charset="-78"/>
            </a:endParaRPr>
          </a:p>
          <a:p>
            <a:pPr algn="just" rtl="1">
              <a:spcBef>
                <a:spcPts val="0"/>
              </a:spcBef>
            </a:pPr>
            <a:endParaRPr lang="fr-FR" sz="3600" dirty="0">
              <a:latin typeface="Sakkal Majalla" pitchFamily="2" charset="-78"/>
              <a:cs typeface="Sakkal Majalla"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83368" y="338192"/>
            <a:ext cx="5513229" cy="704997"/>
          </a:xfrm>
        </p:spPr>
        <p:style>
          <a:lnRef idx="0">
            <a:schemeClr val="accent2"/>
          </a:lnRef>
          <a:fillRef idx="3">
            <a:schemeClr val="accent2"/>
          </a:fillRef>
          <a:effectRef idx="3">
            <a:schemeClr val="accent2"/>
          </a:effectRef>
          <a:fontRef idx="minor">
            <a:schemeClr val="lt1"/>
          </a:fontRef>
        </p:style>
        <p:txBody>
          <a:bodyPr/>
          <a:lstStyle/>
          <a:p>
            <a:pPr algn="ctr" rtl="1"/>
            <a:r>
              <a:rPr lang="ar-DZ" b="1" dirty="0" smtClean="0">
                <a:effectLst>
                  <a:outerShdw blurRad="38100" dist="38100" dir="2700000" algn="tl">
                    <a:srgbClr val="000000">
                      <a:alpha val="43137"/>
                    </a:srgbClr>
                  </a:outerShdw>
                </a:effectLst>
              </a:rPr>
              <a:t>ماهية العولمة</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947672" y="1300767"/>
            <a:ext cx="9601196" cy="4713667"/>
          </a:xfrm>
          <a:solidFill>
            <a:schemeClr val="accent3">
              <a:lumMod val="40000"/>
              <a:lumOff val="60000"/>
            </a:schemeClr>
          </a:solidFill>
        </p:spPr>
        <p:txBody>
          <a:bodyPr>
            <a:noAutofit/>
          </a:bodyPr>
          <a:lstStyle/>
          <a:p>
            <a:pPr marL="0" indent="0" algn="ctr" rtl="1">
              <a:buNone/>
            </a:pPr>
            <a:r>
              <a:rPr lang="ar-SA"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تتميز </a:t>
            </a:r>
            <a:r>
              <a:rPr lang="ar-SA" sz="2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هذه العولمة باعتماد متبادل بين أربعة ظواهر هي </a:t>
            </a:r>
            <a:r>
              <a:rPr lang="fr-FR"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endParaRPr lang="ar-DZ"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rtl="1">
              <a:buFont typeface="Wingdings" panose="05000000000000000000" pitchFamily="2" charset="2"/>
              <a:buChar char="ü"/>
            </a:pPr>
            <a:r>
              <a:rPr lang="fr-FR"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اندماج الأسواق و هو ناتج أساسا عن إجراءات التحرير، سواء كان </a:t>
            </a:r>
            <a:r>
              <a:rPr lang="ar-SA"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على</a:t>
            </a:r>
            <a:r>
              <a:rPr lang="ar-DZ" sz="2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مستوى </a:t>
            </a:r>
            <a:r>
              <a:rPr lang="ar-SA" sz="2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الدولة، أو في الإطار متعدد الأطراف الإقليمي أو الدولي، و هو ما </a:t>
            </a:r>
            <a:r>
              <a:rPr lang="ar-SA"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يعرف</a:t>
            </a:r>
            <a:r>
              <a:rPr lang="ar-DZ" sz="2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باتفاقيات </a:t>
            </a:r>
            <a:r>
              <a:rPr lang="ar-SA" sz="2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التبادل الحر، و لكن هو أيضا ناتج عن الثورات الحاصلة في مجال النقل </a:t>
            </a:r>
            <a:r>
              <a:rPr lang="ar-SA"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a:t>
            </a:r>
            <a:r>
              <a:rPr lang="ar-DZ" sz="2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تكاليف الصفقات</a:t>
            </a:r>
            <a:r>
              <a:rPr lang="ar-DZ"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التجارية</a:t>
            </a:r>
            <a:r>
              <a:rPr lang="fr-FR"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endParaRPr lang="ar-DZ"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rtl="1">
              <a:buFont typeface="Wingdings" panose="05000000000000000000" pitchFamily="2" charset="2"/>
              <a:buChar char="ü"/>
            </a:pPr>
            <a:r>
              <a:rPr lang="ar-SA"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عولمة </a:t>
            </a:r>
            <a:r>
              <a:rPr lang="ar-SA" sz="2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مالية</a:t>
            </a:r>
            <a:r>
              <a:rPr lang="fr-FR" sz="2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 هو التسارع في سرعة انتقال رؤوس الأموال</a:t>
            </a:r>
            <a:r>
              <a:rPr lang="fr-FR"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endParaRPr lang="ar-DZ"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rtl="1">
              <a:buFont typeface="Wingdings" panose="05000000000000000000" pitchFamily="2" charset="2"/>
              <a:buChar char="ü"/>
            </a:pPr>
            <a:r>
              <a:rPr lang="ar-SA"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تنظيم عالمي </a:t>
            </a:r>
            <a:r>
              <a:rPr lang="ar-SA" sz="2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للإنتاج قائم من طرف الشركات متعدية الجنسية مع تسارع </a:t>
            </a:r>
            <a:r>
              <a:rPr lang="ar-SA"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a:t>
            </a:r>
            <a:r>
              <a:rPr lang="ar-DZ" sz="2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التحالفات </a:t>
            </a:r>
            <a:r>
              <a:rPr lang="ar-SA" sz="2000" b="1"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الإستراتيجية</a:t>
            </a:r>
            <a:r>
              <a:rPr lang="fr-FR"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endParaRPr lang="ar-DZ"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rtl="1">
              <a:buFont typeface="Wingdings" panose="05000000000000000000" pitchFamily="2" charset="2"/>
              <a:buChar char="ü"/>
            </a:pPr>
            <a:r>
              <a:rPr lang="fr-FR"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ثورة في المعلومات و تكنولوجية الإعلام و </a:t>
            </a:r>
            <a:r>
              <a:rPr lang="ar-SA"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الاتصالات</a:t>
            </a:r>
            <a:endParaRPr lang="ar-DZ" sz="2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0" indent="0" algn="ctr" rtl="1">
              <a:buNone/>
            </a:pPr>
            <a:r>
              <a:rPr lang="ar-DZ" sz="2000" b="1" u="sng"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تعريف العولمة</a:t>
            </a:r>
            <a:endParaRPr lang="ar-DZ" sz="2000" b="1" u="sng"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0" lvl="0" indent="0" algn="ctr" rtl="1">
              <a:buNone/>
            </a:pPr>
            <a:r>
              <a:rPr lang="ar-SA" b="1" dirty="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عملية تزايد التدفقات الدولية للبضائع، والخدمات، ورؤوس الأموال، </a:t>
            </a:r>
            <a:r>
              <a:rPr lang="ar-SA" b="1" dirty="0" err="1" smtClean="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وا</a:t>
            </a:r>
            <a:r>
              <a:rPr lang="ar-DZ" b="1" dirty="0" smtClean="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لت</a:t>
            </a:r>
            <a:r>
              <a:rPr lang="ar-SA" b="1" dirty="0" err="1" smtClean="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كنولوجيات</a:t>
            </a:r>
            <a:r>
              <a:rPr lang="ar-SA" b="1" dirty="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والمعلومات، والأفكار والعمالة مدفوعة بتحرير التجارة والاستثمار وبالتغيير التكنولوجي</a:t>
            </a:r>
            <a:r>
              <a:rPr lang="ar-SA" b="1" dirty="0" smtClean="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fr-FR" b="1" dirty="0" smtClean="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DZ" b="1" dirty="0" smtClean="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 يعكس خمس قوى: </a:t>
            </a:r>
            <a:r>
              <a:rPr lang="ar-SA" b="1" dirty="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حرية الاستثمار في أي مكان في </a:t>
            </a:r>
            <a:r>
              <a:rPr lang="ar-SA" b="1" dirty="0" smtClean="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العالم</a:t>
            </a:r>
            <a:r>
              <a:rPr lang="ar-DZ" b="1" dirty="0" smtClean="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b="1" dirty="0" smtClean="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حرية </a:t>
            </a:r>
            <a:r>
              <a:rPr lang="ar-SA" b="1" dirty="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اقامة الصناعة في أنسب الاماكن في </a:t>
            </a:r>
            <a:r>
              <a:rPr lang="ar-SA" b="1" dirty="0" smtClean="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العالم</a:t>
            </a:r>
            <a:r>
              <a:rPr lang="ar-DZ" b="1" dirty="0" smtClean="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b="1" dirty="0" smtClean="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عالمية الاتصالات</a:t>
            </a:r>
            <a:r>
              <a:rPr lang="ar-DZ" b="1" dirty="0" smtClean="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b="1" dirty="0" smtClean="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عالمية المعلومات</a:t>
            </a:r>
            <a:r>
              <a:rPr lang="ar-DZ" b="1" dirty="0" smtClean="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b="1" dirty="0" smtClean="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عالمية </a:t>
            </a:r>
            <a:r>
              <a:rPr lang="ar-SA" b="1" dirty="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نمط الاستهلاك</a:t>
            </a:r>
            <a:endParaRPr lang="ar-DZ" b="1" dirty="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0" indent="0" algn="ctr" rtl="1">
              <a:buNone/>
            </a:pPr>
            <a:endParaRPr lang="fr-FR" sz="2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0" indent="0" algn="ctr" rtl="1">
              <a:buNone/>
            </a:pPr>
            <a:endParaRPr lang="fr-FR" sz="2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 xmlns:p14="http://schemas.microsoft.com/office/powerpoint/2010/main" val="3016710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5691" y="182880"/>
            <a:ext cx="6167843" cy="1043189"/>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rtl="1"/>
            <a:r>
              <a:rPr lang="ar-SA" b="1" dirty="0" smtClean="0">
                <a:effectLst>
                  <a:outerShdw blurRad="38100" dist="38100" dir="2700000" algn="tl">
                    <a:srgbClr val="000000">
                      <a:alpha val="43137"/>
                    </a:srgbClr>
                  </a:outerShdw>
                </a:effectLst>
              </a:rPr>
              <a:t>انعكاسات</a:t>
            </a:r>
            <a:r>
              <a:rPr lang="ar-DZ" b="1" dirty="0" smtClean="0">
                <a:effectLst>
                  <a:outerShdw blurRad="38100" dist="38100" dir="2700000" algn="tl">
                    <a:srgbClr val="000000">
                      <a:alpha val="43137"/>
                    </a:srgbClr>
                  </a:outerShdw>
                </a:effectLst>
              </a:rPr>
              <a:t> العولمة</a:t>
            </a:r>
            <a:r>
              <a:rPr lang="ar-SA" b="1" dirty="0" smtClean="0">
                <a:effectLst>
                  <a:outerShdw blurRad="38100" dist="38100" dir="2700000" algn="tl">
                    <a:srgbClr val="000000">
                      <a:alpha val="43137"/>
                    </a:srgbClr>
                  </a:outerShdw>
                </a:effectLst>
              </a:rPr>
              <a:t> على استراتيجية المؤسسة</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947672" y="1601216"/>
            <a:ext cx="10599894" cy="4713667"/>
          </a:xfrm>
          <a:solidFill>
            <a:schemeClr val="accent3">
              <a:lumMod val="40000"/>
              <a:lumOff val="60000"/>
            </a:schemeClr>
          </a:solidFill>
        </p:spPr>
        <p:txBody>
          <a:bodyPr>
            <a:noAutofit/>
          </a:bodyPr>
          <a:lstStyle/>
          <a:p>
            <a:pPr algn="just" rtl="1"/>
            <a:r>
              <a:rPr lang="ar-SA" sz="2800" b="1" dirty="0" smtClean="0">
                <a:solidFill>
                  <a:srgbClr val="7030A0"/>
                </a:solidFill>
                <a:latin typeface="Sakkal Majalla" pitchFamily="2" charset="-78"/>
                <a:cs typeface="Sakkal Majalla" pitchFamily="2" charset="-78"/>
              </a:rPr>
              <a:t>تعتبر </a:t>
            </a:r>
            <a:r>
              <a:rPr lang="ar-SA" sz="2800" b="1" dirty="0" smtClean="0">
                <a:solidFill>
                  <a:srgbClr val="7030A0"/>
                </a:solidFill>
                <a:latin typeface="Sakkal Majalla" pitchFamily="2" charset="-78"/>
                <a:cs typeface="Sakkal Majalla" pitchFamily="2" charset="-78"/>
              </a:rPr>
              <a:t>العولمة ظاهرة اقتصادية واجتماعية تتسم بتكامل </a:t>
            </a:r>
            <a:r>
              <a:rPr lang="ar-SA" sz="2800" b="1" dirty="0" err="1" smtClean="0">
                <a:solidFill>
                  <a:srgbClr val="7030A0"/>
                </a:solidFill>
                <a:latin typeface="Sakkal Majalla" pitchFamily="2" charset="-78"/>
                <a:cs typeface="Sakkal Majalla" pitchFamily="2" charset="-78"/>
              </a:rPr>
              <a:t>الاقتصادات</a:t>
            </a:r>
            <a:r>
              <a:rPr lang="ar-SA" sz="2800" b="1" dirty="0" smtClean="0">
                <a:solidFill>
                  <a:srgbClr val="7030A0"/>
                </a:solidFill>
                <a:latin typeface="Sakkal Majalla" pitchFamily="2" charset="-78"/>
                <a:cs typeface="Sakkal Majalla" pitchFamily="2" charset="-78"/>
              </a:rPr>
              <a:t> وتوسع نطاق التبادل التجاري والاستثمار والتواصل الثقافي عبر الحدود </a:t>
            </a:r>
            <a:r>
              <a:rPr lang="ar-SA" sz="2800" b="1" dirty="0" err="1" smtClean="0">
                <a:solidFill>
                  <a:srgbClr val="7030A0"/>
                </a:solidFill>
                <a:latin typeface="Sakkal Majalla" pitchFamily="2" charset="-78"/>
                <a:cs typeface="Sakkal Majalla" pitchFamily="2" charset="-78"/>
              </a:rPr>
              <a:t>الوطنية.</a:t>
            </a:r>
            <a:r>
              <a:rPr lang="ar-SA" sz="2800" b="1" dirty="0" smtClean="0">
                <a:solidFill>
                  <a:srgbClr val="7030A0"/>
                </a:solidFill>
                <a:latin typeface="Sakkal Majalla" pitchFamily="2" charset="-78"/>
                <a:cs typeface="Sakkal Majalla" pitchFamily="2" charset="-78"/>
              </a:rPr>
              <a:t> وتنعكس العولمة على المؤسسات بشكل واضح وتؤثر على استراتيجياتها بعدة طرق، ومن بين أبرز انعكاسات العولمة على المؤسسات واستراتيجياتها:</a:t>
            </a:r>
            <a:endParaRPr lang="fr-FR" sz="2800" b="1" dirty="0" smtClean="0">
              <a:solidFill>
                <a:srgbClr val="7030A0"/>
              </a:solidFill>
              <a:latin typeface="Sakkal Majalla" pitchFamily="2" charset="-78"/>
              <a:cs typeface="Sakkal Majalla" pitchFamily="2" charset="-78"/>
            </a:endParaRPr>
          </a:p>
          <a:p>
            <a:pPr algn="just" rtl="1"/>
            <a:r>
              <a:rPr lang="ar-SA" sz="2400" b="1" dirty="0" smtClean="0">
                <a:effectLst>
                  <a:outerShdw blurRad="38100" dist="38100" dir="2700000" algn="tl">
                    <a:srgbClr val="000000">
                      <a:alpha val="43137"/>
                    </a:srgbClr>
                  </a:outerShdw>
                </a:effectLst>
                <a:latin typeface="Sakkal Majalla" pitchFamily="2" charset="-78"/>
                <a:cs typeface="Sakkal Majalla" pitchFamily="2" charset="-78"/>
              </a:rPr>
              <a:t>التوسع العالمي: </a:t>
            </a:r>
            <a:r>
              <a:rPr lang="ar-SA" sz="2400" dirty="0" smtClean="0">
                <a:latin typeface="Sakkal Majalla" pitchFamily="2" charset="-78"/>
                <a:cs typeface="Sakkal Majalla" pitchFamily="2" charset="-78"/>
              </a:rPr>
              <a:t>تسهم العولمة في توسيع فرص النمو والتوسع العالمي </a:t>
            </a:r>
            <a:r>
              <a:rPr lang="ar-SA" sz="2400" dirty="0" err="1" smtClean="0">
                <a:latin typeface="Sakkal Majalla" pitchFamily="2" charset="-78"/>
                <a:cs typeface="Sakkal Majalla" pitchFamily="2" charset="-78"/>
              </a:rPr>
              <a:t>للمؤسسات.</a:t>
            </a:r>
            <a:r>
              <a:rPr lang="ar-SA" sz="2400" dirty="0" smtClean="0">
                <a:latin typeface="Sakkal Majalla" pitchFamily="2" charset="-78"/>
                <a:cs typeface="Sakkal Majalla" pitchFamily="2" charset="-78"/>
              </a:rPr>
              <a:t> يمكن للشركات الوصول إلى أسواق جديدة وتطوير عمليات التصنيع والتوريد والتوزيع عبر </a:t>
            </a:r>
            <a:r>
              <a:rPr lang="ar-SA" sz="2400" dirty="0" err="1" smtClean="0">
                <a:latin typeface="Sakkal Majalla" pitchFamily="2" charset="-78"/>
                <a:cs typeface="Sakkal Majalla" pitchFamily="2" charset="-78"/>
              </a:rPr>
              <a:t>الحدود.</a:t>
            </a:r>
            <a:r>
              <a:rPr lang="ar-SA" sz="2400" dirty="0" smtClean="0">
                <a:latin typeface="Sakkal Majalla" pitchFamily="2" charset="-78"/>
                <a:cs typeface="Sakkal Majalla" pitchFamily="2" charset="-78"/>
              </a:rPr>
              <a:t> تتيح العولمة للشركات الاستفادة من المزايا التنافسية المحلية والعالمية وتحقيق </a:t>
            </a:r>
            <a:r>
              <a:rPr lang="ar-SA" sz="2400" dirty="0" err="1" smtClean="0">
                <a:latin typeface="Sakkal Majalla" pitchFamily="2" charset="-78"/>
                <a:cs typeface="Sakkal Majalla" pitchFamily="2" charset="-78"/>
              </a:rPr>
              <a:t>الاقتصادات</a:t>
            </a:r>
            <a:r>
              <a:rPr lang="ar-SA" sz="2400" dirty="0" smtClean="0">
                <a:latin typeface="Sakkal Majalla" pitchFamily="2" charset="-78"/>
                <a:cs typeface="Sakkal Majalla" pitchFamily="2" charset="-78"/>
              </a:rPr>
              <a:t> من حجم الإنتاج والتكلفة.</a:t>
            </a:r>
            <a:endParaRPr lang="fr-FR" sz="2400" dirty="0" smtClean="0">
              <a:latin typeface="Sakkal Majalla" pitchFamily="2" charset="-78"/>
              <a:cs typeface="Sakkal Majalla" pitchFamily="2" charset="-78"/>
            </a:endParaRPr>
          </a:p>
          <a:p>
            <a:pPr algn="just" rtl="1">
              <a:buNone/>
            </a:pPr>
            <a:r>
              <a:rPr lang="fr-FR" sz="2400" dirty="0" smtClean="0">
                <a:latin typeface="Sakkal Majalla" pitchFamily="2" charset="-78"/>
                <a:cs typeface="Sakkal Majalla" pitchFamily="2" charset="-78"/>
              </a:rPr>
              <a:t> </a:t>
            </a:r>
          </a:p>
          <a:p>
            <a:pPr algn="just" rtl="1"/>
            <a:r>
              <a:rPr lang="ar-SA" sz="2400" b="1" dirty="0" smtClean="0">
                <a:effectLst>
                  <a:outerShdw blurRad="38100" dist="38100" dir="2700000" algn="tl">
                    <a:srgbClr val="000000">
                      <a:alpha val="43137"/>
                    </a:srgbClr>
                  </a:outerShdw>
                </a:effectLst>
                <a:latin typeface="Sakkal Majalla" pitchFamily="2" charset="-78"/>
                <a:cs typeface="Sakkal Majalla" pitchFamily="2" charset="-78"/>
              </a:rPr>
              <a:t>شبكات التوريد العالمية</a:t>
            </a:r>
            <a:r>
              <a:rPr lang="ar-SA" sz="2400" dirty="0" smtClean="0">
                <a:latin typeface="Sakkal Majalla" pitchFamily="2" charset="-78"/>
                <a:cs typeface="Sakkal Majalla" pitchFamily="2" charset="-78"/>
              </a:rPr>
              <a:t>: تعزز العولمة تكامل شبكات التوريد العالمية، حيث يصبح بإمكان المؤسسات الحصول على الموارد والمكونات اللازمة من مصادر متعددة وعبر </a:t>
            </a:r>
            <a:r>
              <a:rPr lang="ar-SA" sz="2400" dirty="0" err="1" smtClean="0">
                <a:latin typeface="Sakkal Majalla" pitchFamily="2" charset="-78"/>
                <a:cs typeface="Sakkal Majalla" pitchFamily="2" charset="-78"/>
              </a:rPr>
              <a:t>الحدود.</a:t>
            </a:r>
            <a:r>
              <a:rPr lang="ar-SA" sz="2400" dirty="0" smtClean="0">
                <a:latin typeface="Sakkal Majalla" pitchFamily="2" charset="-78"/>
                <a:cs typeface="Sakkal Majalla" pitchFamily="2" charset="-78"/>
              </a:rPr>
              <a:t> يمكن للشركات تحقيق التكامل العمودي والأفقي في سلاسل التوريد، مما يسمح لها بتحقيق التكلفة المنخفضة والكفاءة العالية.</a:t>
            </a:r>
            <a:endParaRPr lang="fr-FR" sz="2400" dirty="0" smtClean="0">
              <a:latin typeface="Sakkal Majalla" pitchFamily="2" charset="-78"/>
              <a:cs typeface="Sakkal Majalla" pitchFamily="2" charset="-78"/>
            </a:endParaRPr>
          </a:p>
          <a:p>
            <a:pPr rtl="1">
              <a:buNone/>
            </a:pPr>
            <a:r>
              <a:rPr lang="fr-FR" dirty="0" smtClean="0"/>
              <a:t> </a:t>
            </a:r>
          </a:p>
          <a:p>
            <a:pPr marL="0" indent="0" algn="ctr" rtl="1">
              <a:buNone/>
            </a:pPr>
            <a:endParaRPr lang="fr-FR" sz="2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0" indent="0" algn="ctr" rtl="1">
              <a:buNone/>
            </a:pPr>
            <a:endParaRPr lang="fr-FR" sz="2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 xmlns:p14="http://schemas.microsoft.com/office/powerpoint/2010/main" val="3016710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5691" y="182880"/>
            <a:ext cx="6167843" cy="1043189"/>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rtl="1"/>
            <a:r>
              <a:rPr lang="ar-SA" b="1" dirty="0" smtClean="0">
                <a:effectLst>
                  <a:outerShdw blurRad="38100" dist="38100" dir="2700000" algn="tl">
                    <a:srgbClr val="000000">
                      <a:alpha val="43137"/>
                    </a:srgbClr>
                  </a:outerShdw>
                </a:effectLst>
              </a:rPr>
              <a:t>انعكاسات</a:t>
            </a:r>
            <a:r>
              <a:rPr lang="ar-DZ" b="1" dirty="0" smtClean="0">
                <a:effectLst>
                  <a:outerShdw blurRad="38100" dist="38100" dir="2700000" algn="tl">
                    <a:srgbClr val="000000">
                      <a:alpha val="43137"/>
                    </a:srgbClr>
                  </a:outerShdw>
                </a:effectLst>
              </a:rPr>
              <a:t> العولمة</a:t>
            </a:r>
            <a:r>
              <a:rPr lang="ar-SA" b="1" dirty="0" smtClean="0">
                <a:effectLst>
                  <a:outerShdw blurRad="38100" dist="38100" dir="2700000" algn="tl">
                    <a:srgbClr val="000000">
                      <a:alpha val="43137"/>
                    </a:srgbClr>
                  </a:outerShdw>
                </a:effectLst>
              </a:rPr>
              <a:t> على استراتيجية المؤسسة</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947672" y="1300767"/>
            <a:ext cx="9601196" cy="4713667"/>
          </a:xfrm>
          <a:solidFill>
            <a:schemeClr val="accent3">
              <a:lumMod val="40000"/>
              <a:lumOff val="60000"/>
            </a:schemeClr>
          </a:solidFill>
        </p:spPr>
        <p:txBody>
          <a:bodyPr>
            <a:noAutofit/>
          </a:bodyPr>
          <a:lstStyle/>
          <a:p>
            <a:pPr algn="just" rtl="1"/>
            <a:r>
              <a:rPr lang="ar-SA" sz="2400" b="1" dirty="0" smtClean="0">
                <a:effectLst>
                  <a:outerShdw blurRad="38100" dist="38100" dir="2700000" algn="tl">
                    <a:srgbClr val="000000">
                      <a:alpha val="43137"/>
                    </a:srgbClr>
                  </a:outerShdw>
                </a:effectLst>
                <a:latin typeface="Sakkal Majalla" pitchFamily="2" charset="-78"/>
                <a:cs typeface="Sakkal Majalla" pitchFamily="2" charset="-78"/>
              </a:rPr>
              <a:t>المنافسة العالمية: </a:t>
            </a:r>
            <a:r>
              <a:rPr lang="ar-SA" sz="2400" dirty="0" smtClean="0">
                <a:latin typeface="Sakkal Majalla" pitchFamily="2" charset="-78"/>
                <a:cs typeface="Sakkal Majalla" pitchFamily="2" charset="-78"/>
              </a:rPr>
              <a:t>تؤثر العولمة على طبيعة المنافسة في السوق، حيث يتعين على المؤسسات التنافس في سوق عالمي يتميز بالتحديات والفرص </a:t>
            </a:r>
            <a:r>
              <a:rPr lang="ar-SA" sz="2400" dirty="0" err="1" smtClean="0">
                <a:latin typeface="Sakkal Majalla" pitchFamily="2" charset="-78"/>
                <a:cs typeface="Sakkal Majalla" pitchFamily="2" charset="-78"/>
              </a:rPr>
              <a:t>العديدة.</a:t>
            </a:r>
            <a:r>
              <a:rPr lang="ar-SA" sz="2400" dirty="0" smtClean="0">
                <a:latin typeface="Sakkal Majalla" pitchFamily="2" charset="-78"/>
                <a:cs typeface="Sakkal Majalla" pitchFamily="2" charset="-78"/>
              </a:rPr>
              <a:t> يجب على المؤسسات تطوير استراتيجيات التنافسية المبتكرة وتحسين جودة منتجاتها وخدماتها للبقاء في السوق العالمية.</a:t>
            </a:r>
            <a:endParaRPr lang="fr-FR" sz="2400" dirty="0" smtClean="0">
              <a:latin typeface="Sakkal Majalla" pitchFamily="2" charset="-78"/>
              <a:cs typeface="Sakkal Majalla" pitchFamily="2" charset="-78"/>
            </a:endParaRPr>
          </a:p>
          <a:p>
            <a:pPr algn="just" rtl="1">
              <a:buNone/>
            </a:pPr>
            <a:r>
              <a:rPr lang="fr-FR" sz="2400" dirty="0" smtClean="0">
                <a:latin typeface="Sakkal Majalla" pitchFamily="2" charset="-78"/>
                <a:cs typeface="Sakkal Majalla" pitchFamily="2" charset="-78"/>
              </a:rPr>
              <a:t> </a:t>
            </a:r>
          </a:p>
          <a:p>
            <a:pPr algn="just" rtl="1"/>
            <a:r>
              <a:rPr lang="ar-SA" sz="2400" b="1" dirty="0" smtClean="0">
                <a:effectLst>
                  <a:outerShdw blurRad="38100" dist="38100" dir="2700000" algn="tl">
                    <a:srgbClr val="000000">
                      <a:alpha val="43137"/>
                    </a:srgbClr>
                  </a:outerShdw>
                </a:effectLst>
                <a:latin typeface="Sakkal Majalla" pitchFamily="2" charset="-78"/>
                <a:cs typeface="Sakkal Majalla" pitchFamily="2" charset="-78"/>
              </a:rPr>
              <a:t>التكنولوجيا والابتكار: </a:t>
            </a:r>
            <a:r>
              <a:rPr lang="ar-SA" sz="2400" dirty="0" smtClean="0">
                <a:latin typeface="Sakkal Majalla" pitchFamily="2" charset="-78"/>
                <a:cs typeface="Sakkal Majalla" pitchFamily="2" charset="-78"/>
              </a:rPr>
              <a:t>تساهم العولمة في تبادل المعرفة والتكنولوجيا عبر الحدود، مما يعزز الابتكار والتطور التكنولوجي في </a:t>
            </a:r>
            <a:r>
              <a:rPr lang="ar-SA" sz="2400" dirty="0" err="1" smtClean="0">
                <a:latin typeface="Sakkal Majalla" pitchFamily="2" charset="-78"/>
                <a:cs typeface="Sakkal Majalla" pitchFamily="2" charset="-78"/>
              </a:rPr>
              <a:t>المؤسسات.</a:t>
            </a:r>
            <a:r>
              <a:rPr lang="ar-SA" sz="2400" dirty="0" smtClean="0">
                <a:latin typeface="Sakkal Majalla" pitchFamily="2" charset="-78"/>
                <a:cs typeface="Sakkal Majalla" pitchFamily="2" charset="-78"/>
              </a:rPr>
              <a:t> يمكن للشركات الاستفادة من التكنولوجيا المتقدمة والأفكار الجديدة التي تنشأ من التفاعل الدولي والتعاون العابر للحدود.</a:t>
            </a:r>
            <a:endParaRPr lang="fr-FR" sz="2400" dirty="0" smtClean="0">
              <a:latin typeface="Sakkal Majalla" pitchFamily="2" charset="-78"/>
              <a:cs typeface="Sakkal Majalla" pitchFamily="2" charset="-78"/>
            </a:endParaRPr>
          </a:p>
          <a:p>
            <a:pPr algn="just" rtl="1">
              <a:buNone/>
            </a:pPr>
            <a:endParaRPr lang="fr-FR" sz="2400" dirty="0" smtClean="0">
              <a:latin typeface="Sakkal Majalla" pitchFamily="2" charset="-78"/>
              <a:cs typeface="Sakkal Majalla" pitchFamily="2" charset="-78"/>
            </a:endParaRPr>
          </a:p>
          <a:p>
            <a:pPr algn="just" rtl="1"/>
            <a:r>
              <a:rPr lang="ar-SA" sz="2400" b="1" dirty="0" smtClean="0">
                <a:effectLst>
                  <a:outerShdw blurRad="38100" dist="38100" dir="2700000" algn="tl">
                    <a:srgbClr val="000000">
                      <a:alpha val="43137"/>
                    </a:srgbClr>
                  </a:outerShdw>
                </a:effectLst>
                <a:latin typeface="Sakkal Majalla" pitchFamily="2" charset="-78"/>
                <a:cs typeface="Sakkal Majalla" pitchFamily="2" charset="-78"/>
              </a:rPr>
              <a:t>التحديات القانونية والتنظيمية: </a:t>
            </a:r>
            <a:r>
              <a:rPr lang="ar-SA" sz="2400" dirty="0" smtClean="0">
                <a:latin typeface="Sakkal Majalla" pitchFamily="2" charset="-78"/>
                <a:cs typeface="Sakkal Majalla" pitchFamily="2" charset="-78"/>
              </a:rPr>
              <a:t>تواجه المؤسسات التحديات القانونية والتنظيمية المتعلقة بالتعامل مع أنظمة ولوائح متنوعة في الدول </a:t>
            </a:r>
            <a:r>
              <a:rPr lang="ar-SA" sz="2400" dirty="0" err="1" smtClean="0">
                <a:latin typeface="Sakkal Majalla" pitchFamily="2" charset="-78"/>
                <a:cs typeface="Sakkal Majalla" pitchFamily="2" charset="-78"/>
              </a:rPr>
              <a:t>المختلفة.</a:t>
            </a:r>
            <a:r>
              <a:rPr lang="ar-SA" sz="2400" dirty="0" smtClean="0">
                <a:latin typeface="Sakkal Majalla" pitchFamily="2" charset="-78"/>
                <a:cs typeface="Sakkal Majalla" pitchFamily="2" charset="-78"/>
              </a:rPr>
              <a:t> يجب على المؤسسات الامتثال للمعايير واللوائح الوطنية والدولية، والتكيف مع </a:t>
            </a:r>
            <a:r>
              <a:rPr lang="ar-SA" sz="2400" dirty="0" err="1" smtClean="0">
                <a:latin typeface="Sakkal Majalla" pitchFamily="2" charset="-78"/>
                <a:cs typeface="Sakkal Majalla" pitchFamily="2" charset="-78"/>
              </a:rPr>
              <a:t>التشريعاتوالمتطلبات</a:t>
            </a:r>
            <a:r>
              <a:rPr lang="ar-SA" sz="2400" dirty="0" smtClean="0">
                <a:latin typeface="Sakkal Majalla" pitchFamily="2" charset="-78"/>
                <a:cs typeface="Sakkal Majalla" pitchFamily="2" charset="-78"/>
              </a:rPr>
              <a:t> القانونية المحلية في الأسواق التي تعمل فيها.</a:t>
            </a:r>
            <a:endParaRPr lang="fr-FR" sz="2400" dirty="0" smtClean="0">
              <a:latin typeface="Sakkal Majalla" pitchFamily="2" charset="-78"/>
              <a:cs typeface="Sakkal Majalla" pitchFamily="2" charset="-78"/>
            </a:endParaRPr>
          </a:p>
          <a:p>
            <a:pPr algn="just" rtl="1">
              <a:buNone/>
            </a:pPr>
            <a:r>
              <a:rPr lang="fr-FR" sz="2400" dirty="0" smtClean="0">
                <a:latin typeface="Sakkal Majalla" pitchFamily="2" charset="-78"/>
                <a:cs typeface="Sakkal Majalla" pitchFamily="2" charset="-78"/>
              </a:rPr>
              <a:t> </a:t>
            </a:r>
          </a:p>
          <a:p>
            <a:pPr marL="0" indent="0" algn="just" rtl="1">
              <a:buNone/>
            </a:pPr>
            <a:endParaRPr lang="fr-FR" sz="2400" b="1" dirty="0">
              <a:effectLst>
                <a:outerShdw blurRad="38100" dist="38100" dir="2700000" algn="tl">
                  <a:srgbClr val="000000">
                    <a:alpha val="43137"/>
                  </a:srgbClr>
                </a:outerShdw>
              </a:effectLst>
              <a:latin typeface="Sakkal Majalla" pitchFamily="2" charset="-78"/>
              <a:cs typeface="Sakkal Majalla" pitchFamily="2" charset="-78"/>
            </a:endParaRPr>
          </a:p>
          <a:p>
            <a:pPr marL="0" indent="0" algn="just" rtl="1">
              <a:buNone/>
            </a:pPr>
            <a:endParaRPr lang="fr-FR" sz="2400"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 xmlns:p14="http://schemas.microsoft.com/office/powerpoint/2010/main" val="3016710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75612" y="640080"/>
            <a:ext cx="6873238" cy="1043189"/>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rtl="1"/>
            <a:r>
              <a:rPr lang="ar-SA" b="1" dirty="0" smtClean="0">
                <a:effectLst>
                  <a:outerShdw blurRad="38100" dist="38100" dir="2700000" algn="tl">
                    <a:srgbClr val="000000">
                      <a:alpha val="43137"/>
                    </a:srgbClr>
                  </a:outerShdw>
                </a:effectLst>
              </a:rPr>
              <a:t>انعكاسات</a:t>
            </a:r>
            <a:r>
              <a:rPr lang="ar-DZ" b="1" dirty="0" smtClean="0">
                <a:effectLst>
                  <a:outerShdw blurRad="38100" dist="38100" dir="2700000" algn="tl">
                    <a:srgbClr val="000000">
                      <a:alpha val="43137"/>
                    </a:srgbClr>
                  </a:outerShdw>
                </a:effectLst>
              </a:rPr>
              <a:t> العولمة</a:t>
            </a:r>
            <a:r>
              <a:rPr lang="ar-SA" b="1" dirty="0" smtClean="0">
                <a:effectLst>
                  <a:outerShdw blurRad="38100" dist="38100" dir="2700000" algn="tl">
                    <a:srgbClr val="000000">
                      <a:alpha val="43137"/>
                    </a:srgbClr>
                  </a:outerShdw>
                </a:effectLst>
              </a:rPr>
              <a:t> على استراتيجية المؤسسة</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039112" y="1940848"/>
            <a:ext cx="9601196" cy="3192856"/>
          </a:xfrm>
          <a:solidFill>
            <a:schemeClr val="accent3">
              <a:lumMod val="40000"/>
              <a:lumOff val="60000"/>
            </a:schemeClr>
          </a:solidFill>
        </p:spPr>
        <p:txBody>
          <a:bodyPr>
            <a:noAutofit/>
          </a:bodyPr>
          <a:lstStyle/>
          <a:p>
            <a:pPr algn="just" rtl="1"/>
            <a:r>
              <a:rPr lang="ar-SA" sz="2400" b="1" dirty="0" smtClean="0">
                <a:effectLst>
                  <a:outerShdw blurRad="38100" dist="38100" dir="2700000" algn="tl">
                    <a:srgbClr val="000000">
                      <a:alpha val="43137"/>
                    </a:srgbClr>
                  </a:outerShdw>
                </a:effectLst>
                <a:latin typeface="Sakkal Majalla" pitchFamily="2" charset="-78"/>
                <a:cs typeface="Sakkal Majalla" pitchFamily="2" charset="-78"/>
              </a:rPr>
              <a:t>التحول الثقافي والاجتماعي: </a:t>
            </a:r>
            <a:r>
              <a:rPr lang="ar-SA" sz="2400" dirty="0" smtClean="0">
                <a:latin typeface="Sakkal Majalla" pitchFamily="2" charset="-78"/>
                <a:cs typeface="Sakkal Majalla" pitchFamily="2" charset="-78"/>
              </a:rPr>
              <a:t>تؤثر العولمة في التحولات الثقافية والاجتماعية، مما يتطلب من المؤسسات مرونة واستجابة لتلك </a:t>
            </a:r>
            <a:r>
              <a:rPr lang="ar-SA" sz="2400" dirty="0" err="1" smtClean="0">
                <a:latin typeface="Sakkal Majalla" pitchFamily="2" charset="-78"/>
                <a:cs typeface="Sakkal Majalla" pitchFamily="2" charset="-78"/>
              </a:rPr>
              <a:t>التغيرات.</a:t>
            </a:r>
            <a:r>
              <a:rPr lang="ar-SA" sz="2400" dirty="0" smtClean="0">
                <a:latin typeface="Sakkal Majalla" pitchFamily="2" charset="-78"/>
                <a:cs typeface="Sakkal Majalla" pitchFamily="2" charset="-78"/>
              </a:rPr>
              <a:t> يجب على المؤسسات فهم الاختلافات الثقافية والاجتماعية في الأسواق المستهدفة وتطوير استراتيجيات تسويق وتواصل فعالة.</a:t>
            </a:r>
            <a:endParaRPr lang="fr-FR" sz="2400" dirty="0" smtClean="0">
              <a:latin typeface="Sakkal Majalla" pitchFamily="2" charset="-78"/>
              <a:cs typeface="Sakkal Majalla" pitchFamily="2" charset="-78"/>
            </a:endParaRPr>
          </a:p>
          <a:p>
            <a:pPr algn="just" rtl="1">
              <a:buNone/>
            </a:pPr>
            <a:endParaRPr lang="fr-FR" sz="2400" dirty="0" smtClean="0">
              <a:latin typeface="Sakkal Majalla" pitchFamily="2" charset="-78"/>
              <a:cs typeface="Sakkal Majalla" pitchFamily="2" charset="-78"/>
            </a:endParaRPr>
          </a:p>
          <a:p>
            <a:pPr algn="just" rtl="1"/>
            <a:r>
              <a:rPr lang="ar-SA" sz="2400" b="1" dirty="0" smtClean="0">
                <a:effectLst>
                  <a:outerShdw blurRad="38100" dist="38100" dir="2700000" algn="tl">
                    <a:srgbClr val="000000">
                      <a:alpha val="43137"/>
                    </a:srgbClr>
                  </a:outerShdw>
                </a:effectLst>
                <a:latin typeface="Sakkal Majalla" pitchFamily="2" charset="-78"/>
                <a:cs typeface="Sakkal Majalla" pitchFamily="2" charset="-78"/>
              </a:rPr>
              <a:t>المسؤولية الاجتماعية</a:t>
            </a:r>
            <a:r>
              <a:rPr lang="ar-SA" sz="2400" dirty="0" smtClean="0">
                <a:latin typeface="Sakkal Majalla" pitchFamily="2" charset="-78"/>
                <a:cs typeface="Sakkal Majalla" pitchFamily="2" charset="-78"/>
              </a:rPr>
              <a:t>: تزيد العولمة من الضغوط على المؤسسات لتبني المسؤولية الاجتماعية </a:t>
            </a:r>
            <a:r>
              <a:rPr lang="ar-SA" sz="2400" dirty="0" err="1" smtClean="0">
                <a:latin typeface="Sakkal Majalla" pitchFamily="2" charset="-78"/>
                <a:cs typeface="Sakkal Majalla" pitchFamily="2" charset="-78"/>
              </a:rPr>
              <a:t>والبيئية.</a:t>
            </a:r>
            <a:r>
              <a:rPr lang="ar-SA" sz="2400" dirty="0" smtClean="0">
                <a:latin typeface="Sakkal Majalla" pitchFamily="2" charset="-78"/>
                <a:cs typeface="Sakkal Majalla" pitchFamily="2" charset="-78"/>
              </a:rPr>
              <a:t> تتوقع المجتمعات والعملاء والمستهلكين من المؤسسات أن تكون ملتزمة بالقضايا الاجتماعية والبيئية وأن تسهم في تحسين الظروف المحيطة </a:t>
            </a:r>
            <a:r>
              <a:rPr lang="ar-SA" sz="2400" dirty="0" err="1" smtClean="0">
                <a:latin typeface="Sakkal Majalla" pitchFamily="2" charset="-78"/>
                <a:cs typeface="Sakkal Majalla" pitchFamily="2" charset="-78"/>
              </a:rPr>
              <a:t>بها</a:t>
            </a:r>
            <a:r>
              <a:rPr lang="ar-SA" sz="2400" dirty="0" err="1" smtClean="0">
                <a:latin typeface="Sakkal Majalla" pitchFamily="2" charset="-78"/>
                <a:cs typeface="Sakkal Majalla" pitchFamily="2" charset="-78"/>
              </a:rPr>
              <a:t>.</a:t>
            </a:r>
            <a:endParaRPr lang="fr-FR" sz="2400" dirty="0" smtClean="0">
              <a:latin typeface="Sakkal Majalla" pitchFamily="2" charset="-78"/>
              <a:cs typeface="Sakkal Majalla" pitchFamily="2" charset="-78"/>
            </a:endParaRPr>
          </a:p>
          <a:p>
            <a:pPr algn="just" rtl="1">
              <a:buNone/>
            </a:pPr>
            <a:r>
              <a:rPr lang="fr-FR" sz="2400" dirty="0" smtClean="0">
                <a:latin typeface="Sakkal Majalla" pitchFamily="2" charset="-78"/>
                <a:cs typeface="Sakkal Majalla" pitchFamily="2" charset="-78"/>
              </a:rPr>
              <a:t> </a:t>
            </a:r>
          </a:p>
          <a:p>
            <a:pPr marL="0" indent="0" algn="just" rtl="1">
              <a:buNone/>
            </a:pPr>
            <a:endParaRPr lang="fr-FR" sz="2400" b="1" dirty="0">
              <a:effectLst>
                <a:outerShdw blurRad="38100" dist="38100" dir="2700000" algn="tl">
                  <a:srgbClr val="000000">
                    <a:alpha val="43137"/>
                  </a:srgbClr>
                </a:outerShdw>
              </a:effectLst>
              <a:latin typeface="Sakkal Majalla" pitchFamily="2" charset="-78"/>
              <a:cs typeface="Sakkal Majalla" pitchFamily="2" charset="-78"/>
            </a:endParaRPr>
          </a:p>
          <a:p>
            <a:pPr marL="0" indent="0" algn="just" rtl="1">
              <a:buNone/>
            </a:pPr>
            <a:endParaRPr lang="fr-FR" sz="2400"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 xmlns:p14="http://schemas.microsoft.com/office/powerpoint/2010/main" val="3016710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lstStyle/>
          <a:p>
            <a:pPr marL="0" indent="0" algn="ctr" rtl="1">
              <a:buNone/>
            </a:pPr>
            <a:r>
              <a:rPr lang="fr-FR" dirty="0"/>
              <a:t/>
            </a:r>
            <a:br>
              <a:rPr lang="fr-FR" dirty="0"/>
            </a:br>
            <a:r>
              <a:rPr lang="fr-FR" sz="2800" b="1" dirty="0">
                <a:effectLst>
                  <a:outerShdw blurRad="38100" dist="38100" dir="2700000" algn="tl">
                    <a:srgbClr val="000000">
                      <a:alpha val="43137"/>
                    </a:srgbClr>
                  </a:outerShdw>
                </a:effectLst>
              </a:rPr>
              <a:t>"</a:t>
            </a:r>
            <a:r>
              <a:rPr lang="ar-SA" sz="2800" b="1" dirty="0">
                <a:effectLst>
                  <a:outerShdw blurRad="38100" dist="38100" dir="2700000" algn="tl">
                    <a:srgbClr val="000000">
                      <a:alpha val="43137"/>
                    </a:srgbClr>
                  </a:outerShdw>
                </a:effectLst>
              </a:rPr>
              <a:t> </a:t>
            </a:r>
            <a:r>
              <a:rPr lang="ar-SA" sz="2800" b="1" dirty="0" smtClean="0">
                <a:effectLst>
                  <a:outerShdw blurRad="38100" dist="38100" dir="2700000" algn="tl">
                    <a:srgbClr val="000000">
                      <a:alpha val="43137"/>
                    </a:srgbClr>
                  </a:outerShdw>
                </a:effectLst>
              </a:rPr>
              <a:t>العولمة</a:t>
            </a:r>
            <a:r>
              <a:rPr lang="ar-DZ" sz="2800" b="1" dirty="0" smtClean="0">
                <a:effectLst>
                  <a:outerShdw blurRad="38100" dist="38100" dir="2700000" algn="tl">
                    <a:srgbClr val="000000">
                      <a:alpha val="43137"/>
                    </a:srgbClr>
                  </a:outerShdw>
                </a:effectLst>
              </a:rPr>
              <a:t> هي </a:t>
            </a:r>
            <a:r>
              <a:rPr lang="ar-SA" sz="2800" b="1" dirty="0" smtClean="0">
                <a:effectLst>
                  <a:outerShdw blurRad="38100" dist="38100" dir="2700000" algn="tl">
                    <a:srgbClr val="000000">
                      <a:alpha val="43137"/>
                    </a:srgbClr>
                  </a:outerShdw>
                </a:effectLst>
              </a:rPr>
              <a:t>حرية </a:t>
            </a:r>
            <a:r>
              <a:rPr lang="ar-SA" sz="2800" b="1" dirty="0">
                <a:effectLst>
                  <a:outerShdw blurRad="38100" dist="38100" dir="2700000" algn="tl">
                    <a:srgbClr val="000000">
                      <a:alpha val="43137"/>
                    </a:srgbClr>
                  </a:outerShdw>
                </a:effectLst>
              </a:rPr>
              <a:t>مجموعتي في الاستثمار أينما أرادت، وفي الوقت الذي تريد، </a:t>
            </a:r>
            <a:r>
              <a:rPr lang="ar-SA" sz="2800" b="1" dirty="0" smtClean="0">
                <a:effectLst>
                  <a:outerShdw blurRad="38100" dist="38100" dir="2700000" algn="tl">
                    <a:srgbClr val="000000">
                      <a:alpha val="43137"/>
                    </a:srgbClr>
                  </a:outerShdw>
                </a:effectLst>
              </a:rPr>
              <a:t>لإنتاج</a:t>
            </a:r>
            <a:r>
              <a:rPr lang="ar-DZ" sz="2800" b="1" dirty="0">
                <a:effectLst>
                  <a:outerShdw blurRad="38100" dist="38100" dir="2700000" algn="tl">
                    <a:srgbClr val="000000">
                      <a:alpha val="43137"/>
                    </a:srgbClr>
                  </a:outerShdw>
                </a:effectLst>
              </a:rPr>
              <a:t> </a:t>
            </a:r>
            <a:r>
              <a:rPr lang="ar-SA" sz="2800" b="1" dirty="0" smtClean="0">
                <a:effectLst>
                  <a:outerShdw blurRad="38100" dist="38100" dir="2700000" algn="tl">
                    <a:srgbClr val="000000">
                      <a:alpha val="43137"/>
                    </a:srgbClr>
                  </a:outerShdw>
                </a:effectLst>
              </a:rPr>
              <a:t>ما </a:t>
            </a:r>
            <a:r>
              <a:rPr lang="ar-SA" sz="2800" b="1" dirty="0">
                <a:effectLst>
                  <a:outerShdw blurRad="38100" dist="38100" dir="2700000" algn="tl">
                    <a:srgbClr val="000000">
                      <a:alpha val="43137"/>
                    </a:srgbClr>
                  </a:outerShdw>
                </a:effectLst>
              </a:rPr>
              <a:t>تريد، وبالتموين من حيث ما أرادت، وأن تبيع أينما تريد، وذلك بأقل القيود الممكنة </a:t>
            </a:r>
            <a:r>
              <a:rPr lang="ar-SA" sz="2800" b="1" dirty="0" smtClean="0">
                <a:effectLst>
                  <a:outerShdw blurRad="38100" dist="38100" dir="2700000" algn="tl">
                    <a:srgbClr val="000000">
                      <a:alpha val="43137"/>
                    </a:srgbClr>
                  </a:outerShdw>
                </a:effectLst>
              </a:rPr>
              <a:t>فيما</a:t>
            </a:r>
            <a:r>
              <a:rPr lang="ar-DZ" sz="2800" b="1" dirty="0">
                <a:effectLst>
                  <a:outerShdw blurRad="38100" dist="38100" dir="2700000" algn="tl">
                    <a:srgbClr val="000000">
                      <a:alpha val="43137"/>
                    </a:srgbClr>
                  </a:outerShdw>
                </a:effectLst>
              </a:rPr>
              <a:t> </a:t>
            </a:r>
            <a:r>
              <a:rPr lang="ar-SA" sz="2800" b="1" dirty="0" smtClean="0">
                <a:effectLst>
                  <a:outerShdw blurRad="38100" dist="38100" dir="2700000" algn="tl">
                    <a:srgbClr val="000000">
                      <a:alpha val="43137"/>
                    </a:srgbClr>
                  </a:outerShdw>
                </a:effectLst>
              </a:rPr>
              <a:t>يخص </a:t>
            </a:r>
            <a:r>
              <a:rPr lang="ar-SA" sz="2800" b="1" dirty="0">
                <a:effectLst>
                  <a:outerShdw blurRad="38100" dist="38100" dir="2700000" algn="tl">
                    <a:srgbClr val="000000">
                      <a:alpha val="43137"/>
                    </a:srgbClr>
                  </a:outerShdw>
                </a:effectLst>
              </a:rPr>
              <a:t>قانون العمل والاتفاقيات </a:t>
            </a:r>
            <a:r>
              <a:rPr lang="ar-SA" sz="2800" b="1" dirty="0" smtClean="0">
                <a:effectLst>
                  <a:outerShdw blurRad="38100" dist="38100" dir="2700000" algn="tl">
                    <a:srgbClr val="000000">
                      <a:alpha val="43137"/>
                    </a:srgbClr>
                  </a:outerShdw>
                </a:effectLst>
              </a:rPr>
              <a:t>الاجتماعي</a:t>
            </a:r>
            <a:endParaRPr lang="ar-DZ" sz="2800" b="1" dirty="0" smtClean="0">
              <a:effectLst>
                <a:outerShdw blurRad="38100" dist="38100" dir="2700000" algn="tl">
                  <a:srgbClr val="000000">
                    <a:alpha val="43137"/>
                  </a:srgbClr>
                </a:outerShdw>
              </a:effectLst>
            </a:endParaRPr>
          </a:p>
          <a:p>
            <a:pPr marL="0" indent="0" algn="r" rtl="1">
              <a:buNone/>
            </a:pPr>
            <a:endParaRPr lang="ar-DZ" dirty="0" smtClean="0"/>
          </a:p>
          <a:p>
            <a:pPr marL="0" indent="0" rtl="1">
              <a:buNone/>
            </a:pPr>
            <a:r>
              <a:rPr lang="ar-SA" sz="1800" b="1" dirty="0"/>
              <a:t>المدير العام لشركة </a:t>
            </a:r>
            <a:r>
              <a:rPr lang="fr-FR" sz="1800" b="1" dirty="0"/>
              <a:t>ABB</a:t>
            </a:r>
            <a:r>
              <a:rPr lang="ar-SA" sz="1800" b="1" dirty="0"/>
              <a:t>العالمية </a:t>
            </a:r>
            <a:r>
              <a:rPr lang="fr-FR" sz="1800" b="1" dirty="0"/>
              <a:t>)</a:t>
            </a:r>
            <a:r>
              <a:rPr lang="ar-SA" sz="1800" b="1" dirty="0"/>
              <a:t>التجهيزات </a:t>
            </a:r>
            <a:r>
              <a:rPr lang="ar-SA" sz="1800" b="1" dirty="0" smtClean="0"/>
              <a:t>الكهربائية</a:t>
            </a:r>
            <a:r>
              <a:rPr lang="ar-DZ" sz="1800" b="1" dirty="0" smtClean="0"/>
              <a:t>)</a:t>
            </a:r>
            <a:endParaRPr lang="fr-FR" sz="1800" b="1" dirty="0"/>
          </a:p>
        </p:txBody>
      </p:sp>
    </p:spTree>
    <p:extLst>
      <p:ext uri="{BB962C8B-B14F-4D97-AF65-F5344CB8AC3E}">
        <p14:creationId xmlns="" xmlns:p14="http://schemas.microsoft.com/office/powerpoint/2010/main" val="1615649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2" y="1819282"/>
            <a:ext cx="9053848" cy="3785652"/>
          </a:xfrm>
          <a:prstGeom prst="rect">
            <a:avLst/>
          </a:prstGeom>
        </p:spPr>
        <p:txBody>
          <a:bodyPr wrap="square">
            <a:spAutoFit/>
          </a:bodyPr>
          <a:lstStyle/>
          <a:p>
            <a:pPr algn="ctr" rtl="1"/>
            <a:r>
              <a:rPr lang="ar-SA" sz="6000" b="1" dirty="0">
                <a:latin typeface="Calibri" panose="020F0502020204030204" pitchFamily="34" charset="0"/>
                <a:ea typeface="Calibri" panose="020F0502020204030204" pitchFamily="34" charset="0"/>
                <a:cs typeface="Traditional Arabic" panose="02020603050405020304" pitchFamily="18" charset="-78"/>
              </a:rPr>
              <a:t>للعولمة في الكثير من مظاهرها تأثيرات إيجابية كثيرة، بما فيها النمو الاقتصادي، وتوليد فرص العمالة، وزيادة الخيارات والحد من الفقر. </a:t>
            </a:r>
            <a:endParaRPr lang="fr-FR" sz="6000" dirty="0"/>
          </a:p>
        </p:txBody>
      </p:sp>
    </p:spTree>
    <p:extLst>
      <p:ext uri="{BB962C8B-B14F-4D97-AF65-F5344CB8AC3E}">
        <p14:creationId xmlns="" xmlns:p14="http://schemas.microsoft.com/office/powerpoint/2010/main" val="4260220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359197"/>
            <a:ext cx="10754929" cy="4782296"/>
          </a:xfrm>
        </p:spPr>
        <p:txBody>
          <a:bodyPr>
            <a:noAutofit/>
          </a:bodyPr>
          <a:lstStyle/>
          <a:p>
            <a:pPr algn="ctr" rtl="1">
              <a:buFont typeface="Wingdings" panose="05000000000000000000" pitchFamily="2" charset="2"/>
              <a:buChar char="Ø"/>
            </a:pPr>
            <a:r>
              <a:rPr lang="ar-SA" sz="3600" b="1" dirty="0">
                <a:effectLst>
                  <a:outerShdw blurRad="38100" dist="38100" dir="2700000" algn="tl">
                    <a:srgbClr val="000000">
                      <a:alpha val="43137"/>
                    </a:srgbClr>
                  </a:outerShdw>
                </a:effectLst>
              </a:rPr>
              <a:t>العالمية :</a:t>
            </a:r>
            <a:r>
              <a:rPr lang="ar-SA" sz="3600" dirty="0">
                <a:effectLst>
                  <a:outerShdw blurRad="38100" dist="38100" dir="2700000" algn="tl">
                    <a:srgbClr val="000000">
                      <a:alpha val="43137"/>
                    </a:srgbClr>
                  </a:outerShdw>
                </a:effectLst>
              </a:rPr>
              <a:t> انفتاح على العالم مع الاحتفاظ بخصوصية الأمة وفكرها وثقافتها وقيمها ومبادئها . فالعالمية إثراء للفكر وتبادل للمعرفة مع الاعتراف المتبادل بالآخر دون فقدان الهوية الذاتية . </a:t>
            </a:r>
            <a:endParaRPr lang="fr-FR" sz="3600" dirty="0" smtClean="0">
              <a:effectLst>
                <a:outerShdw blurRad="38100" dist="38100" dir="2700000" algn="tl">
                  <a:srgbClr val="000000">
                    <a:alpha val="43137"/>
                  </a:srgbClr>
                </a:outerShdw>
              </a:effectLst>
            </a:endParaRPr>
          </a:p>
          <a:p>
            <a:pPr algn="ctr" rtl="1">
              <a:buFont typeface="Wingdings" panose="05000000000000000000" pitchFamily="2" charset="2"/>
              <a:buChar char="Ø"/>
            </a:pPr>
            <a:endParaRPr lang="fr-FR" sz="3600" dirty="0">
              <a:effectLst>
                <a:outerShdw blurRad="38100" dist="38100" dir="2700000" algn="tl">
                  <a:srgbClr val="000000">
                    <a:alpha val="43137"/>
                  </a:srgbClr>
                </a:outerShdw>
              </a:effectLst>
            </a:endParaRPr>
          </a:p>
          <a:p>
            <a:pPr algn="ctr" rtl="1">
              <a:buFont typeface="Wingdings" panose="05000000000000000000" pitchFamily="2" charset="2"/>
              <a:buChar char="Ø"/>
            </a:pPr>
            <a:r>
              <a:rPr lang="ar-SA" sz="3600" dirty="0" smtClean="0">
                <a:effectLst>
                  <a:outerShdw blurRad="38100" dist="38100" dir="2700000" algn="tl">
                    <a:srgbClr val="000000">
                      <a:alpha val="43137"/>
                    </a:srgbClr>
                  </a:outerShdw>
                </a:effectLst>
              </a:rPr>
              <a:t>أما </a:t>
            </a:r>
            <a:r>
              <a:rPr lang="ar-SA" sz="3600" b="1" dirty="0" smtClean="0">
                <a:effectLst>
                  <a:outerShdw blurRad="38100" dist="38100" dir="2700000" algn="tl">
                    <a:srgbClr val="000000">
                      <a:alpha val="43137"/>
                    </a:srgbClr>
                  </a:outerShdw>
                </a:effectLst>
              </a:rPr>
              <a:t>العولمة</a:t>
            </a:r>
            <a:r>
              <a:rPr lang="ar-SA" sz="3600" dirty="0" smtClean="0">
                <a:effectLst>
                  <a:outerShdw blurRad="38100" dist="38100" dir="2700000" algn="tl">
                    <a:srgbClr val="000000">
                      <a:alpha val="43137"/>
                    </a:srgbClr>
                  </a:outerShdw>
                </a:effectLst>
              </a:rPr>
              <a:t> : فهي انسلاخ عن قيم ومبادئ وتقاليد وعادات الأمة وإلغاء شخصيتها وكيانها وذوبانها في الآخر. فالعولمة تحدث  فقدان الشعور بالانتماء لوطن أو أمة أو دولة ، فالعولمة عالم بدون دولة ، بدون أمة ، بدون وطن</a:t>
            </a:r>
            <a:endParaRPr lang="fr-FR" sz="3600" dirty="0" smtClean="0">
              <a:effectLst>
                <a:outerShdw blurRad="38100" dist="38100" dir="2700000" algn="tl">
                  <a:srgbClr val="000000">
                    <a:alpha val="43137"/>
                  </a:srgbClr>
                </a:outerShdw>
              </a:effectLst>
            </a:endParaRPr>
          </a:p>
          <a:p>
            <a:pPr algn="ctr" rtl="1">
              <a:buFont typeface="Wingdings" panose="05000000000000000000" pitchFamily="2" charset="2"/>
              <a:buChar char="Ø"/>
            </a:pPr>
            <a:r>
              <a:rPr lang="ar-SA" sz="3600" dirty="0" smtClean="0">
                <a:effectLst>
                  <a:outerShdw blurRad="38100" dist="38100" dir="2700000" algn="tl">
                    <a:srgbClr val="000000">
                      <a:alpha val="43137"/>
                    </a:srgbClr>
                  </a:outerShdw>
                </a:effectLst>
              </a:rPr>
              <a:t> إنه عالم المؤسسات والشبكات العالمية</a:t>
            </a:r>
            <a:endParaRPr lang="fr-FR" sz="3600" dirty="0" smtClean="0">
              <a:effectLst>
                <a:outerShdw blurRad="38100" dist="38100" dir="2700000" algn="tl">
                  <a:srgbClr val="000000">
                    <a:alpha val="43137"/>
                  </a:srgbClr>
                </a:outerShdw>
              </a:effectLst>
            </a:endParaRPr>
          </a:p>
          <a:p>
            <a:pPr marL="0" indent="0" algn="ctr" rtl="1">
              <a:buNone/>
            </a:pPr>
            <a:r>
              <a:rPr lang="ar-SA" sz="3600" dirty="0" smtClean="0">
                <a:effectLst>
                  <a:outerShdw blurRad="38100" dist="38100" dir="2700000" algn="tl">
                    <a:srgbClr val="000000">
                      <a:alpha val="43137"/>
                    </a:srgbClr>
                  </a:outerShdw>
                </a:effectLst>
              </a:rPr>
              <a:t> </a:t>
            </a:r>
            <a:endParaRPr lang="fr-FR" sz="3600" b="1" dirty="0" smtClean="0">
              <a:effectLst>
                <a:outerShdw blurRad="38100" dist="38100" dir="2700000" algn="tl">
                  <a:srgbClr val="000000">
                    <a:alpha val="43137"/>
                  </a:srgbClr>
                </a:outerShdw>
              </a:effectLst>
            </a:endParaRPr>
          </a:p>
          <a:p>
            <a:pPr algn="ctr"/>
            <a:endParaRPr lang="fr-FR" sz="36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03451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62050" y="2870205"/>
            <a:ext cx="9448800" cy="1825096"/>
          </a:xfrm>
        </p:spPr>
        <p:txBody>
          <a:bodyPr>
            <a:normAutofit/>
          </a:bodyPr>
          <a:lstStyle/>
          <a:p>
            <a:pPr algn="ctr" rtl="1"/>
            <a:r>
              <a:rPr lang="ar-DZ" sz="9600" dirty="0" smtClean="0">
                <a:latin typeface="Sakkal Majalla" panose="02000000000000000000" pitchFamily="2" charset="-78"/>
                <a:cs typeface="Sakkal Majalla" panose="02000000000000000000" pitchFamily="2" charset="-78"/>
              </a:rPr>
              <a:t>الاطار الدولي والعولمة</a:t>
            </a:r>
            <a:endParaRPr lang="fr-FR" sz="9600" dirty="0">
              <a:latin typeface="Sakkal Majalla" panose="02000000000000000000" pitchFamily="2" charset="-78"/>
              <a:cs typeface="Sakkal Majalla" panose="02000000000000000000" pitchFamily="2" charset="-78"/>
            </a:endParaRPr>
          </a:p>
        </p:txBody>
      </p:sp>
      <p:sp>
        <p:nvSpPr>
          <p:cNvPr id="3" name="Sous-titre 2"/>
          <p:cNvSpPr>
            <a:spLocks noGrp="1"/>
          </p:cNvSpPr>
          <p:nvPr>
            <p:ph type="subTitle" idx="1"/>
          </p:nvPr>
        </p:nvSpPr>
        <p:spPr>
          <a:xfrm>
            <a:off x="1371600" y="1143000"/>
            <a:ext cx="9448800" cy="1346205"/>
          </a:xfrm>
        </p:spPr>
        <p:txBody>
          <a:bodyPr>
            <a:noAutofit/>
          </a:bodyPr>
          <a:lstStyle/>
          <a:p>
            <a:pPr algn="ctr" rtl="1"/>
            <a:r>
              <a:rPr lang="ar-DZ" sz="8800" dirty="0" smtClean="0">
                <a:latin typeface="Sakkal Majalla" panose="02000000000000000000" pitchFamily="2" charset="-78"/>
                <a:cs typeface="Sakkal Majalla" panose="02000000000000000000" pitchFamily="2" charset="-78"/>
              </a:rPr>
              <a:t>المحور الأول</a:t>
            </a:r>
            <a:endParaRPr lang="fr-FR" sz="8800" dirty="0">
              <a:latin typeface="Sakkal Majalla" panose="02000000000000000000" pitchFamily="2" charset="-78"/>
              <a:cs typeface="Sakkal Majalla" panose="02000000000000000000" pitchFamily="2" charset="-78"/>
            </a:endParaRPr>
          </a:p>
        </p:txBody>
      </p:sp>
    </p:spTree>
    <p:extLst>
      <p:ext uri="{BB962C8B-B14F-4D97-AF65-F5344CB8AC3E}">
        <p14:creationId xmlns="" xmlns:p14="http://schemas.microsoft.com/office/powerpoint/2010/main" val="4136216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27546"/>
            <a:ext cx="11506200" cy="6530454"/>
          </a:xfrm>
        </p:spPr>
        <p:txBody>
          <a:bodyPr>
            <a:normAutofit/>
          </a:bodyPr>
          <a:lstStyle/>
          <a:p>
            <a:pPr marL="0" indent="0" algn="ctr" rtl="1">
              <a:lnSpc>
                <a:spcPct val="150000"/>
              </a:lnSpc>
              <a:buNone/>
            </a:pPr>
            <a:r>
              <a:rPr lang="ar-DZ" sz="3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وينعكس هذا في نمط ال</a:t>
            </a:r>
            <a:r>
              <a:rPr lang="ar-SA" sz="3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تسويق </a:t>
            </a:r>
            <a:r>
              <a:rPr lang="ar-DZ" sz="3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 </a:t>
            </a:r>
            <a:r>
              <a:rPr lang="ar-SA" sz="3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الشركات </a:t>
            </a:r>
            <a:r>
              <a:rPr lang="ar-SA" sz="3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متعددة الجنسيات </a:t>
            </a:r>
            <a:endParaRPr lang="ar-DZ" sz="3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rtl="1">
              <a:lnSpc>
                <a:spcPct val="150000"/>
              </a:lnSpc>
              <a:buFont typeface="Wingdings" panose="05000000000000000000" pitchFamily="2" charset="2"/>
              <a:buChar char="q"/>
            </a:pPr>
            <a:r>
              <a:rPr lang="ar-SA" sz="3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شركة </a:t>
            </a:r>
            <a:r>
              <a:rPr lang="ar-SA" sz="3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كوكاكولا قامت بتغيير مصطلح حمية </a:t>
            </a:r>
            <a:r>
              <a:rPr lang="fr-FR" sz="32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diet</a:t>
            </a:r>
            <a:r>
              <a:rPr lang="ar-DZ" sz="3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الى مصطلح بدون </a:t>
            </a:r>
            <a:r>
              <a:rPr lang="ar-DZ" sz="3200"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حريرات</a:t>
            </a:r>
            <a:r>
              <a:rPr lang="fr-FR" sz="3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zéro-calorie </a:t>
            </a:r>
            <a:r>
              <a:rPr lang="ar-DZ" sz="3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DZ" sz="3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 دول أمريكا اللاتينية وذلك لان المصطلح له دلالات سلبية في هذا المجتمع، </a:t>
            </a:r>
            <a:endParaRPr lang="ar-DZ" sz="3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rtl="1">
              <a:lnSpc>
                <a:spcPct val="150000"/>
              </a:lnSpc>
              <a:buFont typeface="Wingdings" panose="05000000000000000000" pitchFamily="2" charset="2"/>
              <a:buChar char="q"/>
            </a:pPr>
            <a:r>
              <a:rPr lang="ar-DZ" sz="3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شركة </a:t>
            </a:r>
            <a:r>
              <a:rPr lang="ar-DZ" sz="3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الشحن </a:t>
            </a:r>
            <a:r>
              <a:rPr lang="fr-FR" sz="3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UPS</a:t>
            </a:r>
            <a:r>
              <a:rPr lang="ar-DZ" sz="3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غيرت </a:t>
            </a:r>
            <a:r>
              <a:rPr lang="ar-DZ" sz="3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لون شاحنات التوصيل المشهورة به وهو البني بعد ان عرفت ارتباطه لدى زبائنها بشاحنات حمل </a:t>
            </a:r>
            <a:r>
              <a:rPr lang="ar-DZ" sz="3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النعوش. </a:t>
            </a:r>
          </a:p>
          <a:p>
            <a:pPr algn="ctr" rtl="1">
              <a:lnSpc>
                <a:spcPct val="150000"/>
              </a:lnSpc>
              <a:buFont typeface="Wingdings" panose="05000000000000000000" pitchFamily="2" charset="2"/>
              <a:buChar char="q"/>
            </a:pPr>
            <a:r>
              <a:rPr lang="ar-DZ" sz="3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بينما </a:t>
            </a:r>
            <a:r>
              <a:rPr lang="ar-DZ" sz="3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نجد شركة ابل مثلا لا تولي أي اعتبار </a:t>
            </a:r>
            <a:r>
              <a:rPr lang="ar-DZ" sz="3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لأي </a:t>
            </a:r>
            <a:r>
              <a:rPr lang="ar-DZ" sz="3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دولة او اذواق مستهلكيها بل انها تفرض ذاتها كما هي على كل الدول</a:t>
            </a:r>
            <a:endParaRPr lang="fr-FR" sz="3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2" name="Imag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04982" y="5451681"/>
            <a:ext cx="1833694" cy="1031453"/>
          </a:xfrm>
          <a:prstGeom prst="rect">
            <a:avLst/>
          </a:prstGeom>
        </p:spPr>
      </p:pic>
      <p:pic>
        <p:nvPicPr>
          <p:cNvPr id="5" name="Imag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2894" y="3411940"/>
            <a:ext cx="1265911" cy="1091821"/>
          </a:xfrm>
          <a:prstGeom prst="rect">
            <a:avLst/>
          </a:prstGeom>
        </p:spPr>
      </p:pic>
      <p:pic>
        <p:nvPicPr>
          <p:cNvPr id="6" name="Imag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16436" y="2091415"/>
            <a:ext cx="1272369" cy="780268"/>
          </a:xfrm>
          <a:prstGeom prst="rect">
            <a:avLst/>
          </a:prstGeom>
        </p:spPr>
      </p:pic>
    </p:spTree>
    <p:extLst>
      <p:ext uri="{BB962C8B-B14F-4D97-AF65-F5344CB8AC3E}">
        <p14:creationId xmlns="" xmlns:p14="http://schemas.microsoft.com/office/powerpoint/2010/main" val="2471247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95600" y="38637"/>
            <a:ext cx="8610600" cy="1293028"/>
          </a:xfrm>
        </p:spPr>
        <p:txBody>
          <a:bodyPr/>
          <a:lstStyle/>
          <a:p>
            <a:endParaRPr lang="fr-FR" dirty="0"/>
          </a:p>
        </p:txBody>
      </p:sp>
      <p:pic>
        <p:nvPicPr>
          <p:cNvPr id="4" name="Espace réservé du contenu 3" descr="https://www.noonpost.com/sites/default/files/page_7_nestle.jpg"/>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028868" cy="6858000"/>
          </a:xfrm>
          <a:prstGeom prst="rect">
            <a:avLst/>
          </a:prstGeom>
          <a:noFill/>
          <a:ln>
            <a:noFill/>
          </a:ln>
        </p:spPr>
      </p:pic>
    </p:spTree>
    <p:extLst>
      <p:ext uri="{BB962C8B-B14F-4D97-AF65-F5344CB8AC3E}">
        <p14:creationId xmlns="" xmlns:p14="http://schemas.microsoft.com/office/powerpoint/2010/main" val="2140070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967469"/>
          </a:xfrm>
        </p:spPr>
      </p:pic>
    </p:spTree>
    <p:extLst>
      <p:ext uri="{BB962C8B-B14F-4D97-AF65-F5344CB8AC3E}">
        <p14:creationId xmlns="" xmlns:p14="http://schemas.microsoft.com/office/powerpoint/2010/main" val="2288264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0" y="45244"/>
            <a:ext cx="12192000" cy="6812756"/>
          </a:xfrm>
        </p:spPr>
      </p:pic>
    </p:spTree>
    <p:extLst>
      <p:ext uri="{BB962C8B-B14F-4D97-AF65-F5344CB8AC3E}">
        <p14:creationId xmlns="" xmlns:p14="http://schemas.microsoft.com/office/powerpoint/2010/main" val="1901035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idx="1"/>
          </p:nvPr>
        </p:nvSpPr>
        <p:spPr/>
        <p:txBody>
          <a:bodyPr>
            <a:normAutofit fontScale="97500"/>
          </a:bodyPr>
          <a:lstStyle/>
          <a:p>
            <a:pPr algn="ctr" rtl="1"/>
            <a:r>
              <a:rPr lang="ar-SA" sz="4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استطاعت تلك الشركات احتكار الصناعات التي تبيع فيها منتجاتها من الشركات المحلية الموجودة في </a:t>
            </a:r>
            <a:r>
              <a:rPr lang="ar-DZ" sz="4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الدول </a:t>
            </a:r>
            <a:r>
              <a:rPr lang="ar-SA" sz="4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التي </a:t>
            </a:r>
            <a:r>
              <a:rPr lang="ar-SA" sz="4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توسعت فيها </a:t>
            </a:r>
            <a:r>
              <a:rPr lang="ar-SA" sz="4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واستطاعت </a:t>
            </a:r>
            <a:r>
              <a:rPr lang="ar-SA" sz="4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تحقيق غايتها من توحيد الذوق العام للمستهلك في </a:t>
            </a:r>
            <a:r>
              <a:rPr lang="ar-SA" sz="4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وتوحيد </a:t>
            </a:r>
            <a:r>
              <a:rPr lang="ar-SA" sz="4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الخدمة لتحقيق أرباح أكثر</a:t>
            </a:r>
            <a:r>
              <a:rPr lang="fr-FR" sz="4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br>
              <a:rPr lang="fr-FR" sz="4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endParaRPr lang="fr-FR" sz="4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 xmlns:p14="http://schemas.microsoft.com/office/powerpoint/2010/main" val="246249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303952"/>
            <a:ext cx="10501648" cy="1293028"/>
          </a:xfrm>
        </p:spPr>
        <p:txBody>
          <a:bodyPr>
            <a:normAutofit/>
          </a:bodyPr>
          <a:lstStyle/>
          <a:p>
            <a:r>
              <a:rPr lang="ar-DZ" sz="4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استراتيجيات المؤسسات في ظل العولمة</a:t>
            </a:r>
            <a:endParaRPr lang="fr-FR" sz="4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Espace réservé du contenu 2"/>
          <p:cNvSpPr>
            <a:spLocks noGrp="1"/>
          </p:cNvSpPr>
          <p:nvPr>
            <p:ph idx="1"/>
          </p:nvPr>
        </p:nvSpPr>
        <p:spPr>
          <a:xfrm>
            <a:off x="685800" y="1596980"/>
            <a:ext cx="10820400" cy="4621705"/>
          </a:xfrm>
        </p:spPr>
        <p:txBody>
          <a:bodyPr>
            <a:normAutofit fontScale="92500" lnSpcReduction="10000"/>
          </a:bodyPr>
          <a:lstStyle/>
          <a:p>
            <a:pPr marL="0" indent="0" algn="r" rtl="1">
              <a:buNone/>
            </a:pPr>
            <a:r>
              <a:rPr lang="ar-SA"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العولمة أدت إلى توسيع الفضاء الذي تنشط من خلاله المؤسسة بحيث </a:t>
            </a:r>
            <a:r>
              <a:rPr lang="ar-SA"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أصبح</a:t>
            </a:r>
            <a:r>
              <a:rPr lang="ar-DZ"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b="1"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فضاءا</a:t>
            </a:r>
            <a:r>
              <a:rPr lang="ar-SA"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عالميا وليس محليا فقط. فصارت المؤسسة متعددة الثقافات، وملزمة بتتبع تنوع وثقافات عامليها وكذلك عملائها ورغباتهم اين تعددت وتنوعت بفعل الانفتاح على العالم الخارجي. </a:t>
            </a:r>
            <a:r>
              <a:rPr lang="ar-SA" sz="2800" b="1"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بالاضافة</a:t>
            </a:r>
            <a:r>
              <a:rPr lang="ar-SA"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الى مورديها ومشتريها وكافة الأطراف الفاعلة بحكم الشروط التي صارت ملزمة باتباعها نأخذ مثلا معايير الجودة </a:t>
            </a:r>
            <a:r>
              <a:rPr lang="ar-SA"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العالمية</a:t>
            </a:r>
            <a:endParaRPr lang="fr-FR"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0" indent="0" algn="r" rtl="1">
              <a:buNone/>
            </a:pPr>
            <a:endParaRPr lang="fr-FR"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r" rtl="1"/>
            <a:endParaRPr lang="fr-FR"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r" rtl="1">
              <a:buFont typeface="Wingdings" panose="05000000000000000000" pitchFamily="2" charset="2"/>
              <a:buChar char="ü"/>
            </a:pPr>
            <a:r>
              <a:rPr lang="ar-SA"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بالتالي فعلى المؤسسة التأقلم مع كل هذا بالتالي اعتماد التعلم المستمر استراتيجية اساسية فيها وذلك من خلال</a:t>
            </a:r>
            <a:endParaRPr lang="fr-FR"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lvl="1" algn="r" rtl="1">
              <a:buFont typeface="Wingdings" panose="05000000000000000000" pitchFamily="2" charset="2"/>
              <a:buChar char="v"/>
            </a:pPr>
            <a:r>
              <a:rPr lang="ar-SA"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وضع </a:t>
            </a:r>
            <a:r>
              <a:rPr lang="ar-SA"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استراتيجيات محددة لتنمية وتطوير القدرات البشرية خاصة فيما يتعلق </a:t>
            </a:r>
            <a:r>
              <a:rPr lang="ar-SA" sz="2800" b="1"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بالافراد</a:t>
            </a:r>
            <a:r>
              <a:rPr lang="ar-SA"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العاملين في المستويات العليا والمتوسطة </a:t>
            </a:r>
            <a:r>
              <a:rPr lang="ar-SA" sz="2800" b="1"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للادارة</a:t>
            </a:r>
            <a:r>
              <a:rPr lang="ar-SA"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من اجل اكتساب مهارات التنوع الثقافي</a:t>
            </a:r>
            <a:endParaRPr lang="fr-FR"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lvl="1" algn="r" rtl="1">
              <a:buFont typeface="Wingdings" panose="05000000000000000000" pitchFamily="2" charset="2"/>
              <a:buChar char="v"/>
            </a:pPr>
            <a:r>
              <a:rPr lang="ar-SA" sz="2800" b="1"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الاستعدادا</a:t>
            </a:r>
            <a:r>
              <a:rPr lang="ar-SA"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الدائم لمقاومة التغيير والعمل على كسر واضعاف المواقف العدائية وحدة المقاومة تجاه الثقافات الجديدة، وذلك بالتركيز على العاملين في الخطوط الامامية</a:t>
            </a:r>
            <a:endParaRPr lang="fr-FR"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lvl="1" algn="r">
              <a:buFont typeface="Wingdings" panose="05000000000000000000" pitchFamily="2" charset="2"/>
              <a:buChar char="v"/>
            </a:pPr>
            <a:endParaRPr lang="fr-FR"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 xmlns:p14="http://schemas.microsoft.com/office/powerpoint/2010/main" val="3376865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608" y="2194560"/>
            <a:ext cx="11145592" cy="4024125"/>
          </a:xfrm>
        </p:spPr>
        <p:txBody>
          <a:bodyPr>
            <a:normAutofit/>
          </a:bodyPr>
          <a:lstStyle/>
          <a:p>
            <a:pPr algn="r" rtl="1">
              <a:buFont typeface="Wingdings" panose="05000000000000000000" pitchFamily="2" charset="2"/>
              <a:buChar char="ü"/>
            </a:pPr>
            <a:r>
              <a:rPr lang="ar-SA"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التحول الى مفهوم الشركة المواطنة والتي يتطلب تبنيها تغيرات اساسية في توجه الادارة فيما يتعلق </a:t>
            </a:r>
            <a:r>
              <a:rPr lang="ar-DZ"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بـ </a:t>
            </a:r>
            <a:r>
              <a:rPr lang="ar-SA"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endParaRPr lang="fr-FR"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lvl="1" algn="r" rtl="1">
              <a:buFont typeface="Wingdings" panose="05000000000000000000" pitchFamily="2" charset="2"/>
              <a:buChar char="v"/>
            </a:pPr>
            <a:r>
              <a:rPr lang="ar-SA"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التحول من النظرة القائمة على الاكتفاء بتحديد اهداف المؤسسة الى النظرة القائمة على مراعاة اهداف المجتمع ككل، (الاستثمارات الاجتماعية، الاعمال الخيرية التطوعية)</a:t>
            </a:r>
            <a:endParaRPr lang="fr-FR"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lvl="1" algn="r" rtl="1">
              <a:buFont typeface="Wingdings" panose="05000000000000000000" pitchFamily="2" charset="2"/>
              <a:buChar char="v"/>
            </a:pPr>
            <a:r>
              <a:rPr lang="ar-SA"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توسيع تقارير المؤسسة لتشمل الى جانب الموازنة </a:t>
            </a:r>
            <a:r>
              <a:rPr lang="ar-SA" sz="2800" b="1"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العامةوالنتائج</a:t>
            </a:r>
            <a:r>
              <a:rPr lang="ar-SA"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الختامية تقريرا حول انشطتها البيئية والاجتماعية والموجهة لكل الاطراف الاخذة او ذات المصلحة.</a:t>
            </a:r>
            <a:endParaRPr lang="fr-FR"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lvl="1" algn="r" rtl="1">
              <a:buFont typeface="Wingdings" panose="05000000000000000000" pitchFamily="2" charset="2"/>
              <a:buChar char="v"/>
            </a:pPr>
            <a:r>
              <a:rPr lang="ar-SA"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التحول من ادارة قائمة على اتخاذ القرار الذاتي الى اساليب اتخاذ قرار تشاركي</a:t>
            </a:r>
            <a:endParaRPr lang="fr-FR"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endParaRPr lang="fr-FR"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 xmlns:p14="http://schemas.microsoft.com/office/powerpoint/2010/main" val="4072036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1429556"/>
            <a:ext cx="10820400" cy="4789130"/>
          </a:xfrm>
        </p:spPr>
        <p:txBody>
          <a:bodyPr>
            <a:noAutofit/>
          </a:bodyPr>
          <a:lstStyle/>
          <a:p>
            <a:pPr lvl="0" algn="r" rtl="1">
              <a:buFont typeface="Wingdings" panose="05000000000000000000" pitchFamily="2" charset="2"/>
              <a:buChar char="ü"/>
            </a:pPr>
            <a:r>
              <a:rPr lang="ar-SA"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تبني الاستراتيجية الأمثل والانسب في الوقت الأنسب حيث في اطار العولمة لديها ثلاث خيارات:</a:t>
            </a:r>
            <a:endParaRPr lang="fr-FR"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lvl="1" algn="r" rtl="1">
              <a:buFont typeface="Wingdings" panose="05000000000000000000" pitchFamily="2" charset="2"/>
              <a:buChar char="v"/>
            </a:pP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استراتيجية التنميط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تقدیم</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خطوط المنتج ذاتها وبالأسعار ذاتها، ومن خلال أنظمة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التوزیع</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ذاتها والمدعومة ببرنامج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الترویج</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ذاته في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العدید</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من الدول المختلفة</a:t>
            </a:r>
            <a:r>
              <a:rPr lang="fr-FR"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  </a:t>
            </a:r>
          </a:p>
          <a:p>
            <a:pPr lvl="1" algn="r" rtl="1">
              <a:buFont typeface="Wingdings" panose="05000000000000000000" pitchFamily="2" charset="2"/>
              <a:buChar char="v"/>
            </a:pP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واستراتيجية التكييف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التعدیل</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الإجباري لمجموع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المقاییس</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المحددة، الخصائص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المادیة</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والمعنویة</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في السوق</a:t>
            </a:r>
            <a:r>
              <a:rPr lang="fr-FR"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r>
            <a:br>
              <a:rPr lang="fr-FR"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المحلي المستهدف من أجل جعل المنتج ملائما للظروف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البیئیة</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الخارجیة</a:t>
            </a:r>
            <a:r>
              <a:rPr lang="fr-FR"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p>
          <a:p>
            <a:pPr lvl="1" algn="just" rtl="1">
              <a:buFont typeface="Wingdings" panose="05000000000000000000" pitchFamily="2" charset="2"/>
              <a:buChar char="v"/>
            </a:pP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التوجه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الموقفي</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DZ"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a:t>
            </a:r>
            <a:r>
              <a:rPr lang="ar-SA"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فترض</a:t>
            </a:r>
            <a:r>
              <a:rPr lang="ar-DZ"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بأن</a:t>
            </a:r>
            <a:r>
              <a:rPr lang="ar-DZ"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تبني</a:t>
            </a:r>
            <a:r>
              <a:rPr lang="ar-DZ"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المنظمة </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لكل من </a:t>
            </a:r>
            <a:r>
              <a:rPr lang="ar-SA" sz="2800"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إست</a:t>
            </a:r>
            <a:r>
              <a:rPr lang="ar-DZ"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را</a:t>
            </a:r>
            <a:r>
              <a:rPr lang="ar-SA" sz="2800"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تیجیة</a:t>
            </a:r>
            <a:r>
              <a:rPr lang="ar-DZ"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التنمیط</a:t>
            </a:r>
            <a:r>
              <a:rPr lang="ar-DZ"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أو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التكییف</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الكامل</a:t>
            </a:r>
            <a:r>
              <a:rPr lang="ar-DZ"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للأنشطة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التسویقیة</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في الأسواق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الدولیة</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یتوقف</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على الظروف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البیئیة</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الداخلیة</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والخارجیة</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DZ"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للمؤسسة</a:t>
            </a:r>
            <a:r>
              <a:rPr lang="ar-SA"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حیث</a:t>
            </a:r>
            <a:r>
              <a:rPr lang="ar-DZ"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یعتمد</a:t>
            </a:r>
            <a:r>
              <a:rPr lang="ar-SA"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اختیار</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DZ"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المؤسسة </a:t>
            </a:r>
            <a:r>
              <a:rPr lang="ar-SA"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لكل </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إستراتیجیة</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التنمیط</a:t>
            </a:r>
            <a:r>
              <a:rPr lang="ar-DZ"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أو </a:t>
            </a:r>
            <a:r>
              <a:rPr lang="ar-SA" sz="2800"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التكییف</a:t>
            </a:r>
            <a:r>
              <a:rPr lang="ar-DZ"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على</a:t>
            </a:r>
            <a:r>
              <a:rPr lang="ar-DZ" sz="280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موقفها</a:t>
            </a:r>
            <a:r>
              <a:rPr lang="ar-DZ"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 </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عناصر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بیئتها</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الداخلیة</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وموائمتها مع عناصر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بیئتها</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الخارجیة</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وصولا إلى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تحقیق</a:t>
            </a:r>
            <a:r>
              <a:rPr lang="ar-SA"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الموقع التنافسي المناسب في الأسواق </a:t>
            </a:r>
            <a:r>
              <a:rPr lang="ar-SA" sz="28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الدولیة</a:t>
            </a:r>
            <a:endParaRPr lang="fr-FR"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endParaRPr lang="fr-FR" sz="28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 xmlns:p14="http://schemas.microsoft.com/office/powerpoint/2010/main" val="2130319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98631" y="732808"/>
            <a:ext cx="8610600" cy="1293028"/>
          </a:xfrm>
        </p:spPr>
        <p:txBody>
          <a:bodyPr>
            <a:normAutofit fontScale="90000"/>
          </a:bodyPr>
          <a:lstStyle/>
          <a:p>
            <a:pPr algn="ctr" rtl="1"/>
            <a:r>
              <a:rPr lang="ar-DZ" sz="6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التنمية المستدامة</a:t>
            </a:r>
            <a:r>
              <a:rPr lang="fr-FR"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rPr>
              <a:t>Sustainable</a:t>
            </a:r>
            <a:r>
              <a:rPr lang="fr-FR"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rPr>
              <a:t> </a:t>
            </a:r>
            <a:r>
              <a:rPr lang="fr-FR"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rPr>
              <a:t>Development</a:t>
            </a:r>
            <a:endParaRPr lang="fr-FR"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algn="r" rtl="1"/>
            <a:r>
              <a:rPr lang="ar-SA" dirty="0">
                <a:latin typeface="Sakkal Majalla" panose="02000000000000000000" pitchFamily="2" charset="-78"/>
                <a:cs typeface="Sakkal Majalla" panose="02000000000000000000" pitchFamily="2" charset="-78"/>
              </a:rPr>
              <a:t>يتجسد البعد الاقتصادي للعولمة في استمرار اندماج الاقتصادات الوطنية والأسواق واعتمادها المتبادل على الصعيد العالمي. وقد تعززت الروابط المتبادلة الاقتصادية المتنامية من خلال التجارة والتدفقات المالية والاستثمارات الأجنبية والزيادة في تدفق العمالة والتكنولوجيا. ومع أن هذه العمليات قد خلقت فرصاً جديدة مثل زيادة الاستثمارات، وتعزيز الخيارات أمام المستهلكين، وفتح فرص العمل، والكفاءة والنمو، إلا أنها شكلت أيضاً ضغطاً كبيراً على البيئة وعلى الكثير من خدمات النظم الإيكولوجية</a:t>
            </a:r>
            <a:r>
              <a:rPr lang="ar-SA" dirty="0" smtClean="0">
                <a:latin typeface="Sakkal Majalla" panose="02000000000000000000" pitchFamily="2" charset="-78"/>
                <a:cs typeface="Sakkal Majalla" panose="02000000000000000000" pitchFamily="2" charset="-78"/>
              </a:rPr>
              <a:t>.</a:t>
            </a:r>
            <a:endParaRPr lang="fr-FR" dirty="0" smtClean="0">
              <a:latin typeface="Sakkal Majalla" panose="02000000000000000000" pitchFamily="2" charset="-78"/>
              <a:cs typeface="Sakkal Majalla" panose="02000000000000000000" pitchFamily="2" charset="-78"/>
            </a:endParaRPr>
          </a:p>
          <a:p>
            <a:pPr algn="r" rtl="1"/>
            <a:r>
              <a:rPr lang="ar-SA" dirty="0">
                <a:latin typeface="Sakkal Majalla" panose="02000000000000000000" pitchFamily="2" charset="-78"/>
                <a:cs typeface="Sakkal Majalla" panose="02000000000000000000" pitchFamily="2" charset="-78"/>
              </a:rPr>
              <a:t>حددت اللجنة </a:t>
            </a:r>
            <a:r>
              <a:rPr lang="ar-SA" dirty="0" err="1">
                <a:latin typeface="Sakkal Majalla" panose="02000000000000000000" pitchFamily="2" charset="-78"/>
                <a:cs typeface="Sakkal Majalla" panose="02000000000000000000" pitchFamily="2" charset="-78"/>
              </a:rPr>
              <a:t>العالمیة</a:t>
            </a:r>
            <a:r>
              <a:rPr lang="ar-SA" dirty="0">
                <a:latin typeface="Sakkal Majalla" panose="02000000000000000000" pitchFamily="2" charset="-78"/>
                <a:cs typeface="Sakkal Majalla" panose="02000000000000000000" pitchFamily="2" charset="-78"/>
              </a:rPr>
              <a:t> </a:t>
            </a:r>
            <a:r>
              <a:rPr lang="ar-SA" dirty="0" err="1">
                <a:latin typeface="Sakkal Majalla" panose="02000000000000000000" pitchFamily="2" charset="-78"/>
                <a:cs typeface="Sakkal Majalla" panose="02000000000000000000" pitchFamily="2" charset="-78"/>
              </a:rPr>
              <a:t>المعنیة</a:t>
            </a:r>
            <a:r>
              <a:rPr lang="ar-SA" dirty="0">
                <a:latin typeface="Sakkal Majalla" panose="02000000000000000000" pitchFamily="2" charset="-78"/>
                <a:cs typeface="Sakkal Majalla" panose="02000000000000000000" pitchFamily="2" charset="-78"/>
              </a:rPr>
              <a:t> </a:t>
            </a:r>
            <a:r>
              <a:rPr lang="ar-SA" dirty="0" err="1">
                <a:latin typeface="Sakkal Majalla" panose="02000000000000000000" pitchFamily="2" charset="-78"/>
                <a:cs typeface="Sakkal Majalla" panose="02000000000000000000" pitchFamily="2" charset="-78"/>
              </a:rPr>
              <a:t>بالبیئة</a:t>
            </a:r>
            <a:r>
              <a:rPr lang="ar-SA" dirty="0">
                <a:latin typeface="Sakkal Majalla" panose="02000000000000000000" pitchFamily="2" charset="-78"/>
                <a:cs typeface="Sakkal Majalla" panose="02000000000000000000" pitchFamily="2" charset="-78"/>
              </a:rPr>
              <a:t> </a:t>
            </a:r>
            <a:r>
              <a:rPr lang="ar-SA" dirty="0" err="1">
                <a:latin typeface="Sakkal Majalla" panose="02000000000000000000" pitchFamily="2" charset="-78"/>
                <a:cs typeface="Sakkal Majalla" panose="02000000000000000000" pitchFamily="2" charset="-78"/>
              </a:rPr>
              <a:t>والتنمیة</a:t>
            </a:r>
            <a:r>
              <a:rPr lang="ar-SA" dirty="0">
                <a:latin typeface="Sakkal Majalla" panose="02000000000000000000" pitchFamily="2" charset="-78"/>
                <a:cs typeface="Sakkal Majalla" panose="02000000000000000000" pitchFamily="2" charset="-78"/>
              </a:rPr>
              <a:t> في </a:t>
            </a:r>
            <a:r>
              <a:rPr lang="ar-SA" dirty="0" err="1">
                <a:latin typeface="Sakkal Majalla" panose="02000000000000000000" pitchFamily="2" charset="-78"/>
                <a:cs typeface="Sakkal Majalla" panose="02000000000000000000" pitchFamily="2" charset="-78"/>
              </a:rPr>
              <a:t>تقریر</a:t>
            </a:r>
            <a:r>
              <a:rPr lang="ar-SA" dirty="0">
                <a:latin typeface="Sakkal Majalla" panose="02000000000000000000" pitchFamily="2" charset="-78"/>
                <a:cs typeface="Sakkal Majalla" panose="02000000000000000000" pitchFamily="2" charset="-78"/>
              </a:rPr>
              <a:t> "مستقبلنا </a:t>
            </a:r>
            <a:r>
              <a:rPr lang="ar-SA" dirty="0" smtClean="0">
                <a:latin typeface="Sakkal Majalla" panose="02000000000000000000" pitchFamily="2" charset="-78"/>
                <a:cs typeface="Sakkal Majalla" panose="02000000000000000000" pitchFamily="2" charset="-78"/>
              </a:rPr>
              <a:t>المشترك</a:t>
            </a:r>
            <a:r>
              <a:rPr lang="fr-FR" dirty="0" smtClean="0">
                <a:latin typeface="Sakkal Majalla" panose="02000000000000000000" pitchFamily="2" charset="-78"/>
                <a:cs typeface="Sakkal Majalla" panose="02000000000000000000" pitchFamily="2" charset="-78"/>
              </a:rPr>
              <a:t>«  </a:t>
            </a:r>
            <a:r>
              <a:rPr lang="ar-SA" dirty="0" smtClean="0">
                <a:latin typeface="Sakkal Majalla" panose="02000000000000000000" pitchFamily="2" charset="-78"/>
                <a:cs typeface="Sakkal Majalla" panose="02000000000000000000" pitchFamily="2" charset="-78"/>
              </a:rPr>
              <a:t>الذي </a:t>
            </a:r>
            <a:r>
              <a:rPr lang="ar-SA" dirty="0">
                <a:latin typeface="Sakkal Majalla" panose="02000000000000000000" pitchFamily="2" charset="-78"/>
                <a:cs typeface="Sakkal Majalla" panose="02000000000000000000" pitchFamily="2" charset="-78"/>
              </a:rPr>
              <a:t>نشر أثناء سنة </a:t>
            </a:r>
            <a:r>
              <a:rPr lang="fr-FR" dirty="0" smtClean="0">
                <a:latin typeface="Sakkal Majalla" panose="02000000000000000000" pitchFamily="2" charset="-78"/>
                <a:cs typeface="Sakkal Majalla" panose="02000000000000000000" pitchFamily="2" charset="-78"/>
              </a:rPr>
              <a:t>1987 </a:t>
            </a:r>
            <a:r>
              <a:rPr lang="ar-SA" dirty="0" err="1" smtClean="0">
                <a:latin typeface="Sakkal Majalla" panose="02000000000000000000" pitchFamily="2" charset="-78"/>
                <a:cs typeface="Sakkal Majalla" panose="02000000000000000000" pitchFamily="2" charset="-78"/>
              </a:rPr>
              <a:t>مفھوم</a:t>
            </a:r>
            <a:r>
              <a:rPr lang="ar-SA" dirty="0" smtClean="0">
                <a:latin typeface="Sakkal Majalla" panose="02000000000000000000" pitchFamily="2" charset="-78"/>
                <a:cs typeface="Sakkal Majalla" panose="02000000000000000000" pitchFamily="2" charset="-78"/>
              </a:rPr>
              <a:t> </a:t>
            </a:r>
            <a:r>
              <a:rPr lang="ar-SA" dirty="0" err="1">
                <a:latin typeface="Sakkal Majalla" panose="02000000000000000000" pitchFamily="2" charset="-78"/>
                <a:cs typeface="Sakkal Majalla" panose="02000000000000000000" pitchFamily="2" charset="-78"/>
              </a:rPr>
              <a:t>التنمیة</a:t>
            </a:r>
            <a:r>
              <a:rPr lang="ar-SA" dirty="0">
                <a:latin typeface="Sakkal Majalla" panose="02000000000000000000" pitchFamily="2" charset="-78"/>
                <a:cs typeface="Sakkal Majalla" panose="02000000000000000000" pitchFamily="2" charset="-78"/>
              </a:rPr>
              <a:t> المستدامة </a:t>
            </a:r>
            <a:r>
              <a:rPr lang="ar-SA" dirty="0" err="1">
                <a:latin typeface="Sakkal Majalla" panose="02000000000000000000" pitchFamily="2" charset="-78"/>
                <a:cs typeface="Sakkal Majalla" panose="02000000000000000000" pitchFamily="2" charset="-78"/>
              </a:rPr>
              <a:t>بأنھا</a:t>
            </a:r>
            <a:r>
              <a:rPr lang="ar-SA" dirty="0">
                <a:latin typeface="Sakkal Majalla" panose="02000000000000000000" pitchFamily="2" charset="-78"/>
                <a:cs typeface="Sakkal Majalla" panose="02000000000000000000" pitchFamily="2" charset="-78"/>
              </a:rPr>
              <a:t> </a:t>
            </a:r>
            <a:r>
              <a:rPr lang="ar-DZ" dirty="0" smtClean="0">
                <a:latin typeface="Sakkal Majalla" panose="02000000000000000000" pitchFamily="2" charset="-78"/>
                <a:cs typeface="Sakkal Majalla" panose="02000000000000000000" pitchFamily="2" charset="-78"/>
              </a:rPr>
              <a:t>«</a:t>
            </a:r>
            <a:r>
              <a:rPr lang="ar-SA" dirty="0" err="1" smtClean="0">
                <a:latin typeface="Sakkal Majalla" panose="02000000000000000000" pitchFamily="2" charset="-78"/>
                <a:cs typeface="Sakkal Majalla" panose="02000000000000000000" pitchFamily="2" charset="-78"/>
              </a:rPr>
              <a:t>التنمیة</a:t>
            </a:r>
            <a:r>
              <a:rPr lang="ar-SA" dirty="0" smtClean="0">
                <a:latin typeface="Sakkal Majalla" panose="02000000000000000000" pitchFamily="2" charset="-78"/>
                <a:cs typeface="Sakkal Majalla" panose="02000000000000000000" pitchFamily="2" charset="-78"/>
              </a:rPr>
              <a:t> </a:t>
            </a:r>
            <a:r>
              <a:rPr lang="ar-SA" dirty="0">
                <a:latin typeface="Sakkal Majalla" panose="02000000000000000000" pitchFamily="2" charset="-78"/>
                <a:cs typeface="Sakkal Majalla" panose="02000000000000000000" pitchFamily="2" charset="-78"/>
              </a:rPr>
              <a:t>التي تلبي </a:t>
            </a:r>
            <a:r>
              <a:rPr lang="ar-SA" dirty="0" err="1" smtClean="0">
                <a:latin typeface="Sakkal Majalla" panose="02000000000000000000" pitchFamily="2" charset="-78"/>
                <a:cs typeface="Sakkal Majalla" panose="02000000000000000000" pitchFamily="2" charset="-78"/>
              </a:rPr>
              <a:t>احتیاجات</a:t>
            </a:r>
            <a:r>
              <a:rPr lang="fr-FR" dirty="0">
                <a:latin typeface="Sakkal Majalla" panose="02000000000000000000" pitchFamily="2" charset="-78"/>
                <a:cs typeface="Sakkal Majalla" panose="02000000000000000000" pitchFamily="2" charset="-78"/>
              </a:rPr>
              <a:t> </a:t>
            </a:r>
            <a:r>
              <a:rPr lang="ar-SA" dirty="0" smtClean="0">
                <a:latin typeface="Sakkal Majalla" panose="02000000000000000000" pitchFamily="2" charset="-78"/>
                <a:cs typeface="Sakkal Majalla" panose="02000000000000000000" pitchFamily="2" charset="-78"/>
              </a:rPr>
              <a:t>الحاضر </a:t>
            </a:r>
            <a:r>
              <a:rPr lang="ar-SA" dirty="0">
                <a:latin typeface="Sakkal Majalla" panose="02000000000000000000" pitchFamily="2" charset="-78"/>
                <a:cs typeface="Sakkal Majalla" panose="02000000000000000000" pitchFamily="2" charset="-78"/>
              </a:rPr>
              <a:t>دون المساس بقدرة </a:t>
            </a:r>
            <a:r>
              <a:rPr lang="ar-SA" dirty="0" err="1">
                <a:latin typeface="Sakkal Majalla" panose="02000000000000000000" pitchFamily="2" charset="-78"/>
                <a:cs typeface="Sakkal Majalla" panose="02000000000000000000" pitchFamily="2" charset="-78"/>
              </a:rPr>
              <a:t>الأجیال</a:t>
            </a:r>
            <a:r>
              <a:rPr lang="ar-SA" dirty="0">
                <a:latin typeface="Sakkal Majalla" panose="02000000000000000000" pitchFamily="2" charset="-78"/>
                <a:cs typeface="Sakkal Majalla" panose="02000000000000000000" pitchFamily="2" charset="-78"/>
              </a:rPr>
              <a:t> المقبلة على </a:t>
            </a:r>
            <a:r>
              <a:rPr lang="ar-SA" dirty="0" err="1">
                <a:latin typeface="Sakkal Majalla" panose="02000000000000000000" pitchFamily="2" charset="-78"/>
                <a:cs typeface="Sakkal Majalla" panose="02000000000000000000" pitchFamily="2" charset="-78"/>
              </a:rPr>
              <a:t>تلبیة</a:t>
            </a:r>
            <a:r>
              <a:rPr lang="ar-SA" dirty="0">
                <a:latin typeface="Sakkal Majalla" panose="02000000000000000000" pitchFamily="2" charset="-78"/>
                <a:cs typeface="Sakkal Majalla" panose="02000000000000000000" pitchFamily="2" charset="-78"/>
              </a:rPr>
              <a:t> </a:t>
            </a:r>
            <a:r>
              <a:rPr lang="ar-SA" dirty="0" err="1">
                <a:latin typeface="Sakkal Majalla" panose="02000000000000000000" pitchFamily="2" charset="-78"/>
                <a:cs typeface="Sakkal Majalla" panose="02000000000000000000" pitchFamily="2" charset="-78"/>
              </a:rPr>
              <a:t>احتیاجاتھم</a:t>
            </a:r>
            <a:r>
              <a:rPr lang="ar-SA" dirty="0">
                <a:latin typeface="Sakkal Majalla" panose="02000000000000000000" pitchFamily="2" charset="-78"/>
                <a:cs typeface="Sakkal Majalla" panose="02000000000000000000" pitchFamily="2" charset="-78"/>
              </a:rPr>
              <a:t> </a:t>
            </a:r>
            <a:r>
              <a:rPr lang="ar-SA" dirty="0" smtClean="0">
                <a:latin typeface="Sakkal Majalla" panose="02000000000000000000" pitchFamily="2" charset="-78"/>
                <a:cs typeface="Sakkal Majalla" panose="02000000000000000000" pitchFamily="2" charset="-78"/>
              </a:rPr>
              <a:t>الخاصة</a:t>
            </a:r>
            <a:r>
              <a:rPr lang="ar-DZ" dirty="0" smtClean="0">
                <a:latin typeface="Sakkal Majalla" panose="02000000000000000000" pitchFamily="2" charset="-78"/>
                <a:cs typeface="Sakkal Majalla" panose="02000000000000000000" pitchFamily="2" charset="-78"/>
              </a:rPr>
              <a:t>»</a:t>
            </a:r>
            <a:endParaRPr lang="fr-FR" dirty="0">
              <a:latin typeface="Sakkal Majalla" panose="02000000000000000000" pitchFamily="2" charset="-78"/>
              <a:cs typeface="Sakkal Majalla" panose="02000000000000000000" pitchFamily="2" charset="-78"/>
            </a:endParaRPr>
          </a:p>
          <a:p>
            <a:pPr algn="r" rtl="1"/>
            <a:endParaRPr lang="fr-FR" dirty="0" smtClean="0">
              <a:latin typeface="Sakkal Majalla" panose="02000000000000000000" pitchFamily="2" charset="-78"/>
              <a:cs typeface="Sakkal Majalla" panose="02000000000000000000" pitchFamily="2" charset="-78"/>
            </a:endParaRPr>
          </a:p>
          <a:p>
            <a:pPr algn="r" rtl="1"/>
            <a:endParaRPr lang="fr-FR" dirty="0">
              <a:latin typeface="Sakkal Majalla" panose="02000000000000000000" pitchFamily="2" charset="-78"/>
              <a:cs typeface="Sakkal Majalla" panose="02000000000000000000" pitchFamily="2" charset="-78"/>
            </a:endParaRPr>
          </a:p>
        </p:txBody>
      </p:sp>
      <p:pic>
        <p:nvPicPr>
          <p:cNvPr id="4" name="Imag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3763" y="1"/>
            <a:ext cx="3424785" cy="2025836"/>
          </a:xfrm>
          <a:prstGeom prst="rect">
            <a:avLst/>
          </a:prstGeom>
        </p:spPr>
      </p:pic>
      <p:pic>
        <p:nvPicPr>
          <p:cNvPr id="5" name="Imag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128617" y="5181600"/>
            <a:ext cx="2724150" cy="1676400"/>
          </a:xfrm>
          <a:prstGeom prst="rect">
            <a:avLst/>
          </a:prstGeom>
        </p:spPr>
      </p:pic>
    </p:spTree>
    <p:extLst>
      <p:ext uri="{BB962C8B-B14F-4D97-AF65-F5344CB8AC3E}">
        <p14:creationId xmlns="" xmlns:p14="http://schemas.microsoft.com/office/powerpoint/2010/main" val="32780362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4" name="Image 3"/>
          <p:cNvPicPr/>
          <p:nvPr/>
        </p:nvPicPr>
        <p:blipFill>
          <a:blip r:embed="rId2" cstate="print"/>
          <a:stretch>
            <a:fillRect/>
          </a:stretch>
        </p:blipFill>
        <p:spPr>
          <a:xfrm>
            <a:off x="875763" y="2025837"/>
            <a:ext cx="9865217" cy="4257755"/>
          </a:xfrm>
          <a:prstGeom prst="rect">
            <a:avLst/>
          </a:prstGeom>
        </p:spPr>
      </p:pic>
      <p:pic>
        <p:nvPicPr>
          <p:cNvPr id="5" name="Imag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3762" y="1"/>
            <a:ext cx="2629224" cy="1555244"/>
          </a:xfrm>
          <a:prstGeom prst="rect">
            <a:avLst/>
          </a:prstGeom>
        </p:spPr>
      </p:pic>
      <p:pic>
        <p:nvPicPr>
          <p:cNvPr id="6" name="Imag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40979" y="5537915"/>
            <a:ext cx="1451021" cy="1320085"/>
          </a:xfrm>
          <a:prstGeom prst="rect">
            <a:avLst/>
          </a:prstGeom>
        </p:spPr>
      </p:pic>
    </p:spTree>
    <p:extLst>
      <p:ext uri="{BB962C8B-B14F-4D97-AF65-F5344CB8AC3E}">
        <p14:creationId xmlns="" xmlns:p14="http://schemas.microsoft.com/office/powerpoint/2010/main" val="159789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03520" y="457200"/>
            <a:ext cx="6202680" cy="1240971"/>
          </a:xfrm>
        </p:spPr>
        <p:style>
          <a:lnRef idx="0">
            <a:schemeClr val="accent2"/>
          </a:lnRef>
          <a:fillRef idx="3">
            <a:schemeClr val="accent2"/>
          </a:fillRef>
          <a:effectRef idx="3">
            <a:schemeClr val="accent2"/>
          </a:effectRef>
          <a:fontRef idx="minor">
            <a:schemeClr val="lt1"/>
          </a:fontRef>
        </p:style>
        <p:txBody>
          <a:bodyPr>
            <a:normAutofit/>
          </a:bodyPr>
          <a:lstStyle/>
          <a:p>
            <a:r>
              <a:rPr lang="ar-SA" b="1" dirty="0" smtClean="0">
                <a:latin typeface="Sakkal Majalla" pitchFamily="2" charset="-78"/>
                <a:cs typeface="Sakkal Majalla" pitchFamily="2" charset="-78"/>
              </a:rPr>
              <a:t>فهم الإطار </a:t>
            </a:r>
            <a:r>
              <a:rPr lang="ar-SA" b="1" dirty="0" err="1" smtClean="0">
                <a:latin typeface="Sakkal Majalla" pitchFamily="2" charset="-78"/>
                <a:cs typeface="Sakkal Majalla" pitchFamily="2" charset="-78"/>
              </a:rPr>
              <a:t>الدولي </a:t>
            </a:r>
            <a:r>
              <a:rPr lang="ar-SA" b="1" dirty="0" smtClean="0">
                <a:latin typeface="Sakkal Majalla" pitchFamily="2" charset="-78"/>
                <a:cs typeface="Sakkal Majalla" pitchFamily="2" charset="-78"/>
              </a:rPr>
              <a:t>(تعريف وأهمية</a:t>
            </a:r>
            <a:r>
              <a:rPr lang="ar-SA" b="1" dirty="0" err="1" smtClean="0">
                <a:latin typeface="Sakkal Majalla" pitchFamily="2" charset="-78"/>
                <a:cs typeface="Sakkal Majalla" pitchFamily="2" charset="-78"/>
              </a:rPr>
              <a:t>)</a:t>
            </a:r>
            <a:r>
              <a:rPr lang="ar-SA" b="1" dirty="0" smtClean="0">
                <a:latin typeface="Sakkal Majalla" pitchFamily="2" charset="-78"/>
                <a:cs typeface="Sakkal Majalla" pitchFamily="2" charset="-78"/>
              </a:rPr>
              <a:t> </a:t>
            </a:r>
            <a:r>
              <a:rPr lang="fr-FR" dirty="0" smtClean="0">
                <a:latin typeface="Sakkal Majalla" pitchFamily="2" charset="-78"/>
                <a:cs typeface="Sakkal Majalla" pitchFamily="2" charset="-78"/>
              </a:rPr>
              <a:t/>
            </a:r>
            <a:br>
              <a:rPr lang="fr-FR" dirty="0" smtClean="0">
                <a:latin typeface="Sakkal Majalla" pitchFamily="2" charset="-78"/>
                <a:cs typeface="Sakkal Majalla" pitchFamily="2" charset="-78"/>
              </a:rPr>
            </a:br>
            <a:endParaRPr lang="fr-FR" dirty="0"/>
          </a:p>
        </p:txBody>
      </p:sp>
      <p:sp>
        <p:nvSpPr>
          <p:cNvPr id="3" name="Espace réservé du contenu 2"/>
          <p:cNvSpPr>
            <a:spLocks noGrp="1"/>
          </p:cNvSpPr>
          <p:nvPr>
            <p:ph idx="1"/>
          </p:nvPr>
        </p:nvSpPr>
        <p:spPr>
          <a:xfrm>
            <a:off x="685800" y="2194561"/>
            <a:ext cx="10820400" cy="2377440"/>
          </a:xfrm>
        </p:spPr>
        <p:txBody>
          <a:bodyPr>
            <a:noAutofit/>
          </a:bodyPr>
          <a:lstStyle/>
          <a:p>
            <a:pPr algn="just" rtl="1">
              <a:spcBef>
                <a:spcPts val="0"/>
              </a:spcBef>
              <a:buNone/>
            </a:pPr>
            <a:endParaRPr lang="fr-FR" sz="3200" dirty="0" smtClean="0">
              <a:latin typeface="Sakkal Majalla" pitchFamily="2" charset="-78"/>
              <a:cs typeface="Sakkal Majalla" pitchFamily="2" charset="-78"/>
            </a:endParaRPr>
          </a:p>
          <a:p>
            <a:pPr algn="just" rtl="1">
              <a:spcBef>
                <a:spcPts val="0"/>
              </a:spcBef>
            </a:pPr>
            <a:r>
              <a:rPr lang="ar-SA" sz="3200" dirty="0" smtClean="0">
                <a:latin typeface="Sakkal Majalla" pitchFamily="2" charset="-78"/>
                <a:cs typeface="Sakkal Majalla" pitchFamily="2" charset="-78"/>
              </a:rPr>
              <a:t>الإطار الدولي </a:t>
            </a:r>
            <a:r>
              <a:rPr lang="ar-SA" sz="3200" dirty="0" smtClean="0">
                <a:latin typeface="Sakkal Majalla" pitchFamily="2" charset="-78"/>
                <a:cs typeface="Sakkal Majalla" pitchFamily="2" charset="-78"/>
              </a:rPr>
              <a:t>للمؤسسات </a:t>
            </a:r>
            <a:r>
              <a:rPr lang="ar-SA" sz="3200" dirty="0" smtClean="0">
                <a:latin typeface="Sakkal Majalla" pitchFamily="2" charset="-78"/>
                <a:cs typeface="Sakkal Majalla" pitchFamily="2" charset="-78"/>
              </a:rPr>
              <a:t>هو مجموعة القوانين والمعايير والمبادئ التي تنظم نشاط </a:t>
            </a:r>
            <a:r>
              <a:rPr lang="ar-SA" sz="3200" dirty="0" smtClean="0">
                <a:latin typeface="Sakkal Majalla" pitchFamily="2" charset="-78"/>
                <a:cs typeface="Sakkal Majalla" pitchFamily="2" charset="-78"/>
              </a:rPr>
              <a:t>المؤسسات على </a:t>
            </a:r>
            <a:r>
              <a:rPr lang="ar-SA" sz="3200" dirty="0" smtClean="0">
                <a:latin typeface="Sakkal Majalla" pitchFamily="2" charset="-78"/>
                <a:cs typeface="Sakkal Majalla" pitchFamily="2" charset="-78"/>
              </a:rPr>
              <a:t>المستوى </a:t>
            </a:r>
            <a:r>
              <a:rPr lang="ar-SA" sz="3200" dirty="0" err="1" smtClean="0">
                <a:latin typeface="Sakkal Majalla" pitchFamily="2" charset="-78"/>
                <a:cs typeface="Sakkal Majalla" pitchFamily="2" charset="-78"/>
              </a:rPr>
              <a:t>العالمي.</a:t>
            </a:r>
            <a:r>
              <a:rPr lang="ar-SA" sz="3200" dirty="0" smtClean="0">
                <a:latin typeface="Sakkal Majalla" pitchFamily="2" charset="-78"/>
                <a:cs typeface="Sakkal Majalla" pitchFamily="2" charset="-78"/>
              </a:rPr>
              <a:t> يهدف هذا الإطار إلى توفير الإرشاد والتوجيه </a:t>
            </a:r>
            <a:r>
              <a:rPr lang="ar-SA" sz="3200" dirty="0" smtClean="0">
                <a:latin typeface="Sakkal Majalla" pitchFamily="2" charset="-78"/>
                <a:cs typeface="Sakkal Majalla" pitchFamily="2" charset="-78"/>
              </a:rPr>
              <a:t>للمؤسسات فيما </a:t>
            </a:r>
            <a:r>
              <a:rPr lang="ar-SA" sz="3200" dirty="0" smtClean="0">
                <a:latin typeface="Sakkal Majalla" pitchFamily="2" charset="-78"/>
                <a:cs typeface="Sakkal Majalla" pitchFamily="2" charset="-78"/>
              </a:rPr>
              <a:t>يتعلق بالمسؤولية الاجتماعية والقوانين التجارية وحقوق العمال والبيئة والمعايير المهنية</a:t>
            </a:r>
            <a:r>
              <a:rPr lang="ar-SA" sz="3200" dirty="0" smtClean="0">
                <a:latin typeface="Sakkal Majalla" pitchFamily="2" charset="-78"/>
                <a:cs typeface="Sakkal Majalla" pitchFamily="2" charset="-78"/>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algn="ctr" rtl="1"/>
            <a:r>
              <a:rPr lang="ar-SA" sz="2800" dirty="0">
                <a:latin typeface="Sakkal Majalla" panose="02000000000000000000" pitchFamily="2" charset="-78"/>
                <a:cs typeface="Sakkal Majalla" panose="02000000000000000000" pitchFamily="2" charset="-78"/>
              </a:rPr>
              <a:t>إن دمج الأعمال في </a:t>
            </a:r>
            <a:r>
              <a:rPr lang="ar-SA" sz="2800" dirty="0" err="1">
                <a:latin typeface="Sakkal Majalla" panose="02000000000000000000" pitchFamily="2" charset="-78"/>
                <a:cs typeface="Sakkal Majalla" panose="02000000000000000000" pitchFamily="2" charset="-78"/>
              </a:rPr>
              <a:t>التنمیة</a:t>
            </a:r>
            <a:r>
              <a:rPr lang="ar-SA" sz="2800" dirty="0">
                <a:latin typeface="Sakkal Majalla" panose="02000000000000000000" pitchFamily="2" charset="-78"/>
                <a:cs typeface="Sakkal Majalla" panose="02000000000000000000" pitchFamily="2" charset="-78"/>
              </a:rPr>
              <a:t> المستدامة نتج </a:t>
            </a:r>
            <a:r>
              <a:rPr lang="ar-SA" sz="2800" dirty="0" smtClean="0">
                <a:latin typeface="Sakkal Majalla" panose="02000000000000000000" pitchFamily="2" charset="-78"/>
                <a:cs typeface="Sakkal Majalla" panose="02000000000000000000" pitchFamily="2" charset="-78"/>
              </a:rPr>
              <a:t>عن</a:t>
            </a:r>
            <a:r>
              <a:rPr lang="ar-DZ" sz="2800" dirty="0" smtClean="0">
                <a:latin typeface="Sakkal Majalla" panose="02000000000000000000" pitchFamily="2" charset="-78"/>
                <a:cs typeface="Sakkal Majalla" panose="02000000000000000000" pitchFamily="2" charset="-78"/>
              </a:rPr>
              <a:t>ه</a:t>
            </a:r>
            <a:r>
              <a:rPr lang="ar-SA" sz="2800" dirty="0" smtClean="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إنشاء </a:t>
            </a:r>
            <a:r>
              <a:rPr lang="ar-SA" sz="2800" dirty="0" err="1">
                <a:latin typeface="Sakkal Majalla" panose="02000000000000000000" pitchFamily="2" charset="-78"/>
                <a:cs typeface="Sakkal Majalla" panose="02000000000000000000" pitchFamily="2" charset="-78"/>
              </a:rPr>
              <a:t>العدید</a:t>
            </a:r>
            <a:r>
              <a:rPr lang="ar-SA" sz="2800" dirty="0">
                <a:latin typeface="Sakkal Majalla" panose="02000000000000000000" pitchFamily="2" charset="-78"/>
                <a:cs typeface="Sakkal Majalla" panose="02000000000000000000" pitchFamily="2" charset="-78"/>
              </a:rPr>
              <a:t> من </a:t>
            </a:r>
            <a:r>
              <a:rPr lang="ar-SA" sz="2800" dirty="0" smtClean="0">
                <a:latin typeface="Sakkal Majalla" panose="02000000000000000000" pitchFamily="2" charset="-78"/>
                <a:cs typeface="Sakkal Majalla" panose="02000000000000000000" pitchFamily="2" charset="-78"/>
              </a:rPr>
              <a:t>المبادرات</a:t>
            </a:r>
            <a:r>
              <a:rPr lang="ar-DZ" sz="2800" dirty="0">
                <a:latin typeface="Sakkal Majalla" panose="02000000000000000000" pitchFamily="2" charset="-78"/>
                <a:cs typeface="Sakkal Majalla" panose="02000000000000000000" pitchFamily="2" charset="-78"/>
              </a:rPr>
              <a:t> </a:t>
            </a:r>
            <a:r>
              <a:rPr lang="ar-SA" sz="2800" dirty="0" err="1" smtClean="0">
                <a:latin typeface="Sakkal Majalla" panose="02000000000000000000" pitchFamily="2" charset="-78"/>
                <a:cs typeface="Sakkal Majalla" panose="02000000000000000000" pitchFamily="2" charset="-78"/>
              </a:rPr>
              <a:t>الطوعیة</a:t>
            </a:r>
            <a:r>
              <a:rPr lang="ar-SA" sz="2800" dirty="0" smtClean="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الھادفة</a:t>
            </a:r>
            <a:r>
              <a:rPr lang="ar-SA" sz="2800" dirty="0">
                <a:latin typeface="Sakkal Majalla" panose="02000000000000000000" pitchFamily="2" charset="-78"/>
                <a:cs typeface="Sakkal Majalla" panose="02000000000000000000" pitchFamily="2" charset="-78"/>
              </a:rPr>
              <a:t> إلى </a:t>
            </a:r>
            <a:r>
              <a:rPr lang="ar-SA" sz="2800" dirty="0" err="1">
                <a:latin typeface="Sakkal Majalla" panose="02000000000000000000" pitchFamily="2" charset="-78"/>
                <a:cs typeface="Sakkal Majalla" panose="02000000000000000000" pitchFamily="2" charset="-78"/>
              </a:rPr>
              <a:t>تقییم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تأثیر</a:t>
            </a:r>
            <a:r>
              <a:rPr lang="ar-SA" sz="2800" dirty="0">
                <a:latin typeface="Sakkal Majalla" panose="02000000000000000000" pitchFamily="2" charset="-78"/>
                <a:cs typeface="Sakkal Majalla" panose="02000000000000000000" pitchFamily="2" charset="-78"/>
              </a:rPr>
              <a:t> الشركات على المجتمع، وذلك بدعم عدد </a:t>
            </a:r>
            <a:r>
              <a:rPr lang="ar-SA" sz="2800" dirty="0" err="1">
                <a:latin typeface="Sakkal Majalla" panose="02000000000000000000" pitchFamily="2" charset="-78"/>
                <a:cs typeface="Sakkal Majalla" panose="02000000000000000000" pitchFamily="2" charset="-78"/>
              </a:rPr>
              <a:t>متزاید</a:t>
            </a:r>
            <a:r>
              <a:rPr lang="ar-SA" sz="2800" dirty="0">
                <a:latin typeface="Sakkal Majalla" panose="02000000000000000000" pitchFamily="2" charset="-78"/>
                <a:cs typeface="Sakkal Majalla" panose="02000000000000000000" pitchFamily="2" charset="-78"/>
              </a:rPr>
              <a:t> </a:t>
            </a:r>
            <a:r>
              <a:rPr lang="ar-SA" sz="2800" dirty="0" smtClean="0">
                <a:latin typeface="Sakkal Majalla" panose="02000000000000000000" pitchFamily="2" charset="-78"/>
                <a:cs typeface="Sakkal Majalla" panose="02000000000000000000" pitchFamily="2" charset="-78"/>
              </a:rPr>
              <a:t>من</a:t>
            </a:r>
            <a:r>
              <a:rPr lang="ar-DZ" sz="2800" dirty="0">
                <a:latin typeface="Sakkal Majalla" panose="02000000000000000000" pitchFamily="2" charset="-78"/>
                <a:cs typeface="Sakkal Majalla" panose="02000000000000000000" pitchFamily="2" charset="-78"/>
              </a:rPr>
              <a:t> </a:t>
            </a:r>
            <a:r>
              <a:rPr lang="ar-SA" sz="2800" dirty="0" err="1" smtClean="0">
                <a:latin typeface="Sakkal Majalla" panose="02000000000000000000" pitchFamily="2" charset="-78"/>
                <a:cs typeface="Sakkal Majalla" panose="02000000000000000000" pitchFamily="2" charset="-78"/>
              </a:rPr>
              <a:t>القوانین</a:t>
            </a:r>
            <a:r>
              <a:rPr lang="ar-SA" sz="2800" dirty="0" smtClean="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والأنظمة </a:t>
            </a:r>
            <a:r>
              <a:rPr lang="ar-SA" sz="2800" dirty="0" err="1">
                <a:latin typeface="Sakkal Majalla" panose="02000000000000000000" pitchFamily="2" charset="-78"/>
                <a:cs typeface="Sakkal Majalla" panose="02000000000000000000" pitchFamily="2" charset="-78"/>
              </a:rPr>
              <a:t>التوجیھیة</a:t>
            </a:r>
            <a:r>
              <a:rPr lang="ar-SA" sz="2800" dirty="0">
                <a:latin typeface="Sakkal Majalla" panose="02000000000000000000" pitchFamily="2" charset="-78"/>
                <a:cs typeface="Sakkal Majalla" panose="02000000000000000000" pitchFamily="2" charset="-78"/>
              </a:rPr>
              <a:t>. فأنشأت مبادرة الإبلاغ </a:t>
            </a:r>
            <a:r>
              <a:rPr lang="ar-SA" sz="2800" dirty="0" err="1">
                <a:latin typeface="Sakkal Majalla" panose="02000000000000000000" pitchFamily="2" charset="-78"/>
                <a:cs typeface="Sakkal Majalla" panose="02000000000000000000" pitchFamily="2" charset="-78"/>
              </a:rPr>
              <a:t>العالمیة</a:t>
            </a:r>
            <a:r>
              <a:rPr lang="ar-SA" sz="2800" dirty="0">
                <a:latin typeface="Sakkal Majalla" panose="02000000000000000000" pitchFamily="2" charset="-78"/>
                <a:cs typeface="Sakkal Majalla" panose="02000000000000000000" pitchFamily="2" charset="-78"/>
              </a:rPr>
              <a:t> والاتفاق العالمي </a:t>
            </a:r>
            <a:r>
              <a:rPr lang="ar-SA" sz="2800" dirty="0" smtClean="0">
                <a:latin typeface="Sakkal Majalla" panose="02000000000000000000" pitchFamily="2" charset="-78"/>
                <a:cs typeface="Sakkal Majalla" panose="02000000000000000000" pitchFamily="2" charset="-78"/>
              </a:rPr>
              <a:t>للأمم</a:t>
            </a:r>
            <a:r>
              <a:rPr lang="ar-DZ" sz="2800" dirty="0">
                <a:latin typeface="Sakkal Majalla" panose="02000000000000000000" pitchFamily="2" charset="-78"/>
                <a:cs typeface="Sakkal Majalla" panose="02000000000000000000" pitchFamily="2" charset="-78"/>
              </a:rPr>
              <a:t> </a:t>
            </a:r>
            <a:r>
              <a:rPr lang="ar-SA" sz="2800" dirty="0" smtClean="0">
                <a:latin typeface="Sakkal Majalla" panose="02000000000000000000" pitchFamily="2" charset="-78"/>
                <a:cs typeface="Sakkal Majalla" panose="02000000000000000000" pitchFamily="2" charset="-78"/>
              </a:rPr>
              <a:t>المتحدة </a:t>
            </a:r>
            <a:r>
              <a:rPr lang="ar-SA" sz="2800" dirty="0">
                <a:latin typeface="Sakkal Majalla" panose="02000000000000000000" pitchFamily="2" charset="-78"/>
                <a:cs typeface="Sakkal Majalla" panose="02000000000000000000" pitchFamily="2" charset="-78"/>
              </a:rPr>
              <a:t>والمجلس العالمي للأعمال </a:t>
            </a:r>
            <a:r>
              <a:rPr lang="ar-SA" sz="2800" dirty="0" err="1">
                <a:latin typeface="Sakkal Majalla" panose="02000000000000000000" pitchFamily="2" charset="-78"/>
                <a:cs typeface="Sakkal Majalla" panose="02000000000000000000" pitchFamily="2" charset="-78"/>
              </a:rPr>
              <a:t>التجاریة</a:t>
            </a:r>
            <a:r>
              <a:rPr lang="ar-SA" sz="2800" dirty="0">
                <a:latin typeface="Sakkal Majalla" panose="02000000000000000000" pitchFamily="2" charset="-78"/>
                <a:cs typeface="Sakkal Majalla" panose="02000000000000000000" pitchFamily="2" charset="-78"/>
              </a:rPr>
              <a:t> من أجل </a:t>
            </a:r>
            <a:r>
              <a:rPr lang="ar-SA" sz="2800" dirty="0" err="1">
                <a:latin typeface="Sakkal Majalla" panose="02000000000000000000" pitchFamily="2" charset="-78"/>
                <a:cs typeface="Sakkal Majalla" panose="02000000000000000000" pitchFamily="2" charset="-78"/>
              </a:rPr>
              <a:t>التنمیة</a:t>
            </a:r>
            <a:r>
              <a:rPr lang="ar-SA" sz="2800" dirty="0">
                <a:latin typeface="Sakkal Majalla" panose="02000000000000000000" pitchFamily="2" charset="-78"/>
                <a:cs typeface="Sakkal Majalla" panose="02000000000000000000" pitchFamily="2" charset="-78"/>
              </a:rPr>
              <a:t> المستدامة، والتي </a:t>
            </a:r>
            <a:r>
              <a:rPr lang="ar-SA" sz="2800" dirty="0" err="1" smtClean="0">
                <a:latin typeface="Sakkal Majalla" panose="02000000000000000000" pitchFamily="2" charset="-78"/>
                <a:cs typeface="Sakkal Majalla" panose="02000000000000000000" pitchFamily="2" charset="-78"/>
              </a:rPr>
              <a:t>تھدف</a:t>
            </a:r>
            <a:r>
              <a:rPr lang="ar-DZ" sz="2800" dirty="0">
                <a:latin typeface="Sakkal Majalla" panose="02000000000000000000" pitchFamily="2" charset="-78"/>
                <a:cs typeface="Sakkal Majalla" panose="02000000000000000000" pitchFamily="2" charset="-78"/>
              </a:rPr>
              <a:t> </a:t>
            </a:r>
            <a:r>
              <a:rPr lang="ar-SA" sz="2800" dirty="0" smtClean="0">
                <a:latin typeface="Sakkal Majalla" panose="02000000000000000000" pitchFamily="2" charset="-78"/>
                <a:cs typeface="Sakkal Majalla" panose="02000000000000000000" pitchFamily="2" charset="-78"/>
              </a:rPr>
              <a:t>إلى </a:t>
            </a:r>
            <a:r>
              <a:rPr lang="ar-SA" sz="2800" dirty="0">
                <a:latin typeface="Sakkal Majalla" panose="02000000000000000000" pitchFamily="2" charset="-78"/>
                <a:cs typeface="Sakkal Majalla" panose="02000000000000000000" pitchFamily="2" charset="-78"/>
              </a:rPr>
              <a:t>تعبئة القطاع الخاص وراء </a:t>
            </a:r>
            <a:r>
              <a:rPr lang="ar-SA" sz="2800" dirty="0" err="1">
                <a:latin typeface="Sakkal Majalla" panose="02000000000000000000" pitchFamily="2" charset="-78"/>
                <a:cs typeface="Sakkal Majalla" panose="02000000000000000000" pitchFamily="2" charset="-78"/>
              </a:rPr>
              <a:t>أھداف</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التنمیة</a:t>
            </a:r>
            <a:r>
              <a:rPr lang="ar-SA" sz="2800" dirty="0">
                <a:latin typeface="Sakkal Majalla" panose="02000000000000000000" pitchFamily="2" charset="-78"/>
                <a:cs typeface="Sakkal Majalla" panose="02000000000000000000" pitchFamily="2" charset="-78"/>
              </a:rPr>
              <a:t> المستدامة، بإصدار </a:t>
            </a:r>
            <a:r>
              <a:rPr lang="ar-SA" sz="2800" dirty="0" err="1">
                <a:latin typeface="Sakkal Majalla" panose="02000000000000000000" pitchFamily="2" charset="-78"/>
                <a:cs typeface="Sakkal Majalla" panose="02000000000000000000" pitchFamily="2" charset="-78"/>
              </a:rPr>
              <a:t>دلیل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تنفیذ</a:t>
            </a:r>
            <a:r>
              <a:rPr lang="ar-SA" sz="2800" dirty="0">
                <a:latin typeface="Sakkal Majalla" panose="02000000000000000000" pitchFamily="2" charset="-78"/>
                <a:cs typeface="Sakkal Majalla" panose="02000000000000000000" pitchFamily="2" charset="-78"/>
              </a:rPr>
              <a:t> </a:t>
            </a:r>
            <a:r>
              <a:rPr lang="ar-SA" sz="2800" dirty="0" smtClean="0">
                <a:latin typeface="Sakkal Majalla" panose="02000000000000000000" pitchFamily="2" charset="-78"/>
                <a:cs typeface="Sakkal Majalla" panose="02000000000000000000" pitchFamily="2" charset="-78"/>
              </a:rPr>
              <a:t>للمؤسسات</a:t>
            </a:r>
            <a:r>
              <a:rPr lang="ar-DZ" sz="2800" dirty="0">
                <a:latin typeface="Sakkal Majalla" panose="02000000000000000000" pitchFamily="2" charset="-78"/>
                <a:cs typeface="Sakkal Majalla" panose="02000000000000000000" pitchFamily="2" charset="-78"/>
              </a:rPr>
              <a:t> </a:t>
            </a:r>
            <a:r>
              <a:rPr lang="ar-SA" sz="2800" dirty="0" smtClean="0">
                <a:latin typeface="Sakkal Majalla" panose="02000000000000000000" pitchFamily="2" charset="-78"/>
                <a:cs typeface="Sakkal Majalla" panose="02000000000000000000" pitchFamily="2" charset="-78"/>
              </a:rPr>
              <a:t>بشأن </a:t>
            </a:r>
            <a:r>
              <a:rPr lang="ar-SA" sz="2800" dirty="0" err="1">
                <a:latin typeface="Sakkal Majalla" panose="02000000000000000000" pitchFamily="2" charset="-78"/>
                <a:cs typeface="Sakkal Majalla" panose="02000000000000000000" pitchFamily="2" charset="-78"/>
              </a:rPr>
              <a:t>تقییم</a:t>
            </a:r>
            <a:r>
              <a:rPr lang="ar-SA" sz="2800" dirty="0">
                <a:latin typeface="Sakkal Majalla" panose="02000000000000000000" pitchFamily="2" charset="-78"/>
                <a:cs typeface="Sakkal Majalla" panose="02000000000000000000" pitchFamily="2" charset="-78"/>
              </a:rPr>
              <a:t> الأثر، </a:t>
            </a:r>
            <a:r>
              <a:rPr lang="ar-SA" sz="2800" dirty="0" err="1">
                <a:latin typeface="Sakkal Majalla" panose="02000000000000000000" pitchFamily="2" charset="-78"/>
                <a:cs typeface="Sakkal Majalla" panose="02000000000000000000" pitchFamily="2" charset="-78"/>
              </a:rPr>
              <a:t>واختیار</a:t>
            </a:r>
            <a:r>
              <a:rPr lang="ar-SA" sz="2800" dirty="0">
                <a:latin typeface="Sakkal Majalla" panose="02000000000000000000" pitchFamily="2" charset="-78"/>
                <a:cs typeface="Sakkal Majalla" panose="02000000000000000000" pitchFamily="2" charset="-78"/>
              </a:rPr>
              <a:t> مؤشرات الأداء </a:t>
            </a:r>
            <a:r>
              <a:rPr lang="ar-SA" sz="2800" dirty="0" err="1">
                <a:latin typeface="Sakkal Majalla" panose="02000000000000000000" pitchFamily="2" charset="-78"/>
                <a:cs typeface="Sakkal Majalla" panose="02000000000000000000" pitchFamily="2" charset="-78"/>
              </a:rPr>
              <a:t>الرئیسیة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وتحدید</a:t>
            </a:r>
            <a:r>
              <a:rPr lang="ar-SA" sz="2800" dirty="0">
                <a:latin typeface="Sakkal Majalla" panose="02000000000000000000" pitchFamily="2" charset="-78"/>
                <a:cs typeface="Sakkal Majalla" panose="02000000000000000000" pitchFamily="2" charset="-78"/>
              </a:rPr>
              <a:t> </a:t>
            </a:r>
            <a:r>
              <a:rPr lang="ar-SA" sz="2800" dirty="0" err="1" smtClean="0">
                <a:latin typeface="Sakkal Majalla" panose="02000000000000000000" pitchFamily="2" charset="-78"/>
                <a:cs typeface="Sakkal Majalla" panose="02000000000000000000" pitchFamily="2" charset="-78"/>
              </a:rPr>
              <a:t>الأھداف</a:t>
            </a:r>
            <a:r>
              <a:rPr lang="ar-SA" sz="2800" dirty="0" smtClean="0">
                <a:latin typeface="Sakkal Majalla" panose="02000000000000000000" pitchFamily="2" charset="-78"/>
                <a:cs typeface="Sakkal Majalla" panose="02000000000000000000" pitchFamily="2" charset="-78"/>
              </a:rPr>
              <a:t>،</a:t>
            </a:r>
            <a:r>
              <a:rPr lang="ar-DZ" sz="2800" dirty="0">
                <a:latin typeface="Sakkal Majalla" panose="02000000000000000000" pitchFamily="2" charset="-78"/>
                <a:cs typeface="Sakkal Majalla" panose="02000000000000000000" pitchFamily="2" charset="-78"/>
              </a:rPr>
              <a:t> </a:t>
            </a:r>
            <a:r>
              <a:rPr lang="ar-SA" sz="2800" dirty="0" smtClean="0">
                <a:latin typeface="Sakkal Majalla" panose="02000000000000000000" pitchFamily="2" charset="-78"/>
                <a:cs typeface="Sakkal Majalla" panose="02000000000000000000" pitchFamily="2" charset="-78"/>
              </a:rPr>
              <a:t>ومواءمة </a:t>
            </a:r>
            <a:r>
              <a:rPr lang="ar-SA" sz="2800" dirty="0" err="1">
                <a:latin typeface="Sakkal Majalla" panose="02000000000000000000" pitchFamily="2" charset="-78"/>
                <a:cs typeface="Sakkal Majalla" panose="02000000000000000000" pitchFamily="2" charset="-78"/>
              </a:rPr>
              <a:t>استراتیجیاتھا</a:t>
            </a:r>
            <a:r>
              <a:rPr lang="ar-SA" sz="2800" dirty="0">
                <a:latin typeface="Sakkal Majalla" panose="02000000000000000000" pitchFamily="2" charset="-78"/>
                <a:cs typeface="Sakkal Majalla" panose="02000000000000000000" pitchFamily="2" charset="-78"/>
              </a:rPr>
              <a:t> مع </a:t>
            </a:r>
            <a:r>
              <a:rPr lang="ar-SA" sz="2800" dirty="0" err="1">
                <a:latin typeface="Sakkal Majalla" panose="02000000000000000000" pitchFamily="2" charset="-78"/>
                <a:cs typeface="Sakkal Majalla" panose="02000000000000000000" pitchFamily="2" charset="-78"/>
              </a:rPr>
              <a:t>أھداف</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التنمیة</a:t>
            </a:r>
            <a:r>
              <a:rPr lang="ar-SA" sz="2800" dirty="0">
                <a:latin typeface="Sakkal Majalla" panose="02000000000000000000" pitchFamily="2" charset="-78"/>
                <a:cs typeface="Sakkal Majalla" panose="02000000000000000000" pitchFamily="2" charset="-78"/>
              </a:rPr>
              <a:t> المستدامة التي تضم </a:t>
            </a:r>
            <a:r>
              <a:rPr lang="fr-FR" sz="2800" dirty="0">
                <a:latin typeface="Sakkal Majalla" panose="02000000000000000000" pitchFamily="2" charset="-78"/>
                <a:cs typeface="Sakkal Majalla" panose="02000000000000000000" pitchFamily="2" charset="-78"/>
              </a:rPr>
              <a:t>17</a:t>
            </a:r>
            <a:r>
              <a:rPr lang="ar-SA" sz="2800" dirty="0" err="1">
                <a:latin typeface="Sakkal Majalla" panose="02000000000000000000" pitchFamily="2" charset="-78"/>
                <a:cs typeface="Sakkal Majalla" panose="02000000000000000000" pitchFamily="2" charset="-78"/>
              </a:rPr>
              <a:t>ھدف</a:t>
            </a:r>
            <a:r>
              <a:rPr lang="ar-SA" sz="2800" dirty="0">
                <a:latin typeface="Sakkal Majalla" panose="02000000000000000000" pitchFamily="2" charset="-78"/>
                <a:cs typeface="Sakkal Majalla" panose="02000000000000000000" pitchFamily="2" charset="-78"/>
              </a:rPr>
              <a:t> و </a:t>
            </a:r>
            <a:r>
              <a:rPr lang="ar-SA" sz="2800" dirty="0" smtClean="0">
                <a:latin typeface="Sakkal Majalla" panose="02000000000000000000" pitchFamily="2" charset="-78"/>
                <a:cs typeface="Sakkal Majalla" panose="02000000000000000000" pitchFamily="2" charset="-78"/>
              </a:rPr>
              <a:t>169غایة،</a:t>
            </a:r>
            <a:r>
              <a:rPr lang="ar-DZ" sz="2800" dirty="0">
                <a:latin typeface="Sakkal Majalla" panose="02000000000000000000" pitchFamily="2" charset="-78"/>
                <a:cs typeface="Sakkal Majalla" panose="02000000000000000000" pitchFamily="2" charset="-78"/>
              </a:rPr>
              <a:t> </a:t>
            </a:r>
            <a:r>
              <a:rPr lang="ar-SA" sz="2800" dirty="0" smtClean="0">
                <a:latin typeface="Sakkal Majalla" panose="02000000000000000000" pitchFamily="2" charset="-78"/>
                <a:cs typeface="Sakkal Majalla" panose="02000000000000000000" pitchFamily="2" charset="-78"/>
              </a:rPr>
              <a:t>تشمل </a:t>
            </a:r>
            <a:r>
              <a:rPr lang="ar-SA" sz="2800" dirty="0">
                <a:latin typeface="Sakkal Majalla" panose="02000000000000000000" pitchFamily="2" charset="-78"/>
                <a:cs typeface="Sakkal Majalla" panose="02000000000000000000" pitchFamily="2" charset="-78"/>
              </a:rPr>
              <a:t>الأبعاد </a:t>
            </a:r>
            <a:r>
              <a:rPr lang="ar-SA" sz="2800" dirty="0" err="1">
                <a:latin typeface="Sakkal Majalla" panose="02000000000000000000" pitchFamily="2" charset="-78"/>
                <a:cs typeface="Sakkal Majalla" panose="02000000000000000000" pitchFamily="2" charset="-78"/>
              </a:rPr>
              <a:t>الاجتماعیة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والاقتصادیة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والبیئیة</a:t>
            </a:r>
            <a:r>
              <a:rPr lang="ar-SA" sz="2800" dirty="0">
                <a:latin typeface="Sakkal Majalla" panose="02000000000000000000" pitchFamily="2" charset="-78"/>
                <a:cs typeface="Sakkal Majalla" panose="02000000000000000000" pitchFamily="2" charset="-78"/>
              </a:rPr>
              <a:t> </a:t>
            </a:r>
            <a:r>
              <a:rPr lang="ar-SA" sz="2800" dirty="0" err="1" smtClean="0">
                <a:latin typeface="Sakkal Majalla" panose="02000000000000000000" pitchFamily="2" charset="-78"/>
                <a:cs typeface="Sakkal Majalla" panose="02000000000000000000" pitchFamily="2" charset="-78"/>
              </a:rPr>
              <a:t>للتنمیة</a:t>
            </a:r>
            <a:endParaRPr lang="ar-DZ" sz="2800" dirty="0" smtClean="0">
              <a:latin typeface="Sakkal Majalla" panose="02000000000000000000" pitchFamily="2" charset="-78"/>
              <a:cs typeface="Sakkal Majalla" panose="02000000000000000000" pitchFamily="2" charset="-78"/>
            </a:endParaRPr>
          </a:p>
          <a:p>
            <a:pPr marL="0" indent="0" algn="ctr" rtl="1">
              <a:buNone/>
            </a:pPr>
            <a:r>
              <a:rPr lang="ar-DZ" sz="2800" dirty="0" smtClean="0">
                <a:latin typeface="Sakkal Majalla" panose="02000000000000000000" pitchFamily="2" charset="-78"/>
                <a:cs typeface="Sakkal Majalla" panose="02000000000000000000" pitchFamily="2" charset="-78"/>
              </a:rPr>
              <a:t>فهو </a:t>
            </a:r>
            <a:r>
              <a:rPr lang="ar-SA" sz="2800" dirty="0" smtClean="0">
                <a:latin typeface="Sakkal Majalla" panose="02000000000000000000" pitchFamily="2" charset="-78"/>
                <a:cs typeface="Sakkal Majalla" panose="02000000000000000000" pitchFamily="2" charset="-78"/>
              </a:rPr>
              <a:t>عبارة </a:t>
            </a:r>
            <a:r>
              <a:rPr lang="ar-SA" sz="2800" dirty="0">
                <a:latin typeface="Sakkal Majalla" panose="02000000000000000000" pitchFamily="2" charset="-78"/>
                <a:cs typeface="Sakkal Majalla" panose="02000000000000000000" pitchFamily="2" charset="-78"/>
              </a:rPr>
              <a:t>عن</a:t>
            </a:r>
            <a:r>
              <a:rPr lang="ar-DZ" sz="2800" dirty="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منصة </a:t>
            </a:r>
            <a:r>
              <a:rPr lang="ar-SA" sz="2800" dirty="0" err="1">
                <a:latin typeface="Sakkal Majalla" panose="02000000000000000000" pitchFamily="2" charset="-78"/>
                <a:cs typeface="Sakkal Majalla" panose="02000000000000000000" pitchFamily="2" charset="-78"/>
              </a:rPr>
              <a:t>قیادیة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لتطویر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وتنفیذ</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سیاسات</a:t>
            </a:r>
            <a:r>
              <a:rPr lang="ar-SA" sz="2800" dirty="0">
                <a:latin typeface="Sakkal Majalla" panose="02000000000000000000" pitchFamily="2" charset="-78"/>
                <a:cs typeface="Sakkal Majalla" panose="02000000000000000000" pitchFamily="2" charset="-78"/>
              </a:rPr>
              <a:t> وممارسات </a:t>
            </a:r>
            <a:r>
              <a:rPr lang="ar-SA" sz="2800" dirty="0" err="1">
                <a:latin typeface="Sakkal Majalla" panose="02000000000000000000" pitchFamily="2" charset="-78"/>
                <a:cs typeface="Sakkal Majalla" panose="02000000000000000000" pitchFamily="2" charset="-78"/>
              </a:rPr>
              <a:t>مؤسسیة</a:t>
            </a:r>
            <a:r>
              <a:rPr lang="ar-SA" sz="2800" dirty="0">
                <a:latin typeface="Sakkal Majalla" panose="02000000000000000000" pitchFamily="2" charset="-78"/>
                <a:cs typeface="Sakkal Majalla" panose="02000000000000000000" pitchFamily="2" charset="-78"/>
              </a:rPr>
              <a:t> مسؤولة ومستدامة. وتلتزم</a:t>
            </a:r>
            <a:r>
              <a:rPr lang="ar-DZ" sz="2800" dirty="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الشركات التي تتبنى المبادرة بموائمة </a:t>
            </a:r>
            <a:r>
              <a:rPr lang="ar-SA" sz="2800" dirty="0" err="1">
                <a:latin typeface="Sakkal Majalla" panose="02000000000000000000" pitchFamily="2" charset="-78"/>
                <a:cs typeface="Sakkal Majalla" panose="02000000000000000000" pitchFamily="2" charset="-78"/>
              </a:rPr>
              <a:t>عملیاتھا</a:t>
            </a:r>
            <a:r>
              <a:rPr lang="ar-SA" sz="2800" dirty="0">
                <a:latin typeface="Sakkal Majalla" panose="02000000000000000000" pitchFamily="2" charset="-78"/>
                <a:cs typeface="Sakkal Majalla" panose="02000000000000000000" pitchFamily="2" charset="-78"/>
              </a:rPr>
              <a:t> </a:t>
            </a:r>
            <a:r>
              <a:rPr lang="ar-SA" sz="2800" dirty="0" err="1" smtClean="0">
                <a:latin typeface="Sakkal Majalla" panose="02000000000000000000" pitchFamily="2" charset="-78"/>
                <a:cs typeface="Sakkal Majalla" panose="02000000000000000000" pitchFamily="2" charset="-78"/>
              </a:rPr>
              <a:t>واستراتیجیاتھا</a:t>
            </a:r>
            <a:r>
              <a:rPr lang="ar-SA" sz="2800" dirty="0">
                <a:latin typeface="Sakkal Majalla" panose="02000000000000000000" pitchFamily="2" charset="-78"/>
                <a:cs typeface="Sakkal Majalla" panose="02000000000000000000" pitchFamily="2" charset="-78"/>
              </a:rPr>
              <a:t> </a:t>
            </a:r>
            <a:r>
              <a:rPr lang="ar-DZ" sz="2800" dirty="0" smtClean="0">
                <a:latin typeface="Sakkal Majalla" panose="02000000000000000000" pitchFamily="2" charset="-78"/>
                <a:cs typeface="Sakkal Majalla" panose="02000000000000000000" pitchFamily="2" charset="-78"/>
              </a:rPr>
              <a:t>ل</a:t>
            </a:r>
            <a:r>
              <a:rPr lang="ar-SA" sz="2800" dirty="0" smtClean="0">
                <a:latin typeface="Sakkal Majalla" panose="02000000000000000000" pitchFamily="2" charset="-78"/>
                <a:cs typeface="Sakkal Majalla" panose="02000000000000000000" pitchFamily="2" charset="-78"/>
              </a:rPr>
              <a:t>مبادئ</a:t>
            </a:r>
            <a:r>
              <a:rPr lang="ar-DZ" sz="2800" dirty="0" smtClean="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تحظى بقبول عالمي في مجال حقوق الإنسان والعمل </a:t>
            </a:r>
            <a:r>
              <a:rPr lang="ar-SA" sz="2800" dirty="0" err="1">
                <a:latin typeface="Sakkal Majalla" panose="02000000000000000000" pitchFamily="2" charset="-78"/>
                <a:cs typeface="Sakkal Majalla" panose="02000000000000000000" pitchFamily="2" charset="-78"/>
              </a:rPr>
              <a:t>والبیئة</a:t>
            </a:r>
            <a:r>
              <a:rPr lang="ar-SA" sz="2800" dirty="0">
                <a:latin typeface="Sakkal Majalla" panose="02000000000000000000" pitchFamily="2" charset="-78"/>
                <a:cs typeface="Sakkal Majalla" panose="02000000000000000000" pitchFamily="2" charset="-78"/>
              </a:rPr>
              <a:t> ومكافحة الفساد</a:t>
            </a:r>
            <a:r>
              <a:rPr lang="ar-DZ"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وھي</a:t>
            </a:r>
            <a:r>
              <a:rPr lang="ar-DZ" sz="2800" dirty="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أكبر مبادرة استدامة </a:t>
            </a:r>
            <a:r>
              <a:rPr lang="ar-SA" sz="2800" dirty="0" err="1">
                <a:latin typeface="Sakkal Majalla" panose="02000000000000000000" pitchFamily="2" charset="-78"/>
                <a:cs typeface="Sakkal Majalla" panose="02000000000000000000" pitchFamily="2" charset="-78"/>
              </a:rPr>
              <a:t>اختیاریة</a:t>
            </a:r>
            <a:r>
              <a:rPr lang="ar-SA" sz="2800" dirty="0">
                <a:latin typeface="Sakkal Majalla" panose="02000000000000000000" pitchFamily="2" charset="-78"/>
                <a:cs typeface="Sakkal Majalla" panose="02000000000000000000" pitchFamily="2" charset="-78"/>
              </a:rPr>
              <a:t> للشركات </a:t>
            </a:r>
            <a:endParaRPr lang="fr-FR" sz="2800" dirty="0">
              <a:latin typeface="Sakkal Majalla" panose="02000000000000000000" pitchFamily="2" charset="-78"/>
              <a:cs typeface="Sakkal Majalla" panose="02000000000000000000" pitchFamily="2" charset="-78"/>
            </a:endParaRPr>
          </a:p>
          <a:p>
            <a:pPr algn="ctr" rtl="1"/>
            <a:endParaRPr lang="fr-FR" sz="2800" dirty="0">
              <a:latin typeface="Sakkal Majalla" panose="02000000000000000000" pitchFamily="2" charset="-78"/>
              <a:cs typeface="Sakkal Majalla" panose="02000000000000000000" pitchFamily="2" charset="-78"/>
            </a:endParaRPr>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763" y="1"/>
            <a:ext cx="3424785" cy="2025836"/>
          </a:xfrm>
          <a:prstGeom prst="rect">
            <a:avLst/>
          </a:prstGeom>
        </p:spPr>
      </p:pic>
      <p:pic>
        <p:nvPicPr>
          <p:cNvPr id="5" name="Imag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28617" y="5808372"/>
            <a:ext cx="2724150" cy="1049628"/>
          </a:xfrm>
          <a:prstGeom prst="rect">
            <a:avLst/>
          </a:prstGeom>
        </p:spPr>
      </p:pic>
    </p:spTree>
    <p:extLst>
      <p:ext uri="{BB962C8B-B14F-4D97-AF65-F5344CB8AC3E}">
        <p14:creationId xmlns="" xmlns:p14="http://schemas.microsoft.com/office/powerpoint/2010/main" val="38227907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3763" y="0"/>
            <a:ext cx="12215763" cy="6858000"/>
          </a:xfrm>
        </p:spPr>
      </p:pic>
    </p:spTree>
    <p:extLst>
      <p:ext uri="{BB962C8B-B14F-4D97-AF65-F5344CB8AC3E}">
        <p14:creationId xmlns="" xmlns:p14="http://schemas.microsoft.com/office/powerpoint/2010/main" val="10995850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2568047"/>
            <a:ext cx="10820400" cy="4024125"/>
          </a:xfrm>
        </p:spPr>
        <p:txBody>
          <a:bodyPr>
            <a:normAutofit/>
          </a:bodyPr>
          <a:lstStyle/>
          <a:p>
            <a:pPr algn="ctr" rtl="1"/>
            <a:r>
              <a:rPr lang="ar-DZ" sz="2800" dirty="0" smtClean="0">
                <a:latin typeface="Sakkal Majalla" panose="02000000000000000000" pitchFamily="2" charset="-78"/>
                <a:cs typeface="Sakkal Majalla" panose="02000000000000000000" pitchFamily="2" charset="-78"/>
              </a:rPr>
              <a:t>التوجه نحو </a:t>
            </a:r>
            <a:r>
              <a:rPr lang="ar-SA" sz="2800" dirty="0" smtClean="0">
                <a:latin typeface="Sakkal Majalla" panose="02000000000000000000" pitchFamily="2" charset="-78"/>
                <a:cs typeface="Sakkal Majalla" panose="02000000000000000000" pitchFamily="2" charset="-78"/>
              </a:rPr>
              <a:t>التنمية </a:t>
            </a:r>
            <a:r>
              <a:rPr lang="ar-SA" sz="2800" dirty="0" err="1" smtClean="0">
                <a:latin typeface="Sakkal Majalla" panose="02000000000000000000" pitchFamily="2" charset="-78"/>
                <a:cs typeface="Sakkal Majalla" panose="02000000000000000000" pitchFamily="2" charset="-78"/>
              </a:rPr>
              <a:t>المستد</a:t>
            </a:r>
            <a:r>
              <a:rPr lang="ar-DZ" sz="2800" dirty="0" smtClean="0">
                <a:latin typeface="Sakkal Majalla" panose="02000000000000000000" pitchFamily="2" charset="-78"/>
                <a:cs typeface="Sakkal Majalla" panose="02000000000000000000" pitchFamily="2" charset="-78"/>
              </a:rPr>
              <a:t>ا</a:t>
            </a:r>
            <a:r>
              <a:rPr lang="ar-SA" sz="2800" dirty="0" err="1" smtClean="0">
                <a:latin typeface="Sakkal Majalla" panose="02000000000000000000" pitchFamily="2" charset="-78"/>
                <a:cs typeface="Sakkal Majalla" panose="02000000000000000000" pitchFamily="2" charset="-78"/>
              </a:rPr>
              <a:t>مة</a:t>
            </a:r>
            <a:r>
              <a:rPr lang="ar-SA" sz="2800" dirty="0" smtClean="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يحمل معه انفتاح أسواق جديدة. وبتطويرها </a:t>
            </a:r>
            <a:r>
              <a:rPr lang="ar-SA" sz="2800" dirty="0" err="1">
                <a:latin typeface="Sakkal Majalla" panose="02000000000000000000" pitchFamily="2" charset="-78"/>
                <a:cs typeface="Sakkal Majalla" panose="02000000000000000000" pitchFamily="2" charset="-78"/>
              </a:rPr>
              <a:t>للإستراتيجيات</a:t>
            </a:r>
            <a:r>
              <a:rPr lang="ar-SA" sz="2800" dirty="0">
                <a:latin typeface="Sakkal Majalla" panose="02000000000000000000" pitchFamily="2" charset="-78"/>
                <a:cs typeface="Sakkal Majalla" panose="02000000000000000000" pitchFamily="2" charset="-78"/>
              </a:rPr>
              <a:t> الخضراء، تحاول هذه المؤسسات أن تحتل مواقع فروع خاصة للاستهلاك والحصول على مزايا تنافسية ضرورية لنموها… وضمن هذا الخيار، تحاول أن تقيم تحالفات مع المنظمات غير الحكومية، ولا سيما في إطار تطبيق الاتفاقيات الطوعية (اقتصادية، قواعد السلوك). و هكذا نجد تحالف كل من "الصندوق الدولي للطبيعة" </a:t>
            </a:r>
            <a:r>
              <a:rPr lang="ar-SA" sz="2800" dirty="0" err="1">
                <a:latin typeface="Sakkal Majalla" panose="02000000000000000000" pitchFamily="2" charset="-78"/>
                <a:cs typeface="Sakkal Majalla" panose="02000000000000000000" pitchFamily="2" charset="-78"/>
              </a:rPr>
              <a:t>و"أنيلفر</a:t>
            </a:r>
            <a:r>
              <a:rPr lang="ar-SA" sz="2800" dirty="0">
                <a:latin typeface="Sakkal Majalla" panose="02000000000000000000" pitchFamily="2" charset="-78"/>
                <a:cs typeface="Sakkal Majalla" panose="02000000000000000000" pitchFamily="2" charset="-78"/>
              </a:rPr>
              <a:t>" (</a:t>
            </a:r>
            <a:r>
              <a:rPr lang="fr-FR" sz="2800" dirty="0">
                <a:latin typeface="Sakkal Majalla" panose="02000000000000000000" pitchFamily="2" charset="-78"/>
                <a:cs typeface="Sakkal Majalla" panose="02000000000000000000" pitchFamily="2" charset="-78"/>
              </a:rPr>
              <a:t>Unilever</a:t>
            </a:r>
            <a:r>
              <a:rPr lang="ar-SA" sz="2800" dirty="0">
                <a:latin typeface="Sakkal Majalla" panose="02000000000000000000" pitchFamily="2" charset="-78"/>
                <a:cs typeface="Sakkal Majalla" panose="02000000000000000000" pitchFamily="2" charset="-78"/>
              </a:rPr>
              <a:t>) لإنشاء ما يعرف بـ ((</a:t>
            </a:r>
            <a:r>
              <a:rPr lang="fr-FR" sz="2800" dirty="0">
                <a:latin typeface="Sakkal Majalla" panose="02000000000000000000" pitchFamily="2" charset="-78"/>
                <a:cs typeface="Sakkal Majalla" panose="02000000000000000000" pitchFamily="2" charset="-78"/>
              </a:rPr>
              <a:t>Marine steward </a:t>
            </a:r>
            <a:r>
              <a:rPr lang="fr-FR" sz="2800" dirty="0" err="1">
                <a:latin typeface="Sakkal Majalla" panose="02000000000000000000" pitchFamily="2" charset="-78"/>
                <a:cs typeface="Sakkal Majalla" panose="02000000000000000000" pitchFamily="2" charset="-78"/>
              </a:rPr>
              <a:t>ship</a:t>
            </a:r>
            <a:r>
              <a:rPr lang="fr-FR" sz="2800" dirty="0">
                <a:latin typeface="Sakkal Majalla" panose="02000000000000000000" pitchFamily="2" charset="-78"/>
                <a:cs typeface="Sakkal Majalla" panose="02000000000000000000" pitchFamily="2" charset="-78"/>
              </a:rPr>
              <a:t> </a:t>
            </a:r>
            <a:r>
              <a:rPr lang="fr-FR" sz="2800" dirty="0" err="1">
                <a:latin typeface="Sakkal Majalla" panose="02000000000000000000" pitchFamily="2" charset="-78"/>
                <a:cs typeface="Sakkal Majalla" panose="02000000000000000000" pitchFamily="2" charset="-78"/>
              </a:rPr>
              <a:t>Concil</a:t>
            </a:r>
            <a:r>
              <a:rPr lang="ar-SA" sz="2800" dirty="0">
                <a:latin typeface="Sakkal Majalla" panose="02000000000000000000" pitchFamily="2" charset="-78"/>
                <a:cs typeface="Sakkal Majalla" panose="02000000000000000000" pitchFamily="2" charset="-78"/>
              </a:rPr>
              <a:t>، الهيئة التي تستهدف ترقية التسيير المستديم للصيد البحري بواسطة ما يعرف بـالإشهاد الإيكولوجي</a:t>
            </a:r>
            <a:endParaRPr lang="fr-FR" sz="2800" dirty="0">
              <a:latin typeface="Sakkal Majalla" panose="02000000000000000000" pitchFamily="2" charset="-78"/>
              <a:cs typeface="Sakkal Majalla" panose="02000000000000000000" pitchFamily="2" charset="-78"/>
            </a:endParaRPr>
          </a:p>
          <a:p>
            <a:pPr algn="ctr"/>
            <a:endParaRPr lang="fr-FR" sz="2800" dirty="0"/>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763" y="1"/>
            <a:ext cx="3424785" cy="2025836"/>
          </a:xfrm>
          <a:prstGeom prst="rect">
            <a:avLst/>
          </a:prstGeom>
        </p:spPr>
      </p:pic>
      <p:pic>
        <p:nvPicPr>
          <p:cNvPr id="5" name="Imag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28617" y="5181600"/>
            <a:ext cx="2724150" cy="1676400"/>
          </a:xfrm>
          <a:prstGeom prst="rect">
            <a:avLst/>
          </a:prstGeom>
        </p:spPr>
      </p:pic>
    </p:spTree>
    <p:extLst>
      <p:ext uri="{BB962C8B-B14F-4D97-AF65-F5344CB8AC3E}">
        <p14:creationId xmlns="" xmlns:p14="http://schemas.microsoft.com/office/powerpoint/2010/main" val="2808446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6958" y="635584"/>
            <a:ext cx="8610600" cy="742455"/>
          </a:xfrm>
        </p:spPr>
        <p:txBody>
          <a:bodyPr/>
          <a:lstStyle/>
          <a:p>
            <a:pPr algn="ctr" rtl="1"/>
            <a:r>
              <a:rPr lang="ar-DZ" b="1" dirty="0" smtClean="0">
                <a:effectLst>
                  <a:outerShdw blurRad="38100" dist="38100" dir="2700000" algn="tl">
                    <a:srgbClr val="000000">
                      <a:alpha val="43137"/>
                    </a:srgbClr>
                  </a:outerShdw>
                </a:effectLst>
              </a:rPr>
              <a:t>أطر التوجه المستدام للمؤسسات</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608526" y="1378039"/>
            <a:ext cx="10820400" cy="4842457"/>
          </a:xfrm>
        </p:spPr>
        <p:txBody>
          <a:bodyPr>
            <a:normAutofit/>
          </a:bodyPr>
          <a:lstStyle/>
          <a:p>
            <a:pPr algn="r" rtl="1"/>
            <a:r>
              <a:rPr lang="ar-DZ" dirty="0">
                <a:latin typeface="Sakkal Majalla" panose="02000000000000000000" pitchFamily="2" charset="-78"/>
                <a:cs typeface="Sakkal Majalla" panose="02000000000000000000" pitchFamily="2" charset="-78"/>
              </a:rPr>
              <a:t>ي</a:t>
            </a:r>
            <a:r>
              <a:rPr lang="ar-SA" dirty="0">
                <a:latin typeface="Sakkal Majalla" panose="02000000000000000000" pitchFamily="2" charset="-78"/>
                <a:cs typeface="Sakkal Majalla" panose="02000000000000000000" pitchFamily="2" charset="-78"/>
              </a:rPr>
              <a:t>جب أن يَنْفذ فكر الاستدامة إلى جميع حلقات سلسلة القِيَم الخاصة </a:t>
            </a:r>
            <a:r>
              <a:rPr lang="ar-DZ" dirty="0" smtClean="0">
                <a:latin typeface="Sakkal Majalla" panose="02000000000000000000" pitchFamily="2" charset="-78"/>
                <a:cs typeface="Sakkal Majalla" panose="02000000000000000000" pitchFamily="2" charset="-78"/>
              </a:rPr>
              <a:t>بالمؤسسة</a:t>
            </a:r>
            <a:r>
              <a:rPr lang="ar-SA" dirty="0" smtClean="0">
                <a:latin typeface="Sakkal Majalla" panose="02000000000000000000" pitchFamily="2" charset="-78"/>
                <a:cs typeface="Sakkal Majalla" panose="02000000000000000000" pitchFamily="2" charset="-78"/>
              </a:rPr>
              <a:t>، </a:t>
            </a:r>
            <a:r>
              <a:rPr lang="ar-SA" dirty="0">
                <a:latin typeface="Sakkal Majalla" panose="02000000000000000000" pitchFamily="2" charset="-78"/>
                <a:cs typeface="Sakkal Majalla" panose="02000000000000000000" pitchFamily="2" charset="-78"/>
              </a:rPr>
              <a:t>ويبدأ ذلك بتحديد مصادر المواد الخام والخدمات، مرورًا بالنقل، وممارسات التوظيف، ورعاية البيئة في مرحلة الإنتاج، ووصولًا إلى التعبئة والتوزيع، واستخدام المنتجات والخدمات من قبل العملاء، والتخلص من المنتج، وإعادة الاستخدام، أو إعادة التدوير. كما يجب أن تخضع جميع الاستثمارات والأبحاث الجديدة وعمليات التطوير لآليات تقييم </a:t>
            </a:r>
            <a:r>
              <a:rPr lang="ar-SA" dirty="0" smtClean="0">
                <a:latin typeface="Sakkal Majalla" panose="02000000000000000000" pitchFamily="2" charset="-78"/>
                <a:cs typeface="Sakkal Majalla" panose="02000000000000000000" pitchFamily="2" charset="-78"/>
              </a:rPr>
              <a:t>الاستدامة</a:t>
            </a:r>
            <a:endParaRPr lang="ar-DZ" dirty="0" smtClean="0">
              <a:latin typeface="Sakkal Majalla" panose="02000000000000000000" pitchFamily="2" charset="-78"/>
              <a:cs typeface="Sakkal Majalla" panose="02000000000000000000" pitchFamily="2" charset="-78"/>
            </a:endParaRPr>
          </a:p>
          <a:p>
            <a:pPr algn="r" rtl="1"/>
            <a:r>
              <a:rPr lang="ar-SA" dirty="0" smtClean="0">
                <a:latin typeface="Sakkal Majalla" panose="02000000000000000000" pitchFamily="2" charset="-78"/>
                <a:cs typeface="Sakkal Majalla" panose="02000000000000000000" pitchFamily="2" charset="-78"/>
              </a:rPr>
              <a:t>يجب </a:t>
            </a:r>
            <a:r>
              <a:rPr lang="ar-SA" dirty="0">
                <a:latin typeface="Sakkal Majalla" panose="02000000000000000000" pitchFamily="2" charset="-78"/>
                <a:cs typeface="Sakkal Majalla" panose="02000000000000000000" pitchFamily="2" charset="-78"/>
              </a:rPr>
              <a:t>أن تتبنى </a:t>
            </a:r>
            <a:r>
              <a:rPr lang="ar-DZ" dirty="0" smtClean="0">
                <a:latin typeface="Sakkal Majalla" panose="02000000000000000000" pitchFamily="2" charset="-78"/>
                <a:cs typeface="Sakkal Majalla" panose="02000000000000000000" pitchFamily="2" charset="-78"/>
              </a:rPr>
              <a:t>المؤسسات </a:t>
            </a:r>
            <a:r>
              <a:rPr lang="ar-SA" dirty="0" smtClean="0">
                <a:latin typeface="Sakkal Majalla" panose="02000000000000000000" pitchFamily="2" charset="-78"/>
                <a:cs typeface="Sakkal Majalla" panose="02000000000000000000" pitchFamily="2" charset="-78"/>
              </a:rPr>
              <a:t>المستدامة </a:t>
            </a:r>
            <a:r>
              <a:rPr lang="ar-SA" dirty="0">
                <a:latin typeface="Sakkal Majalla" panose="02000000000000000000" pitchFamily="2" charset="-78"/>
                <a:cs typeface="Sakkal Majalla" panose="02000000000000000000" pitchFamily="2" charset="-78"/>
              </a:rPr>
              <a:t>الحقيقية استراتيجيات تقليل الإشعاعات، واستخدام الطاقة الخضراء، والتحكم في استخدام مصادر الطاقة غير المتجددة، كما يجب عليهم الاستثمار في المشروعات التي تقدِّم منتجات وخدمات أساسية في متناول أيدي الأسر ذات الدخل المنخفض، والتوقف عن بيع البضائع غير القابلة للتحلل الحيوي، وتقديم بدائل عنها، إضافة إلى أن عليهم توفير معايير بيئية واجتماعية واحدة في جميع مواقع الإنتاج الخاصة بهم</a:t>
            </a:r>
            <a:r>
              <a:rPr lang="fr-FR" dirty="0">
                <a:latin typeface="Sakkal Majalla" panose="02000000000000000000" pitchFamily="2" charset="-78"/>
                <a:cs typeface="Sakkal Majalla" panose="02000000000000000000" pitchFamily="2" charset="-78"/>
              </a:rPr>
              <a:t>.</a:t>
            </a:r>
          </a:p>
          <a:p>
            <a:pPr algn="r" rtl="1"/>
            <a:r>
              <a:rPr lang="ar-SA" dirty="0">
                <a:latin typeface="Sakkal Majalla" panose="02000000000000000000" pitchFamily="2" charset="-78"/>
                <a:cs typeface="Sakkal Majalla" panose="02000000000000000000" pitchFamily="2" charset="-78"/>
              </a:rPr>
              <a:t>يتم تعويض هذه التكاليف بفتح أسواق جديدة، وخلْق حوافز أعمق لدى العاملين والعملاء على السواء، فضلًا عن المكاسب المتعلقة بالسمعة وذيوع الصيت. وفي الإطار ذاته، فإن هناك قِيَمًا ـ مثل الاستدامة البيئية، والاندماج الاجتماعي، وحقوق الإنسان، إلى جانب إجراءات النجاح الاقتصادي ـ يجب أن تخضع للتقييم عند اتخاذ القرارات. كما يجب إجراء بعض التعديلات على قواعد السلوك وتوجيهات الاستدامة الخاصة بالشركات، والإشارة إلى هذه المعايير في تقارير تقييم الأداء وقرارات منح </a:t>
            </a:r>
            <a:r>
              <a:rPr lang="ar-SA" dirty="0" smtClean="0">
                <a:latin typeface="Sakkal Majalla" panose="02000000000000000000" pitchFamily="2" charset="-78"/>
                <a:cs typeface="Sakkal Majalla" panose="02000000000000000000" pitchFamily="2" charset="-78"/>
              </a:rPr>
              <a:t>المكافآت</a:t>
            </a:r>
            <a:endParaRPr lang="ar-DZ" dirty="0" smtClean="0">
              <a:latin typeface="Sakkal Majalla" panose="02000000000000000000" pitchFamily="2" charset="-78"/>
              <a:cs typeface="Sakkal Majalla" panose="02000000000000000000" pitchFamily="2" charset="-78"/>
            </a:endParaRPr>
          </a:p>
          <a:p>
            <a:pPr algn="r" rtl="1"/>
            <a:r>
              <a:rPr lang="ar-SA" dirty="0">
                <a:latin typeface="Sakkal Majalla" panose="02000000000000000000" pitchFamily="2" charset="-78"/>
                <a:cs typeface="Sakkal Majalla" panose="02000000000000000000" pitchFamily="2" charset="-78"/>
              </a:rPr>
              <a:t>يجب أن تؤمن الشركات إيمانًا حقيقيًّا بقيم الحرية، والمساواة، والتضامن، والتسامح، واحترام الطبيعة، والمسؤولية المشتركة التي يدعو إليها جدول أعمال 2030</a:t>
            </a:r>
            <a:endParaRPr lang="fr-FR" dirty="0">
              <a:latin typeface="Sakkal Majalla" panose="02000000000000000000" pitchFamily="2" charset="-78"/>
              <a:cs typeface="Sakkal Majalla" panose="02000000000000000000" pitchFamily="2" charset="-78"/>
            </a:endParaRPr>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992521" y="34976"/>
            <a:ext cx="2030721" cy="1201216"/>
          </a:xfrm>
          <a:prstGeom prst="rect">
            <a:avLst/>
          </a:prstGeom>
        </p:spPr>
      </p:pic>
      <p:pic>
        <p:nvPicPr>
          <p:cNvPr id="5" name="Imag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91502" y="5863981"/>
            <a:ext cx="1615281" cy="994019"/>
          </a:xfrm>
          <a:prstGeom prst="rect">
            <a:avLst/>
          </a:prstGeom>
        </p:spPr>
      </p:pic>
    </p:spTree>
    <p:extLst>
      <p:ext uri="{BB962C8B-B14F-4D97-AF65-F5344CB8AC3E}">
        <p14:creationId xmlns="" xmlns:p14="http://schemas.microsoft.com/office/powerpoint/2010/main" val="29237921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image contient peut-être : texte qui dit ’DANONE ONE PLANET. ONE HEALTH’"/>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41097" y="0"/>
            <a:ext cx="5357611" cy="1970743"/>
          </a:xfrm>
          <a:prstGeom prst="rect">
            <a:avLst/>
          </a:prstGeom>
          <a:noFill/>
          <a:ln>
            <a:noFill/>
          </a:ln>
        </p:spPr>
      </p:pic>
      <p:pic>
        <p:nvPicPr>
          <p:cNvPr id="7" name="Image 6" descr="دانون: حقائق ومعلومات عن هذه الامبراطورية الغذائية"/>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410835"/>
            <a:ext cx="2619375" cy="1447165"/>
          </a:xfrm>
          <a:prstGeom prst="rect">
            <a:avLst/>
          </a:prstGeom>
          <a:noFill/>
          <a:ln>
            <a:noFill/>
          </a:ln>
        </p:spPr>
      </p:pic>
      <p:sp>
        <p:nvSpPr>
          <p:cNvPr id="3" name="Espace réservé du contenu 2"/>
          <p:cNvSpPr>
            <a:spLocks noGrp="1"/>
          </p:cNvSpPr>
          <p:nvPr>
            <p:ph idx="1"/>
          </p:nvPr>
        </p:nvSpPr>
        <p:spPr>
          <a:xfrm>
            <a:off x="321972" y="2215444"/>
            <a:ext cx="11475076" cy="4024125"/>
          </a:xfrm>
        </p:spPr>
        <p:txBody>
          <a:bodyPr>
            <a:noAutofit/>
          </a:bodyPr>
          <a:lstStyle/>
          <a:p>
            <a:pPr algn="ctr" rtl="1"/>
            <a:r>
              <a:rPr lang="ar-SA" sz="24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دانون هي إحدى الشركات الغذائية الكبرى، قام مديرها التنفيذي بالبدء في مهمة إعادة بناء الثقة بينها وبين الموظفين والمستهلكين والشركات والمجتمع المدني والحكومات، وكانت رؤيته التي تنص على "أن الجميع على هذا الكوكب مسؤولين عن الصحة العامة للمجتمع" هي نقطة البداية في استدامة الطعام والصحة والبيئة. على سبيل المثال، يحلل خبراء الشركة في دانون عادات المستهلكين ومشاكلهم الصحية في 52 دولة، ويتم تعديل منتجاتها وفقاً لذلك، فقد قامت مؤخراً بإضافة الفيتامينات إلى أكثر أنواع الجبن لديها مبيعاً، وذلك وفقاً للحميات الصحية التي يتبعها الشباب في دولة البرازيل</a:t>
            </a:r>
            <a:endParaRPr lang="ar-DZ" sz="24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rtl="1"/>
            <a:r>
              <a:rPr lang="ar-SA" sz="24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استثمرت الشركة ما يقرب من بليون يورو في أفريقيا خلال الفترة الماضية. وقد رافق الاستثمار التزام تجاه التنمية المحلية</a:t>
            </a:r>
            <a:r>
              <a:rPr lang="fr-FR" sz="24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p>
          <a:p>
            <a:pPr algn="ctr" rtl="1"/>
            <a:r>
              <a:rPr lang="fr-FR" sz="24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4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معهد</a:t>
            </a:r>
            <a:r>
              <a:rPr lang="fr-FR" sz="24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Danone </a:t>
            </a:r>
            <a:r>
              <a:rPr lang="ar-SA" sz="24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هو منظمة غير ربحية أنشئت لتعزيز البحوث والمعلومات والتعليم حول التغذية والنظام الغذائي والصحة العامة</a:t>
            </a:r>
            <a:r>
              <a:rPr lang="fr-FR" sz="24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p>
          <a:p>
            <a:pPr algn="ctr" rtl="1"/>
            <a:r>
              <a:rPr lang="fr-FR" sz="24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4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وقد أنشأت الشركة أول معهد لها في عام 1991 في باريس ، فرنسا ، وأطلقت رسميا كمنظمة خاصة غير ربحية في عام 1997</a:t>
            </a:r>
            <a:r>
              <a:rPr lang="fr-FR" sz="24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p>
          <a:p>
            <a:pPr algn="ctr" rtl="1"/>
            <a:r>
              <a:rPr lang="fr-FR" sz="24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4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وبحلول عام 2007 ، أنشأت الشركة 18 معهداً في دول حول العالم لتطوير برامج تعالج قضايا الصحة العامة المحلية</a:t>
            </a:r>
            <a:endParaRPr lang="fr-FR" sz="24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Rectangle 7"/>
          <p:cNvSpPr/>
          <p:nvPr/>
        </p:nvSpPr>
        <p:spPr>
          <a:xfrm>
            <a:off x="685800" y="1139746"/>
            <a:ext cx="5000921" cy="830997"/>
          </a:xfrm>
          <a:prstGeom prst="rect">
            <a:avLst/>
          </a:prstGeom>
        </p:spPr>
        <p:txBody>
          <a:bodyPr wrap="none">
            <a:spAutoFit/>
          </a:bodyPr>
          <a:lstStyle/>
          <a:p>
            <a:pPr algn="ctr"/>
            <a:r>
              <a:rPr lang="fr-FR" sz="2400" b="1" dirty="0" smtClean="0">
                <a:solidFill>
                  <a:schemeClr val="accent6">
                    <a:lumMod val="60000"/>
                    <a:lumOff val="40000"/>
                  </a:schemeClr>
                </a:solidFill>
                <a:effectLst/>
                <a:latin typeface="Times New Roman" panose="02020603050405020304" pitchFamily="18" charset="0"/>
                <a:ea typeface="Times New Roman" panose="02020603050405020304" pitchFamily="18" charset="0"/>
              </a:rPr>
              <a:t>apporter la santé par </a:t>
            </a:r>
            <a:endParaRPr lang="ar-DZ" sz="2400" b="1" dirty="0" smtClean="0">
              <a:solidFill>
                <a:schemeClr val="accent6">
                  <a:lumMod val="60000"/>
                  <a:lumOff val="40000"/>
                </a:schemeClr>
              </a:solidFill>
              <a:effectLst/>
              <a:latin typeface="Times New Roman" panose="02020603050405020304" pitchFamily="18" charset="0"/>
              <a:ea typeface="Times New Roman" panose="02020603050405020304" pitchFamily="18" charset="0"/>
            </a:endParaRPr>
          </a:p>
          <a:p>
            <a:pPr algn="ctr"/>
            <a:r>
              <a:rPr lang="fr-FR" sz="2400" b="1" dirty="0" smtClean="0">
                <a:solidFill>
                  <a:schemeClr val="accent6">
                    <a:lumMod val="60000"/>
                    <a:lumOff val="40000"/>
                  </a:schemeClr>
                </a:solidFill>
                <a:effectLst/>
                <a:latin typeface="Times New Roman" panose="02020603050405020304" pitchFamily="18" charset="0"/>
                <a:ea typeface="Times New Roman" panose="02020603050405020304" pitchFamily="18" charset="0"/>
              </a:rPr>
              <a:t>l'alimentation au plus grand nombre</a:t>
            </a:r>
            <a:endParaRPr lang="fr-FR" sz="2400" b="1" dirty="0">
              <a:solidFill>
                <a:schemeClr val="accent6">
                  <a:lumMod val="60000"/>
                  <a:lumOff val="4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23816781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Siemen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751527" cy="1805302"/>
          </a:xfrm>
          <a:prstGeom prst="rect">
            <a:avLst/>
          </a:prstGeom>
          <a:noFill/>
          <a:ln>
            <a:noFill/>
          </a:ln>
        </p:spPr>
      </p:pic>
      <p:sp>
        <p:nvSpPr>
          <p:cNvPr id="3" name="Espace réservé du contenu 2"/>
          <p:cNvSpPr>
            <a:spLocks noGrp="1"/>
          </p:cNvSpPr>
          <p:nvPr>
            <p:ph idx="1"/>
          </p:nvPr>
        </p:nvSpPr>
        <p:spPr>
          <a:xfrm>
            <a:off x="167425" y="1202255"/>
            <a:ext cx="11789536" cy="4024125"/>
          </a:xfrm>
        </p:spPr>
        <p:txBody>
          <a:bodyPr/>
          <a:lstStyle/>
          <a:p>
            <a:pPr algn="r" rtl="1"/>
            <a:r>
              <a:rPr lang="ar-SA" dirty="0">
                <a:latin typeface="Sakkal Majalla" panose="02000000000000000000" pitchFamily="2" charset="-78"/>
                <a:cs typeface="Sakkal Majalla" panose="02000000000000000000" pitchFamily="2" charset="-78"/>
              </a:rPr>
              <a:t>ثري شركة</a:t>
            </a:r>
            <a:r>
              <a:rPr lang="fr-FR" dirty="0">
                <a:latin typeface="Sakkal Majalla" panose="02000000000000000000" pitchFamily="2" charset="-78"/>
                <a:cs typeface="Sakkal Majalla" panose="02000000000000000000" pitchFamily="2" charset="-78"/>
              </a:rPr>
              <a:t> Siemens </a:t>
            </a:r>
            <a:r>
              <a:rPr lang="ar-SA" dirty="0">
                <a:latin typeface="Sakkal Majalla" panose="02000000000000000000" pitchFamily="2" charset="-78"/>
                <a:cs typeface="Sakkal Majalla" panose="02000000000000000000" pitchFamily="2" charset="-78"/>
              </a:rPr>
              <a:t>المجتمعات من خلال تعزيز الاستدامة والفرص التعليمية التي تخلق قيمة حقيقية ودائمة للأفراد، فقد منحت ما قيمته 3 مليارات دولار من الأجهزة والبرامج الصناعية للمؤسسات الأكاديمية والتدريبية، كما أنها تستثمر 5 ملايين دولار سنوياً في التعليم المستمر لموظفي الولايات المتحدة، إلى جانب تمكين القوى العاملة المتنوعة من النساء والأمريكيين الأقل حظاً</a:t>
            </a:r>
            <a:endParaRPr lang="fr-FR" dirty="0">
              <a:latin typeface="Sakkal Majalla" panose="02000000000000000000" pitchFamily="2" charset="-78"/>
              <a:cs typeface="Sakkal Majalla" panose="02000000000000000000" pitchFamily="2" charset="-78"/>
            </a:endParaRPr>
          </a:p>
        </p:txBody>
      </p:sp>
      <p:pic>
        <p:nvPicPr>
          <p:cNvPr id="5" name="Image 4"/>
          <p:cNvPicPr/>
          <p:nvPr/>
        </p:nvPicPr>
        <p:blipFill>
          <a:blip r:embed="rId3" cstate="print"/>
          <a:stretch>
            <a:fillRect/>
          </a:stretch>
        </p:blipFill>
        <p:spPr>
          <a:xfrm>
            <a:off x="862885" y="2228044"/>
            <a:ext cx="10032642" cy="4629955"/>
          </a:xfrm>
          <a:prstGeom prst="rect">
            <a:avLst/>
          </a:prstGeom>
        </p:spPr>
      </p:pic>
    </p:spTree>
    <p:extLst>
      <p:ext uri="{BB962C8B-B14F-4D97-AF65-F5344CB8AC3E}">
        <p14:creationId xmlns="" xmlns:p14="http://schemas.microsoft.com/office/powerpoint/2010/main" val="15992827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2800" b="1" dirty="0" err="1">
                <a:latin typeface="Times New Roman" panose="02020603050405020304" pitchFamily="18" charset="0"/>
                <a:cs typeface="Times New Roman" panose="02020603050405020304" pitchFamily="18" charset="0"/>
              </a:rPr>
              <a:t>Sustainability</a:t>
            </a:r>
            <a:r>
              <a:rPr lang="fr-FR" sz="2800" b="1" dirty="0">
                <a:latin typeface="Times New Roman" panose="02020603050405020304" pitchFamily="18" charset="0"/>
                <a:cs typeface="Times New Roman" panose="02020603050405020304" pitchFamily="18" charset="0"/>
              </a:rPr>
              <a:t> Figures </a:t>
            </a:r>
          </a:p>
          <a:p>
            <a:pPr marL="0" indent="0" algn="just">
              <a:buNone/>
            </a:pPr>
            <a:r>
              <a:rPr lang="fr-FR" sz="2800" dirty="0" err="1">
                <a:latin typeface="Times New Roman" panose="02020603050405020304" pitchFamily="18" charset="0"/>
                <a:cs typeface="Times New Roman" panose="02020603050405020304" pitchFamily="18" charset="0"/>
              </a:rPr>
              <a:t>Sustainability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is</a:t>
            </a:r>
            <a:r>
              <a:rPr lang="fr-FR" sz="2800" dirty="0">
                <a:latin typeface="Times New Roman" panose="02020603050405020304" pitchFamily="18" charset="0"/>
                <a:cs typeface="Times New Roman" panose="02020603050405020304" pitchFamily="18" charset="0"/>
              </a:rPr>
              <a:t> at the </a:t>
            </a:r>
            <a:r>
              <a:rPr lang="fr-FR" sz="2800" dirty="0" err="1">
                <a:latin typeface="Times New Roman" panose="02020603050405020304" pitchFamily="18" charset="0"/>
                <a:cs typeface="Times New Roman" panose="02020603050405020304" pitchFamily="18" charset="0"/>
              </a:rPr>
              <a:t>heart</a:t>
            </a:r>
            <a:r>
              <a:rPr lang="fr-FR" sz="2800" dirty="0">
                <a:latin typeface="Times New Roman" panose="02020603050405020304" pitchFamily="18" charset="0"/>
                <a:cs typeface="Times New Roman" panose="02020603050405020304" pitchFamily="18" charset="0"/>
              </a:rPr>
              <a:t> of </a:t>
            </a:r>
            <a:r>
              <a:rPr lang="fr-FR" sz="2800" dirty="0" err="1">
                <a:latin typeface="Times New Roman" panose="02020603050405020304" pitchFamily="18" charset="0"/>
                <a:cs typeface="Times New Roman" panose="02020603050405020304" pitchFamily="18" charset="0"/>
              </a:rPr>
              <a:t>our</a:t>
            </a:r>
            <a:r>
              <a:rPr lang="fr-FR" sz="2800" dirty="0">
                <a:latin typeface="Times New Roman" panose="02020603050405020304" pitchFamily="18" charset="0"/>
                <a:cs typeface="Times New Roman" panose="02020603050405020304" pitchFamily="18" charset="0"/>
              </a:rPr>
              <a:t> business </a:t>
            </a:r>
            <a:r>
              <a:rPr lang="fr-FR" sz="2800" dirty="0" err="1">
                <a:latin typeface="Times New Roman" panose="02020603050405020304" pitchFamily="18" charset="0"/>
                <a:cs typeface="Times New Roman" panose="02020603050405020304" pitchFamily="18" charset="0"/>
              </a:rPr>
              <a:t>activities</a:t>
            </a:r>
            <a:r>
              <a:rPr lang="fr-FR" sz="2800" dirty="0">
                <a:latin typeface="Times New Roman" panose="02020603050405020304" pitchFamily="18" charset="0"/>
                <a:cs typeface="Times New Roman" panose="02020603050405020304" pitchFamily="18" charset="0"/>
              </a:rPr>
              <a:t>. It </a:t>
            </a:r>
            <a:r>
              <a:rPr lang="fr-FR" sz="2800" dirty="0" err="1">
                <a:latin typeface="Times New Roman" panose="02020603050405020304" pitchFamily="18" charset="0"/>
                <a:cs typeface="Times New Roman" panose="02020603050405020304" pitchFamily="18" charset="0"/>
              </a:rPr>
              <a:t>determines</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our</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responsible</a:t>
            </a:r>
            <a:r>
              <a:rPr lang="fr-FR" sz="2800" dirty="0">
                <a:latin typeface="Times New Roman" panose="02020603050405020304" pitchFamily="18" charset="0"/>
                <a:cs typeface="Times New Roman" panose="02020603050405020304" pitchFamily="18" charset="0"/>
              </a:rPr>
              <a:t> business practices, </a:t>
            </a:r>
            <a:r>
              <a:rPr lang="fr-FR" sz="2800" dirty="0" err="1">
                <a:latin typeface="Times New Roman" panose="02020603050405020304" pitchFamily="18" charset="0"/>
                <a:cs typeface="Times New Roman" panose="02020603050405020304" pitchFamily="18" charset="0"/>
              </a:rPr>
              <a:t>our</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risk</a:t>
            </a:r>
            <a:r>
              <a:rPr lang="fr-FR" sz="2800" dirty="0">
                <a:latin typeface="Times New Roman" panose="02020603050405020304" pitchFamily="18" charset="0"/>
                <a:cs typeface="Times New Roman" panose="02020603050405020304" pitchFamily="18" charset="0"/>
              </a:rPr>
              <a:t> management </a:t>
            </a:r>
            <a:r>
              <a:rPr lang="fr-FR" sz="2800" dirty="0" err="1">
                <a:latin typeface="Times New Roman" panose="02020603050405020304" pitchFamily="18" charset="0"/>
                <a:cs typeface="Times New Roman" panose="02020603050405020304" pitchFamily="18" charset="0"/>
              </a:rPr>
              <a:t>approach</a:t>
            </a:r>
            <a:r>
              <a:rPr lang="fr-FR" sz="2800" dirty="0">
                <a:latin typeface="Times New Roman" panose="02020603050405020304" pitchFamily="18" charset="0"/>
                <a:cs typeface="Times New Roman" panose="02020603050405020304" pitchFamily="18" charset="0"/>
              </a:rPr>
              <a:t> and </a:t>
            </a:r>
            <a:r>
              <a:rPr lang="fr-FR" sz="2800" dirty="0" err="1">
                <a:latin typeface="Times New Roman" panose="02020603050405020304" pitchFamily="18" charset="0"/>
                <a:cs typeface="Times New Roman" panose="02020603050405020304" pitchFamily="18" charset="0"/>
              </a:rPr>
              <a:t>our</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technological</a:t>
            </a:r>
            <a:r>
              <a:rPr lang="fr-FR" sz="2800" dirty="0">
                <a:latin typeface="Times New Roman" panose="02020603050405020304" pitchFamily="18" charset="0"/>
                <a:cs typeface="Times New Roman" panose="02020603050405020304" pitchFamily="18" charset="0"/>
              </a:rPr>
              <a:t> contribution to </a:t>
            </a:r>
            <a:r>
              <a:rPr lang="fr-FR" sz="2800" dirty="0" err="1">
                <a:latin typeface="Times New Roman" panose="02020603050405020304" pitchFamily="18" charset="0"/>
                <a:cs typeface="Times New Roman" panose="02020603050405020304" pitchFamily="18" charset="0"/>
              </a:rPr>
              <a:t>climate</a:t>
            </a:r>
            <a:r>
              <a:rPr lang="fr-FR" sz="2800" dirty="0">
                <a:latin typeface="Times New Roman" panose="02020603050405020304" pitchFamily="18" charset="0"/>
                <a:cs typeface="Times New Roman" panose="02020603050405020304" pitchFamily="18" charset="0"/>
              </a:rPr>
              <a:t> protection, </a:t>
            </a:r>
            <a:r>
              <a:rPr lang="fr-FR" sz="2800" dirty="0" err="1">
                <a:latin typeface="Times New Roman" panose="02020603050405020304" pitchFamily="18" charset="0"/>
                <a:cs typeface="Times New Roman" panose="02020603050405020304" pitchFamily="18" charset="0"/>
              </a:rPr>
              <a:t>resource</a:t>
            </a:r>
            <a:r>
              <a:rPr lang="fr-FR" sz="2800" dirty="0">
                <a:latin typeface="Times New Roman" panose="02020603050405020304" pitchFamily="18" charset="0"/>
                <a:cs typeface="Times New Roman" panose="02020603050405020304" pitchFamily="18" charset="0"/>
              </a:rPr>
              <a:t> conservation and </a:t>
            </a:r>
            <a:r>
              <a:rPr lang="fr-FR" sz="2800" dirty="0" err="1">
                <a:latin typeface="Times New Roman" panose="02020603050405020304" pitchFamily="18" charset="0"/>
                <a:cs typeface="Times New Roman" panose="02020603050405020304" pitchFamily="18" charset="0"/>
              </a:rPr>
              <a:t>product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safety</a:t>
            </a:r>
            <a:r>
              <a:rPr lang="fr-FR" sz="2800" dirty="0">
                <a:latin typeface="Times New Roman" panose="02020603050405020304" pitchFamily="18" charset="0"/>
                <a:cs typeface="Times New Roman" panose="02020603050405020304" pitchFamily="18" charset="0"/>
              </a:rPr>
              <a:t> in the </a:t>
            </a:r>
            <a:r>
              <a:rPr lang="fr-FR" sz="2800" dirty="0" err="1">
                <a:latin typeface="Times New Roman" panose="02020603050405020304" pitchFamily="18" charset="0"/>
                <a:cs typeface="Times New Roman" panose="02020603050405020304" pitchFamily="18" charset="0"/>
              </a:rPr>
              <a:t>interests</a:t>
            </a:r>
            <a:r>
              <a:rPr lang="fr-FR" sz="2800" dirty="0">
                <a:latin typeface="Times New Roman" panose="02020603050405020304" pitchFamily="18" charset="0"/>
                <a:cs typeface="Times New Roman" panose="02020603050405020304" pitchFamily="18" charset="0"/>
              </a:rPr>
              <a:t> of future </a:t>
            </a:r>
            <a:r>
              <a:rPr lang="fr-FR" sz="2800" dirty="0" err="1">
                <a:latin typeface="Times New Roman" panose="02020603050405020304" pitchFamily="18" charset="0"/>
                <a:cs typeface="Times New Roman" panose="02020603050405020304" pitchFamily="18" charset="0"/>
              </a:rPr>
              <a:t>generations</a:t>
            </a:r>
            <a:r>
              <a:rPr lang="fr-FR" sz="2800" dirty="0">
                <a:latin typeface="Times New Roman" panose="02020603050405020304" pitchFamily="18" charset="0"/>
                <a:cs typeface="Times New Roman" panose="02020603050405020304" pitchFamily="18" charset="0"/>
              </a:rPr>
              <a:t>. </a:t>
            </a:r>
          </a:p>
        </p:txBody>
      </p:sp>
      <p:pic>
        <p:nvPicPr>
          <p:cNvPr id="4" name="Image 3" descr="Siemen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37948" y="446790"/>
            <a:ext cx="1326524" cy="1477314"/>
          </a:xfrm>
          <a:prstGeom prst="rect">
            <a:avLst/>
          </a:prstGeom>
          <a:noFill/>
          <a:ln>
            <a:noFill/>
          </a:ln>
        </p:spPr>
      </p:pic>
    </p:spTree>
    <p:extLst>
      <p:ext uri="{BB962C8B-B14F-4D97-AF65-F5344CB8AC3E}">
        <p14:creationId xmlns="" xmlns:p14="http://schemas.microsoft.com/office/powerpoint/2010/main" val="41675308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Nike logotype"/>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23863" y="1550939"/>
            <a:ext cx="1679619" cy="1704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Espace réservé du contenu 2"/>
          <p:cNvSpPr>
            <a:spLocks noGrp="1"/>
          </p:cNvSpPr>
          <p:nvPr>
            <p:ph idx="1"/>
          </p:nvPr>
        </p:nvSpPr>
        <p:spPr>
          <a:xfrm>
            <a:off x="672922" y="1838460"/>
            <a:ext cx="10820400" cy="4024125"/>
          </a:xfrm>
        </p:spPr>
        <p:txBody>
          <a:bodyPr/>
          <a:lstStyle/>
          <a:p>
            <a:pPr marL="0" indent="0" algn="ctr" rtl="1">
              <a:buNone/>
            </a:pPr>
            <a:r>
              <a:rPr lang="ar-DZ" sz="4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شركة </a:t>
            </a:r>
            <a:r>
              <a:rPr lang="fr-FR"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Nike</a:t>
            </a:r>
            <a:r>
              <a:rPr lang="fr-FR"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ar-DZ"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rtl="1"/>
            <a:r>
              <a:rPr lang="ar-SA" dirty="0" smtClean="0">
                <a:latin typeface="Sakkal Majalla" panose="02000000000000000000" pitchFamily="2" charset="-78"/>
                <a:cs typeface="Sakkal Majalla" panose="02000000000000000000" pitchFamily="2" charset="-78"/>
              </a:rPr>
              <a:t>لقد </a:t>
            </a:r>
            <a:r>
              <a:rPr lang="ar-SA" dirty="0">
                <a:latin typeface="Sakkal Majalla" panose="02000000000000000000" pitchFamily="2" charset="-78"/>
                <a:cs typeface="Sakkal Majalla" panose="02000000000000000000" pitchFamily="2" charset="-78"/>
              </a:rPr>
              <a:t>تعهدت شركة</a:t>
            </a:r>
            <a:r>
              <a:rPr lang="fr-FR" dirty="0">
                <a:latin typeface="Sakkal Majalla" panose="02000000000000000000" pitchFamily="2" charset="-78"/>
                <a:cs typeface="Sakkal Majalla" panose="02000000000000000000" pitchFamily="2" charset="-78"/>
              </a:rPr>
              <a:t> Nike </a:t>
            </a:r>
            <a:r>
              <a:rPr lang="ar-SA" dirty="0">
                <a:latin typeface="Sakkal Majalla" panose="02000000000000000000" pitchFamily="2" charset="-78"/>
                <a:cs typeface="Sakkal Majalla" panose="02000000000000000000" pitchFamily="2" charset="-78"/>
              </a:rPr>
              <a:t>في العام الماضي بتخصيص 50 مليار دولار من المبيعات السنوية بحلول عام 2020، وهو الهدف الذي يشير إلى أن أكبر شركة تصنيع معدات رياضية في العالم ستحتاج إلى زيادة المبيعات بحوالي 10٪ كل عام، لتحقيق بعض الأهداف الجديدة التي حددتها الشركة وهي</a:t>
            </a:r>
            <a:r>
              <a:rPr lang="fr-FR" dirty="0">
                <a:latin typeface="Sakkal Majalla" panose="02000000000000000000" pitchFamily="2" charset="-78"/>
                <a:cs typeface="Sakkal Majalla" panose="02000000000000000000" pitchFamily="2" charset="-78"/>
              </a:rPr>
              <a:t>: </a:t>
            </a:r>
            <a:endParaRPr lang="ar-DZ" dirty="0" smtClean="0">
              <a:latin typeface="Sakkal Majalla" panose="02000000000000000000" pitchFamily="2" charset="-78"/>
              <a:cs typeface="Sakkal Majalla" panose="02000000000000000000" pitchFamily="2" charset="-78"/>
            </a:endParaRPr>
          </a:p>
          <a:p>
            <a:pPr algn="r" rtl="1"/>
            <a:r>
              <a:rPr lang="ar-SA" dirty="0" smtClean="0">
                <a:latin typeface="Sakkal Majalla" panose="02000000000000000000" pitchFamily="2" charset="-78"/>
                <a:cs typeface="Sakkal Majalla" panose="02000000000000000000" pitchFamily="2" charset="-78"/>
              </a:rPr>
              <a:t>لن </a:t>
            </a:r>
            <a:r>
              <a:rPr lang="ar-SA" dirty="0">
                <a:latin typeface="Sakkal Majalla" panose="02000000000000000000" pitchFamily="2" charset="-78"/>
                <a:cs typeface="Sakkal Majalla" panose="02000000000000000000" pitchFamily="2" charset="-78"/>
              </a:rPr>
              <a:t>يتم دفن أي نفايات من صناعات الأحذية بحلول العام 2020</a:t>
            </a:r>
            <a:r>
              <a:rPr lang="fr-FR" dirty="0">
                <a:latin typeface="Sakkal Majalla" panose="02000000000000000000" pitchFamily="2" charset="-78"/>
                <a:cs typeface="Sakkal Majalla" panose="02000000000000000000" pitchFamily="2" charset="-78"/>
              </a:rPr>
              <a:t>. </a:t>
            </a:r>
            <a:endParaRPr lang="ar-DZ" dirty="0" smtClean="0">
              <a:latin typeface="Sakkal Majalla" panose="02000000000000000000" pitchFamily="2" charset="-78"/>
              <a:cs typeface="Sakkal Majalla" panose="02000000000000000000" pitchFamily="2" charset="-78"/>
            </a:endParaRPr>
          </a:p>
          <a:p>
            <a:pPr algn="r" rtl="1"/>
            <a:r>
              <a:rPr lang="ar-SA" dirty="0" smtClean="0">
                <a:latin typeface="Sakkal Majalla" panose="02000000000000000000" pitchFamily="2" charset="-78"/>
                <a:cs typeface="Sakkal Majalla" panose="02000000000000000000" pitchFamily="2" charset="-78"/>
              </a:rPr>
              <a:t>استخدام </a:t>
            </a:r>
            <a:r>
              <a:rPr lang="ar-SA" dirty="0">
                <a:latin typeface="Sakkal Majalla" panose="02000000000000000000" pitchFamily="2" charset="-78"/>
                <a:cs typeface="Sakkal Majalla" panose="02000000000000000000" pitchFamily="2" charset="-78"/>
              </a:rPr>
              <a:t>100 ٪ من الطاقة المتجددة في المنشآت التي تملكها وتشغلها الشركة مثل الطاقة الشمسية أو طاقة الرياح</a:t>
            </a:r>
            <a:r>
              <a:rPr lang="fr-FR" dirty="0">
                <a:latin typeface="Sakkal Majalla" panose="02000000000000000000" pitchFamily="2" charset="-78"/>
                <a:cs typeface="Sakkal Majalla" panose="02000000000000000000" pitchFamily="2" charset="-78"/>
              </a:rPr>
              <a:t>. </a:t>
            </a:r>
            <a:endParaRPr lang="ar-DZ" dirty="0" smtClean="0">
              <a:latin typeface="Sakkal Majalla" panose="02000000000000000000" pitchFamily="2" charset="-78"/>
              <a:cs typeface="Sakkal Majalla" panose="02000000000000000000" pitchFamily="2" charset="-78"/>
            </a:endParaRPr>
          </a:p>
          <a:p>
            <a:pPr algn="r" rtl="1"/>
            <a:r>
              <a:rPr lang="ar-SA" dirty="0" smtClean="0">
                <a:latin typeface="Sakkal Majalla" panose="02000000000000000000" pitchFamily="2" charset="-78"/>
                <a:cs typeface="Sakkal Majalla" panose="02000000000000000000" pitchFamily="2" charset="-78"/>
              </a:rPr>
              <a:t>استيراد </a:t>
            </a:r>
            <a:r>
              <a:rPr lang="ar-SA" dirty="0">
                <a:latin typeface="Sakkal Majalla" panose="02000000000000000000" pitchFamily="2" charset="-78"/>
                <a:cs typeface="Sakkal Majalla" panose="02000000000000000000" pitchFamily="2" charset="-78"/>
              </a:rPr>
              <a:t>100% من الشركات التي تتبع نهج التنمية المستدامة ضمن استراتيجيات العمل لديها. </a:t>
            </a:r>
            <a:endParaRPr lang="fr-FR" dirty="0">
              <a:latin typeface="Sakkal Majalla" panose="02000000000000000000" pitchFamily="2" charset="-78"/>
              <a:cs typeface="Sakkal Majalla" panose="02000000000000000000" pitchFamily="2" charset="-78"/>
            </a:endParaRPr>
          </a:p>
          <a:p>
            <a:pPr algn="r" rtl="1"/>
            <a:endParaRPr lang="fr-FR" dirty="0">
              <a:latin typeface="Sakkal Majalla" panose="02000000000000000000" pitchFamily="2" charset="-78"/>
              <a:cs typeface="Sakkal Majalla" panose="02000000000000000000" pitchFamily="2" charset="-78"/>
            </a:endParaRPr>
          </a:p>
        </p:txBody>
      </p:sp>
    </p:spTree>
    <p:extLst>
      <p:ext uri="{BB962C8B-B14F-4D97-AF65-F5344CB8AC3E}">
        <p14:creationId xmlns="" xmlns:p14="http://schemas.microsoft.com/office/powerpoint/2010/main" val="4320350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1524859"/>
            <a:ext cx="10820400" cy="4024125"/>
          </a:xfrm>
        </p:spPr>
        <p:style>
          <a:lnRef idx="0">
            <a:schemeClr val="accent5"/>
          </a:lnRef>
          <a:fillRef idx="3">
            <a:schemeClr val="accent5"/>
          </a:fillRef>
          <a:effectRef idx="3">
            <a:schemeClr val="accent5"/>
          </a:effectRef>
          <a:fontRef idx="minor">
            <a:schemeClr val="lt1"/>
          </a:fontRef>
        </p:style>
        <p:txBody>
          <a:bodyPr>
            <a:normAutofit/>
          </a:bodyPr>
          <a:lstStyle/>
          <a:p>
            <a:pPr algn="ctr" rtl="1"/>
            <a:r>
              <a:rPr lang="ar-SA" sz="4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يمثل السير عكس تيار الاهتمامات والمصالح المجتمعية العالمية سببًا جوهريًّا في انهيار سمعة الشركات، ومواجهتها للدعاوى القانونية، والعقوبات، والمزيد من اللوائح التنظيمية </a:t>
            </a:r>
            <a:r>
              <a:rPr lang="ar-SA" sz="4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المعقدة</a:t>
            </a:r>
            <a:endParaRPr lang="fr-FR" sz="4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 xmlns:p14="http://schemas.microsoft.com/office/powerpoint/2010/main" val="36500884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1971" y="713287"/>
            <a:ext cx="11964473" cy="1580883"/>
          </a:xfrm>
          <a:noFill/>
          <a:ln>
            <a:solidFill>
              <a:schemeClr val="bg1"/>
            </a:solidFill>
          </a:ln>
        </p:spPr>
        <p:txBody>
          <a:bodyPr>
            <a:normAutofit fontScale="90000"/>
            <a:scene3d>
              <a:camera prst="obliqueTopLeft"/>
              <a:lightRig rig="threePt" dir="t"/>
            </a:scene3d>
            <a:sp3d extrusionH="57150">
              <a:bevelT w="38100" h="38100" prst="angle"/>
            </a:sp3d>
          </a:bodyPr>
          <a:lstStyle/>
          <a:p>
            <a:pPr algn="ctr" rtl="1"/>
            <a:r>
              <a:rPr lang="ar-DZ" sz="4900" b="1" dirty="0" smtClean="0">
                <a:effectLst>
                  <a:glow rad="63500">
                    <a:schemeClr val="accent4">
                      <a:satMod val="175000"/>
                      <a:alpha val="40000"/>
                    </a:schemeClr>
                  </a:glow>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المسؤولية الاجتماعية للمؤسسات</a:t>
            </a:r>
            <a:r>
              <a:rPr lang="fr-FR" sz="4900" b="1" dirty="0" smtClean="0">
                <a:effectLst>
                  <a:glow rad="63500">
                    <a:schemeClr val="accent4">
                      <a:satMod val="175000"/>
                      <a:alpha val="40000"/>
                    </a:schemeClr>
                  </a:glow>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r>
            <a:br>
              <a:rPr lang="fr-FR" sz="4900" b="1" dirty="0" smtClean="0">
                <a:effectLst>
                  <a:glow rad="63500">
                    <a:schemeClr val="accent4">
                      <a:satMod val="175000"/>
                      <a:alpha val="40000"/>
                    </a:schemeClr>
                  </a:glow>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fr-FR" b="1" i="1" cap="none" dirty="0" smtClean="0">
                <a:ln w="6600">
                  <a:solidFill>
                    <a:schemeClr val="accent2"/>
                  </a:solidFill>
                  <a:prstDash val="solid"/>
                </a:ln>
                <a:solidFill>
                  <a:schemeClr val="accent2">
                    <a:lumMod val="40000"/>
                    <a:lumOff val="60000"/>
                  </a:schemeClr>
                </a:solidFill>
                <a:effectLst>
                  <a:glow rad="63500">
                    <a:schemeClr val="accent4">
                      <a:satMod val="175000"/>
                      <a:alpha val="40000"/>
                    </a:schemeClr>
                  </a:glow>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Corporate </a:t>
            </a:r>
            <a:r>
              <a:rPr lang="fr-FR" b="1" i="1" cap="none" dirty="0">
                <a:ln w="6600">
                  <a:solidFill>
                    <a:schemeClr val="accent2"/>
                  </a:solidFill>
                  <a:prstDash val="solid"/>
                </a:ln>
                <a:solidFill>
                  <a:schemeClr val="accent2">
                    <a:lumMod val="40000"/>
                    <a:lumOff val="60000"/>
                  </a:schemeClr>
                </a:solidFill>
                <a:effectLst>
                  <a:glow rad="63500">
                    <a:schemeClr val="accent4">
                      <a:satMod val="175000"/>
                      <a:alpha val="40000"/>
                    </a:schemeClr>
                  </a:glow>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Social </a:t>
            </a:r>
            <a:r>
              <a:rPr lang="fr-FR" b="1" i="1" cap="none" dirty="0" err="1">
                <a:ln w="6600">
                  <a:solidFill>
                    <a:schemeClr val="accent2"/>
                  </a:solidFill>
                  <a:prstDash val="solid"/>
                </a:ln>
                <a:solidFill>
                  <a:schemeClr val="accent2">
                    <a:lumMod val="40000"/>
                    <a:lumOff val="60000"/>
                  </a:schemeClr>
                </a:solidFill>
                <a:effectLst>
                  <a:glow rad="63500">
                    <a:schemeClr val="accent4">
                      <a:satMod val="175000"/>
                      <a:alpha val="40000"/>
                    </a:schemeClr>
                  </a:glow>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Responsibility</a:t>
            </a:r>
            <a:r>
              <a:rPr lang="fr-FR" b="1" i="1" cap="none" dirty="0">
                <a:ln w="6600">
                  <a:solidFill>
                    <a:schemeClr val="accent2"/>
                  </a:solidFill>
                  <a:prstDash val="solid"/>
                </a:ln>
                <a:solidFill>
                  <a:schemeClr val="accent2">
                    <a:lumMod val="40000"/>
                    <a:lumOff val="60000"/>
                  </a:schemeClr>
                </a:solidFill>
                <a:effectLst>
                  <a:glow rad="63500">
                    <a:schemeClr val="accent4">
                      <a:satMod val="175000"/>
                      <a:alpha val="40000"/>
                    </a:schemeClr>
                  </a:glow>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fr-FR" b="1" i="1" cap="none" dirty="0" err="1">
                <a:ln w="6600">
                  <a:solidFill>
                    <a:schemeClr val="accent2"/>
                  </a:solidFill>
                  <a:prstDash val="solid"/>
                </a:ln>
                <a:solidFill>
                  <a:schemeClr val="accent2">
                    <a:lumMod val="40000"/>
                    <a:lumOff val="60000"/>
                  </a:schemeClr>
                </a:solidFill>
                <a:effectLst>
                  <a:glow rad="63500">
                    <a:schemeClr val="accent4">
                      <a:satMod val="175000"/>
                      <a:alpha val="40000"/>
                    </a:schemeClr>
                  </a:glow>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csr</a:t>
            </a:r>
            <a:r>
              <a:rPr lang="fr-FR" b="1" i="1" cap="none" dirty="0">
                <a:ln w="6600">
                  <a:solidFill>
                    <a:schemeClr val="accent2"/>
                  </a:solidFill>
                  <a:prstDash val="solid"/>
                </a:ln>
                <a:solidFill>
                  <a:schemeClr val="accent2">
                    <a:lumMod val="40000"/>
                    <a:lumOff val="60000"/>
                  </a:schemeClr>
                </a:solidFill>
                <a:effectLst>
                  <a:glow rad="63500">
                    <a:schemeClr val="accent4">
                      <a:satMod val="175000"/>
                      <a:alpha val="40000"/>
                    </a:schemeClr>
                  </a:glow>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a:t>
            </a:r>
            <a:r>
              <a:rPr lang="fr-FR" b="1" i="1" cap="none" dirty="0">
                <a:ln w="13462">
                  <a:solidFill>
                    <a:schemeClr val="bg1"/>
                  </a:solidFill>
                  <a:prstDash val="solid"/>
                </a:ln>
                <a:solidFill>
                  <a:schemeClr val="tx1">
                    <a:lumMod val="85000"/>
                    <a:lumOff val="15000"/>
                  </a:schemeClr>
                </a:solidFill>
                <a:effectLst>
                  <a:glow rad="63500">
                    <a:schemeClr val="accent4">
                      <a:satMod val="175000"/>
                      <a:alpha val="40000"/>
                    </a:schemeClr>
                  </a:glow>
                  <a:outerShdw dist="38100" dir="2700000" algn="bl" rotWithShape="0">
                    <a:schemeClr val="accent5"/>
                  </a:outerShdw>
                </a:effectLst>
                <a:latin typeface="Times New Roman" panose="02020603050405020304" pitchFamily="18" charset="0"/>
                <a:cs typeface="Times New Roman" panose="02020603050405020304" pitchFamily="18" charset="0"/>
              </a:rPr>
              <a:t/>
            </a:r>
            <a:br>
              <a:rPr lang="fr-FR" b="1" i="1" cap="none" dirty="0">
                <a:ln w="13462">
                  <a:solidFill>
                    <a:schemeClr val="bg1"/>
                  </a:solidFill>
                  <a:prstDash val="solid"/>
                </a:ln>
                <a:solidFill>
                  <a:schemeClr val="tx1">
                    <a:lumMod val="85000"/>
                    <a:lumOff val="15000"/>
                  </a:schemeClr>
                </a:solidFill>
                <a:effectLst>
                  <a:glow rad="63500">
                    <a:schemeClr val="accent4">
                      <a:satMod val="175000"/>
                      <a:alpha val="40000"/>
                    </a:schemeClr>
                  </a:glow>
                  <a:outerShdw dist="38100" dir="2700000" algn="bl" rotWithShape="0">
                    <a:schemeClr val="accent5"/>
                  </a:outerShdw>
                </a:effectLst>
                <a:latin typeface="Times New Roman" panose="02020603050405020304" pitchFamily="18" charset="0"/>
                <a:cs typeface="Times New Roman" panose="02020603050405020304" pitchFamily="18" charset="0"/>
              </a:rPr>
            </a:br>
            <a:endParaRPr lang="fr-FR" b="1" i="1" dirty="0">
              <a:effectLst>
                <a:glow rad="63500">
                  <a:schemeClr val="accent4">
                    <a:satMod val="175000"/>
                    <a:alpha val="40000"/>
                  </a:schemeClr>
                </a:glow>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algn="r" rtl="1"/>
            <a:r>
              <a:rPr lang="ar-SA" dirty="0">
                <a:latin typeface="Sakkal Majalla" panose="02000000000000000000" pitchFamily="2" charset="-78"/>
                <a:cs typeface="Sakkal Majalla" panose="02000000000000000000" pitchFamily="2" charset="-78"/>
              </a:rPr>
              <a:t>إن </a:t>
            </a:r>
            <a:r>
              <a:rPr lang="ar-SA" dirty="0" err="1">
                <a:latin typeface="Sakkal Majalla" panose="02000000000000000000" pitchFamily="2" charset="-78"/>
                <a:cs typeface="Sakkal Majalla" panose="02000000000000000000" pitchFamily="2" charset="-78"/>
              </a:rPr>
              <a:t>مفھومي</a:t>
            </a:r>
            <a:r>
              <a:rPr lang="ar-SA" dirty="0">
                <a:latin typeface="Sakkal Majalla" panose="02000000000000000000" pitchFamily="2" charset="-78"/>
                <a:cs typeface="Sakkal Majalla" panose="02000000000000000000" pitchFamily="2" charset="-78"/>
              </a:rPr>
              <a:t> </a:t>
            </a:r>
            <a:r>
              <a:rPr lang="ar-SA" dirty="0" err="1">
                <a:latin typeface="Sakkal Majalla" panose="02000000000000000000" pitchFamily="2" charset="-78"/>
                <a:cs typeface="Sakkal Majalla" panose="02000000000000000000" pitchFamily="2" charset="-78"/>
              </a:rPr>
              <a:t>المسؤولیة</a:t>
            </a:r>
            <a:r>
              <a:rPr lang="ar-SA" dirty="0">
                <a:latin typeface="Sakkal Majalla" panose="02000000000000000000" pitchFamily="2" charset="-78"/>
                <a:cs typeface="Sakkal Majalla" panose="02000000000000000000" pitchFamily="2" charset="-78"/>
              </a:rPr>
              <a:t> </a:t>
            </a:r>
            <a:r>
              <a:rPr lang="ar-SA" dirty="0" err="1">
                <a:latin typeface="Sakkal Majalla" panose="02000000000000000000" pitchFamily="2" charset="-78"/>
                <a:cs typeface="Sakkal Majalla" panose="02000000000000000000" pitchFamily="2" charset="-78"/>
              </a:rPr>
              <a:t>الاجتماعیة</a:t>
            </a:r>
            <a:r>
              <a:rPr lang="ar-SA" dirty="0">
                <a:latin typeface="Sakkal Majalla" panose="02000000000000000000" pitchFamily="2" charset="-78"/>
                <a:cs typeface="Sakkal Majalla" panose="02000000000000000000" pitchFamily="2" charset="-78"/>
              </a:rPr>
              <a:t> للشركات </a:t>
            </a:r>
            <a:r>
              <a:rPr lang="ar-SA" dirty="0" err="1">
                <a:latin typeface="Sakkal Majalla" panose="02000000000000000000" pitchFamily="2" charset="-78"/>
                <a:cs typeface="Sakkal Majalla" panose="02000000000000000000" pitchFamily="2" charset="-78"/>
              </a:rPr>
              <a:t>والتنمیة</a:t>
            </a:r>
            <a:r>
              <a:rPr lang="ar-SA" dirty="0">
                <a:latin typeface="Sakkal Majalla" panose="02000000000000000000" pitchFamily="2" charset="-78"/>
                <a:cs typeface="Sakkal Majalla" panose="02000000000000000000" pitchFamily="2" charset="-78"/>
              </a:rPr>
              <a:t> المستدامة </a:t>
            </a:r>
            <a:r>
              <a:rPr lang="ar-SA" dirty="0" smtClean="0">
                <a:latin typeface="Sakkal Majalla" panose="02000000000000000000" pitchFamily="2" charset="-78"/>
                <a:cs typeface="Sakkal Majalla" panose="02000000000000000000" pitchFamily="2" charset="-78"/>
              </a:rPr>
              <a:t>مرتبطان</a:t>
            </a:r>
            <a:r>
              <a:rPr lang="ar-DZ" dirty="0">
                <a:latin typeface="Sakkal Majalla" panose="02000000000000000000" pitchFamily="2" charset="-78"/>
                <a:cs typeface="Sakkal Majalla" panose="02000000000000000000" pitchFamily="2" charset="-78"/>
              </a:rPr>
              <a:t> </a:t>
            </a:r>
            <a:r>
              <a:rPr lang="ar-SA" dirty="0" smtClean="0">
                <a:latin typeface="Sakkal Majalla" panose="02000000000000000000" pitchFamily="2" charset="-78"/>
                <a:cs typeface="Sakkal Majalla" panose="02000000000000000000" pitchFamily="2" charset="-78"/>
              </a:rPr>
              <a:t>ارتباطا </a:t>
            </a:r>
            <a:r>
              <a:rPr lang="ar-SA" dirty="0" err="1">
                <a:latin typeface="Sakkal Majalla" panose="02000000000000000000" pitchFamily="2" charset="-78"/>
                <a:cs typeface="Sakkal Majalla" panose="02000000000000000000" pitchFamily="2" charset="-78"/>
              </a:rPr>
              <a:t>وثیقا</a:t>
            </a:r>
            <a:r>
              <a:rPr lang="ar-SA" dirty="0">
                <a:latin typeface="Sakkal Majalla" panose="02000000000000000000" pitchFamily="2" charset="-78"/>
                <a:cs typeface="Sakkal Majalla" panose="02000000000000000000" pitchFamily="2" charset="-78"/>
              </a:rPr>
              <a:t>، </a:t>
            </a:r>
            <a:r>
              <a:rPr lang="ar-SA" dirty="0" err="1">
                <a:latin typeface="Sakkal Majalla" panose="02000000000000000000" pitchFamily="2" charset="-78"/>
                <a:cs typeface="Sakkal Majalla" panose="02000000000000000000" pitchFamily="2" charset="-78"/>
              </a:rPr>
              <a:t>فالحدیث</a:t>
            </a:r>
            <a:r>
              <a:rPr lang="ar-SA" dirty="0">
                <a:latin typeface="Sakkal Majalla" panose="02000000000000000000" pitchFamily="2" charset="-78"/>
                <a:cs typeface="Sakkal Majalla" panose="02000000000000000000" pitchFamily="2" charset="-78"/>
              </a:rPr>
              <a:t> عن شركة مسؤولة </a:t>
            </a:r>
            <a:r>
              <a:rPr lang="ar-SA" dirty="0" err="1">
                <a:latin typeface="Sakkal Majalla" panose="02000000000000000000" pitchFamily="2" charset="-78"/>
                <a:cs typeface="Sakkal Majalla" panose="02000000000000000000" pitchFamily="2" charset="-78"/>
              </a:rPr>
              <a:t>اجتماعیا</a:t>
            </a:r>
            <a:r>
              <a:rPr lang="ar-SA" dirty="0">
                <a:latin typeface="Sakkal Majalla" panose="02000000000000000000" pitchFamily="2" charset="-78"/>
                <a:cs typeface="Sakkal Majalla" panose="02000000000000000000" pitchFamily="2" charset="-78"/>
              </a:rPr>
              <a:t> </a:t>
            </a:r>
            <a:r>
              <a:rPr lang="ar-SA" dirty="0" err="1">
                <a:latin typeface="Sakkal Majalla" panose="02000000000000000000" pitchFamily="2" charset="-78"/>
                <a:cs typeface="Sakkal Majalla" panose="02000000000000000000" pitchFamily="2" charset="-78"/>
              </a:rPr>
              <a:t>یعني</a:t>
            </a:r>
            <a:r>
              <a:rPr lang="ar-SA" dirty="0">
                <a:latin typeface="Sakkal Majalla" panose="02000000000000000000" pitchFamily="2" charset="-78"/>
                <a:cs typeface="Sakkal Majalla" panose="02000000000000000000" pitchFamily="2" charset="-78"/>
              </a:rPr>
              <a:t> </a:t>
            </a:r>
            <a:r>
              <a:rPr lang="ar-SA" dirty="0" err="1">
                <a:latin typeface="Sakkal Majalla" panose="02000000000000000000" pitchFamily="2" charset="-78"/>
                <a:cs typeface="Sakkal Majalla" panose="02000000000000000000" pitchFamily="2" charset="-78"/>
              </a:rPr>
              <a:t>الحدیث</a:t>
            </a:r>
            <a:r>
              <a:rPr lang="ar-SA" dirty="0">
                <a:latin typeface="Sakkal Majalla" panose="02000000000000000000" pitchFamily="2" charset="-78"/>
                <a:cs typeface="Sakkal Majalla" panose="02000000000000000000" pitchFamily="2" charset="-78"/>
              </a:rPr>
              <a:t> عن شركة </a:t>
            </a:r>
            <a:r>
              <a:rPr lang="ar-SA" dirty="0" smtClean="0">
                <a:latin typeface="Sakkal Majalla" panose="02000000000000000000" pitchFamily="2" charset="-78"/>
                <a:cs typeface="Sakkal Majalla" panose="02000000000000000000" pitchFamily="2" charset="-78"/>
              </a:rPr>
              <a:t>تأخذ</a:t>
            </a:r>
            <a:r>
              <a:rPr lang="ar-DZ" dirty="0">
                <a:latin typeface="Sakkal Majalla" panose="02000000000000000000" pitchFamily="2" charset="-78"/>
                <a:cs typeface="Sakkal Majalla" panose="02000000000000000000" pitchFamily="2" charset="-78"/>
              </a:rPr>
              <a:t> </a:t>
            </a:r>
            <a:r>
              <a:rPr lang="ar-SA" dirty="0" err="1" smtClean="0">
                <a:latin typeface="Sakkal Majalla" panose="02000000000000000000" pitchFamily="2" charset="-78"/>
                <a:cs typeface="Sakkal Majalla" panose="02000000000000000000" pitchFamily="2" charset="-78"/>
              </a:rPr>
              <a:t>بعین</a:t>
            </a:r>
            <a:r>
              <a:rPr lang="ar-SA" dirty="0" smtClean="0">
                <a:latin typeface="Sakkal Majalla" panose="02000000000000000000" pitchFamily="2" charset="-78"/>
                <a:cs typeface="Sakkal Majalla" panose="02000000000000000000" pitchFamily="2" charset="-78"/>
              </a:rPr>
              <a:t> </a:t>
            </a:r>
            <a:r>
              <a:rPr lang="ar-SA" dirty="0">
                <a:latin typeface="Sakkal Majalla" panose="02000000000000000000" pitchFamily="2" charset="-78"/>
                <a:cs typeface="Sakkal Majalla" panose="02000000000000000000" pitchFamily="2" charset="-78"/>
              </a:rPr>
              <a:t>الاعتبار </a:t>
            </a:r>
            <a:r>
              <a:rPr lang="ar-SA" dirty="0" err="1">
                <a:latin typeface="Sakkal Majalla" panose="02000000000000000000" pitchFamily="2" charset="-78"/>
                <a:cs typeface="Sakkal Majalla" panose="02000000000000000000" pitchFamily="2" charset="-78"/>
              </a:rPr>
              <a:t>التنمیة</a:t>
            </a:r>
            <a:r>
              <a:rPr lang="ar-SA" dirty="0">
                <a:latin typeface="Sakkal Majalla" panose="02000000000000000000" pitchFamily="2" charset="-78"/>
                <a:cs typeface="Sakkal Majalla" panose="02000000000000000000" pitchFamily="2" charset="-78"/>
              </a:rPr>
              <a:t> المستدامة في </a:t>
            </a:r>
            <a:r>
              <a:rPr lang="ar-SA" dirty="0" err="1">
                <a:latin typeface="Sakkal Majalla" panose="02000000000000000000" pitchFamily="2" charset="-78"/>
                <a:cs typeface="Sakkal Majalla" panose="02000000000000000000" pitchFamily="2" charset="-78"/>
              </a:rPr>
              <a:t>أبعادھا</a:t>
            </a:r>
            <a:r>
              <a:rPr lang="ar-SA" dirty="0">
                <a:latin typeface="Sakkal Majalla" panose="02000000000000000000" pitchFamily="2" charset="-78"/>
                <a:cs typeface="Sakkal Majalla" panose="02000000000000000000" pitchFamily="2" charset="-78"/>
              </a:rPr>
              <a:t> الثلاثة </a:t>
            </a:r>
            <a:r>
              <a:rPr lang="ar-SA" dirty="0" err="1">
                <a:latin typeface="Sakkal Majalla" panose="02000000000000000000" pitchFamily="2" charset="-78"/>
                <a:cs typeface="Sakkal Majalla" panose="02000000000000000000" pitchFamily="2" charset="-78"/>
              </a:rPr>
              <a:t>الاقتصادیة</a:t>
            </a:r>
            <a:r>
              <a:rPr lang="ar-SA" dirty="0">
                <a:latin typeface="Sakkal Majalla" panose="02000000000000000000" pitchFamily="2" charset="-78"/>
                <a:cs typeface="Sakkal Majalla" panose="02000000000000000000" pitchFamily="2" charset="-78"/>
              </a:rPr>
              <a:t> </a:t>
            </a:r>
            <a:r>
              <a:rPr lang="ar-SA" dirty="0" err="1">
                <a:latin typeface="Sakkal Majalla" panose="02000000000000000000" pitchFamily="2" charset="-78"/>
                <a:cs typeface="Sakkal Majalla" panose="02000000000000000000" pitchFamily="2" charset="-78"/>
              </a:rPr>
              <a:t>والاجتماعیة</a:t>
            </a:r>
            <a:r>
              <a:rPr lang="ar-SA" dirty="0">
                <a:latin typeface="Sakkal Majalla" panose="02000000000000000000" pitchFamily="2" charset="-78"/>
                <a:cs typeface="Sakkal Majalla" panose="02000000000000000000" pitchFamily="2" charset="-78"/>
              </a:rPr>
              <a:t> </a:t>
            </a:r>
            <a:r>
              <a:rPr lang="ar-SA" dirty="0" err="1" smtClean="0">
                <a:latin typeface="Sakkal Majalla" panose="02000000000000000000" pitchFamily="2" charset="-78"/>
                <a:cs typeface="Sakkal Majalla" panose="02000000000000000000" pitchFamily="2" charset="-78"/>
              </a:rPr>
              <a:t>والبیئیة</a:t>
            </a:r>
            <a:r>
              <a:rPr lang="ar-DZ" dirty="0">
                <a:latin typeface="Sakkal Majalla" panose="02000000000000000000" pitchFamily="2" charset="-78"/>
                <a:cs typeface="Sakkal Majalla" panose="02000000000000000000" pitchFamily="2" charset="-78"/>
              </a:rPr>
              <a:t> </a:t>
            </a:r>
            <a:r>
              <a:rPr lang="ar-SA" dirty="0" smtClean="0">
                <a:latin typeface="Sakkal Majalla" panose="02000000000000000000" pitchFamily="2" charset="-78"/>
                <a:cs typeface="Sakkal Majalla" panose="02000000000000000000" pitchFamily="2" charset="-78"/>
              </a:rPr>
              <a:t>دون </a:t>
            </a:r>
            <a:r>
              <a:rPr lang="ar-SA" dirty="0" err="1">
                <a:latin typeface="Sakkal Majalla" panose="02000000000000000000" pitchFamily="2" charset="-78"/>
                <a:cs typeface="Sakkal Majalla" panose="02000000000000000000" pitchFamily="2" charset="-78"/>
              </a:rPr>
              <a:t>تفضیل</a:t>
            </a:r>
            <a:r>
              <a:rPr lang="ar-SA" dirty="0">
                <a:latin typeface="Sakkal Majalla" panose="02000000000000000000" pitchFamily="2" charset="-78"/>
                <a:cs typeface="Sakkal Majalla" panose="02000000000000000000" pitchFamily="2" charset="-78"/>
              </a:rPr>
              <a:t>، أي </a:t>
            </a:r>
            <a:r>
              <a:rPr lang="ar-SA" dirty="0" err="1">
                <a:latin typeface="Sakkal Majalla" panose="02000000000000000000" pitchFamily="2" charset="-78"/>
                <a:cs typeface="Sakkal Majalla" panose="02000000000000000000" pitchFamily="2" charset="-78"/>
              </a:rPr>
              <a:t>تقییم</a:t>
            </a:r>
            <a:r>
              <a:rPr lang="ar-SA" dirty="0">
                <a:latin typeface="Sakkal Majalla" panose="02000000000000000000" pitchFamily="2" charset="-78"/>
                <a:cs typeface="Sakkal Majalla" panose="02000000000000000000" pitchFamily="2" charset="-78"/>
              </a:rPr>
              <a:t> </a:t>
            </a:r>
            <a:r>
              <a:rPr lang="ar-SA" dirty="0" err="1">
                <a:latin typeface="Sakkal Majalla" panose="02000000000000000000" pitchFamily="2" charset="-78"/>
                <a:cs typeface="Sakkal Majalla" panose="02000000000000000000" pitchFamily="2" charset="-78"/>
              </a:rPr>
              <a:t>أدائھا</a:t>
            </a:r>
            <a:r>
              <a:rPr lang="ar-SA" dirty="0">
                <a:latin typeface="Sakkal Majalla" panose="02000000000000000000" pitchFamily="2" charset="-78"/>
                <a:cs typeface="Sakkal Majalla" panose="02000000000000000000" pitchFamily="2" charset="-78"/>
              </a:rPr>
              <a:t> وفقا </a:t>
            </a:r>
            <a:r>
              <a:rPr lang="ar-SA" dirty="0" err="1">
                <a:latin typeface="Sakkal Majalla" panose="02000000000000000000" pitchFamily="2" charset="-78"/>
                <a:cs typeface="Sakkal Majalla" panose="02000000000000000000" pitchFamily="2" charset="-78"/>
              </a:rPr>
              <a:t>لمعاییر</a:t>
            </a:r>
            <a:r>
              <a:rPr lang="ar-SA" dirty="0">
                <a:latin typeface="Sakkal Majalla" panose="02000000000000000000" pitchFamily="2" charset="-78"/>
                <a:cs typeface="Sakkal Majalla" panose="02000000000000000000" pitchFamily="2" charset="-78"/>
              </a:rPr>
              <a:t> ما </a:t>
            </a:r>
            <a:r>
              <a:rPr lang="ar-SA" dirty="0" err="1">
                <a:latin typeface="Sakkal Majalla" panose="02000000000000000000" pitchFamily="2" charset="-78"/>
                <a:cs typeface="Sakkal Majalla" panose="02000000000000000000" pitchFamily="2" charset="-78"/>
              </a:rPr>
              <a:t>یعرف</a:t>
            </a:r>
            <a:r>
              <a:rPr lang="ar-SA" dirty="0">
                <a:latin typeface="Sakkal Majalla" panose="02000000000000000000" pitchFamily="2" charset="-78"/>
                <a:cs typeface="Sakkal Majalla" panose="02000000000000000000" pitchFamily="2" charset="-78"/>
              </a:rPr>
              <a:t> ”الخط الثلاثي </a:t>
            </a:r>
            <a:r>
              <a:rPr lang="ar-SA" dirty="0" smtClean="0">
                <a:latin typeface="Sakkal Majalla" panose="02000000000000000000" pitchFamily="2" charset="-78"/>
                <a:cs typeface="Sakkal Majalla" panose="02000000000000000000" pitchFamily="2" charset="-78"/>
              </a:rPr>
              <a:t>الأساسي </a:t>
            </a:r>
            <a:r>
              <a:rPr lang="fr-FR" dirty="0" smtClean="0">
                <a:latin typeface="Sakkal Majalla" panose="02000000000000000000" pitchFamily="2" charset="-78"/>
                <a:cs typeface="Sakkal Majalla" panose="02000000000000000000" pitchFamily="2" charset="-78"/>
              </a:rPr>
              <a:t>Triple </a:t>
            </a:r>
            <a:r>
              <a:rPr lang="fr-FR" dirty="0" err="1" smtClean="0">
                <a:latin typeface="Sakkal Majalla" panose="02000000000000000000" pitchFamily="2" charset="-78"/>
                <a:cs typeface="Sakkal Majalla" panose="02000000000000000000" pitchFamily="2" charset="-78"/>
              </a:rPr>
              <a:t>Bottom</a:t>
            </a:r>
            <a:r>
              <a:rPr lang="fr-FR" dirty="0" smtClean="0">
                <a:latin typeface="Sakkal Majalla" panose="02000000000000000000" pitchFamily="2" charset="-78"/>
                <a:cs typeface="Sakkal Majalla" panose="02000000000000000000" pitchFamily="2" charset="-78"/>
              </a:rPr>
              <a:t> Line</a:t>
            </a:r>
            <a:endParaRPr lang="ar-DZ" dirty="0" smtClean="0">
              <a:latin typeface="Sakkal Majalla" panose="02000000000000000000" pitchFamily="2" charset="-78"/>
              <a:cs typeface="Sakkal Majalla" panose="02000000000000000000" pitchFamily="2" charset="-78"/>
            </a:endParaRPr>
          </a:p>
          <a:p>
            <a:pPr algn="r" rtl="1"/>
            <a:r>
              <a:rPr lang="ar-SA" dirty="0"/>
              <a:t>مجلس الأعمال العالمي </a:t>
            </a:r>
            <a:r>
              <a:rPr lang="ar-SA" dirty="0" err="1"/>
              <a:t>للتنمیة</a:t>
            </a:r>
            <a:r>
              <a:rPr lang="ar-SA" dirty="0"/>
              <a:t> المستدامة الذي </a:t>
            </a:r>
            <a:r>
              <a:rPr lang="ar-SA" dirty="0" err="1"/>
              <a:t>ینظر</a:t>
            </a:r>
            <a:r>
              <a:rPr lang="ar-SA" dirty="0"/>
              <a:t> إلى </a:t>
            </a:r>
            <a:r>
              <a:rPr lang="ar-SA" dirty="0" err="1"/>
              <a:t>المسؤولیة</a:t>
            </a:r>
            <a:r>
              <a:rPr lang="ar-SA" dirty="0"/>
              <a:t> </a:t>
            </a:r>
            <a:r>
              <a:rPr lang="ar-SA" dirty="0" err="1"/>
              <a:t>الاجتماعیة</a:t>
            </a:r>
            <a:r>
              <a:rPr lang="ar-SA" dirty="0"/>
              <a:t> للشركات على </a:t>
            </a:r>
            <a:r>
              <a:rPr lang="ar-SA" dirty="0" err="1"/>
              <a:t>أنھا</a:t>
            </a:r>
            <a:r>
              <a:rPr lang="ar-SA" dirty="0"/>
              <a:t> </a:t>
            </a:r>
            <a:r>
              <a:rPr lang="ar-SA" dirty="0" err="1"/>
              <a:t>الوسیلة</a:t>
            </a:r>
            <a:r>
              <a:rPr lang="ar-SA" dirty="0"/>
              <a:t> التي تفي </a:t>
            </a:r>
            <a:r>
              <a:rPr lang="ar-SA" dirty="0" err="1"/>
              <a:t>بھا</a:t>
            </a:r>
            <a:r>
              <a:rPr lang="ar-SA" dirty="0"/>
              <a:t> الشركات </a:t>
            </a:r>
            <a:r>
              <a:rPr lang="ar-SA" dirty="0" err="1"/>
              <a:t>بالتزاماتھا</a:t>
            </a:r>
            <a:r>
              <a:rPr lang="ar-SA" dirty="0"/>
              <a:t> اتجاه </a:t>
            </a:r>
            <a:r>
              <a:rPr lang="ar-SA" dirty="0" err="1"/>
              <a:t>القضایا</a:t>
            </a:r>
            <a:r>
              <a:rPr lang="ar-SA" dirty="0"/>
              <a:t> التي </a:t>
            </a:r>
            <a:r>
              <a:rPr lang="ar-SA" dirty="0" err="1"/>
              <a:t>تثیرھا</a:t>
            </a:r>
            <a:r>
              <a:rPr lang="ar-SA" dirty="0"/>
              <a:t> </a:t>
            </a:r>
            <a:r>
              <a:rPr lang="ar-SA" dirty="0" err="1"/>
              <a:t>الیوم</a:t>
            </a:r>
            <a:r>
              <a:rPr lang="ar-SA" dirty="0"/>
              <a:t> المسألة الحاسمة المتعلقة </a:t>
            </a:r>
            <a:r>
              <a:rPr lang="ar-SA" dirty="0" err="1"/>
              <a:t>بالتنمیة</a:t>
            </a:r>
            <a:r>
              <a:rPr lang="ar-SA" dirty="0"/>
              <a:t> المستدامة</a:t>
            </a:r>
            <a:endParaRPr lang="fr-FR" dirty="0"/>
          </a:p>
          <a:p>
            <a:pPr algn="r" rtl="1"/>
            <a:endParaRPr lang="fr-FR" dirty="0">
              <a:latin typeface="Sakkal Majalla" panose="02000000000000000000" pitchFamily="2" charset="-78"/>
              <a:cs typeface="Sakkal Majalla" panose="02000000000000000000" pitchFamily="2" charset="-78"/>
            </a:endParaRPr>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1971" y="4391696"/>
            <a:ext cx="4549596" cy="24663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3256393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51761" y="796834"/>
            <a:ext cx="8880566" cy="1240971"/>
          </a:xfrm>
        </p:spPr>
        <p:style>
          <a:lnRef idx="0">
            <a:schemeClr val="accent2"/>
          </a:lnRef>
          <a:fillRef idx="3">
            <a:schemeClr val="accent2"/>
          </a:fillRef>
          <a:effectRef idx="3">
            <a:schemeClr val="accent2"/>
          </a:effectRef>
          <a:fontRef idx="minor">
            <a:schemeClr val="lt1"/>
          </a:fontRef>
        </p:style>
        <p:txBody>
          <a:bodyPr>
            <a:normAutofit/>
          </a:bodyPr>
          <a:lstStyle/>
          <a:p>
            <a:pPr rtl="1"/>
            <a:r>
              <a:rPr lang="ar-SA" dirty="0" smtClean="0">
                <a:latin typeface="Sakkal Majalla" pitchFamily="2" charset="-78"/>
                <a:cs typeface="Sakkal Majalla" pitchFamily="2" charset="-78"/>
              </a:rPr>
              <a:t>المكونات </a:t>
            </a:r>
            <a:r>
              <a:rPr lang="ar-SA" dirty="0" smtClean="0">
                <a:latin typeface="Sakkal Majalla" pitchFamily="2" charset="-78"/>
                <a:cs typeface="Sakkal Majalla" pitchFamily="2" charset="-78"/>
              </a:rPr>
              <a:t>الأساسية للإطار الدولي للشركات من</a:t>
            </a:r>
            <a:r>
              <a:rPr lang="ar-SA" dirty="0" smtClean="0">
                <a:latin typeface="Sakkal Majalla" pitchFamily="2" charset="-78"/>
                <a:cs typeface="Sakkal Majalla" pitchFamily="2" charset="-78"/>
              </a:rPr>
              <a:t>: تتألف مما يلي:</a:t>
            </a:r>
            <a:endParaRPr lang="fr-FR" dirty="0" smtClean="0">
              <a:latin typeface="Sakkal Majalla" pitchFamily="2" charset="-78"/>
              <a:cs typeface="Sakkal Majalla" pitchFamily="2" charset="-78"/>
            </a:endParaRPr>
          </a:p>
        </p:txBody>
      </p:sp>
      <p:sp>
        <p:nvSpPr>
          <p:cNvPr id="3" name="Espace réservé du contenu 2"/>
          <p:cNvSpPr>
            <a:spLocks noGrp="1"/>
          </p:cNvSpPr>
          <p:nvPr>
            <p:ph idx="1"/>
          </p:nvPr>
        </p:nvSpPr>
        <p:spPr>
          <a:xfrm>
            <a:off x="685800" y="2194561"/>
            <a:ext cx="10820400" cy="4245428"/>
          </a:xfrm>
        </p:spPr>
        <p:txBody>
          <a:bodyPr>
            <a:noAutofit/>
          </a:bodyPr>
          <a:lstStyle/>
          <a:p>
            <a:pPr algn="just" rtl="1"/>
            <a:r>
              <a:rPr lang="ar-SA" sz="2800" b="1" dirty="0" smtClean="0">
                <a:effectLst>
                  <a:outerShdw blurRad="38100" dist="38100" dir="2700000" algn="tl">
                    <a:srgbClr val="000000">
                      <a:alpha val="43137"/>
                    </a:srgbClr>
                  </a:outerShdw>
                </a:effectLst>
                <a:latin typeface="Sakkal Majalla" pitchFamily="2" charset="-78"/>
                <a:cs typeface="Sakkal Majalla" pitchFamily="2" charset="-78"/>
              </a:rPr>
              <a:t>المعاهدات والاتفاقيات الدولية: </a:t>
            </a:r>
            <a:r>
              <a:rPr lang="ar-SA" sz="3200" dirty="0" smtClean="0">
                <a:latin typeface="Sakkal Majalla" pitchFamily="2" charset="-78"/>
                <a:cs typeface="Sakkal Majalla" pitchFamily="2" charset="-78"/>
              </a:rPr>
              <a:t>تشمل المعاهدات والاتفاقيات التي تعنى بمسائل الأعمال والاستثمار وحقوق الإنسان </a:t>
            </a:r>
            <a:r>
              <a:rPr lang="ar-SA" sz="3200" dirty="0" err="1" smtClean="0">
                <a:latin typeface="Sakkal Majalla" pitchFamily="2" charset="-78"/>
                <a:cs typeface="Sakkal Majalla" pitchFamily="2" charset="-78"/>
              </a:rPr>
              <a:t>والبيئة.</a:t>
            </a:r>
            <a:r>
              <a:rPr lang="ar-SA" sz="3200" dirty="0" smtClean="0">
                <a:latin typeface="Sakkal Majalla" pitchFamily="2" charset="-78"/>
                <a:cs typeface="Sakkal Majalla" pitchFamily="2" charset="-78"/>
              </a:rPr>
              <a:t> تلتزم الدول بتنفيذ هذه المعاهدات وإدراجها في التشريعات الوطنية لتنظيم نشاط </a:t>
            </a:r>
            <a:r>
              <a:rPr lang="ar-SA" sz="3200" dirty="0" smtClean="0">
                <a:latin typeface="Sakkal Majalla" pitchFamily="2" charset="-78"/>
                <a:cs typeface="Sakkal Majalla" pitchFamily="2" charset="-78"/>
              </a:rPr>
              <a:t>المؤسسات.</a:t>
            </a:r>
            <a:endParaRPr lang="fr-FR" sz="3200" dirty="0" smtClean="0">
              <a:latin typeface="Sakkal Majalla" pitchFamily="2" charset="-78"/>
              <a:cs typeface="Sakkal Majalla" pitchFamily="2" charset="-78"/>
            </a:endParaRPr>
          </a:p>
          <a:p>
            <a:pPr algn="just" rtl="1"/>
            <a:r>
              <a:rPr lang="ar-SA" sz="2800" b="1" dirty="0" smtClean="0">
                <a:effectLst>
                  <a:outerShdw blurRad="38100" dist="38100" dir="2700000" algn="tl">
                    <a:srgbClr val="000000">
                      <a:alpha val="43137"/>
                    </a:srgbClr>
                  </a:outerShdw>
                </a:effectLst>
                <a:latin typeface="Sakkal Majalla" pitchFamily="2" charset="-78"/>
                <a:cs typeface="Sakkal Majalla" pitchFamily="2" charset="-78"/>
              </a:rPr>
              <a:t>المبادئ التوجيهية والمبادئ القيادية: </a:t>
            </a:r>
            <a:r>
              <a:rPr lang="ar-SA" sz="3200" dirty="0" smtClean="0">
                <a:latin typeface="Sakkal Majalla" pitchFamily="2" charset="-78"/>
                <a:cs typeface="Sakkal Majalla" pitchFamily="2" charset="-78"/>
              </a:rPr>
              <a:t>تشمل مبادئ التوجيهية التي تصدرها المنظمات الدولية والمؤسسات المهنية والمنظمات غير الحكومية، وتهدف إلى تعزيز مسؤولية </a:t>
            </a:r>
            <a:r>
              <a:rPr lang="ar-SA" sz="3200" dirty="0" smtClean="0">
                <a:latin typeface="Sakkal Majalla" pitchFamily="2" charset="-78"/>
                <a:cs typeface="Sakkal Majalla" pitchFamily="2" charset="-78"/>
              </a:rPr>
              <a:t>المؤسسات فيما </a:t>
            </a:r>
            <a:r>
              <a:rPr lang="ar-SA" sz="3200" dirty="0" smtClean="0">
                <a:latin typeface="Sakkal Majalla" pitchFamily="2" charset="-78"/>
                <a:cs typeface="Sakkal Majalla" pitchFamily="2" charset="-78"/>
              </a:rPr>
              <a:t>يتعلق بالمجتمع والبيئة وحقوق الإنسان </a:t>
            </a:r>
            <a:r>
              <a:rPr lang="ar-SA" sz="3200" dirty="0" err="1" smtClean="0">
                <a:latin typeface="Sakkal Majalla" pitchFamily="2" charset="-78"/>
                <a:cs typeface="Sakkal Majalla" pitchFamily="2" charset="-78"/>
              </a:rPr>
              <a:t>والحوكمة</a:t>
            </a:r>
            <a:r>
              <a:rPr lang="ar-SA" sz="3200" dirty="0" smtClean="0">
                <a:latin typeface="Sakkal Majalla" pitchFamily="2" charset="-78"/>
                <a:cs typeface="Sakkal Majalla" pitchFamily="2" charset="-78"/>
              </a:rPr>
              <a:t> </a:t>
            </a:r>
            <a:r>
              <a:rPr lang="ar-SA" sz="3200" dirty="0" smtClean="0">
                <a:latin typeface="Sakkal Majalla" pitchFamily="2" charset="-78"/>
                <a:cs typeface="Sakkal Majalla" pitchFamily="2" charset="-78"/>
              </a:rPr>
              <a:t>المؤسسية.</a:t>
            </a:r>
            <a:endParaRPr lang="fr-FR" sz="3200" dirty="0" smtClean="0">
              <a:latin typeface="Sakkal Majalla" pitchFamily="2" charset="-78"/>
              <a:cs typeface="Sakkal Majalla" pitchFamily="2" charset="-78"/>
            </a:endParaRPr>
          </a:p>
          <a:p>
            <a:pPr algn="just" rtl="1"/>
            <a:r>
              <a:rPr lang="ar-SA" sz="2800" b="1" dirty="0" smtClean="0">
                <a:effectLst>
                  <a:outerShdw blurRad="38100" dist="38100" dir="2700000" algn="tl">
                    <a:srgbClr val="000000">
                      <a:alpha val="43137"/>
                    </a:srgbClr>
                  </a:outerShdw>
                </a:effectLst>
                <a:latin typeface="Sakkal Majalla" pitchFamily="2" charset="-78"/>
                <a:cs typeface="Sakkal Majalla" pitchFamily="2" charset="-78"/>
              </a:rPr>
              <a:t>القوانين واللوائح الوطنية: </a:t>
            </a:r>
            <a:r>
              <a:rPr lang="ar-SA" sz="3200" dirty="0" smtClean="0">
                <a:latin typeface="Sakkal Majalla" pitchFamily="2" charset="-78"/>
                <a:cs typeface="Sakkal Majalla" pitchFamily="2" charset="-78"/>
              </a:rPr>
              <a:t>تتباين قوانين </a:t>
            </a:r>
            <a:r>
              <a:rPr lang="ar-SA" sz="3200" dirty="0" smtClean="0">
                <a:latin typeface="Sakkal Majalla" pitchFamily="2" charset="-78"/>
                <a:cs typeface="Sakkal Majalla" pitchFamily="2" charset="-78"/>
              </a:rPr>
              <a:t>المؤسسات واللوائح </a:t>
            </a:r>
            <a:r>
              <a:rPr lang="ar-SA" sz="3200" dirty="0" smtClean="0">
                <a:latin typeface="Sakkal Majalla" pitchFamily="2" charset="-78"/>
                <a:cs typeface="Sakkal Majalla" pitchFamily="2" charset="-78"/>
              </a:rPr>
              <a:t>من بلد لآخر، وتنظم عمليات </a:t>
            </a:r>
            <a:r>
              <a:rPr lang="ar-SA" sz="3200" dirty="0" smtClean="0">
                <a:latin typeface="Sakkal Majalla" pitchFamily="2" charset="-78"/>
                <a:cs typeface="Sakkal Majalla" pitchFamily="2" charset="-78"/>
              </a:rPr>
              <a:t>المؤسسات وتحدد </a:t>
            </a:r>
            <a:r>
              <a:rPr lang="ar-SA" sz="3200" dirty="0" smtClean="0">
                <a:latin typeface="Sakkal Majalla" pitchFamily="2" charset="-78"/>
                <a:cs typeface="Sakkal Majalla" pitchFamily="2" charset="-78"/>
              </a:rPr>
              <a:t>حقوق المساهمين والمسؤولية المالية والضوابط البيئية والعمل والصحة والسلامة.</a:t>
            </a:r>
            <a:endParaRPr lang="fr-FR" sz="3200" dirty="0" smtClean="0">
              <a:latin typeface="Sakkal Majalla" pitchFamily="2" charset="-78"/>
              <a:cs typeface="Sakkal Majalla" pitchFamily="2" charset="-78"/>
            </a:endParaRPr>
          </a:p>
          <a:p>
            <a:pPr algn="just" rtl="1">
              <a:spcBef>
                <a:spcPts val="0"/>
              </a:spcBef>
            </a:pPr>
            <a:endParaRPr lang="fr-FR" sz="3200" dirty="0" smtClean="0">
              <a:latin typeface="Sakkal Majalla" pitchFamily="2" charset="-78"/>
              <a:cs typeface="Sakkal Majalla" pitchFamily="2" charset="-78"/>
            </a:endParaRPr>
          </a:p>
          <a:p>
            <a:pPr algn="just">
              <a:spcBef>
                <a:spcPts val="0"/>
              </a:spcBef>
            </a:pPr>
            <a:endParaRPr lang="fr-FR" sz="3200" dirty="0">
              <a:latin typeface="Sakkal Majalla" pitchFamily="2" charset="-78"/>
              <a:cs typeface="Sakkal Majalla" pitchFamily="2" charset="-7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5074276"/>
            <a:ext cx="4549596" cy="1783723"/>
          </a:xfrm>
          <a:prstGeom prst="ellipse">
            <a:avLst/>
          </a:prstGeom>
          <a:ln>
            <a:noFill/>
          </a:ln>
          <a:effectLst>
            <a:softEdge rad="112500"/>
          </a:effectLst>
        </p:spPr>
      </p:pic>
      <p:sp>
        <p:nvSpPr>
          <p:cNvPr id="3" name="Espace réservé du contenu 2"/>
          <p:cNvSpPr>
            <a:spLocks noGrp="1"/>
          </p:cNvSpPr>
          <p:nvPr>
            <p:ph idx="1"/>
          </p:nvPr>
        </p:nvSpPr>
        <p:spPr>
          <a:xfrm>
            <a:off x="154546" y="502276"/>
            <a:ext cx="11364533" cy="5342922"/>
          </a:xfrm>
        </p:spPr>
        <p:txBody>
          <a:bodyPr>
            <a:normAutofit/>
          </a:bodyPr>
          <a:lstStyle/>
          <a:p>
            <a:pPr algn="r" rtl="1"/>
            <a:r>
              <a:rPr lang="ar-SA" dirty="0" smtClean="0">
                <a:latin typeface="Sakkal Majalla" panose="02000000000000000000" pitchFamily="2" charset="-78"/>
                <a:cs typeface="Sakkal Majalla" panose="02000000000000000000" pitchFamily="2" charset="-78"/>
              </a:rPr>
              <a:t>المسئولية </a:t>
            </a:r>
            <a:r>
              <a:rPr lang="ar-SA" dirty="0">
                <a:latin typeface="Sakkal Majalla" panose="02000000000000000000" pitchFamily="2" charset="-78"/>
                <a:cs typeface="Sakkal Majalla" panose="02000000000000000000" pitchFamily="2" charset="-78"/>
              </a:rPr>
              <a:t>الاجتماعية </a:t>
            </a:r>
            <a:r>
              <a:rPr lang="ar-DZ" dirty="0" smtClean="0">
                <a:latin typeface="Sakkal Majalla" panose="02000000000000000000" pitchFamily="2" charset="-78"/>
                <a:cs typeface="Sakkal Majalla" panose="02000000000000000000" pitchFamily="2" charset="-78"/>
              </a:rPr>
              <a:t>للمؤسسات هي </a:t>
            </a:r>
            <a:r>
              <a:rPr lang="ar-SA" dirty="0" smtClean="0">
                <a:latin typeface="Sakkal Majalla" panose="02000000000000000000" pitchFamily="2" charset="-78"/>
                <a:cs typeface="Sakkal Majalla" panose="02000000000000000000" pitchFamily="2" charset="-78"/>
              </a:rPr>
              <a:t>ثقافة </a:t>
            </a:r>
            <a:r>
              <a:rPr lang="ar-SA" dirty="0">
                <a:latin typeface="Sakkal Majalla" panose="02000000000000000000" pitchFamily="2" charset="-78"/>
                <a:cs typeface="Sakkal Majalla" panose="02000000000000000000" pitchFamily="2" charset="-78"/>
              </a:rPr>
              <a:t>ا التزام أخلاقي ين الشركة </a:t>
            </a:r>
            <a:r>
              <a:rPr lang="ar-SA" dirty="0" smtClean="0">
                <a:latin typeface="Sakkal Majalla" panose="02000000000000000000" pitchFamily="2" charset="-78"/>
                <a:cs typeface="Sakkal Majalla" panose="02000000000000000000" pitchFamily="2" charset="-78"/>
              </a:rPr>
              <a:t>والمجتمع</a:t>
            </a:r>
            <a:r>
              <a:rPr lang="fr-FR" dirty="0">
                <a:latin typeface="Sakkal Majalla" panose="02000000000000000000" pitchFamily="2" charset="-78"/>
                <a:cs typeface="Sakkal Majalla" panose="02000000000000000000" pitchFamily="2" charset="-78"/>
              </a:rPr>
              <a:t> </a:t>
            </a:r>
            <a:r>
              <a:rPr lang="ar-SA" dirty="0" smtClean="0">
                <a:latin typeface="Sakkal Majalla" panose="02000000000000000000" pitchFamily="2" charset="-78"/>
                <a:cs typeface="Sakkal Majalla" panose="02000000000000000000" pitchFamily="2" charset="-78"/>
              </a:rPr>
              <a:t>تسعى </a:t>
            </a:r>
            <a:r>
              <a:rPr lang="ar-SA" dirty="0">
                <a:latin typeface="Sakkal Majalla" panose="02000000000000000000" pitchFamily="2" charset="-78"/>
                <a:cs typeface="Sakkal Majalla" panose="02000000000000000000" pitchFamily="2" charset="-78"/>
              </a:rPr>
              <a:t>من خلاله الشركة إلى تقوية الروابط بينها وبين المجتمع بما من شأنه تعزيز مكانتها في أذهان</a:t>
            </a:r>
            <a:r>
              <a:rPr lang="ar-SA" b="1" dirty="0">
                <a:latin typeface="Sakkal Majalla" panose="02000000000000000000" pitchFamily="2" charset="-78"/>
                <a:cs typeface="Sakkal Majalla" panose="02000000000000000000" pitchFamily="2" charset="-78"/>
              </a:rPr>
              <a:t> </a:t>
            </a:r>
            <a:r>
              <a:rPr lang="ar-SA" dirty="0">
                <a:latin typeface="Sakkal Majalla" panose="02000000000000000000" pitchFamily="2" charset="-78"/>
                <a:cs typeface="Sakkal Majalla" panose="02000000000000000000" pitchFamily="2" charset="-78"/>
              </a:rPr>
              <a:t>المستهلكين والمجتمع بشكل عام والذي ينعكس بدوره </a:t>
            </a:r>
            <a:r>
              <a:rPr lang="fr-FR" dirty="0">
                <a:latin typeface="Sakkal Majalla" panose="02000000000000000000" pitchFamily="2" charset="-78"/>
                <a:cs typeface="Sakkal Majalla" panose="02000000000000000000" pitchFamily="2" charset="-78"/>
              </a:rPr>
              <a:t> </a:t>
            </a:r>
            <a:r>
              <a:rPr lang="fr-FR" dirty="0" smtClean="0">
                <a:latin typeface="Sakkal Majalla" panose="02000000000000000000" pitchFamily="2" charset="-78"/>
                <a:cs typeface="Sakkal Majalla" panose="02000000000000000000" pitchFamily="2" charset="-78"/>
              </a:rPr>
              <a:t> </a:t>
            </a:r>
            <a:r>
              <a:rPr lang="ar-SA" dirty="0" smtClean="0">
                <a:latin typeface="Sakkal Majalla" panose="02000000000000000000" pitchFamily="2" charset="-78"/>
                <a:cs typeface="Sakkal Majalla" panose="02000000000000000000" pitchFamily="2" charset="-78"/>
              </a:rPr>
              <a:t>على </a:t>
            </a:r>
            <a:r>
              <a:rPr lang="ar-SA" dirty="0">
                <a:latin typeface="Sakkal Majalla" panose="02000000000000000000" pitchFamily="2" charset="-78"/>
                <a:cs typeface="Sakkal Majalla" panose="02000000000000000000" pitchFamily="2" charset="-78"/>
              </a:rPr>
              <a:t>نجاحها وتحسين أدائها المستقبلي بشكل </a:t>
            </a:r>
            <a:r>
              <a:rPr lang="ar-SA" dirty="0" smtClean="0">
                <a:latin typeface="Sakkal Majalla" panose="02000000000000000000" pitchFamily="2" charset="-78"/>
                <a:cs typeface="Sakkal Majalla" panose="02000000000000000000" pitchFamily="2" charset="-78"/>
              </a:rPr>
              <a:t>يحقق</a:t>
            </a:r>
            <a:r>
              <a:rPr lang="fr-FR" dirty="0">
                <a:latin typeface="Sakkal Majalla" panose="02000000000000000000" pitchFamily="2" charset="-78"/>
                <a:cs typeface="Sakkal Majalla" panose="02000000000000000000" pitchFamily="2" charset="-78"/>
              </a:rPr>
              <a:t> </a:t>
            </a:r>
            <a:r>
              <a:rPr lang="ar-SA" b="1" dirty="0" smtClean="0">
                <a:latin typeface="Sakkal Majalla" panose="02000000000000000000" pitchFamily="2" charset="-78"/>
                <a:cs typeface="Sakkal Majalla" panose="02000000000000000000" pitchFamily="2" charset="-78"/>
              </a:rPr>
              <a:t>التنمية </a:t>
            </a:r>
            <a:r>
              <a:rPr lang="ar-SA" b="1" dirty="0">
                <a:latin typeface="Sakkal Majalla" panose="02000000000000000000" pitchFamily="2" charset="-78"/>
                <a:cs typeface="Sakkal Majalla" panose="02000000000000000000" pitchFamily="2" charset="-78"/>
              </a:rPr>
              <a:t>المستدامة للمجتمع </a:t>
            </a:r>
            <a:endParaRPr lang="fr-FR" b="1" dirty="0" smtClean="0">
              <a:latin typeface="Sakkal Majalla" panose="02000000000000000000" pitchFamily="2" charset="-78"/>
              <a:cs typeface="Sakkal Majalla" panose="02000000000000000000" pitchFamily="2" charset="-78"/>
            </a:endParaRPr>
          </a:p>
          <a:p>
            <a:pPr marL="0" lvl="0" indent="0" algn="ctr" rtl="1">
              <a:buNone/>
            </a:pPr>
            <a:r>
              <a:rPr lang="ar-DZ" b="1" dirty="0">
                <a:latin typeface="Sakkal Majalla" panose="02000000000000000000" pitchFamily="2" charset="-78"/>
                <a:cs typeface="Sakkal Majalla" panose="02000000000000000000" pitchFamily="2" charset="-78"/>
              </a:rPr>
              <a:t>أسباب تنامي الاهتمام بالمسؤولية الاجتماعية:</a:t>
            </a:r>
            <a:endParaRPr lang="fr-FR" dirty="0">
              <a:latin typeface="Sakkal Majalla" panose="02000000000000000000" pitchFamily="2" charset="-78"/>
              <a:cs typeface="Sakkal Majalla" panose="02000000000000000000" pitchFamily="2" charset="-78"/>
            </a:endParaRPr>
          </a:p>
          <a:p>
            <a:pPr lvl="0" algn="r" rtl="1"/>
            <a:r>
              <a:rPr lang="ar-SA" b="1" dirty="0" smtClean="0">
                <a:latin typeface="Sakkal Majalla" panose="02000000000000000000" pitchFamily="2" charset="-78"/>
                <a:cs typeface="Sakkal Majalla" panose="02000000000000000000" pitchFamily="2" charset="-78"/>
              </a:rPr>
              <a:t>العولمة</a:t>
            </a:r>
            <a:r>
              <a:rPr lang="ar-SA" dirty="0">
                <a:latin typeface="Sakkal Majalla" panose="02000000000000000000" pitchFamily="2" charset="-78"/>
                <a:cs typeface="Sakkal Majalla" panose="02000000000000000000" pitchFamily="2" charset="-78"/>
              </a:rPr>
              <a:t>: ففي ظل توجه العديد من الشركات متعددة الجنسيات (</a:t>
            </a:r>
            <a:r>
              <a:rPr lang="fr-FR" dirty="0" err="1">
                <a:latin typeface="Sakkal Majalla" panose="02000000000000000000" pitchFamily="2" charset="-78"/>
                <a:cs typeface="Sakkal Majalla" panose="02000000000000000000" pitchFamily="2" charset="-78"/>
              </a:rPr>
              <a:t>MNCs</a:t>
            </a:r>
            <a:r>
              <a:rPr lang="ar-SA" dirty="0">
                <a:latin typeface="Sakkal Majalla" panose="02000000000000000000" pitchFamily="2" charset="-78"/>
                <a:cs typeface="Sakkal Majalla" panose="02000000000000000000" pitchFamily="2" charset="-78"/>
              </a:rPr>
              <a:t>) </a:t>
            </a:r>
            <a:r>
              <a:rPr lang="fr-FR" dirty="0">
                <a:latin typeface="Sakkal Majalla" panose="02000000000000000000" pitchFamily="2" charset="-78"/>
                <a:cs typeface="Sakkal Majalla" panose="02000000000000000000" pitchFamily="2" charset="-78"/>
              </a:rPr>
              <a:t>Multinational  </a:t>
            </a:r>
            <a:r>
              <a:rPr lang="en-US" dirty="0">
                <a:latin typeface="Sakkal Majalla" panose="02000000000000000000" pitchFamily="2" charset="-78"/>
                <a:cs typeface="Sakkal Majalla" panose="02000000000000000000" pitchFamily="2" charset="-78"/>
              </a:rPr>
              <a:t>Companies  </a:t>
            </a:r>
            <a:r>
              <a:rPr lang="ar-DZ" dirty="0">
                <a:latin typeface="Sakkal Majalla" panose="02000000000000000000" pitchFamily="2" charset="-78"/>
                <a:cs typeface="Sakkal Majalla" panose="02000000000000000000" pitchFamily="2" charset="-78"/>
              </a:rPr>
              <a:t> </a:t>
            </a:r>
            <a:r>
              <a:rPr lang="ar-DZ" dirty="0" smtClean="0">
                <a:latin typeface="Sakkal Majalla" panose="02000000000000000000" pitchFamily="2" charset="-78"/>
                <a:cs typeface="Sakkal Majalla" panose="02000000000000000000" pitchFamily="2" charset="-78"/>
              </a:rPr>
              <a:t>ل</a:t>
            </a:r>
            <a:r>
              <a:rPr lang="ar-SA" dirty="0" smtClean="0">
                <a:latin typeface="Sakkal Majalla" panose="02000000000000000000" pitchFamily="2" charset="-78"/>
                <a:cs typeface="Sakkal Majalla" panose="02000000000000000000" pitchFamily="2" charset="-78"/>
              </a:rPr>
              <a:t>رفع  </a:t>
            </a:r>
            <a:r>
              <a:rPr lang="ar-SA" dirty="0">
                <a:latin typeface="Sakkal Majalla" panose="02000000000000000000" pitchFamily="2" charset="-78"/>
                <a:cs typeface="Sakkal Majalla" panose="02000000000000000000" pitchFamily="2" charset="-78"/>
              </a:rPr>
              <a:t>شعار المسؤولية الاجتماعية، </a:t>
            </a:r>
            <a:r>
              <a:rPr lang="ar-DZ" dirty="0" smtClean="0">
                <a:latin typeface="Sakkal Majalla" panose="02000000000000000000" pitchFamily="2" charset="-78"/>
                <a:cs typeface="Sakkal Majalla" panose="02000000000000000000" pitchFamily="2" charset="-78"/>
              </a:rPr>
              <a:t>و</a:t>
            </a:r>
            <a:r>
              <a:rPr lang="ar-SA" dirty="0" smtClean="0">
                <a:latin typeface="Sakkal Majalla" panose="02000000000000000000" pitchFamily="2" charset="-78"/>
                <a:cs typeface="Sakkal Majalla" panose="02000000000000000000" pitchFamily="2" charset="-78"/>
              </a:rPr>
              <a:t>ترو</a:t>
            </a:r>
            <a:r>
              <a:rPr lang="ar-DZ" dirty="0" smtClean="0">
                <a:latin typeface="Sakkal Majalla" panose="02000000000000000000" pitchFamily="2" charset="-78"/>
                <a:cs typeface="Sakkal Majalla" panose="02000000000000000000" pitchFamily="2" charset="-78"/>
              </a:rPr>
              <a:t>ي</a:t>
            </a:r>
            <a:r>
              <a:rPr lang="ar-SA" dirty="0" smtClean="0">
                <a:latin typeface="Sakkal Majalla" panose="02000000000000000000" pitchFamily="2" charset="-78"/>
                <a:cs typeface="Sakkal Majalla" panose="02000000000000000000" pitchFamily="2" charset="-78"/>
              </a:rPr>
              <a:t>ج</a:t>
            </a:r>
            <a:r>
              <a:rPr lang="ar-DZ" dirty="0" smtClean="0">
                <a:latin typeface="Sakkal Majalla" panose="02000000000000000000" pitchFamily="2" charset="-78"/>
                <a:cs typeface="Sakkal Majalla" panose="02000000000000000000" pitchFamily="2" charset="-78"/>
              </a:rPr>
              <a:t>ها</a:t>
            </a:r>
            <a:r>
              <a:rPr lang="ar-SA" dirty="0" smtClean="0">
                <a:latin typeface="Sakkal Majalla" panose="02000000000000000000" pitchFamily="2" charset="-78"/>
                <a:cs typeface="Sakkal Majalla" panose="02000000000000000000" pitchFamily="2" charset="-78"/>
              </a:rPr>
              <a:t> </a:t>
            </a:r>
            <a:r>
              <a:rPr lang="ar-SA" dirty="0">
                <a:latin typeface="Sakkal Majalla" panose="02000000000000000000" pitchFamily="2" charset="-78"/>
                <a:cs typeface="Sakkal Majalla" panose="02000000000000000000" pitchFamily="2" charset="-78"/>
              </a:rPr>
              <a:t>في حملاتها عن اهتمامها بحقوق الإنسان، والالتزام بظروف آمنة للعاملين، وأنها لا تسمح بتشغيل الأطفال، كما تروج لمدى اهتمامها بقضايا البيئة والحفاظ على الموارد. جعل العولمة تعد من أهم القوى الدافعة لتبني المسؤولية الاجتماعية.</a:t>
            </a:r>
            <a:endParaRPr lang="fr-FR" dirty="0">
              <a:latin typeface="Sakkal Majalla" panose="02000000000000000000" pitchFamily="2" charset="-78"/>
              <a:cs typeface="Sakkal Majalla" panose="02000000000000000000" pitchFamily="2" charset="-78"/>
            </a:endParaRPr>
          </a:p>
          <a:p>
            <a:pPr lvl="0" algn="r" rtl="1"/>
            <a:r>
              <a:rPr lang="ar-SA" b="1" dirty="0">
                <a:latin typeface="Sakkal Majalla" panose="02000000000000000000" pitchFamily="2" charset="-78"/>
                <a:cs typeface="Sakkal Majalla" panose="02000000000000000000" pitchFamily="2" charset="-78"/>
              </a:rPr>
              <a:t>تزايد الضغوط الحكومية والشعبية</a:t>
            </a:r>
            <a:r>
              <a:rPr lang="ar-SA" dirty="0">
                <a:latin typeface="Sakkal Majalla" panose="02000000000000000000" pitchFamily="2" charset="-78"/>
                <a:cs typeface="Sakkal Majalla" panose="02000000000000000000" pitchFamily="2" charset="-78"/>
              </a:rPr>
              <a:t>: وذلك من خلال التشريعات التي تنادي بضرورة حماية المستهلك والعاملين والبيئة.</a:t>
            </a:r>
            <a:endParaRPr lang="fr-FR" dirty="0">
              <a:latin typeface="Sakkal Majalla" panose="02000000000000000000" pitchFamily="2" charset="-78"/>
              <a:cs typeface="Sakkal Majalla" panose="02000000000000000000" pitchFamily="2" charset="-78"/>
            </a:endParaRPr>
          </a:p>
          <a:p>
            <a:pPr lvl="0" algn="r" rtl="1"/>
            <a:r>
              <a:rPr lang="ar-SA" b="1" dirty="0">
                <a:latin typeface="Sakkal Majalla" panose="02000000000000000000" pitchFamily="2" charset="-78"/>
                <a:cs typeface="Sakkal Majalla" panose="02000000000000000000" pitchFamily="2" charset="-78"/>
              </a:rPr>
              <a:t>الكوارث والفضائح الأخلاقية</a:t>
            </a:r>
            <a:r>
              <a:rPr lang="ar-SA" dirty="0">
                <a:latin typeface="Sakkal Majalla" panose="02000000000000000000" pitchFamily="2" charset="-78"/>
                <a:cs typeface="Sakkal Majalla" panose="02000000000000000000" pitchFamily="2" charset="-78"/>
              </a:rPr>
              <a:t>: والتي جعلت المؤسسات العالمية تتكبد أموالا طائلة كتعويضات للضحايا أو كحماية لسمعتها بتعويض الخسائر نتيجة المنتجات المعابة، مثلما حدث في ساحل ألاسكا من تلوث نفطي  للمياه بسبب شركة(</a:t>
            </a:r>
            <a:r>
              <a:rPr lang="en-US" dirty="0">
                <a:latin typeface="Sakkal Majalla" panose="02000000000000000000" pitchFamily="2" charset="-78"/>
                <a:cs typeface="Sakkal Majalla" panose="02000000000000000000" pitchFamily="2" charset="-78"/>
              </a:rPr>
              <a:t>Exxon  Valdez</a:t>
            </a:r>
            <a:r>
              <a:rPr lang="ar-SA" dirty="0">
                <a:latin typeface="Sakkal Majalla" panose="02000000000000000000" pitchFamily="2" charset="-78"/>
                <a:cs typeface="Sakkal Majalla" panose="02000000000000000000" pitchFamily="2" charset="-78"/>
              </a:rPr>
              <a:t>)...</a:t>
            </a:r>
            <a:endParaRPr lang="fr-FR" dirty="0">
              <a:latin typeface="Sakkal Majalla" panose="02000000000000000000" pitchFamily="2" charset="-78"/>
              <a:cs typeface="Sakkal Majalla" panose="02000000000000000000" pitchFamily="2" charset="-78"/>
            </a:endParaRPr>
          </a:p>
          <a:p>
            <a:pPr lvl="0" algn="r" rtl="1"/>
            <a:r>
              <a:rPr lang="ar-SA" b="1" dirty="0">
                <a:latin typeface="Sakkal Majalla" panose="02000000000000000000" pitchFamily="2" charset="-78"/>
                <a:cs typeface="Sakkal Majalla" panose="02000000000000000000" pitchFamily="2" charset="-78"/>
              </a:rPr>
              <a:t>التطورات التكنولوجية المتسارعة</a:t>
            </a:r>
            <a:r>
              <a:rPr lang="ar-SA" dirty="0">
                <a:latin typeface="Sakkal Majalla" panose="02000000000000000000" pitchFamily="2" charset="-78"/>
                <a:cs typeface="Sakkal Majalla" panose="02000000000000000000" pitchFamily="2" charset="-78"/>
              </a:rPr>
              <a:t>: والتي صحبتها تحديات عديدة فرضت عليها ضرورة الالتزام بتطوير المنتجات، ومهارات العاملين، وضرورة الاهتمام بالتغيرات في أذواق المستهلكين، وتنمية مهارات متخذي القرار، خاصة في ظل التحول من اقتصاد صناعي إلى اقتصاد مبني على </a:t>
            </a:r>
            <a:r>
              <a:rPr lang="ar-SA" dirty="0" err="1">
                <a:latin typeface="Sakkal Majalla" panose="02000000000000000000" pitchFamily="2" charset="-78"/>
                <a:cs typeface="Sakkal Majalla" panose="02000000000000000000" pitchFamily="2" charset="-78"/>
              </a:rPr>
              <a:t>الرقمنة</a:t>
            </a:r>
            <a:r>
              <a:rPr lang="ar-SA" dirty="0">
                <a:latin typeface="Sakkal Majalla" panose="02000000000000000000" pitchFamily="2" charset="-78"/>
                <a:cs typeface="Sakkal Majalla" panose="02000000000000000000" pitchFamily="2" charset="-78"/>
              </a:rPr>
              <a:t>، وزيادة الاهتمام برأس المال الفكري بدرجة أعلى من المادي</a:t>
            </a:r>
            <a:r>
              <a:rPr lang="ar-SA" dirty="0" smtClean="0">
                <a:latin typeface="Sakkal Majalla" panose="02000000000000000000" pitchFamily="2" charset="-78"/>
                <a:cs typeface="Sakkal Majalla" panose="02000000000000000000" pitchFamily="2" charset="-78"/>
              </a:rPr>
              <a:t>.</a:t>
            </a:r>
            <a:endParaRPr lang="fr-FR" dirty="0">
              <a:latin typeface="Sakkal Majalla" panose="02000000000000000000" pitchFamily="2" charset="-78"/>
              <a:cs typeface="Sakkal Majalla" panose="02000000000000000000" pitchFamily="2" charset="-78"/>
            </a:endParaRPr>
          </a:p>
        </p:txBody>
      </p:sp>
    </p:spTree>
    <p:extLst>
      <p:ext uri="{BB962C8B-B14F-4D97-AF65-F5344CB8AC3E}">
        <p14:creationId xmlns="" xmlns:p14="http://schemas.microsoft.com/office/powerpoint/2010/main" val="35643767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97879"/>
            <a:ext cx="4298129" cy="2292439"/>
          </a:xfrm>
          <a:prstGeom prst="rect">
            <a:avLst/>
          </a:prstGeom>
        </p:spPr>
      </p:pic>
      <p:sp>
        <p:nvSpPr>
          <p:cNvPr id="2" name="Titre 1"/>
          <p:cNvSpPr>
            <a:spLocks noGrp="1"/>
          </p:cNvSpPr>
          <p:nvPr>
            <p:ph type="title"/>
          </p:nvPr>
        </p:nvSpPr>
        <p:spPr/>
        <p:txBody>
          <a:bodyPr/>
          <a:lstStyle/>
          <a:p>
            <a:pPr algn="ctr"/>
            <a:r>
              <a:rPr lang="ar-DZ" b="1" dirty="0">
                <a:latin typeface="Sakkal Majalla" panose="02000000000000000000" pitchFamily="2" charset="-78"/>
                <a:cs typeface="Sakkal Majalla" panose="02000000000000000000" pitchFamily="2" charset="-78"/>
              </a:rPr>
              <a:t>المواصفة القياسية العالمية للمسؤولية الاجتماعية </a:t>
            </a:r>
            <a:r>
              <a:rPr lang="fr-FR" b="1" i="1" cap="none"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ISO26000</a:t>
            </a:r>
            <a:endParaRPr lang="fr-FR" b="1" cap="none"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algn="r" rtl="1"/>
            <a:r>
              <a:rPr lang="fr-FR" dirty="0">
                <a:latin typeface="Sakkal Majalla" panose="02000000000000000000" pitchFamily="2" charset="-78"/>
                <a:cs typeface="Sakkal Majalla" panose="02000000000000000000" pitchFamily="2" charset="-78"/>
              </a:rPr>
              <a:t> </a:t>
            </a:r>
            <a:r>
              <a:rPr lang="ar-DZ" dirty="0">
                <a:latin typeface="Sakkal Majalla" panose="02000000000000000000" pitchFamily="2" charset="-78"/>
                <a:cs typeface="Sakkal Majalla" panose="02000000000000000000" pitchFamily="2" charset="-78"/>
              </a:rPr>
              <a:t>وقد تضمنت المواصفة المواضيع والقضايا  التالية: </a:t>
            </a:r>
            <a:r>
              <a:rPr lang="ar-DZ" b="1" dirty="0" err="1">
                <a:latin typeface="Sakkal Majalla" panose="02000000000000000000" pitchFamily="2" charset="-78"/>
                <a:cs typeface="Sakkal Majalla" panose="02000000000000000000" pitchFamily="2" charset="-78"/>
              </a:rPr>
              <a:t>الحوكمة</a:t>
            </a:r>
            <a:r>
              <a:rPr lang="ar-DZ" b="1" dirty="0">
                <a:latin typeface="Sakkal Majalla" panose="02000000000000000000" pitchFamily="2" charset="-78"/>
                <a:cs typeface="Sakkal Majalla" panose="02000000000000000000" pitchFamily="2" charset="-78"/>
              </a:rPr>
              <a:t> المؤسسية</a:t>
            </a:r>
            <a:r>
              <a:rPr lang="ar-DZ" dirty="0">
                <a:latin typeface="Sakkal Majalla" panose="02000000000000000000" pitchFamily="2" charset="-78"/>
                <a:cs typeface="Sakkal Majalla" panose="02000000000000000000" pitchFamily="2" charset="-78"/>
              </a:rPr>
              <a:t>، </a:t>
            </a:r>
            <a:r>
              <a:rPr lang="ar-DZ" b="1" dirty="0">
                <a:latin typeface="Sakkal Majalla" panose="02000000000000000000" pitchFamily="2" charset="-78"/>
                <a:cs typeface="Sakkal Majalla" panose="02000000000000000000" pitchFamily="2" charset="-78"/>
              </a:rPr>
              <a:t>حقوق الإنسان</a:t>
            </a:r>
            <a:r>
              <a:rPr lang="ar-DZ" dirty="0">
                <a:latin typeface="Sakkal Majalla" panose="02000000000000000000" pitchFamily="2" charset="-78"/>
                <a:cs typeface="Sakkal Majalla" panose="02000000000000000000" pitchFamily="2" charset="-78"/>
              </a:rPr>
              <a:t>(العناية الواجبة، حقوق الإنسان وحالات الخطر، تجنب التواطؤ، حل المظالم، التمييز والفئات الضعيفة، الحقوق المدنية والسياسية، الحقوق الاقتصادية والاجتماعية والثقافي، المبادئ والحقوق الأساسية في العمل) ، </a:t>
            </a:r>
            <a:r>
              <a:rPr lang="ar-DZ" b="1" dirty="0">
                <a:latin typeface="Sakkal Majalla" panose="02000000000000000000" pitchFamily="2" charset="-78"/>
                <a:cs typeface="Sakkal Majalla" panose="02000000000000000000" pitchFamily="2" charset="-78"/>
              </a:rPr>
              <a:t>الممارسات العمالية</a:t>
            </a:r>
            <a:r>
              <a:rPr lang="ar-DZ" dirty="0">
                <a:latin typeface="Sakkal Majalla" panose="02000000000000000000" pitchFamily="2" charset="-78"/>
                <a:cs typeface="Sakkal Majalla" panose="02000000000000000000" pitchFamily="2" charset="-78"/>
              </a:rPr>
              <a:t> (التوظيف و علاقات العمل،  شروط العمل والحماية الاجتماعية، الحوار الاجتماعي، الصحة والسلامة في العمل، التنمية البشرية والتدريب في مكان العمل)، </a:t>
            </a:r>
            <a:r>
              <a:rPr lang="ar-DZ" b="1" dirty="0">
                <a:latin typeface="Sakkal Majalla" panose="02000000000000000000" pitchFamily="2" charset="-78"/>
                <a:cs typeface="Sakkal Majalla" panose="02000000000000000000" pitchFamily="2" charset="-78"/>
              </a:rPr>
              <a:t>البيئة</a:t>
            </a:r>
            <a:r>
              <a:rPr lang="ar-DZ" dirty="0">
                <a:latin typeface="Sakkal Majalla" panose="02000000000000000000" pitchFamily="2" charset="-78"/>
                <a:cs typeface="Sakkal Majalla" panose="02000000000000000000" pitchFamily="2" charset="-78"/>
              </a:rPr>
              <a:t>(منع التلوث، الاستخدام المستدام للموارد، التخفيف من آثار تغير المناخ والتكيف، حماية البيئة والتنوع البيولوجي واستعادة المواطن الطبيعية)، </a:t>
            </a:r>
            <a:r>
              <a:rPr lang="ar-DZ" b="1" dirty="0">
                <a:latin typeface="Sakkal Majalla" panose="02000000000000000000" pitchFamily="2" charset="-78"/>
                <a:cs typeface="Sakkal Majalla" panose="02000000000000000000" pitchFamily="2" charset="-78"/>
              </a:rPr>
              <a:t>الممارسات التشغيلية العادلة</a:t>
            </a:r>
            <a:r>
              <a:rPr lang="ar-DZ" dirty="0">
                <a:latin typeface="Sakkal Majalla" panose="02000000000000000000" pitchFamily="2" charset="-78"/>
                <a:cs typeface="Sakkal Majalla" panose="02000000000000000000" pitchFamily="2" charset="-78"/>
              </a:rPr>
              <a:t>(مكافحة الفساد، المشاركة السياسية المسئولية، المنافسة العادلة، تعزيز المسؤولية الاجتماعية في سلسلة القيمة، احترام حقوق الملكية)، </a:t>
            </a:r>
            <a:r>
              <a:rPr lang="ar-DZ" b="1" dirty="0">
                <a:latin typeface="Sakkal Majalla" panose="02000000000000000000" pitchFamily="2" charset="-78"/>
                <a:cs typeface="Sakkal Majalla" panose="02000000000000000000" pitchFamily="2" charset="-78"/>
              </a:rPr>
              <a:t>قضايا المستهلك</a:t>
            </a:r>
            <a:r>
              <a:rPr lang="ar-DZ" dirty="0">
                <a:latin typeface="Sakkal Majalla" panose="02000000000000000000" pitchFamily="2" charset="-78"/>
                <a:cs typeface="Sakkal Majalla" panose="02000000000000000000" pitchFamily="2" charset="-78"/>
              </a:rPr>
              <a:t>(التسويق والإعلام غير المنحاز والعادل الممارسات التعاقدية، حماية صحة المستهلكين وسلامتهم، الاستهلاك المستدام، قرارات خدمة المستهلك، والشكاوي ونزاعات، أدوات حماية بيانات المستهلك وخصوصياته، الوصول للخدمات الأساسية، التثقيف والتوعية)،  </a:t>
            </a:r>
            <a:r>
              <a:rPr lang="ar-DZ" b="1" dirty="0">
                <a:latin typeface="Sakkal Majalla" panose="02000000000000000000" pitchFamily="2" charset="-78"/>
                <a:cs typeface="Sakkal Majalla" panose="02000000000000000000" pitchFamily="2" charset="-78"/>
              </a:rPr>
              <a:t>إشراك وتنمية المجتمع المحلي</a:t>
            </a:r>
            <a:r>
              <a:rPr lang="ar-DZ" dirty="0">
                <a:latin typeface="Sakkal Majalla" panose="02000000000000000000" pitchFamily="2" charset="-78"/>
                <a:cs typeface="Sakkal Majalla" panose="02000000000000000000" pitchFamily="2" charset="-78"/>
              </a:rPr>
              <a:t> (إشراك المجتمع المحلي، التعليم والثقافة، خلق فرص العمل وتنمية المهارات،</a:t>
            </a:r>
            <a:r>
              <a:rPr lang="fr-FR" dirty="0">
                <a:latin typeface="Sakkal Majalla" panose="02000000000000000000" pitchFamily="2" charset="-78"/>
                <a:cs typeface="Sakkal Majalla" panose="02000000000000000000" pitchFamily="2" charset="-78"/>
              </a:rPr>
              <a:t>  </a:t>
            </a:r>
            <a:r>
              <a:rPr lang="ar-DZ" dirty="0">
                <a:latin typeface="Sakkal Majalla" panose="02000000000000000000" pitchFamily="2" charset="-78"/>
                <a:cs typeface="Sakkal Majalla" panose="02000000000000000000" pitchFamily="2" charset="-78"/>
              </a:rPr>
              <a:t>تطوير التكنولوجيا والوصول إليها، والوصول للثروة وخلق الدخل، الصحة، الاستثمار الاجتماعي).</a:t>
            </a:r>
            <a:r>
              <a:rPr lang="fr-FR" dirty="0">
                <a:latin typeface="Sakkal Majalla" panose="02000000000000000000" pitchFamily="2" charset="-78"/>
                <a:cs typeface="Sakkal Majalla" panose="02000000000000000000" pitchFamily="2" charset="-78"/>
              </a:rPr>
              <a:t> </a:t>
            </a:r>
          </a:p>
        </p:txBody>
      </p:sp>
    </p:spTree>
    <p:extLst>
      <p:ext uri="{BB962C8B-B14F-4D97-AF65-F5344CB8AC3E}">
        <p14:creationId xmlns="" xmlns:p14="http://schemas.microsoft.com/office/powerpoint/2010/main" val="27202373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1999" cy="6909997"/>
          </a:xfrm>
        </p:spPr>
      </p:pic>
    </p:spTree>
    <p:extLst>
      <p:ext uri="{BB962C8B-B14F-4D97-AF65-F5344CB8AC3E}">
        <p14:creationId xmlns="" xmlns:p14="http://schemas.microsoft.com/office/powerpoint/2010/main" val="3130480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53178" y="609826"/>
            <a:ext cx="8610600" cy="1293028"/>
          </a:xfrm>
        </p:spPr>
        <p:txBody>
          <a:bodyPr>
            <a:normAutofit/>
          </a:bodyPr>
          <a:lstStyle/>
          <a:p>
            <a:pPr algn="ctr" rtl="1"/>
            <a:r>
              <a:rPr lang="ar-SA" sz="2800" b="1" dirty="0" err="1">
                <a:latin typeface="Sakkal Majalla" panose="02000000000000000000" pitchFamily="2" charset="-78"/>
                <a:cs typeface="Sakkal Majalla" panose="02000000000000000000" pitchFamily="2" charset="-78"/>
              </a:rPr>
              <a:t>إستراتيجيات</a:t>
            </a:r>
            <a:r>
              <a:rPr lang="ar-SA" sz="2800" b="1" dirty="0">
                <a:latin typeface="Sakkal Majalla" panose="02000000000000000000" pitchFamily="2" charset="-78"/>
                <a:cs typeface="Sakkal Majalla" panose="02000000000000000000" pitchFamily="2" charset="-78"/>
              </a:rPr>
              <a:t> التعامل مع قضايا المسؤولية الاجتماعية</a:t>
            </a:r>
            <a:r>
              <a:rPr lang="ar-DZ" sz="2800" b="1" dirty="0">
                <a:latin typeface="Sakkal Majalla" panose="02000000000000000000" pitchFamily="2" charset="-78"/>
                <a:cs typeface="Sakkal Majalla" panose="02000000000000000000" pitchFamily="2" charset="-78"/>
              </a:rPr>
              <a:t>(التدرج في الدور الاجتماعي للمؤسسة)</a:t>
            </a:r>
            <a:endParaRPr lang="fr-FR" sz="2800" dirty="0">
              <a:latin typeface="Sakkal Majalla" panose="02000000000000000000" pitchFamily="2" charset="-78"/>
              <a:cs typeface="Sakkal Majalla" panose="02000000000000000000" pitchFamily="2" charset="-78"/>
            </a:endParaRPr>
          </a:p>
        </p:txBody>
      </p:sp>
      <p:pic>
        <p:nvPicPr>
          <p:cNvPr id="5" name="Espace réservé du contenu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953281" y="2441581"/>
            <a:ext cx="7739958" cy="4178160"/>
          </a:xfrm>
          <a:prstGeom prst="rect">
            <a:avLst/>
          </a:prstGeom>
          <a:ln>
            <a:noFill/>
          </a:ln>
          <a:effectLst>
            <a:outerShdw blurRad="190500" algn="tl" rotWithShape="0">
              <a:srgbClr val="000000">
                <a:alpha val="70000"/>
              </a:srgbClr>
            </a:outerShdw>
          </a:effectLst>
        </p:spPr>
      </p:pic>
      <p:pic>
        <p:nvPicPr>
          <p:cNvPr id="6" name="Imag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3153178" cy="1719064"/>
          </a:xfrm>
          <a:prstGeom prst="ellipse">
            <a:avLst/>
          </a:prstGeom>
          <a:ln>
            <a:noFill/>
          </a:ln>
          <a:effectLst>
            <a:softEdge rad="112500"/>
          </a:effectLst>
        </p:spPr>
      </p:pic>
    </p:spTree>
    <p:extLst>
      <p:ext uri="{BB962C8B-B14F-4D97-AF65-F5344CB8AC3E}">
        <p14:creationId xmlns="" xmlns:p14="http://schemas.microsoft.com/office/powerpoint/2010/main" val="2560025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ctr" rtl="1"/>
            <a:r>
              <a:rPr lang="ar-SA" sz="2400" dirty="0">
                <a:latin typeface="Sakkal Majalla" panose="02000000000000000000" pitchFamily="2" charset="-78"/>
                <a:cs typeface="Sakkal Majalla" panose="02000000000000000000" pitchFamily="2" charset="-78"/>
              </a:rPr>
              <a:t>إن تبني المؤسسة للمسؤولية الاجتماعية لديه الكثير من المبررات </a:t>
            </a:r>
            <a:r>
              <a:rPr lang="ar-DZ" sz="2400" dirty="0">
                <a:solidFill>
                  <a:srgbClr val="FF0066"/>
                </a:solidFill>
                <a:latin typeface="Sakkal Majalla" panose="02000000000000000000" pitchFamily="2" charset="-78"/>
                <a:cs typeface="Sakkal Majalla" panose="02000000000000000000" pitchFamily="2" charset="-78"/>
              </a:rPr>
              <a:t>فالابتكار السباق تكنولوجيا وتحقيق الميزة التنافسية </a:t>
            </a:r>
            <a:r>
              <a:rPr lang="ar-DZ" sz="2400" dirty="0">
                <a:latin typeface="Sakkal Majalla" panose="02000000000000000000" pitchFamily="2" charset="-78"/>
                <a:cs typeface="Sakkal Majalla" panose="02000000000000000000" pitchFamily="2" charset="-78"/>
              </a:rPr>
              <a:t>يمكن أن ينتجا من دمج الاعتبارات الاجتماعية والبيئية في </a:t>
            </a:r>
            <a:r>
              <a:rPr lang="ar-DZ" sz="2400" dirty="0" err="1">
                <a:latin typeface="Sakkal Majalla" panose="02000000000000000000" pitchFamily="2" charset="-78"/>
                <a:cs typeface="Sakkal Majalla" panose="02000000000000000000" pitchFamily="2" charset="-78"/>
              </a:rPr>
              <a:t>إستراتيجية</a:t>
            </a:r>
            <a:r>
              <a:rPr lang="ar-DZ" sz="2400" dirty="0">
                <a:latin typeface="Sakkal Majalla" panose="02000000000000000000" pitchFamily="2" charset="-78"/>
                <a:cs typeface="Sakkal Majalla" panose="02000000000000000000" pitchFamily="2" charset="-78"/>
              </a:rPr>
              <a:t> المؤسسة من البداية، ومن خلال تلك العملية يتم </a:t>
            </a:r>
            <a:r>
              <a:rPr lang="ar-DZ" sz="2400" dirty="0">
                <a:solidFill>
                  <a:srgbClr val="FF0066"/>
                </a:solidFill>
                <a:latin typeface="Sakkal Majalla" panose="02000000000000000000" pitchFamily="2" charset="-78"/>
                <a:cs typeface="Sakkal Majalla" panose="02000000000000000000" pitchFamily="2" charset="-78"/>
              </a:rPr>
              <a:t>تطوير الجيل التالي من الأفكار والأسواق والموظفين</a:t>
            </a:r>
            <a:r>
              <a:rPr lang="ar-DZ" sz="2400" dirty="0">
                <a:latin typeface="Sakkal Majalla" panose="02000000000000000000" pitchFamily="2" charset="-78"/>
                <a:cs typeface="Sakkal Majalla" panose="02000000000000000000" pitchFamily="2" charset="-78"/>
              </a:rPr>
              <a:t>. و</a:t>
            </a:r>
            <a:r>
              <a:rPr lang="ar-SA" sz="2400" dirty="0">
                <a:latin typeface="Sakkal Majalla" panose="02000000000000000000" pitchFamily="2" charset="-78"/>
                <a:cs typeface="Sakkal Majalla" panose="02000000000000000000" pitchFamily="2" charset="-78"/>
              </a:rPr>
              <a:t>من الممكن أن تصنف هذه المبررات  وفقا لفئتين: الأولى </a:t>
            </a:r>
            <a:r>
              <a:rPr lang="ar-SA" sz="2400" dirty="0" err="1">
                <a:latin typeface="Sakkal Majalla" panose="02000000000000000000" pitchFamily="2" charset="-78"/>
                <a:cs typeface="Sakkal Majalla" panose="02000000000000000000" pitchFamily="2" charset="-78"/>
              </a:rPr>
              <a:t>إستراتيجية</a:t>
            </a:r>
            <a:r>
              <a:rPr lang="ar-SA" sz="2400" dirty="0">
                <a:latin typeface="Sakkal Majalla" panose="02000000000000000000" pitchFamily="2" charset="-78"/>
                <a:cs typeface="Sakkal Majalla" panose="02000000000000000000" pitchFamily="2" charset="-78"/>
              </a:rPr>
              <a:t> والثانية المزايا التأثيرية </a:t>
            </a:r>
            <a:r>
              <a:rPr lang="fr-FR" sz="2400" i="1" dirty="0">
                <a:latin typeface="Sakkal Majalla" panose="02000000000000000000" pitchFamily="2" charset="-78"/>
                <a:cs typeface="Sakkal Majalla" panose="02000000000000000000" pitchFamily="2" charset="-78"/>
              </a:rPr>
              <a:t>caractère altruiste</a:t>
            </a:r>
            <a:r>
              <a:rPr lang="ar-SA" sz="2400" dirty="0">
                <a:latin typeface="Sakkal Majalla" panose="02000000000000000000" pitchFamily="2" charset="-78"/>
                <a:cs typeface="Sakkal Majalla" panose="02000000000000000000" pitchFamily="2" charset="-78"/>
              </a:rPr>
              <a:t> المحتوية على البواعث الاقتصادية جنبا إلى جنب مع البواعث</a:t>
            </a:r>
            <a:r>
              <a:rPr lang="ar-DZ" sz="2400" dirty="0">
                <a:latin typeface="Sakkal Majalla" panose="02000000000000000000" pitchFamily="2" charset="-78"/>
                <a:cs typeface="Sakkal Majalla" panose="02000000000000000000" pitchFamily="2" charset="-78"/>
              </a:rPr>
              <a:t> الأخلاقية. </a:t>
            </a:r>
            <a:endParaRPr lang="fr-FR" sz="2400" dirty="0" smtClean="0">
              <a:latin typeface="Sakkal Majalla" panose="02000000000000000000" pitchFamily="2" charset="-78"/>
              <a:cs typeface="Sakkal Majalla" panose="02000000000000000000" pitchFamily="2" charset="-78"/>
            </a:endParaRPr>
          </a:p>
          <a:p>
            <a:pPr algn="ctr" rtl="1"/>
            <a:endParaRPr lang="fr-FR" sz="2400" dirty="0">
              <a:latin typeface="Sakkal Majalla" panose="02000000000000000000" pitchFamily="2" charset="-78"/>
              <a:cs typeface="Sakkal Majalla" panose="02000000000000000000" pitchFamily="2" charset="-78"/>
            </a:endParaRPr>
          </a:p>
          <a:p>
            <a:pPr marL="0" indent="0" algn="ctr" rtl="1">
              <a:buNone/>
            </a:pPr>
            <a:r>
              <a:rPr lang="ar-DZ" sz="2400" dirty="0" smtClean="0">
                <a:latin typeface="Sakkal Majalla" panose="02000000000000000000" pitchFamily="2" charset="-78"/>
                <a:cs typeface="Sakkal Majalla" panose="02000000000000000000" pitchFamily="2" charset="-78"/>
              </a:rPr>
              <a:t>في تصريح  </a:t>
            </a:r>
            <a:r>
              <a:rPr lang="ar-DZ" sz="2400" dirty="0">
                <a:latin typeface="Sakkal Majalla" panose="02000000000000000000" pitchFamily="2" charset="-78"/>
                <a:cs typeface="Sakkal Majalla" panose="02000000000000000000" pitchFamily="2" charset="-78"/>
              </a:rPr>
              <a:t>لرئيس مجلس إدارة شركة</a:t>
            </a:r>
            <a:r>
              <a:rPr lang="fr-FR" sz="2400" i="1" dirty="0">
                <a:latin typeface="Sakkal Majalla" panose="02000000000000000000" pitchFamily="2" charset="-78"/>
                <a:cs typeface="Sakkal Majalla" panose="02000000000000000000" pitchFamily="2" charset="-78"/>
              </a:rPr>
              <a:t>Ford </a:t>
            </a:r>
            <a:r>
              <a:rPr lang="fr-FR" sz="2400" i="1" dirty="0" err="1">
                <a:latin typeface="Sakkal Majalla" panose="02000000000000000000" pitchFamily="2" charset="-78"/>
                <a:cs typeface="Sakkal Majalla" panose="02000000000000000000" pitchFamily="2" charset="-78"/>
              </a:rPr>
              <a:t>Motor</a:t>
            </a:r>
            <a:r>
              <a:rPr lang="fr-FR" sz="2400" i="1" dirty="0">
                <a:latin typeface="Sakkal Majalla" panose="02000000000000000000" pitchFamily="2" charset="-78"/>
                <a:cs typeface="Sakkal Majalla" panose="02000000000000000000" pitchFamily="2" charset="-78"/>
              </a:rPr>
              <a:t> </a:t>
            </a:r>
            <a:r>
              <a:rPr lang="ar-DZ" sz="2400" dirty="0">
                <a:latin typeface="Sakkal Majalla" panose="02000000000000000000" pitchFamily="2" charset="-78"/>
                <a:cs typeface="Sakkal Majalla" panose="02000000000000000000" pitchFamily="2" charset="-78"/>
              </a:rPr>
              <a:t> " هناك </a:t>
            </a:r>
            <a:r>
              <a:rPr lang="ar-DZ" sz="2400" dirty="0">
                <a:solidFill>
                  <a:srgbClr val="FF0066"/>
                </a:solidFill>
                <a:latin typeface="Sakkal Majalla" panose="02000000000000000000" pitchFamily="2" charset="-78"/>
                <a:cs typeface="Sakkal Majalla" panose="02000000000000000000" pitchFamily="2" charset="-78"/>
              </a:rPr>
              <a:t>فرق بين المؤسسة الجيدة والمؤسسة العظيمة </a:t>
            </a:r>
            <a:r>
              <a:rPr lang="ar-DZ" sz="2400" dirty="0">
                <a:latin typeface="Sakkal Majalla" panose="02000000000000000000" pitchFamily="2" charset="-78"/>
                <a:cs typeface="Sakkal Majalla" panose="02000000000000000000" pitchFamily="2" charset="-78"/>
              </a:rPr>
              <a:t>، فالمؤسسة الجيدة </a:t>
            </a:r>
            <a:r>
              <a:rPr lang="ar-DZ" sz="2400" dirty="0">
                <a:solidFill>
                  <a:srgbClr val="FF0066"/>
                </a:solidFill>
                <a:latin typeface="Sakkal Majalla" panose="02000000000000000000" pitchFamily="2" charset="-78"/>
                <a:cs typeface="Sakkal Majalla" panose="02000000000000000000" pitchFamily="2" charset="-78"/>
              </a:rPr>
              <a:t>تقدم منتجات وخدمات ممتازة، </a:t>
            </a:r>
            <a:r>
              <a:rPr lang="ar-DZ" sz="2400" dirty="0">
                <a:latin typeface="Sakkal Majalla" panose="02000000000000000000" pitchFamily="2" charset="-78"/>
                <a:cs typeface="Sakkal Majalla" panose="02000000000000000000" pitchFamily="2" charset="-78"/>
              </a:rPr>
              <a:t>أما الشركات العظيمة فإنها كذلك </a:t>
            </a:r>
            <a:r>
              <a:rPr lang="ar-DZ" sz="2400" dirty="0">
                <a:solidFill>
                  <a:srgbClr val="FF0066"/>
                </a:solidFill>
                <a:latin typeface="Sakkal Majalla" panose="02000000000000000000" pitchFamily="2" charset="-78"/>
                <a:cs typeface="Sakkal Majalla" panose="02000000000000000000" pitchFamily="2" charset="-78"/>
              </a:rPr>
              <a:t>تقدم منتجات وخدمات ممتازة ولكنها تسعى أيضا لجعل العالم مكانا أفضل"</a:t>
            </a:r>
            <a:r>
              <a:rPr lang="ar-DZ" sz="2400" dirty="0">
                <a:latin typeface="Sakkal Majalla" panose="02000000000000000000" pitchFamily="2" charset="-78"/>
                <a:cs typeface="Sakkal Majalla" panose="02000000000000000000" pitchFamily="2" charset="-78"/>
              </a:rPr>
              <a:t>، أما شركة </a:t>
            </a:r>
            <a:r>
              <a:rPr lang="fr-FR" sz="2400" i="1" dirty="0" err="1">
                <a:latin typeface="Sakkal Majalla" panose="02000000000000000000" pitchFamily="2" charset="-78"/>
                <a:cs typeface="Sakkal Majalla" panose="02000000000000000000" pitchFamily="2" charset="-78"/>
              </a:rPr>
              <a:t>hewlett</a:t>
            </a:r>
            <a:r>
              <a:rPr lang="fr-FR" sz="2400" i="1" dirty="0">
                <a:latin typeface="Sakkal Majalla" panose="02000000000000000000" pitchFamily="2" charset="-78"/>
                <a:cs typeface="Sakkal Majalla" panose="02000000000000000000" pitchFamily="2" charset="-78"/>
              </a:rPr>
              <a:t> </a:t>
            </a:r>
            <a:r>
              <a:rPr lang="fr-FR" sz="2400" i="1" dirty="0" err="1">
                <a:latin typeface="Sakkal Majalla" panose="02000000000000000000" pitchFamily="2" charset="-78"/>
                <a:cs typeface="Sakkal Majalla" panose="02000000000000000000" pitchFamily="2" charset="-78"/>
              </a:rPr>
              <a:t>packard</a:t>
            </a:r>
            <a:r>
              <a:rPr lang="fr-FR" sz="2400" dirty="0">
                <a:latin typeface="Sakkal Majalla" panose="02000000000000000000" pitchFamily="2" charset="-78"/>
                <a:cs typeface="Sakkal Majalla" panose="02000000000000000000" pitchFamily="2" charset="-78"/>
              </a:rPr>
              <a:t> </a:t>
            </a:r>
            <a:r>
              <a:rPr lang="ar-DZ" sz="2400" dirty="0">
                <a:latin typeface="Sakkal Majalla" panose="02000000000000000000" pitchFamily="2" charset="-78"/>
                <a:cs typeface="Sakkal Majalla" panose="02000000000000000000" pitchFamily="2" charset="-78"/>
              </a:rPr>
              <a:t>فقد بينت أن "الشركات الفائزة في هذا القرن ستكون تلك التي تثبت بأفعالها أنها قادرة على أن تكون</a:t>
            </a:r>
            <a:r>
              <a:rPr lang="ar-DZ" sz="2400" i="1" dirty="0">
                <a:latin typeface="Sakkal Majalla" panose="02000000000000000000" pitchFamily="2" charset="-78"/>
                <a:cs typeface="Sakkal Majalla" panose="02000000000000000000" pitchFamily="2" charset="-78"/>
              </a:rPr>
              <a:t> </a:t>
            </a:r>
            <a:r>
              <a:rPr lang="ar-DZ" sz="2400" dirty="0">
                <a:latin typeface="Sakkal Majalla" panose="02000000000000000000" pitchFamily="2" charset="-78"/>
                <a:cs typeface="Sakkal Majalla" panose="02000000000000000000" pitchFamily="2" charset="-78"/>
              </a:rPr>
              <a:t> مربحة، وعلى أن تزيد من القيمة الاجتماعية، أي الشركات التي تبلي بلاء حسنا من حيث الأداء المالي والتشغيلي وتفعل الخير أيضا...وبصورة متزايدة سوف يذهب كل من حملة الأسهم والعملاء والشركاء والموظفون لاختيارها بأنفسهم لمكافأة الشركات التي تغذي التغيير الاجتماعي من خلال أعمالها </a:t>
            </a:r>
            <a:r>
              <a:rPr lang="ar-DZ" sz="2400" dirty="0" smtClean="0">
                <a:latin typeface="Sakkal Majalla" panose="02000000000000000000" pitchFamily="2" charset="-78"/>
                <a:cs typeface="Sakkal Majalla" panose="02000000000000000000" pitchFamily="2" charset="-78"/>
              </a:rPr>
              <a:t>التجارية</a:t>
            </a:r>
            <a:endParaRPr lang="fr-FR" sz="2400" dirty="0">
              <a:latin typeface="Sakkal Majalla" panose="02000000000000000000" pitchFamily="2" charset="-78"/>
              <a:cs typeface="Sakkal Majalla" panose="02000000000000000000" pitchFamily="2" charset="-78"/>
            </a:endParaRPr>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3153178" cy="1719064"/>
          </a:xfrm>
          <a:prstGeom prst="ellipse">
            <a:avLst/>
          </a:prstGeom>
          <a:ln>
            <a:noFill/>
          </a:ln>
          <a:effectLst>
            <a:softEdge rad="112500"/>
          </a:effectLst>
        </p:spPr>
      </p:pic>
    </p:spTree>
    <p:extLst>
      <p:ext uri="{BB962C8B-B14F-4D97-AF65-F5344CB8AC3E}">
        <p14:creationId xmlns="" xmlns:p14="http://schemas.microsoft.com/office/powerpoint/2010/main" val="168236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95600" y="764373"/>
            <a:ext cx="5230969" cy="1293028"/>
          </a:xfrm>
        </p:spPr>
        <p:txBody>
          <a:bodyPr/>
          <a:lstStyle/>
          <a:p>
            <a:pPr algn="l" rtl="1"/>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الفرص المتاحة في ظل تبني </a:t>
            </a:r>
            <a:r>
              <a:rPr lang="fr-FR"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csr</a:t>
            </a:r>
            <a:endParaRPr lang="fr-FR"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algn="r" rtl="1"/>
            <a:r>
              <a:rPr lang="ar-SA" b="1" dirty="0">
                <a:latin typeface="Sakkal Majalla" panose="02000000000000000000" pitchFamily="2" charset="-78"/>
                <a:cs typeface="Sakkal Majalla" panose="02000000000000000000" pitchFamily="2" charset="-78"/>
              </a:rPr>
              <a:t>تحسين الأداء </a:t>
            </a:r>
            <a:r>
              <a:rPr lang="ar-SA" b="1" dirty="0" smtClean="0">
                <a:latin typeface="Sakkal Majalla" panose="02000000000000000000" pitchFamily="2" charset="-78"/>
                <a:cs typeface="Sakkal Majalla" panose="02000000000000000000" pitchFamily="2" charset="-78"/>
              </a:rPr>
              <a:t>المالي</a:t>
            </a:r>
            <a:endParaRPr lang="fr-FR" b="1" dirty="0" smtClean="0">
              <a:latin typeface="Sakkal Majalla" panose="02000000000000000000" pitchFamily="2" charset="-78"/>
              <a:cs typeface="Sakkal Majalla" panose="02000000000000000000" pitchFamily="2" charset="-78"/>
            </a:endParaRPr>
          </a:p>
          <a:p>
            <a:pPr algn="r" rtl="1"/>
            <a:r>
              <a:rPr lang="ar-SA" b="1" dirty="0">
                <a:latin typeface="Sakkal Majalla" panose="02000000000000000000" pitchFamily="2" charset="-78"/>
                <a:cs typeface="Sakkal Majalla" panose="02000000000000000000" pitchFamily="2" charset="-78"/>
              </a:rPr>
              <a:t>تخفيض تكاليف </a:t>
            </a:r>
            <a:r>
              <a:rPr lang="ar-SA" b="1" dirty="0" smtClean="0">
                <a:latin typeface="Sakkal Majalla" panose="02000000000000000000" pitchFamily="2" charset="-78"/>
                <a:cs typeface="Sakkal Majalla" panose="02000000000000000000" pitchFamily="2" charset="-78"/>
              </a:rPr>
              <a:t>التشغيل</a:t>
            </a:r>
            <a:endParaRPr lang="fr-FR" b="1" dirty="0" smtClean="0">
              <a:latin typeface="Sakkal Majalla" panose="02000000000000000000" pitchFamily="2" charset="-78"/>
              <a:cs typeface="Sakkal Majalla" panose="02000000000000000000" pitchFamily="2" charset="-78"/>
            </a:endParaRPr>
          </a:p>
          <a:p>
            <a:pPr algn="r" rtl="1"/>
            <a:r>
              <a:rPr lang="ar-SA" b="1" dirty="0">
                <a:latin typeface="Sakkal Majalla" panose="02000000000000000000" pitchFamily="2" charset="-78"/>
                <a:cs typeface="Sakkal Majalla" panose="02000000000000000000" pitchFamily="2" charset="-78"/>
              </a:rPr>
              <a:t>تحسين سمعة </a:t>
            </a:r>
            <a:r>
              <a:rPr lang="ar-SA" b="1" dirty="0" smtClean="0">
                <a:latin typeface="Sakkal Majalla" panose="02000000000000000000" pitchFamily="2" charset="-78"/>
                <a:cs typeface="Sakkal Majalla" panose="02000000000000000000" pitchFamily="2" charset="-78"/>
              </a:rPr>
              <a:t>المؤسسة</a:t>
            </a:r>
            <a:endParaRPr lang="fr-FR" b="1" dirty="0" smtClean="0">
              <a:latin typeface="Sakkal Majalla" panose="02000000000000000000" pitchFamily="2" charset="-78"/>
              <a:cs typeface="Sakkal Majalla" panose="02000000000000000000" pitchFamily="2" charset="-78"/>
            </a:endParaRPr>
          </a:p>
          <a:p>
            <a:pPr algn="r" rtl="1"/>
            <a:r>
              <a:rPr lang="ar-SA" b="1" dirty="0">
                <a:latin typeface="Sakkal Majalla" panose="02000000000000000000" pitchFamily="2" charset="-78"/>
                <a:cs typeface="Sakkal Majalla" panose="02000000000000000000" pitchFamily="2" charset="-78"/>
              </a:rPr>
              <a:t>تعزيز المبيعات وولاء </a:t>
            </a:r>
            <a:r>
              <a:rPr lang="ar-SA" b="1" dirty="0" smtClean="0">
                <a:latin typeface="Sakkal Majalla" panose="02000000000000000000" pitchFamily="2" charset="-78"/>
                <a:cs typeface="Sakkal Majalla" panose="02000000000000000000" pitchFamily="2" charset="-78"/>
              </a:rPr>
              <a:t>العملاء</a:t>
            </a:r>
            <a:endParaRPr lang="fr-FR" b="1" dirty="0" smtClean="0">
              <a:latin typeface="Sakkal Majalla" panose="02000000000000000000" pitchFamily="2" charset="-78"/>
              <a:cs typeface="Sakkal Majalla" panose="02000000000000000000" pitchFamily="2" charset="-78"/>
            </a:endParaRPr>
          </a:p>
          <a:p>
            <a:pPr algn="r" rtl="1"/>
            <a:r>
              <a:rPr lang="ar-SA" b="1" dirty="0">
                <a:latin typeface="Sakkal Majalla" panose="02000000000000000000" pitchFamily="2" charset="-78"/>
                <a:cs typeface="Sakkal Majalla" panose="02000000000000000000" pitchFamily="2" charset="-78"/>
              </a:rPr>
              <a:t>زيادة الإنتاجية </a:t>
            </a:r>
            <a:r>
              <a:rPr lang="ar-SA" b="1" dirty="0" smtClean="0">
                <a:latin typeface="Sakkal Majalla" panose="02000000000000000000" pitchFamily="2" charset="-78"/>
                <a:cs typeface="Sakkal Majalla" panose="02000000000000000000" pitchFamily="2" charset="-78"/>
              </a:rPr>
              <a:t>والجودة</a:t>
            </a:r>
            <a:endParaRPr lang="fr-FR" b="1" dirty="0" smtClean="0">
              <a:latin typeface="Sakkal Majalla" panose="02000000000000000000" pitchFamily="2" charset="-78"/>
              <a:cs typeface="Sakkal Majalla" panose="02000000000000000000" pitchFamily="2" charset="-78"/>
            </a:endParaRPr>
          </a:p>
          <a:p>
            <a:pPr algn="r" rtl="1"/>
            <a:r>
              <a:rPr lang="ar-SA" b="1" dirty="0">
                <a:latin typeface="Sakkal Majalla" panose="02000000000000000000" pitchFamily="2" charset="-78"/>
                <a:cs typeface="Sakkal Majalla" panose="02000000000000000000" pitchFamily="2" charset="-78"/>
              </a:rPr>
              <a:t>زيادة القدرة على جذب العاملين والاحتفاظ </a:t>
            </a:r>
            <a:r>
              <a:rPr lang="ar-SA" b="1" dirty="0" err="1" smtClean="0">
                <a:latin typeface="Sakkal Majalla" panose="02000000000000000000" pitchFamily="2" charset="-78"/>
                <a:cs typeface="Sakkal Majalla" panose="02000000000000000000" pitchFamily="2" charset="-78"/>
              </a:rPr>
              <a:t>ﺑﻬم</a:t>
            </a:r>
            <a:endParaRPr lang="fr-FR" b="1" dirty="0" smtClean="0">
              <a:latin typeface="Sakkal Majalla" panose="02000000000000000000" pitchFamily="2" charset="-78"/>
              <a:cs typeface="Sakkal Majalla" panose="02000000000000000000" pitchFamily="2" charset="-78"/>
            </a:endParaRPr>
          </a:p>
          <a:p>
            <a:pPr algn="r" rtl="1"/>
            <a:r>
              <a:rPr lang="ar-DZ" dirty="0">
                <a:latin typeface="Sakkal Majalla" panose="02000000000000000000" pitchFamily="2" charset="-78"/>
                <a:cs typeface="Sakkal Majalla" panose="02000000000000000000" pitchFamily="2" charset="-78"/>
              </a:rPr>
              <a:t>رفع قيمة الأسهم في الأمد </a:t>
            </a:r>
            <a:r>
              <a:rPr lang="ar-DZ" dirty="0" smtClean="0">
                <a:latin typeface="Sakkal Majalla" panose="02000000000000000000" pitchFamily="2" charset="-78"/>
                <a:cs typeface="Sakkal Majalla" panose="02000000000000000000" pitchFamily="2" charset="-78"/>
              </a:rPr>
              <a:t>الطويل</a:t>
            </a:r>
            <a:endParaRPr lang="fr-FR" dirty="0" smtClean="0">
              <a:latin typeface="Sakkal Majalla" panose="02000000000000000000" pitchFamily="2" charset="-78"/>
              <a:cs typeface="Sakkal Majalla" panose="02000000000000000000" pitchFamily="2" charset="-78"/>
            </a:endParaRPr>
          </a:p>
          <a:p>
            <a:pPr algn="r" rtl="1"/>
            <a:r>
              <a:rPr lang="ar-DZ" dirty="0" smtClean="0">
                <a:latin typeface="Sakkal Majalla" panose="02000000000000000000" pitchFamily="2" charset="-78"/>
                <a:cs typeface="Sakkal Majalla" panose="02000000000000000000" pitchFamily="2" charset="-78"/>
              </a:rPr>
              <a:t>بناء علاقات حكومية قوية</a:t>
            </a:r>
            <a:endParaRPr lang="fr-FR" dirty="0" smtClean="0">
              <a:latin typeface="Sakkal Majalla" panose="02000000000000000000" pitchFamily="2" charset="-78"/>
              <a:cs typeface="Sakkal Majalla" panose="02000000000000000000" pitchFamily="2" charset="-78"/>
            </a:endParaRPr>
          </a:p>
          <a:p>
            <a:pPr marL="0" indent="0" algn="r" rtl="1">
              <a:buNone/>
            </a:pPr>
            <a:endParaRPr lang="fr-FR" dirty="0">
              <a:latin typeface="Sakkal Majalla" panose="02000000000000000000" pitchFamily="2" charset="-78"/>
              <a:cs typeface="Sakkal Majalla" panose="02000000000000000000" pitchFamily="2" charset="-78"/>
            </a:endParaRPr>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614411"/>
            <a:ext cx="3153178" cy="1719064"/>
          </a:xfrm>
          <a:prstGeom prst="ellipse">
            <a:avLst/>
          </a:prstGeom>
          <a:ln>
            <a:noFill/>
          </a:ln>
          <a:effectLst>
            <a:softEdge rad="112500"/>
          </a:effectLst>
        </p:spPr>
      </p:pic>
    </p:spTree>
    <p:extLst>
      <p:ext uri="{BB962C8B-B14F-4D97-AF65-F5344CB8AC3E}">
        <p14:creationId xmlns="" xmlns:p14="http://schemas.microsoft.com/office/powerpoint/2010/main" val="147873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r" rtl="1">
              <a:buNone/>
            </a:pPr>
            <a:r>
              <a:rPr lang="ar-DZ" dirty="0">
                <a:latin typeface="Sakkal Majalla" panose="02000000000000000000" pitchFamily="2" charset="-78"/>
                <a:cs typeface="Sakkal Majalla" panose="02000000000000000000" pitchFamily="2" charset="-78"/>
              </a:rPr>
              <a:t>معهد "</a:t>
            </a:r>
            <a:r>
              <a:rPr lang="fr-FR" dirty="0" err="1">
                <a:latin typeface="Sakkal Majalla" panose="02000000000000000000" pitchFamily="2" charset="-78"/>
                <a:cs typeface="Sakkal Majalla" panose="02000000000000000000" pitchFamily="2" charset="-78"/>
              </a:rPr>
              <a:t>Reputation</a:t>
            </a:r>
            <a:r>
              <a:rPr lang="fr-FR" dirty="0">
                <a:latin typeface="Sakkal Majalla" panose="02000000000000000000" pitchFamily="2" charset="-78"/>
                <a:cs typeface="Sakkal Majalla" panose="02000000000000000000" pitchFamily="2" charset="-78"/>
              </a:rPr>
              <a:t>" </a:t>
            </a:r>
            <a:r>
              <a:rPr lang="ar-DZ" dirty="0">
                <a:latin typeface="Sakkal Majalla" panose="02000000000000000000" pitchFamily="2" charset="-78"/>
                <a:cs typeface="Sakkal Majalla" panose="02000000000000000000" pitchFamily="2" charset="-78"/>
              </a:rPr>
              <a:t>وهو أحد المؤسسات الاستشارية العالمية والمتخصص في رصد إسهامات المؤسسات، والذي يقوم بتصنيف المؤسسات على مستوى العالم من ناحية إسهاماتها في المسئولية الاجتماعية</a:t>
            </a:r>
            <a:r>
              <a:rPr lang="ar-DZ" dirty="0" smtClean="0">
                <a:latin typeface="Sakkal Majalla" panose="02000000000000000000" pitchFamily="2" charset="-78"/>
                <a:cs typeface="Sakkal Majalla" panose="02000000000000000000" pitchFamily="2" charset="-78"/>
              </a:rPr>
              <a:t>.</a:t>
            </a:r>
            <a:r>
              <a:rPr lang="ar-DZ" dirty="0">
                <a:latin typeface="Sakkal Majalla" panose="02000000000000000000" pitchFamily="2" charset="-78"/>
                <a:cs typeface="Sakkal Majalla" panose="02000000000000000000" pitchFamily="2" charset="-78"/>
              </a:rPr>
              <a:t> في سبر اراء له كان من أهم عباراته:</a:t>
            </a:r>
            <a:endParaRPr lang="fr-FR" dirty="0">
              <a:latin typeface="Sakkal Majalla" panose="02000000000000000000" pitchFamily="2" charset="-78"/>
              <a:cs typeface="Sakkal Majalla" panose="02000000000000000000" pitchFamily="2" charset="-78"/>
            </a:endParaRPr>
          </a:p>
          <a:p>
            <a:pPr marL="0" lvl="0" indent="0" algn="r" rtl="1">
              <a:buNone/>
            </a:pPr>
            <a:endParaRPr lang="ar-DZ" dirty="0" smtClean="0">
              <a:latin typeface="Sakkal Majalla" panose="02000000000000000000" pitchFamily="2" charset="-78"/>
              <a:cs typeface="Sakkal Majalla" panose="02000000000000000000" pitchFamily="2" charset="-78"/>
            </a:endParaRPr>
          </a:p>
          <a:p>
            <a:pPr algn="r" rtl="1"/>
            <a:r>
              <a:rPr lang="ar-DZ" dirty="0" smtClean="0">
                <a:latin typeface="Sakkal Majalla" panose="02000000000000000000" pitchFamily="2" charset="-78"/>
                <a:cs typeface="Sakkal Majalla" panose="02000000000000000000" pitchFamily="2" charset="-78"/>
              </a:rPr>
              <a:t>المؤسسة </a:t>
            </a:r>
            <a:r>
              <a:rPr lang="ar-DZ" dirty="0">
                <a:latin typeface="Sakkal Majalla" panose="02000000000000000000" pitchFamily="2" charset="-78"/>
                <a:cs typeface="Sakkal Majalla" panose="02000000000000000000" pitchFamily="2" charset="-78"/>
              </a:rPr>
              <a:t>هي كالمواطن الصالح، عليها دعم القضايا الإيجابية وحماية البيئة</a:t>
            </a:r>
            <a:r>
              <a:rPr lang="ar-DZ" dirty="0" smtClean="0">
                <a:latin typeface="Sakkal Majalla" panose="02000000000000000000" pitchFamily="2" charset="-78"/>
                <a:cs typeface="Sakkal Majalla" panose="02000000000000000000" pitchFamily="2" charset="-78"/>
              </a:rPr>
              <a:t>”.</a:t>
            </a:r>
          </a:p>
          <a:p>
            <a:pPr algn="r" rtl="1"/>
            <a:r>
              <a:rPr lang="fr-FR" dirty="0" smtClean="0">
                <a:latin typeface="Sakkal Majalla" panose="02000000000000000000" pitchFamily="2" charset="-78"/>
                <a:cs typeface="Sakkal Majalla" panose="02000000000000000000" pitchFamily="2" charset="-78"/>
              </a:rPr>
              <a:t> </a:t>
            </a:r>
            <a:r>
              <a:rPr lang="ar-DZ" dirty="0" smtClean="0">
                <a:latin typeface="Sakkal Majalla" panose="02000000000000000000" pitchFamily="2" charset="-78"/>
                <a:cs typeface="Sakkal Majalla" panose="02000000000000000000" pitchFamily="2" charset="-78"/>
              </a:rPr>
              <a:t>يجب </a:t>
            </a:r>
            <a:r>
              <a:rPr lang="ar-DZ" dirty="0">
                <a:latin typeface="Sakkal Majalla" panose="02000000000000000000" pitchFamily="2" charset="-78"/>
                <a:cs typeface="Sakkal Majalla" panose="02000000000000000000" pitchFamily="2" charset="-78"/>
              </a:rPr>
              <a:t>على إدارة المؤسسات أن تتحلى بالمسؤولية، وأن تكون منفتحة وأخلاقية وشفافة في كل تصرفاتها ومشاريعها.</a:t>
            </a:r>
            <a:endParaRPr lang="fr-FR" dirty="0">
              <a:latin typeface="Sakkal Majalla" panose="02000000000000000000" pitchFamily="2" charset="-78"/>
              <a:cs typeface="Sakkal Majalla" panose="02000000000000000000" pitchFamily="2" charset="-78"/>
            </a:endParaRPr>
          </a:p>
          <a:p>
            <a:pPr lvl="0" algn="r" rtl="1"/>
            <a:r>
              <a:rPr lang="ar-DZ" dirty="0">
                <a:latin typeface="Sakkal Majalla" panose="02000000000000000000" pitchFamily="2" charset="-78"/>
                <a:cs typeface="Sakkal Majalla" panose="02000000000000000000" pitchFamily="2" charset="-78"/>
              </a:rPr>
              <a:t>على المؤسسة أن تكون مكانا مريحا للعمل وأن تعامل موظفيها بشكل جيد.</a:t>
            </a:r>
            <a:endParaRPr lang="fr-FR" dirty="0">
              <a:latin typeface="Sakkal Majalla" panose="02000000000000000000" pitchFamily="2" charset="-78"/>
              <a:cs typeface="Sakkal Majalla" panose="02000000000000000000" pitchFamily="2" charset="-78"/>
            </a:endParaRPr>
          </a:p>
          <a:p>
            <a:pPr marL="0" indent="0" algn="r" rtl="1">
              <a:buNone/>
            </a:pPr>
            <a:r>
              <a:rPr lang="ar-DZ" dirty="0" smtClean="0">
                <a:latin typeface="Sakkal Majalla" panose="02000000000000000000" pitchFamily="2" charset="-78"/>
                <a:cs typeface="Sakkal Majalla" panose="02000000000000000000" pitchFamily="2" charset="-78"/>
              </a:rPr>
              <a:t>تعادلت </a:t>
            </a:r>
            <a:r>
              <a:rPr lang="ar-DZ" dirty="0">
                <a:latin typeface="Sakkal Majalla" panose="02000000000000000000" pitchFamily="2" charset="-78"/>
                <a:cs typeface="Sakkal Majalla" panose="02000000000000000000" pitchFamily="2" charset="-78"/>
              </a:rPr>
              <a:t>4 مؤسسات في هذا التقييم، واحتلت المرتبة الأولى، وهي: </a:t>
            </a:r>
            <a:r>
              <a:rPr lang="fr-FR" i="1" dirty="0">
                <a:latin typeface="Sakkal Majalla" panose="02000000000000000000" pitchFamily="2" charset="-78"/>
                <a:cs typeface="Sakkal Majalla" panose="02000000000000000000" pitchFamily="2" charset="-78"/>
              </a:rPr>
              <a:t>Microsoft</a:t>
            </a:r>
            <a:r>
              <a:rPr lang="ar-DZ" dirty="0">
                <a:latin typeface="Sakkal Majalla" panose="02000000000000000000" pitchFamily="2" charset="-78"/>
                <a:cs typeface="Sakkal Majalla" panose="02000000000000000000" pitchFamily="2" charset="-78"/>
              </a:rPr>
              <a:t> و</a:t>
            </a:r>
            <a:r>
              <a:rPr lang="fr-FR" i="1" dirty="0">
                <a:latin typeface="Sakkal Majalla" panose="02000000000000000000" pitchFamily="2" charset="-78"/>
                <a:cs typeface="Sakkal Majalla" panose="02000000000000000000" pitchFamily="2" charset="-78"/>
              </a:rPr>
              <a:t>Walt Disney</a:t>
            </a:r>
            <a:r>
              <a:rPr lang="fr-FR" dirty="0">
                <a:latin typeface="Sakkal Majalla" panose="02000000000000000000" pitchFamily="2" charset="-78"/>
                <a:cs typeface="Sakkal Majalla" panose="02000000000000000000" pitchFamily="2" charset="-78"/>
              </a:rPr>
              <a:t> </a:t>
            </a:r>
            <a:r>
              <a:rPr lang="fr-FR" i="1" dirty="0">
                <a:latin typeface="Sakkal Majalla" panose="02000000000000000000" pitchFamily="2" charset="-78"/>
                <a:cs typeface="Sakkal Majalla" panose="02000000000000000000" pitchFamily="2" charset="-78"/>
              </a:rPr>
              <a:t> Google</a:t>
            </a:r>
            <a:r>
              <a:rPr lang="ar-DZ" dirty="0">
                <a:latin typeface="Sakkal Majalla" panose="02000000000000000000" pitchFamily="2" charset="-78"/>
                <a:cs typeface="Sakkal Majalla" panose="02000000000000000000" pitchFamily="2" charset="-78"/>
              </a:rPr>
              <a:t> و</a:t>
            </a:r>
            <a:r>
              <a:rPr lang="fr-FR" i="1" dirty="0">
                <a:latin typeface="Sakkal Majalla" panose="02000000000000000000" pitchFamily="2" charset="-78"/>
                <a:cs typeface="Sakkal Majalla" panose="02000000000000000000" pitchFamily="2" charset="-78"/>
              </a:rPr>
              <a:t>BMW</a:t>
            </a:r>
            <a:r>
              <a:rPr lang="ar-DZ" dirty="0">
                <a:latin typeface="Sakkal Majalla" panose="02000000000000000000" pitchFamily="2" charset="-78"/>
                <a:cs typeface="Sakkal Majalla" panose="02000000000000000000" pitchFamily="2" charset="-78"/>
              </a:rPr>
              <a:t>، بوصفها أفضل المؤسسات في مجال المسؤولية الاجتماعية. </a:t>
            </a:r>
            <a:endParaRPr lang="ar-DZ" dirty="0" smtClean="0">
              <a:latin typeface="Sakkal Majalla" panose="02000000000000000000" pitchFamily="2" charset="-78"/>
              <a:cs typeface="Sakkal Majalla" panose="02000000000000000000" pitchFamily="2" charset="-78"/>
            </a:endParaRPr>
          </a:p>
          <a:p>
            <a:pPr marL="0" indent="0" algn="r" rtl="1">
              <a:buNone/>
            </a:pPr>
            <a:r>
              <a:rPr lang="ar-DZ" dirty="0">
                <a:latin typeface="Sakkal Majalla" panose="02000000000000000000" pitchFamily="2" charset="-78"/>
                <a:cs typeface="Sakkal Majalla" panose="02000000000000000000" pitchFamily="2" charset="-78"/>
              </a:rPr>
              <a:t>لعل أشهر الشركات العالمية التي تتصدر قائمة الاستعانة بالضمير الاجتماعي والسياسة الخضراء، هي شركة “جوجل” العملاقة في مجال التكنولوجيا، إضافة إلى شركة “والت ديزني”، بعد أن أعلنت كل منهما الاستعانة بالمصادر النباتية.</a:t>
            </a:r>
            <a:endParaRPr lang="fr-FR" dirty="0">
              <a:latin typeface="Sakkal Majalla" panose="02000000000000000000" pitchFamily="2" charset="-78"/>
              <a:cs typeface="Sakkal Majalla" panose="02000000000000000000" pitchFamily="2" charset="-78"/>
            </a:endParaRPr>
          </a:p>
        </p:txBody>
      </p:sp>
    </p:spTree>
    <p:extLst>
      <p:ext uri="{BB962C8B-B14F-4D97-AF65-F5344CB8AC3E}">
        <p14:creationId xmlns="" xmlns:p14="http://schemas.microsoft.com/office/powerpoint/2010/main" val="415177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19150" y="1775460"/>
            <a:ext cx="10820400" cy="5082540"/>
          </a:xfrm>
        </p:spPr>
        <p:txBody>
          <a:bodyPr>
            <a:noAutofit/>
          </a:bodyPr>
          <a:lstStyle/>
          <a:p>
            <a:pPr algn="r" rtl="1"/>
            <a:r>
              <a:rPr lang="ar-SA" sz="2400" b="1" dirty="0">
                <a:latin typeface="Sakkal Majalla" panose="02000000000000000000" pitchFamily="2" charset="-78"/>
                <a:cs typeface="Sakkal Majalla" panose="02000000000000000000" pitchFamily="2" charset="-78"/>
              </a:rPr>
              <a:t>تولي مبادئ</a:t>
            </a:r>
            <a:r>
              <a:rPr lang="fr-FR" sz="2400" b="1" u="sng" dirty="0">
                <a:latin typeface="Sakkal Majalla" panose="02000000000000000000" pitchFamily="2" charset="-78"/>
                <a:cs typeface="Sakkal Majalla" panose="02000000000000000000" pitchFamily="2" charset="-78"/>
                <a:hlinkClick r:id="rId2"/>
              </a:rPr>
              <a:t> </a:t>
            </a:r>
            <a:r>
              <a:rPr lang="ar-SA" sz="2400" b="1" u="sng" dirty="0">
                <a:latin typeface="Sakkal Majalla" panose="02000000000000000000" pitchFamily="2" charset="-78"/>
                <a:cs typeface="Sakkal Majalla" panose="02000000000000000000" pitchFamily="2" charset="-78"/>
                <a:hlinkClick r:id="rId2"/>
              </a:rPr>
              <a:t>المسؤولية الاجتماعية</a:t>
            </a:r>
            <a:r>
              <a:rPr lang="fr-FR" sz="2400" b="1" dirty="0">
                <a:latin typeface="Sakkal Majalla" panose="02000000000000000000" pitchFamily="2" charset="-78"/>
                <a:cs typeface="Sakkal Majalla" panose="02000000000000000000" pitchFamily="2" charset="-78"/>
              </a:rPr>
              <a:t> </a:t>
            </a:r>
            <a:r>
              <a:rPr lang="ar-SA" sz="2400" b="1" dirty="0">
                <a:latin typeface="Sakkal Majalla" panose="02000000000000000000" pitchFamily="2" charset="-78"/>
                <a:cs typeface="Sakkal Majalla" panose="02000000000000000000" pitchFamily="2" charset="-78"/>
              </a:rPr>
              <a:t>الداخلية اهتمامًا خاصًا؛ ولعلها تعكس بهذه الاستراتيجية رغبتها في الانطلاق/ البناء من الداخل أولًا؛ فكل نجاح تسعى الشركة إلى تحقيقه لن تتمكن منه إلا من خلال </a:t>
            </a:r>
            <a:r>
              <a:rPr lang="ar-SA" sz="2400" b="1" dirty="0" smtClean="0">
                <a:latin typeface="Sakkal Majalla" panose="02000000000000000000" pitchFamily="2" charset="-78"/>
                <a:cs typeface="Sakkal Majalla" panose="02000000000000000000" pitchFamily="2" charset="-78"/>
              </a:rPr>
              <a:t>موظفيها</a:t>
            </a:r>
            <a:endParaRPr lang="ar-DZ" sz="2400" b="1" dirty="0" smtClean="0">
              <a:latin typeface="Sakkal Majalla" panose="02000000000000000000" pitchFamily="2" charset="-78"/>
              <a:cs typeface="Sakkal Majalla" panose="02000000000000000000" pitchFamily="2" charset="-78"/>
            </a:endParaRPr>
          </a:p>
          <a:p>
            <a:pPr algn="r" rtl="1"/>
            <a:r>
              <a:rPr lang="ar-SA" sz="2400" b="1" dirty="0">
                <a:latin typeface="Sakkal Majalla" panose="02000000000000000000" pitchFamily="2" charset="-78"/>
                <a:cs typeface="Sakkal Majalla" panose="02000000000000000000" pitchFamily="2" charset="-78"/>
              </a:rPr>
              <a:t>جوجل تحاول دفع هؤلاء الموظفين للعب دور إيجابي على المسرح الاجتماعي الكبير؛ فتدفعهم، على سبيل المثال، إلى الأعمال التطوعية، وقضاء بعض الأوقات في الجمعيات والمؤسسات الخيرية بشتى أنواعها</a:t>
            </a:r>
            <a:r>
              <a:rPr lang="fr-FR" sz="2400" b="1" dirty="0">
                <a:latin typeface="Sakkal Majalla" panose="02000000000000000000" pitchFamily="2" charset="-78"/>
                <a:cs typeface="Sakkal Majalla" panose="02000000000000000000" pitchFamily="2" charset="-78"/>
              </a:rPr>
              <a:t>.</a:t>
            </a:r>
          </a:p>
          <a:p>
            <a:pPr algn="r" rtl="1"/>
            <a:r>
              <a:rPr lang="ar-SA" sz="2400" b="1" dirty="0">
                <a:latin typeface="Sakkal Majalla" panose="02000000000000000000" pitchFamily="2" charset="-78"/>
                <a:cs typeface="Sakkal Majalla" panose="02000000000000000000" pitchFamily="2" charset="-78"/>
              </a:rPr>
              <a:t>حيث خصصت حوالي 50 مليون دولار لمساعدة الأطفال والأشخاص في المجتمعات المهمشة والمحرومة في عدة مناطق من العالم</a:t>
            </a:r>
            <a:r>
              <a:rPr lang="fr-FR" sz="2400" b="1" dirty="0">
                <a:latin typeface="Sakkal Majalla" panose="02000000000000000000" pitchFamily="2" charset="-78"/>
                <a:cs typeface="Sakkal Majalla" panose="02000000000000000000" pitchFamily="2" charset="-78"/>
              </a:rPr>
              <a:t>.</a:t>
            </a:r>
          </a:p>
          <a:p>
            <a:pPr algn="r" rtl="1"/>
            <a:r>
              <a:rPr lang="ar-SA" sz="2400" b="1" dirty="0">
                <a:latin typeface="Sakkal Majalla" panose="02000000000000000000" pitchFamily="2" charset="-78"/>
                <a:cs typeface="Sakkal Majalla" panose="02000000000000000000" pitchFamily="2" charset="-78"/>
              </a:rPr>
              <a:t>ومن خلال هذه المهارات والدورات التي توفرها الشركة تستطيع تغيير نمط حياة مجتمعات برمتها، وتحسين مستوى معيشة أفرادها</a:t>
            </a:r>
            <a:r>
              <a:rPr lang="fr-FR" sz="2400" b="1" dirty="0">
                <a:latin typeface="Sakkal Majalla" panose="02000000000000000000" pitchFamily="2" charset="-78"/>
                <a:cs typeface="Sakkal Majalla" panose="02000000000000000000" pitchFamily="2" charset="-78"/>
              </a:rPr>
              <a:t>.</a:t>
            </a:r>
          </a:p>
          <a:p>
            <a:pPr algn="r" rtl="1"/>
            <a:r>
              <a:rPr lang="ar-SA" sz="2400" b="1" dirty="0">
                <a:latin typeface="Sakkal Majalla" panose="02000000000000000000" pitchFamily="2" charset="-78"/>
                <a:cs typeface="Sakkal Majalla" panose="02000000000000000000" pitchFamily="2" charset="-78"/>
              </a:rPr>
              <a:t>الهدف من مبادئ المسؤولية الاجتماعية لديها، وهذه الممارسات هو صنع أجيال قادرة على مواجهة تحديات المستقبل المتراكبة، والتي من العسير اجتيازها من دون التسلح بأحدث المعارف </a:t>
            </a:r>
            <a:r>
              <a:rPr lang="ar-SA" sz="2400" b="1" dirty="0" smtClean="0">
                <a:latin typeface="Sakkal Majalla" panose="02000000000000000000" pitchFamily="2" charset="-78"/>
                <a:cs typeface="Sakkal Majalla" panose="02000000000000000000" pitchFamily="2" charset="-78"/>
              </a:rPr>
              <a:t>المتقدمة</a:t>
            </a:r>
            <a:endParaRPr lang="ar-DZ" sz="2400" b="1" dirty="0" smtClean="0">
              <a:latin typeface="Sakkal Majalla" panose="02000000000000000000" pitchFamily="2" charset="-78"/>
              <a:cs typeface="Sakkal Majalla" panose="02000000000000000000" pitchFamily="2" charset="-78"/>
            </a:endParaRPr>
          </a:p>
          <a:p>
            <a:pPr algn="r" rtl="1"/>
            <a:endParaRPr lang="fr-FR" sz="2400" b="1" dirty="0">
              <a:latin typeface="Sakkal Majalla" panose="02000000000000000000" pitchFamily="2" charset="-78"/>
              <a:cs typeface="Sakkal Majalla" panose="02000000000000000000" pitchFamily="2" charset="-78"/>
            </a:endParaRPr>
          </a:p>
          <a:p>
            <a:pPr algn="r" rtl="1"/>
            <a:endParaRPr lang="ar-DZ" sz="2400" b="1" dirty="0">
              <a:latin typeface="Sakkal Majalla" panose="02000000000000000000" pitchFamily="2" charset="-78"/>
              <a:cs typeface="Sakkal Majalla" panose="02000000000000000000" pitchFamily="2" charset="-78"/>
            </a:endParaRPr>
          </a:p>
          <a:p>
            <a:pPr algn="r" rtl="1"/>
            <a:endParaRPr lang="fr-FR" sz="2400" b="1" dirty="0">
              <a:latin typeface="Sakkal Majalla" panose="02000000000000000000" pitchFamily="2" charset="-78"/>
              <a:cs typeface="Sakkal Majalla" panose="02000000000000000000" pitchFamily="2" charset="-78"/>
            </a:endParaRPr>
          </a:p>
          <a:p>
            <a:pPr algn="r" rtl="1"/>
            <a:endParaRPr lang="fr-FR" sz="2400" b="1" dirty="0">
              <a:latin typeface="Sakkal Majalla" panose="02000000000000000000" pitchFamily="2" charset="-78"/>
              <a:cs typeface="Sakkal Majalla" panose="02000000000000000000" pitchFamily="2" charset="-78"/>
            </a:endParaRPr>
          </a:p>
          <a:p>
            <a:pPr algn="r" rtl="1"/>
            <a:endParaRPr lang="fr-FR" sz="2400" b="1" dirty="0">
              <a:latin typeface="Sakkal Majalla" panose="02000000000000000000" pitchFamily="2" charset="-78"/>
              <a:cs typeface="Sakkal Majalla" panose="02000000000000000000" pitchFamily="2" charset="-78"/>
            </a:endParaRPr>
          </a:p>
          <a:p>
            <a:pPr algn="r" rtl="1"/>
            <a:endParaRPr lang="fr-FR" sz="2400" b="1" dirty="0">
              <a:latin typeface="Sakkal Majalla" panose="02000000000000000000" pitchFamily="2" charset="-78"/>
              <a:cs typeface="Sakkal Majalla" panose="02000000000000000000" pitchFamily="2" charset="-78"/>
            </a:endParaRPr>
          </a:p>
        </p:txBody>
      </p:sp>
      <p:pic>
        <p:nvPicPr>
          <p:cNvPr id="4" name="Imag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972174" y="438150"/>
            <a:ext cx="4543425" cy="1057274"/>
          </a:xfrm>
          <a:prstGeom prst="rect">
            <a:avLst/>
          </a:prstGeom>
        </p:spPr>
      </p:pic>
      <p:pic>
        <p:nvPicPr>
          <p:cNvPr id="6" name="Image 5" descr="شركة &quot;جوجل&quot; تساعد تايوان في تدريب خمسة آلاف من خبراء الذكاء | مصراوى"/>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2381250" cy="1585912"/>
          </a:xfrm>
          <a:prstGeom prst="rect">
            <a:avLst/>
          </a:prstGeom>
          <a:noFill/>
          <a:ln>
            <a:noFill/>
          </a:ln>
        </p:spPr>
      </p:pic>
    </p:spTree>
    <p:extLst>
      <p:ext uri="{BB962C8B-B14F-4D97-AF65-F5344CB8AC3E}">
        <p14:creationId xmlns="" xmlns:p14="http://schemas.microsoft.com/office/powerpoint/2010/main" val="3894484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9550" y="1676400"/>
            <a:ext cx="11296650" cy="5181600"/>
          </a:xfrm>
        </p:spPr>
        <p:txBody>
          <a:bodyPr>
            <a:normAutofit/>
          </a:bodyPr>
          <a:lstStyle/>
          <a:p>
            <a:pPr algn="r" rtl="1"/>
            <a:r>
              <a:rPr lang="ar-SA" sz="2400" b="1" dirty="0">
                <a:latin typeface="Sakkal Majalla" panose="02000000000000000000" pitchFamily="2" charset="-78"/>
                <a:cs typeface="Sakkal Majalla" panose="02000000000000000000" pitchFamily="2" charset="-78"/>
              </a:rPr>
              <a:t>التدريب الذي تقدمه الشركة يسهم، وعلى نحو مباشر، في مساعدة الكثيرين في الحصول على الوظائف، ومن ثم محاربة البطالة التي أمست ظاهرة تؤرق العالم برمته</a:t>
            </a:r>
            <a:r>
              <a:rPr lang="fr-FR" sz="2400" b="1" dirty="0">
                <a:latin typeface="Sakkal Majalla" panose="02000000000000000000" pitchFamily="2" charset="-78"/>
                <a:cs typeface="Sakkal Majalla" panose="02000000000000000000" pitchFamily="2" charset="-78"/>
              </a:rPr>
              <a:t>.</a:t>
            </a:r>
            <a:endParaRPr lang="ar-DZ" sz="2400" b="1" dirty="0">
              <a:latin typeface="Sakkal Majalla" panose="02000000000000000000" pitchFamily="2" charset="-78"/>
              <a:cs typeface="Sakkal Majalla" panose="02000000000000000000" pitchFamily="2" charset="-78"/>
            </a:endParaRPr>
          </a:p>
          <a:p>
            <a:pPr algn="r" rtl="1"/>
            <a:r>
              <a:rPr lang="ar-SA" sz="2400" b="1" dirty="0">
                <a:latin typeface="Sakkal Majalla" panose="02000000000000000000" pitchFamily="2" charset="-78"/>
                <a:cs typeface="Sakkal Majalla" panose="02000000000000000000" pitchFamily="2" charset="-78"/>
              </a:rPr>
              <a:t>تبرعت</a:t>
            </a:r>
            <a:r>
              <a:rPr lang="ar-DZ" sz="2400" b="1" dirty="0">
                <a:latin typeface="Sakkal Majalla" panose="02000000000000000000" pitchFamily="2" charset="-78"/>
                <a:cs typeface="Sakkal Majalla" panose="02000000000000000000" pitchFamily="2" charset="-78"/>
              </a:rPr>
              <a:t> </a:t>
            </a:r>
            <a:r>
              <a:rPr lang="ar-SA" sz="2400" b="1" dirty="0">
                <a:latin typeface="Sakkal Majalla" panose="02000000000000000000" pitchFamily="2" charset="-78"/>
                <a:cs typeface="Sakkal Majalla" panose="02000000000000000000" pitchFamily="2" charset="-78"/>
              </a:rPr>
              <a:t>بحوالي 1.5 مليون دولار إلى</a:t>
            </a:r>
            <a:r>
              <a:rPr lang="fr-FR" sz="2400" b="1" dirty="0">
                <a:latin typeface="Sakkal Majalla" panose="02000000000000000000" pitchFamily="2" charset="-78"/>
                <a:cs typeface="Sakkal Majalla" panose="02000000000000000000" pitchFamily="2" charset="-78"/>
              </a:rPr>
              <a:t> Code For </a:t>
            </a:r>
            <a:r>
              <a:rPr lang="fr-FR" sz="2400" b="1" dirty="0" err="1">
                <a:latin typeface="Sakkal Majalla" panose="02000000000000000000" pitchFamily="2" charset="-78"/>
                <a:cs typeface="Sakkal Majalla" panose="02000000000000000000" pitchFamily="2" charset="-78"/>
              </a:rPr>
              <a:t>America</a:t>
            </a:r>
            <a:r>
              <a:rPr lang="ar-SA" sz="2400" b="1" dirty="0">
                <a:latin typeface="Sakkal Majalla" panose="02000000000000000000" pitchFamily="2" charset="-78"/>
                <a:cs typeface="Sakkal Majalla" panose="02000000000000000000" pitchFamily="2" charset="-78"/>
              </a:rPr>
              <a:t>، وهو مشروع يركز بشكل أساسي على مساعدة الشباب في العثور على الوظائف، والمطابقة بين مهارات الشباب والوظائف الموجودة في السوق في الوقت الحالي</a:t>
            </a:r>
            <a:r>
              <a:rPr lang="fr-FR" sz="2400" b="1" dirty="0">
                <a:latin typeface="Sakkal Majalla" panose="02000000000000000000" pitchFamily="2" charset="-78"/>
                <a:cs typeface="Sakkal Majalla" panose="02000000000000000000" pitchFamily="2" charset="-78"/>
              </a:rPr>
              <a:t>.</a:t>
            </a:r>
            <a:endParaRPr lang="ar-DZ" sz="2400" b="1" dirty="0">
              <a:latin typeface="Sakkal Majalla" panose="02000000000000000000" pitchFamily="2" charset="-78"/>
              <a:cs typeface="Sakkal Majalla" panose="02000000000000000000" pitchFamily="2" charset="-78"/>
            </a:endParaRPr>
          </a:p>
          <a:p>
            <a:pPr algn="r" rtl="1"/>
            <a:r>
              <a:rPr lang="ar-SA" sz="2400" b="1" dirty="0">
                <a:latin typeface="Sakkal Majalla" panose="02000000000000000000" pitchFamily="2" charset="-78"/>
                <a:cs typeface="Sakkal Majalla" panose="02000000000000000000" pitchFamily="2" charset="-78"/>
              </a:rPr>
              <a:t>التبرع بنسبة 1% من أرباحها للمشاريع الخيرية،</a:t>
            </a:r>
            <a:r>
              <a:rPr lang="ar-DZ" sz="2400" b="1" dirty="0">
                <a:latin typeface="Sakkal Majalla" panose="02000000000000000000" pitchFamily="2" charset="-78"/>
                <a:cs typeface="Sakkal Majalla" panose="02000000000000000000" pitchFamily="2" charset="-78"/>
              </a:rPr>
              <a:t> </a:t>
            </a:r>
          </a:p>
          <a:p>
            <a:pPr algn="r" rtl="1"/>
            <a:r>
              <a:rPr lang="ar-SA" sz="2400" b="1" dirty="0">
                <a:latin typeface="Sakkal Majalla" panose="02000000000000000000" pitchFamily="2" charset="-78"/>
                <a:cs typeface="Sakkal Majalla" panose="02000000000000000000" pitchFamily="2" charset="-78"/>
              </a:rPr>
              <a:t>8000 وكيل قانوني في 30 دولة </a:t>
            </a:r>
            <a:r>
              <a:rPr lang="ar-DZ" sz="2400" b="1" dirty="0">
                <a:latin typeface="Sakkal Majalla" panose="02000000000000000000" pitchFamily="2" charset="-78"/>
                <a:cs typeface="Sakkal Majalla" panose="02000000000000000000" pitchFamily="2" charset="-78"/>
              </a:rPr>
              <a:t>لمحاربة استغلال الأطفال، أي  </a:t>
            </a:r>
            <a:r>
              <a:rPr lang="ar-SA" sz="2400" b="1" dirty="0">
                <a:latin typeface="Sakkal Majalla" panose="02000000000000000000" pitchFamily="2" charset="-78"/>
                <a:cs typeface="Sakkal Majalla" panose="02000000000000000000" pitchFamily="2" charset="-78"/>
              </a:rPr>
              <a:t>مد يد الدعم والمعونة للمؤسسات العاملة في المجال الاجتماعي، والتي تسعى إلى معالجة كل الأمراض الاجتماعية المختلفة</a:t>
            </a:r>
            <a:r>
              <a:rPr lang="fr-FR" sz="2400" b="1" dirty="0">
                <a:latin typeface="Sakkal Majalla" panose="02000000000000000000" pitchFamily="2" charset="-78"/>
                <a:cs typeface="Sakkal Majalla" panose="02000000000000000000" pitchFamily="2" charset="-78"/>
              </a:rPr>
              <a:t>.</a:t>
            </a:r>
            <a:endParaRPr lang="ar-DZ" sz="2400" b="1" dirty="0">
              <a:latin typeface="Sakkal Majalla" panose="02000000000000000000" pitchFamily="2" charset="-78"/>
              <a:cs typeface="Sakkal Majalla" panose="02000000000000000000" pitchFamily="2" charset="-78"/>
            </a:endParaRPr>
          </a:p>
          <a:p>
            <a:pPr algn="r" rtl="1"/>
            <a:r>
              <a:rPr lang="ar-SA" sz="2400" b="1" dirty="0">
                <a:latin typeface="Sakkal Majalla" panose="02000000000000000000" pitchFamily="2" charset="-78"/>
                <a:cs typeface="Sakkal Majalla" panose="02000000000000000000" pitchFamily="2" charset="-78"/>
              </a:rPr>
              <a:t>مركز البيانات </a:t>
            </a:r>
            <a:r>
              <a:rPr lang="ar-DZ" sz="2400" b="1" dirty="0">
                <a:latin typeface="Sakkal Majalla" panose="02000000000000000000" pitchFamily="2" charset="-78"/>
                <a:cs typeface="Sakkal Majalla" panose="02000000000000000000" pitchFamily="2" charset="-78"/>
              </a:rPr>
              <a:t>فيها </a:t>
            </a:r>
            <a:r>
              <a:rPr lang="ar-SA" sz="2400" b="1" dirty="0">
                <a:latin typeface="Sakkal Majalla" panose="02000000000000000000" pitchFamily="2" charset="-78"/>
                <a:cs typeface="Sakkal Majalla" panose="02000000000000000000" pitchFamily="2" charset="-78"/>
              </a:rPr>
              <a:t>يستخدم طاقة أقل بنسبة 50% من الآخرين في العالم. كما خصصت أكثر من مليار دولار لمشاريع الطاقة المتجددة، وتمكين الشركات الأخرى من تقليل تأثيرها البيئي</a:t>
            </a:r>
            <a:r>
              <a:rPr lang="fr-FR" sz="2400" b="1" dirty="0">
                <a:latin typeface="Sakkal Majalla" panose="02000000000000000000" pitchFamily="2" charset="-78"/>
                <a:cs typeface="Sakkal Majalla" panose="02000000000000000000" pitchFamily="2" charset="-78"/>
              </a:rPr>
              <a:t>.</a:t>
            </a:r>
            <a:endParaRPr lang="ar-DZ" sz="2400" b="1" dirty="0">
              <a:latin typeface="Sakkal Majalla" panose="02000000000000000000" pitchFamily="2" charset="-78"/>
              <a:cs typeface="Sakkal Majalla" panose="02000000000000000000" pitchFamily="2" charset="-78"/>
            </a:endParaRPr>
          </a:p>
          <a:p>
            <a:pPr algn="r" rtl="1"/>
            <a:r>
              <a:rPr lang="ar-SA" sz="2400" b="1" dirty="0">
                <a:latin typeface="Sakkal Majalla" panose="02000000000000000000" pitchFamily="2" charset="-78"/>
                <a:cs typeface="Sakkal Majalla" panose="02000000000000000000" pitchFamily="2" charset="-78"/>
              </a:rPr>
              <a:t>وتعمل شركة جوجل كذلك على زيادة نطاق عملياتها في الخدمات السحابية، وهي تلك المنصات الخالية من الكربون، والتي لا </a:t>
            </a:r>
            <a:r>
              <a:rPr lang="ar-SA" sz="2400" b="1" dirty="0" err="1">
                <a:latin typeface="Sakkal Majalla" panose="02000000000000000000" pitchFamily="2" charset="-78"/>
                <a:cs typeface="Sakkal Majalla" panose="02000000000000000000" pitchFamily="2" charset="-78"/>
              </a:rPr>
              <a:t>تنطوى</a:t>
            </a:r>
            <a:r>
              <a:rPr lang="ar-SA" sz="2400" b="1" dirty="0">
                <a:latin typeface="Sakkal Majalla" panose="02000000000000000000" pitchFamily="2" charset="-78"/>
                <a:cs typeface="Sakkal Majalla" panose="02000000000000000000" pitchFamily="2" charset="-78"/>
              </a:rPr>
              <a:t> سوى على آثار بيئية اجتماعية</a:t>
            </a:r>
            <a:r>
              <a:rPr lang="fr-FR" sz="2400" b="1" dirty="0">
                <a:latin typeface="Sakkal Majalla" panose="02000000000000000000" pitchFamily="2" charset="-78"/>
                <a:cs typeface="Sakkal Majalla" panose="02000000000000000000" pitchFamily="2" charset="-78"/>
              </a:rPr>
              <a:t>.</a:t>
            </a:r>
          </a:p>
          <a:p>
            <a:endParaRPr lang="fr-FR" dirty="0"/>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972174" y="438150"/>
            <a:ext cx="4543425" cy="1057274"/>
          </a:xfrm>
          <a:prstGeom prst="rect">
            <a:avLst/>
          </a:prstGeom>
        </p:spPr>
      </p:pic>
      <p:pic>
        <p:nvPicPr>
          <p:cNvPr id="5" name="Image 4" descr="شركة &quot;جوجل&quot; تساعد تايوان في تدريب خمسة آلاف من خبراء الذكاء | مصراوى"/>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2381250" cy="1585912"/>
          </a:xfrm>
          <a:prstGeom prst="rect">
            <a:avLst/>
          </a:prstGeom>
          <a:noFill/>
          <a:ln>
            <a:noFill/>
          </a:ln>
        </p:spPr>
      </p:pic>
    </p:spTree>
    <p:extLst>
      <p:ext uri="{BB962C8B-B14F-4D97-AF65-F5344CB8AC3E}">
        <p14:creationId xmlns="" xmlns:p14="http://schemas.microsoft.com/office/powerpoint/2010/main" val="2293466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rtl="1"/>
            <a:r>
              <a:rPr lang="fr-FR" sz="8800" b="1" cap="none"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BMW</a:t>
            </a:r>
            <a:endParaRPr lang="fr-FR" sz="8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306410" y="2516532"/>
            <a:ext cx="11315700" cy="4024125"/>
          </a:xfrm>
        </p:spPr>
        <p:txBody>
          <a:bodyPr>
            <a:normAutofit/>
          </a:bodyPr>
          <a:lstStyle/>
          <a:p>
            <a:pPr algn="just" rtl="1"/>
            <a:r>
              <a:rPr lang="ar-SA" sz="2400" dirty="0">
                <a:latin typeface="Sakkal Majalla" panose="02000000000000000000" pitchFamily="2" charset="-78"/>
                <a:cs typeface="Sakkal Majalla" panose="02000000000000000000" pitchFamily="2" charset="-78"/>
              </a:rPr>
              <a:t>صنّفت شركة بي أم دبليو من أكثر شركات السيارات استدامة في العالم من قبل مؤشر داو جونز منذ عام 1999 ، وهي معروفة ببرامجها التي تسهم في التعليم، والتفاهم بين الثقافات. يتمثل </a:t>
            </a:r>
            <a:r>
              <a:rPr lang="ar-SA" sz="2400" dirty="0" smtClean="0">
                <a:latin typeface="Sakkal Majalla" panose="02000000000000000000" pitchFamily="2" charset="-78"/>
                <a:cs typeface="Sakkal Majalla" panose="02000000000000000000" pitchFamily="2" charset="-78"/>
              </a:rPr>
              <a:t>أحد</a:t>
            </a:r>
            <a:r>
              <a:rPr lang="fr-FR" sz="2400" dirty="0" smtClean="0">
                <a:latin typeface="Sakkal Majalla" panose="02000000000000000000" pitchFamily="2" charset="-78"/>
                <a:cs typeface="Sakkal Majalla" panose="02000000000000000000" pitchFamily="2" charset="-78"/>
              </a:rPr>
              <a:t> </a:t>
            </a:r>
            <a:r>
              <a:rPr lang="ar-SA" sz="2400" dirty="0" smtClean="0">
                <a:latin typeface="Sakkal Majalla" panose="02000000000000000000" pitchFamily="2" charset="-78"/>
                <a:cs typeface="Sakkal Majalla" panose="02000000000000000000" pitchFamily="2" charset="-78"/>
              </a:rPr>
              <a:t>البرامج </a:t>
            </a:r>
            <a:r>
              <a:rPr lang="ar-SA" sz="2400" dirty="0">
                <a:latin typeface="Sakkal Majalla" panose="02000000000000000000" pitchFamily="2" charset="-78"/>
                <a:cs typeface="Sakkal Majalla" panose="02000000000000000000" pitchFamily="2" charset="-78"/>
              </a:rPr>
              <a:t>من خلال حملة “سبل العيش للشباب” ، التي تدعم 400 شاب في الهند يتعلمون مهارات الكمبيوتر واللغة الإنجليزية </a:t>
            </a:r>
            <a:r>
              <a:rPr lang="ar-SA" sz="2400" dirty="0" smtClean="0">
                <a:latin typeface="Sakkal Majalla" panose="02000000000000000000" pitchFamily="2" charset="-78"/>
                <a:cs typeface="Sakkal Majalla" panose="02000000000000000000" pitchFamily="2" charset="-78"/>
              </a:rPr>
              <a:t>الأساسية</a:t>
            </a:r>
            <a:endParaRPr lang="fr-FR" sz="2400" dirty="0" smtClean="0">
              <a:latin typeface="Sakkal Majalla" panose="02000000000000000000" pitchFamily="2" charset="-78"/>
              <a:cs typeface="Sakkal Majalla" panose="02000000000000000000" pitchFamily="2" charset="-78"/>
            </a:endParaRPr>
          </a:p>
          <a:p>
            <a:pPr algn="just" rtl="1"/>
            <a:endParaRPr lang="fr-FR" sz="2400" dirty="0">
              <a:latin typeface="Sakkal Majalla" panose="02000000000000000000" pitchFamily="2" charset="-78"/>
              <a:cs typeface="Sakkal Majalla" panose="02000000000000000000" pitchFamily="2" charset="-78"/>
            </a:endParaRPr>
          </a:p>
        </p:txBody>
      </p:sp>
      <p:pic>
        <p:nvPicPr>
          <p:cNvPr id="5" name="Imag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2947988" cy="1657519"/>
          </a:xfrm>
          <a:prstGeom prst="rect">
            <a:avLst/>
          </a:prstGeom>
        </p:spPr>
      </p:pic>
    </p:spTree>
    <p:extLst>
      <p:ext uri="{BB962C8B-B14F-4D97-AF65-F5344CB8AC3E}">
        <p14:creationId xmlns="" xmlns:p14="http://schemas.microsoft.com/office/powerpoint/2010/main" val="2592955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51761" y="796834"/>
            <a:ext cx="8880566" cy="1240971"/>
          </a:xfrm>
        </p:spPr>
        <p:style>
          <a:lnRef idx="0">
            <a:schemeClr val="accent2"/>
          </a:lnRef>
          <a:fillRef idx="3">
            <a:schemeClr val="accent2"/>
          </a:fillRef>
          <a:effectRef idx="3">
            <a:schemeClr val="accent2"/>
          </a:effectRef>
          <a:fontRef idx="minor">
            <a:schemeClr val="lt1"/>
          </a:fontRef>
        </p:style>
        <p:txBody>
          <a:bodyPr>
            <a:normAutofit/>
          </a:bodyPr>
          <a:lstStyle/>
          <a:p>
            <a:pPr rtl="1"/>
            <a:r>
              <a:rPr lang="ar-SA" dirty="0" smtClean="0">
                <a:latin typeface="Sakkal Majalla" pitchFamily="2" charset="-78"/>
                <a:cs typeface="Sakkal Majalla" pitchFamily="2" charset="-78"/>
              </a:rPr>
              <a:t>المكونات </a:t>
            </a:r>
            <a:r>
              <a:rPr lang="ar-SA" dirty="0" smtClean="0">
                <a:latin typeface="Sakkal Majalla" pitchFamily="2" charset="-78"/>
                <a:cs typeface="Sakkal Majalla" pitchFamily="2" charset="-78"/>
              </a:rPr>
              <a:t>الأساسية للإطار الدولي للشركات من</a:t>
            </a:r>
            <a:r>
              <a:rPr lang="ar-SA" dirty="0" smtClean="0">
                <a:latin typeface="Sakkal Majalla" pitchFamily="2" charset="-78"/>
                <a:cs typeface="Sakkal Majalla" pitchFamily="2" charset="-78"/>
              </a:rPr>
              <a:t>: تتألف مما يلي:</a:t>
            </a:r>
            <a:endParaRPr lang="fr-FR" dirty="0" smtClean="0">
              <a:latin typeface="Sakkal Majalla" pitchFamily="2" charset="-78"/>
              <a:cs typeface="Sakkal Majalla" pitchFamily="2" charset="-78"/>
            </a:endParaRPr>
          </a:p>
        </p:txBody>
      </p:sp>
      <p:sp>
        <p:nvSpPr>
          <p:cNvPr id="3" name="Espace réservé du contenu 2"/>
          <p:cNvSpPr>
            <a:spLocks noGrp="1"/>
          </p:cNvSpPr>
          <p:nvPr>
            <p:ph idx="1"/>
          </p:nvPr>
        </p:nvSpPr>
        <p:spPr>
          <a:xfrm>
            <a:off x="685800" y="2194560"/>
            <a:ext cx="10820400" cy="3775165"/>
          </a:xfrm>
        </p:spPr>
        <p:txBody>
          <a:bodyPr>
            <a:noAutofit/>
          </a:bodyPr>
          <a:lstStyle/>
          <a:p>
            <a:pPr algn="just" rtl="1">
              <a:spcBef>
                <a:spcPts val="0"/>
              </a:spcBef>
            </a:pPr>
            <a:r>
              <a:rPr lang="ar-SA" sz="2800" b="1" dirty="0" smtClean="0">
                <a:effectLst>
                  <a:outerShdw blurRad="38100" dist="38100" dir="2700000" algn="tl">
                    <a:srgbClr val="000000">
                      <a:alpha val="43137"/>
                    </a:srgbClr>
                  </a:outerShdw>
                </a:effectLst>
                <a:latin typeface="Sakkal Majalla" pitchFamily="2" charset="-78"/>
                <a:cs typeface="Sakkal Majalla" pitchFamily="2" charset="-78"/>
              </a:rPr>
              <a:t>المعايير الدولية: </a:t>
            </a:r>
            <a:r>
              <a:rPr lang="ar-SA" sz="2800" dirty="0" smtClean="0">
                <a:latin typeface="Sakkal Majalla" pitchFamily="2" charset="-78"/>
                <a:cs typeface="Sakkal Majalla" pitchFamily="2" charset="-78"/>
              </a:rPr>
              <a:t>تشمل معايير الجودة والسلامة والبيئة وحقوق العمال والمعايير المهنية المعترف </a:t>
            </a:r>
            <a:r>
              <a:rPr lang="ar-SA" sz="2800" dirty="0" err="1" smtClean="0">
                <a:latin typeface="Sakkal Majalla" pitchFamily="2" charset="-78"/>
                <a:cs typeface="Sakkal Majalla" pitchFamily="2" charset="-78"/>
              </a:rPr>
              <a:t>بها</a:t>
            </a:r>
            <a:r>
              <a:rPr lang="ar-SA" sz="2800" dirty="0" smtClean="0">
                <a:latin typeface="Sakkal Majalla" pitchFamily="2" charset="-78"/>
                <a:cs typeface="Sakkal Majalla" pitchFamily="2" charset="-78"/>
              </a:rPr>
              <a:t> على المستوى </a:t>
            </a:r>
            <a:r>
              <a:rPr lang="ar-SA" sz="2800" dirty="0" err="1" smtClean="0">
                <a:latin typeface="Sakkal Majalla" pitchFamily="2" charset="-78"/>
                <a:cs typeface="Sakkal Majalla" pitchFamily="2" charset="-78"/>
              </a:rPr>
              <a:t>العالمي.</a:t>
            </a:r>
            <a:r>
              <a:rPr lang="ar-SA" sz="2800" dirty="0" smtClean="0">
                <a:latin typeface="Sakkal Majalla" pitchFamily="2" charset="-78"/>
                <a:cs typeface="Sakkal Majalla" pitchFamily="2" charset="-78"/>
              </a:rPr>
              <a:t> مثل معايير </a:t>
            </a:r>
            <a:r>
              <a:rPr lang="fr-FR" sz="2800" dirty="0" smtClean="0">
                <a:latin typeface="Sakkal Majalla" pitchFamily="2" charset="-78"/>
                <a:cs typeface="Sakkal Majalla" pitchFamily="2" charset="-78"/>
              </a:rPr>
              <a:t>ISO</a:t>
            </a:r>
            <a:r>
              <a:rPr lang="ar-SA" sz="2800" dirty="0" smtClean="0">
                <a:latin typeface="Sakkal Majalla" pitchFamily="2" charset="-78"/>
                <a:cs typeface="Sakkal Majalla" pitchFamily="2" charset="-78"/>
              </a:rPr>
              <a:t> (منظمة </a:t>
            </a:r>
            <a:r>
              <a:rPr lang="ar-SA" sz="2800" dirty="0" err="1" smtClean="0">
                <a:latin typeface="Sakkal Majalla" pitchFamily="2" charset="-78"/>
                <a:cs typeface="Sakkal Majalla" pitchFamily="2" charset="-78"/>
              </a:rPr>
              <a:t>الأيزو</a:t>
            </a:r>
            <a:r>
              <a:rPr lang="ar-SA" sz="2800" dirty="0" smtClean="0">
                <a:latin typeface="Sakkal Majalla" pitchFamily="2" charset="-78"/>
                <a:cs typeface="Sakkal Majalla" pitchFamily="2" charset="-78"/>
              </a:rPr>
              <a:t>) ومعايير المسؤولية الاجتماعية للشركات</a:t>
            </a:r>
            <a:r>
              <a:rPr lang="ar-SA" sz="2800" dirty="0" smtClean="0">
                <a:latin typeface="Sakkal Majalla" pitchFamily="2" charset="-78"/>
                <a:cs typeface="Sakkal Majalla" pitchFamily="2" charset="-78"/>
              </a:rPr>
              <a:t>.</a:t>
            </a:r>
          </a:p>
          <a:p>
            <a:pPr algn="just" rtl="1">
              <a:spcBef>
                <a:spcPts val="0"/>
              </a:spcBef>
            </a:pPr>
            <a:endParaRPr lang="fr-FR" sz="2800" dirty="0" smtClean="0">
              <a:latin typeface="Sakkal Majalla" pitchFamily="2" charset="-78"/>
              <a:cs typeface="Sakkal Majalla" pitchFamily="2" charset="-78"/>
            </a:endParaRPr>
          </a:p>
          <a:p>
            <a:pPr algn="just" rtl="1">
              <a:spcBef>
                <a:spcPts val="0"/>
              </a:spcBef>
            </a:pPr>
            <a:r>
              <a:rPr lang="ar-SA" sz="2800" b="1" dirty="0" smtClean="0">
                <a:effectLst>
                  <a:outerShdw blurRad="38100" dist="38100" dir="2700000" algn="tl">
                    <a:srgbClr val="000000">
                      <a:alpha val="43137"/>
                    </a:srgbClr>
                  </a:outerShdw>
                </a:effectLst>
                <a:latin typeface="Sakkal Majalla" pitchFamily="2" charset="-78"/>
                <a:cs typeface="Sakkal Majalla" pitchFamily="2" charset="-78"/>
              </a:rPr>
              <a:t>المؤسسات والمبادرات الدولية: </a:t>
            </a:r>
            <a:r>
              <a:rPr lang="ar-SA" sz="2800" dirty="0" smtClean="0">
                <a:latin typeface="Sakkal Majalla" pitchFamily="2" charset="-78"/>
                <a:cs typeface="Sakkal Majalla" pitchFamily="2" charset="-78"/>
              </a:rPr>
              <a:t>تشمل المنظمات والمبادرات التي تعمل على تعزيز المسؤولية الاجتماعية للشركات وتشجيع الممارسات المستدامة، مثل المبادرة العالمية لتقارير </a:t>
            </a:r>
            <a:r>
              <a:rPr lang="ar-SA" sz="2800" dirty="0" err="1" smtClean="0">
                <a:latin typeface="Sakkal Majalla" pitchFamily="2" charset="-78"/>
                <a:cs typeface="Sakkal Majalla" pitchFamily="2" charset="-78"/>
              </a:rPr>
              <a:t>الاستدامة (</a:t>
            </a:r>
            <a:r>
              <a:rPr lang="fr-FR" sz="2800" dirty="0" smtClean="0">
                <a:latin typeface="Sakkal Majalla" pitchFamily="2" charset="-78"/>
                <a:cs typeface="Sakkal Majalla" pitchFamily="2" charset="-78"/>
              </a:rPr>
              <a:t>GRI</a:t>
            </a:r>
            <a:r>
              <a:rPr lang="ar-SA" sz="2800" dirty="0" smtClean="0">
                <a:latin typeface="Sakkal Majalla" pitchFamily="2" charset="-78"/>
                <a:cs typeface="Sakkal Majalla" pitchFamily="2" charset="-78"/>
              </a:rPr>
              <a:t>) ومبادرة الأمم المتحدة العالمية للمسؤولية الاجتماعية </a:t>
            </a:r>
            <a:r>
              <a:rPr lang="ar-SA" sz="2800" dirty="0" err="1" smtClean="0">
                <a:latin typeface="Sakkal Majalla" pitchFamily="2" charset="-78"/>
                <a:cs typeface="Sakkal Majalla" pitchFamily="2" charset="-78"/>
              </a:rPr>
              <a:t>للشركات (</a:t>
            </a:r>
            <a:r>
              <a:rPr lang="fr-FR" sz="2800" dirty="0" smtClean="0">
                <a:latin typeface="Sakkal Majalla" pitchFamily="2" charset="-78"/>
                <a:cs typeface="Sakkal Majalla" pitchFamily="2" charset="-78"/>
              </a:rPr>
              <a:t>UNGC</a:t>
            </a:r>
            <a:r>
              <a:rPr lang="ar-SA" sz="2800" dirty="0" err="1" smtClean="0">
                <a:latin typeface="Sakkal Majalla" pitchFamily="2" charset="-78"/>
                <a:cs typeface="Sakkal Majalla" pitchFamily="2" charset="-78"/>
              </a:rPr>
              <a:t>).</a:t>
            </a:r>
            <a:endParaRPr lang="ar-SA" sz="2800" dirty="0" smtClean="0">
              <a:latin typeface="Sakkal Majalla" pitchFamily="2" charset="-78"/>
              <a:cs typeface="Sakkal Majalla" pitchFamily="2" charset="-78"/>
            </a:endParaRPr>
          </a:p>
          <a:p>
            <a:pPr algn="just" rtl="1">
              <a:spcBef>
                <a:spcPts val="0"/>
              </a:spcBef>
            </a:pPr>
            <a:endParaRPr lang="fr-FR" sz="2800" dirty="0" smtClean="0">
              <a:latin typeface="Sakkal Majalla" pitchFamily="2" charset="-78"/>
              <a:cs typeface="Sakkal Majalla" pitchFamily="2" charset="-78"/>
            </a:endParaRPr>
          </a:p>
          <a:p>
            <a:pPr algn="just" rtl="1">
              <a:spcBef>
                <a:spcPts val="0"/>
              </a:spcBef>
            </a:pPr>
            <a:r>
              <a:rPr lang="ar-SA" sz="2800" b="1" dirty="0" smtClean="0">
                <a:effectLst>
                  <a:outerShdw blurRad="38100" dist="38100" dir="2700000" algn="tl">
                    <a:srgbClr val="000000">
                      <a:alpha val="43137"/>
                    </a:srgbClr>
                  </a:outerShdw>
                </a:effectLst>
                <a:latin typeface="Sakkal Majalla" pitchFamily="2" charset="-78"/>
                <a:cs typeface="Sakkal Majalla" pitchFamily="2" charset="-78"/>
              </a:rPr>
              <a:t>التعاون الدولي والشراكات: </a:t>
            </a:r>
            <a:r>
              <a:rPr lang="ar-SA" sz="2800" dirty="0" smtClean="0">
                <a:latin typeface="Sakkal Majalla" pitchFamily="2" charset="-78"/>
                <a:cs typeface="Sakkal Majalla" pitchFamily="2" charset="-78"/>
              </a:rPr>
              <a:t>تتضمن التعاون بين الدول والشركات والمنظمات غير الحكومية لتحقيق أهداف التنمية المستدامة ومكافحة التحديات العالمية مثل </a:t>
            </a:r>
            <a:r>
              <a:rPr lang="ar-SA" sz="2800" dirty="0" smtClean="0">
                <a:latin typeface="Sakkal Majalla" pitchFamily="2" charset="-78"/>
                <a:cs typeface="Sakkal Majalla" pitchFamily="2" charset="-78"/>
              </a:rPr>
              <a:t>تغير المناخ والفقر.</a:t>
            </a:r>
            <a:endParaRPr lang="fr-FR" sz="2800" dirty="0" smtClean="0">
              <a:latin typeface="Sakkal Majalla" pitchFamily="2" charset="-78"/>
              <a:cs typeface="Sakkal Majalla" pitchFamily="2" charset="-78"/>
            </a:endParaRPr>
          </a:p>
          <a:p>
            <a:pPr algn="just" rtl="1">
              <a:spcBef>
                <a:spcPts val="0"/>
              </a:spcBef>
            </a:pPr>
            <a:endParaRPr lang="fr-FR" sz="3200" dirty="0" smtClean="0">
              <a:latin typeface="Sakkal Majalla" pitchFamily="2" charset="-78"/>
              <a:cs typeface="Sakkal Majalla" pitchFamily="2" charset="-78"/>
            </a:endParaRPr>
          </a:p>
          <a:p>
            <a:pPr algn="just">
              <a:spcBef>
                <a:spcPts val="0"/>
              </a:spcBef>
            </a:pPr>
            <a:endParaRPr lang="fr-FR" sz="3200" dirty="0">
              <a:latin typeface="Sakkal Majalla" pitchFamily="2" charset="-78"/>
              <a:cs typeface="Sakkal Majalla" pitchFamily="2" charset="-7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77426" y="724051"/>
            <a:ext cx="6943859" cy="912814"/>
          </a:xfrm>
          <a:prstGeom prst="rect">
            <a:avLst/>
          </a:prstGeom>
        </p:spPr>
      </p:pic>
      <p:sp>
        <p:nvSpPr>
          <p:cNvPr id="2" name="Titre 1"/>
          <p:cNvSpPr>
            <a:spLocks noGrp="1"/>
          </p:cNvSpPr>
          <p:nvPr>
            <p:ph type="title"/>
          </p:nvPr>
        </p:nvSpPr>
        <p:spPr>
          <a:xfrm>
            <a:off x="3075904" y="599207"/>
            <a:ext cx="8610600" cy="897002"/>
          </a:xfrm>
        </p:spPr>
        <p:txBody>
          <a:bodyPr/>
          <a:lstStyle/>
          <a:p>
            <a:pPr algn="ctr" rtl="1"/>
            <a:r>
              <a:rPr lang="ar-DZ" dirty="0" smtClean="0"/>
              <a:t>شعارها</a:t>
            </a:r>
            <a:r>
              <a:rPr lang="ar-SA" dirty="0"/>
              <a:t>" </a:t>
            </a:r>
            <a:r>
              <a:rPr lang="ar-SA" b="1" dirty="0"/>
              <a:t>تأثير حقيقي من أجل غد أفضل</a:t>
            </a:r>
            <a:r>
              <a:rPr lang="ar-SA" dirty="0"/>
              <a:t>" </a:t>
            </a:r>
            <a:endParaRPr lang="fr-FR" dirty="0"/>
          </a:p>
        </p:txBody>
      </p:sp>
      <p:pic>
        <p:nvPicPr>
          <p:cNvPr id="8" name="Espace réservé du contenu 7"/>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8359"/>
            <a:ext cx="2112135" cy="2112135"/>
          </a:xfrm>
        </p:spPr>
      </p:pic>
      <p:sp>
        <p:nvSpPr>
          <p:cNvPr id="9" name="Rectangle 8"/>
          <p:cNvSpPr/>
          <p:nvPr/>
        </p:nvSpPr>
        <p:spPr>
          <a:xfrm>
            <a:off x="837127" y="5536567"/>
            <a:ext cx="10341735" cy="1200329"/>
          </a:xfrm>
          <a:prstGeom prst="rect">
            <a:avLst/>
          </a:prstGeom>
          <a:solidFill>
            <a:schemeClr val="accent2">
              <a:lumMod val="20000"/>
              <a:lumOff val="80000"/>
            </a:schemeClr>
          </a:solidFill>
        </p:spPr>
        <p:txBody>
          <a:bodyPr wrap="square">
            <a:spAutoFit/>
          </a:bodyPr>
          <a:lstStyle/>
          <a:p>
            <a:pPr algn="ctr" rtl="1"/>
            <a:r>
              <a:rPr lang="ar-DZ" sz="2400" dirty="0">
                <a:latin typeface="Sakkal Majalla" panose="02000000000000000000" pitchFamily="2" charset="-78"/>
                <a:cs typeface="Sakkal Majalla" panose="02000000000000000000" pitchFamily="2" charset="-78"/>
              </a:rPr>
              <a:t>تعمل أدوات التعاون مثل </a:t>
            </a:r>
            <a:r>
              <a:rPr lang="fr-FR" sz="2400" dirty="0">
                <a:latin typeface="Sakkal Majalla" panose="02000000000000000000" pitchFamily="2" charset="-78"/>
                <a:cs typeface="Sakkal Majalla" panose="02000000000000000000" pitchFamily="2" charset="-78"/>
              </a:rPr>
              <a:t>Microsoft SharePoint </a:t>
            </a:r>
            <a:r>
              <a:rPr lang="ar-DZ" sz="2400" dirty="0">
                <a:latin typeface="Sakkal Majalla" panose="02000000000000000000" pitchFamily="2" charset="-78"/>
                <a:cs typeface="Sakkal Majalla" panose="02000000000000000000" pitchFamily="2" charset="-78"/>
              </a:rPr>
              <a:t>وتقنية غرف الاجتماعات الذكية مثل </a:t>
            </a:r>
            <a:r>
              <a:rPr lang="fr-FR" sz="2400" dirty="0">
                <a:latin typeface="Sakkal Majalla" panose="02000000000000000000" pitchFamily="2" charset="-78"/>
                <a:cs typeface="Sakkal Majalla" panose="02000000000000000000" pitchFamily="2" charset="-78"/>
              </a:rPr>
              <a:t>Surface Hub 2 </a:t>
            </a:r>
            <a:r>
              <a:rPr lang="ar-DZ" sz="2400" dirty="0">
                <a:latin typeface="Sakkal Majalla" panose="02000000000000000000" pitchFamily="2" charset="-78"/>
                <a:cs typeface="Sakkal Majalla" panose="02000000000000000000" pitchFamily="2" charset="-78"/>
              </a:rPr>
              <a:t>من </a:t>
            </a:r>
            <a:r>
              <a:rPr lang="fr-FR" sz="2400" dirty="0">
                <a:latin typeface="Sakkal Majalla" panose="02000000000000000000" pitchFamily="2" charset="-78"/>
                <a:cs typeface="Sakkal Majalla" panose="02000000000000000000" pitchFamily="2" charset="-78"/>
              </a:rPr>
              <a:t>Microsoft </a:t>
            </a:r>
            <a:r>
              <a:rPr lang="ar-DZ" sz="2400" dirty="0">
                <a:latin typeface="Sakkal Majalla" panose="02000000000000000000" pitchFamily="2" charset="-78"/>
                <a:cs typeface="Sakkal Majalla" panose="02000000000000000000" pitchFamily="2" charset="-78"/>
              </a:rPr>
              <a:t>على كسر الحواجز المادية بين الموظفين، كما تساعد في العمل عن بُعد وساعات مرنة. هذا يعزز قوة عاملة أكثر تنوعًا، فضلًا عن المساعدة في الصحة البدنية والعقلية للموظفين.</a:t>
            </a:r>
            <a:endParaRPr lang="fr-FR" sz="2400" dirty="0">
              <a:latin typeface="Sakkal Majalla" panose="02000000000000000000" pitchFamily="2" charset="-78"/>
              <a:cs typeface="Sakkal Majalla" panose="02000000000000000000" pitchFamily="2" charset="-78"/>
            </a:endParaRPr>
          </a:p>
        </p:txBody>
      </p:sp>
      <p:sp>
        <p:nvSpPr>
          <p:cNvPr id="3" name="Rectangle 2"/>
          <p:cNvSpPr/>
          <p:nvPr/>
        </p:nvSpPr>
        <p:spPr>
          <a:xfrm>
            <a:off x="437518" y="1736579"/>
            <a:ext cx="11140952" cy="2071977"/>
          </a:xfrm>
          <a:prstGeom prst="rect">
            <a:avLst/>
          </a:prstGeom>
        </p:spPr>
        <p:txBody>
          <a:bodyPr wrap="square">
            <a:spAutoFit/>
          </a:bodyPr>
          <a:lstStyle/>
          <a:p>
            <a:pPr algn="ctr" rtl="1">
              <a:lnSpc>
                <a:spcPct val="107000"/>
              </a:lnSpc>
              <a:spcBef>
                <a:spcPts val="200"/>
              </a:spcBef>
              <a:spcAft>
                <a:spcPts val="0"/>
              </a:spcAft>
            </a:pPr>
            <a:r>
              <a:rPr lang="ar-SA" sz="2400" b="1" dirty="0">
                <a:solidFill>
                  <a:srgbClr val="800080"/>
                </a:solidFill>
                <a:latin typeface="Sakkal Majalla" panose="02000000000000000000" pitchFamily="2" charset="-78"/>
                <a:ea typeface="Calibri" panose="020F0502020204030204" pitchFamily="34" charset="0"/>
                <a:cs typeface="Sakkal Majalla" panose="02000000000000000000" pitchFamily="2" charset="-78"/>
              </a:rPr>
              <a:t>مبادرة</a:t>
            </a:r>
            <a:r>
              <a:rPr lang="ar-SA" sz="2400" dirty="0">
                <a:latin typeface="Sakkal Majalla" panose="02000000000000000000" pitchFamily="2" charset="-78"/>
                <a:cs typeface="Sakkal Majalla" panose="02000000000000000000" pitchFamily="2" charset="-78"/>
              </a:rPr>
              <a:t> </a:t>
            </a:r>
            <a:r>
              <a:rPr lang="fr-FR" b="1" dirty="0" err="1">
                <a:solidFill>
                  <a:srgbClr val="800080"/>
                </a:solidFill>
                <a:latin typeface="Calibri" panose="020F0502020204030204" pitchFamily="34" charset="0"/>
                <a:ea typeface="Calibri" panose="020F0502020204030204" pitchFamily="34" charset="0"/>
                <a:cs typeface="Arial" panose="020B0604020202020204" pitchFamily="34" charset="0"/>
              </a:rPr>
              <a:t>Hooray</a:t>
            </a:r>
            <a:r>
              <a:rPr lang="fr-FR" b="1" dirty="0">
                <a:solidFill>
                  <a:srgbClr val="800080"/>
                </a:solidFill>
                <a:latin typeface="Calibri" panose="020F0502020204030204" pitchFamily="34" charset="0"/>
                <a:ea typeface="Calibri" panose="020F0502020204030204" pitchFamily="34" charset="0"/>
                <a:cs typeface="Arial" panose="020B0604020202020204" pitchFamily="34" charset="0"/>
              </a:rPr>
              <a:t> for </a:t>
            </a:r>
            <a:r>
              <a:rPr lang="fr-FR" b="1" dirty="0" err="1">
                <a:solidFill>
                  <a:srgbClr val="800080"/>
                </a:solidFill>
                <a:latin typeface="Calibri" panose="020F0502020204030204" pitchFamily="34" charset="0"/>
                <a:ea typeface="Calibri" panose="020F0502020204030204" pitchFamily="34" charset="0"/>
                <a:cs typeface="Arial" panose="020B0604020202020204" pitchFamily="34" charset="0"/>
              </a:rPr>
              <a:t>Giving</a:t>
            </a:r>
            <a:r>
              <a:rPr lang="fr-FR" b="1" dirty="0">
                <a:solidFill>
                  <a:srgbClr val="800080"/>
                </a:solidFill>
                <a:latin typeface="Calibri" panose="020F0502020204030204" pitchFamily="34" charset="0"/>
                <a:ea typeface="Calibri" panose="020F0502020204030204" pitchFamily="34" charset="0"/>
                <a:cs typeface="Arial" panose="020B0604020202020204" pitchFamily="34" charset="0"/>
              </a:rPr>
              <a:t>!</a:t>
            </a:r>
            <a:r>
              <a:rPr lang="ar-SA" b="1" dirty="0">
                <a:solidFill>
                  <a:srgbClr val="800080"/>
                </a:solidFill>
                <a:latin typeface="Calibri" panose="020F0502020204030204" pitchFamily="34" charset="0"/>
                <a:ea typeface="Calibri" panose="020F0502020204030204" pitchFamily="34" charset="0"/>
                <a:cs typeface="Arial" panose="020B0604020202020204" pitchFamily="34" charset="0"/>
              </a:rPr>
              <a:t>‎</a:t>
            </a:r>
            <a:endParaRPr lang="ar-DZ" b="1" dirty="0">
              <a:solidFill>
                <a:srgbClr val="80008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200"/>
              </a:spcBef>
            </a:pPr>
            <a:r>
              <a:rPr lang="ar-SA" sz="2400" dirty="0">
                <a:latin typeface="Sakkal Majalla" panose="02000000000000000000" pitchFamily="2" charset="-78"/>
                <a:cs typeface="Sakkal Majalla" panose="02000000000000000000" pitchFamily="2" charset="-78"/>
              </a:rPr>
              <a:t>تعمل مايكروسوفت على تشجيع الموظفين لديها على العمل التطوعي في خدمة المجتمع، </a:t>
            </a:r>
            <a:r>
              <a:rPr lang="ar-SA" sz="2400" dirty="0" smtClean="0">
                <a:latin typeface="Sakkal Majalla" panose="02000000000000000000" pitchFamily="2" charset="-78"/>
                <a:cs typeface="Sakkal Majalla" panose="02000000000000000000" pitchFamily="2" charset="-78"/>
              </a:rPr>
              <a:t>من </a:t>
            </a:r>
            <a:r>
              <a:rPr lang="ar-SA" sz="2400" dirty="0">
                <a:latin typeface="Sakkal Majalla" panose="02000000000000000000" pitchFamily="2" charset="-78"/>
                <a:cs typeface="Sakkal Majalla" panose="02000000000000000000" pitchFamily="2" charset="-78"/>
              </a:rPr>
              <a:t>خلال منح ‏الموظفين </a:t>
            </a:r>
            <a:r>
              <a:rPr lang="ar-SA" sz="2400" dirty="0" smtClean="0">
                <a:latin typeface="Sakkal Majalla" panose="02000000000000000000" pitchFamily="2" charset="-78"/>
                <a:cs typeface="Sakkal Majalla" panose="02000000000000000000" pitchFamily="2" charset="-78"/>
              </a:rPr>
              <a:t>الذين</a:t>
            </a:r>
            <a:endParaRPr lang="fr-FR" sz="2400" dirty="0" smtClean="0">
              <a:latin typeface="Sakkal Majalla" panose="02000000000000000000" pitchFamily="2" charset="-78"/>
              <a:cs typeface="Sakkal Majalla" panose="02000000000000000000" pitchFamily="2" charset="-78"/>
            </a:endParaRPr>
          </a:p>
          <a:p>
            <a:pPr algn="ctr" rtl="1">
              <a:lnSpc>
                <a:spcPct val="107000"/>
              </a:lnSpc>
              <a:spcBef>
                <a:spcPts val="200"/>
              </a:spcBef>
            </a:pPr>
            <a:r>
              <a:rPr lang="ar-SA" sz="2400" dirty="0" smtClean="0">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يرغبون في الاشتراك بالعمل‎ ‎ التطوعي وقت مدفوع الأجر، </a:t>
            </a:r>
            <a:r>
              <a:rPr lang="ar-SA" sz="2400" dirty="0" smtClean="0">
                <a:latin typeface="Sakkal Majalla" panose="02000000000000000000" pitchFamily="2" charset="-78"/>
                <a:cs typeface="Sakkal Majalla" panose="02000000000000000000" pitchFamily="2" charset="-78"/>
              </a:rPr>
              <a:t>وإتاحة </a:t>
            </a:r>
            <a:r>
              <a:rPr lang="ar-SA" sz="2400" dirty="0">
                <a:latin typeface="Sakkal Majalla" panose="02000000000000000000" pitchFamily="2" charset="-78"/>
                <a:cs typeface="Sakkal Majalla" panose="02000000000000000000" pitchFamily="2" charset="-78"/>
              </a:rPr>
              <a:t>فرص ‏للموظفين للاشتراك في فريق العمل </a:t>
            </a:r>
            <a:r>
              <a:rPr lang="ar-SA" sz="2400" dirty="0" smtClean="0">
                <a:latin typeface="Sakkal Majalla" panose="02000000000000000000" pitchFamily="2" charset="-78"/>
                <a:cs typeface="Sakkal Majalla" panose="02000000000000000000" pitchFamily="2" charset="-78"/>
              </a:rPr>
              <a:t>التطوعي</a:t>
            </a:r>
            <a:endParaRPr lang="fr-FR" sz="2400" dirty="0" smtClean="0">
              <a:latin typeface="Sakkal Majalla" panose="02000000000000000000" pitchFamily="2" charset="-78"/>
              <a:cs typeface="Sakkal Majalla" panose="02000000000000000000" pitchFamily="2" charset="-78"/>
            </a:endParaRPr>
          </a:p>
          <a:p>
            <a:pPr algn="r" rtl="1">
              <a:lnSpc>
                <a:spcPct val="107000"/>
              </a:lnSpc>
              <a:spcBef>
                <a:spcPts val="200"/>
              </a:spcBef>
            </a:pPr>
            <a:r>
              <a:rPr lang="ar-SA" sz="2400" dirty="0" smtClean="0">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في الشركة، واستخدام موارد وأدوات الشركة في ‏العمل التطوعي.</a:t>
            </a:r>
            <a:endParaRPr lang="fr-FR" sz="2400" dirty="0">
              <a:latin typeface="Sakkal Majalla" panose="02000000000000000000" pitchFamily="2" charset="-78"/>
              <a:cs typeface="Sakkal Majalla" panose="02000000000000000000" pitchFamily="2" charset="-78"/>
            </a:endParaRPr>
          </a:p>
          <a:p>
            <a:pPr algn="r" rtl="1">
              <a:lnSpc>
                <a:spcPct val="107000"/>
              </a:lnSpc>
              <a:spcBef>
                <a:spcPts val="200"/>
              </a:spcBef>
              <a:spcAft>
                <a:spcPts val="0"/>
              </a:spcAft>
            </a:pPr>
            <a:endParaRPr lang="fr-FR"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4524543" y="3425027"/>
            <a:ext cx="2966902" cy="461665"/>
          </a:xfrm>
          <a:prstGeom prst="rect">
            <a:avLst/>
          </a:prstGeom>
        </p:spPr>
        <p:txBody>
          <a:bodyPr wrap="none">
            <a:spAutoFit/>
          </a:bodyPr>
          <a:lstStyle/>
          <a:p>
            <a:pPr algn="ctr" rtl="1"/>
            <a:r>
              <a:rPr lang="ar-DZ" sz="2400" b="1" dirty="0" smtClean="0">
                <a:solidFill>
                  <a:srgbClr val="800080"/>
                </a:solidFill>
                <a:latin typeface="Sakkal Majalla" panose="02000000000000000000" pitchFamily="2" charset="-78"/>
                <a:ea typeface="Calibri" panose="020F0502020204030204" pitchFamily="34" charset="0"/>
                <a:cs typeface="Sakkal Majalla" panose="02000000000000000000" pitchFamily="2" charset="-78"/>
              </a:rPr>
              <a:t>مبادرة</a:t>
            </a:r>
            <a:r>
              <a:rPr lang="ar-DZ" sz="2400" b="1" dirty="0" smtClean="0">
                <a:solidFill>
                  <a:srgbClr val="800080"/>
                </a:solidFill>
                <a:latin typeface="Calibri" panose="020F0502020204030204" pitchFamily="34" charset="0"/>
                <a:ea typeface="Calibri" panose="020F0502020204030204" pitchFamily="34" charset="0"/>
                <a:cs typeface="Arial" panose="020B0604020202020204" pitchFamily="34" charset="0"/>
              </a:rPr>
              <a:t> </a:t>
            </a:r>
            <a:r>
              <a:rPr lang="fr-FR" b="1" dirty="0" smtClean="0">
                <a:solidFill>
                  <a:srgbClr val="800080"/>
                </a:solidFill>
                <a:latin typeface="Calibri" panose="020F0502020204030204" pitchFamily="34" charset="0"/>
                <a:ea typeface="Calibri" panose="020F0502020204030204" pitchFamily="34" charset="0"/>
                <a:cs typeface="Arial" panose="020B0604020202020204" pitchFamily="34" charset="0"/>
              </a:rPr>
              <a:t>Microsoft </a:t>
            </a:r>
            <a:r>
              <a:rPr lang="fr-FR" b="1" dirty="0" err="1" smtClean="0">
                <a:solidFill>
                  <a:srgbClr val="800080"/>
                </a:solidFill>
                <a:latin typeface="Calibri" panose="020F0502020204030204" pitchFamily="34" charset="0"/>
                <a:ea typeface="Calibri" panose="020F0502020204030204" pitchFamily="34" charset="0"/>
                <a:cs typeface="Arial" panose="020B0604020202020204" pitchFamily="34" charset="0"/>
              </a:rPr>
              <a:t>YouthSpark</a:t>
            </a:r>
            <a:endParaRPr lang="fr-FR" b="1" dirty="0"/>
          </a:p>
        </p:txBody>
      </p:sp>
      <p:sp>
        <p:nvSpPr>
          <p:cNvPr id="7" name="Rectangle 6"/>
          <p:cNvSpPr/>
          <p:nvPr/>
        </p:nvSpPr>
        <p:spPr>
          <a:xfrm>
            <a:off x="592428" y="3994600"/>
            <a:ext cx="10766738" cy="1179169"/>
          </a:xfrm>
          <a:prstGeom prst="rect">
            <a:avLst/>
          </a:prstGeom>
        </p:spPr>
        <p:txBody>
          <a:bodyPr wrap="square">
            <a:spAutoFit/>
          </a:bodyPr>
          <a:lstStyle/>
          <a:p>
            <a:pPr algn="ctr" rtl="1">
              <a:lnSpc>
                <a:spcPct val="107000"/>
              </a:lnSpc>
              <a:spcAft>
                <a:spcPts val="800"/>
              </a:spcAft>
            </a:pPr>
            <a:r>
              <a:rPr lang="ar-SA" sz="2200" b="1" dirty="0">
                <a:latin typeface="Calibri" panose="020F0502020204030204" pitchFamily="34" charset="0"/>
                <a:ea typeface="Calibri" panose="020F0502020204030204" pitchFamily="34" charset="0"/>
                <a:cs typeface="Sakkal Majalla" panose="02000000000000000000" pitchFamily="2" charset="-78"/>
              </a:rPr>
              <a:t>وهي مبادرة عالمية تهدف لخلق الفرص أمام 300 مليون شاب حول العالم على مدي ثلاث سنوات. ‏ من خلال 30 برنامجا وشراكات مع 186 من المنظمات غير الربحية التي تخدم الشباب، في العام الأول وحده </a:t>
            </a:r>
            <a:r>
              <a:rPr lang="fr-FR" sz="2200" b="1" dirty="0">
                <a:latin typeface="Sakkal Majalla" panose="02000000000000000000" pitchFamily="2" charset="-78"/>
                <a:ea typeface="Calibri" panose="020F0502020204030204" pitchFamily="34" charset="0"/>
                <a:cs typeface="Arial" panose="020B0604020202020204" pitchFamily="34" charset="0"/>
              </a:rPr>
              <a:t>Microsoft </a:t>
            </a:r>
            <a:r>
              <a:rPr lang="fr-FR" sz="2200" b="1" dirty="0" err="1">
                <a:latin typeface="Sakkal Majalla" panose="02000000000000000000" pitchFamily="2" charset="-78"/>
                <a:ea typeface="Calibri" panose="020F0502020204030204" pitchFamily="34" charset="0"/>
                <a:cs typeface="Arial" panose="020B0604020202020204" pitchFamily="34" charset="0"/>
              </a:rPr>
              <a:t>YouthSpark</a:t>
            </a:r>
            <a:r>
              <a:rPr lang="ar-SA" sz="2200" b="1" dirty="0">
                <a:latin typeface="Calibri" panose="020F0502020204030204" pitchFamily="34" charset="0"/>
                <a:ea typeface="Calibri" panose="020F0502020204030204" pitchFamily="34" charset="0"/>
                <a:cs typeface="Sakkal Majalla" panose="02000000000000000000" pitchFamily="2" charset="-78"/>
              </a:rPr>
              <a:t> خلقت فرصا جديدة لأكثر من 103 مليون من الشباب في أكثر من 100 بلدا في جميع أنحاء العالم. </a:t>
            </a:r>
            <a:endParaRPr lang="fr-FR" sz="22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6206881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t>شركة</a:t>
            </a:r>
            <a:r>
              <a:rPr lang="fr-FR" dirty="0" smtClean="0"/>
              <a:t> </a:t>
            </a:r>
            <a:r>
              <a:rPr lang="ar-DZ" dirty="0" smtClean="0"/>
              <a:t>  </a:t>
            </a:r>
            <a:r>
              <a:rPr lang="fr-FR" dirty="0" smtClean="0"/>
              <a:t> </a:t>
            </a:r>
            <a:r>
              <a:rPr lang="fr-FR" sz="6000" b="1" cap="none" spc="50" dirty="0" smtClean="0">
                <a:ln w="0"/>
                <a:solidFill>
                  <a:schemeClr val="bg2"/>
                </a:solidFill>
                <a:effectLst>
                  <a:outerShdw blurRad="38100" dist="38100" dir="2700000" algn="tl">
                    <a:srgbClr val="000000">
                      <a:alpha val="43137"/>
                    </a:srgbClr>
                  </a:outerShdw>
                </a:effectLst>
                <a:latin typeface="Freestyle Script" panose="030804020302050B0404" pitchFamily="66" charset="0"/>
                <a:cs typeface="FS_Hand_Style" pitchFamily="2" charset="-78"/>
              </a:rPr>
              <a:t>WALT DISNEY</a:t>
            </a:r>
            <a:endParaRPr lang="fr-FR" sz="6000" b="1" cap="none" spc="50" dirty="0">
              <a:ln w="0"/>
              <a:solidFill>
                <a:schemeClr val="bg2"/>
              </a:solidFill>
              <a:effectLst>
                <a:outerShdw blurRad="38100" dist="38100" dir="2700000" algn="tl">
                  <a:srgbClr val="000000">
                    <a:alpha val="43137"/>
                  </a:srgbClr>
                </a:outerShdw>
              </a:effectLst>
              <a:latin typeface="Freestyle Script" panose="030804020302050B0404" pitchFamily="66" charset="0"/>
              <a:cs typeface="FS_Hand_Style" pitchFamily="2" charset="-78"/>
            </a:endParaRPr>
          </a:p>
        </p:txBody>
      </p:sp>
      <p:sp>
        <p:nvSpPr>
          <p:cNvPr id="3" name="Espace réservé du contenu 2"/>
          <p:cNvSpPr>
            <a:spLocks noGrp="1"/>
          </p:cNvSpPr>
          <p:nvPr>
            <p:ph idx="1"/>
          </p:nvPr>
        </p:nvSpPr>
        <p:spPr/>
        <p:txBody>
          <a:bodyPr>
            <a:normAutofit/>
          </a:bodyPr>
          <a:lstStyle/>
          <a:p>
            <a:pPr marL="0" indent="0" algn="just" rtl="1">
              <a:buNone/>
            </a:pPr>
            <a:endParaRPr lang="fr-FR" sz="2400" dirty="0"/>
          </a:p>
          <a:p>
            <a:pPr lvl="0" algn="just" rtl="1"/>
            <a:r>
              <a:rPr lang="ar-DZ" sz="2400" dirty="0"/>
              <a:t>تلتزم شركة ديزني بتقليص بصمتها الكربونية؛ بهدف تقليل انبعاثات الغازات المسببة للاحتباس الحراري، وتقليص الهدر في الموارد، والالتزام بالحفاظ على المياه، ليس هذا فحسب، وإنما تعمل الشركة العالمية على وضع سياسات عمل دولية صارمة لحماية سلامة وحقوق موظفيهم.</a:t>
            </a:r>
            <a:endParaRPr lang="fr-FR" sz="2400" dirty="0"/>
          </a:p>
          <a:p>
            <a:pPr lvl="0" algn="just" rtl="1"/>
            <a:r>
              <a:rPr lang="ar-DZ" sz="2400" dirty="0" smtClean="0"/>
              <a:t>تشجع </a:t>
            </a:r>
            <a:r>
              <a:rPr lang="ar-DZ" sz="2400" dirty="0"/>
              <a:t>الموظفين على عدم هدر الموارد المختلفة، ناهيك عن أن لديها مبادرات معيشية صحية؛ لتعزيز عادات الأكل الصحية بين الموظفين.</a:t>
            </a:r>
            <a:endParaRPr lang="fr-FR" sz="2400" dirty="0"/>
          </a:p>
          <a:p>
            <a:pPr algn="just" rtl="1"/>
            <a:endParaRPr lang="fr-FR" sz="2400" dirty="0">
              <a:latin typeface="Sakkal Majalla" panose="02000000000000000000" pitchFamily="2" charset="-78"/>
              <a:cs typeface="Sakkal Majalla" panose="02000000000000000000" pitchFamily="2" charset="-78"/>
            </a:endParaRPr>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1667" y="254359"/>
            <a:ext cx="2847975" cy="1803042"/>
          </a:xfrm>
          <a:prstGeom prst="rect">
            <a:avLst/>
          </a:prstGeom>
        </p:spPr>
      </p:pic>
    </p:spTree>
    <p:extLst>
      <p:ext uri="{BB962C8B-B14F-4D97-AF65-F5344CB8AC3E}">
        <p14:creationId xmlns="" xmlns:p14="http://schemas.microsoft.com/office/powerpoint/2010/main" val="12824660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rtl="1"/>
            <a:r>
              <a:rPr lang="ar-DZ" sz="4800" b="1" dirty="0" err="1" smtClean="0">
                <a:latin typeface="Sakkal Majalla" panose="02000000000000000000" pitchFamily="2" charset="-78"/>
                <a:cs typeface="Sakkal Majalla" panose="02000000000000000000" pitchFamily="2" charset="-78"/>
              </a:rPr>
              <a:t>حوكمة</a:t>
            </a:r>
            <a:r>
              <a:rPr lang="ar-DZ" sz="4800" b="1" dirty="0" smtClean="0">
                <a:latin typeface="Sakkal Majalla" panose="02000000000000000000" pitchFamily="2" charset="-78"/>
                <a:cs typeface="Sakkal Majalla" panose="02000000000000000000" pitchFamily="2" charset="-78"/>
              </a:rPr>
              <a:t> المؤسسات</a:t>
            </a:r>
            <a:r>
              <a:rPr lang="fr-FR" sz="3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CORPORATE </a:t>
            </a:r>
            <a:r>
              <a:rPr lang="fr-FR" sz="3200"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Governance</a:t>
            </a:r>
            <a:r>
              <a:rPr lang="fr-FR" sz="3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dirty="0"/>
              <a:t/>
            </a:r>
            <a:br>
              <a:rPr lang="fr-FR" dirty="0"/>
            </a:br>
            <a:endParaRPr lang="fr-FR" b="1" dirty="0">
              <a:latin typeface="Sakkal Majalla" panose="02000000000000000000" pitchFamily="2" charset="-78"/>
              <a:cs typeface="Sakkal Majalla" panose="02000000000000000000" pitchFamily="2" charset="-78"/>
            </a:endParaRPr>
          </a:p>
        </p:txBody>
      </p:sp>
      <p:pic>
        <p:nvPicPr>
          <p:cNvPr id="4" name="Espace réservé du conten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843" y="-1"/>
            <a:ext cx="3332654" cy="1666327"/>
          </a:xfrm>
        </p:spPr>
      </p:pic>
      <p:sp>
        <p:nvSpPr>
          <p:cNvPr id="6" name="Rectangle 5"/>
          <p:cNvSpPr/>
          <p:nvPr/>
        </p:nvSpPr>
        <p:spPr>
          <a:xfrm>
            <a:off x="463639" y="2624071"/>
            <a:ext cx="10900893" cy="3416320"/>
          </a:xfrm>
          <a:prstGeom prst="rect">
            <a:avLst/>
          </a:prstGeom>
        </p:spPr>
        <p:txBody>
          <a:bodyPr wrap="square">
            <a:spAutoFit/>
          </a:bodyPr>
          <a:lstStyle/>
          <a:p>
            <a:pPr algn="r" rtl="1"/>
            <a:r>
              <a:rPr lang="ar-DZ" sz="3600" b="1" dirty="0">
                <a:latin typeface="Sakkal Majalla" panose="02000000000000000000" pitchFamily="2" charset="-78"/>
                <a:ea typeface="Calibri" panose="020F0502020204030204" pitchFamily="34" charset="0"/>
                <a:cs typeface="Sakkal Majalla" panose="02000000000000000000" pitchFamily="2" charset="-78"/>
              </a:rPr>
              <a:t>التنمية المستدامة </a:t>
            </a:r>
            <a:r>
              <a:rPr lang="ar-DZ" sz="3600" b="1" dirty="0" smtClean="0">
                <a:latin typeface="Sakkal Majalla" panose="02000000000000000000" pitchFamily="2" charset="-78"/>
                <a:ea typeface="Calibri" panose="020F0502020204030204" pitchFamily="34" charset="0"/>
                <a:cs typeface="Sakkal Majalla" panose="02000000000000000000" pitchFamily="2" charset="-78"/>
              </a:rPr>
              <a:t>لم تركز فقط على </a:t>
            </a:r>
            <a:r>
              <a:rPr lang="ar-DZ" sz="3600" b="1" dirty="0">
                <a:latin typeface="Sakkal Majalla" panose="02000000000000000000" pitchFamily="2" charset="-78"/>
                <a:ea typeface="Calibri" panose="020F0502020204030204" pitchFamily="34" charset="0"/>
                <a:cs typeface="Sakkal Majalla" panose="02000000000000000000" pitchFamily="2" charset="-78"/>
              </a:rPr>
              <a:t>الفساد الذي </a:t>
            </a:r>
            <a:r>
              <a:rPr lang="ar-DZ" sz="3600" b="1" dirty="0" smtClean="0">
                <a:latin typeface="Sakkal Majalla" panose="02000000000000000000" pitchFamily="2" charset="-78"/>
                <a:ea typeface="Calibri" panose="020F0502020204030204" pitchFamily="34" charset="0"/>
                <a:cs typeface="Sakkal Majalla" panose="02000000000000000000" pitchFamily="2" charset="-78"/>
              </a:rPr>
              <a:t>احدثته المؤسسات في بيئتها </a:t>
            </a:r>
            <a:r>
              <a:rPr lang="ar-DZ" sz="3600" b="1" dirty="0">
                <a:latin typeface="Sakkal Majalla" panose="02000000000000000000" pitchFamily="2" charset="-78"/>
                <a:ea typeface="Calibri" panose="020F0502020204030204" pitchFamily="34" charset="0"/>
                <a:cs typeface="Sakkal Majalla" panose="02000000000000000000" pitchFamily="2" charset="-78"/>
              </a:rPr>
              <a:t>الطبيعية من </a:t>
            </a:r>
            <a:r>
              <a:rPr lang="ar-DZ" sz="3600" b="1" dirty="0" err="1">
                <a:latin typeface="Sakkal Majalla" panose="02000000000000000000" pitchFamily="2" charset="-78"/>
                <a:ea typeface="Calibri" panose="020F0502020204030204" pitchFamily="34" charset="0"/>
                <a:cs typeface="Sakkal Majalla" panose="02000000000000000000" pitchFamily="2" charset="-78"/>
              </a:rPr>
              <a:t>تلوثات</a:t>
            </a:r>
            <a:r>
              <a:rPr lang="ar-DZ" sz="3600" b="1" dirty="0">
                <a:latin typeface="Sakkal Majalla" panose="02000000000000000000" pitchFamily="2" charset="-78"/>
                <a:ea typeface="Calibri" panose="020F0502020204030204" pitchFamily="34" charset="0"/>
                <a:cs typeface="Sakkal Majalla" panose="02000000000000000000" pitchFamily="2" charset="-78"/>
              </a:rPr>
              <a:t> </a:t>
            </a:r>
            <a:r>
              <a:rPr lang="ar-DZ" sz="3600" b="1" dirty="0" smtClean="0">
                <a:latin typeface="Sakkal Majalla" panose="02000000000000000000" pitchFamily="2" charset="-78"/>
                <a:ea typeface="Calibri" panose="020F0502020204030204" pitchFamily="34" charset="0"/>
                <a:cs typeface="Sakkal Majalla" panose="02000000000000000000" pitchFamily="2" charset="-78"/>
              </a:rPr>
              <a:t>جوية، برية </a:t>
            </a:r>
            <a:r>
              <a:rPr lang="ar-DZ" sz="3600" b="1" dirty="0">
                <a:latin typeface="Sakkal Majalla" panose="02000000000000000000" pitchFamily="2" charset="-78"/>
                <a:ea typeface="Calibri" panose="020F0502020204030204" pitchFamily="34" charset="0"/>
                <a:cs typeface="Sakkal Majalla" panose="02000000000000000000" pitchFamily="2" charset="-78"/>
              </a:rPr>
              <a:t>وبحرية لكن </a:t>
            </a:r>
            <a:r>
              <a:rPr lang="ar-DZ" sz="3600" b="1" dirty="0" smtClean="0">
                <a:latin typeface="Sakkal Majalla" panose="02000000000000000000" pitchFamily="2" charset="-78"/>
                <a:ea typeface="Calibri" panose="020F0502020204030204" pitchFamily="34" charset="0"/>
                <a:cs typeface="Sakkal Majalla" panose="02000000000000000000" pitchFamily="2" charset="-78"/>
              </a:rPr>
              <a:t>تجاوزت ذلك  ل</a:t>
            </a:r>
            <a:r>
              <a:rPr lang="ar-SA" sz="36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لفساد </a:t>
            </a:r>
            <a:r>
              <a:rPr lang="ar-SA" sz="36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الإداري والمالي </a:t>
            </a:r>
            <a:r>
              <a:rPr lang="ar-DZ" sz="36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لها </a:t>
            </a:r>
            <a:r>
              <a:rPr lang="ar-SA" sz="36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مما </a:t>
            </a:r>
            <a:r>
              <a:rPr lang="ar-SA" sz="36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حث على وضع أسس ومبادئ وآليات تنظم العمل الإداري وتحدد مسؤولية كل طرف في الهيكل الإداري </a:t>
            </a:r>
            <a:r>
              <a:rPr lang="ar-SA" sz="36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وهو </a:t>
            </a:r>
            <a:r>
              <a:rPr lang="ar-SA" sz="36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ما اصطلح عليه </a:t>
            </a:r>
            <a:r>
              <a:rPr lang="ar-SA" sz="36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بحوكمة</a:t>
            </a:r>
            <a:r>
              <a:rPr lang="ar-SA" sz="36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DZ" sz="36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المؤسسات</a:t>
            </a:r>
          </a:p>
          <a:p>
            <a:pPr algn="r" rtl="1"/>
            <a:r>
              <a:rPr lang="ar-DZ" sz="3600" b="1" dirty="0" smtClean="0">
                <a:solidFill>
                  <a:srgbClr val="000000"/>
                </a:solidFill>
                <a:latin typeface="Sakkal Majalla" panose="02000000000000000000" pitchFamily="2" charset="-78"/>
                <a:cs typeface="Sakkal Majalla" panose="02000000000000000000" pitchFamily="2" charset="-78"/>
              </a:rPr>
              <a:t>ومن اهم أسباب ظهور هذا المصطلح: </a:t>
            </a:r>
            <a:r>
              <a:rPr lang="ar-SA" sz="36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عولمة أسواق رأس </a:t>
            </a:r>
            <a:r>
              <a:rPr lang="ar-SA" sz="36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المال</a:t>
            </a:r>
            <a:r>
              <a:rPr lang="ar-DZ" sz="36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 نظرية الوكالة، الانهيارات المالية.</a:t>
            </a:r>
            <a:endParaRPr lang="fr-FR" sz="36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 xmlns:p14="http://schemas.microsoft.com/office/powerpoint/2010/main" val="16404300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124" y="2395174"/>
            <a:ext cx="10759225" cy="3253968"/>
          </a:xfrm>
          <a:prstGeom prst="rect">
            <a:avLst/>
          </a:prstGeom>
        </p:spPr>
        <p:txBody>
          <a:bodyPr wrap="square">
            <a:spAutoFit/>
          </a:bodyPr>
          <a:lstStyle/>
          <a:p>
            <a:pPr algn="r" rtl="1">
              <a:lnSpc>
                <a:spcPct val="107000"/>
              </a:lnSpc>
              <a:spcAft>
                <a:spcPts val="800"/>
              </a:spcAft>
            </a:pPr>
            <a:r>
              <a:rPr lang="ar-SA" sz="3200" b="1" dirty="0">
                <a:solidFill>
                  <a:srgbClr val="000000"/>
                </a:solidFill>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تعرف منظمة التعاون </a:t>
            </a:r>
            <a:r>
              <a:rPr lang="ar-SA" sz="3200" b="1" dirty="0" err="1">
                <a:solidFill>
                  <a:srgbClr val="000000"/>
                </a:solidFill>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الإقتصادي</a:t>
            </a:r>
            <a:r>
              <a:rPr lang="ar-SA" sz="3200" b="1" dirty="0">
                <a:solidFill>
                  <a:srgbClr val="000000"/>
                </a:solidFill>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 والتنمية </a:t>
            </a:r>
            <a:r>
              <a:rPr lang="fr-FR" sz="3200" b="1" dirty="0">
                <a:solidFill>
                  <a:srgbClr val="000000"/>
                </a:solidFill>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OECD</a:t>
            </a:r>
            <a:r>
              <a:rPr lang="ar-SA" sz="3200" b="1" dirty="0" err="1">
                <a:solidFill>
                  <a:srgbClr val="000000"/>
                </a:solidFill>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حوكمة</a:t>
            </a:r>
            <a:r>
              <a:rPr lang="ar-SA" sz="3200" b="1" dirty="0">
                <a:solidFill>
                  <a:srgbClr val="000000"/>
                </a:solidFill>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 المؤسسات بأنها:" ذلك النظام الذي يتم خلاله توجيه وإدارة الشركات، ويحدد من خلاله الحقوق والمسؤوليات بين مختلف الأطراف مثل مجلس الإدارة والمديرين والمساهمين وغيرهم من أصحاب المصالح، كما أنه يحدد قواعد وإجراءات </a:t>
            </a:r>
            <a:r>
              <a:rPr lang="ar-SA" sz="3200" b="1" dirty="0" err="1">
                <a:solidFill>
                  <a:srgbClr val="000000"/>
                </a:solidFill>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إتخاذ</a:t>
            </a:r>
            <a:r>
              <a:rPr lang="ar-SA" sz="3200" b="1" dirty="0">
                <a:solidFill>
                  <a:srgbClr val="000000"/>
                </a:solidFill>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 القرارات المتعلقة بشؤون الشركة وكذلك تحديد الهيكل الذي يتم من خلاله وضع أهداف الشركة ووسائل تحقيقها وآليات الرقابة على الأداء</a:t>
            </a:r>
            <a:r>
              <a:rPr lang="fr-FR" sz="3200" b="1" dirty="0">
                <a:solidFill>
                  <a:srgbClr val="000000"/>
                </a:solidFill>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a:t>
            </a:r>
            <a:endParaRPr lang="fr-FR" sz="3200" b="1" dirty="0">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endParaRPr>
          </a:p>
        </p:txBody>
      </p:sp>
      <p:pic>
        <p:nvPicPr>
          <p:cNvPr id="5" name="Espace réservé du contenu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843" y="-1"/>
            <a:ext cx="3332654" cy="1666327"/>
          </a:xfrm>
          <a:prstGeom prst="rect">
            <a:avLst/>
          </a:prstGeom>
        </p:spPr>
      </p:pic>
    </p:spTree>
    <p:extLst>
      <p:ext uri="{BB962C8B-B14F-4D97-AF65-F5344CB8AC3E}">
        <p14:creationId xmlns="" xmlns:p14="http://schemas.microsoft.com/office/powerpoint/2010/main" val="20526997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الأطراف الفاعلة في </a:t>
            </a:r>
            <a:r>
              <a:rPr lang="ar-DZ" b="1"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الحوكمة</a:t>
            </a:r>
            <a:endParaRPr lang="fr-FR"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Espace réservé du contenu 3"/>
          <p:cNvPicPr>
            <a:picLocks noGrp="1" noChangeAspect="1"/>
          </p:cNvPicPr>
          <p:nvPr>
            <p:ph idx="1"/>
          </p:nvPr>
        </p:nvPicPr>
        <p:blipFill>
          <a:blip r:embed="rId2" cstate="print"/>
          <a:stretch>
            <a:fillRect/>
          </a:stretch>
        </p:blipFill>
        <p:spPr>
          <a:xfrm>
            <a:off x="847725" y="1893194"/>
            <a:ext cx="10496550" cy="4151212"/>
          </a:xfrm>
          <a:prstGeom prst="rect">
            <a:avLst/>
          </a:prstGeom>
        </p:spPr>
      </p:pic>
      <p:pic>
        <p:nvPicPr>
          <p:cNvPr id="5" name="Espace réservé du contenu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843" y="-1"/>
            <a:ext cx="3332654" cy="1666327"/>
          </a:xfrm>
          <a:prstGeom prst="rect">
            <a:avLst/>
          </a:prstGeom>
        </p:spPr>
      </p:pic>
    </p:spTree>
    <p:extLst>
      <p:ext uri="{BB962C8B-B14F-4D97-AF65-F5344CB8AC3E}">
        <p14:creationId xmlns="" xmlns:p14="http://schemas.microsoft.com/office/powerpoint/2010/main" val="21622019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36406" y="146187"/>
            <a:ext cx="4899338" cy="1293028"/>
          </a:xfrm>
        </p:spPr>
        <p:txBody>
          <a:bodyPr>
            <a:normAutofit/>
          </a:bodyPr>
          <a:lstStyle/>
          <a:p>
            <a:pPr algn="ctr" rtl="1"/>
            <a:r>
              <a:rPr lang="ar-DZ" dirty="0" smtClean="0">
                <a:latin typeface="Sakkal Majalla" panose="02000000000000000000" pitchFamily="2" charset="-78"/>
                <a:cs typeface="Sakkal Majalla" panose="02000000000000000000" pitchFamily="2" charset="-78"/>
              </a:rPr>
              <a:t>أهمية </a:t>
            </a:r>
            <a:r>
              <a:rPr lang="ar-DZ" dirty="0" err="1" smtClean="0">
                <a:latin typeface="Sakkal Majalla" panose="02000000000000000000" pitchFamily="2" charset="-78"/>
                <a:cs typeface="Sakkal Majalla" panose="02000000000000000000" pitchFamily="2" charset="-78"/>
              </a:rPr>
              <a:t>الحوكمة</a:t>
            </a:r>
            <a:endParaRPr lang="fr-FR" dirty="0">
              <a:latin typeface="Sakkal Majalla" panose="02000000000000000000" pitchFamily="2" charset="-78"/>
              <a:cs typeface="Sakkal Majalla" panose="02000000000000000000" pitchFamily="2" charset="-78"/>
            </a:endParaRPr>
          </a:p>
        </p:txBody>
      </p:sp>
      <p:sp>
        <p:nvSpPr>
          <p:cNvPr id="4" name="Rectangle 3"/>
          <p:cNvSpPr/>
          <p:nvPr/>
        </p:nvSpPr>
        <p:spPr>
          <a:xfrm>
            <a:off x="553792" y="2194560"/>
            <a:ext cx="10122794" cy="954107"/>
          </a:xfrm>
          <a:prstGeom prst="rect">
            <a:avLst/>
          </a:prstGeom>
        </p:spPr>
        <p:txBody>
          <a:bodyPr wrap="square">
            <a:spAutoFit/>
          </a:bodyPr>
          <a:lstStyle/>
          <a:p>
            <a:pPr marL="457200" indent="-457200" algn="ctr" rtl="1">
              <a:buFont typeface="Wingdings" panose="05000000000000000000" pitchFamily="2" charset="2"/>
              <a:buChar char="ü"/>
            </a:pPr>
            <a:r>
              <a:rPr lang="ar-SA"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إرساء قيم العدالة </a:t>
            </a:r>
            <a:r>
              <a:rPr lang="ar-SA"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والمساولة</a:t>
            </a:r>
            <a:r>
              <a:rPr lang="ar-SA"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والشفافية ومحاربة الفساد داخل الشركات: وهو </a:t>
            </a:r>
            <a:r>
              <a:rPr lang="ar-SA"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الإتجاه</a:t>
            </a:r>
            <a:r>
              <a:rPr lang="ar-SA"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الذي تتبناه نظرية التعاقدات </a:t>
            </a:r>
            <a:r>
              <a:rPr lang="ar-SA" sz="28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الكفؤة</a:t>
            </a:r>
            <a:endParaRPr lang="fr-FR" sz="2800" b="1" dirty="0">
              <a:latin typeface="Sakkal Majalla" panose="02000000000000000000" pitchFamily="2" charset="-78"/>
              <a:cs typeface="Sakkal Majalla" panose="02000000000000000000" pitchFamily="2" charset="-78"/>
            </a:endParaRPr>
          </a:p>
        </p:txBody>
      </p:sp>
      <p:pic>
        <p:nvPicPr>
          <p:cNvPr id="5" name="Espace réservé du contenu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843" y="-1"/>
            <a:ext cx="3332654" cy="1666327"/>
          </a:xfrm>
          <a:prstGeom prst="rect">
            <a:avLst/>
          </a:prstGeom>
        </p:spPr>
      </p:pic>
      <p:sp>
        <p:nvSpPr>
          <p:cNvPr id="6" name="Rectangle 5"/>
          <p:cNvSpPr/>
          <p:nvPr/>
        </p:nvSpPr>
        <p:spPr>
          <a:xfrm>
            <a:off x="708338" y="3426958"/>
            <a:ext cx="10135673" cy="954107"/>
          </a:xfrm>
          <a:prstGeom prst="rect">
            <a:avLst/>
          </a:prstGeom>
        </p:spPr>
        <p:txBody>
          <a:bodyPr wrap="square">
            <a:spAutoFit/>
          </a:bodyPr>
          <a:lstStyle/>
          <a:p>
            <a:pPr marL="457200" indent="-457200" algn="ctr" rtl="1">
              <a:buFont typeface="Wingdings" panose="05000000000000000000" pitchFamily="2" charset="2"/>
              <a:buChar char="ü"/>
            </a:pPr>
            <a:r>
              <a:rPr lang="ar-DZ" sz="28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ا</a:t>
            </a:r>
            <a:r>
              <a:rPr lang="ar-SA" sz="28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لقضاء </a:t>
            </a:r>
            <a:r>
              <a:rPr lang="ar-SA"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على التصرفات </a:t>
            </a:r>
            <a:r>
              <a:rPr lang="ar-SA"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الإنتهازية</a:t>
            </a:r>
            <a:r>
              <a:rPr lang="ar-SA"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للإدارة العليا: وهو الرأي </a:t>
            </a:r>
            <a:r>
              <a:rPr lang="ar-SA" sz="28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الذي</a:t>
            </a:r>
            <a:r>
              <a:rPr lang="ar-DZ"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SA" sz="28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تتبناه </a:t>
            </a:r>
            <a:r>
              <a:rPr lang="ar-SA"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نظرية السلوك </a:t>
            </a:r>
            <a:r>
              <a:rPr lang="ar-SA"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الإنتهازي</a:t>
            </a:r>
            <a:endParaRPr lang="fr-FR"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7" name="Rectangle 6"/>
          <p:cNvSpPr/>
          <p:nvPr/>
        </p:nvSpPr>
        <p:spPr>
          <a:xfrm>
            <a:off x="218941" y="4715286"/>
            <a:ext cx="11397803" cy="954107"/>
          </a:xfrm>
          <a:prstGeom prst="rect">
            <a:avLst/>
          </a:prstGeom>
        </p:spPr>
        <p:txBody>
          <a:bodyPr wrap="square">
            <a:spAutoFit/>
          </a:bodyPr>
          <a:lstStyle/>
          <a:p>
            <a:pPr marL="457200" indent="-457200" algn="ctr" rtl="1">
              <a:buFont typeface="Wingdings" panose="05000000000000000000" pitchFamily="2" charset="2"/>
              <a:buChar char="ü"/>
            </a:pPr>
            <a:r>
              <a:rPr lang="ar-SA"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تخفيض عدم تماثل المعلومات وتحسين </a:t>
            </a:r>
            <a:r>
              <a:rPr lang="ar-SA" sz="28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القدرة</a:t>
            </a:r>
            <a:r>
              <a:rPr lang="ar-DZ"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SA" sz="28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على </a:t>
            </a:r>
            <a:r>
              <a:rPr lang="ar-SA"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المنافسة والتمويل في الأسواق الدولية: وهو الرأي الذي تتبناه نظرية المنفعة/نظرية </a:t>
            </a:r>
            <a:r>
              <a:rPr lang="ar-SA" sz="28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توفير</a:t>
            </a:r>
            <a:r>
              <a:rPr lang="ar-DZ"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SA" sz="28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المعلومات</a:t>
            </a:r>
            <a:endParaRPr lang="fr-FR"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 xmlns:p14="http://schemas.microsoft.com/office/powerpoint/2010/main" val="28334718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effectLst>
                  <a:outerShdw blurRad="38100" dist="38100" dir="2700000" algn="tl">
                    <a:srgbClr val="000000">
                      <a:alpha val="43137"/>
                    </a:srgbClr>
                  </a:outerShdw>
                </a:effectLst>
              </a:rPr>
              <a:t>مبادئ </a:t>
            </a:r>
            <a:r>
              <a:rPr lang="ar-DZ" dirty="0" err="1" smtClean="0">
                <a:effectLst>
                  <a:outerShdw blurRad="38100" dist="38100" dir="2700000" algn="tl">
                    <a:srgbClr val="000000">
                      <a:alpha val="43137"/>
                    </a:srgbClr>
                  </a:outerShdw>
                </a:effectLst>
              </a:rPr>
              <a:t>الحوكمة</a:t>
            </a:r>
            <a:r>
              <a:rPr lang="ar-DZ" dirty="0" smtClean="0">
                <a:effectLst>
                  <a:outerShdw blurRad="38100" dist="38100" dir="2700000" algn="tl">
                    <a:srgbClr val="000000">
                      <a:alpha val="43137"/>
                    </a:srgbClr>
                  </a:outerShdw>
                </a:effectLst>
              </a:rPr>
              <a:t> وفقا </a:t>
            </a:r>
            <a:r>
              <a:rPr 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OCDE</a:t>
            </a:r>
            <a:endPar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endParaRPr lang="fr-FR"/>
          </a:p>
        </p:txBody>
      </p:sp>
      <p:pic>
        <p:nvPicPr>
          <p:cNvPr id="4" name="Espace réservé du contenu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843" y="-1"/>
            <a:ext cx="3332654" cy="1666327"/>
          </a:xfrm>
          <a:prstGeom prst="rect">
            <a:avLst/>
          </a:prstGeom>
        </p:spPr>
      </p:pic>
      <p:pic>
        <p:nvPicPr>
          <p:cNvPr id="5" name="Image 4"/>
          <p:cNvPicPr>
            <a:picLocks noChangeAspect="1"/>
          </p:cNvPicPr>
          <p:nvPr/>
        </p:nvPicPr>
        <p:blipFill>
          <a:blip r:embed="rId3" cstate="print"/>
          <a:stretch>
            <a:fillRect/>
          </a:stretch>
        </p:blipFill>
        <p:spPr>
          <a:xfrm>
            <a:off x="3321812" y="2194560"/>
            <a:ext cx="5783552" cy="4024125"/>
          </a:xfrm>
          <a:prstGeom prst="rect">
            <a:avLst/>
          </a:prstGeom>
        </p:spPr>
      </p:pic>
    </p:spTree>
    <p:extLst>
      <p:ext uri="{BB962C8B-B14F-4D97-AF65-F5344CB8AC3E}">
        <p14:creationId xmlns="" xmlns:p14="http://schemas.microsoft.com/office/powerpoint/2010/main" val="2622877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خصائص </a:t>
            </a:r>
            <a:r>
              <a:rPr lang="ar-DZ" dirty="0" err="1" smtClean="0"/>
              <a:t>الحوكمة</a:t>
            </a:r>
            <a:endParaRPr lang="fr-FR" dirty="0"/>
          </a:p>
        </p:txBody>
      </p:sp>
      <p:sp>
        <p:nvSpPr>
          <p:cNvPr id="3" name="Espace réservé du contenu 2"/>
          <p:cNvSpPr>
            <a:spLocks noGrp="1"/>
          </p:cNvSpPr>
          <p:nvPr>
            <p:ph idx="1"/>
          </p:nvPr>
        </p:nvSpPr>
        <p:spPr/>
        <p:txBody>
          <a:bodyPr>
            <a:normAutofit/>
          </a:bodyPr>
          <a:lstStyle/>
          <a:p>
            <a:pPr algn="ctr" rtl="1">
              <a:buFont typeface="Wingdings" panose="05000000000000000000" pitchFamily="2" charset="2"/>
              <a:buChar char="ü"/>
            </a:pPr>
            <a:r>
              <a:rPr lang="ar-SA" sz="2800" b="1" dirty="0">
                <a:latin typeface="Sakkal Majalla" panose="02000000000000000000" pitchFamily="2" charset="-78"/>
                <a:cs typeface="Sakkal Majalla" panose="02000000000000000000" pitchFamily="2" charset="-78"/>
              </a:rPr>
              <a:t>الانضباط</a:t>
            </a:r>
            <a:r>
              <a:rPr lang="fr-FR" sz="2800" b="1" dirty="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إتباع السلوك الأخلاقي المناسب والصحيح</a:t>
            </a:r>
            <a:r>
              <a:rPr lang="ar-SA" sz="2800" dirty="0" smtClean="0">
                <a:latin typeface="Sakkal Majalla" panose="02000000000000000000" pitchFamily="2" charset="-78"/>
                <a:cs typeface="Sakkal Majalla" panose="02000000000000000000" pitchFamily="2" charset="-78"/>
              </a:rPr>
              <a:t>؛</a:t>
            </a:r>
            <a:endParaRPr lang="ar-DZ" sz="2800" dirty="0" smtClean="0">
              <a:latin typeface="Sakkal Majalla" panose="02000000000000000000" pitchFamily="2" charset="-78"/>
              <a:cs typeface="Sakkal Majalla" panose="02000000000000000000" pitchFamily="2" charset="-78"/>
            </a:endParaRPr>
          </a:p>
          <a:p>
            <a:pPr algn="ctr" rtl="1">
              <a:buFont typeface="Wingdings" panose="05000000000000000000" pitchFamily="2" charset="2"/>
              <a:buChar char="ü"/>
            </a:pPr>
            <a:r>
              <a:rPr lang="ar-SA" sz="2800" b="1" dirty="0" smtClean="0">
                <a:latin typeface="Sakkal Majalla" panose="02000000000000000000" pitchFamily="2" charset="-78"/>
                <a:cs typeface="Sakkal Majalla" panose="02000000000000000000" pitchFamily="2" charset="-78"/>
              </a:rPr>
              <a:t>الشفافية</a:t>
            </a:r>
            <a:r>
              <a:rPr lang="fr-FR" sz="2800" b="1" dirty="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تقديم صورة حقيقية لكل ما يحدث</a:t>
            </a:r>
            <a:r>
              <a:rPr lang="ar-SA" sz="2800" dirty="0" smtClean="0">
                <a:latin typeface="Sakkal Majalla" panose="02000000000000000000" pitchFamily="2" charset="-78"/>
                <a:cs typeface="Sakkal Majalla" panose="02000000000000000000" pitchFamily="2" charset="-78"/>
              </a:rPr>
              <a:t>؛</a:t>
            </a:r>
            <a:endParaRPr lang="ar-DZ" sz="2800" dirty="0" smtClean="0">
              <a:latin typeface="Sakkal Majalla" panose="02000000000000000000" pitchFamily="2" charset="-78"/>
              <a:cs typeface="Sakkal Majalla" panose="02000000000000000000" pitchFamily="2" charset="-78"/>
            </a:endParaRPr>
          </a:p>
          <a:p>
            <a:pPr algn="ctr" rtl="1">
              <a:buFont typeface="Wingdings" panose="05000000000000000000" pitchFamily="2" charset="2"/>
              <a:buChar char="ü"/>
            </a:pPr>
            <a:r>
              <a:rPr lang="ar-SA" sz="2800" b="1" dirty="0" smtClean="0">
                <a:latin typeface="Sakkal Majalla" panose="02000000000000000000" pitchFamily="2" charset="-78"/>
                <a:cs typeface="Sakkal Majalla" panose="02000000000000000000" pitchFamily="2" charset="-78"/>
              </a:rPr>
              <a:t>الاستقلالية</a:t>
            </a:r>
            <a:r>
              <a:rPr lang="fr-FR" sz="2800" b="1" dirty="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لا توجد تأثيرات غير لازمة نتيجة ضغوط</a:t>
            </a:r>
            <a:r>
              <a:rPr lang="ar-SA" sz="2800" b="1" dirty="0" smtClean="0">
                <a:latin typeface="Sakkal Majalla" panose="02000000000000000000" pitchFamily="2" charset="-78"/>
                <a:cs typeface="Sakkal Majalla" panose="02000000000000000000" pitchFamily="2" charset="-78"/>
              </a:rPr>
              <a:t>؛</a:t>
            </a:r>
            <a:endParaRPr lang="ar-DZ" sz="2800" b="1" dirty="0" smtClean="0">
              <a:latin typeface="Sakkal Majalla" panose="02000000000000000000" pitchFamily="2" charset="-78"/>
              <a:cs typeface="Sakkal Majalla" panose="02000000000000000000" pitchFamily="2" charset="-78"/>
            </a:endParaRPr>
          </a:p>
          <a:p>
            <a:pPr algn="ctr" rtl="1">
              <a:buFont typeface="Wingdings" panose="05000000000000000000" pitchFamily="2" charset="2"/>
              <a:buChar char="ü"/>
            </a:pPr>
            <a:r>
              <a:rPr lang="ar-SA" sz="2800" b="1" dirty="0" smtClean="0">
                <a:latin typeface="Sakkal Majalla" panose="02000000000000000000" pitchFamily="2" charset="-78"/>
                <a:cs typeface="Sakkal Majalla" panose="02000000000000000000" pitchFamily="2" charset="-78"/>
              </a:rPr>
              <a:t>المساءلة</a:t>
            </a:r>
            <a:r>
              <a:rPr lang="fr-FR" sz="2800" b="1" dirty="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إمكان تقييم وتقدير أعمال مجلس الإدارة والإدارة التنفيذية</a:t>
            </a:r>
            <a:r>
              <a:rPr lang="ar-SA" sz="2800" dirty="0" smtClean="0">
                <a:latin typeface="Sakkal Majalla" panose="02000000000000000000" pitchFamily="2" charset="-78"/>
                <a:cs typeface="Sakkal Majalla" panose="02000000000000000000" pitchFamily="2" charset="-78"/>
              </a:rPr>
              <a:t>؛</a:t>
            </a:r>
            <a:endParaRPr lang="ar-DZ" sz="2800" dirty="0" smtClean="0">
              <a:latin typeface="Sakkal Majalla" panose="02000000000000000000" pitchFamily="2" charset="-78"/>
              <a:cs typeface="Sakkal Majalla" panose="02000000000000000000" pitchFamily="2" charset="-78"/>
            </a:endParaRPr>
          </a:p>
          <a:p>
            <a:pPr algn="ctr" rtl="1">
              <a:buFont typeface="Wingdings" panose="05000000000000000000" pitchFamily="2" charset="2"/>
              <a:buChar char="ü"/>
            </a:pPr>
            <a:r>
              <a:rPr lang="ar-SA" sz="2800" b="1" dirty="0" smtClean="0">
                <a:latin typeface="Sakkal Majalla" panose="02000000000000000000" pitchFamily="2" charset="-78"/>
                <a:cs typeface="Sakkal Majalla" panose="02000000000000000000" pitchFamily="2" charset="-78"/>
              </a:rPr>
              <a:t>المسؤولية</a:t>
            </a:r>
            <a:r>
              <a:rPr lang="fr-FR" sz="2800" b="1" dirty="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المسؤولية أمام جميع الأطراف ذوي المصلحة في </a:t>
            </a:r>
            <a:r>
              <a:rPr lang="ar-SA" sz="2800" dirty="0" smtClean="0">
                <a:latin typeface="Sakkal Majalla" panose="02000000000000000000" pitchFamily="2" charset="-78"/>
                <a:cs typeface="Sakkal Majalla" panose="02000000000000000000" pitchFamily="2" charset="-78"/>
              </a:rPr>
              <a:t>المؤسسة</a:t>
            </a:r>
            <a:r>
              <a:rPr lang="ar-DZ" sz="2800" dirty="0" smtClean="0">
                <a:latin typeface="Sakkal Majalla" panose="02000000000000000000" pitchFamily="2" charset="-78"/>
                <a:cs typeface="Sakkal Majalla" panose="02000000000000000000" pitchFamily="2" charset="-78"/>
              </a:rPr>
              <a:t>؛</a:t>
            </a:r>
            <a:endParaRPr lang="ar-DZ" sz="2800" dirty="0">
              <a:latin typeface="Sakkal Majalla" panose="02000000000000000000" pitchFamily="2" charset="-78"/>
              <a:cs typeface="Sakkal Majalla" panose="02000000000000000000" pitchFamily="2" charset="-78"/>
            </a:endParaRPr>
          </a:p>
          <a:p>
            <a:pPr algn="ctr" rtl="1">
              <a:buFont typeface="Wingdings" panose="05000000000000000000" pitchFamily="2" charset="2"/>
              <a:buChar char="ü"/>
            </a:pPr>
            <a:r>
              <a:rPr lang="ar-SA" sz="2800" b="1" dirty="0" smtClean="0">
                <a:latin typeface="Sakkal Majalla" panose="02000000000000000000" pitchFamily="2" charset="-78"/>
                <a:cs typeface="Sakkal Majalla" panose="02000000000000000000" pitchFamily="2" charset="-78"/>
              </a:rPr>
              <a:t>العدالة</a:t>
            </a:r>
            <a:r>
              <a:rPr lang="fr-FR" sz="2800" b="1" dirty="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يجب </a:t>
            </a:r>
            <a:r>
              <a:rPr lang="ar-SA" sz="2800" dirty="0" err="1">
                <a:latin typeface="Sakkal Majalla" panose="02000000000000000000" pitchFamily="2" charset="-78"/>
                <a:cs typeface="Sakkal Majalla" panose="02000000000000000000" pitchFamily="2" charset="-78"/>
              </a:rPr>
              <a:t>حترام</a:t>
            </a:r>
            <a:r>
              <a:rPr lang="ar-SA" sz="2800" dirty="0">
                <a:latin typeface="Sakkal Majalla" panose="02000000000000000000" pitchFamily="2" charset="-78"/>
                <a:cs typeface="Sakkal Majalla" panose="02000000000000000000" pitchFamily="2" charset="-78"/>
              </a:rPr>
              <a:t> حقوق مختلف أصحاب المصلحة في المؤسسة </a:t>
            </a:r>
            <a:r>
              <a:rPr lang="ar-DZ" sz="2800" dirty="0" smtClean="0">
                <a:latin typeface="Sakkal Majalla" panose="02000000000000000000" pitchFamily="2" charset="-78"/>
                <a:cs typeface="Sakkal Majalla" panose="02000000000000000000" pitchFamily="2" charset="-78"/>
              </a:rPr>
              <a:t>؛</a:t>
            </a:r>
            <a:endParaRPr lang="ar-DZ" sz="2800" b="1" dirty="0">
              <a:latin typeface="Sakkal Majalla" panose="02000000000000000000" pitchFamily="2" charset="-78"/>
              <a:cs typeface="Sakkal Majalla" panose="02000000000000000000" pitchFamily="2" charset="-78"/>
            </a:endParaRPr>
          </a:p>
          <a:p>
            <a:pPr algn="ctr" rtl="1">
              <a:buFont typeface="Wingdings" panose="05000000000000000000" pitchFamily="2" charset="2"/>
              <a:buChar char="ü"/>
            </a:pPr>
            <a:r>
              <a:rPr lang="ar-SA" sz="2800" b="1" dirty="0" smtClean="0">
                <a:latin typeface="Sakkal Majalla" panose="02000000000000000000" pitchFamily="2" charset="-78"/>
                <a:cs typeface="Sakkal Majalla" panose="02000000000000000000" pitchFamily="2" charset="-78"/>
              </a:rPr>
              <a:t>المسؤولية </a:t>
            </a:r>
            <a:r>
              <a:rPr lang="ar-SA" sz="2800" b="1" dirty="0">
                <a:latin typeface="Sakkal Majalla" panose="02000000000000000000" pitchFamily="2" charset="-78"/>
                <a:cs typeface="Sakkal Majalla" panose="02000000000000000000" pitchFamily="2" charset="-78"/>
              </a:rPr>
              <a:t>الاجتماعية</a:t>
            </a:r>
            <a:r>
              <a:rPr lang="fr-FR" sz="2800" b="1" dirty="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النظر إلى الشركة كمواطن </a:t>
            </a:r>
            <a:r>
              <a:rPr lang="ar-SA" sz="2800" dirty="0" smtClean="0">
                <a:latin typeface="Sakkal Majalla" panose="02000000000000000000" pitchFamily="2" charset="-78"/>
                <a:cs typeface="Sakkal Majalla" panose="02000000000000000000" pitchFamily="2" charset="-78"/>
              </a:rPr>
              <a:t>جيد</a:t>
            </a:r>
            <a:r>
              <a:rPr lang="ar-DZ" sz="2800" dirty="0" smtClean="0">
                <a:latin typeface="Sakkal Majalla" panose="02000000000000000000" pitchFamily="2" charset="-78"/>
                <a:cs typeface="Sakkal Majalla" panose="02000000000000000000" pitchFamily="2" charset="-78"/>
              </a:rPr>
              <a:t>.</a:t>
            </a:r>
            <a:endParaRPr lang="fr-FR" sz="2800" dirty="0">
              <a:latin typeface="Sakkal Majalla" panose="02000000000000000000" pitchFamily="2" charset="-78"/>
              <a:cs typeface="Sakkal Majalla" panose="02000000000000000000" pitchFamily="2" charset="-78"/>
            </a:endParaRPr>
          </a:p>
          <a:p>
            <a:pPr algn="ctr"/>
            <a:endParaRPr lang="fr-FR" sz="2800" dirty="0">
              <a:latin typeface="Sakkal Majalla" panose="02000000000000000000" pitchFamily="2" charset="-78"/>
              <a:cs typeface="Sakkal Majalla" panose="02000000000000000000" pitchFamily="2" charset="-78"/>
            </a:endParaRPr>
          </a:p>
        </p:txBody>
      </p:sp>
      <p:pic>
        <p:nvPicPr>
          <p:cNvPr id="4" name="Espace réservé du contenu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843" y="-1"/>
            <a:ext cx="3332654" cy="1666327"/>
          </a:xfrm>
          <a:prstGeom prst="rect">
            <a:avLst/>
          </a:prstGeom>
        </p:spPr>
      </p:pic>
    </p:spTree>
    <p:extLst>
      <p:ext uri="{BB962C8B-B14F-4D97-AF65-F5344CB8AC3E}">
        <p14:creationId xmlns="" xmlns:p14="http://schemas.microsoft.com/office/powerpoint/2010/main" val="20456403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ctr" rtl="1"/>
            <a:r>
              <a:rPr lang="ar-SA" sz="3200" b="1" dirty="0" smtClean="0">
                <a:latin typeface="Sakkal Majalla" panose="02000000000000000000" pitchFamily="2" charset="-78"/>
                <a:cs typeface="Sakkal Majalla" panose="02000000000000000000" pitchFamily="2" charset="-78"/>
              </a:rPr>
              <a:t>تؤكد </a:t>
            </a:r>
            <a:r>
              <a:rPr lang="ar-SA" sz="3200" b="1" dirty="0">
                <a:latin typeface="Sakkal Majalla" panose="02000000000000000000" pitchFamily="2" charset="-78"/>
                <a:cs typeface="Sakkal Majalla" panose="02000000000000000000" pitchFamily="2" charset="-78"/>
              </a:rPr>
              <a:t>قواعد </a:t>
            </a:r>
            <a:r>
              <a:rPr lang="ar-SA" sz="3200" b="1" dirty="0" err="1">
                <a:latin typeface="Sakkal Majalla" panose="02000000000000000000" pitchFamily="2" charset="-78"/>
                <a:cs typeface="Sakkal Majalla" panose="02000000000000000000" pitchFamily="2" charset="-78"/>
              </a:rPr>
              <a:t>الحوكمة</a:t>
            </a:r>
            <a:r>
              <a:rPr lang="ar-SA" sz="3200" b="1" dirty="0">
                <a:latin typeface="Sakkal Majalla" panose="02000000000000000000" pitchFamily="2" charset="-78"/>
                <a:cs typeface="Sakkal Majalla" panose="02000000000000000000" pitchFamily="2" charset="-78"/>
              </a:rPr>
              <a:t> على ضرورة تأسيس مجلس إدارة حسب تركيبه،</a:t>
            </a:r>
            <a:r>
              <a:rPr lang="fr-FR" sz="3200" b="1" dirty="0">
                <a:latin typeface="Sakkal Majalla" panose="02000000000000000000" pitchFamily="2" charset="-78"/>
                <a:cs typeface="Sakkal Majalla" panose="02000000000000000000" pitchFamily="2" charset="-78"/>
              </a:rPr>
              <a:t/>
            </a:r>
            <a:br>
              <a:rPr lang="fr-FR" sz="3200" b="1" dirty="0">
                <a:latin typeface="Sakkal Majalla" panose="02000000000000000000" pitchFamily="2" charset="-78"/>
                <a:cs typeface="Sakkal Majalla" panose="02000000000000000000" pitchFamily="2" charset="-78"/>
              </a:rPr>
            </a:br>
            <a:r>
              <a:rPr lang="ar-SA" sz="3200" b="1" dirty="0">
                <a:latin typeface="Sakkal Majalla" panose="02000000000000000000" pitchFamily="2" charset="-78"/>
                <a:cs typeface="Sakkal Majalla" panose="02000000000000000000" pitchFamily="2" charset="-78"/>
              </a:rPr>
              <a:t>وآلية انتخاب تتوافق مع القوانين ذات العلاقة في الدولة، وتحدد </a:t>
            </a:r>
            <a:r>
              <a:rPr lang="ar-SA" sz="3200" b="1" dirty="0" err="1">
                <a:latin typeface="Sakkal Majalla" panose="02000000000000000000" pitchFamily="2" charset="-78"/>
                <a:cs typeface="Sakkal Majalla" panose="02000000000000000000" pitchFamily="2" charset="-78"/>
              </a:rPr>
              <a:t>الحوكمة</a:t>
            </a:r>
            <a:r>
              <a:rPr lang="fr-FR" sz="3200" b="1" dirty="0">
                <a:latin typeface="Sakkal Majalla" panose="02000000000000000000" pitchFamily="2" charset="-78"/>
                <a:cs typeface="Sakkal Majalla" panose="02000000000000000000" pitchFamily="2" charset="-78"/>
              </a:rPr>
              <a:t/>
            </a:r>
            <a:br>
              <a:rPr lang="fr-FR" sz="3200" b="1" dirty="0">
                <a:latin typeface="Sakkal Majalla" panose="02000000000000000000" pitchFamily="2" charset="-78"/>
                <a:cs typeface="Sakkal Majalla" panose="02000000000000000000" pitchFamily="2" charset="-78"/>
              </a:rPr>
            </a:br>
            <a:r>
              <a:rPr lang="ar-SA" sz="3200" b="1" dirty="0">
                <a:latin typeface="Sakkal Majalla" panose="02000000000000000000" pitchFamily="2" charset="-78"/>
                <a:cs typeface="Sakkal Majalla" panose="02000000000000000000" pitchFamily="2" charset="-78"/>
              </a:rPr>
              <a:t>مسؤوليات معينة لمجلس الإدارة، يجب ألا تتداخل مع مسؤوليات الإدارة</a:t>
            </a:r>
            <a:r>
              <a:rPr lang="fr-FR" sz="3200" b="1" dirty="0">
                <a:latin typeface="Sakkal Majalla" panose="02000000000000000000" pitchFamily="2" charset="-78"/>
                <a:cs typeface="Sakkal Majalla" panose="02000000000000000000" pitchFamily="2" charset="-78"/>
              </a:rPr>
              <a:t/>
            </a:r>
            <a:br>
              <a:rPr lang="fr-FR" sz="3200" b="1" dirty="0">
                <a:latin typeface="Sakkal Majalla" panose="02000000000000000000" pitchFamily="2" charset="-78"/>
                <a:cs typeface="Sakkal Majalla" panose="02000000000000000000" pitchFamily="2" charset="-78"/>
              </a:rPr>
            </a:br>
            <a:r>
              <a:rPr lang="ar-SA" sz="3200" b="1" dirty="0">
                <a:latin typeface="Sakkal Majalla" panose="02000000000000000000" pitchFamily="2" charset="-78"/>
                <a:cs typeface="Sakkal Majalla" panose="02000000000000000000" pitchFamily="2" charset="-78"/>
              </a:rPr>
              <a:t>التنفيذية. كما تشدد مبادئ </a:t>
            </a:r>
            <a:r>
              <a:rPr lang="ar-SA" sz="3200" b="1" dirty="0" err="1">
                <a:latin typeface="Sakkal Majalla" panose="02000000000000000000" pitchFamily="2" charset="-78"/>
                <a:cs typeface="Sakkal Majalla" panose="02000000000000000000" pitchFamily="2" charset="-78"/>
              </a:rPr>
              <a:t>الحوكمة</a:t>
            </a:r>
            <a:r>
              <a:rPr lang="ar-SA" sz="3200" b="1" dirty="0">
                <a:latin typeface="Sakkal Majalla" panose="02000000000000000000" pitchFamily="2" charset="-78"/>
                <a:cs typeface="Sakkal Majalla" panose="02000000000000000000" pitchFamily="2" charset="-78"/>
              </a:rPr>
              <a:t> على ضرورة الإفصاح عن بيانات</a:t>
            </a:r>
            <a:r>
              <a:rPr lang="fr-FR" sz="3200" b="1" dirty="0">
                <a:latin typeface="Sakkal Majalla" panose="02000000000000000000" pitchFamily="2" charset="-78"/>
                <a:cs typeface="Sakkal Majalla" panose="02000000000000000000" pitchFamily="2" charset="-78"/>
              </a:rPr>
              <a:t/>
            </a:r>
            <a:br>
              <a:rPr lang="fr-FR" sz="3200" b="1" dirty="0">
                <a:latin typeface="Sakkal Majalla" panose="02000000000000000000" pitchFamily="2" charset="-78"/>
                <a:cs typeface="Sakkal Majalla" panose="02000000000000000000" pitchFamily="2" charset="-78"/>
              </a:rPr>
            </a:br>
            <a:r>
              <a:rPr lang="ar-SA" sz="3200" b="1" dirty="0">
                <a:latin typeface="Sakkal Majalla" panose="02000000000000000000" pitchFamily="2" charset="-78"/>
                <a:cs typeface="Sakkal Majalla" panose="02000000000000000000" pitchFamily="2" charset="-78"/>
              </a:rPr>
              <a:t>الشركة المالية وعملياتها بشكل دقيق ومنتظم</a:t>
            </a:r>
            <a:endParaRPr lang="fr-FR" sz="3200" b="1" dirty="0">
              <a:latin typeface="Sakkal Majalla" panose="02000000000000000000" pitchFamily="2" charset="-78"/>
              <a:cs typeface="Sakkal Majalla" panose="02000000000000000000" pitchFamily="2" charset="-78"/>
            </a:endParaRPr>
          </a:p>
          <a:p>
            <a:pPr algn="ctr" rtl="1"/>
            <a:endParaRPr lang="fr-FR" sz="3200" b="1" dirty="0">
              <a:latin typeface="Sakkal Majalla" panose="02000000000000000000" pitchFamily="2" charset="-78"/>
              <a:cs typeface="Sakkal Majalla" panose="02000000000000000000" pitchFamily="2" charset="-78"/>
            </a:endParaRPr>
          </a:p>
        </p:txBody>
      </p:sp>
      <p:pic>
        <p:nvPicPr>
          <p:cNvPr id="4" name="Espace réservé du contenu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843" y="-1"/>
            <a:ext cx="3332654" cy="1666327"/>
          </a:xfrm>
          <a:prstGeom prst="rect">
            <a:avLst/>
          </a:prstGeom>
        </p:spPr>
      </p:pic>
    </p:spTree>
    <p:extLst>
      <p:ext uri="{BB962C8B-B14F-4D97-AF65-F5344CB8AC3E}">
        <p14:creationId xmlns="" xmlns:p14="http://schemas.microsoft.com/office/powerpoint/2010/main" val="253815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90457" y="522514"/>
            <a:ext cx="6202680" cy="1149533"/>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ar-SA" sz="4800" b="1" dirty="0" smtClean="0">
                <a:latin typeface="Sakkal Majalla" pitchFamily="2" charset="-78"/>
                <a:cs typeface="Sakkal Majalla" pitchFamily="2" charset="-78"/>
              </a:rPr>
              <a:t/>
            </a:r>
            <a:br>
              <a:rPr lang="ar-SA" sz="4800" b="1" dirty="0" smtClean="0">
                <a:latin typeface="Sakkal Majalla" pitchFamily="2" charset="-78"/>
                <a:cs typeface="Sakkal Majalla" pitchFamily="2" charset="-78"/>
              </a:rPr>
            </a:br>
            <a:r>
              <a:rPr lang="ar-SA" sz="4800" b="1" dirty="0" smtClean="0">
                <a:latin typeface="Sakkal Majalla" pitchFamily="2" charset="-78"/>
                <a:cs typeface="Sakkal Majalla" pitchFamily="2" charset="-78"/>
              </a:rPr>
              <a:t>أهمية الإطار </a:t>
            </a:r>
            <a:r>
              <a:rPr lang="ar-SA" sz="4800" b="1" dirty="0" smtClean="0">
                <a:latin typeface="Sakkal Majalla" pitchFamily="2" charset="-78"/>
                <a:cs typeface="Sakkal Majalla" pitchFamily="2" charset="-78"/>
              </a:rPr>
              <a:t>الدولي </a:t>
            </a:r>
            <a:r>
              <a:rPr lang="fr-FR" sz="4800" dirty="0" smtClean="0">
                <a:latin typeface="Sakkal Majalla" pitchFamily="2" charset="-78"/>
                <a:cs typeface="Sakkal Majalla" pitchFamily="2" charset="-78"/>
              </a:rPr>
              <a:t/>
            </a:r>
            <a:br>
              <a:rPr lang="fr-FR" sz="4800" dirty="0" smtClean="0">
                <a:latin typeface="Sakkal Majalla" pitchFamily="2" charset="-78"/>
                <a:cs typeface="Sakkal Majalla" pitchFamily="2" charset="-78"/>
              </a:rPr>
            </a:br>
            <a:endParaRPr lang="fr-FR" sz="4800" dirty="0"/>
          </a:p>
        </p:txBody>
      </p:sp>
      <p:sp>
        <p:nvSpPr>
          <p:cNvPr id="3" name="Espace réservé du contenu 2"/>
          <p:cNvSpPr>
            <a:spLocks noGrp="1"/>
          </p:cNvSpPr>
          <p:nvPr>
            <p:ph idx="1"/>
          </p:nvPr>
        </p:nvSpPr>
        <p:spPr>
          <a:xfrm>
            <a:off x="685800" y="2194561"/>
            <a:ext cx="10820400" cy="3239588"/>
          </a:xfrm>
        </p:spPr>
        <p:txBody>
          <a:bodyPr>
            <a:noAutofit/>
          </a:bodyPr>
          <a:lstStyle/>
          <a:p>
            <a:pPr algn="just" rtl="1">
              <a:spcBef>
                <a:spcPts val="0"/>
              </a:spcBef>
            </a:pPr>
            <a:r>
              <a:rPr lang="ar-SA" sz="2800" dirty="0" smtClean="0">
                <a:latin typeface="Sakkal Majalla" pitchFamily="2" charset="-78"/>
                <a:cs typeface="Sakkal Majalla" pitchFamily="2" charset="-78"/>
              </a:rPr>
              <a:t>يهدف الإطار </a:t>
            </a:r>
            <a:r>
              <a:rPr lang="ar-SA" sz="2800" dirty="0" smtClean="0">
                <a:latin typeface="Sakkal Majalla" pitchFamily="2" charset="-78"/>
                <a:cs typeface="Sakkal Majalla" pitchFamily="2" charset="-78"/>
              </a:rPr>
              <a:t>الدولي للمؤسسات </a:t>
            </a:r>
            <a:r>
              <a:rPr lang="ar-SA" sz="2800" dirty="0" smtClean="0">
                <a:latin typeface="Sakkal Majalla" pitchFamily="2" charset="-78"/>
                <a:cs typeface="Sakkal Majalla" pitchFamily="2" charset="-78"/>
              </a:rPr>
              <a:t>إلى توفير إطار قانوني وأخلاقي واجتماعي لنشاط </a:t>
            </a:r>
            <a:r>
              <a:rPr lang="ar-SA" sz="2800" dirty="0" smtClean="0">
                <a:latin typeface="Sakkal Majalla" pitchFamily="2" charset="-78"/>
                <a:cs typeface="Sakkal Majalla" pitchFamily="2" charset="-78"/>
              </a:rPr>
              <a:t>المؤسسات على </a:t>
            </a:r>
            <a:r>
              <a:rPr lang="ar-SA" sz="2800" dirty="0" smtClean="0">
                <a:latin typeface="Sakkal Majalla" pitchFamily="2" charset="-78"/>
                <a:cs typeface="Sakkal Majalla" pitchFamily="2" charset="-78"/>
              </a:rPr>
              <a:t>المستوى العالمي، مع التركيز على المسؤولية الاجتماعية </a:t>
            </a:r>
            <a:r>
              <a:rPr lang="ar-SA" sz="2800" dirty="0" err="1" smtClean="0">
                <a:latin typeface="Sakkal Majalla" pitchFamily="2" charset="-78"/>
                <a:cs typeface="Sakkal Majalla" pitchFamily="2" charset="-78"/>
              </a:rPr>
              <a:t>والاستدامة.</a:t>
            </a:r>
            <a:r>
              <a:rPr lang="ar-SA" sz="2800" dirty="0" smtClean="0">
                <a:latin typeface="Sakkal Majalla" pitchFamily="2" charset="-78"/>
                <a:cs typeface="Sakkal Majalla" pitchFamily="2" charset="-78"/>
              </a:rPr>
              <a:t> هذا الإطار يسعى إلى تحقيق توازن بين مصالح </a:t>
            </a:r>
            <a:r>
              <a:rPr lang="ar-SA" sz="2800" dirty="0" smtClean="0">
                <a:latin typeface="Sakkal Majalla" pitchFamily="2" charset="-78"/>
                <a:cs typeface="Sakkal Majalla" pitchFamily="2" charset="-78"/>
              </a:rPr>
              <a:t>المؤسسات ومصالح </a:t>
            </a:r>
            <a:r>
              <a:rPr lang="ar-SA" sz="2800" dirty="0" smtClean="0">
                <a:latin typeface="Sakkal Majalla" pitchFamily="2" charset="-78"/>
                <a:cs typeface="Sakkal Majalla" pitchFamily="2" charset="-78"/>
              </a:rPr>
              <a:t>المجتمع والبيئة، ويعمل على تحقيق التنمية المستدامة والعدالة الاجتماعية.</a:t>
            </a:r>
            <a:endParaRPr lang="fr-FR" sz="2800" dirty="0" smtClean="0">
              <a:latin typeface="Sakkal Majalla" pitchFamily="2" charset="-78"/>
              <a:cs typeface="Sakkal Majalla" pitchFamily="2" charset="-78"/>
            </a:endParaRPr>
          </a:p>
          <a:p>
            <a:pPr algn="just" rtl="1">
              <a:spcBef>
                <a:spcPts val="0"/>
              </a:spcBef>
            </a:pPr>
            <a:r>
              <a:rPr lang="fr-FR" sz="2800" dirty="0" smtClean="0">
                <a:latin typeface="Sakkal Majalla" pitchFamily="2" charset="-78"/>
                <a:cs typeface="Sakkal Majalla" pitchFamily="2" charset="-78"/>
              </a:rPr>
              <a:t> </a:t>
            </a:r>
          </a:p>
          <a:p>
            <a:pPr algn="just" rtl="1">
              <a:spcBef>
                <a:spcPts val="0"/>
              </a:spcBef>
            </a:pPr>
            <a:r>
              <a:rPr lang="ar-SA" sz="2800" dirty="0" smtClean="0">
                <a:latin typeface="Sakkal Majalla" pitchFamily="2" charset="-78"/>
                <a:cs typeface="Sakkal Majalla" pitchFamily="2" charset="-78"/>
              </a:rPr>
              <a:t>من خلال الامتثال للإطار الدولي </a:t>
            </a:r>
            <a:r>
              <a:rPr lang="ar-SA" sz="2800" dirty="0" smtClean="0">
                <a:latin typeface="Sakkal Majalla" pitchFamily="2" charset="-78"/>
                <a:cs typeface="Sakkal Majalla" pitchFamily="2" charset="-78"/>
              </a:rPr>
              <a:t>للمؤسسات، </a:t>
            </a:r>
            <a:r>
              <a:rPr lang="ar-SA" sz="2800" dirty="0" smtClean="0">
                <a:latin typeface="Sakkal Majalla" pitchFamily="2" charset="-78"/>
                <a:cs typeface="Sakkal Majalla" pitchFamily="2" charset="-78"/>
              </a:rPr>
              <a:t>يمكن </a:t>
            </a:r>
            <a:r>
              <a:rPr lang="ar-SA" sz="2800" dirty="0" smtClean="0">
                <a:latin typeface="Sakkal Majalla" pitchFamily="2" charset="-78"/>
                <a:cs typeface="Sakkal Majalla" pitchFamily="2" charset="-78"/>
              </a:rPr>
              <a:t>للمؤسسات أن </a:t>
            </a:r>
            <a:r>
              <a:rPr lang="ar-SA" sz="2800" dirty="0" smtClean="0">
                <a:latin typeface="Sakkal Majalla" pitchFamily="2" charset="-78"/>
                <a:cs typeface="Sakkal Majalla" pitchFamily="2" charset="-78"/>
              </a:rPr>
              <a:t>تكون عوامل إيجابية في المجتمع والبيئة، وتعزز حقوق الإنسان والعمل اللائق </a:t>
            </a:r>
            <a:r>
              <a:rPr lang="ar-SA" sz="2800" dirty="0" err="1" smtClean="0">
                <a:latin typeface="Sakkal Majalla" pitchFamily="2" charset="-78"/>
                <a:cs typeface="Sakkal Majalla" pitchFamily="2" charset="-78"/>
              </a:rPr>
              <a:t>والحوكمة</a:t>
            </a:r>
            <a:r>
              <a:rPr lang="ar-SA" sz="2800" dirty="0" smtClean="0">
                <a:latin typeface="Sakkal Majalla" pitchFamily="2" charset="-78"/>
                <a:cs typeface="Sakkal Majalla" pitchFamily="2" charset="-78"/>
              </a:rPr>
              <a:t> </a:t>
            </a:r>
            <a:r>
              <a:rPr lang="ar-SA" sz="2800" dirty="0" err="1" smtClean="0">
                <a:latin typeface="Sakkal Majalla" pitchFamily="2" charset="-78"/>
                <a:cs typeface="Sakkal Majalla" pitchFamily="2" charset="-78"/>
              </a:rPr>
              <a:t>المؤسسية.</a:t>
            </a:r>
            <a:r>
              <a:rPr lang="ar-SA" sz="2800" dirty="0" smtClean="0">
                <a:latin typeface="Sakkal Majalla" pitchFamily="2" charset="-78"/>
                <a:cs typeface="Sakkal Majalla" pitchFamily="2" charset="-78"/>
              </a:rPr>
              <a:t> </a:t>
            </a:r>
            <a:r>
              <a:rPr lang="ar-SA" sz="2800" dirty="0" smtClean="0">
                <a:latin typeface="Sakkal Majalla" pitchFamily="2" charset="-78"/>
                <a:cs typeface="Sakkal Majalla" pitchFamily="2" charset="-78"/>
              </a:rPr>
              <a:t>كما يساعد الإطار الدولي في بناء الثقة بين </a:t>
            </a:r>
            <a:r>
              <a:rPr lang="ar-SA" sz="2800" dirty="0" smtClean="0">
                <a:latin typeface="Sakkal Majalla" pitchFamily="2" charset="-78"/>
                <a:cs typeface="Sakkal Majalla" pitchFamily="2" charset="-78"/>
              </a:rPr>
              <a:t>المؤسسات والمستهلكين </a:t>
            </a:r>
            <a:r>
              <a:rPr lang="ar-SA" sz="2800" dirty="0" smtClean="0">
                <a:latin typeface="Sakkal Majalla" pitchFamily="2" charset="-78"/>
                <a:cs typeface="Sakkal Majalla" pitchFamily="2" charset="-78"/>
              </a:rPr>
              <a:t>والمستثمرين والمجتمع الدولي.</a:t>
            </a:r>
            <a:endParaRPr lang="fr-FR" sz="2800" dirty="0">
              <a:latin typeface="Sakkal Majalla" pitchFamily="2" charset="-78"/>
              <a:cs typeface="Sakkal Majalla"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90457" y="522514"/>
            <a:ext cx="6202680" cy="1149533"/>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ar-SA" sz="4800" b="1" dirty="0" smtClean="0">
                <a:latin typeface="Sakkal Majalla" pitchFamily="2" charset="-78"/>
                <a:cs typeface="Sakkal Majalla" pitchFamily="2" charset="-78"/>
              </a:rPr>
              <a:t/>
            </a:r>
            <a:br>
              <a:rPr lang="ar-SA" sz="4800" b="1" dirty="0" smtClean="0">
                <a:latin typeface="Sakkal Majalla" pitchFamily="2" charset="-78"/>
                <a:cs typeface="Sakkal Majalla" pitchFamily="2" charset="-78"/>
              </a:rPr>
            </a:br>
            <a:r>
              <a:rPr lang="ar-SA" sz="4800" b="1" dirty="0" smtClean="0">
                <a:latin typeface="Sakkal Majalla" pitchFamily="2" charset="-78"/>
                <a:cs typeface="Sakkal Majalla" pitchFamily="2" charset="-78"/>
              </a:rPr>
              <a:t>أهمية الإطار </a:t>
            </a:r>
            <a:r>
              <a:rPr lang="ar-SA" sz="4800" b="1" dirty="0" smtClean="0">
                <a:latin typeface="Sakkal Majalla" pitchFamily="2" charset="-78"/>
                <a:cs typeface="Sakkal Majalla" pitchFamily="2" charset="-78"/>
              </a:rPr>
              <a:t>الدولي </a:t>
            </a:r>
            <a:r>
              <a:rPr lang="fr-FR" sz="4800" dirty="0" smtClean="0">
                <a:latin typeface="Sakkal Majalla" pitchFamily="2" charset="-78"/>
                <a:cs typeface="Sakkal Majalla" pitchFamily="2" charset="-78"/>
              </a:rPr>
              <a:t/>
            </a:r>
            <a:br>
              <a:rPr lang="fr-FR" sz="4800" dirty="0" smtClean="0">
                <a:latin typeface="Sakkal Majalla" pitchFamily="2" charset="-78"/>
                <a:cs typeface="Sakkal Majalla" pitchFamily="2" charset="-78"/>
              </a:rPr>
            </a:br>
            <a:endParaRPr lang="fr-FR" sz="4800" dirty="0"/>
          </a:p>
        </p:txBody>
      </p:sp>
      <p:sp>
        <p:nvSpPr>
          <p:cNvPr id="3" name="Espace réservé du contenu 2"/>
          <p:cNvSpPr>
            <a:spLocks noGrp="1"/>
          </p:cNvSpPr>
          <p:nvPr>
            <p:ph idx="1"/>
          </p:nvPr>
        </p:nvSpPr>
        <p:spPr>
          <a:xfrm>
            <a:off x="685800" y="2194561"/>
            <a:ext cx="10820400" cy="3239588"/>
          </a:xfrm>
        </p:spPr>
        <p:txBody>
          <a:bodyPr>
            <a:noAutofit/>
          </a:bodyPr>
          <a:lstStyle/>
          <a:p>
            <a:pPr algn="just" rtl="1">
              <a:spcBef>
                <a:spcPts val="0"/>
              </a:spcBef>
            </a:pPr>
            <a:r>
              <a:rPr lang="ar-SA" sz="3200" dirty="0" smtClean="0">
                <a:latin typeface="Sakkal Majalla" pitchFamily="2" charset="-78"/>
                <a:cs typeface="Sakkal Majalla" pitchFamily="2" charset="-78"/>
              </a:rPr>
              <a:t>ومع ذلك، يجب أن نلاحظ أن الإطار الدولي </a:t>
            </a:r>
            <a:r>
              <a:rPr lang="ar-SA" sz="3200" dirty="0" smtClean="0">
                <a:latin typeface="Sakkal Majalla" pitchFamily="2" charset="-78"/>
                <a:cs typeface="Sakkal Majalla" pitchFamily="2" charset="-78"/>
              </a:rPr>
              <a:t>للمؤسسات قد </a:t>
            </a:r>
            <a:r>
              <a:rPr lang="ar-SA" sz="3200" dirty="0" smtClean="0">
                <a:latin typeface="Sakkal Majalla" pitchFamily="2" charset="-78"/>
                <a:cs typeface="Sakkal Majalla" pitchFamily="2" charset="-78"/>
              </a:rPr>
              <a:t>يختلف من بلد لآخر، وقوانين ولوائح </a:t>
            </a:r>
            <a:r>
              <a:rPr lang="ar-SA" sz="3200" dirty="0" smtClean="0">
                <a:latin typeface="Sakkal Majalla" pitchFamily="2" charset="-78"/>
                <a:cs typeface="Sakkal Majalla" pitchFamily="2" charset="-78"/>
              </a:rPr>
              <a:t>المؤسسات تختلف </a:t>
            </a:r>
            <a:r>
              <a:rPr lang="ar-SA" sz="3200" dirty="0" smtClean="0">
                <a:latin typeface="Sakkal Majalla" pitchFamily="2" charset="-78"/>
                <a:cs typeface="Sakkal Majalla" pitchFamily="2" charset="-78"/>
              </a:rPr>
              <a:t>بين </a:t>
            </a:r>
            <a:r>
              <a:rPr lang="ar-SA" sz="3200" dirty="0" err="1" smtClean="0">
                <a:latin typeface="Sakkal Majalla" pitchFamily="2" charset="-78"/>
                <a:cs typeface="Sakkal Majalla" pitchFamily="2" charset="-78"/>
              </a:rPr>
              <a:t>الدول.</a:t>
            </a:r>
            <a:r>
              <a:rPr lang="ar-SA" sz="3200" dirty="0" smtClean="0">
                <a:latin typeface="Sakkal Majalla" pitchFamily="2" charset="-78"/>
                <a:cs typeface="Sakkal Majalla" pitchFamily="2" charset="-78"/>
              </a:rPr>
              <a:t> وبالتالي، فإن </a:t>
            </a:r>
            <a:r>
              <a:rPr lang="ar-SA" sz="3200" dirty="0" smtClean="0">
                <a:latin typeface="Sakkal Majalla" pitchFamily="2" charset="-78"/>
                <a:cs typeface="Sakkal Majalla" pitchFamily="2" charset="-78"/>
              </a:rPr>
              <a:t>المؤسسات تحتاج </a:t>
            </a:r>
            <a:r>
              <a:rPr lang="ar-SA" sz="3200" dirty="0" smtClean="0">
                <a:latin typeface="Sakkal Majalla" pitchFamily="2" charset="-78"/>
                <a:cs typeface="Sakkal Majalla" pitchFamily="2" charset="-78"/>
              </a:rPr>
              <a:t>إلى الالتزام بالمعايير الدولية والقوانين الوطنية في الدول التي تعمل فيها، والتحلي بالشفافية والمسؤولية في أنشطتها</a:t>
            </a:r>
            <a:r>
              <a:rPr lang="ar-SA" sz="3200" dirty="0" smtClean="0">
                <a:latin typeface="Sakkal Majalla" pitchFamily="2" charset="-78"/>
                <a:cs typeface="Sakkal Majalla" pitchFamily="2" charset="-78"/>
              </a:rPr>
              <a:t>.</a:t>
            </a:r>
            <a:endParaRPr lang="ar-SA" sz="3200" dirty="0" smtClean="0">
              <a:latin typeface="Sakkal Majalla" pitchFamily="2" charset="-78"/>
              <a:cs typeface="Sakkal Majalla" pitchFamily="2" charset="-78"/>
            </a:endParaRPr>
          </a:p>
          <a:p>
            <a:pPr algn="just" rtl="1">
              <a:spcBef>
                <a:spcPts val="0"/>
              </a:spcBef>
            </a:pPr>
            <a:r>
              <a:rPr lang="ar-SA" sz="3200" dirty="0" smtClean="0">
                <a:latin typeface="Sakkal Majalla" pitchFamily="2" charset="-78"/>
                <a:cs typeface="Sakkal Majalla" pitchFamily="2" charset="-78"/>
              </a:rPr>
              <a:t>يتطلب الإطار الدولي </a:t>
            </a:r>
            <a:r>
              <a:rPr lang="ar-SA" sz="3200" dirty="0" smtClean="0">
                <a:latin typeface="Sakkal Majalla" pitchFamily="2" charset="-78"/>
                <a:cs typeface="Sakkal Majalla" pitchFamily="2" charset="-78"/>
              </a:rPr>
              <a:t>للمؤسسات أيضًا </a:t>
            </a:r>
            <a:r>
              <a:rPr lang="ar-SA" sz="3200" dirty="0" smtClean="0">
                <a:latin typeface="Sakkal Majalla" pitchFamily="2" charset="-78"/>
                <a:cs typeface="Sakkal Majalla" pitchFamily="2" charset="-78"/>
              </a:rPr>
              <a:t>التعاون والشراكة بين الحكومات </a:t>
            </a:r>
            <a:r>
              <a:rPr lang="ar-SA" sz="3200" dirty="0" smtClean="0">
                <a:latin typeface="Sakkal Majalla" pitchFamily="2" charset="-78"/>
                <a:cs typeface="Sakkal Majalla" pitchFamily="2" charset="-78"/>
              </a:rPr>
              <a:t>والمؤسسات والمنظمات </a:t>
            </a:r>
            <a:r>
              <a:rPr lang="ar-SA" sz="3200" dirty="0" smtClean="0">
                <a:latin typeface="Sakkal Majalla" pitchFamily="2" charset="-78"/>
                <a:cs typeface="Sakkal Majalla" pitchFamily="2" charset="-78"/>
              </a:rPr>
              <a:t>غير الحكومية والمجتمع المدني، لتحقيق التغيير الإيجابي وتعزيز الممارسات المستدامة في قطاع الأعمال.</a:t>
            </a:r>
            <a:endParaRPr lang="fr-FR" sz="3200" dirty="0" smtClean="0">
              <a:latin typeface="Sakkal Majalla" pitchFamily="2" charset="-78"/>
              <a:cs typeface="Sakkal Majalla" pitchFamily="2" charset="-78"/>
            </a:endParaRPr>
          </a:p>
          <a:p>
            <a:pPr algn="just" rtl="1">
              <a:spcBef>
                <a:spcPts val="0"/>
              </a:spcBef>
            </a:pPr>
            <a:endParaRPr lang="fr-FR" sz="3600" dirty="0">
              <a:latin typeface="Sakkal Majalla" pitchFamily="2" charset="-78"/>
              <a:cs typeface="Sakkal Majalla"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611" y="1406676"/>
            <a:ext cx="10820399" cy="2801935"/>
          </a:xfrm>
        </p:spPr>
        <p:txBody>
          <a:bodyPr/>
          <a:lstStyle/>
          <a:p>
            <a:r>
              <a:rPr lang="ar-SA" b="1" dirty="0" smtClean="0">
                <a:latin typeface="Sakkal Majalla" pitchFamily="2" charset="-78"/>
                <a:cs typeface="Sakkal Majalla" pitchFamily="2" charset="-78"/>
              </a:rPr>
              <a:t>ما هي العوامل التي يجب أن تأخذها المنظمة في الاعتبار عند تكوين استراتيجيتها بناءً على الإطار الدولي؟</a:t>
            </a:r>
            <a:r>
              <a:rPr lang="fr-FR" dirty="0" smtClean="0">
                <a:latin typeface="Sakkal Majalla" pitchFamily="2" charset="-78"/>
                <a:cs typeface="Sakkal Majalla" pitchFamily="2" charset="-78"/>
              </a:rPr>
              <a:t/>
            </a:r>
            <a:br>
              <a:rPr lang="fr-FR" dirty="0" smtClean="0">
                <a:latin typeface="Sakkal Majalla" pitchFamily="2" charset="-78"/>
                <a:cs typeface="Sakkal Majalla" pitchFamily="2" charset="-78"/>
              </a:rPr>
            </a:br>
            <a:endParaRPr lang="fr-FR" dirty="0">
              <a:latin typeface="Sakkal Majalla" pitchFamily="2" charset="-78"/>
              <a:cs typeface="Sakkal Majalla" pitchFamily="2" charset="-78"/>
            </a:endParaRPr>
          </a:p>
        </p:txBody>
      </p:sp>
      <p:sp>
        <p:nvSpPr>
          <p:cNvPr id="4" name="Rectangle 3"/>
          <p:cNvSpPr/>
          <p:nvPr/>
        </p:nvSpPr>
        <p:spPr>
          <a:xfrm>
            <a:off x="4846320" y="875211"/>
            <a:ext cx="3174274" cy="1136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5400" b="1" dirty="0" smtClean="0">
                <a:latin typeface="Sakkal Majalla" pitchFamily="2" charset="-78"/>
                <a:cs typeface="Sakkal Majalla" pitchFamily="2" charset="-78"/>
              </a:rPr>
              <a:t>وبالتالي:</a:t>
            </a:r>
            <a:endParaRPr lang="fr-FR" sz="5400" b="1" dirty="0">
              <a:latin typeface="Sakkal Majalla" pitchFamily="2" charset="-78"/>
              <a:cs typeface="Sakkal Majalla"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63886" y="522514"/>
            <a:ext cx="6529251" cy="1149533"/>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ar-SA" sz="4800" b="1" dirty="0" smtClean="0">
                <a:latin typeface="Sakkal Majalla" pitchFamily="2" charset="-78"/>
                <a:cs typeface="Sakkal Majalla" pitchFamily="2" charset="-78"/>
              </a:rPr>
              <a:t/>
            </a:r>
            <a:br>
              <a:rPr lang="ar-SA" sz="4800" b="1" dirty="0" smtClean="0">
                <a:latin typeface="Sakkal Majalla" pitchFamily="2" charset="-78"/>
                <a:cs typeface="Sakkal Majalla" pitchFamily="2" charset="-78"/>
              </a:rPr>
            </a:br>
            <a:r>
              <a:rPr lang="ar-SA" sz="4800" b="1" dirty="0" smtClean="0">
                <a:latin typeface="Sakkal Majalla" pitchFamily="2" charset="-78"/>
                <a:cs typeface="Sakkal Majalla" pitchFamily="2" charset="-78"/>
              </a:rPr>
              <a:t>الإطار الدولي وإستراتيجية المنظمة </a:t>
            </a:r>
            <a:r>
              <a:rPr lang="fr-FR" sz="4800" dirty="0" smtClean="0">
                <a:latin typeface="Sakkal Majalla" pitchFamily="2" charset="-78"/>
                <a:cs typeface="Sakkal Majalla" pitchFamily="2" charset="-78"/>
              </a:rPr>
              <a:t/>
            </a:r>
            <a:br>
              <a:rPr lang="fr-FR" sz="4800" dirty="0" smtClean="0">
                <a:latin typeface="Sakkal Majalla" pitchFamily="2" charset="-78"/>
                <a:cs typeface="Sakkal Majalla" pitchFamily="2" charset="-78"/>
              </a:rPr>
            </a:br>
            <a:endParaRPr lang="fr-FR" sz="4800" dirty="0"/>
          </a:p>
        </p:txBody>
      </p:sp>
      <p:sp>
        <p:nvSpPr>
          <p:cNvPr id="3" name="Espace réservé du contenu 2"/>
          <p:cNvSpPr>
            <a:spLocks noGrp="1"/>
          </p:cNvSpPr>
          <p:nvPr>
            <p:ph idx="1"/>
          </p:nvPr>
        </p:nvSpPr>
        <p:spPr>
          <a:xfrm>
            <a:off x="685800" y="2194561"/>
            <a:ext cx="10820400" cy="3239588"/>
          </a:xfrm>
        </p:spPr>
        <p:txBody>
          <a:bodyPr>
            <a:noAutofit/>
          </a:bodyPr>
          <a:lstStyle/>
          <a:p>
            <a:pPr algn="just" rtl="1">
              <a:buNone/>
            </a:pPr>
            <a:r>
              <a:rPr lang="ar-SA" sz="3200" dirty="0" smtClean="0">
                <a:latin typeface="Sakkal Majalla" pitchFamily="2" charset="-78"/>
                <a:cs typeface="Sakkal Majalla" pitchFamily="2" charset="-78"/>
              </a:rPr>
              <a:t>عند تكوين استراتيجية المنظمة بناءً على الإطار الدولي، هناك عدة عوامل يجب أن تؤخذ في </a:t>
            </a:r>
            <a:r>
              <a:rPr lang="ar-SA" sz="3200" dirty="0" err="1" smtClean="0">
                <a:latin typeface="Sakkal Majalla" pitchFamily="2" charset="-78"/>
                <a:cs typeface="Sakkal Majalla" pitchFamily="2" charset="-78"/>
              </a:rPr>
              <a:t>الاعتبار.</a:t>
            </a:r>
            <a:r>
              <a:rPr lang="ar-SA" sz="3200" dirty="0" smtClean="0">
                <a:latin typeface="Sakkal Majalla" pitchFamily="2" charset="-78"/>
                <a:cs typeface="Sakkal Majalla" pitchFamily="2" charset="-78"/>
              </a:rPr>
              <a:t> </a:t>
            </a:r>
            <a:r>
              <a:rPr lang="ar-SA" sz="3200" dirty="0" smtClean="0">
                <a:latin typeface="Sakkal Majalla" pitchFamily="2" charset="-78"/>
                <a:cs typeface="Sakkal Majalla" pitchFamily="2" charset="-78"/>
              </a:rPr>
              <a:t>هذه </a:t>
            </a:r>
            <a:r>
              <a:rPr lang="ar-SA" sz="3200" dirty="0" smtClean="0">
                <a:latin typeface="Sakkal Majalla" pitchFamily="2" charset="-78"/>
                <a:cs typeface="Sakkal Majalla" pitchFamily="2" charset="-78"/>
              </a:rPr>
              <a:t>بعض العوامل </a:t>
            </a:r>
            <a:r>
              <a:rPr lang="ar-SA" sz="3200" dirty="0" smtClean="0">
                <a:latin typeface="Sakkal Majalla" pitchFamily="2" charset="-78"/>
                <a:cs typeface="Sakkal Majalla" pitchFamily="2" charset="-78"/>
              </a:rPr>
              <a:t>المتمثلة في:</a:t>
            </a:r>
            <a:endParaRPr lang="fr-FR" sz="3200" dirty="0" smtClean="0">
              <a:latin typeface="Sakkal Majalla" pitchFamily="2" charset="-78"/>
              <a:cs typeface="Sakkal Majalla" pitchFamily="2" charset="-78"/>
            </a:endParaRPr>
          </a:p>
          <a:p>
            <a:pPr algn="just" rtl="1"/>
            <a:r>
              <a:rPr lang="ar-SA" sz="3200" b="1" dirty="0" smtClean="0">
                <a:effectLst>
                  <a:outerShdw blurRad="38100" dist="38100" dir="2700000" algn="tl">
                    <a:srgbClr val="000000">
                      <a:alpha val="43137"/>
                    </a:srgbClr>
                  </a:outerShdw>
                </a:effectLst>
                <a:latin typeface="Sakkal Majalla" pitchFamily="2" charset="-78"/>
                <a:cs typeface="Sakkal Majalla" pitchFamily="2" charset="-78"/>
              </a:rPr>
              <a:t>التشريعات والقوانين الدولية: </a:t>
            </a:r>
            <a:r>
              <a:rPr lang="ar-SA" sz="3200" dirty="0" smtClean="0">
                <a:latin typeface="Sakkal Majalla" pitchFamily="2" charset="-78"/>
                <a:cs typeface="Sakkal Majalla" pitchFamily="2" charset="-78"/>
              </a:rPr>
              <a:t>يجب على المنظمة أن تكون على دراية بالتشريعات والقوانين الدولية المتعلقة بمجال </a:t>
            </a:r>
            <a:r>
              <a:rPr lang="ar-SA" sz="3200" dirty="0" err="1" smtClean="0">
                <a:latin typeface="Sakkal Majalla" pitchFamily="2" charset="-78"/>
                <a:cs typeface="Sakkal Majalla" pitchFamily="2" charset="-78"/>
              </a:rPr>
              <a:t>عملها.</a:t>
            </a:r>
            <a:r>
              <a:rPr lang="ar-SA" sz="3200" dirty="0" smtClean="0">
                <a:latin typeface="Sakkal Majalla" pitchFamily="2" charset="-78"/>
                <a:cs typeface="Sakkal Majalla" pitchFamily="2" charset="-78"/>
              </a:rPr>
              <a:t> يشمل ذلك القوانين التجارية والقوانين البيئية وحقوق الإنسان ومكافحة الفساد </a:t>
            </a:r>
            <a:r>
              <a:rPr lang="ar-SA" sz="3200" dirty="0" err="1" smtClean="0">
                <a:latin typeface="Sakkal Majalla" pitchFamily="2" charset="-78"/>
                <a:cs typeface="Sakkal Majalla" pitchFamily="2" charset="-78"/>
              </a:rPr>
              <a:t>وغيرها.</a:t>
            </a:r>
            <a:r>
              <a:rPr lang="ar-SA" sz="3200" dirty="0" smtClean="0">
                <a:latin typeface="Sakkal Majalla" pitchFamily="2" charset="-78"/>
                <a:cs typeface="Sakkal Majalla" pitchFamily="2" charset="-78"/>
              </a:rPr>
              <a:t> يجب أن تلتزم المنظمة بالقوانين والمعايير الدولية ذات الصلة وأن تدمجها في استراتيجيتها.</a:t>
            </a:r>
            <a:endParaRPr lang="fr-FR" sz="3200" dirty="0" smtClean="0">
              <a:latin typeface="Sakkal Majalla" pitchFamily="2" charset="-78"/>
              <a:cs typeface="Sakkal Majalla" pitchFamily="2" charset="-78"/>
            </a:endParaRPr>
          </a:p>
          <a:p>
            <a:pPr algn="just" rtl="1">
              <a:spcBef>
                <a:spcPts val="0"/>
              </a:spcBef>
            </a:pPr>
            <a:endParaRPr lang="fr-FR" sz="3600" dirty="0">
              <a:latin typeface="Sakkal Majalla" pitchFamily="2" charset="-78"/>
              <a:cs typeface="Sakkal Majalla" pitchFamily="2" charset="-78"/>
            </a:endParaRPr>
          </a:p>
        </p:txBody>
      </p:sp>
    </p:spTree>
  </p:cSld>
  <p:clrMapOvr>
    <a:masterClrMapping/>
  </p:clrMapOvr>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Traînée de condensation">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Traînée de condensation</Template>
  <TotalTime>972</TotalTime>
  <Words>4228</Words>
  <Application>Microsoft Office PowerPoint</Application>
  <PresentationFormat>Personnalisé</PresentationFormat>
  <Paragraphs>216</Paragraphs>
  <Slides>58</Slides>
  <Notes>2</Notes>
  <HiddenSlides>0</HiddenSlides>
  <MMClips>0</MMClips>
  <ScaleCrop>false</ScaleCrop>
  <HeadingPairs>
    <vt:vector size="4" baseType="variant">
      <vt:variant>
        <vt:lpstr>Thème</vt:lpstr>
      </vt:variant>
      <vt:variant>
        <vt:i4>1</vt:i4>
      </vt:variant>
      <vt:variant>
        <vt:lpstr>Titres des diapositives</vt:lpstr>
      </vt:variant>
      <vt:variant>
        <vt:i4>58</vt:i4>
      </vt:variant>
    </vt:vector>
  </HeadingPairs>
  <TitlesOfParts>
    <vt:vector size="59" baseType="lpstr">
      <vt:lpstr>Traînée de condensation</vt:lpstr>
      <vt:lpstr>مقياس: الاطار المحيطي  السنة الثانية ماستر إدارة استراتيجية</vt:lpstr>
      <vt:lpstr>الاطار الدولي والعولمة</vt:lpstr>
      <vt:lpstr>فهم الإطار الدولي (تعريف وأهمية)  </vt:lpstr>
      <vt:lpstr>المكونات الأساسية للإطار الدولي للشركات من: تتألف مما يلي:</vt:lpstr>
      <vt:lpstr>المكونات الأساسية للإطار الدولي للشركات من: تتألف مما يلي:</vt:lpstr>
      <vt:lpstr> أهمية الإطار الدولي  </vt:lpstr>
      <vt:lpstr> أهمية الإطار الدولي  </vt:lpstr>
      <vt:lpstr>ما هي العوامل التي يجب أن تأخذها المنظمة في الاعتبار عند تكوين استراتيجيتها بناءً على الإطار الدولي؟ </vt:lpstr>
      <vt:lpstr> الإطار الدولي وإستراتيجية المنظمة  </vt:lpstr>
      <vt:lpstr> الإطار الدولي وإستراتيجية المنظمة  </vt:lpstr>
      <vt:lpstr> الإطار الدولي وإستراتيجية المنظمة  </vt:lpstr>
      <vt:lpstr> الإطار الدولي وإستراتيجية المنظمة  </vt:lpstr>
      <vt:lpstr>ماهية العولمة</vt:lpstr>
      <vt:lpstr>انعكاسات العولمة على استراتيجية المؤسسة</vt:lpstr>
      <vt:lpstr>انعكاسات العولمة على استراتيجية المؤسسة</vt:lpstr>
      <vt:lpstr>انعكاسات العولمة على استراتيجية المؤسسة</vt:lpstr>
      <vt:lpstr>Diapositive 17</vt:lpstr>
      <vt:lpstr>Diapositive 18</vt:lpstr>
      <vt:lpstr>Diapositive 19</vt:lpstr>
      <vt:lpstr>Diapositive 20</vt:lpstr>
      <vt:lpstr>Diapositive 21</vt:lpstr>
      <vt:lpstr>Diapositive 22</vt:lpstr>
      <vt:lpstr>Diapositive 23</vt:lpstr>
      <vt:lpstr>Diapositive 24</vt:lpstr>
      <vt:lpstr>استراتيجيات المؤسسات في ظل العولمة</vt:lpstr>
      <vt:lpstr>Diapositive 26</vt:lpstr>
      <vt:lpstr>Diapositive 27</vt:lpstr>
      <vt:lpstr>التنمية المستدامةSustainable Development</vt:lpstr>
      <vt:lpstr>Diapositive 29</vt:lpstr>
      <vt:lpstr>Diapositive 30</vt:lpstr>
      <vt:lpstr>Diapositive 31</vt:lpstr>
      <vt:lpstr>Diapositive 32</vt:lpstr>
      <vt:lpstr>أطر التوجه المستدام للمؤسسات</vt:lpstr>
      <vt:lpstr>Diapositive 34</vt:lpstr>
      <vt:lpstr>Diapositive 35</vt:lpstr>
      <vt:lpstr>Diapositive 36</vt:lpstr>
      <vt:lpstr>Diapositive 37</vt:lpstr>
      <vt:lpstr>Diapositive 38</vt:lpstr>
      <vt:lpstr>المسؤولية الاجتماعية للمؤسسات Corporate Social Responsibility (csr) </vt:lpstr>
      <vt:lpstr>Diapositive 40</vt:lpstr>
      <vt:lpstr>المواصفة القياسية العالمية للمسؤولية الاجتماعية ISO26000</vt:lpstr>
      <vt:lpstr>Diapositive 42</vt:lpstr>
      <vt:lpstr>إستراتيجيات التعامل مع قضايا المسؤولية الاجتماعية(التدرج في الدور الاجتماعي للمؤسسة)</vt:lpstr>
      <vt:lpstr>Diapositive 44</vt:lpstr>
      <vt:lpstr>الفرص المتاحة في ظل تبني csr</vt:lpstr>
      <vt:lpstr>Diapositive 46</vt:lpstr>
      <vt:lpstr>Diapositive 47</vt:lpstr>
      <vt:lpstr>Diapositive 48</vt:lpstr>
      <vt:lpstr>BMW</vt:lpstr>
      <vt:lpstr>شعارها" تأثير حقيقي من أجل غد أفضل" </vt:lpstr>
      <vt:lpstr>شركة    WALT DISNEY</vt:lpstr>
      <vt:lpstr>حوكمة المؤسساتCORPORATE Governance  </vt:lpstr>
      <vt:lpstr>Diapositive 53</vt:lpstr>
      <vt:lpstr>الأطراف الفاعلة في الحوكمة</vt:lpstr>
      <vt:lpstr>أهمية الحوكمة</vt:lpstr>
      <vt:lpstr>مبادئ الحوكمة وفقا OCDE</vt:lpstr>
      <vt:lpstr>خصائص الحوكمة</vt:lpstr>
      <vt:lpstr>Diapositive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مقياس: الاطار المحيطي  السنة الثانية ماستر إدارة استراتيجية</dc:title>
  <dc:creator>PRO</dc:creator>
  <cp:lastModifiedBy>Amira Informatique</cp:lastModifiedBy>
  <cp:revision>126</cp:revision>
  <dcterms:created xsi:type="dcterms:W3CDTF">2021-01-02T12:37:32Z</dcterms:created>
  <dcterms:modified xsi:type="dcterms:W3CDTF">2023-09-30T22:46:20Z</dcterms:modified>
</cp:coreProperties>
</file>