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281" r:id="rId3"/>
    <p:sldId id="282" r:id="rId4"/>
    <p:sldId id="283" r:id="rId5"/>
    <p:sldId id="284" r:id="rId6"/>
    <p:sldId id="271" r:id="rId7"/>
    <p:sldId id="260" r:id="rId8"/>
    <p:sldId id="262" r:id="rId9"/>
    <p:sldId id="264" r:id="rId10"/>
    <p:sldId id="265" r:id="rId11"/>
    <p:sldId id="267" r:id="rId12"/>
    <p:sldId id="272" r:id="rId13"/>
    <p:sldId id="275" r:id="rId14"/>
    <p:sldId id="276" r:id="rId15"/>
    <p:sldId id="268" r:id="rId16"/>
    <p:sldId id="269" r:id="rId17"/>
    <p:sldId id="277" r:id="rId18"/>
    <p:sldId id="278" r:id="rId19"/>
    <p:sldId id="28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7405F"/>
    <a:srgbClr val="3E6798"/>
    <a:srgbClr val="445467"/>
    <a:srgbClr val="B0D5EE"/>
    <a:srgbClr val="DDEDFB"/>
    <a:srgbClr val="000000"/>
    <a:srgbClr val="4A4662"/>
    <a:srgbClr val="4D3F69"/>
    <a:srgbClr val="3D3A50"/>
    <a:srgbClr val="CB4D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07" autoAdjust="0"/>
  </p:normalViewPr>
  <p:slideViewPr>
    <p:cSldViewPr snapToGrid="0"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-1032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8318B49-4960-4A6F-AE06-70359FDF70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03E57C-1544-4EA7-B36A-2EFB54CEF5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73A07-98A1-4A6A-B21B-B6A892FF86E9}" type="datetimeFigureOut">
              <a:rPr lang="fr-FR" smtClean="0"/>
              <a:pPr/>
              <a:t>03/10/2023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82F6D0-9DB3-433E-A1E9-89C6BB6258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E8C6BF-F953-4BE7-A74E-1582071705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B4315-0798-4787-8277-7B5AB1C19B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427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CDCBE-BC26-46C9-A87E-C8DF144EC4EB}" type="datetimeFigureOut">
              <a:rPr lang="fr-FR" smtClean="0"/>
              <a:pPr/>
              <a:t>03/10/2023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A0F9C-C92F-41E8-880E-79E6BB546BF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358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ale.com/freebie-74-thin-social-media-icons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767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749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374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3745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374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0894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8092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8092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8092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d8ffdd5aa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d8ffdd5aa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http://www.dreamstale.com/freebie-74-thin-social-media-icons/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710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710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710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710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719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223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5507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www.presentation-powerpoint.com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A0F9C-C92F-41E8-880E-79E6BB546BF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9710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376BD-0D3F-4BCA-81DB-8C18DDB2F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3C0526-24A2-409B-8AFD-E0AE89F0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51FC37-4B27-4BA9-AD20-DA8C4BC5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BA4B-2665-43AF-924D-33D39E081787}" type="datetime1">
              <a:rPr lang="fr-FR" smtClean="0"/>
              <a:pPr/>
              <a:t>03/10/2023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E939D0-A10C-46D1-8683-9DBF1F6F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5647D9-D1E2-433D-8479-DD8CD3F3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292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C96AEE-C8EF-4AA9-B61A-79D6CA3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DFC3DF-A546-4E3F-9152-33B908655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A7316A-F806-436E-ADD8-A6655395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6244-5025-461E-878B-3ECA368D59B1}" type="datetime1">
              <a:rPr lang="fr-FR" smtClean="0"/>
              <a:pPr/>
              <a:t>03/10/2023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82E15C-C58D-473F-BCB3-6DECFC6A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38B17D-BA75-47CC-8B3C-08027324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418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BCF15AA-13D8-4A53-9BB6-E577A61FB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50F8BB-58FA-44A6-BE8F-F1E4E02AC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9A978A-D527-49B5-B262-4B2AF16D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2D6C-B97B-4C9E-920B-D3DD00BA469C}" type="datetime1">
              <a:rPr lang="fr-FR" smtClean="0"/>
              <a:pPr/>
              <a:t>03/10/2023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000AE6-DEEC-4EFB-A3B3-974B92D5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297A62-10F2-44B8-B049-D70E1D12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9980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 descr="FGST0005-Background.jpg"/>
          <p:cNvPicPr preferRelativeResize="0"/>
          <p:nvPr/>
        </p:nvPicPr>
        <p:blipFill rotWithShape="1">
          <a:blip r:embed="rId2" cstate="print">
            <a:alphaModFix/>
          </a:blip>
          <a:srcRect t="85202"/>
          <a:stretch/>
        </p:blipFill>
        <p:spPr>
          <a:xfrm>
            <a:off x="0" y="5843201"/>
            <a:ext cx="12192000" cy="10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0" y="0"/>
            <a:ext cx="12192000" cy="186800"/>
          </a:xfrm>
          <a:prstGeom prst="rect">
            <a:avLst/>
          </a:prstGeom>
          <a:solidFill>
            <a:srgbClr val="F3390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15600" y="1225600"/>
            <a:ext cx="11360800" cy="389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15600" y="2435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3600"/>
              <a:buFont typeface="Arvo"/>
              <a:buNone/>
              <a:defRPr sz="4800"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2800"/>
              <a:buFont typeface="Arvo"/>
              <a:buNone/>
              <a:defRPr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2800"/>
              <a:buFont typeface="Arvo"/>
              <a:buNone/>
              <a:defRPr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2800"/>
              <a:buFont typeface="Arvo"/>
              <a:buNone/>
              <a:defRPr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2800"/>
              <a:buFont typeface="Arvo"/>
              <a:buNone/>
              <a:defRPr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2800"/>
              <a:buFont typeface="Arvo"/>
              <a:buNone/>
              <a:defRPr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2800"/>
              <a:buFont typeface="Arvo"/>
              <a:buNone/>
              <a:defRPr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2800"/>
              <a:buFont typeface="Arvo"/>
              <a:buNone/>
              <a:defRPr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3D27"/>
              </a:buClr>
              <a:buSzPts val="2800"/>
              <a:buFont typeface="Arvo"/>
              <a:buNone/>
              <a:defRPr>
                <a:solidFill>
                  <a:srgbClr val="F63D27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409100" y="6286531"/>
            <a:ext cx="731600" cy="40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buNone/>
              <a:defRPr>
                <a:solidFill>
                  <a:srgbClr val="FF5301"/>
                </a:solidFill>
              </a:defRPr>
            </a:lvl1pPr>
            <a:lvl2pPr lvl="1" rtl="0">
              <a:buNone/>
              <a:defRPr>
                <a:solidFill>
                  <a:srgbClr val="FF5301"/>
                </a:solidFill>
              </a:defRPr>
            </a:lvl2pPr>
            <a:lvl3pPr lvl="2" rtl="0">
              <a:buNone/>
              <a:defRPr>
                <a:solidFill>
                  <a:srgbClr val="FF5301"/>
                </a:solidFill>
              </a:defRPr>
            </a:lvl3pPr>
            <a:lvl4pPr lvl="3" rtl="0">
              <a:buNone/>
              <a:defRPr>
                <a:solidFill>
                  <a:srgbClr val="FF5301"/>
                </a:solidFill>
              </a:defRPr>
            </a:lvl4pPr>
            <a:lvl5pPr lvl="4" rtl="0">
              <a:buNone/>
              <a:defRPr>
                <a:solidFill>
                  <a:srgbClr val="FF5301"/>
                </a:solidFill>
              </a:defRPr>
            </a:lvl5pPr>
            <a:lvl6pPr lvl="5" rtl="0">
              <a:buNone/>
              <a:defRPr>
                <a:solidFill>
                  <a:srgbClr val="FF5301"/>
                </a:solidFill>
              </a:defRPr>
            </a:lvl6pPr>
            <a:lvl7pPr lvl="6" rtl="0">
              <a:buNone/>
              <a:defRPr>
                <a:solidFill>
                  <a:srgbClr val="FF5301"/>
                </a:solidFill>
              </a:defRPr>
            </a:lvl7pPr>
            <a:lvl8pPr lvl="7" rtl="0">
              <a:buNone/>
              <a:defRPr>
                <a:solidFill>
                  <a:srgbClr val="FF5301"/>
                </a:solidFill>
              </a:defRPr>
            </a:lvl8pPr>
            <a:lvl9pPr lvl="8" rtl="0">
              <a:buNone/>
              <a:defRPr>
                <a:solidFill>
                  <a:srgbClr val="FF530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0" name="Google Shape;30;p4" descr="logo-185x90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15600" y="5939033"/>
            <a:ext cx="1694625" cy="8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8175900" y="6286531"/>
            <a:ext cx="3233200" cy="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freegoogleslidestemplates.com</a:t>
            </a:r>
            <a:endParaRPr sz="1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12E02-3C45-4A0C-BE23-D715A52C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153FA-5FE0-4F2A-8F04-050A8D3D7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D1FE58-D18A-4381-8AAF-AF9A0B5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88D4-25ED-4281-BA26-745929DE7A1E}" type="datetime1">
              <a:rPr lang="fr-FR" smtClean="0"/>
              <a:pPr/>
              <a:t>03/10/2023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033D2-B363-4F7A-B56C-5AC7F264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A85AF3-0172-4DA1-815B-25ADC489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8576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EC0E404-6A6B-48DA-B010-4AD5000BFB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3832" y="0"/>
            <a:ext cx="8038169" cy="6858000"/>
          </a:xfrm>
          <a:custGeom>
            <a:avLst/>
            <a:gdLst>
              <a:gd name="connsiteX0" fmla="*/ 0 w 8038169"/>
              <a:gd name="connsiteY0" fmla="*/ 0 h 6858000"/>
              <a:gd name="connsiteX1" fmla="*/ 8038169 w 8038169"/>
              <a:gd name="connsiteY1" fmla="*/ 0 h 6858000"/>
              <a:gd name="connsiteX2" fmla="*/ 8038169 w 8038169"/>
              <a:gd name="connsiteY2" fmla="*/ 6858000 h 6858000"/>
              <a:gd name="connsiteX3" fmla="*/ 2958235 w 80381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8169" h="6858000">
                <a:moveTo>
                  <a:pt x="0" y="0"/>
                </a:moveTo>
                <a:lnTo>
                  <a:pt x="8038169" y="0"/>
                </a:lnTo>
                <a:lnTo>
                  <a:pt x="8038169" y="6858000"/>
                </a:lnTo>
                <a:lnTo>
                  <a:pt x="2958235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959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8C13AE7-0C83-43FE-9155-7C85A1088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492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1E6EFF-3218-4055-B3B1-9453A01991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09695" y="865187"/>
            <a:ext cx="1517650" cy="5127625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4084F5BF-369F-4AF6-B225-CB838CB766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94952" y="865187"/>
            <a:ext cx="1517650" cy="5127625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BFC5CD4A-0FD2-405E-A71E-85195193B8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80209" y="865187"/>
            <a:ext cx="1517650" cy="512762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195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C9F1471-95CC-4B99-AC34-2F90FC6AD2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59478" y="1310739"/>
            <a:ext cx="4236522" cy="4236522"/>
          </a:xfrm>
          <a:custGeom>
            <a:avLst/>
            <a:gdLst>
              <a:gd name="connsiteX0" fmla="*/ 2118262 w 4236522"/>
              <a:gd name="connsiteY0" fmla="*/ 0 h 4236522"/>
              <a:gd name="connsiteX1" fmla="*/ 4225588 w 4236522"/>
              <a:gd name="connsiteY1" fmla="*/ 1901682 h 4236522"/>
              <a:gd name="connsiteX2" fmla="*/ 4236522 w 4236522"/>
              <a:gd name="connsiteY2" fmla="*/ 2118222 h 4236522"/>
              <a:gd name="connsiteX3" fmla="*/ 4236522 w 4236522"/>
              <a:gd name="connsiteY3" fmla="*/ 2118302 h 4236522"/>
              <a:gd name="connsiteX4" fmla="*/ 4225588 w 4236522"/>
              <a:gd name="connsiteY4" fmla="*/ 2334842 h 4236522"/>
              <a:gd name="connsiteX5" fmla="*/ 2334842 w 4236522"/>
              <a:gd name="connsiteY5" fmla="*/ 4225588 h 4236522"/>
              <a:gd name="connsiteX6" fmla="*/ 2118302 w 4236522"/>
              <a:gd name="connsiteY6" fmla="*/ 4236522 h 4236522"/>
              <a:gd name="connsiteX7" fmla="*/ 2118222 w 4236522"/>
              <a:gd name="connsiteY7" fmla="*/ 4236522 h 4236522"/>
              <a:gd name="connsiteX8" fmla="*/ 1901682 w 4236522"/>
              <a:gd name="connsiteY8" fmla="*/ 4225588 h 4236522"/>
              <a:gd name="connsiteX9" fmla="*/ 0 w 4236522"/>
              <a:gd name="connsiteY9" fmla="*/ 2118262 h 4236522"/>
              <a:gd name="connsiteX10" fmla="*/ 2118262 w 4236522"/>
              <a:gd name="connsiteY10" fmla="*/ 0 h 42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522" h="4236522">
                <a:moveTo>
                  <a:pt x="2118262" y="0"/>
                </a:moveTo>
                <a:cubicBezTo>
                  <a:pt x="3215028" y="0"/>
                  <a:pt x="4117112" y="833536"/>
                  <a:pt x="4225588" y="1901682"/>
                </a:cubicBezTo>
                <a:lnTo>
                  <a:pt x="4236522" y="2118222"/>
                </a:lnTo>
                <a:lnTo>
                  <a:pt x="4236522" y="2118302"/>
                </a:lnTo>
                <a:lnTo>
                  <a:pt x="4225588" y="2334842"/>
                </a:lnTo>
                <a:cubicBezTo>
                  <a:pt x="4124343" y="3331779"/>
                  <a:pt x="3331779" y="4124344"/>
                  <a:pt x="2334842" y="4225588"/>
                </a:cubicBezTo>
                <a:lnTo>
                  <a:pt x="2118302" y="4236522"/>
                </a:lnTo>
                <a:lnTo>
                  <a:pt x="2118222" y="4236522"/>
                </a:lnTo>
                <a:lnTo>
                  <a:pt x="1901682" y="4225588"/>
                </a:lnTo>
                <a:cubicBezTo>
                  <a:pt x="833536" y="4117112"/>
                  <a:pt x="0" y="3215029"/>
                  <a:pt x="0" y="2118262"/>
                </a:cubicBezTo>
                <a:cubicBezTo>
                  <a:pt x="0" y="948378"/>
                  <a:pt x="948378" y="0"/>
                  <a:pt x="21182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559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D6DE5B15-254D-49EA-BFAE-7A60DECFF5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01083" y="2400747"/>
            <a:ext cx="2675483" cy="2675483"/>
          </a:xfrm>
          <a:custGeom>
            <a:avLst/>
            <a:gdLst>
              <a:gd name="connsiteX0" fmla="*/ 1337742 w 2675483"/>
              <a:gd name="connsiteY0" fmla="*/ 0 h 2675483"/>
              <a:gd name="connsiteX1" fmla="*/ 2668578 w 2675483"/>
              <a:gd name="connsiteY1" fmla="*/ 1200966 h 2675483"/>
              <a:gd name="connsiteX2" fmla="*/ 2675483 w 2675483"/>
              <a:gd name="connsiteY2" fmla="*/ 1337722 h 2675483"/>
              <a:gd name="connsiteX3" fmla="*/ 2675483 w 2675483"/>
              <a:gd name="connsiteY3" fmla="*/ 1337762 h 2675483"/>
              <a:gd name="connsiteX4" fmla="*/ 2668578 w 2675483"/>
              <a:gd name="connsiteY4" fmla="*/ 1474519 h 2675483"/>
              <a:gd name="connsiteX5" fmla="*/ 1474519 w 2675483"/>
              <a:gd name="connsiteY5" fmla="*/ 2668578 h 2675483"/>
              <a:gd name="connsiteX6" fmla="*/ 1337762 w 2675483"/>
              <a:gd name="connsiteY6" fmla="*/ 2675483 h 2675483"/>
              <a:gd name="connsiteX7" fmla="*/ 1337723 w 2675483"/>
              <a:gd name="connsiteY7" fmla="*/ 2675483 h 2675483"/>
              <a:gd name="connsiteX8" fmla="*/ 1200966 w 2675483"/>
              <a:gd name="connsiteY8" fmla="*/ 2668578 h 2675483"/>
              <a:gd name="connsiteX9" fmla="*/ 0 w 2675483"/>
              <a:gd name="connsiteY9" fmla="*/ 1337742 h 2675483"/>
              <a:gd name="connsiteX10" fmla="*/ 1337742 w 2675483"/>
              <a:gd name="connsiteY10" fmla="*/ 0 h 267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5483" h="2675483">
                <a:moveTo>
                  <a:pt x="1337742" y="0"/>
                </a:moveTo>
                <a:cubicBezTo>
                  <a:pt x="2030381" y="0"/>
                  <a:pt x="2600072" y="526401"/>
                  <a:pt x="2668578" y="1200966"/>
                </a:cubicBezTo>
                <a:lnTo>
                  <a:pt x="2675483" y="1337722"/>
                </a:lnTo>
                <a:lnTo>
                  <a:pt x="2675483" y="1337762"/>
                </a:lnTo>
                <a:lnTo>
                  <a:pt x="2668578" y="1474519"/>
                </a:lnTo>
                <a:cubicBezTo>
                  <a:pt x="2604639" y="2104113"/>
                  <a:pt x="2104113" y="2604639"/>
                  <a:pt x="1474519" y="2668578"/>
                </a:cubicBezTo>
                <a:lnTo>
                  <a:pt x="1337762" y="2675483"/>
                </a:lnTo>
                <a:lnTo>
                  <a:pt x="1337723" y="2675483"/>
                </a:lnTo>
                <a:lnTo>
                  <a:pt x="1200966" y="2668578"/>
                </a:lnTo>
                <a:cubicBezTo>
                  <a:pt x="526401" y="2600072"/>
                  <a:pt x="0" y="2030381"/>
                  <a:pt x="0" y="1337742"/>
                </a:cubicBezTo>
                <a:cubicBezTo>
                  <a:pt x="0" y="598927"/>
                  <a:pt x="598927" y="0"/>
                  <a:pt x="1337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A51FBA3-FE89-41BC-96F7-79EBDF081F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2326" y="2400747"/>
            <a:ext cx="2675483" cy="2675483"/>
          </a:xfrm>
          <a:custGeom>
            <a:avLst/>
            <a:gdLst>
              <a:gd name="connsiteX0" fmla="*/ 1337742 w 2675483"/>
              <a:gd name="connsiteY0" fmla="*/ 0 h 2675483"/>
              <a:gd name="connsiteX1" fmla="*/ 2668578 w 2675483"/>
              <a:gd name="connsiteY1" fmla="*/ 1200966 h 2675483"/>
              <a:gd name="connsiteX2" fmla="*/ 2675483 w 2675483"/>
              <a:gd name="connsiteY2" fmla="*/ 1337722 h 2675483"/>
              <a:gd name="connsiteX3" fmla="*/ 2675483 w 2675483"/>
              <a:gd name="connsiteY3" fmla="*/ 1337762 h 2675483"/>
              <a:gd name="connsiteX4" fmla="*/ 2668578 w 2675483"/>
              <a:gd name="connsiteY4" fmla="*/ 1474519 h 2675483"/>
              <a:gd name="connsiteX5" fmla="*/ 1474519 w 2675483"/>
              <a:gd name="connsiteY5" fmla="*/ 2668578 h 2675483"/>
              <a:gd name="connsiteX6" fmla="*/ 1337762 w 2675483"/>
              <a:gd name="connsiteY6" fmla="*/ 2675483 h 2675483"/>
              <a:gd name="connsiteX7" fmla="*/ 1337723 w 2675483"/>
              <a:gd name="connsiteY7" fmla="*/ 2675483 h 2675483"/>
              <a:gd name="connsiteX8" fmla="*/ 1200966 w 2675483"/>
              <a:gd name="connsiteY8" fmla="*/ 2668578 h 2675483"/>
              <a:gd name="connsiteX9" fmla="*/ 0 w 2675483"/>
              <a:gd name="connsiteY9" fmla="*/ 1337742 h 2675483"/>
              <a:gd name="connsiteX10" fmla="*/ 1337742 w 2675483"/>
              <a:gd name="connsiteY10" fmla="*/ 0 h 267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5483" h="2675483">
                <a:moveTo>
                  <a:pt x="1337742" y="0"/>
                </a:moveTo>
                <a:cubicBezTo>
                  <a:pt x="2030381" y="0"/>
                  <a:pt x="2600072" y="526401"/>
                  <a:pt x="2668578" y="1200966"/>
                </a:cubicBezTo>
                <a:lnTo>
                  <a:pt x="2675483" y="1337722"/>
                </a:lnTo>
                <a:lnTo>
                  <a:pt x="2675483" y="1337762"/>
                </a:lnTo>
                <a:lnTo>
                  <a:pt x="2668578" y="1474519"/>
                </a:lnTo>
                <a:cubicBezTo>
                  <a:pt x="2604639" y="2104113"/>
                  <a:pt x="2104113" y="2604639"/>
                  <a:pt x="1474519" y="2668578"/>
                </a:cubicBezTo>
                <a:lnTo>
                  <a:pt x="1337762" y="2675483"/>
                </a:lnTo>
                <a:lnTo>
                  <a:pt x="1337723" y="2675483"/>
                </a:lnTo>
                <a:lnTo>
                  <a:pt x="1200966" y="2668578"/>
                </a:lnTo>
                <a:cubicBezTo>
                  <a:pt x="526401" y="2600072"/>
                  <a:pt x="0" y="2030381"/>
                  <a:pt x="0" y="1337742"/>
                </a:cubicBezTo>
                <a:cubicBezTo>
                  <a:pt x="0" y="598927"/>
                  <a:pt x="598927" y="0"/>
                  <a:pt x="1337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B23E4D4-C689-4866-A592-3C832E8F72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569" y="2400747"/>
            <a:ext cx="2675483" cy="2675483"/>
          </a:xfrm>
          <a:custGeom>
            <a:avLst/>
            <a:gdLst>
              <a:gd name="connsiteX0" fmla="*/ 1337742 w 2675483"/>
              <a:gd name="connsiteY0" fmla="*/ 0 h 2675483"/>
              <a:gd name="connsiteX1" fmla="*/ 2668578 w 2675483"/>
              <a:gd name="connsiteY1" fmla="*/ 1200966 h 2675483"/>
              <a:gd name="connsiteX2" fmla="*/ 2675483 w 2675483"/>
              <a:gd name="connsiteY2" fmla="*/ 1337722 h 2675483"/>
              <a:gd name="connsiteX3" fmla="*/ 2675483 w 2675483"/>
              <a:gd name="connsiteY3" fmla="*/ 1337762 h 2675483"/>
              <a:gd name="connsiteX4" fmla="*/ 2668578 w 2675483"/>
              <a:gd name="connsiteY4" fmla="*/ 1474519 h 2675483"/>
              <a:gd name="connsiteX5" fmla="*/ 1474519 w 2675483"/>
              <a:gd name="connsiteY5" fmla="*/ 2668578 h 2675483"/>
              <a:gd name="connsiteX6" fmla="*/ 1337762 w 2675483"/>
              <a:gd name="connsiteY6" fmla="*/ 2675483 h 2675483"/>
              <a:gd name="connsiteX7" fmla="*/ 1337723 w 2675483"/>
              <a:gd name="connsiteY7" fmla="*/ 2675483 h 2675483"/>
              <a:gd name="connsiteX8" fmla="*/ 1200966 w 2675483"/>
              <a:gd name="connsiteY8" fmla="*/ 2668578 h 2675483"/>
              <a:gd name="connsiteX9" fmla="*/ 0 w 2675483"/>
              <a:gd name="connsiteY9" fmla="*/ 1337742 h 2675483"/>
              <a:gd name="connsiteX10" fmla="*/ 1337742 w 2675483"/>
              <a:gd name="connsiteY10" fmla="*/ 0 h 267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5483" h="2675483">
                <a:moveTo>
                  <a:pt x="1337742" y="0"/>
                </a:moveTo>
                <a:cubicBezTo>
                  <a:pt x="2030381" y="0"/>
                  <a:pt x="2600072" y="526401"/>
                  <a:pt x="2668578" y="1200966"/>
                </a:cubicBezTo>
                <a:lnTo>
                  <a:pt x="2675483" y="1337722"/>
                </a:lnTo>
                <a:lnTo>
                  <a:pt x="2675483" y="1337762"/>
                </a:lnTo>
                <a:lnTo>
                  <a:pt x="2668578" y="1474519"/>
                </a:lnTo>
                <a:cubicBezTo>
                  <a:pt x="2604639" y="2104113"/>
                  <a:pt x="2104113" y="2604639"/>
                  <a:pt x="1474519" y="2668578"/>
                </a:cubicBezTo>
                <a:lnTo>
                  <a:pt x="1337762" y="2675483"/>
                </a:lnTo>
                <a:lnTo>
                  <a:pt x="1337723" y="2675483"/>
                </a:lnTo>
                <a:lnTo>
                  <a:pt x="1200966" y="2668578"/>
                </a:lnTo>
                <a:cubicBezTo>
                  <a:pt x="526401" y="2600072"/>
                  <a:pt x="0" y="2030381"/>
                  <a:pt x="0" y="1337742"/>
                </a:cubicBezTo>
                <a:cubicBezTo>
                  <a:pt x="0" y="598927"/>
                  <a:pt x="598927" y="0"/>
                  <a:pt x="1337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309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F980F-F21D-49ED-9926-FDD4C24C5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99BEC7-76AD-4E77-84F2-59E6072F0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E856A9-39DE-405D-B78F-33B91F23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DEAA0A-B49F-4FE5-98AF-5FEA8004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83D3-966B-400D-A439-3A5592584D0F}" type="datetime1">
              <a:rPr lang="fr-FR" smtClean="0"/>
              <a:pPr/>
              <a:t>03/10/2023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5438D8-A749-47CE-9964-610C2FA6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BB8298-6EC3-4C52-AD76-94E000F7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228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F5A39-1872-436A-A2E7-6AE42B26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AE7123B-21CA-47C7-BF08-8FF558E42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66B924-601B-4A92-9608-A19DB93CA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27328F-A020-48AF-96DA-C426EF70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786D-0F31-4C56-B23C-672F56F9D7EF}" type="datetime1">
              <a:rPr lang="fr-FR" smtClean="0"/>
              <a:pPr/>
              <a:t>03/10/2023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C825E5-EC89-46BA-9B6F-A727942C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5A5063-46B6-492D-AE1A-B6405AF2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66DE6-6023-4F1B-83B8-5B1409609C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504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resentation-powerpo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8612C2-DF99-4C83-B1D8-1458F204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19BEF3-2E1F-423D-A1DB-C01D5A5B2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C1A97E-557E-44D4-998F-519E1C91D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CB1D-9A49-45B7-BA4D-DA9A42D8627D}" type="datetime1">
              <a:rPr lang="fr-FR" smtClean="0"/>
              <a:pPr/>
              <a:t>03/10/2023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E225C-D54C-4CD4-B985-401D163C8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36B32-161C-46F4-9DC0-0606ACE88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6DE6-6023-4F1B-83B8-5B1409609C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7577C4-EF18-4263-8E50-F315728DE8F4}"/>
              </a:ext>
            </a:extLst>
          </p:cNvPr>
          <p:cNvSpPr txBox="1"/>
          <p:nvPr userDrawn="1"/>
        </p:nvSpPr>
        <p:spPr>
          <a:xfrm>
            <a:off x="0" y="704248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14"/>
              </a:rPr>
              <a:t>www.presentation-powerpoint.com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566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e.biskra@univ-biskra.dz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4546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ctrTitle"/>
          </p:nvPr>
        </p:nvSpPr>
        <p:spPr>
          <a:xfrm>
            <a:off x="2546260" y="2112560"/>
            <a:ext cx="5952661" cy="2222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r" rtl="1"/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السنة الأولى </a:t>
            </a:r>
            <a:r>
              <a:rPr lang="ar-SA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ماستر</a:t>
            </a:r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تخصص ريادة الأعمال</a:t>
            </a:r>
            <a:b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</a:br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مقياس الاستراتيجية الدولية</a:t>
            </a:r>
            <a:endParaRPr lang="fr-F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2507636" y="4087220"/>
            <a:ext cx="9684364" cy="786259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 rtl="1"/>
            <a:r>
              <a:rPr lang="ar-SA" sz="4300" b="1" dirty="0" smtClean="0"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الأستاذة: </a:t>
            </a:r>
            <a:r>
              <a:rPr lang="ar-SA" sz="4300" b="1" dirty="0" err="1" smtClean="0"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sz="4300" b="1" dirty="0" smtClean="0">
                <a:solidFill>
                  <a:schemeClr val="accent1">
                    <a:lumMod val="25000"/>
                    <a:lumOff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</a:t>
            </a:r>
            <a:endParaRPr lang="fr-FR" sz="4300" b="1" dirty="0">
              <a:solidFill>
                <a:schemeClr val="accent1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43872" y="452670"/>
            <a:ext cx="6096000" cy="1369602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 rtl="1"/>
            <a:r>
              <a:rPr lang="ar-SA" sz="2700" b="1" dirty="0" smtClean="0">
                <a:solidFill>
                  <a:srgbClr val="F9D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جامعة محمد </a:t>
            </a:r>
            <a:r>
              <a:rPr lang="ar-SA" sz="2700" b="1" dirty="0" err="1" smtClean="0">
                <a:solidFill>
                  <a:srgbClr val="F9D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خيضر</a:t>
            </a:r>
            <a:r>
              <a:rPr lang="ar-SA" sz="2700" b="1" dirty="0" smtClean="0">
                <a:solidFill>
                  <a:srgbClr val="F9D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بسكرة </a:t>
            </a:r>
          </a:p>
          <a:p>
            <a:pPr algn="ctr" rtl="1"/>
            <a:r>
              <a:rPr lang="ar-SA" sz="2700" b="1" dirty="0" smtClean="0">
                <a:solidFill>
                  <a:srgbClr val="F9D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كلية العلوم الاقتصادية والتجارية وعلوم التسيير</a:t>
            </a:r>
          </a:p>
          <a:p>
            <a:pPr algn="ctr" rtl="1"/>
            <a:r>
              <a:rPr lang="ar-SA" sz="2700" b="1" dirty="0" smtClean="0">
                <a:solidFill>
                  <a:srgbClr val="F9D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قسم علوم التسيير</a:t>
            </a:r>
            <a:endParaRPr lang="fr-FR" sz="2700" b="1" dirty="0">
              <a:solidFill>
                <a:srgbClr val="F9D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04245" y="6117300"/>
            <a:ext cx="2880320" cy="615553"/>
          </a:xfrm>
          <a:prstGeom prst="rect">
            <a:avLst/>
          </a:prstGeom>
          <a:solidFill>
            <a:srgbClr val="E6AF0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2024/2023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0" name="Image 9" descr="9782340033900-475x50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43" y="0"/>
            <a:ext cx="2467840" cy="32835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4904509"/>
            <a:ext cx="12191999" cy="623455"/>
          </a:xfrm>
          <a:prstGeom prst="rect">
            <a:avLst/>
          </a:prstGeom>
          <a:solidFill>
            <a:srgbClr val="B0D5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4646DD0-F8B3-4E0D-8F1C-E4372E2479FF}"/>
              </a:ext>
            </a:extLst>
          </p:cNvPr>
          <p:cNvSpPr/>
          <p:nvPr/>
        </p:nvSpPr>
        <p:spPr>
          <a:xfrm flipH="1">
            <a:off x="6331527" y="0"/>
            <a:ext cx="5900684" cy="6858000"/>
          </a:xfrm>
          <a:custGeom>
            <a:avLst/>
            <a:gdLst>
              <a:gd name="connsiteX0" fmla="*/ 0 w 6857087"/>
              <a:gd name="connsiteY0" fmla="*/ 0 h 6858000"/>
              <a:gd name="connsiteX1" fmla="*/ 6857086 w 6857087"/>
              <a:gd name="connsiteY1" fmla="*/ 0 h 6858000"/>
              <a:gd name="connsiteX2" fmla="*/ 4125994 w 6857087"/>
              <a:gd name="connsiteY2" fmla="*/ 2731092 h 6858000"/>
              <a:gd name="connsiteX3" fmla="*/ 4125994 w 6857087"/>
              <a:gd name="connsiteY3" fmla="*/ 4126908 h 6858000"/>
              <a:gd name="connsiteX4" fmla="*/ 6857087 w 6857087"/>
              <a:gd name="connsiteY4" fmla="*/ 6858000 h 6858000"/>
              <a:gd name="connsiteX5" fmla="*/ 0 w 68570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7087" h="6858000">
                <a:moveTo>
                  <a:pt x="0" y="0"/>
                </a:moveTo>
                <a:lnTo>
                  <a:pt x="6857086" y="0"/>
                </a:lnTo>
                <a:lnTo>
                  <a:pt x="4125994" y="2731092"/>
                </a:lnTo>
                <a:cubicBezTo>
                  <a:pt x="3740551" y="3116536"/>
                  <a:pt x="3740551" y="3741464"/>
                  <a:pt x="4125994" y="4126908"/>
                </a:cubicBezTo>
                <a:lnTo>
                  <a:pt x="68570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2EB0CA15-FF58-4918-BDBE-FCCD5360C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6691745" y="2396837"/>
            <a:ext cx="2771986" cy="2521527"/>
          </a:xfrm>
          <a:ln w="60325">
            <a:solidFill>
              <a:srgbClr val="445467"/>
            </a:solidFill>
          </a:ln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9E0298F0-9598-46C6-85C6-33D26D555D42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445467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10</a:t>
            </a:fld>
            <a:endParaRPr lang="fr-FR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5431DC-41C7-4263-9809-4890FF18E7EF}"/>
              </a:ext>
            </a:extLst>
          </p:cNvPr>
          <p:cNvGrpSpPr/>
          <p:nvPr/>
        </p:nvGrpSpPr>
        <p:grpSpPr>
          <a:xfrm>
            <a:off x="391743" y="1233055"/>
            <a:ext cx="6327712" cy="5381557"/>
            <a:chOff x="737806" y="1475756"/>
            <a:chExt cx="4700761" cy="562605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DC28A43-AA71-4F49-89C1-29993AF737F9}"/>
                </a:ext>
              </a:extLst>
            </p:cNvPr>
            <p:cNvCxnSpPr/>
            <p:nvPr/>
          </p:nvCxnSpPr>
          <p:spPr>
            <a:xfrm>
              <a:off x="926492" y="1475756"/>
              <a:ext cx="1730828" cy="0"/>
            </a:xfrm>
            <a:prstGeom prst="line">
              <a:avLst/>
            </a:prstGeom>
            <a:ln w="53975">
              <a:solidFill>
                <a:srgbClr val="4454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9532BB2-886F-4199-8BE6-E4D92D6E49E9}"/>
                </a:ext>
              </a:extLst>
            </p:cNvPr>
            <p:cNvSpPr/>
            <p:nvPr/>
          </p:nvSpPr>
          <p:spPr>
            <a:xfrm>
              <a:off x="737806" y="1599721"/>
              <a:ext cx="4700761" cy="5502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rtl="1"/>
              <a:r>
                <a:rPr lang="ar-SA" sz="2800" dirty="0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تم تعزيز الرغبة في توسيع نشاط الأعمال التجارية على مدار السنوات الأخيرة بفضل التكامل الاقتصادي في الأسواق المختلفة، خاصة في سوق الاتحاد الأوروبي، بالإضافة إلى انخفاض تكاليف النقل والرسوم </a:t>
              </a:r>
              <a:r>
                <a:rPr lang="ar-SA" sz="2800" dirty="0" err="1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الجمركية.</a:t>
              </a:r>
              <a:r>
                <a:rPr lang="ar-SA" sz="2800" dirty="0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 وقد أدى التقدم التكنولوجي في مجالات مختلفة مثل الاتصالات والنقل إلى تغيير البيئة التنافسية والتكنولوجية </a:t>
              </a:r>
              <a:r>
                <a:rPr lang="ar-SA" sz="2800" dirty="0" err="1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للمجتمعات.</a:t>
              </a:r>
              <a:r>
                <a:rPr lang="ar-SA" sz="2800" dirty="0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 وتشجع الأسواق الجديدة، مثل مجموعة </a:t>
              </a:r>
              <a:r>
                <a:rPr lang="ar-SA" sz="2800" dirty="0" err="1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البريكس</a:t>
              </a:r>
              <a:r>
                <a:rPr lang="ar-SA" sz="2800" dirty="0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 (البرازيل وروسيا والهند والصين وجنوب أفريقيا)، الشركات على استهداف البلدان ذات النمو </a:t>
              </a:r>
              <a:r>
                <a:rPr lang="ar-SA" sz="2800" dirty="0" err="1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الديموغرافي</a:t>
              </a:r>
              <a:r>
                <a:rPr lang="ar-SA" sz="2800" dirty="0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 القوي، حيث تتطور الطبقات المتوسطة والعليا </a:t>
              </a:r>
              <a:r>
                <a:rPr lang="ar-SA" sz="2800" dirty="0" err="1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الجديدة.</a:t>
              </a:r>
              <a:r>
                <a:rPr lang="ar-SA" sz="2800" dirty="0" smtClean="0">
                  <a:solidFill>
                    <a:srgbClr val="4A4662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 وبالتالي، تعد استراتيجية التدويل حلاً لركود حصص السوق في الأسواق التقليدية المشبعة بالفعل بعض الشركات</a:t>
              </a:r>
              <a:endParaRPr lang="fr-FR" sz="2800" dirty="0">
                <a:solidFill>
                  <a:srgbClr val="4A4662"/>
                </a:solidFill>
                <a:latin typeface="Sakkal Majalla" pitchFamily="2" charset="-78"/>
                <a:ea typeface="Open Sans" panose="020B0606030504020204" pitchFamily="34" charset="0"/>
                <a:cs typeface="Sakkal Majalla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AB5ECA-AEB4-4B7B-9B97-3EB73492ACB9}"/>
              </a:ext>
            </a:extLst>
          </p:cNvPr>
          <p:cNvSpPr/>
          <p:nvPr/>
        </p:nvSpPr>
        <p:spPr>
          <a:xfrm>
            <a:off x="190946" y="414007"/>
            <a:ext cx="425469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الاستراتيجية الدولية</a:t>
            </a:r>
            <a:endParaRPr lang="fr-FR" sz="5400" dirty="0">
              <a:solidFill>
                <a:srgbClr val="4D3F6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44763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04268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AB5ECA-AEB4-4B7B-9B97-3EB73492ACB9}"/>
              </a:ext>
            </a:extLst>
          </p:cNvPr>
          <p:cNvSpPr/>
          <p:nvPr/>
        </p:nvSpPr>
        <p:spPr>
          <a:xfrm>
            <a:off x="166255" y="581156"/>
            <a:ext cx="8866909" cy="830997"/>
          </a:xfrm>
          <a:prstGeom prst="rect">
            <a:avLst/>
          </a:prstGeom>
          <a:solidFill>
            <a:srgbClr val="274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Sakkal Majalla" pitchFamily="2" charset="-78"/>
                <a:ea typeface="Open Sans" panose="020B0606030504020204" pitchFamily="34" charset="0"/>
                <a:cs typeface="Sakkal Majalla" pitchFamily="2" charset="-78"/>
              </a:rPr>
              <a:t>المقاربات النظرية للتطور دوليا</a:t>
            </a:r>
            <a:endParaRPr lang="fr-FR" sz="4800" b="1" dirty="0">
              <a:solidFill>
                <a:schemeClr val="bg1"/>
              </a:solidFill>
              <a:latin typeface="Sakkal Majalla" pitchFamily="2" charset="-78"/>
              <a:ea typeface="Open Sans" panose="020B0606030504020204" pitchFamily="34" charset="0"/>
              <a:cs typeface="Sakkal Majalla" pitchFamily="2" charset="-78"/>
            </a:endParaRPr>
          </a:p>
        </p:txBody>
      </p:sp>
      <p:sp>
        <p:nvSpPr>
          <p:cNvPr id="19" name="Slide Number Placeholder 17">
            <a:extLst>
              <a:ext uri="{FF2B5EF4-FFF2-40B4-BE49-F238E27FC236}">
                <a16:creationId xmlns:a16="http://schemas.microsoft.com/office/drawing/2014/main" xmlns="" id="{F19C0707-3C5A-4571-93B5-E62B77D9A461}"/>
              </a:ext>
            </a:extLst>
          </p:cNvPr>
          <p:cNvSpPr txBox="1">
            <a:spLocks/>
          </p:cNvSpPr>
          <p:nvPr/>
        </p:nvSpPr>
        <p:spPr>
          <a:xfrm>
            <a:off x="11379199" y="158750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ctr">
                <a:buNone/>
              </a:pPr>
              <a:t>11</a:t>
            </a:fld>
            <a:endParaRPr lang="fr-FR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 5" descr="9782340033900-475x50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8582" y="568035"/>
            <a:ext cx="2230579" cy="55141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532BB2-886F-4199-8BE6-E4D92D6E49E9}"/>
              </a:ext>
            </a:extLst>
          </p:cNvPr>
          <p:cNvSpPr/>
          <p:nvPr/>
        </p:nvSpPr>
        <p:spPr>
          <a:xfrm>
            <a:off x="779670" y="2279519"/>
            <a:ext cx="7172839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1"/>
            <a:r>
              <a:rPr lang="ar-SA" sz="32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إن التساؤل حول التطور دوليا يقودنا إلى التعرف على ثلاث مجموعات رئيسية من المقاربات </a:t>
            </a:r>
            <a:r>
              <a:rPr lang="ar-SA" sz="32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النظرية.</a:t>
            </a:r>
            <a:r>
              <a:rPr lang="ar-SA" sz="32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الأولى تتمثل في نظريات الاقتصاديين الذين بحثوا في هذه المسألة منذ آدم </a:t>
            </a:r>
            <a:r>
              <a:rPr lang="ar-SA" sz="32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سميث.</a:t>
            </a:r>
            <a:r>
              <a:rPr lang="ar-SA" sz="32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بعد ذلك تأتي المقاربات الاجتماعية والثقافية للاختلافات الثقافية بين </a:t>
            </a:r>
            <a:r>
              <a:rPr lang="ar-SA" sz="32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البلدان.</a:t>
            </a:r>
            <a:r>
              <a:rPr lang="ar-SA" sz="32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وأخيرا، في الآونة الأخيرة، اهتمت نظريات الإدارة بأنماط التطور الدولي.</a:t>
            </a:r>
            <a:endParaRPr lang="fr-FR" sz="3200" b="1" dirty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36006" y="6392212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24194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xmlns="" id="{662B0B44-21D6-4C70-A5BA-365AFE995CAF}"/>
              </a:ext>
            </a:extLst>
          </p:cNvPr>
          <p:cNvSpPr txBox="1">
            <a:spLocks/>
          </p:cNvSpPr>
          <p:nvPr/>
        </p:nvSpPr>
        <p:spPr>
          <a:xfrm>
            <a:off x="11379199" y="158750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ctr">
                <a:buNone/>
              </a:pPr>
              <a:t>12</a:t>
            </a:fld>
            <a:endParaRPr lang="fr-FR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EE2C874E-8536-4F99-BC41-FEBB567707B4}"/>
              </a:ext>
            </a:extLst>
          </p:cNvPr>
          <p:cNvSpPr/>
          <p:nvPr/>
        </p:nvSpPr>
        <p:spPr>
          <a:xfrm>
            <a:off x="6248400" y="443345"/>
            <a:ext cx="1273380" cy="1122220"/>
          </a:xfrm>
          <a:prstGeom prst="ellipse">
            <a:avLst/>
          </a:pr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fr-FR" sz="8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AB5ECA-AEB4-4B7B-9B97-3EB73492ACB9}"/>
              </a:ext>
            </a:extLst>
          </p:cNvPr>
          <p:cNvSpPr/>
          <p:nvPr/>
        </p:nvSpPr>
        <p:spPr>
          <a:xfrm>
            <a:off x="1863913" y="483281"/>
            <a:ext cx="403988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المقاربة الاقتصادية</a:t>
            </a:r>
          </a:p>
        </p:txBody>
      </p:sp>
      <p:pic>
        <p:nvPicPr>
          <p:cNvPr id="19457" name="Picture 1" descr="C:\Users\Amira Informatique\Pictures\9780226827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745" y="683860"/>
            <a:ext cx="3165902" cy="571195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532BB2-886F-4199-8BE6-E4D92D6E49E9}"/>
              </a:ext>
            </a:extLst>
          </p:cNvPr>
          <p:cNvSpPr/>
          <p:nvPr/>
        </p:nvSpPr>
        <p:spPr>
          <a:xfrm>
            <a:off x="682689" y="1650201"/>
            <a:ext cx="7172839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1"/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يتم تفسير التطور الدولي بناءً على الاختلافات الوطنية في توافر عوامل </a:t>
            </a:r>
            <a:r>
              <a:rPr lang="ar-SA" sz="28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الإنتاج.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ثم تطورت الأساليب الحديثة للتحليل على مستوى المؤسسات.</a:t>
            </a:r>
          </a:p>
          <a:p>
            <a:pPr algn="just" rtl="1"/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أدرك آدم سميث في عام 1776 أن التجارة الدولية تتطور عندما يكون لدولة ما ميزة </a:t>
            </a:r>
            <a:r>
              <a:rPr lang="ar-SA" sz="28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مطلقة.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وفي عام 1817، قام ديفيد ريكاردو بتعديل نظرية سميث، حيث اعتبر أن الميزات يمكن أن تكون نسبية وليست </a:t>
            </a:r>
            <a:r>
              <a:rPr lang="ar-SA" sz="28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مطلقة.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algn="just" rtl="1"/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مع ذلك، استندت هذه التحليلات فقط على العرض والنموذج الاقتصادي، واحتاجت إلى نماذج ستيوارت ميل و </a:t>
            </a:r>
            <a:r>
              <a:rPr lang="ar-SA" sz="28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هيكشر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أولين-</a:t>
            </a:r>
            <a:r>
              <a:rPr lang="ar-SA" sz="28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سامويلسون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fr-FR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قام 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الأخير بدمج 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الاختلافات النسبية لعوامل الإنتاج ويسمح بتحليل ديناميكي </a:t>
            </a:r>
            <a:r>
              <a:rPr lang="ar-SA" sz="2800" b="1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حقيقي.</a:t>
            </a:r>
            <a:r>
              <a:rPr lang="ar-SA" sz="2800" b="1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fr-FR" sz="2800" b="1" dirty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28181" y="6447632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086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xmlns="" id="{662B0B44-21D6-4C70-A5BA-365AFE995CAF}"/>
              </a:ext>
            </a:extLst>
          </p:cNvPr>
          <p:cNvSpPr txBox="1">
            <a:spLocks/>
          </p:cNvSpPr>
          <p:nvPr/>
        </p:nvSpPr>
        <p:spPr>
          <a:xfrm>
            <a:off x="11379199" y="158750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ctr">
                <a:buNone/>
              </a:pPr>
              <a:t>13</a:t>
            </a:fld>
            <a:endParaRPr lang="fr-FR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EE2C874E-8536-4F99-BC41-FEBB567707B4}"/>
              </a:ext>
            </a:extLst>
          </p:cNvPr>
          <p:cNvSpPr/>
          <p:nvPr/>
        </p:nvSpPr>
        <p:spPr>
          <a:xfrm>
            <a:off x="6248400" y="443345"/>
            <a:ext cx="1273380" cy="1122220"/>
          </a:xfrm>
          <a:prstGeom prst="ellipse">
            <a:avLst/>
          </a:pr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fr-FR" sz="8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AB5ECA-AEB4-4B7B-9B97-3EB73492ACB9}"/>
              </a:ext>
            </a:extLst>
          </p:cNvPr>
          <p:cNvSpPr/>
          <p:nvPr/>
        </p:nvSpPr>
        <p:spPr>
          <a:xfrm>
            <a:off x="1863913" y="483281"/>
            <a:ext cx="403988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المقاربة الاقتصادية</a:t>
            </a:r>
          </a:p>
        </p:txBody>
      </p:sp>
      <p:pic>
        <p:nvPicPr>
          <p:cNvPr id="19457" name="Picture 1" descr="C:\Users\Amira Informatique\Pictures\9780226827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745" y="683860"/>
            <a:ext cx="3165902" cy="571195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532BB2-886F-4199-8BE6-E4D92D6E49E9}"/>
              </a:ext>
            </a:extLst>
          </p:cNvPr>
          <p:cNvSpPr/>
          <p:nvPr/>
        </p:nvSpPr>
        <p:spPr>
          <a:xfrm>
            <a:off x="710399" y="1776289"/>
            <a:ext cx="7172839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بنى الاقتصاديون أخيرًا المزيد من نماذج الاقتصاد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الجزئي.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فقد وضح العديد من المؤلفين أن فكرة المزايا التنافسية بين البلدان ليست كافية وأن أخذ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وفورات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الحجم في الاعتبار، يمكن أن يكون عاملاً محددًا قويًا للتطور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الدولي.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ولذلك فإن المؤسسة لديها مصلحة في التحول إلى الاستراتيجية الدولية لمهاجمة منافسيها في أسواقهم الخاصة.</a:t>
            </a:r>
          </a:p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في ظل التطور الدولي الذي حدث في مطلع القرنين التاسع عشر والعشرين، قدم الاقتصاديون مجموعتين رئيسيتين من التفسيرات:</a:t>
            </a:r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28181" y="6447632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086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7">
            <a:extLst>
              <a:ext uri="{FF2B5EF4-FFF2-40B4-BE49-F238E27FC236}">
                <a16:creationId xmlns:a16="http://schemas.microsoft.com/office/drawing/2014/main" xmlns="" id="{662B0B44-21D6-4C70-A5BA-365AFE995CAF}"/>
              </a:ext>
            </a:extLst>
          </p:cNvPr>
          <p:cNvSpPr txBox="1">
            <a:spLocks/>
          </p:cNvSpPr>
          <p:nvPr/>
        </p:nvSpPr>
        <p:spPr>
          <a:xfrm>
            <a:off x="11379199" y="158750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ctr">
                <a:buNone/>
              </a:pPr>
              <a:t>14</a:t>
            </a:fld>
            <a:endParaRPr lang="fr-FR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EE2C874E-8536-4F99-BC41-FEBB567707B4}"/>
              </a:ext>
            </a:extLst>
          </p:cNvPr>
          <p:cNvSpPr/>
          <p:nvPr/>
        </p:nvSpPr>
        <p:spPr>
          <a:xfrm>
            <a:off x="6248400" y="443345"/>
            <a:ext cx="1273380" cy="1122220"/>
          </a:xfrm>
          <a:prstGeom prst="ellipse">
            <a:avLst/>
          </a:pr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 dirty="0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fr-FR" sz="8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AB5ECA-AEB4-4B7B-9B97-3EB73492ACB9}"/>
              </a:ext>
            </a:extLst>
          </p:cNvPr>
          <p:cNvSpPr/>
          <p:nvPr/>
        </p:nvSpPr>
        <p:spPr>
          <a:xfrm>
            <a:off x="1863913" y="483281"/>
            <a:ext cx="403988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المقاربة الاقتصادية</a:t>
            </a:r>
          </a:p>
        </p:txBody>
      </p:sp>
      <p:pic>
        <p:nvPicPr>
          <p:cNvPr id="19457" name="Picture 1" descr="C:\Users\Amira Informatique\Pictures\9780226827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745" y="683860"/>
            <a:ext cx="3165902" cy="571195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532BB2-886F-4199-8BE6-E4D92D6E49E9}"/>
              </a:ext>
            </a:extLst>
          </p:cNvPr>
          <p:cNvSpPr/>
          <p:nvPr/>
        </p:nvSpPr>
        <p:spPr>
          <a:xfrm>
            <a:off x="738109" y="1595021"/>
            <a:ext cx="7172836" cy="526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SA" sz="2800" b="1" dirty="0" smtClean="0">
                <a:solidFill>
                  <a:srgbClr val="4A4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التطور الدولي كتكامل أفقي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، أي فتح المؤسسات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التابعة.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ويبرر الاقتصاديون ذلك بوجود عدم تناسق قوي في المعلومات بين المؤسسة الأم والأنشطة في البلد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المعني.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للتغلب على هذه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المشكلة 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(والمخاطر المرتبطة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بها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)، تفضل المؤسسة فتح مؤسسة فرعية وبالتالي التحكم بقوة في الموقع؛</a:t>
            </a:r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800" b="1" dirty="0" smtClean="0">
                <a:solidFill>
                  <a:srgbClr val="4A4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التطور الدولي كتكامل رأسي 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لكل من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المنبع 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(الاستكشاف والتوريد)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والمصب 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(المبيعات والتسويق): تهدف المؤسسة إلى هيكلة سلسلة القيمة بأكملها من خلال التحكم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فيها.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حيث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تتموضع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حول فكرة تكاليف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المعاملات.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ومن ثم فإن النظريات الاقتصادية تفسر التطور الدولي بمنطق تنافسي، ولكنها موجهة أيضاً نحو التكاليف، والتعويض عن عيوب السوق.</a:t>
            </a:r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28181" y="6447632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0868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E2C874E-8536-4F99-BC41-FEBB567707B4}"/>
              </a:ext>
            </a:extLst>
          </p:cNvPr>
          <p:cNvSpPr/>
          <p:nvPr/>
        </p:nvSpPr>
        <p:spPr>
          <a:xfrm>
            <a:off x="9476509" y="402324"/>
            <a:ext cx="1066800" cy="983130"/>
          </a:xfrm>
          <a:prstGeom prst="ellipse">
            <a:avLst/>
          </a:pr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BD889C7-FDB1-4787-9CC5-D84D55BC6C5F}"/>
              </a:ext>
            </a:extLst>
          </p:cNvPr>
          <p:cNvSpPr/>
          <p:nvPr/>
        </p:nvSpPr>
        <p:spPr>
          <a:xfrm>
            <a:off x="9684327" y="580539"/>
            <a:ext cx="665018" cy="5278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36EE48C7-F4B7-4077-AAFA-33E4453ACAB5}"/>
              </a:ext>
            </a:extLst>
          </p:cNvPr>
          <p:cNvSpPr txBox="1">
            <a:spLocks/>
          </p:cNvSpPr>
          <p:nvPr/>
        </p:nvSpPr>
        <p:spPr>
          <a:xfrm>
            <a:off x="11379199" y="158750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ctr">
                <a:buNone/>
              </a:pPr>
              <a:t>15</a:t>
            </a:fld>
            <a:endParaRPr lang="fr-FR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8453" y="390345"/>
            <a:ext cx="5828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المقاربة</a:t>
            </a:r>
            <a:r>
              <a:rPr lang="ar-SA" sz="5400" b="1" dirty="0" smtClean="0">
                <a:solidFill>
                  <a:srgbClr val="4454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الاجتماعية</a:t>
            </a:r>
            <a:r>
              <a:rPr lang="ar-SA" sz="5400" b="1" dirty="0" smtClean="0">
                <a:solidFill>
                  <a:srgbClr val="4454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الثقافية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532BB2-886F-4199-8BE6-E4D92D6E49E9}"/>
              </a:ext>
            </a:extLst>
          </p:cNvPr>
          <p:cNvSpPr/>
          <p:nvPr/>
        </p:nvSpPr>
        <p:spPr>
          <a:xfrm>
            <a:off x="738108" y="1398264"/>
            <a:ext cx="8405892" cy="612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منذ ستينيات القرن العشرين، اهتم التطور الدولي للأعمال بالعلماء الذين درسوا الاختلافات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الثقافية.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والواقع أن التطور الدولي تعني العمل في بلدان أخرى ومواجهة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الاختلافات.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لقد عمل العديد من الباحثين على فهم هذه الاختلافات وتأثيرها على عمليات صنع القرار في المؤسسات.</a:t>
            </a:r>
          </a:p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كما درس آخرون كيفية دمج ممارسات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الإدارة "الغربية" 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(إدارة الجودة الشاملة، إعداد التقارير، وما إلى ذلك) في ثقافات بلدان مختلفة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للغاية.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وتظهر هذه التحليلات، المستندة إلى حالات ملموسة، أن ممارسات إدارة الأعمال يمكن أن تندمج بشكل جيد للغاية في كل ثقافة طالما أنها تتكامل أيضًا مع الخصائص الثقافية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السائدة.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التوفيق بين المعتقدات هو ممكن بعد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ذلك.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 algn="just" rtl="1"/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4945" y="1579419"/>
            <a:ext cx="2757055" cy="362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8213106" y="6378357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37354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E2C874E-8536-4F99-BC41-FEBB567707B4}"/>
              </a:ext>
            </a:extLst>
          </p:cNvPr>
          <p:cNvSpPr/>
          <p:nvPr/>
        </p:nvSpPr>
        <p:spPr>
          <a:xfrm>
            <a:off x="9545782" y="319198"/>
            <a:ext cx="1079417" cy="1177093"/>
          </a:xfrm>
          <a:prstGeom prst="ellipse">
            <a:avLst/>
          </a:pr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BD889C7-FDB1-4787-9CC5-D84D55BC6C5F}"/>
              </a:ext>
            </a:extLst>
          </p:cNvPr>
          <p:cNvSpPr/>
          <p:nvPr/>
        </p:nvSpPr>
        <p:spPr>
          <a:xfrm>
            <a:off x="9587345" y="651163"/>
            <a:ext cx="886692" cy="637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26072D3B-DCB6-42B3-9C21-905F07DDF366}"/>
              </a:ext>
            </a:extLst>
          </p:cNvPr>
          <p:cNvSpPr txBox="1">
            <a:spLocks/>
          </p:cNvSpPr>
          <p:nvPr/>
        </p:nvSpPr>
        <p:spPr>
          <a:xfrm>
            <a:off x="11379199" y="158750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ctr">
                <a:buNone/>
              </a:pPr>
              <a:t>16</a:t>
            </a:fld>
            <a:endParaRPr lang="fr-FR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6907" y="390345"/>
            <a:ext cx="4491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مقاربة</a:t>
            </a:r>
            <a:r>
              <a:rPr lang="ar-SA" sz="5400" b="1" dirty="0" smtClean="0">
                <a:solidFill>
                  <a:srgbClr val="4454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علوم التسيير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532BB2-886F-4199-8BE6-E4D92D6E49E9}"/>
              </a:ext>
            </a:extLst>
          </p:cNvPr>
          <p:cNvSpPr/>
          <p:nvPr/>
        </p:nvSpPr>
        <p:spPr>
          <a:xfrm>
            <a:off x="710399" y="1336379"/>
            <a:ext cx="8475165" cy="612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منذ الستينيات، ركز الباحثون في علوم التسيير أيضًا على مسألة التطور الدولي، فقد أثر عدة مؤلفين في التفكير في هذا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الموضوع.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في البداية، تمثل التحليل في اعتبار التطور الدولي كمحور واحد من محاور النمو الاقتصادي للمؤسسة، إما من خلال تخفيض التكاليف أو إيجاد فرص نمو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جديدة.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حيث توضحها مصفوفة أنسوف خيرة من خلال منطق توسيع أسواق المؤسسة.</a:t>
            </a:r>
          </a:p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معظم هذه الأبحاث استخدمت أدوات الإدارة الاستراتيجية والاقتصاد الصناعي، بما في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ذلك:</a:t>
            </a:r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تحليل التصدير والتجارة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الدولية 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(مع التركيز الكبير على الضرائب والتحديات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اللوجستية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 وتغطية المخاطر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تطوير العولمة الصناعية حسب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القطاع 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(تحليل قطاعي، استراتيجيات قبلية وبعدية، تحليل سلسلة القيمة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استراتيجيات الانتشار في الخارج مع نماذج مختلفة للدخول إلى السوق.</a:t>
            </a:r>
          </a:p>
          <a:p>
            <a:pPr algn="just" rtl="1"/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226961" y="6447632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8489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E2C874E-8536-4F99-BC41-FEBB567707B4}"/>
              </a:ext>
            </a:extLst>
          </p:cNvPr>
          <p:cNvSpPr/>
          <p:nvPr/>
        </p:nvSpPr>
        <p:spPr>
          <a:xfrm>
            <a:off x="9545782" y="319198"/>
            <a:ext cx="1079417" cy="1177093"/>
          </a:xfrm>
          <a:prstGeom prst="ellipse">
            <a:avLst/>
          </a:pr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BD889C7-FDB1-4787-9CC5-D84D55BC6C5F}"/>
              </a:ext>
            </a:extLst>
          </p:cNvPr>
          <p:cNvSpPr/>
          <p:nvPr/>
        </p:nvSpPr>
        <p:spPr>
          <a:xfrm>
            <a:off x="9587345" y="651163"/>
            <a:ext cx="886692" cy="637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26072D3B-DCB6-42B3-9C21-905F07DDF366}"/>
              </a:ext>
            </a:extLst>
          </p:cNvPr>
          <p:cNvSpPr txBox="1">
            <a:spLocks/>
          </p:cNvSpPr>
          <p:nvPr/>
        </p:nvSpPr>
        <p:spPr>
          <a:xfrm>
            <a:off x="11379199" y="158750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ctr">
                <a:buNone/>
              </a:pPr>
              <a:t>17</a:t>
            </a:fld>
            <a:endParaRPr lang="fr-FR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6907" y="390345"/>
            <a:ext cx="4491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مقاربة</a:t>
            </a:r>
            <a:r>
              <a:rPr lang="ar-SA" sz="5400" b="1" dirty="0" smtClean="0">
                <a:solidFill>
                  <a:srgbClr val="4454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علوم التسيير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39091" y="1274618"/>
          <a:ext cx="8423565" cy="44944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08556"/>
                <a:gridCol w="3199861"/>
                <a:gridCol w="1515148"/>
              </a:tblGrid>
              <a:tr h="450583">
                <a:tc>
                  <a:txBody>
                    <a:bodyPr/>
                    <a:lstStyle/>
                    <a:p>
                      <a:pPr algn="just" rtl="1"/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العيوب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27405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المزايا 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27405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الاستراتيجية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27405F"/>
                    </a:solidFill>
                  </a:tcPr>
                </a:tc>
              </a:tr>
              <a:tr h="796326"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الاختيار الحكيم للموزع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تكاليف النقل</a:t>
                      </a:r>
                      <a:r>
                        <a:rPr lang="ar-SA" b="1" baseline="0" dirty="0" smtClean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والتعريفات والضرائب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تقليل المخاطر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سهولة الدخول والسحب من السوق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التصدير</a:t>
                      </a:r>
                      <a:endParaRPr lang="fr-FR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3E6798"/>
                    </a:solidFill>
                  </a:tcPr>
                </a:tc>
              </a:tr>
              <a:tr h="777720"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الثقة</a:t>
                      </a:r>
                      <a:endParaRPr lang="ar-SA" b="1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جودة تمثيل العلامة التجارية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سهولة الوصول إلى السوق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استثمارات قليلة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رخصة</a:t>
                      </a:r>
                      <a:endParaRPr lang="fr-FR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3E6798"/>
                    </a:solidFill>
                  </a:tcPr>
                </a:tc>
              </a:tr>
              <a:tr h="777720"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رقابة جودة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 الحاجة إلى تدريب أصحاب الامتياز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مخاطر منخفضة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استثمارات قليلة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الامتياز التجاري</a:t>
                      </a:r>
                      <a:endParaRPr lang="fr-FR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3E6798"/>
                    </a:solidFill>
                  </a:tcPr>
                </a:tc>
              </a:tr>
              <a:tr h="882960"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استثمارات كبيرة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اختيار شريك يتوافق مع الأسواق والمنتجات والاستراتيجيات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استخدام المعرفة المحلية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تقاسم التكاليف والمخاطر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مشروع مشترك</a:t>
                      </a:r>
                      <a:endParaRPr lang="fr-FR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3E6798"/>
                    </a:solidFill>
                  </a:tcPr>
                </a:tc>
              </a:tr>
              <a:tr h="777720"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 القبول المحلي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 إعادة الدخل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مراقبة المبيعات والإيرادات</a:t>
                      </a:r>
                    </a:p>
                    <a:p>
                      <a:pPr algn="just" rtl="1">
                        <a:buFont typeface="Wingdings" pitchFamily="2" charset="2"/>
                        <a:buChar char="ü"/>
                      </a:pP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 </a:t>
                      </a:r>
                      <a:r>
                        <a:rPr lang="ar-SA" b="1" dirty="0" err="1" smtClean="0">
                          <a:latin typeface="Sakkal Majalla" pitchFamily="2" charset="-78"/>
                          <a:cs typeface="Sakkal Majalla" pitchFamily="2" charset="-78"/>
                        </a:rPr>
                        <a:t>وفورات</a:t>
                      </a:r>
                      <a:r>
                        <a:rPr lang="ar-SA" b="1" dirty="0" smtClean="0">
                          <a:latin typeface="Sakkal Majalla" pitchFamily="2" charset="-78"/>
                          <a:cs typeface="Sakkal Majalla" pitchFamily="2" charset="-78"/>
                        </a:rPr>
                        <a:t> الحجم العالمية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DDEDFB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b="1" dirty="0" smtClean="0">
                          <a:solidFill>
                            <a:schemeClr val="bg1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شركة تابعة</a:t>
                      </a:r>
                      <a:endParaRPr lang="fr-FR" b="1" dirty="0">
                        <a:solidFill>
                          <a:schemeClr val="bg1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solidFill>
                      <a:srgbClr val="3E6798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728181" y="6447632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84890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E2C874E-8536-4F99-BC41-FEBB567707B4}"/>
              </a:ext>
            </a:extLst>
          </p:cNvPr>
          <p:cNvSpPr/>
          <p:nvPr/>
        </p:nvSpPr>
        <p:spPr>
          <a:xfrm>
            <a:off x="9545782" y="319198"/>
            <a:ext cx="1079417" cy="1177093"/>
          </a:xfrm>
          <a:prstGeom prst="ellipse">
            <a:avLst/>
          </a:pr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BD889C7-FDB1-4787-9CC5-D84D55BC6C5F}"/>
              </a:ext>
            </a:extLst>
          </p:cNvPr>
          <p:cNvSpPr/>
          <p:nvPr/>
        </p:nvSpPr>
        <p:spPr>
          <a:xfrm>
            <a:off x="9587345" y="651163"/>
            <a:ext cx="886692" cy="6372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26072D3B-DCB6-42B3-9C21-905F07DDF366}"/>
              </a:ext>
            </a:extLst>
          </p:cNvPr>
          <p:cNvSpPr txBox="1">
            <a:spLocks/>
          </p:cNvSpPr>
          <p:nvPr/>
        </p:nvSpPr>
        <p:spPr>
          <a:xfrm>
            <a:off x="11379199" y="158750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ctr">
                <a:buNone/>
              </a:pPr>
              <a:t>18</a:t>
            </a:fld>
            <a:endParaRPr lang="fr-FR" sz="2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6907" y="390345"/>
            <a:ext cx="44919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مقاربة</a:t>
            </a:r>
            <a:r>
              <a:rPr lang="ar-SA" sz="5400" b="1" dirty="0" smtClean="0">
                <a:solidFill>
                  <a:srgbClr val="4454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ar-SA" sz="5400" b="1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rPr>
              <a:t>علوم التسيير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532BB2-886F-4199-8BE6-E4D92D6E49E9}"/>
              </a:ext>
            </a:extLst>
          </p:cNvPr>
          <p:cNvSpPr/>
          <p:nvPr/>
        </p:nvSpPr>
        <p:spPr>
          <a:xfrm>
            <a:off x="710399" y="1477717"/>
            <a:ext cx="8475165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يقوم الباحثون في علوم التسيير بتشكيل عدد كبير من الأدوات التي تسهم في تنظيم استراتيجية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دولية:</a:t>
            </a:r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الميزة التنافسية المعادة صياغتها بواسطة مايكل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بورتر.</a:t>
            </a:r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تحليل البيئة وعوامل النجاح الرئيسية الدولية.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الميزة الخاصة المستندة إلى 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نظرية </a:t>
            </a: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(الملكية، الموقع والتداخل الداخلي</a:t>
            </a:r>
            <a:r>
              <a:rPr lang="ar-SA" sz="2800" dirty="0" err="1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مقاييس الأداء وفحص السوق.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المنظمات الهرمية الدولية.</a:t>
            </a:r>
          </a:p>
          <a:p>
            <a:pPr algn="just" rtl="1">
              <a:buFont typeface="Wingdings" pitchFamily="2" charset="2"/>
              <a:buChar char="ü"/>
            </a:pPr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وغيرها.</a:t>
            </a:r>
          </a:p>
          <a:p>
            <a:pPr algn="just" rtl="1"/>
            <a:r>
              <a:rPr lang="ar-SA" sz="2800" dirty="0" smtClean="0">
                <a:solidFill>
                  <a:srgbClr val="4A4662"/>
                </a:solidFill>
                <a:latin typeface="Sakkal Majalla" pitchFamily="2" charset="-78"/>
                <a:cs typeface="Sakkal Majalla" pitchFamily="2" charset="-78"/>
              </a:rPr>
              <a:t>ويحلل عمل الباحثين أيضًا المراحل المختلفة للتدويل: تطوير الأعمال الدولية الأولية، والتأسيس والانتشار، وتعدد الجنسيات.</a:t>
            </a:r>
            <a:endParaRPr lang="fr-FR" sz="2800" dirty="0" smtClean="0">
              <a:solidFill>
                <a:srgbClr val="4A4662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Image 7" descr="5268156c43e7847fd058bc78de692003-strategir-marketing-internationale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8856" y="1749320"/>
            <a:ext cx="2619741" cy="3958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ZoneTexte 9"/>
          <p:cNvSpPr txBox="1"/>
          <p:nvPr/>
        </p:nvSpPr>
        <p:spPr>
          <a:xfrm>
            <a:off x="7728181" y="6392212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84890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"/>
          <p:cNvSpPr txBox="1">
            <a:spLocks noGrp="1"/>
          </p:cNvSpPr>
          <p:nvPr>
            <p:ph type="title"/>
          </p:nvPr>
        </p:nvSpPr>
        <p:spPr>
          <a:xfrm>
            <a:off x="415600" y="2435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dirty="0" smtClean="0">
                <a:solidFill>
                  <a:srgbClr val="434343"/>
                </a:solidFill>
              </a:rPr>
              <a:t>Contact</a:t>
            </a:r>
            <a:r>
              <a:rPr lang="en" dirty="0" smtClean="0"/>
              <a:t> </a:t>
            </a:r>
            <a:r>
              <a:rPr lang="en" b="1" dirty="0" smtClean="0">
                <a:solidFill>
                  <a:srgbClr val="445467"/>
                </a:solidFill>
              </a:rPr>
              <a:t>Info</a:t>
            </a:r>
            <a:endParaRPr b="1" dirty="0">
              <a:solidFill>
                <a:srgbClr val="445467"/>
              </a:solidFill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415600" y="1357746"/>
            <a:ext cx="5167782" cy="2757054"/>
          </a:xfrm>
          <a:prstGeom prst="rect">
            <a:avLst/>
          </a:prstGeom>
          <a:solidFill>
            <a:srgbClr val="3E6798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99" name="Google Shape;499;p34"/>
          <p:cNvCxnSpPr/>
          <p:nvPr/>
        </p:nvCxnSpPr>
        <p:spPr>
          <a:xfrm>
            <a:off x="6096000" y="1358900"/>
            <a:ext cx="0" cy="4089200"/>
          </a:xfrm>
          <a:prstGeom prst="straightConnector1">
            <a:avLst/>
          </a:prstGeom>
          <a:noFill/>
          <a:ln w="28575" cap="flat" cmpd="sng">
            <a:solidFill>
              <a:srgbClr val="F3390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34"/>
          <p:cNvSpPr/>
          <p:nvPr/>
        </p:nvSpPr>
        <p:spPr>
          <a:xfrm>
            <a:off x="480800" y="1452100"/>
            <a:ext cx="5054800" cy="25316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endParaRPr sz="32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p34"/>
          <p:cNvSpPr txBox="1"/>
          <p:nvPr/>
        </p:nvSpPr>
        <p:spPr>
          <a:xfrm>
            <a:off x="3599723" y="4869160"/>
            <a:ext cx="2556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ar-SA" b="1" dirty="0" smtClean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0776457125</a:t>
            </a:r>
            <a:endParaRPr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34"/>
          <p:cNvSpPr txBox="1"/>
          <p:nvPr/>
        </p:nvSpPr>
        <p:spPr>
          <a:xfrm>
            <a:off x="3599723" y="4389107"/>
            <a:ext cx="2184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2400" b="1" dirty="0">
                <a:solidFill>
                  <a:srgbClr val="3E6798"/>
                </a:solidFill>
                <a:latin typeface="Open Sans"/>
                <a:ea typeface="Open Sans"/>
                <a:cs typeface="Open Sans"/>
                <a:sym typeface="Open Sans"/>
              </a:rPr>
              <a:t>Phone</a:t>
            </a:r>
            <a:endParaRPr sz="2400" b="1" dirty="0">
              <a:solidFill>
                <a:srgbClr val="3E679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34"/>
          <p:cNvSpPr txBox="1"/>
          <p:nvPr/>
        </p:nvSpPr>
        <p:spPr>
          <a:xfrm>
            <a:off x="239349" y="4389107"/>
            <a:ext cx="21844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2400" b="1" dirty="0">
                <a:solidFill>
                  <a:srgbClr val="3E6798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endParaRPr sz="2400" b="1" dirty="0">
              <a:solidFill>
                <a:srgbClr val="3E679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508;p34"/>
          <p:cNvGrpSpPr/>
          <p:nvPr/>
        </p:nvGrpSpPr>
        <p:grpSpPr>
          <a:xfrm>
            <a:off x="6937796" y="4167105"/>
            <a:ext cx="556969" cy="556969"/>
            <a:chOff x="5122875" y="3525086"/>
            <a:chExt cx="572700" cy="572700"/>
          </a:xfrm>
        </p:grpSpPr>
        <p:sp>
          <p:nvSpPr>
            <p:cNvPr id="509" name="Google Shape;509;p34"/>
            <p:cNvSpPr/>
            <p:nvPr/>
          </p:nvSpPr>
          <p:spPr>
            <a:xfrm>
              <a:off x="5122875" y="3525086"/>
              <a:ext cx="572700" cy="57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55" y="4981"/>
                  </a:moveTo>
                  <a:cubicBezTo>
                    <a:pt x="90378" y="4981"/>
                    <a:pt x="114929" y="29621"/>
                    <a:pt x="114929" y="59955"/>
                  </a:cubicBezTo>
                  <a:cubicBezTo>
                    <a:pt x="114929" y="90378"/>
                    <a:pt x="90378" y="114929"/>
                    <a:pt x="59955" y="114929"/>
                  </a:cubicBezTo>
                  <a:cubicBezTo>
                    <a:pt x="29621" y="114929"/>
                    <a:pt x="4981" y="90378"/>
                    <a:pt x="4981" y="59955"/>
                  </a:cubicBezTo>
                  <a:cubicBezTo>
                    <a:pt x="4714" y="29621"/>
                    <a:pt x="29621" y="4981"/>
                    <a:pt x="59955" y="4981"/>
                  </a:cubicBezTo>
                  <a:moveTo>
                    <a:pt x="59955" y="0"/>
                  </a:moveTo>
                  <a:cubicBezTo>
                    <a:pt x="26864" y="0"/>
                    <a:pt x="0" y="26864"/>
                    <a:pt x="0" y="59955"/>
                  </a:cubicBezTo>
                  <a:cubicBezTo>
                    <a:pt x="0" y="93135"/>
                    <a:pt x="26864" y="120000"/>
                    <a:pt x="59955" y="120000"/>
                  </a:cubicBezTo>
                  <a:cubicBezTo>
                    <a:pt x="93135" y="120000"/>
                    <a:pt x="120000" y="93135"/>
                    <a:pt x="120000" y="59955"/>
                  </a:cubicBezTo>
                  <a:cubicBezTo>
                    <a:pt x="120000" y="26864"/>
                    <a:pt x="93135" y="0"/>
                    <a:pt x="59955" y="0"/>
                  </a:cubicBezTo>
                  <a:lnTo>
                    <a:pt x="59955" y="0"/>
                  </a:lnTo>
                  <a:close/>
                </a:path>
              </a:pathLst>
            </a:custGeom>
            <a:solidFill>
              <a:srgbClr val="3C5B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5326942" y="3640825"/>
              <a:ext cx="164700" cy="3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786" y="120000"/>
                  </a:moveTo>
                  <a:lnTo>
                    <a:pt x="77557" y="120000"/>
                  </a:lnTo>
                  <a:lnTo>
                    <a:pt x="77557" y="60075"/>
                  </a:lnTo>
                  <a:lnTo>
                    <a:pt x="115725" y="60075"/>
                  </a:lnTo>
                  <a:lnTo>
                    <a:pt x="120000" y="38988"/>
                  </a:lnTo>
                  <a:lnTo>
                    <a:pt x="76946" y="38988"/>
                  </a:lnTo>
                  <a:lnTo>
                    <a:pt x="76946" y="25790"/>
                  </a:lnTo>
                  <a:cubicBezTo>
                    <a:pt x="76946" y="21087"/>
                    <a:pt x="81221" y="20632"/>
                    <a:pt x="85496" y="20632"/>
                  </a:cubicBezTo>
                  <a:lnTo>
                    <a:pt x="119083" y="20632"/>
                  </a:lnTo>
                  <a:lnTo>
                    <a:pt x="119083" y="0"/>
                  </a:lnTo>
                  <a:lnTo>
                    <a:pt x="79389" y="0"/>
                  </a:lnTo>
                  <a:cubicBezTo>
                    <a:pt x="35419" y="0"/>
                    <a:pt x="27786" y="15474"/>
                    <a:pt x="27786" y="24879"/>
                  </a:cubicBezTo>
                  <a:lnTo>
                    <a:pt x="27786" y="38533"/>
                  </a:lnTo>
                  <a:lnTo>
                    <a:pt x="0" y="38533"/>
                  </a:lnTo>
                  <a:lnTo>
                    <a:pt x="0" y="59620"/>
                  </a:lnTo>
                  <a:lnTo>
                    <a:pt x="27786" y="59620"/>
                  </a:lnTo>
                  <a:lnTo>
                    <a:pt x="27786" y="120000"/>
                  </a:lnTo>
                  <a:close/>
                </a:path>
              </a:pathLst>
            </a:custGeom>
            <a:solidFill>
              <a:srgbClr val="3C5B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7329" y="4965172"/>
            <a:ext cx="3606116" cy="410369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r>
              <a:rPr lang="fr-FR" b="1" u="sng" dirty="0" smtClean="0">
                <a:solidFill>
                  <a:srgbClr val="FB3A05"/>
                </a:solidFill>
                <a:latin typeface="Comic Sans MS" pitchFamily="66" charset="0"/>
                <a:hlinkClick r:id="rId3"/>
              </a:rPr>
              <a:t> soulef.rahal@univ-biskra.dz</a:t>
            </a:r>
            <a:endParaRPr lang="fr-FR" dirty="0">
              <a:solidFill>
                <a:srgbClr val="FB3A05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36160" y="4293097"/>
            <a:ext cx="1626941" cy="410369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r>
              <a:rPr lang="en-US" b="1" u="sng" dirty="0" err="1" smtClean="0">
                <a:solidFill>
                  <a:srgbClr val="27405F"/>
                </a:solidFill>
                <a:latin typeface="Comic Sans MS" pitchFamily="66" charset="0"/>
              </a:rPr>
              <a:t>soulef</a:t>
            </a:r>
            <a:r>
              <a:rPr lang="fr-FR" b="1" u="sng" dirty="0" smtClean="0">
                <a:solidFill>
                  <a:srgbClr val="27405F"/>
                </a:solidFill>
                <a:latin typeface="Comic Sans MS" pitchFamily="66" charset="0"/>
              </a:rPr>
              <a:t>.</a:t>
            </a:r>
            <a:r>
              <a:rPr lang="fr-FR" b="1" u="sng" dirty="0" err="1" smtClean="0">
                <a:solidFill>
                  <a:srgbClr val="27405F"/>
                </a:solidFill>
                <a:latin typeface="Comic Sans MS" pitchFamily="66" charset="0"/>
              </a:rPr>
              <a:t>rahal</a:t>
            </a:r>
            <a:endParaRPr lang="fr-FR" u="sng" dirty="0">
              <a:solidFill>
                <a:srgbClr val="27405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28182" y="4869161"/>
            <a:ext cx="1626941" cy="410369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r>
              <a:rPr lang="en-US" b="1" u="sng" dirty="0" err="1" smtClean="0">
                <a:solidFill>
                  <a:srgbClr val="27405F"/>
                </a:solidFill>
                <a:latin typeface="Comic Sans MS" pitchFamily="66" charset="0"/>
              </a:rPr>
              <a:t>soulef</a:t>
            </a:r>
            <a:r>
              <a:rPr lang="fr-FR" b="1" u="sng" dirty="0" smtClean="0">
                <a:solidFill>
                  <a:srgbClr val="27405F"/>
                </a:solidFill>
                <a:latin typeface="Comic Sans MS" pitchFamily="66" charset="0"/>
              </a:rPr>
              <a:t>.</a:t>
            </a:r>
            <a:r>
              <a:rPr lang="fr-FR" b="1" u="sng" dirty="0" err="1" smtClean="0">
                <a:solidFill>
                  <a:srgbClr val="27405F"/>
                </a:solidFill>
                <a:latin typeface="Comic Sans MS" pitchFamily="66" charset="0"/>
              </a:rPr>
              <a:t>rahal</a:t>
            </a:r>
            <a:endParaRPr lang="fr-FR" u="sng" dirty="0">
              <a:solidFill>
                <a:srgbClr val="27405F"/>
              </a:solidFill>
            </a:endParaRPr>
          </a:p>
        </p:txBody>
      </p:sp>
      <p:pic>
        <p:nvPicPr>
          <p:cNvPr id="34" name="Picture 5" descr="C:\Users\Amira Informatique\Downloads\insta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0096" y="4922515"/>
            <a:ext cx="576064" cy="522709"/>
          </a:xfrm>
          <a:prstGeom prst="rect">
            <a:avLst/>
          </a:prstGeom>
          <a:noFill/>
        </p:spPr>
      </p:pic>
      <p:sp>
        <p:nvSpPr>
          <p:cNvPr id="11274" name="AutoShape 10" descr="Competitive Advantage de Michael Porter, les clés principales du livre –  StrategeMarketing.com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76" name="Picture 12" descr="Competitive Advantage de Michael Porter, les clés principales du livre –  StrategeMarketing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8288" y="548680"/>
            <a:ext cx="3456384" cy="3099725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7728181" y="6447632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2" name="Image 21" descr="5268156c43e7847fd058bc78de692003-strategir-marketing-internationale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6074" y="1454727"/>
            <a:ext cx="3616036" cy="2521528"/>
          </a:xfrm>
          <a:prstGeom prst="rect">
            <a:avLst/>
          </a:prstGeom>
        </p:spPr>
      </p:pic>
      <p:pic>
        <p:nvPicPr>
          <p:cNvPr id="23" name="Image 22" descr="9782100563555-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2982" y="540328"/>
            <a:ext cx="2554144" cy="313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4646DD0-F8B3-4E0D-8F1C-E4372E2479FF}"/>
              </a:ext>
            </a:extLst>
          </p:cNvPr>
          <p:cNvSpPr/>
          <p:nvPr/>
        </p:nvSpPr>
        <p:spPr>
          <a:xfrm>
            <a:off x="0" y="0"/>
            <a:ext cx="6857087" cy="6858000"/>
          </a:xfrm>
          <a:custGeom>
            <a:avLst/>
            <a:gdLst>
              <a:gd name="connsiteX0" fmla="*/ 0 w 6857087"/>
              <a:gd name="connsiteY0" fmla="*/ 0 h 6858000"/>
              <a:gd name="connsiteX1" fmla="*/ 6857086 w 6857087"/>
              <a:gd name="connsiteY1" fmla="*/ 0 h 6858000"/>
              <a:gd name="connsiteX2" fmla="*/ 4125994 w 6857087"/>
              <a:gd name="connsiteY2" fmla="*/ 2731092 h 6858000"/>
              <a:gd name="connsiteX3" fmla="*/ 4125994 w 6857087"/>
              <a:gd name="connsiteY3" fmla="*/ 4126908 h 6858000"/>
              <a:gd name="connsiteX4" fmla="*/ 6857087 w 6857087"/>
              <a:gd name="connsiteY4" fmla="*/ 6858000 h 6858000"/>
              <a:gd name="connsiteX5" fmla="*/ 0 w 68570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7087" h="6858000">
                <a:moveTo>
                  <a:pt x="0" y="0"/>
                </a:moveTo>
                <a:lnTo>
                  <a:pt x="6857086" y="0"/>
                </a:lnTo>
                <a:lnTo>
                  <a:pt x="4125994" y="2731092"/>
                </a:lnTo>
                <a:cubicBezTo>
                  <a:pt x="3740551" y="3116536"/>
                  <a:pt x="3740551" y="3741464"/>
                  <a:pt x="4125994" y="4126908"/>
                </a:cubicBezTo>
                <a:lnTo>
                  <a:pt x="68570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2EB0CA15-FF58-4918-BDBE-FCCD5360C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5" t="-370" r="29003" b="1388"/>
          <a:stretch/>
        </p:blipFill>
        <p:spPr>
          <a:xfrm>
            <a:off x="2058775" y="1697882"/>
            <a:ext cx="3367731" cy="3367731"/>
          </a:xfrm>
          <a:ln w="60325">
            <a:solidFill>
              <a:srgbClr val="CB4D3C"/>
            </a:solidFill>
          </a:ln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9E0298F0-9598-46C6-85C6-33D26D555D42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2</a:t>
            </a:fld>
            <a:endParaRPr lang="fr-FR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B55431DC-41C7-4263-9809-4890FF18E7EF}"/>
              </a:ext>
            </a:extLst>
          </p:cNvPr>
          <p:cNvGrpSpPr/>
          <p:nvPr/>
        </p:nvGrpSpPr>
        <p:grpSpPr>
          <a:xfrm>
            <a:off x="6302676" y="480166"/>
            <a:ext cx="5570669" cy="6377834"/>
            <a:chOff x="576900" y="610118"/>
            <a:chExt cx="5570669" cy="6377834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xmlns="" id="{90B3C299-F590-45F9-8C90-8EE9837A4A07}"/>
                </a:ext>
              </a:extLst>
            </p:cNvPr>
            <p:cNvGrpSpPr/>
            <p:nvPr/>
          </p:nvGrpSpPr>
          <p:grpSpPr>
            <a:xfrm>
              <a:off x="713229" y="610118"/>
              <a:ext cx="4310795" cy="707886"/>
              <a:chOff x="902965" y="3670399"/>
              <a:chExt cx="4310795" cy="70788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3AB5ECA-AEB4-4B7B-9B97-3EB73492ACB9}"/>
                  </a:ext>
                </a:extLst>
              </p:cNvPr>
              <p:cNvSpPr/>
              <p:nvPr/>
            </p:nvSpPr>
            <p:spPr>
              <a:xfrm>
                <a:off x="902965" y="3670399"/>
                <a:ext cx="4310795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 rtl="1"/>
                <a:r>
                  <a:rPr lang="ar-SA" sz="4000" b="1" dirty="0" smtClean="0">
                    <a:solidFill>
                      <a:srgbClr val="4D3F69"/>
                    </a:solidFill>
                    <a:latin typeface="Sakkal Majalla" pitchFamily="2" charset="-78"/>
                    <a:cs typeface="Sakkal Majalla" pitchFamily="2" charset="-78"/>
                  </a:rPr>
                  <a:t>مفهوم استراتيجية المؤسسة</a:t>
                </a:r>
                <a:endParaRPr lang="fr-FR" sz="4000" dirty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1DC28A43-AA71-4F49-89C1-29993AF737F9}"/>
                  </a:ext>
                </a:extLst>
              </p:cNvPr>
              <p:cNvCxnSpPr/>
              <p:nvPr/>
            </p:nvCxnSpPr>
            <p:spPr>
              <a:xfrm>
                <a:off x="949973" y="4300510"/>
                <a:ext cx="1730828" cy="0"/>
              </a:xfrm>
              <a:prstGeom prst="line">
                <a:avLst/>
              </a:prstGeom>
              <a:ln w="53975">
                <a:solidFill>
                  <a:srgbClr val="4454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9532BB2-886F-4199-8BE6-E4D92D6E49E9}"/>
                </a:ext>
              </a:extLst>
            </p:cNvPr>
            <p:cNvSpPr/>
            <p:nvPr/>
          </p:nvSpPr>
          <p:spPr>
            <a:xfrm>
              <a:off x="576900" y="1294086"/>
              <a:ext cx="5570669" cy="569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في الواقع يختلف تحديد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مفهوم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الاستراتيجية،من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شركة إلى أخرى، ولكن أيضًا حسب القطاع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المحدد.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وفقاً </a:t>
              </a:r>
              <a:r>
                <a:rPr lang="ar-SA" sz="2800" b="1" dirty="0" err="1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لتشاندلر</a:t>
              </a:r>
              <a:r>
                <a:rPr lang="ar-SA" sz="2800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(1962)، فإن الإستراتيجية هي تحديد الأهداف والغايات طويلة المدى للمؤسسة واتخاذ الإجراءات وتخصيص الموارد اللازمة لتحقيق هذه الأهداف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</a:p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وفقاً </a:t>
              </a:r>
              <a:r>
                <a:rPr lang="ar-SA" sz="2800" b="1" dirty="0" err="1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لبورتر</a:t>
              </a:r>
              <a:r>
                <a:rPr lang="ar-SA" sz="2800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(1982)، فإن الإستراتيجية،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هي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مزيج من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الغايات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(الأهداف)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والوسائل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(الإجراءات) التي تسعى من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خلالها المؤسسة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إلى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تحقيقها في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مواجهة المنافسة،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إن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التمييز بين الغايات والوسائل يسمح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بتحديد المفهوم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الأساسي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للاستراتيجية.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فهو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ينطوي على اختيار نطاق متميز من النشاط وتقديم مجموعة قيمة فريدة من نوعها.</a:t>
              </a:r>
              <a:endParaRPr lang="fr-FR" sz="14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0" y="644763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4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4646DD0-F8B3-4E0D-8F1C-E4372E2479FF}"/>
              </a:ext>
            </a:extLst>
          </p:cNvPr>
          <p:cNvSpPr/>
          <p:nvPr/>
        </p:nvSpPr>
        <p:spPr>
          <a:xfrm>
            <a:off x="1" y="0"/>
            <a:ext cx="4073236" cy="6858000"/>
          </a:xfrm>
          <a:custGeom>
            <a:avLst/>
            <a:gdLst>
              <a:gd name="connsiteX0" fmla="*/ 0 w 6857087"/>
              <a:gd name="connsiteY0" fmla="*/ 0 h 6858000"/>
              <a:gd name="connsiteX1" fmla="*/ 6857086 w 6857087"/>
              <a:gd name="connsiteY1" fmla="*/ 0 h 6858000"/>
              <a:gd name="connsiteX2" fmla="*/ 4125994 w 6857087"/>
              <a:gd name="connsiteY2" fmla="*/ 2731092 h 6858000"/>
              <a:gd name="connsiteX3" fmla="*/ 4125994 w 6857087"/>
              <a:gd name="connsiteY3" fmla="*/ 4126908 h 6858000"/>
              <a:gd name="connsiteX4" fmla="*/ 6857087 w 6857087"/>
              <a:gd name="connsiteY4" fmla="*/ 6858000 h 6858000"/>
              <a:gd name="connsiteX5" fmla="*/ 0 w 68570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7087" h="6858000">
                <a:moveTo>
                  <a:pt x="0" y="0"/>
                </a:moveTo>
                <a:lnTo>
                  <a:pt x="6857086" y="0"/>
                </a:lnTo>
                <a:lnTo>
                  <a:pt x="4125994" y="2731092"/>
                </a:lnTo>
                <a:cubicBezTo>
                  <a:pt x="3740551" y="3116536"/>
                  <a:pt x="3740551" y="3741464"/>
                  <a:pt x="4125994" y="4126908"/>
                </a:cubicBezTo>
                <a:lnTo>
                  <a:pt x="68570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2EB0CA15-FF58-4918-BDBE-FCCD5360C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5" t="-370" r="29003" b="1388"/>
          <a:stretch/>
        </p:blipFill>
        <p:spPr>
          <a:xfrm>
            <a:off x="1753976" y="2438400"/>
            <a:ext cx="1931333" cy="2142304"/>
          </a:xfrm>
          <a:ln w="60325">
            <a:solidFill>
              <a:srgbClr val="CB4D3C"/>
            </a:solidFill>
          </a:ln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9E0298F0-9598-46C6-85C6-33D26D555D42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3</a:t>
            </a:fld>
            <a:endParaRPr lang="fr-FR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B55431DC-41C7-4263-9809-4890FF18E7EF}"/>
              </a:ext>
            </a:extLst>
          </p:cNvPr>
          <p:cNvGrpSpPr/>
          <p:nvPr/>
        </p:nvGrpSpPr>
        <p:grpSpPr>
          <a:xfrm>
            <a:off x="4003964" y="175366"/>
            <a:ext cx="7883236" cy="6251747"/>
            <a:chOff x="-529482" y="305318"/>
            <a:chExt cx="6701292" cy="6251747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xmlns="" id="{90B3C299-F590-45F9-8C90-8EE9837A4A07}"/>
                </a:ext>
              </a:extLst>
            </p:cNvPr>
            <p:cNvGrpSpPr/>
            <p:nvPr/>
          </p:nvGrpSpPr>
          <p:grpSpPr>
            <a:xfrm>
              <a:off x="713229" y="305318"/>
              <a:ext cx="4310795" cy="707886"/>
              <a:chOff x="902965" y="3365599"/>
              <a:chExt cx="4310795" cy="70788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3AB5ECA-AEB4-4B7B-9B97-3EB73492ACB9}"/>
                  </a:ext>
                </a:extLst>
              </p:cNvPr>
              <p:cNvSpPr/>
              <p:nvPr/>
            </p:nvSpPr>
            <p:spPr>
              <a:xfrm>
                <a:off x="902965" y="3365599"/>
                <a:ext cx="4310795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 rtl="1"/>
                <a:r>
                  <a:rPr lang="ar-SA" sz="4000" b="1" dirty="0" smtClean="0">
                    <a:solidFill>
                      <a:srgbClr val="4D3F69"/>
                    </a:solidFill>
                    <a:latin typeface="Sakkal Majalla" pitchFamily="2" charset="-78"/>
                    <a:cs typeface="Sakkal Majalla" pitchFamily="2" charset="-78"/>
                  </a:rPr>
                  <a:t>مفهوم استراتيجية المؤسسة</a:t>
                </a:r>
                <a:endParaRPr lang="fr-FR" sz="4000" dirty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1DC28A43-AA71-4F49-89C1-29993AF737F9}"/>
                  </a:ext>
                </a:extLst>
              </p:cNvPr>
              <p:cNvCxnSpPr/>
              <p:nvPr/>
            </p:nvCxnSpPr>
            <p:spPr>
              <a:xfrm>
                <a:off x="949973" y="4051129"/>
                <a:ext cx="1730828" cy="0"/>
              </a:xfrm>
              <a:prstGeom prst="line">
                <a:avLst/>
              </a:prstGeom>
              <a:ln w="53975">
                <a:solidFill>
                  <a:srgbClr val="4454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9532BB2-886F-4199-8BE6-E4D92D6E49E9}"/>
                </a:ext>
              </a:extLst>
            </p:cNvPr>
            <p:cNvSpPr/>
            <p:nvPr/>
          </p:nvSpPr>
          <p:spPr>
            <a:xfrm>
              <a:off x="-529482" y="1509529"/>
              <a:ext cx="6701292" cy="5047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بالنسبة </a:t>
              </a:r>
              <a:r>
                <a:rPr lang="ar-SA" sz="2800" b="1" dirty="0" err="1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لمينتزبيرج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(1994، 2007)، فإن الاستراتيجيات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هي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”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تشكلات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"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في تدفق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القرارات.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لا تتبع الاستراتيجيات نمطًا واحدًا، بل يمكن أيضًا أن تكون ناشئة ومدروسة ومتوقعة ومخطط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لها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ومن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الناحية العملية، يؤكد المؤلف أن الاستراتيجيات تستجيب للمواقف غير المتوقعة التي يجب على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المؤسسة مواجهتها.</a:t>
              </a:r>
            </a:p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وعليه،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يمكن لسلسلة من القرارات الإضافية أن تتقارب تدريجياً نحو تكوين محدد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أو "استراتيجية".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وفقا </a:t>
              </a:r>
              <a:r>
                <a:rPr lang="ar-SA" sz="2800" b="1" dirty="0" err="1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لأنسوف</a:t>
              </a:r>
              <a:r>
                <a:rPr lang="ar-SA" sz="2800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(1965)، فإن الاستراتيجية متعمدة: فهي تعني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ضمنا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"خطط لتحقيق النتائج المتعلقة بمهام وأهداف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المؤسسة".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</a:p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ومن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خلال هذه التعريفات فإن وضع استراتيجية مثلى في مواجهة المنافسة يثير تساؤلات تتعلق بالبيئة التي تعمل فيها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المؤسسة،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والاستراتيجيات الممكنة داخل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المؤسسة.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تشمل البيئة قوى اقتصادية وسياسية واجتماعية.</a:t>
              </a:r>
              <a:endParaRPr lang="ar-SA" sz="2800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just" rtl="1"/>
              <a:endParaRPr lang="fr-FR" sz="14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0" y="644763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4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4646DD0-F8B3-4E0D-8F1C-E4372E2479FF}"/>
              </a:ext>
            </a:extLst>
          </p:cNvPr>
          <p:cNvSpPr/>
          <p:nvPr/>
        </p:nvSpPr>
        <p:spPr>
          <a:xfrm>
            <a:off x="1" y="0"/>
            <a:ext cx="4073236" cy="6858000"/>
          </a:xfrm>
          <a:custGeom>
            <a:avLst/>
            <a:gdLst>
              <a:gd name="connsiteX0" fmla="*/ 0 w 6857087"/>
              <a:gd name="connsiteY0" fmla="*/ 0 h 6858000"/>
              <a:gd name="connsiteX1" fmla="*/ 6857086 w 6857087"/>
              <a:gd name="connsiteY1" fmla="*/ 0 h 6858000"/>
              <a:gd name="connsiteX2" fmla="*/ 4125994 w 6857087"/>
              <a:gd name="connsiteY2" fmla="*/ 2731092 h 6858000"/>
              <a:gd name="connsiteX3" fmla="*/ 4125994 w 6857087"/>
              <a:gd name="connsiteY3" fmla="*/ 4126908 h 6858000"/>
              <a:gd name="connsiteX4" fmla="*/ 6857087 w 6857087"/>
              <a:gd name="connsiteY4" fmla="*/ 6858000 h 6858000"/>
              <a:gd name="connsiteX5" fmla="*/ 0 w 68570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7087" h="6858000">
                <a:moveTo>
                  <a:pt x="0" y="0"/>
                </a:moveTo>
                <a:lnTo>
                  <a:pt x="6857086" y="0"/>
                </a:lnTo>
                <a:lnTo>
                  <a:pt x="4125994" y="2731092"/>
                </a:lnTo>
                <a:cubicBezTo>
                  <a:pt x="3740551" y="3116536"/>
                  <a:pt x="3740551" y="3741464"/>
                  <a:pt x="4125994" y="4126908"/>
                </a:cubicBezTo>
                <a:lnTo>
                  <a:pt x="68570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2EB0CA15-FF58-4918-BDBE-FCCD5360C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5" t="-370" r="29003" b="1388"/>
          <a:stretch/>
        </p:blipFill>
        <p:spPr>
          <a:xfrm>
            <a:off x="1753976" y="2438400"/>
            <a:ext cx="1931333" cy="2142304"/>
          </a:xfrm>
          <a:ln w="60325">
            <a:solidFill>
              <a:srgbClr val="CB4D3C"/>
            </a:solidFill>
          </a:ln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9E0298F0-9598-46C6-85C6-33D26D555D42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4</a:t>
            </a:fld>
            <a:endParaRPr lang="fr-FR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B55431DC-41C7-4263-9809-4890FF18E7EF}"/>
              </a:ext>
            </a:extLst>
          </p:cNvPr>
          <p:cNvGrpSpPr/>
          <p:nvPr/>
        </p:nvGrpSpPr>
        <p:grpSpPr>
          <a:xfrm>
            <a:off x="3754582" y="175366"/>
            <a:ext cx="8229600" cy="6574911"/>
            <a:chOff x="-741474" y="305318"/>
            <a:chExt cx="6995725" cy="6574911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xmlns="" id="{90B3C299-F590-45F9-8C90-8EE9837A4A07}"/>
                </a:ext>
              </a:extLst>
            </p:cNvPr>
            <p:cNvGrpSpPr/>
            <p:nvPr/>
          </p:nvGrpSpPr>
          <p:grpSpPr>
            <a:xfrm>
              <a:off x="760237" y="305318"/>
              <a:ext cx="3809130" cy="707886"/>
              <a:chOff x="949973" y="3365599"/>
              <a:chExt cx="3809130" cy="70788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3AB5ECA-AEB4-4B7B-9B97-3EB73492ACB9}"/>
                  </a:ext>
                </a:extLst>
              </p:cNvPr>
              <p:cNvSpPr/>
              <p:nvPr/>
            </p:nvSpPr>
            <p:spPr>
              <a:xfrm>
                <a:off x="1357625" y="3365599"/>
                <a:ext cx="3401478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 rtl="1"/>
                <a:r>
                  <a:rPr lang="ar-SA" sz="4000" b="1" dirty="0" smtClean="0">
                    <a:solidFill>
                      <a:srgbClr val="4D3F69"/>
                    </a:solidFill>
                    <a:latin typeface="Sakkal Majalla" pitchFamily="2" charset="-78"/>
                    <a:cs typeface="Sakkal Majalla" pitchFamily="2" charset="-78"/>
                  </a:rPr>
                  <a:t>استراتيجية التطور الدولي</a:t>
                </a:r>
                <a:endParaRPr lang="fr-FR" sz="4000" dirty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1DC28A43-AA71-4F49-89C1-29993AF737F9}"/>
                  </a:ext>
                </a:extLst>
              </p:cNvPr>
              <p:cNvCxnSpPr/>
              <p:nvPr/>
            </p:nvCxnSpPr>
            <p:spPr>
              <a:xfrm>
                <a:off x="949973" y="4051129"/>
                <a:ext cx="1730828" cy="0"/>
              </a:xfrm>
              <a:prstGeom prst="line">
                <a:avLst/>
              </a:prstGeom>
              <a:ln w="53975">
                <a:solidFill>
                  <a:srgbClr val="4454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9532BB2-886F-4199-8BE6-E4D92D6E49E9}"/>
                </a:ext>
              </a:extLst>
            </p:cNvPr>
            <p:cNvSpPr/>
            <p:nvPr/>
          </p:nvSpPr>
          <p:spPr>
            <a:xfrm>
              <a:off x="-741474" y="1186363"/>
              <a:ext cx="6995725" cy="569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في مراجعة الأدبيات، غالبا ما تستخدم استراتيجية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المؤسسة لتعيين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مجموعة من القرارات المتخذة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داخلها لتحقيق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أهدافها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العامة.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ويعني مفهوم الاستراتيجية أن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المؤسسة تتمتع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بدرجة من الحرية في وسائل العمل المتاحة لها لمواجهة منافسيها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</a:p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ومع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ذلك، فإن القيود التي تثقل كاهل استراتيجية التدويل عديدة: تشريعية، وتنظيمية، وقانونية، وإدارة الموارد البشرية، والمالية،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والجيوسياسية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، ومخاطر عدم الدفع، ومخاطر الصرف، والاستثمارات المحفوفة بالمخاطر، والخسائر والعلاقات مع الشراكات التجارية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والاجتماعية.</a:t>
              </a:r>
            </a:p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تتميز </a:t>
              </a:r>
              <a:r>
                <a:rPr lang="ar-SA" sz="2800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الاستراتيجية عن </a:t>
              </a:r>
              <a:r>
                <a:rPr lang="ar-SA" sz="2800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التدويل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بالنسبة لبعض المؤلفين،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بمعنى أنها موجهة ضد منافسين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معينين.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وفي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مجال التدويل، فإن الخصوم هم منافسوها المباشرون أو غير المباشرون في السوق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الخارجية.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 لدخول السوق الأجنبية، يجب على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المؤسسات الصغيرة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والمتوسطة أن تدخل في منافسة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أمع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المنافسين، أي المجموعات الكبيرة وغيرها من الشركات الصغيرة والمتوسطة الناشئة عالميًا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ودوليًا.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 يمكن تسمية القرارات أو السياسات الموجهة ضد المنافسين في السوق بأنها قرارات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ea typeface="Open Sans" panose="020B0606030504020204" pitchFamily="34" charset="0"/>
                  <a:cs typeface="Sakkal Majalla" pitchFamily="2" charset="-78"/>
                </a:rPr>
                <a:t>إستراتيجية.</a:t>
              </a:r>
              <a:endParaRPr lang="fr-FR" sz="14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0" y="644763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4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4646DD0-F8B3-4E0D-8F1C-E4372E2479FF}"/>
              </a:ext>
            </a:extLst>
          </p:cNvPr>
          <p:cNvSpPr/>
          <p:nvPr/>
        </p:nvSpPr>
        <p:spPr>
          <a:xfrm>
            <a:off x="1" y="0"/>
            <a:ext cx="4073236" cy="6858000"/>
          </a:xfrm>
          <a:custGeom>
            <a:avLst/>
            <a:gdLst>
              <a:gd name="connsiteX0" fmla="*/ 0 w 6857087"/>
              <a:gd name="connsiteY0" fmla="*/ 0 h 6858000"/>
              <a:gd name="connsiteX1" fmla="*/ 6857086 w 6857087"/>
              <a:gd name="connsiteY1" fmla="*/ 0 h 6858000"/>
              <a:gd name="connsiteX2" fmla="*/ 4125994 w 6857087"/>
              <a:gd name="connsiteY2" fmla="*/ 2731092 h 6858000"/>
              <a:gd name="connsiteX3" fmla="*/ 4125994 w 6857087"/>
              <a:gd name="connsiteY3" fmla="*/ 4126908 h 6858000"/>
              <a:gd name="connsiteX4" fmla="*/ 6857087 w 6857087"/>
              <a:gd name="connsiteY4" fmla="*/ 6858000 h 6858000"/>
              <a:gd name="connsiteX5" fmla="*/ 0 w 68570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7087" h="6858000">
                <a:moveTo>
                  <a:pt x="0" y="0"/>
                </a:moveTo>
                <a:lnTo>
                  <a:pt x="6857086" y="0"/>
                </a:lnTo>
                <a:lnTo>
                  <a:pt x="4125994" y="2731092"/>
                </a:lnTo>
                <a:cubicBezTo>
                  <a:pt x="3740551" y="3116536"/>
                  <a:pt x="3740551" y="3741464"/>
                  <a:pt x="4125994" y="4126908"/>
                </a:cubicBezTo>
                <a:lnTo>
                  <a:pt x="68570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2EB0CA15-FF58-4918-BDBE-FCCD5360C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5" t="-370" r="29003" b="1388"/>
          <a:stretch/>
        </p:blipFill>
        <p:spPr>
          <a:xfrm>
            <a:off x="1753976" y="2438400"/>
            <a:ext cx="1931333" cy="2142304"/>
          </a:xfrm>
          <a:ln w="60325">
            <a:solidFill>
              <a:srgbClr val="CB4D3C"/>
            </a:solidFill>
          </a:ln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9E0298F0-9598-46C6-85C6-33D26D555D42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5</a:t>
            </a:fld>
            <a:endParaRPr lang="fr-FR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B55431DC-41C7-4263-9809-4890FF18E7EF}"/>
              </a:ext>
            </a:extLst>
          </p:cNvPr>
          <p:cNvGrpSpPr/>
          <p:nvPr/>
        </p:nvGrpSpPr>
        <p:grpSpPr>
          <a:xfrm>
            <a:off x="3754582" y="175366"/>
            <a:ext cx="8229600" cy="6144024"/>
            <a:chOff x="-741474" y="305318"/>
            <a:chExt cx="6995725" cy="6144024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xmlns="" id="{90B3C299-F590-45F9-8C90-8EE9837A4A07}"/>
                </a:ext>
              </a:extLst>
            </p:cNvPr>
            <p:cNvGrpSpPr/>
            <p:nvPr/>
          </p:nvGrpSpPr>
          <p:grpSpPr>
            <a:xfrm>
              <a:off x="760237" y="305318"/>
              <a:ext cx="3809130" cy="707886"/>
              <a:chOff x="949973" y="3365599"/>
              <a:chExt cx="3809130" cy="70788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3AB5ECA-AEB4-4B7B-9B97-3EB73492ACB9}"/>
                  </a:ext>
                </a:extLst>
              </p:cNvPr>
              <p:cNvSpPr/>
              <p:nvPr/>
            </p:nvSpPr>
            <p:spPr>
              <a:xfrm>
                <a:off x="1357625" y="3365599"/>
                <a:ext cx="3401478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 rtl="1"/>
                <a:r>
                  <a:rPr lang="ar-SA" sz="4000" b="1" dirty="0" smtClean="0">
                    <a:solidFill>
                      <a:srgbClr val="4D3F69"/>
                    </a:solidFill>
                    <a:latin typeface="Sakkal Majalla" pitchFamily="2" charset="-78"/>
                    <a:cs typeface="Sakkal Majalla" pitchFamily="2" charset="-78"/>
                  </a:rPr>
                  <a:t>استراتيجية التطور الدولي</a:t>
                </a:r>
                <a:endParaRPr lang="fr-FR" sz="4000" dirty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1DC28A43-AA71-4F49-89C1-29993AF737F9}"/>
                  </a:ext>
                </a:extLst>
              </p:cNvPr>
              <p:cNvCxnSpPr/>
              <p:nvPr/>
            </p:nvCxnSpPr>
            <p:spPr>
              <a:xfrm>
                <a:off x="949973" y="4051129"/>
                <a:ext cx="1730828" cy="0"/>
              </a:xfrm>
              <a:prstGeom prst="line">
                <a:avLst/>
              </a:prstGeom>
              <a:ln w="53975">
                <a:solidFill>
                  <a:srgbClr val="4454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9532BB2-886F-4199-8BE6-E4D92D6E49E9}"/>
                </a:ext>
              </a:extLst>
            </p:cNvPr>
            <p:cNvSpPr/>
            <p:nvPr/>
          </p:nvSpPr>
          <p:spPr>
            <a:xfrm>
              <a:off x="-741474" y="1617250"/>
              <a:ext cx="6995725" cy="48320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في مواجهة قيود بيئة الأعمال العالمية، تقوم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المؤسسات بالاختيار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بين </a:t>
              </a:r>
              <a:r>
                <a:rPr lang="ar-SA" sz="2800" b="1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استراتيجيات مختلفة: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2800" u="sng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استراتيجيات التصدير، استراتيجيات الاستيراد، الاستراتيجيات المالية، استراتيجيات التمايز، استراتيجيات التنويع، استراتيجيات التسويق، التحالفات الاستراتيجية، استراتيجيات الاندماج والاستحواذ، استراتيجيات اختراق الأسواق الخارجية أو الاستراتيجيات </a:t>
              </a:r>
              <a:r>
                <a:rPr lang="ar-SA" sz="2800" u="sng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الدفاعية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(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بورتر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، 1986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).</a:t>
              </a:r>
              <a:endParaRPr lang="ar-SA" sz="2800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حسب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بورتر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،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مهما كانت الاستراتيجية المعتمدة والمصطلح المستخدم، فإن النهج الاستراتيجي داخل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المؤسسات يتطلب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أن تقوم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المؤسسة بدمج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عدة عوامل في مواجهة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المنافسة.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العوامل الرئيسية الرئيسية هي: نقاط القوة والضعف، وصورة العلامة التجارية، ومهارات التنظيم والإدارة،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والتهديدات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في بيئة الأعمال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الشاملة.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يتيح تحليل هذه العوامل 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للمؤسسة </a:t>
              </a:r>
              <a:r>
                <a:rPr lang="ar-SA" sz="2800" b="1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تطوير </a:t>
              </a:r>
              <a:r>
                <a:rPr lang="ar-SA" sz="2800" b="1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استراتيجية أساسية مصممة خصيصًا </a:t>
              </a:r>
              <a:r>
                <a:rPr lang="ar-SA" sz="2800" b="1" dirty="0" smtClean="0">
                  <a:solidFill>
                    <a:srgbClr val="4D3F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itchFamily="2" charset="-78"/>
                  <a:cs typeface="Sakkal Majalla" pitchFamily="2" charset="-78"/>
                </a:rPr>
                <a:t>لأهدافها.</a:t>
              </a:r>
              <a:endParaRPr lang="fr-F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0" y="644763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4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xmlns="" id="{EC82EB74-025C-418C-BE35-0C047151588B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6</a:t>
            </a:fld>
            <a:endParaRPr lang="fr-FR" sz="1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4BAE64-EEE0-4290-B9EE-1A07ABCA8A48}"/>
              </a:ext>
            </a:extLst>
          </p:cNvPr>
          <p:cNvSpPr/>
          <p:nvPr/>
        </p:nvSpPr>
        <p:spPr>
          <a:xfrm>
            <a:off x="570387" y="1167304"/>
            <a:ext cx="5195191" cy="625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i="1" dirty="0" smtClean="0">
                <a:solidFill>
                  <a:srgbClr val="445467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مقدمة</a:t>
            </a:r>
            <a:endParaRPr lang="fr-FR" sz="5400" b="1" i="1" dirty="0">
              <a:solidFill>
                <a:srgbClr val="445467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540464-EEF6-4019-ACE1-28D2C05AD8C5}"/>
              </a:ext>
            </a:extLst>
          </p:cNvPr>
          <p:cNvSpPr txBox="1"/>
          <p:nvPr/>
        </p:nvSpPr>
        <p:spPr>
          <a:xfrm>
            <a:off x="570387" y="2274376"/>
            <a:ext cx="519519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SA" sz="3200" b="1" i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لقد تزايدت ظاهرة تدويل المؤسسات في أعقاب نمو التجارة الدولية وزيادة الترابط بين </a:t>
            </a:r>
            <a:r>
              <a:rPr lang="ar-SA" sz="3200" b="1" i="1" dirty="0" err="1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الاقتصادات</a:t>
            </a:r>
            <a:r>
              <a:rPr lang="ar-SA" sz="3200" b="1" i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.وعليه، يعد تطوير الأنشطة الاستراتيجية خارج السوق الوطنية مصدرًا كبيرًا للفرص، يسمح للمؤسسة باستكشاف فرص جديدة في الخارج.</a:t>
            </a:r>
            <a:endParaRPr lang="fr-FR" sz="3200" b="1" i="1" dirty="0" smtClean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Image 17" descr="gladiacteur-developper-entreprise-a-letrangerle-branding-international-1024x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891" y="900544"/>
            <a:ext cx="2327563" cy="5153891"/>
          </a:xfrm>
          <a:prstGeom prst="rect">
            <a:avLst/>
          </a:prstGeom>
        </p:spPr>
      </p:pic>
      <p:pic>
        <p:nvPicPr>
          <p:cNvPr id="20" name="Image 19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92145" y="928255"/>
            <a:ext cx="1801091" cy="50984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130" y="639221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3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F05CC194-4120-4F87-91F9-4AB9857B49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129548" y="1413387"/>
            <a:ext cx="8062453" cy="4031226"/>
          </a:xfr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D1055B14-E08E-4A85-9E06-83C5F7D799D9}"/>
              </a:ext>
            </a:extLst>
          </p:cNvPr>
          <p:cNvSpPr/>
          <p:nvPr/>
        </p:nvSpPr>
        <p:spPr>
          <a:xfrm rot="20210450">
            <a:off x="4941344" y="-575600"/>
            <a:ext cx="1286043" cy="8009198"/>
          </a:xfrm>
          <a:custGeom>
            <a:avLst/>
            <a:gdLst>
              <a:gd name="connsiteX0" fmla="*/ 0 w 1286043"/>
              <a:gd name="connsiteY0" fmla="*/ 0 h 8009198"/>
              <a:gd name="connsiteX1" fmla="*/ 1286043 w 1286043"/>
              <a:gd name="connsiteY1" fmla="*/ 550114 h 8009198"/>
              <a:gd name="connsiteX2" fmla="*/ 1286043 w 1286043"/>
              <a:gd name="connsiteY2" fmla="*/ 8009198 h 8009198"/>
              <a:gd name="connsiteX3" fmla="*/ 0 w 1286043"/>
              <a:gd name="connsiteY3" fmla="*/ 7459084 h 80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043" h="8009198">
                <a:moveTo>
                  <a:pt x="0" y="0"/>
                </a:moveTo>
                <a:lnTo>
                  <a:pt x="1286043" y="550114"/>
                </a:lnTo>
                <a:lnTo>
                  <a:pt x="1286043" y="8009198"/>
                </a:lnTo>
                <a:lnTo>
                  <a:pt x="0" y="7459084"/>
                </a:lnTo>
                <a:close/>
              </a:path>
            </a:pathLst>
          </a:custGeom>
          <a:solidFill>
            <a:srgbClr val="44546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fr-FR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E80DB80-FA73-4E37-BAAD-8479A21EB34E}"/>
              </a:ext>
            </a:extLst>
          </p:cNvPr>
          <p:cNvSpPr/>
          <p:nvPr/>
        </p:nvSpPr>
        <p:spPr>
          <a:xfrm rot="20210450">
            <a:off x="4613186" y="-575599"/>
            <a:ext cx="1286043" cy="8009198"/>
          </a:xfrm>
          <a:custGeom>
            <a:avLst/>
            <a:gdLst>
              <a:gd name="connsiteX0" fmla="*/ 0 w 1286043"/>
              <a:gd name="connsiteY0" fmla="*/ 0 h 8009198"/>
              <a:gd name="connsiteX1" fmla="*/ 1286043 w 1286043"/>
              <a:gd name="connsiteY1" fmla="*/ 550114 h 8009198"/>
              <a:gd name="connsiteX2" fmla="*/ 1286043 w 1286043"/>
              <a:gd name="connsiteY2" fmla="*/ 8009198 h 8009198"/>
              <a:gd name="connsiteX3" fmla="*/ 0 w 1286043"/>
              <a:gd name="connsiteY3" fmla="*/ 7459084 h 8009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043" h="8009198">
                <a:moveTo>
                  <a:pt x="0" y="0"/>
                </a:moveTo>
                <a:lnTo>
                  <a:pt x="1286043" y="550114"/>
                </a:lnTo>
                <a:lnTo>
                  <a:pt x="1286043" y="8009198"/>
                </a:lnTo>
                <a:lnTo>
                  <a:pt x="0" y="7459084"/>
                </a:lnTo>
                <a:close/>
              </a:path>
            </a:pathLst>
          </a:custGeom>
          <a:solidFill>
            <a:srgbClr val="44546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fr-FR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6E2744D7-D910-4994-BEAB-08F75DD05F52}"/>
              </a:ext>
            </a:extLst>
          </p:cNvPr>
          <p:cNvSpPr/>
          <p:nvPr/>
        </p:nvSpPr>
        <p:spPr>
          <a:xfrm>
            <a:off x="1" y="0"/>
            <a:ext cx="7102929" cy="6858000"/>
          </a:xfrm>
          <a:custGeom>
            <a:avLst/>
            <a:gdLst>
              <a:gd name="connsiteX0" fmla="*/ 0 w 3657600"/>
              <a:gd name="connsiteY0" fmla="*/ 0 h 6858000"/>
              <a:gd name="connsiteX1" fmla="*/ 3657600 w 3657600"/>
              <a:gd name="connsiteY1" fmla="*/ 0 h 6858000"/>
              <a:gd name="connsiteX2" fmla="*/ 3657600 w 3657600"/>
              <a:gd name="connsiteY2" fmla="*/ 6858000 h 6858000"/>
              <a:gd name="connsiteX3" fmla="*/ 0 w 3657600"/>
              <a:gd name="connsiteY3" fmla="*/ 6858000 h 6858000"/>
              <a:gd name="connsiteX4" fmla="*/ 0 w 3657600"/>
              <a:gd name="connsiteY4" fmla="*/ 0 h 6858000"/>
              <a:gd name="connsiteX0" fmla="*/ 0 w 3657600"/>
              <a:gd name="connsiteY0" fmla="*/ 0 h 6858000"/>
              <a:gd name="connsiteX1" fmla="*/ 1959429 w 3657600"/>
              <a:gd name="connsiteY1" fmla="*/ 0 h 6858000"/>
              <a:gd name="connsiteX2" fmla="*/ 3657600 w 3657600"/>
              <a:gd name="connsiteY2" fmla="*/ 6858000 h 6858000"/>
              <a:gd name="connsiteX3" fmla="*/ 0 w 3657600"/>
              <a:gd name="connsiteY3" fmla="*/ 6858000 h 6858000"/>
              <a:gd name="connsiteX4" fmla="*/ 0 w 3657600"/>
              <a:gd name="connsiteY4" fmla="*/ 0 h 6858000"/>
              <a:gd name="connsiteX0" fmla="*/ 0 w 7102929"/>
              <a:gd name="connsiteY0" fmla="*/ 0 h 6858000"/>
              <a:gd name="connsiteX1" fmla="*/ 1959429 w 7102929"/>
              <a:gd name="connsiteY1" fmla="*/ 0 h 6858000"/>
              <a:gd name="connsiteX2" fmla="*/ 7102929 w 7102929"/>
              <a:gd name="connsiteY2" fmla="*/ 6858000 h 6858000"/>
              <a:gd name="connsiteX3" fmla="*/ 0 w 7102929"/>
              <a:gd name="connsiteY3" fmla="*/ 6858000 h 6858000"/>
              <a:gd name="connsiteX4" fmla="*/ 0 w 7102929"/>
              <a:gd name="connsiteY4" fmla="*/ 0 h 6858000"/>
              <a:gd name="connsiteX0" fmla="*/ 0 w 7102929"/>
              <a:gd name="connsiteY0" fmla="*/ 0 h 6858000"/>
              <a:gd name="connsiteX1" fmla="*/ 4196443 w 7102929"/>
              <a:gd name="connsiteY1" fmla="*/ 16329 h 6858000"/>
              <a:gd name="connsiteX2" fmla="*/ 7102929 w 7102929"/>
              <a:gd name="connsiteY2" fmla="*/ 6858000 h 6858000"/>
              <a:gd name="connsiteX3" fmla="*/ 0 w 7102929"/>
              <a:gd name="connsiteY3" fmla="*/ 6858000 h 6858000"/>
              <a:gd name="connsiteX4" fmla="*/ 0 w 7102929"/>
              <a:gd name="connsiteY4" fmla="*/ 0 h 6858000"/>
              <a:gd name="connsiteX0" fmla="*/ 0 w 7102929"/>
              <a:gd name="connsiteY0" fmla="*/ 0 h 6858000"/>
              <a:gd name="connsiteX1" fmla="*/ 4180115 w 7102929"/>
              <a:gd name="connsiteY1" fmla="*/ 0 h 6858000"/>
              <a:gd name="connsiteX2" fmla="*/ 7102929 w 7102929"/>
              <a:gd name="connsiteY2" fmla="*/ 6858000 h 6858000"/>
              <a:gd name="connsiteX3" fmla="*/ 0 w 7102929"/>
              <a:gd name="connsiteY3" fmla="*/ 6858000 h 6858000"/>
              <a:gd name="connsiteX4" fmla="*/ 0 w 71029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2929" h="6858000">
                <a:moveTo>
                  <a:pt x="0" y="0"/>
                </a:moveTo>
                <a:lnTo>
                  <a:pt x="4180115" y="0"/>
                </a:lnTo>
                <a:lnTo>
                  <a:pt x="710292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lide Number Placeholder 17">
            <a:extLst>
              <a:ext uri="{FF2B5EF4-FFF2-40B4-BE49-F238E27FC236}">
                <a16:creationId xmlns:a16="http://schemas.microsoft.com/office/drawing/2014/main" xmlns="" id="{5EF440A9-650C-465C-B75D-22C3EABE6E82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7</a:t>
            </a:fld>
            <a:endParaRPr lang="fr-FR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F88AA49-24C7-4FF6-8CEF-D80CB4620BAA}"/>
              </a:ext>
            </a:extLst>
          </p:cNvPr>
          <p:cNvGrpSpPr/>
          <p:nvPr/>
        </p:nvGrpSpPr>
        <p:grpSpPr>
          <a:xfrm>
            <a:off x="347263" y="3094892"/>
            <a:ext cx="7646810" cy="1053711"/>
            <a:chOff x="294510" y="4432268"/>
            <a:chExt cx="5195191" cy="1053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5E2DB9-B9D4-48C3-BB7B-44B231003AD4}"/>
                </a:ext>
              </a:extLst>
            </p:cNvPr>
            <p:cNvSpPr/>
            <p:nvPr/>
          </p:nvSpPr>
          <p:spPr>
            <a:xfrm>
              <a:off x="294510" y="4432268"/>
              <a:ext cx="5195191" cy="625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7200" b="1" dirty="0" smtClean="0">
                  <a:latin typeface="Sakkal Majalla" pitchFamily="2" charset="-78"/>
                  <a:cs typeface="Sakkal Majalla" pitchFamily="2" charset="-78"/>
                </a:rPr>
                <a:t>ما هي الاستراتيجية الدولية؟</a:t>
              </a:r>
              <a:endParaRPr lang="fr-FR" sz="7200" dirty="0">
                <a:latin typeface="Sakkal Majalla" pitchFamily="2" charset="-78"/>
                <a:cs typeface="Sakkal Majalla" pitchFamily="2" charset="-78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B214D124-0C00-4342-9523-B0B57A9146E8}"/>
                </a:ext>
              </a:extLst>
            </p:cNvPr>
            <p:cNvCxnSpPr/>
            <p:nvPr/>
          </p:nvCxnSpPr>
          <p:spPr>
            <a:xfrm>
              <a:off x="2020989" y="5485979"/>
              <a:ext cx="1730828" cy="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/>
          <p:cNvSpPr txBox="1"/>
          <p:nvPr/>
        </p:nvSpPr>
        <p:spPr>
          <a:xfrm>
            <a:off x="0" y="644763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014556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441D0F4-D438-400E-BD67-D341F583DD1D}"/>
              </a:ext>
            </a:extLst>
          </p:cNvPr>
          <p:cNvSpPr/>
          <p:nvPr/>
        </p:nvSpPr>
        <p:spPr>
          <a:xfrm>
            <a:off x="-68782" y="-1"/>
            <a:ext cx="7702637" cy="6858001"/>
          </a:xfrm>
          <a:custGeom>
            <a:avLst/>
            <a:gdLst>
              <a:gd name="connsiteX0" fmla="*/ 0 w 5830918"/>
              <a:gd name="connsiteY0" fmla="*/ 0 h 6858001"/>
              <a:gd name="connsiteX1" fmla="*/ 5830918 w 5830918"/>
              <a:gd name="connsiteY1" fmla="*/ 0 h 6858001"/>
              <a:gd name="connsiteX2" fmla="*/ 5830918 w 5830918"/>
              <a:gd name="connsiteY2" fmla="*/ 6858001 h 6858001"/>
              <a:gd name="connsiteX3" fmla="*/ 0 w 583091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0918" h="6858001">
                <a:moveTo>
                  <a:pt x="0" y="0"/>
                </a:moveTo>
                <a:lnTo>
                  <a:pt x="5830918" y="0"/>
                </a:lnTo>
                <a:lnTo>
                  <a:pt x="5830918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72954CB3-D206-40EC-83AF-B9B4166E8A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"/>
            <a:ext cx="6096000" cy="6858000"/>
          </a:xfr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98FCDA8-ED74-48E5-A8AE-74E5BBE22791}"/>
              </a:ext>
            </a:extLst>
          </p:cNvPr>
          <p:cNvSpPr/>
          <p:nvPr/>
        </p:nvSpPr>
        <p:spPr>
          <a:xfrm>
            <a:off x="6104355" y="1952859"/>
            <a:ext cx="1467697" cy="2952282"/>
          </a:xfrm>
          <a:custGeom>
            <a:avLst/>
            <a:gdLst>
              <a:gd name="connsiteX0" fmla="*/ 0 w 1467697"/>
              <a:gd name="connsiteY0" fmla="*/ 831348 h 2952282"/>
              <a:gd name="connsiteX1" fmla="*/ 129948 w 1467697"/>
              <a:gd name="connsiteY1" fmla="*/ 844448 h 2952282"/>
              <a:gd name="connsiteX2" fmla="*/ 644793 w 1467697"/>
              <a:gd name="connsiteY2" fmla="*/ 1476142 h 2952282"/>
              <a:gd name="connsiteX3" fmla="*/ 129948 w 1467697"/>
              <a:gd name="connsiteY3" fmla="*/ 2107836 h 2952282"/>
              <a:gd name="connsiteX4" fmla="*/ 0 w 1467697"/>
              <a:gd name="connsiteY4" fmla="*/ 2120936 h 2952282"/>
              <a:gd name="connsiteX5" fmla="*/ 0 w 1467697"/>
              <a:gd name="connsiteY5" fmla="*/ 0 h 2952282"/>
              <a:gd name="connsiteX6" fmla="*/ 142080 w 1467697"/>
              <a:gd name="connsiteY6" fmla="*/ 7175 h 2952282"/>
              <a:gd name="connsiteX7" fmla="*/ 1467697 w 1467697"/>
              <a:gd name="connsiteY7" fmla="*/ 1476141 h 2952282"/>
              <a:gd name="connsiteX8" fmla="*/ 142080 w 1467697"/>
              <a:gd name="connsiteY8" fmla="*/ 2945108 h 2952282"/>
              <a:gd name="connsiteX9" fmla="*/ 0 w 1467697"/>
              <a:gd name="connsiteY9" fmla="*/ 2952282 h 2952282"/>
              <a:gd name="connsiteX10" fmla="*/ 0 w 1467697"/>
              <a:gd name="connsiteY10" fmla="*/ 2426852 h 2952282"/>
              <a:gd name="connsiteX11" fmla="*/ 88358 w 1467697"/>
              <a:gd name="connsiteY11" fmla="*/ 2422390 h 2952282"/>
              <a:gd name="connsiteX12" fmla="*/ 942267 w 1467697"/>
              <a:gd name="connsiteY12" fmla="*/ 1476141 h 2952282"/>
              <a:gd name="connsiteX13" fmla="*/ 88358 w 1467697"/>
              <a:gd name="connsiteY13" fmla="*/ 529892 h 2952282"/>
              <a:gd name="connsiteX14" fmla="*/ 0 w 1467697"/>
              <a:gd name="connsiteY14" fmla="*/ 525430 h 29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7697" h="2952282">
                <a:moveTo>
                  <a:pt x="0" y="831348"/>
                </a:moveTo>
                <a:lnTo>
                  <a:pt x="129948" y="844448"/>
                </a:lnTo>
                <a:cubicBezTo>
                  <a:pt x="423770" y="904573"/>
                  <a:pt x="644793" y="1164546"/>
                  <a:pt x="644793" y="1476142"/>
                </a:cubicBezTo>
                <a:cubicBezTo>
                  <a:pt x="644793" y="1787738"/>
                  <a:pt x="423770" y="2047712"/>
                  <a:pt x="129948" y="2107836"/>
                </a:cubicBezTo>
                <a:lnTo>
                  <a:pt x="0" y="2120936"/>
                </a:lnTo>
                <a:close/>
                <a:moveTo>
                  <a:pt x="0" y="0"/>
                </a:moveTo>
                <a:lnTo>
                  <a:pt x="142080" y="7175"/>
                </a:lnTo>
                <a:cubicBezTo>
                  <a:pt x="886659" y="82791"/>
                  <a:pt x="1467697" y="711612"/>
                  <a:pt x="1467697" y="1476141"/>
                </a:cubicBezTo>
                <a:cubicBezTo>
                  <a:pt x="1467697" y="2240671"/>
                  <a:pt x="886659" y="2869492"/>
                  <a:pt x="142080" y="2945108"/>
                </a:cubicBezTo>
                <a:lnTo>
                  <a:pt x="0" y="2952282"/>
                </a:lnTo>
                <a:lnTo>
                  <a:pt x="0" y="2426852"/>
                </a:lnTo>
                <a:lnTo>
                  <a:pt x="88358" y="2422390"/>
                </a:lnTo>
                <a:cubicBezTo>
                  <a:pt x="567986" y="2373682"/>
                  <a:pt x="942267" y="1968620"/>
                  <a:pt x="942267" y="1476141"/>
                </a:cubicBezTo>
                <a:cubicBezTo>
                  <a:pt x="942267" y="983662"/>
                  <a:pt x="567986" y="578601"/>
                  <a:pt x="88358" y="529892"/>
                </a:cubicBezTo>
                <a:lnTo>
                  <a:pt x="0" y="525430"/>
                </a:lnTo>
                <a:close/>
              </a:path>
            </a:pathLst>
          </a:custGeom>
          <a:solidFill>
            <a:srgbClr val="CB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E9DFF642-1685-4CBD-A84F-A2958433876C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8</a:t>
            </a:fld>
            <a:endParaRPr lang="fr-FR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D44D17-B799-4FDD-9BED-9D4731CCDA12}"/>
              </a:ext>
            </a:extLst>
          </p:cNvPr>
          <p:cNvSpPr/>
          <p:nvPr/>
        </p:nvSpPr>
        <p:spPr>
          <a:xfrm>
            <a:off x="727513" y="1902523"/>
            <a:ext cx="4700761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 rtl="1"/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لضمان تطورها ونموها، يجب على الشركة أن تسأل نفسها باستمرار ما الذي يمكن أن يزيد مبيعاتها ويسمح لها بالوصول إلى عملاء </a:t>
            </a:r>
            <a:r>
              <a:rPr lang="ar-SA" sz="2800" dirty="0" err="1" smtClean="0">
                <a:latin typeface="Sakkal Majalla" pitchFamily="2" charset="-78"/>
                <a:cs typeface="Sakkal Majalla" pitchFamily="2" charset="-78"/>
              </a:rPr>
              <a:t>جدد.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إن استخدام مصفوفة </a:t>
            </a:r>
            <a:r>
              <a:rPr lang="fr-FR" sz="2800" dirty="0" err="1" smtClean="0">
                <a:latin typeface="Sakkal Majalla" pitchFamily="2" charset="-78"/>
                <a:cs typeface="Sakkal Majalla" pitchFamily="2" charset="-78"/>
              </a:rPr>
              <a:t>Ansoff</a:t>
            </a:r>
            <a:r>
              <a:rPr lang="fr-FR" sz="28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يمنح الشركات نظرة عامة على استراتيجيات النمو المتاحة </a:t>
            </a:r>
            <a:r>
              <a:rPr lang="ar-SA" sz="2800" dirty="0" err="1" smtClean="0">
                <a:latin typeface="Sakkal Majalla" pitchFamily="2" charset="-78"/>
                <a:cs typeface="Sakkal Majalla" pitchFamily="2" charset="-78"/>
              </a:rPr>
              <a:t>لها.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فهو يتيح لهم اختيار الخيار الأنسب للفرص الحالية والمخاطر </a:t>
            </a:r>
            <a:r>
              <a:rPr lang="ar-SA" sz="2800" dirty="0" err="1" smtClean="0">
                <a:latin typeface="Sakkal Majalla" pitchFamily="2" charset="-78"/>
                <a:cs typeface="Sakkal Majalla" pitchFamily="2" charset="-78"/>
              </a:rPr>
              <a:t>المحتملة.</a:t>
            </a:r>
            <a:r>
              <a:rPr lang="ar-SA" sz="2800" dirty="0" smtClean="0">
                <a:latin typeface="Sakkal Majalla" pitchFamily="2" charset="-78"/>
                <a:cs typeface="Sakkal Majalla" pitchFamily="2" charset="-78"/>
              </a:rPr>
              <a:t> يمكن للشركة بعد ذلك اختيار استراتيجية التدويل لضمان نموها</a:t>
            </a:r>
            <a:endParaRPr lang="fr-FR" sz="2800" dirty="0">
              <a:solidFill>
                <a:schemeClr val="bg1"/>
              </a:solidFill>
              <a:latin typeface="Sakkal Majalla" pitchFamily="2" charset="-78"/>
              <a:ea typeface="Open Sans" panose="020B0606030504020204" pitchFamily="34" charset="0"/>
              <a:cs typeface="Sakkal Majalla" pitchFamily="2" charset="-78"/>
            </a:endParaRP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xmlns="" id="{AF88AA49-24C7-4FF6-8CEF-D80CB4620BAA}"/>
              </a:ext>
            </a:extLst>
          </p:cNvPr>
          <p:cNvGrpSpPr/>
          <p:nvPr/>
        </p:nvGrpSpPr>
        <p:grpSpPr>
          <a:xfrm>
            <a:off x="388826" y="504092"/>
            <a:ext cx="7646810" cy="1053711"/>
            <a:chOff x="294510" y="4432268"/>
            <a:chExt cx="5195191" cy="1053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A5E2DB9-B9D4-48C3-BB7B-44B231003AD4}"/>
                </a:ext>
              </a:extLst>
            </p:cNvPr>
            <p:cNvSpPr/>
            <p:nvPr/>
          </p:nvSpPr>
          <p:spPr>
            <a:xfrm>
              <a:off x="294510" y="4432268"/>
              <a:ext cx="5195191" cy="625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5400" b="1" dirty="0" smtClean="0">
                  <a:latin typeface="Sakkal Majalla" pitchFamily="2" charset="-78"/>
                  <a:cs typeface="Sakkal Majalla" pitchFamily="2" charset="-78"/>
                </a:rPr>
                <a:t>الاستراتيجية الدولية</a:t>
              </a:r>
              <a:endParaRPr lang="fr-FR" sz="5400" dirty="0">
                <a:latin typeface="Sakkal Majalla" pitchFamily="2" charset="-78"/>
                <a:cs typeface="Sakkal Majalla" pitchFamily="2" charset="-78"/>
              </a:endParaRPr>
            </a:p>
          </p:txBody>
        </p:sp>
        <p:cxnSp>
          <p:nvCxnSpPr>
            <p:cNvPr id="15" name="Straight Connector 5">
              <a:extLst>
                <a:ext uri="{FF2B5EF4-FFF2-40B4-BE49-F238E27FC236}">
                  <a16:creationId xmlns:a16="http://schemas.microsoft.com/office/drawing/2014/main" xmlns="" id="{B214D124-0C00-4342-9523-B0B57A9146E8}"/>
                </a:ext>
              </a:extLst>
            </p:cNvPr>
            <p:cNvCxnSpPr/>
            <p:nvPr/>
          </p:nvCxnSpPr>
          <p:spPr>
            <a:xfrm>
              <a:off x="2020989" y="5485979"/>
              <a:ext cx="1730828" cy="0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ZoneTexte 11"/>
          <p:cNvSpPr txBox="1"/>
          <p:nvPr/>
        </p:nvSpPr>
        <p:spPr>
          <a:xfrm>
            <a:off x="0" y="644763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8784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4646DD0-F8B3-4E0D-8F1C-E4372E2479FF}"/>
              </a:ext>
            </a:extLst>
          </p:cNvPr>
          <p:cNvSpPr/>
          <p:nvPr/>
        </p:nvSpPr>
        <p:spPr>
          <a:xfrm>
            <a:off x="0" y="0"/>
            <a:ext cx="6857087" cy="6858000"/>
          </a:xfrm>
          <a:custGeom>
            <a:avLst/>
            <a:gdLst>
              <a:gd name="connsiteX0" fmla="*/ 0 w 6857087"/>
              <a:gd name="connsiteY0" fmla="*/ 0 h 6858000"/>
              <a:gd name="connsiteX1" fmla="*/ 6857086 w 6857087"/>
              <a:gd name="connsiteY1" fmla="*/ 0 h 6858000"/>
              <a:gd name="connsiteX2" fmla="*/ 4125994 w 6857087"/>
              <a:gd name="connsiteY2" fmla="*/ 2731092 h 6858000"/>
              <a:gd name="connsiteX3" fmla="*/ 4125994 w 6857087"/>
              <a:gd name="connsiteY3" fmla="*/ 4126908 h 6858000"/>
              <a:gd name="connsiteX4" fmla="*/ 6857087 w 6857087"/>
              <a:gd name="connsiteY4" fmla="*/ 6858000 h 6858000"/>
              <a:gd name="connsiteX5" fmla="*/ 0 w 685708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7087" h="6858000">
                <a:moveTo>
                  <a:pt x="0" y="0"/>
                </a:moveTo>
                <a:lnTo>
                  <a:pt x="6857086" y="0"/>
                </a:lnTo>
                <a:lnTo>
                  <a:pt x="4125994" y="2731092"/>
                </a:lnTo>
                <a:cubicBezTo>
                  <a:pt x="3740551" y="3116536"/>
                  <a:pt x="3740551" y="3741464"/>
                  <a:pt x="4125994" y="4126908"/>
                </a:cubicBezTo>
                <a:lnTo>
                  <a:pt x="68570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45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2EB0CA15-FF58-4918-BDBE-FCCD5360C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5" t="-370" r="29003" b="1388"/>
          <a:stretch/>
        </p:blipFill>
        <p:spPr>
          <a:xfrm>
            <a:off x="2058775" y="1697882"/>
            <a:ext cx="3367731" cy="3367731"/>
          </a:xfrm>
          <a:ln w="60325">
            <a:solidFill>
              <a:srgbClr val="CB4D3C"/>
            </a:solidFill>
          </a:ln>
        </p:spPr>
      </p:pic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9E0298F0-9598-46C6-85C6-33D26D555D42}"/>
              </a:ext>
            </a:extLst>
          </p:cNvPr>
          <p:cNvSpPr txBox="1">
            <a:spLocks/>
          </p:cNvSpPr>
          <p:nvPr/>
        </p:nvSpPr>
        <p:spPr>
          <a:xfrm>
            <a:off x="11379199" y="140462"/>
            <a:ext cx="626400" cy="625022"/>
          </a:xfrm>
          <a:prstGeom prst="ellipse">
            <a:avLst/>
          </a:prstGeom>
          <a:solidFill>
            <a:srgbClr val="CB4D3C"/>
          </a:solidFill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5566DE6-6023-4F1B-83B8-5B1409609C05}" type="slidenum">
              <a:rPr lang="fr-FR" sz="2000" b="1" smtClean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9</a:t>
            </a:fld>
            <a:endParaRPr lang="fr-FR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55431DC-41C7-4263-9809-4890FF18E7EF}"/>
              </a:ext>
            </a:extLst>
          </p:cNvPr>
          <p:cNvGrpSpPr/>
          <p:nvPr/>
        </p:nvGrpSpPr>
        <p:grpSpPr>
          <a:xfrm>
            <a:off x="6467055" y="372444"/>
            <a:ext cx="4728559" cy="6239199"/>
            <a:chOff x="741279" y="502396"/>
            <a:chExt cx="4728559" cy="62391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0B3C299-F590-45F9-8C90-8EE9837A4A07}"/>
                </a:ext>
              </a:extLst>
            </p:cNvPr>
            <p:cNvGrpSpPr/>
            <p:nvPr/>
          </p:nvGrpSpPr>
          <p:grpSpPr>
            <a:xfrm>
              <a:off x="741279" y="502396"/>
              <a:ext cx="4254691" cy="945651"/>
              <a:chOff x="931015" y="3562677"/>
              <a:chExt cx="4254691" cy="94565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3AB5ECA-AEB4-4B7B-9B97-3EB73492ACB9}"/>
                  </a:ext>
                </a:extLst>
              </p:cNvPr>
              <p:cNvSpPr/>
              <p:nvPr/>
            </p:nvSpPr>
            <p:spPr>
              <a:xfrm>
                <a:off x="931015" y="3562677"/>
                <a:ext cx="4254691" cy="923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ctr" rtl="1"/>
                <a:r>
                  <a:rPr lang="ar-SA" sz="5400" b="1" dirty="0" smtClean="0">
                    <a:solidFill>
                      <a:srgbClr val="4D3F69"/>
                    </a:solidFill>
                    <a:latin typeface="Sakkal Majalla" pitchFamily="2" charset="-78"/>
                    <a:cs typeface="Sakkal Majalla" pitchFamily="2" charset="-78"/>
                  </a:rPr>
                  <a:t>الاستراتيجية الدولية</a:t>
                </a:r>
                <a:endParaRPr lang="fr-FR" sz="5400" dirty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1DC28A43-AA71-4F49-89C1-29993AF737F9}"/>
                  </a:ext>
                </a:extLst>
              </p:cNvPr>
              <p:cNvCxnSpPr/>
              <p:nvPr/>
            </p:nvCxnSpPr>
            <p:spPr>
              <a:xfrm>
                <a:off x="1157791" y="4508328"/>
                <a:ext cx="1730828" cy="0"/>
              </a:xfrm>
              <a:prstGeom prst="line">
                <a:avLst/>
              </a:prstGeom>
              <a:ln w="53975">
                <a:solidFill>
                  <a:srgbClr val="44546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9532BB2-886F-4199-8BE6-E4D92D6E49E9}"/>
                </a:ext>
              </a:extLst>
            </p:cNvPr>
            <p:cNvSpPr/>
            <p:nvPr/>
          </p:nvSpPr>
          <p:spPr>
            <a:xfrm>
              <a:off x="769077" y="2124947"/>
              <a:ext cx="4700761" cy="46166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تهدف الاستراتيجية الدولية للمؤسسة إلى تمكينها من التطور خارج حدود الأراضي الوطنية التي تأسست فيها، ثم اختارت المؤسسة القيام بتوسع تجاري استراتيجي.</a:t>
              </a:r>
            </a:p>
            <a:p>
              <a:pPr algn="just" rtl="1"/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تنتج هذه الرغبة في التوسع دوليًا عن قرار استراتيجي يتعلق بالاتجاه العام للمؤسسة والذي سيتطور بعد ذلك خارج سوقها </a:t>
              </a:r>
              <a:r>
                <a:rPr lang="ar-SA" sz="2800" dirty="0" err="1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التاريخي.</a:t>
              </a:r>
              <a:r>
                <a:rPr lang="ar-SA" sz="2800" dirty="0" smtClean="0">
                  <a:solidFill>
                    <a:srgbClr val="4D3F69"/>
                  </a:solidFill>
                  <a:latin typeface="Sakkal Majalla" pitchFamily="2" charset="-78"/>
                  <a:cs typeface="Sakkal Majalla" pitchFamily="2" charset="-78"/>
                </a:rPr>
                <a:t> وستعتمد خصائص هذا القرار على إمكانيات توحيد عرض المؤسسة أو على التزامها بتكييفه مع السوق المحلية.</a:t>
              </a:r>
              <a:endParaRPr lang="fr-FR" sz="2800" dirty="0" smtClean="0">
                <a:solidFill>
                  <a:srgbClr val="4D3F69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algn="just"/>
              <a:endParaRPr lang="fr-FR" sz="14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0" y="6447631"/>
            <a:ext cx="3552395" cy="410369"/>
          </a:xfrm>
          <a:prstGeom prst="rect">
            <a:avLst/>
          </a:prstGeom>
          <a:solidFill>
            <a:srgbClr val="B0D5EE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سلاف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رحال/ مقياس الاستراتيجية الدولية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489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Slidehelper - 14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0920"/>
      </a:accent1>
      <a:accent2>
        <a:srgbClr val="A53860"/>
      </a:accent2>
      <a:accent3>
        <a:srgbClr val="DA627D"/>
      </a:accent3>
      <a:accent4>
        <a:srgbClr val="FFA5AB"/>
      </a:accent4>
      <a:accent5>
        <a:srgbClr val="F9DBBD"/>
      </a:accent5>
      <a:accent6>
        <a:srgbClr val="EFECCA"/>
      </a:accent6>
      <a:hlink>
        <a:srgbClr val="450920"/>
      </a:hlink>
      <a:folHlink>
        <a:srgbClr val="A5386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1690</Words>
  <Application>Microsoft Office PowerPoint</Application>
  <PresentationFormat>Personnalisé</PresentationFormat>
  <Paragraphs>172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Theme</vt:lpstr>
      <vt:lpstr>السنة الأولى ماستر تخصص ريادة الأعمال مقياس الاستراتيجية الدولية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Contact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www.presentation-powerpoint.com</dc:title>
  <dc:creator>YUSF</dc:creator>
  <cp:keywords>www.presentation-powerpoint.com</cp:keywords>
  <cp:lastModifiedBy>Amira Informatique</cp:lastModifiedBy>
  <cp:revision>66</cp:revision>
  <dcterms:created xsi:type="dcterms:W3CDTF">2018-11-30T14:16:14Z</dcterms:created>
  <dcterms:modified xsi:type="dcterms:W3CDTF">2023-10-04T19:24:15Z</dcterms:modified>
  <cp:category>www.presentation-powerpoint.com</cp:category>
</cp:coreProperties>
</file>