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1" r:id="rId7"/>
    <p:sldId id="264" r:id="rId8"/>
    <p:sldId id="265" r:id="rId9"/>
    <p:sldId id="272" r:id="rId10"/>
    <p:sldId id="266" r:id="rId11"/>
    <p:sldId id="267" r:id="rId12"/>
    <p:sldId id="268" r:id="rId13"/>
    <p:sldId id="269" r:id="rId14"/>
    <p:sldId id="270" r:id="rId15"/>
    <p:sldId id="273" r:id="rId16"/>
    <p:sldId id="271" r:id="rId17"/>
    <p:sldId id="275" r:id="rId18"/>
    <p:sldId id="276" r:id="rId19"/>
    <p:sldId id="27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35E"/>
    <a:srgbClr val="820082"/>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28/10/2023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492896"/>
            <a:ext cx="9144000" cy="4365104"/>
          </a:xfrm>
          <a:prstGeom prst="rect">
            <a:avLst/>
          </a:prstGeom>
          <a:noFill/>
          <a:ln w="9525">
            <a:noFill/>
            <a:miter lim="800000"/>
            <a:headEnd/>
            <a:tailEnd/>
          </a:ln>
        </p:spPr>
      </p:pic>
      <p:sp>
        <p:nvSpPr>
          <p:cNvPr id="3" name="ZoneTexte 2"/>
          <p:cNvSpPr txBox="1"/>
          <p:nvPr/>
        </p:nvSpPr>
        <p:spPr>
          <a:xfrm>
            <a:off x="2483768" y="548680"/>
            <a:ext cx="4248472" cy="1015663"/>
          </a:xfrm>
          <a:prstGeom prst="rect">
            <a:avLst/>
          </a:prstGeom>
          <a:noFill/>
          <a:ln>
            <a:noFill/>
          </a:ln>
        </p:spPr>
        <p:txBody>
          <a:bodyPr wrap="square" rtlCol="0">
            <a:spAutoFit/>
          </a:bodyPr>
          <a:lstStyle/>
          <a:p>
            <a:pPr algn="ctr" rtl="1"/>
            <a:r>
              <a:rPr lang="ar-SA" sz="2000" b="1" dirty="0" smtClean="0">
                <a:solidFill>
                  <a:schemeClr val="accent1">
                    <a:lumMod val="75000"/>
                  </a:schemeClr>
                </a:solidFill>
                <a:latin typeface="Sakkal Majalla" pitchFamily="2" charset="-78"/>
                <a:cs typeface="Sakkal Majalla" pitchFamily="2" charset="-78"/>
              </a:rPr>
              <a:t>جامعة محمد </a:t>
            </a:r>
            <a:r>
              <a:rPr lang="ar-SA" sz="2000" b="1" dirty="0" err="1" smtClean="0">
                <a:solidFill>
                  <a:schemeClr val="accent1">
                    <a:lumMod val="75000"/>
                  </a:schemeClr>
                </a:solidFill>
                <a:latin typeface="Sakkal Majalla" pitchFamily="2" charset="-78"/>
                <a:cs typeface="Sakkal Majalla" pitchFamily="2" charset="-78"/>
              </a:rPr>
              <a:t>خيضر</a:t>
            </a:r>
            <a:r>
              <a:rPr lang="ar-SA" sz="2000" b="1" dirty="0" smtClean="0">
                <a:solidFill>
                  <a:schemeClr val="accent1">
                    <a:lumMod val="75000"/>
                  </a:schemeClr>
                </a:solidFill>
                <a:latin typeface="Sakkal Majalla" pitchFamily="2" charset="-78"/>
                <a:cs typeface="Sakkal Majalla" pitchFamily="2" charset="-78"/>
              </a:rPr>
              <a:t> بسكرة </a:t>
            </a:r>
          </a:p>
          <a:p>
            <a:pPr algn="ctr" rtl="1"/>
            <a:r>
              <a:rPr lang="ar-SA" sz="2000" b="1" dirty="0" smtClean="0">
                <a:solidFill>
                  <a:schemeClr val="accent1">
                    <a:lumMod val="75000"/>
                  </a:schemeClr>
                </a:solidFill>
                <a:latin typeface="Sakkal Majalla" pitchFamily="2" charset="-78"/>
                <a:cs typeface="Sakkal Majalla" pitchFamily="2" charset="-78"/>
              </a:rPr>
              <a:t>كلية العلوم الاقتصادية والتجارية وعلوم التسيير</a:t>
            </a:r>
          </a:p>
          <a:p>
            <a:pPr algn="ctr" rtl="1"/>
            <a:r>
              <a:rPr lang="ar-SA" sz="2000" b="1" dirty="0" smtClean="0">
                <a:solidFill>
                  <a:schemeClr val="accent1">
                    <a:lumMod val="75000"/>
                  </a:schemeClr>
                </a:solidFill>
                <a:latin typeface="Sakkal Majalla" pitchFamily="2" charset="-78"/>
                <a:cs typeface="Sakkal Majalla" pitchFamily="2" charset="-78"/>
              </a:rPr>
              <a:t>قسم علوم التسيير</a:t>
            </a:r>
            <a:endParaRPr lang="fr-FR" sz="2000" b="1" dirty="0">
              <a:solidFill>
                <a:schemeClr val="accent1">
                  <a:lumMod val="75000"/>
                </a:schemeClr>
              </a:solidFill>
              <a:latin typeface="Sakkal Majalla" pitchFamily="2" charset="-78"/>
              <a:cs typeface="Sakkal Majalla" pitchFamily="2" charset="-78"/>
            </a:endParaRPr>
          </a:p>
        </p:txBody>
      </p:sp>
      <p:sp>
        <p:nvSpPr>
          <p:cNvPr id="4" name="ZoneTexte 3"/>
          <p:cNvSpPr txBox="1"/>
          <p:nvPr/>
        </p:nvSpPr>
        <p:spPr>
          <a:xfrm>
            <a:off x="251520" y="836712"/>
            <a:ext cx="2520280" cy="1015663"/>
          </a:xfrm>
          <a:prstGeom prst="rect">
            <a:avLst/>
          </a:prstGeom>
          <a:noFill/>
          <a:ln>
            <a:noFill/>
          </a:ln>
        </p:spPr>
        <p:txBody>
          <a:bodyPr wrap="square" rtlCol="0">
            <a:spAutoFit/>
          </a:bodyPr>
          <a:lstStyle/>
          <a:p>
            <a:pPr algn="ctr" rtl="1"/>
            <a:r>
              <a:rPr lang="ar-SA" sz="20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latin typeface="Sakkal Majalla" pitchFamily="2" charset="-78"/>
                <a:cs typeface="Sakkal Majalla" pitchFamily="2" charset="-78"/>
              </a:rPr>
              <a:t>السنة الثانية </a:t>
            </a:r>
            <a:r>
              <a:rPr lang="ar-SA" sz="2000" b="1" cap="all" dirty="0" err="1"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latin typeface="Sakkal Majalla" pitchFamily="2" charset="-78"/>
                <a:cs typeface="Sakkal Majalla" pitchFamily="2" charset="-78"/>
              </a:rPr>
              <a:t>ماستر</a:t>
            </a:r>
            <a:endParaRPr lang="ar-SA" sz="20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latin typeface="Sakkal Majalla" pitchFamily="2" charset="-78"/>
              <a:cs typeface="Sakkal Majalla" pitchFamily="2" charset="-78"/>
            </a:endParaRPr>
          </a:p>
          <a:p>
            <a:pPr algn="ctr" rtl="1"/>
            <a:r>
              <a:rPr lang="ar-SA" sz="20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latin typeface="Sakkal Majalla" pitchFamily="2" charset="-78"/>
                <a:cs typeface="Sakkal Majalla" pitchFamily="2" charset="-78"/>
              </a:rPr>
              <a:t>تخصص إدارة استراتيجية </a:t>
            </a:r>
          </a:p>
          <a:p>
            <a:pPr algn="ctr" rtl="1"/>
            <a:r>
              <a:rPr lang="ar-SA" sz="20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latin typeface="Sakkal Majalla" pitchFamily="2" charset="-78"/>
                <a:cs typeface="Sakkal Majalla" pitchFamily="2" charset="-78"/>
              </a:rPr>
              <a:t>مقياس </a:t>
            </a:r>
            <a:r>
              <a:rPr lang="ar-SA" sz="20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latin typeface="Sakkal Majalla" pitchFamily="2" charset="-78"/>
                <a:cs typeface="Sakkal Majalla" pitchFamily="2" charset="-78"/>
              </a:rPr>
              <a:t>الإطار المحيطي</a:t>
            </a:r>
            <a:endParaRPr lang="fr-FR" sz="2000" b="1" cap="all" dirty="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latin typeface="Sakkal Majalla" pitchFamily="2" charset="-78"/>
              <a:cs typeface="Sakkal Majalla" pitchFamily="2" charset="-78"/>
            </a:endParaRPr>
          </a:p>
        </p:txBody>
      </p:sp>
      <p:sp>
        <p:nvSpPr>
          <p:cNvPr id="5" name="ZoneTexte 4"/>
          <p:cNvSpPr txBox="1"/>
          <p:nvPr/>
        </p:nvSpPr>
        <p:spPr>
          <a:xfrm>
            <a:off x="5940152" y="5229200"/>
            <a:ext cx="3024336" cy="584775"/>
          </a:xfrm>
          <a:prstGeom prst="rect">
            <a:avLst/>
          </a:prstGeom>
          <a:noFill/>
          <a:ln>
            <a:noFill/>
          </a:ln>
        </p:spPr>
        <p:txBody>
          <a:bodyPr wrap="square" rtlCol="0">
            <a:spAutoFit/>
          </a:bodyPr>
          <a:lstStyle/>
          <a:p>
            <a:pPr algn="ctr" rtl="1"/>
            <a:r>
              <a:rPr lang="ar-SA" sz="3200" b="1" dirty="0" smtClean="0">
                <a:ln>
                  <a:solidFill>
                    <a:schemeClr val="accent5">
                      <a:lumMod val="75000"/>
                    </a:schemeClr>
                  </a:solidFill>
                </a:ln>
                <a:solidFill>
                  <a:schemeClr val="accent5">
                    <a:lumMod val="75000"/>
                  </a:schemeClr>
                </a:solidFill>
                <a:effectLst>
                  <a:outerShdw blurRad="38100" dist="38100" dir="2700000" algn="tl">
                    <a:srgbClr val="000000">
                      <a:alpha val="43137"/>
                    </a:srgbClr>
                  </a:outerShdw>
                </a:effectLst>
                <a:latin typeface="Sakkal Majalla" pitchFamily="2" charset="-78"/>
                <a:cs typeface="Sakkal Majalla" pitchFamily="2" charset="-78"/>
              </a:rPr>
              <a:t>الأستاذة/ </a:t>
            </a:r>
            <a:r>
              <a:rPr lang="ar-SA" sz="3200" b="1" dirty="0" err="1" smtClean="0">
                <a:ln>
                  <a:solidFill>
                    <a:schemeClr val="accent5">
                      <a:lumMod val="75000"/>
                    </a:schemeClr>
                  </a:solidFill>
                </a:ln>
                <a:solidFill>
                  <a:schemeClr val="accent5">
                    <a:lumMod val="75000"/>
                  </a:schemeClr>
                </a:solidFill>
                <a:effectLst>
                  <a:outerShdw blurRad="38100" dist="38100" dir="2700000" algn="tl">
                    <a:srgbClr val="000000">
                      <a:alpha val="43137"/>
                    </a:srgbClr>
                  </a:outerShdw>
                </a:effectLst>
                <a:latin typeface="Sakkal Majalla" pitchFamily="2" charset="-78"/>
                <a:cs typeface="Sakkal Majalla" pitchFamily="2" charset="-78"/>
              </a:rPr>
              <a:t>سلاف</a:t>
            </a:r>
            <a:r>
              <a:rPr lang="ar-SA" sz="3200" b="1" dirty="0" smtClean="0">
                <a:ln>
                  <a:solidFill>
                    <a:schemeClr val="accent5">
                      <a:lumMod val="75000"/>
                    </a:schemeClr>
                  </a:solidFill>
                </a:ln>
                <a:solidFill>
                  <a:schemeClr val="accent5">
                    <a:lumMod val="75000"/>
                  </a:schemeClr>
                </a:solidFill>
                <a:effectLst>
                  <a:outerShdw blurRad="38100" dist="38100" dir="2700000" algn="tl">
                    <a:srgbClr val="000000">
                      <a:alpha val="43137"/>
                    </a:srgbClr>
                  </a:outerShdw>
                </a:effectLst>
                <a:latin typeface="Sakkal Majalla" pitchFamily="2" charset="-78"/>
                <a:cs typeface="Sakkal Majalla" pitchFamily="2" charset="-78"/>
              </a:rPr>
              <a:t> رحال</a:t>
            </a:r>
            <a:endParaRPr lang="fr-FR" sz="3200" b="1" dirty="0">
              <a:ln>
                <a:solidFill>
                  <a:schemeClr val="accent5">
                    <a:lumMod val="75000"/>
                  </a:schemeClr>
                </a:solidFill>
              </a:ln>
              <a:solidFill>
                <a:schemeClr val="accent5">
                  <a:lumMod val="7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28" name="Picture 4" descr="عمران - إليك الخصائص التي جعلت من الحوكمة متطلبا للنهضة!"/>
          <p:cNvPicPr>
            <a:picLocks noChangeAspect="1" noChangeArrowheads="1"/>
          </p:cNvPicPr>
          <p:nvPr/>
        </p:nvPicPr>
        <p:blipFill>
          <a:blip r:embed="rId3" cstate="print"/>
          <a:srcRect/>
          <a:stretch>
            <a:fillRect/>
          </a:stretch>
        </p:blipFill>
        <p:spPr bwMode="auto">
          <a:xfrm>
            <a:off x="3347864" y="3573016"/>
            <a:ext cx="4752528" cy="1440160"/>
          </a:xfrm>
          <a:prstGeom prst="rect">
            <a:avLst/>
          </a:prstGeom>
          <a:noFill/>
        </p:spPr>
      </p:pic>
      <p:sp>
        <p:nvSpPr>
          <p:cNvPr id="1034" name="AutoShape 10" descr="حوكمة المؤسسات الحكوم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6" name="Picture 12" descr="الحوكمة – جمعية البر الخيرية بكحلة"/>
          <p:cNvPicPr>
            <a:picLocks noChangeAspect="1" noChangeArrowheads="1"/>
          </p:cNvPicPr>
          <p:nvPr/>
        </p:nvPicPr>
        <p:blipFill>
          <a:blip r:embed="rId4" cstate="print"/>
          <a:srcRect/>
          <a:stretch>
            <a:fillRect/>
          </a:stretch>
        </p:blipFill>
        <p:spPr bwMode="auto">
          <a:xfrm>
            <a:off x="6660233" y="1"/>
            <a:ext cx="2483768" cy="14847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31640" y="188640"/>
            <a:ext cx="7200800" cy="646331"/>
          </a:xfrm>
          <a:prstGeom prst="rect">
            <a:avLst/>
          </a:prstGeom>
          <a:solidFill>
            <a:schemeClr val="accent5">
              <a:lumMod val="40000"/>
              <a:lumOff val="6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خصائص وضوابط </a:t>
            </a:r>
            <a:r>
              <a:rPr lang="ar-SA" sz="3600" b="1" dirty="0" err="1" smtClean="0">
                <a:solidFill>
                  <a:schemeClr val="accent5">
                    <a:lumMod val="75000"/>
                  </a:schemeClr>
                </a:solidFill>
                <a:latin typeface="Sakkal Majalla" pitchFamily="2" charset="-78"/>
                <a:cs typeface="Sakkal Majalla" pitchFamily="2" charset="-78"/>
              </a:rPr>
              <a:t>حوكمة</a:t>
            </a:r>
            <a:r>
              <a:rPr lang="ar-SA" sz="3600" b="1" dirty="0" smtClean="0">
                <a:solidFill>
                  <a:schemeClr val="accent5">
                    <a:lumMod val="75000"/>
                  </a:schemeClr>
                </a:solidFill>
                <a:latin typeface="Sakkal Majalla" pitchFamily="2" charset="-78"/>
                <a:cs typeface="Sakkal Majalla" pitchFamily="2" charset="-78"/>
              </a:rPr>
              <a:t> الشركات</a:t>
            </a:r>
            <a:endParaRPr lang="fr-FR" sz="3600" b="1" dirty="0" smtClean="0">
              <a:solidFill>
                <a:schemeClr val="accent5">
                  <a:lumMod val="75000"/>
                </a:schemeClr>
              </a:solidFill>
              <a:latin typeface="Sakkal Majalla" pitchFamily="2" charset="-78"/>
              <a:cs typeface="Sakkal Majalla" pitchFamily="2" charset="-78"/>
            </a:endParaRPr>
          </a:p>
        </p:txBody>
      </p:sp>
      <p:sp>
        <p:nvSpPr>
          <p:cNvPr id="4" name="Rectangle 3"/>
          <p:cNvSpPr/>
          <p:nvPr/>
        </p:nvSpPr>
        <p:spPr>
          <a:xfrm>
            <a:off x="539552" y="1052736"/>
            <a:ext cx="8280920" cy="4401205"/>
          </a:xfrm>
          <a:prstGeom prst="rect">
            <a:avLst/>
          </a:prstGeom>
        </p:spPr>
        <p:txBody>
          <a:bodyPr wrap="square">
            <a:spAutoFit/>
          </a:bodyPr>
          <a:lstStyle/>
          <a:p>
            <a:pPr algn="just" rtl="1"/>
            <a:r>
              <a:rPr lang="ar-SA" sz="2000" dirty="0" smtClean="0">
                <a:latin typeface="Sakkal Majalla" pitchFamily="2" charset="-78"/>
                <a:cs typeface="Sakkal Majalla" pitchFamily="2" charset="-78"/>
              </a:rPr>
              <a:t>تتميز الإدارة الرشيدة أو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المؤسسية بمجموعة من الخصائص والضوابط التي تهدف إلى تحقيق المبادئ الأساسية للشفافية والمساءلة والمسؤولية </a:t>
            </a:r>
            <a:r>
              <a:rPr lang="ar-SA" sz="2000" dirty="0" err="1" smtClean="0">
                <a:latin typeface="Sakkal Majalla" pitchFamily="2" charset="-78"/>
                <a:cs typeface="Sakkal Majalla" pitchFamily="2" charset="-78"/>
              </a:rPr>
              <a:t>والعدالة.</a:t>
            </a:r>
            <a:r>
              <a:rPr lang="ar-SA" sz="2000" dirty="0" smtClean="0">
                <a:latin typeface="Sakkal Majalla" pitchFamily="2" charset="-78"/>
                <a:cs typeface="Sakkal Majalla" pitchFamily="2" charset="-78"/>
              </a:rPr>
              <a:t> وفيما يلي بعض هذه الخصائص والضوابط</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b="1" dirty="0" smtClean="0">
                <a:solidFill>
                  <a:srgbClr val="820082"/>
                </a:solidFill>
                <a:latin typeface="Sakkal Majalla" pitchFamily="2" charset="-78"/>
                <a:cs typeface="Sakkal Majalla" pitchFamily="2" charset="-78"/>
              </a:rPr>
              <a:t>شفافية</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المعلومات</a:t>
            </a:r>
            <a:r>
              <a:rPr lang="ar-SA" sz="2000" dirty="0" smtClean="0">
                <a:latin typeface="Sakkal Majalla" pitchFamily="2" charset="-78"/>
                <a:cs typeface="Sakkal Majalla" pitchFamily="2" charset="-78"/>
              </a:rPr>
              <a:t>: تشمل إفصاح كافة المعلومات ذات الصلة للمساهمين والأطراف الأخرى </a:t>
            </a:r>
            <a:r>
              <a:rPr lang="ar-SA" sz="2000" dirty="0" err="1" smtClean="0">
                <a:latin typeface="Sakkal Majalla" pitchFamily="2" charset="-78"/>
                <a:cs typeface="Sakkal Majalla" pitchFamily="2" charset="-78"/>
              </a:rPr>
              <a:t>المعنية.</a:t>
            </a:r>
            <a:r>
              <a:rPr lang="ar-SA" sz="2000" dirty="0" smtClean="0">
                <a:latin typeface="Sakkal Majalla" pitchFamily="2" charset="-78"/>
                <a:cs typeface="Sakkal Majalla" pitchFamily="2" charset="-78"/>
              </a:rPr>
              <a:t> يتم ضمان توفر المعلومات اللازمة والدقيقة لاتخاذ قرارات مستنيرة وفهم الوضع المالي والأداء التشغيلي للمؤسسة</a:t>
            </a:r>
            <a:r>
              <a:rPr lang="fr-FR" sz="2000" dirty="0" smtClean="0">
                <a:latin typeface="Sakkal Majalla" pitchFamily="2" charset="-78"/>
                <a:cs typeface="Sakkal Majalla" pitchFamily="2" charset="-78"/>
              </a:rPr>
              <a:t>.</a:t>
            </a:r>
          </a:p>
          <a:p>
            <a:pPr marL="457200" indent="-457200" algn="just" rtl="1">
              <a:buFont typeface="+mj-lt"/>
              <a:buAutoNum type="arabicPeriod"/>
            </a:pPr>
            <a:r>
              <a:rPr lang="ar-SA" sz="2000" b="1" dirty="0" smtClean="0">
                <a:solidFill>
                  <a:srgbClr val="820082"/>
                </a:solidFill>
                <a:latin typeface="Sakkal Majalla" pitchFamily="2" charset="-78"/>
                <a:cs typeface="Sakkal Majalla" pitchFamily="2" charset="-78"/>
              </a:rPr>
              <a:t>مساءلة</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الأطراف</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ذات</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العلاقة</a:t>
            </a:r>
            <a:r>
              <a:rPr lang="ar-SA" sz="2000" dirty="0" smtClean="0">
                <a:latin typeface="Sakkal Majalla" pitchFamily="2" charset="-78"/>
                <a:cs typeface="Sakkal Majalla" pitchFamily="2" charset="-78"/>
              </a:rPr>
              <a:t>: تتطلب من الأطراف المشاركة في المؤسسة أن تكون </a:t>
            </a:r>
            <a:r>
              <a:rPr lang="ar-SA" sz="2000" dirty="0" err="1" smtClean="0">
                <a:latin typeface="Sakkal Majalla" pitchFamily="2" charset="-78"/>
                <a:cs typeface="Sakkal Majalla" pitchFamily="2" charset="-78"/>
              </a:rPr>
              <a:t>مسؤولة</a:t>
            </a:r>
            <a:r>
              <a:rPr lang="ar-SA" sz="2000" dirty="0" smtClean="0">
                <a:latin typeface="Sakkal Majalla" pitchFamily="2" charset="-78"/>
                <a:cs typeface="Sakkal Majalla" pitchFamily="2" charset="-78"/>
              </a:rPr>
              <a:t> عن أعمالها </a:t>
            </a:r>
            <a:r>
              <a:rPr lang="ar-SA" sz="2000" dirty="0" err="1" smtClean="0">
                <a:latin typeface="Sakkal Majalla" pitchFamily="2" charset="-78"/>
                <a:cs typeface="Sakkal Majalla" pitchFamily="2" charset="-78"/>
              </a:rPr>
              <a:t>وقراراتها.</a:t>
            </a:r>
            <a:r>
              <a:rPr lang="ar-SA" sz="2000" dirty="0" smtClean="0">
                <a:latin typeface="Sakkal Majalla" pitchFamily="2" charset="-78"/>
                <a:cs typeface="Sakkal Majalla" pitchFamily="2" charset="-78"/>
              </a:rPr>
              <a:t> </a:t>
            </a:r>
            <a:r>
              <a:rPr lang="ar-SA" sz="2000" dirty="0" smtClean="0">
                <a:latin typeface="Sakkal Majalla" pitchFamily="2" charset="-78"/>
                <a:cs typeface="Sakkal Majalla" pitchFamily="2" charset="-78"/>
              </a:rPr>
              <a:t>يجب أن يتم تحديد المسؤوليات وتوزيعها بوضوح، ويجب أن يكون هناك آليات لمراقبة أداء الأطراف وتقييمه</a:t>
            </a:r>
            <a:r>
              <a:rPr lang="fr-FR" sz="2000" dirty="0" smtClean="0"/>
              <a:t>.</a:t>
            </a:r>
            <a:endParaRPr lang="ar-SA" sz="2000" dirty="0" smtClean="0"/>
          </a:p>
          <a:p>
            <a:pPr marL="457200" indent="-457200" algn="just" rtl="1">
              <a:buFont typeface="+mj-lt"/>
              <a:buAutoNum type="arabicPeriod"/>
            </a:pP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توازن</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القوى</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والمصالح</a:t>
            </a:r>
            <a:r>
              <a:rPr lang="ar-SA" sz="2000" dirty="0" smtClean="0">
                <a:latin typeface="Sakkal Majalla" pitchFamily="2" charset="-78"/>
                <a:cs typeface="Sakkal Majalla" pitchFamily="2" charset="-78"/>
              </a:rPr>
              <a:t>: يجب أن يتم التعامل بمنتهى العدالة والمساواة مع جميع الأطراف ذات العلاقة، بما في ذلك المساهمين والموظفين والعملاء والمجتمع </a:t>
            </a:r>
            <a:r>
              <a:rPr lang="ar-SA" sz="2000" dirty="0" err="1" smtClean="0">
                <a:latin typeface="Sakkal Majalla" pitchFamily="2" charset="-78"/>
                <a:cs typeface="Sakkal Majalla" pitchFamily="2" charset="-78"/>
              </a:rPr>
              <a:t>المحيط.</a:t>
            </a:r>
            <a:r>
              <a:rPr lang="ar-SA" sz="2000" dirty="0" smtClean="0">
                <a:latin typeface="Sakkal Majalla" pitchFamily="2" charset="-78"/>
                <a:cs typeface="Sakkal Majalla" pitchFamily="2" charset="-78"/>
              </a:rPr>
              <a:t> يجب تجنب التحيز وضمان أن تتوافق قرارات الإدارة مع المصلحة العامة والقوانين والأنظمة المعمول </a:t>
            </a:r>
            <a:r>
              <a:rPr lang="ar-SA" sz="2000" dirty="0" err="1" smtClean="0">
                <a:latin typeface="Sakkal Majalla" pitchFamily="2" charset="-78"/>
                <a:cs typeface="Sakkal Majalla" pitchFamily="2" charset="-78"/>
              </a:rPr>
              <a:t>بها</a:t>
            </a:r>
            <a:r>
              <a:rPr lang="fr-FR" sz="2000" dirty="0" smtClean="0">
                <a:latin typeface="Sakkal Majalla" pitchFamily="2" charset="-78"/>
                <a:cs typeface="Sakkal Majalla" pitchFamily="2" charset="-78"/>
              </a:rPr>
              <a:t>.</a:t>
            </a:r>
          </a:p>
          <a:p>
            <a:pPr marL="457200" lvl="0" indent="-457200" algn="just" rtl="1">
              <a:buFont typeface="+mj-lt"/>
              <a:buAutoNum type="arabicPeriod"/>
            </a:pPr>
            <a:endParaRPr lang="ar-SA" sz="2000" dirty="0" smtClean="0"/>
          </a:p>
          <a:p>
            <a:pPr algn="just" rtl="1"/>
            <a:endParaRPr lang="fr-FR" sz="2000" dirty="0" smtClean="0">
              <a:latin typeface="Sakkal Majalla" pitchFamily="2" charset="-78"/>
              <a:cs typeface="Sakkal Majalla" pitchFamily="2" charset="-78"/>
            </a:endParaRPr>
          </a:p>
          <a:p>
            <a:pPr algn="just" rtl="1"/>
            <a:endParaRPr lang="fr-FR" sz="2000"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31640" y="188640"/>
            <a:ext cx="7200800" cy="646331"/>
          </a:xfrm>
          <a:prstGeom prst="rect">
            <a:avLst/>
          </a:prstGeom>
          <a:solidFill>
            <a:schemeClr val="accent5">
              <a:lumMod val="40000"/>
              <a:lumOff val="6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خصائص وضوابط </a:t>
            </a:r>
            <a:r>
              <a:rPr lang="ar-SA" sz="3600" b="1" dirty="0" err="1" smtClean="0">
                <a:solidFill>
                  <a:schemeClr val="accent5">
                    <a:lumMod val="75000"/>
                  </a:schemeClr>
                </a:solidFill>
                <a:latin typeface="Sakkal Majalla" pitchFamily="2" charset="-78"/>
                <a:cs typeface="Sakkal Majalla" pitchFamily="2" charset="-78"/>
              </a:rPr>
              <a:t>حوكمة</a:t>
            </a:r>
            <a:r>
              <a:rPr lang="ar-SA" sz="3600" b="1" dirty="0" smtClean="0">
                <a:solidFill>
                  <a:schemeClr val="accent5">
                    <a:lumMod val="75000"/>
                  </a:schemeClr>
                </a:solidFill>
                <a:latin typeface="Sakkal Majalla" pitchFamily="2" charset="-78"/>
                <a:cs typeface="Sakkal Majalla" pitchFamily="2" charset="-78"/>
              </a:rPr>
              <a:t> الشركات</a:t>
            </a:r>
            <a:endParaRPr lang="fr-FR" sz="3600" b="1" dirty="0" smtClean="0">
              <a:solidFill>
                <a:schemeClr val="accent5">
                  <a:lumMod val="75000"/>
                </a:schemeClr>
              </a:solidFill>
              <a:latin typeface="Sakkal Majalla" pitchFamily="2" charset="-78"/>
              <a:cs typeface="Sakkal Majalla" pitchFamily="2" charset="-78"/>
            </a:endParaRPr>
          </a:p>
        </p:txBody>
      </p:sp>
      <p:sp>
        <p:nvSpPr>
          <p:cNvPr id="4" name="Rectangle 3"/>
          <p:cNvSpPr/>
          <p:nvPr/>
        </p:nvSpPr>
        <p:spPr>
          <a:xfrm>
            <a:off x="539552" y="1412776"/>
            <a:ext cx="8280920" cy="2862322"/>
          </a:xfrm>
          <a:prstGeom prst="rect">
            <a:avLst/>
          </a:prstGeom>
        </p:spPr>
        <p:txBody>
          <a:bodyPr wrap="square">
            <a:spAutoFit/>
          </a:bodyPr>
          <a:lstStyle/>
          <a:p>
            <a:pPr marL="457200" lvl="0" indent="-457200" algn="just" rtl="1">
              <a:buFont typeface="+mj-lt"/>
              <a:buAutoNum type="arabicPeriod" startAt="4"/>
            </a:pPr>
            <a:r>
              <a:rPr lang="ar-SA" sz="2000" b="1" dirty="0" smtClean="0">
                <a:solidFill>
                  <a:srgbClr val="820082"/>
                </a:solidFill>
                <a:latin typeface="Sakkal Majalla" pitchFamily="2" charset="-78"/>
                <a:cs typeface="Sakkal Majalla" pitchFamily="2" charset="-78"/>
              </a:rPr>
              <a:t>دور</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مجلس</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الإدارة</a:t>
            </a:r>
            <a:r>
              <a:rPr lang="ar-SA" sz="2000" dirty="0" smtClean="0">
                <a:latin typeface="Sakkal Majalla" pitchFamily="2" charset="-78"/>
                <a:cs typeface="Sakkal Majalla" pitchFamily="2" charset="-78"/>
              </a:rPr>
              <a:t>: يتعين على مجلس الإدارة أن يكون نزيهًا ومستقلاً ويضطلع بمسؤولياته </a:t>
            </a:r>
            <a:r>
              <a:rPr lang="ar-SA" sz="2000" dirty="0" err="1" smtClean="0">
                <a:latin typeface="Sakkal Majalla" pitchFamily="2" charset="-78"/>
                <a:cs typeface="Sakkal Majalla" pitchFamily="2" charset="-78"/>
              </a:rPr>
              <a:t>بكفاءة.</a:t>
            </a:r>
            <a:r>
              <a:rPr lang="ar-SA" sz="2000" dirty="0" smtClean="0">
                <a:latin typeface="Sakkal Majalla" pitchFamily="2" charset="-78"/>
                <a:cs typeface="Sakkal Majalla" pitchFamily="2" charset="-78"/>
              </a:rPr>
              <a:t> يتعين على المجلس أن يوفر الإشراف والتوجيه والرقابة اللازمة للإدارة التنفيذية ويضمن تحقيق المصالح الطويلة الأجل للمؤسسة والمساهمين</a:t>
            </a:r>
            <a:r>
              <a:rPr lang="fr-FR" sz="2000" dirty="0" smtClean="0">
                <a:latin typeface="Sakkal Majalla" pitchFamily="2" charset="-78"/>
                <a:cs typeface="Sakkal Majalla" pitchFamily="2" charset="-78"/>
              </a:rPr>
              <a:t>.</a:t>
            </a:r>
          </a:p>
          <a:p>
            <a:pPr marL="457200" lvl="0" indent="-457200" algn="just" rtl="1">
              <a:buFont typeface="+mj-lt"/>
              <a:buAutoNum type="arabicPeriod" startAt="4"/>
            </a:pPr>
            <a:r>
              <a:rPr lang="ar-SA" sz="2000" b="1" dirty="0" smtClean="0">
                <a:solidFill>
                  <a:srgbClr val="820082"/>
                </a:solidFill>
                <a:latin typeface="Sakkal Majalla" pitchFamily="2" charset="-78"/>
                <a:cs typeface="Sakkal Majalla" pitchFamily="2" charset="-78"/>
              </a:rPr>
              <a:t>الامتثال</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للقوانين</a:t>
            </a:r>
            <a:r>
              <a:rPr lang="ar-SA" sz="2000" dirty="0" smtClean="0">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واللوائح</a:t>
            </a:r>
            <a:r>
              <a:rPr lang="ar-SA" sz="2000" dirty="0" smtClean="0">
                <a:latin typeface="Sakkal Majalla" pitchFamily="2" charset="-78"/>
                <a:cs typeface="Sakkal Majalla" pitchFamily="2" charset="-78"/>
              </a:rPr>
              <a:t>: يجب أن تلتزم المؤسسة بالقوانين واللوائح السارية والمعمول </a:t>
            </a:r>
            <a:r>
              <a:rPr lang="ar-SA" sz="2000" dirty="0" err="1" smtClean="0">
                <a:latin typeface="Sakkal Majalla" pitchFamily="2" charset="-78"/>
                <a:cs typeface="Sakkal Majalla" pitchFamily="2" charset="-78"/>
              </a:rPr>
              <a:t>بها</a:t>
            </a:r>
            <a:r>
              <a:rPr lang="ar-SA" sz="2000" dirty="0" smtClean="0">
                <a:latin typeface="Sakkal Majalla" pitchFamily="2" charset="-78"/>
                <a:cs typeface="Sakkal Majalla" pitchFamily="2" charset="-78"/>
              </a:rPr>
              <a:t> في القطاع الذي تعمل </a:t>
            </a:r>
            <a:r>
              <a:rPr lang="ar-SA" sz="2000" dirty="0" err="1" smtClean="0">
                <a:latin typeface="Sakkal Majalla" pitchFamily="2" charset="-78"/>
                <a:cs typeface="Sakkal Majalla" pitchFamily="2" charset="-78"/>
              </a:rPr>
              <a:t>فيه.</a:t>
            </a:r>
            <a:r>
              <a:rPr lang="ar-SA" sz="2000" dirty="0" smtClean="0">
                <a:latin typeface="Sakkal Majalla" pitchFamily="2" charset="-78"/>
                <a:cs typeface="Sakkal Majalla" pitchFamily="2" charset="-78"/>
              </a:rPr>
              <a:t> يجب توفير هياكل تنظيمية تضمن الامتثال للتشريعات المالية والقوانين البيئية والقوانين العمل وغيرها</a:t>
            </a:r>
            <a:r>
              <a:rPr lang="fr-FR" sz="2000" dirty="0" smtClean="0">
                <a:latin typeface="Sakkal Majalla" pitchFamily="2" charset="-78"/>
                <a:cs typeface="Sakkal Majalla" pitchFamily="2" charset="-78"/>
              </a:rPr>
              <a:t>.</a:t>
            </a:r>
          </a:p>
          <a:p>
            <a:pPr marL="457200" lvl="0" indent="-457200" algn="just" rtl="1">
              <a:buFont typeface="+mj-lt"/>
              <a:buAutoNum type="arabicPeriod" startAt="4"/>
            </a:pPr>
            <a:endParaRPr lang="ar-SA" sz="2000" dirty="0" smtClean="0">
              <a:latin typeface="Sakkal Majalla" pitchFamily="2" charset="-78"/>
              <a:cs typeface="Sakkal Majalla" pitchFamily="2" charset="-78"/>
            </a:endParaRPr>
          </a:p>
          <a:p>
            <a:pPr algn="just" rtl="1"/>
            <a:endParaRPr lang="fr-FR" sz="2000" dirty="0" smtClean="0">
              <a:latin typeface="Sakkal Majalla" pitchFamily="2" charset="-78"/>
              <a:cs typeface="Sakkal Majalla" pitchFamily="2" charset="-78"/>
            </a:endParaRPr>
          </a:p>
          <a:p>
            <a:pPr algn="just" rtl="1"/>
            <a:endParaRPr lang="fr-FR" sz="2000"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31640" y="188640"/>
            <a:ext cx="7200800" cy="646331"/>
          </a:xfrm>
          <a:prstGeom prst="rect">
            <a:avLst/>
          </a:prstGeom>
          <a:solidFill>
            <a:schemeClr val="accent5">
              <a:lumMod val="20000"/>
              <a:lumOff val="8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خصائص وضوابط </a:t>
            </a:r>
            <a:r>
              <a:rPr lang="ar-SA" sz="3600" b="1" dirty="0" err="1" smtClean="0">
                <a:solidFill>
                  <a:schemeClr val="accent5">
                    <a:lumMod val="75000"/>
                  </a:schemeClr>
                </a:solidFill>
                <a:latin typeface="Sakkal Majalla" pitchFamily="2" charset="-78"/>
                <a:cs typeface="Sakkal Majalla" pitchFamily="2" charset="-78"/>
              </a:rPr>
              <a:t>حوكمة</a:t>
            </a:r>
            <a:r>
              <a:rPr lang="ar-SA" sz="3600" b="1" dirty="0" smtClean="0">
                <a:solidFill>
                  <a:schemeClr val="accent5">
                    <a:lumMod val="75000"/>
                  </a:schemeClr>
                </a:solidFill>
                <a:latin typeface="Sakkal Majalla" pitchFamily="2" charset="-78"/>
                <a:cs typeface="Sakkal Majalla" pitchFamily="2" charset="-78"/>
              </a:rPr>
              <a:t> الشركات</a:t>
            </a:r>
            <a:endParaRPr lang="fr-FR" sz="3600" b="1" dirty="0" smtClean="0">
              <a:solidFill>
                <a:schemeClr val="accent5">
                  <a:lumMod val="75000"/>
                </a:schemeClr>
              </a:solidFill>
              <a:latin typeface="Sakkal Majalla" pitchFamily="2" charset="-78"/>
              <a:cs typeface="Sakkal Majalla" pitchFamily="2" charset="-78"/>
            </a:endParaRPr>
          </a:p>
        </p:txBody>
      </p:sp>
      <p:sp>
        <p:nvSpPr>
          <p:cNvPr id="4" name="Rectangle 3"/>
          <p:cNvSpPr/>
          <p:nvPr/>
        </p:nvSpPr>
        <p:spPr>
          <a:xfrm>
            <a:off x="539552" y="1052736"/>
            <a:ext cx="8280920" cy="5324535"/>
          </a:xfrm>
          <a:prstGeom prst="rect">
            <a:avLst/>
          </a:prstGeom>
        </p:spPr>
        <p:txBody>
          <a:bodyPr wrap="square">
            <a:spAutoFit/>
          </a:bodyPr>
          <a:lstStyle/>
          <a:p>
            <a:pPr algn="just" rtl="1"/>
            <a:r>
              <a:rPr lang="ar-SA" sz="2000" b="1" dirty="0" smtClean="0">
                <a:solidFill>
                  <a:srgbClr val="820082"/>
                </a:solidFill>
                <a:latin typeface="Sakkal Majalla" pitchFamily="2" charset="-78"/>
                <a:cs typeface="Sakkal Majalla" pitchFamily="2" charset="-78"/>
              </a:rPr>
              <a:t>أهم ضوابط وقواعد </a:t>
            </a:r>
            <a:r>
              <a:rPr lang="ar-SA" sz="2000" b="1" dirty="0" err="1" smtClean="0">
                <a:solidFill>
                  <a:srgbClr val="820082"/>
                </a:solidFill>
                <a:latin typeface="Sakkal Majalla" pitchFamily="2" charset="-78"/>
                <a:cs typeface="Sakkal Majalla" pitchFamily="2" charset="-78"/>
              </a:rPr>
              <a:t>الحوكمة</a:t>
            </a:r>
            <a:endParaRPr lang="fr-FR" sz="2000" dirty="0" smtClean="0">
              <a:solidFill>
                <a:srgbClr val="820082"/>
              </a:solidFill>
              <a:latin typeface="Sakkal Majalla" pitchFamily="2" charset="-78"/>
              <a:cs typeface="Sakkal Majalla" pitchFamily="2" charset="-78"/>
            </a:endParaRPr>
          </a:p>
          <a:p>
            <a:pPr algn="just" rtl="1"/>
            <a:r>
              <a:rPr lang="ar-SA" sz="2000" dirty="0" smtClean="0">
                <a:latin typeface="Sakkal Majalla" pitchFamily="2" charset="-78"/>
                <a:cs typeface="Sakkal Majalla" pitchFamily="2" charset="-78"/>
              </a:rPr>
              <a:t>تتمثل أهم ضوابط وقواعد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في ما يلي</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dirty="0" smtClean="0">
                <a:solidFill>
                  <a:srgbClr val="820082"/>
                </a:solidFill>
                <a:latin typeface="Sakkal Majalla" pitchFamily="2" charset="-78"/>
                <a:cs typeface="Sakkal Majalla" pitchFamily="2" charset="-78"/>
              </a:rPr>
              <a:t>حقوق المساهمين: </a:t>
            </a:r>
            <a:r>
              <a:rPr lang="ar-SA" sz="2000" dirty="0" smtClean="0">
                <a:latin typeface="Sakkal Majalla" pitchFamily="2" charset="-78"/>
                <a:cs typeface="Sakkal Majalla" pitchFamily="2" charset="-78"/>
              </a:rPr>
              <a:t>يجب حماية حقوق المساهمين وتعزيز مشاركتهم في صنع القرارات المهمة، وضمان حصولهم على المعلومات اللازمة </a:t>
            </a:r>
            <a:r>
              <a:rPr lang="ar-SA" sz="2000" dirty="0" err="1" smtClean="0">
                <a:latin typeface="Sakkal Majalla" pitchFamily="2" charset="-78"/>
                <a:cs typeface="Sakkal Majalla" pitchFamily="2" charset="-78"/>
              </a:rPr>
              <a:t>والموثوقة</a:t>
            </a:r>
            <a:r>
              <a:rPr lang="ar-SA" sz="2000" dirty="0" smtClean="0">
                <a:latin typeface="Sakkal Majalla" pitchFamily="2" charset="-78"/>
                <a:cs typeface="Sakkal Majalla" pitchFamily="2" charset="-78"/>
              </a:rPr>
              <a:t> حول الأداء المالي والتشغيلي للمؤسسة</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dirty="0" smtClean="0">
                <a:solidFill>
                  <a:srgbClr val="820082"/>
                </a:solidFill>
                <a:latin typeface="Sakkal Majalla" pitchFamily="2" charset="-78"/>
                <a:cs typeface="Sakkal Majalla" pitchFamily="2" charset="-78"/>
              </a:rPr>
              <a:t>المعاملة المتكافئة للمساهمين:</a:t>
            </a:r>
            <a:r>
              <a:rPr lang="ar-SA" sz="2000" dirty="0" smtClean="0">
                <a:latin typeface="Sakkal Majalla" pitchFamily="2" charset="-78"/>
                <a:cs typeface="Sakkal Majalla" pitchFamily="2" charset="-78"/>
              </a:rPr>
              <a:t> يجب ضمان المعاملة المنصفة والمتكافئة لجميع المساهمين، بما في ذلك حقوق الأقلية وعدم التمييز غير المبرر</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dirty="0" smtClean="0">
                <a:solidFill>
                  <a:srgbClr val="820082"/>
                </a:solidFill>
                <a:latin typeface="Sakkal Majalla" pitchFamily="2" charset="-78"/>
                <a:cs typeface="Sakkal Majalla" pitchFamily="2" charset="-78"/>
              </a:rPr>
              <a:t>دور أصحاب المصالح: </a:t>
            </a:r>
            <a:r>
              <a:rPr lang="ar-SA" sz="2000" dirty="0" smtClean="0">
                <a:latin typeface="Sakkal Majalla" pitchFamily="2" charset="-78"/>
                <a:cs typeface="Sakkal Majalla" pitchFamily="2" charset="-78"/>
              </a:rPr>
              <a:t>يجب مراعاة مصالح جميع أطراف المؤسسة المعنية، بما في ذلك الموظفين والعملاء والمجتمع المحيط، وضمان توافق الأهداف والقرارات مع المصلحة العامة</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dirty="0" smtClean="0">
                <a:solidFill>
                  <a:srgbClr val="820082"/>
                </a:solidFill>
                <a:latin typeface="Sakkal Majalla" pitchFamily="2" charset="-78"/>
                <a:cs typeface="Sakkal Majalla" pitchFamily="2" charset="-78"/>
              </a:rPr>
              <a:t>الإفصاح والشفافية:</a:t>
            </a:r>
            <a:r>
              <a:rPr lang="ar-SA" sz="2000" dirty="0" smtClean="0">
                <a:latin typeface="Sakkal Majalla" pitchFamily="2" charset="-78"/>
                <a:cs typeface="Sakkal Majalla" pitchFamily="2" charset="-78"/>
              </a:rPr>
              <a:t> يجب توفير معلومات شافية ومفصلة للجميع، بما في ذلك المساهمين والجمهور، حول الأداء المالي والعمليات والمخاطر المتعلقة بالمؤسسة</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dirty="0" smtClean="0">
                <a:solidFill>
                  <a:srgbClr val="820082"/>
                </a:solidFill>
                <a:latin typeface="Sakkal Majalla" pitchFamily="2" charset="-78"/>
                <a:cs typeface="Sakkal Majalla" pitchFamily="2" charset="-78"/>
              </a:rPr>
              <a:t>مسؤوليات مجلس الإدارة:</a:t>
            </a:r>
            <a:r>
              <a:rPr lang="ar-SA" sz="2000" dirty="0" smtClean="0">
                <a:latin typeface="Sakkal Majalla" pitchFamily="2" charset="-78"/>
                <a:cs typeface="Sakkal Majalla" pitchFamily="2" charset="-78"/>
              </a:rPr>
              <a:t> يتعين على مجلس الإدارة أداء دوره بكفاءة ونزاهة، والمسؤولية عن اتخاذ القرارات الاستراتيجية والرقابة على الإدارة التنفيذية وتحقيق المصالح الطويلة الأجل للمؤسسة</a:t>
            </a:r>
            <a:r>
              <a:rPr lang="fr-FR" sz="2000" dirty="0" smtClean="0">
                <a:latin typeface="Sakkal Majalla" pitchFamily="2" charset="-78"/>
                <a:cs typeface="Sakkal Majalla" pitchFamily="2" charset="-78"/>
              </a:rPr>
              <a:t>.</a:t>
            </a:r>
          </a:p>
          <a:p>
            <a:pPr algn="just" rtl="1"/>
            <a:r>
              <a:rPr lang="ar-SA" sz="2000" b="1" dirty="0" smtClean="0">
                <a:solidFill>
                  <a:srgbClr val="A9135E"/>
                </a:solidFill>
                <a:latin typeface="Sakkal Majalla" pitchFamily="2" charset="-78"/>
                <a:cs typeface="Sakkal Majalla" pitchFamily="2" charset="-78"/>
              </a:rPr>
              <a:t>يجب على المؤسسات تبني وتنفيذ هذه الضوابط والقواعد لتحقيق أفضل ممارسات </a:t>
            </a:r>
            <a:r>
              <a:rPr lang="ar-SA" sz="2000" b="1" dirty="0" err="1" smtClean="0">
                <a:solidFill>
                  <a:srgbClr val="A9135E"/>
                </a:solidFill>
                <a:latin typeface="Sakkal Majalla" pitchFamily="2" charset="-78"/>
                <a:cs typeface="Sakkal Majalla" pitchFamily="2" charset="-78"/>
              </a:rPr>
              <a:t>الحوكمة</a:t>
            </a:r>
            <a:r>
              <a:rPr lang="ar-SA" sz="2000" b="1" dirty="0" smtClean="0">
                <a:solidFill>
                  <a:srgbClr val="A9135E"/>
                </a:solidFill>
                <a:latin typeface="Sakkal Majalla" pitchFamily="2" charset="-78"/>
                <a:cs typeface="Sakkal Majalla" pitchFamily="2" charset="-78"/>
              </a:rPr>
              <a:t> المؤسسية وتعزيز النزاهة والمساءلة والثقة بين الأطراف المعنية</a:t>
            </a:r>
            <a:r>
              <a:rPr lang="fr-FR" sz="2000" b="1" dirty="0" smtClean="0">
                <a:solidFill>
                  <a:srgbClr val="A9135E"/>
                </a:solidFill>
                <a:latin typeface="Sakkal Majalla" pitchFamily="2" charset="-78"/>
                <a:cs typeface="Sakkal Majalla" pitchFamily="2" charset="-78"/>
              </a:rPr>
              <a:t>.</a:t>
            </a:r>
          </a:p>
          <a:p>
            <a:pPr marL="457200" lvl="0" indent="-457200" algn="just" rtl="1">
              <a:buFont typeface="+mj-lt"/>
              <a:buAutoNum type="arabicPeriod" startAt="4"/>
            </a:pPr>
            <a:endParaRPr lang="ar-SA" sz="2000" dirty="0" smtClean="0">
              <a:latin typeface="Sakkal Majalla" pitchFamily="2" charset="-78"/>
              <a:cs typeface="Sakkal Majalla" pitchFamily="2" charset="-78"/>
            </a:endParaRPr>
          </a:p>
          <a:p>
            <a:pPr algn="just" rtl="1"/>
            <a:endParaRPr lang="fr-FR" sz="2000" dirty="0" smtClean="0">
              <a:latin typeface="Sakkal Majalla" pitchFamily="2" charset="-78"/>
              <a:cs typeface="Sakkal Majalla" pitchFamily="2" charset="-78"/>
            </a:endParaRPr>
          </a:p>
          <a:p>
            <a:pPr algn="just" rtl="1"/>
            <a:endParaRPr lang="fr-FR" sz="2000"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31640" y="188640"/>
            <a:ext cx="7200800" cy="646331"/>
          </a:xfrm>
          <a:prstGeom prst="rect">
            <a:avLst/>
          </a:prstGeom>
          <a:solidFill>
            <a:schemeClr val="accent5">
              <a:lumMod val="20000"/>
              <a:lumOff val="8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فوائد تبني وتطبيق منظومة </a:t>
            </a:r>
            <a:r>
              <a:rPr lang="ar-SA" sz="3600" b="1" dirty="0" err="1" smtClean="0">
                <a:solidFill>
                  <a:schemeClr val="accent5">
                    <a:lumMod val="75000"/>
                  </a:schemeClr>
                </a:solidFill>
                <a:latin typeface="Sakkal Majalla" pitchFamily="2" charset="-78"/>
                <a:cs typeface="Sakkal Majalla" pitchFamily="2" charset="-78"/>
              </a:rPr>
              <a:t>الحوكمة</a:t>
            </a:r>
            <a:endParaRPr lang="fr-FR" sz="3600" b="1" dirty="0" smtClean="0">
              <a:solidFill>
                <a:schemeClr val="accent5">
                  <a:lumMod val="75000"/>
                </a:schemeClr>
              </a:solidFill>
              <a:latin typeface="Sakkal Majalla" pitchFamily="2" charset="-78"/>
              <a:cs typeface="Sakkal Majalla" pitchFamily="2" charset="-78"/>
            </a:endParaRPr>
          </a:p>
        </p:txBody>
      </p:sp>
      <p:sp>
        <p:nvSpPr>
          <p:cNvPr id="4" name="Rectangle 3"/>
          <p:cNvSpPr/>
          <p:nvPr/>
        </p:nvSpPr>
        <p:spPr>
          <a:xfrm>
            <a:off x="539552" y="1052736"/>
            <a:ext cx="8280920" cy="4401205"/>
          </a:xfrm>
          <a:prstGeom prst="rect">
            <a:avLst/>
          </a:prstGeom>
        </p:spPr>
        <p:txBody>
          <a:bodyPr wrap="square">
            <a:spAutoFit/>
          </a:bodyPr>
          <a:lstStyle/>
          <a:p>
            <a:pPr algn="just" rtl="1"/>
            <a:r>
              <a:rPr lang="ar-SA" sz="2000" dirty="0" smtClean="0">
                <a:latin typeface="Sakkal Majalla" pitchFamily="2" charset="-78"/>
                <a:cs typeface="Sakkal Majalla" pitchFamily="2" charset="-78"/>
              </a:rPr>
              <a:t>تبني </a:t>
            </a:r>
            <a:r>
              <a:rPr lang="ar-SA" sz="2000" dirty="0" smtClean="0">
                <a:latin typeface="Sakkal Majalla" pitchFamily="2" charset="-78"/>
                <a:cs typeface="Sakkal Majalla" pitchFamily="2" charset="-78"/>
              </a:rPr>
              <a:t>وتطبيق منظومة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يمكن أن يوفر العديد من الفوائد، ومن بينها</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b="1" dirty="0" smtClean="0">
                <a:solidFill>
                  <a:srgbClr val="A9135E"/>
                </a:solidFill>
                <a:latin typeface="Sakkal Majalla" pitchFamily="2" charset="-78"/>
                <a:cs typeface="Sakkal Majalla" pitchFamily="2" charset="-78"/>
              </a:rPr>
              <a:t>تحسين</a:t>
            </a:r>
            <a:r>
              <a:rPr lang="ar-SA" sz="2000" dirty="0" smtClean="0">
                <a:solidFill>
                  <a:srgbClr val="A9135E"/>
                </a:solidFill>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استخدام</a:t>
            </a:r>
            <a:r>
              <a:rPr lang="ar-SA" sz="2000" dirty="0" smtClean="0">
                <a:solidFill>
                  <a:srgbClr val="A9135E"/>
                </a:solidFill>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الموارد</a:t>
            </a:r>
            <a:r>
              <a:rPr lang="ar-SA" sz="2000" dirty="0" smtClean="0">
                <a:solidFill>
                  <a:srgbClr val="A9135E"/>
                </a:solidFill>
                <a:latin typeface="Sakkal Majalla" pitchFamily="2" charset="-78"/>
                <a:cs typeface="Sakkal Majalla" pitchFamily="2" charset="-78"/>
              </a:rPr>
              <a:t>: </a:t>
            </a:r>
            <a:r>
              <a:rPr lang="ar-SA" sz="2000" dirty="0" smtClean="0">
                <a:latin typeface="Sakkal Majalla" pitchFamily="2" charset="-78"/>
                <a:cs typeface="Sakkal Majalla" pitchFamily="2" charset="-78"/>
              </a:rPr>
              <a:t>يشجع نظام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المؤسسات على استخدام مواردها بطريقة أمثل، مما يسهم في زيادة </a:t>
            </a:r>
            <a:r>
              <a:rPr lang="ar-SA" sz="2000" dirty="0" smtClean="0">
                <a:latin typeface="Sakkal Majalla" pitchFamily="2" charset="-78"/>
                <a:cs typeface="Sakkal Majalla" pitchFamily="2" charset="-78"/>
              </a:rPr>
              <a:t>الكفاءة وتحقيق </a:t>
            </a:r>
            <a:r>
              <a:rPr lang="ar-SA" sz="2000" dirty="0" smtClean="0">
                <a:latin typeface="Sakkal Majalla" pitchFamily="2" charset="-78"/>
                <a:cs typeface="Sakkal Majalla" pitchFamily="2" charset="-78"/>
              </a:rPr>
              <a:t>التوازن في الأداء المالي والتشغيلي</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b="1" dirty="0" smtClean="0">
                <a:solidFill>
                  <a:srgbClr val="A9135E"/>
                </a:solidFill>
                <a:latin typeface="Sakkal Majalla" pitchFamily="2" charset="-78"/>
                <a:cs typeface="Sakkal Majalla" pitchFamily="2" charset="-78"/>
              </a:rPr>
              <a:t>تحقيق</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النمو</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المستدام</a:t>
            </a:r>
            <a:r>
              <a:rPr lang="ar-SA" sz="2000" dirty="0" smtClean="0">
                <a:latin typeface="Sakkal Majalla" pitchFamily="2" charset="-78"/>
                <a:cs typeface="Sakkal Majalla" pitchFamily="2" charset="-78"/>
              </a:rPr>
              <a:t>: يساهم نظام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في خلق بيئة ملائمة للنمو المستدام وتعزيز الإبداع والابتكار داخل المؤسسة، مما يؤدي إلى تحقيق النجاح والاستدامة على المدى الطويل</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b="1" dirty="0" smtClean="0">
                <a:solidFill>
                  <a:srgbClr val="A9135E"/>
                </a:solidFill>
                <a:latin typeface="Sakkal Majalla" pitchFamily="2" charset="-78"/>
                <a:cs typeface="Sakkal Majalla" pitchFamily="2" charset="-78"/>
              </a:rPr>
              <a:t>استقرار</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رؤوس</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الأموال</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المستثمرة</a:t>
            </a:r>
            <a:r>
              <a:rPr lang="ar-SA" sz="2000" dirty="0" smtClean="0">
                <a:latin typeface="Sakkal Majalla" pitchFamily="2" charset="-78"/>
                <a:cs typeface="Sakkal Majalla" pitchFamily="2" charset="-78"/>
              </a:rPr>
              <a:t>: يؤمن نظام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ثقة المستثمرين ويقلل من المخاطر المرتبطة بالاستثمار، مما يؤدي إلى جذب المزيد من رؤوس الأموال وتعزيز استقرارها في المؤسسة</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b="1" dirty="0" smtClean="0">
                <a:solidFill>
                  <a:srgbClr val="A9135E"/>
                </a:solidFill>
                <a:latin typeface="Sakkal Majalla" pitchFamily="2" charset="-78"/>
                <a:cs typeface="Sakkal Majalla" pitchFamily="2" charset="-78"/>
              </a:rPr>
              <a:t>تسهيل</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عمليات</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الرقابة</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المالية</a:t>
            </a:r>
            <a:r>
              <a:rPr lang="ar-SA" sz="2000" dirty="0" smtClean="0">
                <a:latin typeface="Sakkal Majalla" pitchFamily="2" charset="-78"/>
                <a:cs typeface="Sakkal Majalla" pitchFamily="2" charset="-78"/>
              </a:rPr>
              <a:t>: يساعد نظام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في تسهيل عمليات الرقابة المالية والإشراف على أداء المؤسسة، وذلك من خلال وضع آليات رقابية فعالة وتحقيق المزيد من الشفافية والمساءلة</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b="1" dirty="0" smtClean="0">
                <a:solidFill>
                  <a:srgbClr val="A9135E"/>
                </a:solidFill>
                <a:latin typeface="Sakkal Majalla" pitchFamily="2" charset="-78"/>
                <a:cs typeface="Sakkal Majalla" pitchFamily="2" charset="-78"/>
              </a:rPr>
              <a:t>تعزيز</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الشفافية</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والمساءلة</a:t>
            </a:r>
            <a:r>
              <a:rPr lang="ar-SA" sz="2000" dirty="0" smtClean="0">
                <a:latin typeface="Sakkal Majalla" pitchFamily="2" charset="-78"/>
                <a:cs typeface="Sakkal Majalla" pitchFamily="2" charset="-78"/>
              </a:rPr>
              <a:t>: يهدف نظام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إلى تعزيز مبادئ الشفافية والمساءلة داخل المؤسسة، وذلك من خلال ضمان توافق القرارات والأعمال مع المعايير الأخلاقية والقوانين المعمول </a:t>
            </a:r>
            <a:r>
              <a:rPr lang="ar-SA" sz="2000" dirty="0" err="1" smtClean="0">
                <a:latin typeface="Sakkal Majalla" pitchFamily="2" charset="-78"/>
                <a:cs typeface="Sakkal Majalla" pitchFamily="2" charset="-78"/>
              </a:rPr>
              <a:t>بها</a:t>
            </a:r>
            <a:r>
              <a:rPr lang="fr-FR" sz="2000" dirty="0" smtClean="0">
                <a:latin typeface="Sakkal Majalla" pitchFamily="2" charset="-78"/>
                <a:cs typeface="Sakkal Majalla" pitchFamily="2" charset="-78"/>
              </a:rPr>
              <a:t>.</a:t>
            </a:r>
          </a:p>
          <a:p>
            <a:pPr marL="457200" lvl="0" indent="-457200" algn="just" rtl="1"/>
            <a:endParaRPr lang="ar-SA" sz="2000" dirty="0" smtClean="0">
              <a:latin typeface="Sakkal Majalla" pitchFamily="2" charset="-78"/>
              <a:cs typeface="Sakkal Majalla" pitchFamily="2" charset="-78"/>
            </a:endParaRPr>
          </a:p>
          <a:p>
            <a:pPr algn="just" rtl="1"/>
            <a:endParaRPr lang="fr-FR" sz="2000" dirty="0" smtClean="0">
              <a:latin typeface="Sakkal Majalla" pitchFamily="2" charset="-78"/>
              <a:cs typeface="Sakkal Majalla" pitchFamily="2" charset="-78"/>
            </a:endParaRPr>
          </a:p>
          <a:p>
            <a:pPr algn="just" rtl="1"/>
            <a:endParaRPr lang="fr-FR" sz="2000" dirty="0">
              <a:latin typeface="Sakkal Majalla" pitchFamily="2" charset="-78"/>
              <a:cs typeface="Sakkal Majalla"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31640" y="188640"/>
            <a:ext cx="7200800" cy="646331"/>
          </a:xfrm>
          <a:prstGeom prst="rect">
            <a:avLst/>
          </a:prstGeom>
          <a:solidFill>
            <a:schemeClr val="accent5">
              <a:lumMod val="20000"/>
              <a:lumOff val="8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الأطراف الرئيسية </a:t>
            </a:r>
            <a:r>
              <a:rPr lang="ar-SA" sz="3600" b="1" dirty="0" err="1" smtClean="0">
                <a:solidFill>
                  <a:schemeClr val="accent5">
                    <a:lumMod val="75000"/>
                  </a:schemeClr>
                </a:solidFill>
                <a:latin typeface="Sakkal Majalla" pitchFamily="2" charset="-78"/>
                <a:cs typeface="Sakkal Majalla" pitchFamily="2" charset="-78"/>
              </a:rPr>
              <a:t>للحوكمة</a:t>
            </a:r>
            <a:r>
              <a:rPr lang="ar-SA" sz="3600" b="1" dirty="0" smtClean="0">
                <a:solidFill>
                  <a:schemeClr val="accent5">
                    <a:lumMod val="75000"/>
                  </a:schemeClr>
                </a:solidFill>
                <a:latin typeface="Sakkal Majalla" pitchFamily="2" charset="-78"/>
                <a:cs typeface="Sakkal Majalla" pitchFamily="2" charset="-78"/>
              </a:rPr>
              <a:t> المؤسسية</a:t>
            </a:r>
            <a:endParaRPr lang="fr-FR" sz="3600" b="1" dirty="0" err="1" smtClean="0">
              <a:solidFill>
                <a:schemeClr val="accent5">
                  <a:lumMod val="75000"/>
                </a:schemeClr>
              </a:solidFill>
              <a:latin typeface="Sakkal Majalla" pitchFamily="2" charset="-78"/>
              <a:cs typeface="Sakkal Majalla" pitchFamily="2" charset="-78"/>
            </a:endParaRPr>
          </a:p>
        </p:txBody>
      </p:sp>
      <p:sp>
        <p:nvSpPr>
          <p:cNvPr id="4" name="Rectangle 3"/>
          <p:cNvSpPr/>
          <p:nvPr/>
        </p:nvSpPr>
        <p:spPr>
          <a:xfrm>
            <a:off x="539552" y="1052736"/>
            <a:ext cx="8280920" cy="5016758"/>
          </a:xfrm>
          <a:prstGeom prst="rect">
            <a:avLst/>
          </a:prstGeom>
        </p:spPr>
        <p:txBody>
          <a:bodyPr wrap="square">
            <a:spAutoFit/>
          </a:bodyPr>
          <a:lstStyle/>
          <a:p>
            <a:pPr algn="just" rtl="1"/>
            <a:r>
              <a:rPr lang="ar-SA" sz="2000" dirty="0" smtClean="0">
                <a:latin typeface="Sakkal Majalla" pitchFamily="2" charset="-78"/>
                <a:cs typeface="Sakkal Majalla" pitchFamily="2" charset="-78"/>
              </a:rPr>
              <a:t>العلاقة </a:t>
            </a:r>
            <a:r>
              <a:rPr lang="ar-SA" sz="2000" dirty="0" smtClean="0">
                <a:latin typeface="Sakkal Majalla" pitchFamily="2" charset="-78"/>
                <a:cs typeface="Sakkal Majalla" pitchFamily="2" charset="-78"/>
              </a:rPr>
              <a:t>بين الأطراف الرئيسية في المؤسسة تتمحور حول التزام وتفاعل بينهم، وتتضمن العلاقات التالية</a:t>
            </a:r>
            <a:r>
              <a:rPr lang="fr-FR" sz="2000" dirty="0" smtClean="0">
                <a:latin typeface="Sakkal Majalla" pitchFamily="2" charset="-78"/>
                <a:cs typeface="Sakkal Majalla" pitchFamily="2" charset="-78"/>
              </a:rPr>
              <a:t>:</a:t>
            </a:r>
            <a:endParaRPr lang="ar-SA" sz="2000" dirty="0" smtClean="0">
              <a:latin typeface="Sakkal Majalla" pitchFamily="2" charset="-78"/>
              <a:cs typeface="Sakkal Majalla" pitchFamily="2" charset="-78"/>
            </a:endParaRPr>
          </a:p>
          <a:p>
            <a:pPr algn="just" rtl="1"/>
            <a:endParaRPr lang="fr-FR" sz="2000" dirty="0" smtClean="0">
              <a:latin typeface="Sakkal Majalla" pitchFamily="2" charset="-78"/>
              <a:cs typeface="Sakkal Majalla" pitchFamily="2" charset="-78"/>
            </a:endParaRPr>
          </a:p>
          <a:p>
            <a:pPr marL="457200" lvl="0" indent="-457200" algn="just" rtl="1">
              <a:buFont typeface="+mj-lt"/>
              <a:buAutoNum type="arabicPeriod"/>
            </a:pPr>
            <a:r>
              <a:rPr lang="ar-SA" sz="2000" b="1" dirty="0" smtClean="0">
                <a:solidFill>
                  <a:srgbClr val="A9135E"/>
                </a:solidFill>
                <a:latin typeface="Sakkal Majalla" pitchFamily="2" charset="-78"/>
                <a:cs typeface="Sakkal Majalla" pitchFamily="2" charset="-78"/>
              </a:rPr>
              <a:t>أصحاب</a:t>
            </a:r>
            <a:r>
              <a:rPr lang="ar-SA" sz="2000" dirty="0" smtClean="0">
                <a:latin typeface="Sakkal Majalla" pitchFamily="2" charset="-78"/>
                <a:cs typeface="Sakkal Majalla" pitchFamily="2" charset="-78"/>
              </a:rPr>
              <a:t> </a:t>
            </a:r>
            <a:r>
              <a:rPr lang="ar-SA" sz="2000" b="1" dirty="0" err="1" smtClean="0">
                <a:solidFill>
                  <a:srgbClr val="A9135E"/>
                </a:solidFill>
                <a:latin typeface="Sakkal Majalla" pitchFamily="2" charset="-78"/>
                <a:cs typeface="Sakkal Majalla" pitchFamily="2" charset="-78"/>
              </a:rPr>
              <a:t>العلاقة</a:t>
            </a:r>
            <a:r>
              <a:rPr lang="ar-SA" sz="2000" dirty="0" err="1" smtClean="0">
                <a:latin typeface="Sakkal Majalla" pitchFamily="2" charset="-78"/>
                <a:cs typeface="Sakkal Majalla" pitchFamily="2" charset="-78"/>
              </a:rPr>
              <a:t> </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الملاك</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والمعنيون</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والشركاء</a:t>
            </a:r>
            <a:r>
              <a:rPr lang="ar-SA" sz="2000" dirty="0" smtClean="0">
                <a:latin typeface="Sakkal Majalla" pitchFamily="2" charset="-78"/>
                <a:cs typeface="Sakkal Majalla" pitchFamily="2" charset="-78"/>
              </a:rPr>
              <a:t>: يتمثلون في أصحاب المصلحة الرئيسيين في المؤسسة، وهم الملاك والمساهمون والشركاء الذين يمتلكون حصصًا في </a:t>
            </a:r>
            <a:r>
              <a:rPr lang="ar-SA" sz="2000" dirty="0" err="1" smtClean="0">
                <a:latin typeface="Sakkal Majalla" pitchFamily="2" charset="-78"/>
                <a:cs typeface="Sakkal Majalla" pitchFamily="2" charset="-78"/>
              </a:rPr>
              <a:t>المؤسسة.</a:t>
            </a:r>
            <a:r>
              <a:rPr lang="ar-SA" sz="2000" dirty="0" smtClean="0">
                <a:latin typeface="Sakkal Majalla" pitchFamily="2" charset="-78"/>
                <a:cs typeface="Sakkal Majalla" pitchFamily="2" charset="-78"/>
              </a:rPr>
              <a:t> لديهم حقوق وواجبات، وتتطلب العلاقة مستوى عالٍ من التفاهم والتواصل لتحقيق المصالح المشتركة واستدامة المؤسسة</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b="1" dirty="0" smtClean="0">
                <a:solidFill>
                  <a:srgbClr val="A9135E"/>
                </a:solidFill>
                <a:latin typeface="Sakkal Majalla" pitchFamily="2" charset="-78"/>
                <a:cs typeface="Sakkal Majalla" pitchFamily="2" charset="-78"/>
              </a:rPr>
              <a:t>مجلس</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إدارة</a:t>
            </a:r>
            <a:r>
              <a:rPr lang="ar-SA" sz="2000" dirty="0" smtClean="0">
                <a:latin typeface="Sakkal Majalla" pitchFamily="2" charset="-78"/>
                <a:cs typeface="Sakkal Majalla" pitchFamily="2" charset="-78"/>
              </a:rPr>
              <a:t> </a:t>
            </a:r>
            <a:r>
              <a:rPr lang="ar-SA" sz="2000" b="1" dirty="0" err="1" smtClean="0">
                <a:solidFill>
                  <a:srgbClr val="A9135E"/>
                </a:solidFill>
                <a:latin typeface="Sakkal Majalla" pitchFamily="2" charset="-78"/>
                <a:cs typeface="Sakkal Majalla" pitchFamily="2" charset="-78"/>
              </a:rPr>
              <a:t>المؤسسة</a:t>
            </a:r>
            <a:r>
              <a:rPr lang="ar-SA" sz="2000" dirty="0" err="1" smtClean="0">
                <a:latin typeface="Sakkal Majalla" pitchFamily="2" charset="-78"/>
                <a:cs typeface="Sakkal Majalla" pitchFamily="2" charset="-78"/>
              </a:rPr>
              <a:t> </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الحكومة</a:t>
            </a:r>
            <a:r>
              <a:rPr lang="ar-SA" sz="2000" dirty="0" smtClean="0">
                <a:latin typeface="Sakkal Majalla" pitchFamily="2" charset="-78"/>
                <a:cs typeface="Sakkal Majalla" pitchFamily="2" charset="-78"/>
              </a:rPr>
              <a:t>: يُعتبر مجلس الإدارة هيئة قيادية مهمة في المؤسسة، ويمثل أصحاب المصلحة ويتحمل مسؤولية توجيه ورقابة إدارة </a:t>
            </a:r>
            <a:r>
              <a:rPr lang="ar-SA" sz="2000" dirty="0" err="1" smtClean="0">
                <a:latin typeface="Sakkal Majalla" pitchFamily="2" charset="-78"/>
                <a:cs typeface="Sakkal Majalla" pitchFamily="2" charset="-78"/>
              </a:rPr>
              <a:t>المؤسسة.</a:t>
            </a:r>
            <a:r>
              <a:rPr lang="ar-SA" sz="2000" dirty="0" smtClean="0">
                <a:latin typeface="Sakkal Majalla" pitchFamily="2" charset="-78"/>
                <a:cs typeface="Sakkal Majalla" pitchFamily="2" charset="-78"/>
              </a:rPr>
              <a:t> قد يتكون من أعضاء داخليين وخارجيين، ويعمل على صياغة الاستراتيجيات واتخاذ القرارات الرئيسية التي تؤثر في المؤسسة</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b="1" dirty="0" smtClean="0">
                <a:solidFill>
                  <a:srgbClr val="A9135E"/>
                </a:solidFill>
                <a:latin typeface="Sakkal Majalla" pitchFamily="2" charset="-78"/>
                <a:cs typeface="Sakkal Majalla" pitchFamily="2" charset="-78"/>
              </a:rPr>
              <a:t>الإدارة</a:t>
            </a:r>
            <a:r>
              <a:rPr lang="ar-SA" sz="2000" dirty="0" smtClean="0">
                <a:latin typeface="Sakkal Majalla" pitchFamily="2" charset="-78"/>
                <a:cs typeface="Sakkal Majalla" pitchFamily="2" charset="-78"/>
              </a:rPr>
              <a:t> </a:t>
            </a:r>
            <a:r>
              <a:rPr lang="ar-SA" sz="2000" b="1" dirty="0" smtClean="0">
                <a:solidFill>
                  <a:srgbClr val="A9135E"/>
                </a:solidFill>
                <a:latin typeface="Sakkal Majalla" pitchFamily="2" charset="-78"/>
                <a:cs typeface="Sakkal Majalla" pitchFamily="2" charset="-78"/>
              </a:rPr>
              <a:t>التنفيذية</a:t>
            </a:r>
            <a:r>
              <a:rPr lang="ar-SA" sz="2000" dirty="0" smtClean="0">
                <a:latin typeface="Sakkal Majalla" pitchFamily="2" charset="-78"/>
                <a:cs typeface="Sakkal Majalla" pitchFamily="2" charset="-78"/>
              </a:rPr>
              <a:t>: تتولى المسؤولية اليومية لإدارة المؤسسة وتنفيذ سياسات وقرارات مجلس </a:t>
            </a:r>
            <a:r>
              <a:rPr lang="ar-SA" sz="2000" dirty="0" err="1" smtClean="0">
                <a:latin typeface="Sakkal Majalla" pitchFamily="2" charset="-78"/>
                <a:cs typeface="Sakkal Majalla" pitchFamily="2" charset="-78"/>
              </a:rPr>
              <a:t>الإدارة.</a:t>
            </a:r>
            <a:r>
              <a:rPr lang="ar-SA" sz="2000" dirty="0" smtClean="0">
                <a:latin typeface="Sakkal Majalla" pitchFamily="2" charset="-78"/>
                <a:cs typeface="Sakkal Majalla" pitchFamily="2" charset="-78"/>
              </a:rPr>
              <a:t> تشمل الإدارة التنفيذية المدير التنفيذي وفرق الإدارة المختلفة، وتعمل على تحقيق أهداف المؤسسة وتنفيذ الخطط والبرامج المعتمدة</a:t>
            </a:r>
            <a:r>
              <a:rPr lang="fr-FR" sz="2000" dirty="0" smtClean="0">
                <a:latin typeface="Sakkal Majalla" pitchFamily="2" charset="-78"/>
                <a:cs typeface="Sakkal Majalla" pitchFamily="2" charset="-78"/>
              </a:rPr>
              <a:t>.</a:t>
            </a:r>
          </a:p>
          <a:p>
            <a:pPr algn="just" rtl="1"/>
            <a:r>
              <a:rPr lang="ar-SA" sz="2000" b="1" dirty="0" smtClean="0">
                <a:solidFill>
                  <a:srgbClr val="A9135E"/>
                </a:solidFill>
                <a:latin typeface="Sakkal Majalla" pitchFamily="2" charset="-78"/>
                <a:cs typeface="Sakkal Majalla" pitchFamily="2" charset="-78"/>
              </a:rPr>
              <a:t>تلك العلاقات تحتاج إلى التفاهم والتنسيق بين جميع الأطراف لتحقيق النجاح والاستدامة في المؤسسة، وضمان تحقيق المصالح المشتركة والوفاء بالتزامات الجميع</a:t>
            </a:r>
            <a:r>
              <a:rPr lang="fr-FR" sz="2000" b="1" dirty="0" smtClean="0">
                <a:solidFill>
                  <a:srgbClr val="A9135E"/>
                </a:solidFill>
                <a:latin typeface="Sakkal Majalla" pitchFamily="2" charset="-78"/>
                <a:cs typeface="Sakkal Majalla" pitchFamily="2" charset="-78"/>
              </a:rPr>
              <a:t>.</a:t>
            </a:r>
          </a:p>
          <a:p>
            <a:pPr marL="457200" lvl="0" indent="-457200" algn="just" rtl="1"/>
            <a:endParaRPr lang="ar-SA" sz="2000" dirty="0" smtClean="0">
              <a:latin typeface="Sakkal Majalla" pitchFamily="2" charset="-78"/>
              <a:cs typeface="Sakkal Majalla" pitchFamily="2" charset="-78"/>
            </a:endParaRPr>
          </a:p>
          <a:p>
            <a:pPr algn="just" rtl="1"/>
            <a:endParaRPr lang="fr-FR" sz="2000" dirty="0" smtClean="0">
              <a:latin typeface="Sakkal Majalla" pitchFamily="2" charset="-78"/>
              <a:cs typeface="Sakkal Majalla" pitchFamily="2" charset="-78"/>
            </a:endParaRPr>
          </a:p>
          <a:p>
            <a:pPr algn="just" rtl="1"/>
            <a:endParaRPr lang="fr-FR" sz="2000" dirty="0">
              <a:latin typeface="Sakkal Majalla" pitchFamily="2" charset="-78"/>
              <a:cs typeface="Sakkal Majalla"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الحوكمة – خالد محمد الشريعة"/>
          <p:cNvPicPr>
            <a:picLocks noChangeAspect="1" noChangeArrowheads="1"/>
          </p:cNvPicPr>
          <p:nvPr/>
        </p:nvPicPr>
        <p:blipFill>
          <a:blip r:embed="rId2" cstate="print"/>
          <a:srcRect/>
          <a:stretch>
            <a:fillRect/>
          </a:stretch>
        </p:blipFill>
        <p:spPr bwMode="auto">
          <a:xfrm>
            <a:off x="179512" y="908720"/>
            <a:ext cx="8640960" cy="56886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31640" y="188640"/>
            <a:ext cx="7200800" cy="646331"/>
          </a:xfrm>
          <a:prstGeom prst="rect">
            <a:avLst/>
          </a:prstGeom>
          <a:solidFill>
            <a:schemeClr val="accent5">
              <a:lumMod val="20000"/>
              <a:lumOff val="8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الهيكل الهرمي </a:t>
            </a:r>
            <a:r>
              <a:rPr lang="ar-SA" sz="3600" b="1" dirty="0" err="1" smtClean="0">
                <a:solidFill>
                  <a:schemeClr val="accent5">
                    <a:lumMod val="75000"/>
                  </a:schemeClr>
                </a:solidFill>
                <a:latin typeface="Sakkal Majalla" pitchFamily="2" charset="-78"/>
                <a:cs typeface="Sakkal Majalla" pitchFamily="2" charset="-78"/>
              </a:rPr>
              <a:t>لمفهوم </a:t>
            </a:r>
            <a:r>
              <a:rPr lang="ar-SA" sz="3600" b="1" dirty="0" smtClean="0">
                <a:solidFill>
                  <a:schemeClr val="accent5">
                    <a:lumMod val="75000"/>
                  </a:schemeClr>
                </a:solidFill>
                <a:latin typeface="Sakkal Majalla" pitchFamily="2" charset="-78"/>
                <a:cs typeface="Sakkal Majalla" pitchFamily="2" charset="-78"/>
              </a:rPr>
              <a:t>“</a:t>
            </a:r>
            <a:r>
              <a:rPr lang="ar-SA" sz="3600" b="1" dirty="0" err="1" smtClean="0">
                <a:solidFill>
                  <a:schemeClr val="accent5">
                    <a:lumMod val="75000"/>
                  </a:schemeClr>
                </a:solidFill>
                <a:latin typeface="Sakkal Majalla" pitchFamily="2" charset="-78"/>
                <a:cs typeface="Sakkal Majalla" pitchFamily="2" charset="-78"/>
              </a:rPr>
              <a:t>الحوكمة</a:t>
            </a:r>
            <a:r>
              <a:rPr lang="ar-SA" sz="3600" b="1" dirty="0" smtClean="0">
                <a:solidFill>
                  <a:schemeClr val="accent5">
                    <a:lumMod val="75000"/>
                  </a:schemeClr>
                </a:solidFill>
                <a:latin typeface="Sakkal Majalla" pitchFamily="2" charset="-78"/>
                <a:cs typeface="Sakkal Majalla" pitchFamily="2" charset="-78"/>
              </a:rPr>
              <a:t> </a:t>
            </a:r>
            <a:r>
              <a:rPr lang="ar-SA" sz="3600" b="1" dirty="0" smtClean="0">
                <a:solidFill>
                  <a:schemeClr val="accent5">
                    <a:lumMod val="75000"/>
                  </a:schemeClr>
                </a:solidFill>
                <a:latin typeface="Sakkal Majalla" pitchFamily="2" charset="-78"/>
                <a:cs typeface="Sakkal Majalla" pitchFamily="2" charset="-78"/>
              </a:rPr>
              <a:t>المؤسسية</a:t>
            </a:r>
            <a:endParaRPr lang="fr-FR" sz="3600" b="1" dirty="0" smtClean="0">
              <a:solidFill>
                <a:schemeClr val="accent5">
                  <a:lumMod val="75000"/>
                </a:schemeClr>
              </a:solidFill>
              <a:latin typeface="Sakkal Majalla" pitchFamily="2" charset="-78"/>
              <a:cs typeface="Sakkal Majalla" pitchFamily="2" charset="-78"/>
            </a:endParaRPr>
          </a:p>
        </p:txBody>
      </p:sp>
      <p:sp>
        <p:nvSpPr>
          <p:cNvPr id="4" name="Rectangle 3"/>
          <p:cNvSpPr/>
          <p:nvPr/>
        </p:nvSpPr>
        <p:spPr>
          <a:xfrm>
            <a:off x="395536" y="1196752"/>
            <a:ext cx="8280920" cy="4708981"/>
          </a:xfrm>
          <a:prstGeom prst="rect">
            <a:avLst/>
          </a:prstGeom>
        </p:spPr>
        <p:txBody>
          <a:bodyPr wrap="square">
            <a:spAutoFit/>
          </a:bodyPr>
          <a:lstStyle/>
          <a:p>
            <a:pPr algn="just" rtl="1"/>
            <a:r>
              <a:rPr lang="ar-SA" sz="2000" dirty="0" smtClean="0">
                <a:latin typeface="Sakkal Majalla" pitchFamily="2" charset="-78"/>
                <a:cs typeface="Sakkal Majalla" pitchFamily="2" charset="-78"/>
              </a:rPr>
              <a:t>الهيكل </a:t>
            </a:r>
            <a:r>
              <a:rPr lang="ar-SA" sz="2000" dirty="0" smtClean="0">
                <a:latin typeface="Sakkal Majalla" pitchFamily="2" charset="-78"/>
                <a:cs typeface="Sakkal Majalla" pitchFamily="2" charset="-78"/>
              </a:rPr>
              <a:t>الهرمي </a:t>
            </a:r>
            <a:r>
              <a:rPr lang="ar-SA" sz="2000" dirty="0" err="1" smtClean="0">
                <a:latin typeface="Sakkal Majalla" pitchFamily="2" charset="-78"/>
                <a:cs typeface="Sakkal Majalla" pitchFamily="2" charset="-78"/>
              </a:rPr>
              <a:t>للحوكمة</a:t>
            </a:r>
            <a:r>
              <a:rPr lang="ar-SA" sz="2000" dirty="0" smtClean="0">
                <a:latin typeface="Sakkal Majalla" pitchFamily="2" charset="-78"/>
                <a:cs typeface="Sakkal Majalla" pitchFamily="2" charset="-78"/>
              </a:rPr>
              <a:t> المؤسسية يشير إلى الإطار الهيكلي لتنظيم وإدارة العمليات داخل </a:t>
            </a:r>
            <a:r>
              <a:rPr lang="ar-SA" sz="2000" dirty="0" err="1" smtClean="0">
                <a:latin typeface="Sakkal Majalla" pitchFamily="2" charset="-78"/>
                <a:cs typeface="Sakkal Majalla" pitchFamily="2" charset="-78"/>
              </a:rPr>
              <a:t>المؤسسات.</a:t>
            </a:r>
            <a:r>
              <a:rPr lang="ar-SA" sz="2000" dirty="0" smtClean="0">
                <a:latin typeface="Sakkal Majalla" pitchFamily="2" charset="-78"/>
                <a:cs typeface="Sakkal Majalla" pitchFamily="2" charset="-78"/>
              </a:rPr>
              <a:t> تعتمد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المؤسسية على ثلاثة محاور رئيسية</a:t>
            </a:r>
            <a:r>
              <a:rPr lang="fr-FR" sz="2000" dirty="0" smtClean="0">
                <a:latin typeface="Sakkal Majalla" pitchFamily="2" charset="-78"/>
                <a:cs typeface="Sakkal Majalla" pitchFamily="2" charset="-78"/>
              </a:rPr>
              <a:t>:</a:t>
            </a:r>
          </a:p>
          <a:p>
            <a:pPr lvl="0" algn="just" rtl="1"/>
            <a:r>
              <a:rPr lang="ar-SA" sz="2000" b="1" dirty="0" smtClean="0">
                <a:solidFill>
                  <a:srgbClr val="A9135E"/>
                </a:solidFill>
                <a:latin typeface="Sakkal Majalla" pitchFamily="2" charset="-78"/>
                <a:cs typeface="Sakkal Majalla" pitchFamily="2" charset="-78"/>
              </a:rPr>
              <a:t>المحور الأول: </a:t>
            </a:r>
            <a:r>
              <a:rPr lang="ar-SA" sz="2000" dirty="0" smtClean="0">
                <a:latin typeface="Sakkal Majalla" pitchFamily="2" charset="-78"/>
                <a:cs typeface="Sakkal Majalla" pitchFamily="2" charset="-78"/>
              </a:rPr>
              <a:t>يركز على أعمال المؤسسة بشكل عام ويشمل تخطيط الاستراتيجية وتحديد الأهداف العامة </a:t>
            </a:r>
            <a:r>
              <a:rPr lang="ar-SA" sz="2000" dirty="0" err="1" smtClean="0">
                <a:latin typeface="Sakkal Majalla" pitchFamily="2" charset="-78"/>
                <a:cs typeface="Sakkal Majalla" pitchFamily="2" charset="-78"/>
              </a:rPr>
              <a:t>للمؤسسة.</a:t>
            </a:r>
            <a:r>
              <a:rPr lang="ar-SA" sz="2000" dirty="0" smtClean="0">
                <a:latin typeface="Sakkal Majalla" pitchFamily="2" charset="-78"/>
                <a:cs typeface="Sakkal Majalla" pitchFamily="2" charset="-78"/>
              </a:rPr>
              <a:t> يهدف هذا المحور إلى تحقيق القيمة المضافة والتركيز على الجودة والتميز والشفافية في تقديم الخدمات</a:t>
            </a:r>
            <a:r>
              <a:rPr lang="fr-FR" sz="2000" dirty="0" smtClean="0">
                <a:latin typeface="Sakkal Majalla" pitchFamily="2" charset="-78"/>
                <a:cs typeface="Sakkal Majalla" pitchFamily="2" charset="-78"/>
              </a:rPr>
              <a:t>.</a:t>
            </a:r>
            <a:endParaRPr lang="ar-SA" sz="2000" dirty="0" smtClean="0">
              <a:latin typeface="Sakkal Majalla" pitchFamily="2" charset="-78"/>
              <a:cs typeface="Sakkal Majalla" pitchFamily="2" charset="-78"/>
            </a:endParaRPr>
          </a:p>
          <a:p>
            <a:pPr lvl="0" algn="just" rtl="1"/>
            <a:endParaRPr lang="ar-SA" sz="2000" dirty="0" smtClean="0">
              <a:latin typeface="Sakkal Majalla" pitchFamily="2" charset="-78"/>
              <a:cs typeface="Sakkal Majalla" pitchFamily="2" charset="-78"/>
            </a:endParaRPr>
          </a:p>
          <a:p>
            <a:pPr lvl="0" algn="just" rtl="1"/>
            <a:r>
              <a:rPr lang="ar-SA" sz="2000" b="1" dirty="0" smtClean="0">
                <a:solidFill>
                  <a:srgbClr val="A9135E"/>
                </a:solidFill>
                <a:latin typeface="Sakkal Majalla" pitchFamily="2" charset="-78"/>
                <a:cs typeface="Sakkal Majalla" pitchFamily="2" charset="-78"/>
              </a:rPr>
              <a:t>المحور الثاني: </a:t>
            </a:r>
            <a:r>
              <a:rPr lang="ar-SA" sz="2000" dirty="0" smtClean="0">
                <a:latin typeface="Sakkal Majalla" pitchFamily="2" charset="-78"/>
                <a:cs typeface="Sakkal Majalla" pitchFamily="2" charset="-78"/>
              </a:rPr>
              <a:t>يتعلق بالجوانب </a:t>
            </a:r>
            <a:r>
              <a:rPr lang="ar-SA" sz="2000" dirty="0" smtClean="0">
                <a:latin typeface="Sakkal Majalla" pitchFamily="2" charset="-78"/>
                <a:cs typeface="Sakkal Majalla" pitchFamily="2" charset="-78"/>
              </a:rPr>
              <a:t>المالية</a:t>
            </a:r>
            <a:r>
              <a:rPr lang="ar-SA" sz="2000" dirty="0" smtClean="0">
                <a:latin typeface="Sakkal Majalla" pitchFamily="2" charset="-78"/>
                <a:cs typeface="Sakkal Majalla" pitchFamily="2" charset="-78"/>
              </a:rPr>
              <a:t> وإدارة </a:t>
            </a:r>
            <a:r>
              <a:rPr lang="ar-SA" sz="2000" dirty="0" err="1" smtClean="0">
                <a:latin typeface="Sakkal Majalla" pitchFamily="2" charset="-78"/>
                <a:cs typeface="Sakkal Majalla" pitchFamily="2" charset="-78"/>
              </a:rPr>
              <a:t>المصروفات.</a:t>
            </a:r>
            <a:r>
              <a:rPr lang="ar-SA" sz="2000" dirty="0" smtClean="0">
                <a:latin typeface="Sakkal Majalla" pitchFamily="2" charset="-78"/>
                <a:cs typeface="Sakkal Majalla" pitchFamily="2" charset="-78"/>
              </a:rPr>
              <a:t> يشارك في هذا المحور المديرون التنفيذيون والمديرين الماليين ويهدفون إلى وضع معايير مالية ومحاسبية صحيحة وتقليل التكاليف وتحقيق الأهداف المالية للمؤسسة</a:t>
            </a:r>
            <a:r>
              <a:rPr lang="fr-FR" sz="2000" dirty="0" smtClean="0">
                <a:latin typeface="Sakkal Majalla" pitchFamily="2" charset="-78"/>
                <a:cs typeface="Sakkal Majalla" pitchFamily="2" charset="-78"/>
              </a:rPr>
              <a:t>.</a:t>
            </a:r>
            <a:endParaRPr lang="ar-SA" sz="2000" dirty="0" smtClean="0">
              <a:latin typeface="Sakkal Majalla" pitchFamily="2" charset="-78"/>
              <a:cs typeface="Sakkal Majalla" pitchFamily="2" charset="-78"/>
            </a:endParaRPr>
          </a:p>
          <a:p>
            <a:pPr lvl="0" algn="just" rtl="1"/>
            <a:endParaRPr lang="fr-FR" sz="2000" dirty="0" smtClean="0">
              <a:latin typeface="Sakkal Majalla" pitchFamily="2" charset="-78"/>
              <a:cs typeface="Sakkal Majalla" pitchFamily="2" charset="-78"/>
            </a:endParaRPr>
          </a:p>
          <a:p>
            <a:pPr lvl="0" algn="just" rtl="1"/>
            <a:r>
              <a:rPr lang="ar-SA" sz="2000" b="1" dirty="0" smtClean="0">
                <a:solidFill>
                  <a:srgbClr val="A9135E"/>
                </a:solidFill>
                <a:latin typeface="Sakkal Majalla" pitchFamily="2" charset="-78"/>
                <a:cs typeface="Sakkal Majalla" pitchFamily="2" charset="-78"/>
              </a:rPr>
              <a:t>المحور الثالث: </a:t>
            </a:r>
            <a:r>
              <a:rPr lang="ar-SA" sz="2000" dirty="0" smtClean="0">
                <a:latin typeface="Sakkal Majalla" pitchFamily="2" charset="-78"/>
                <a:cs typeface="Sakkal Majalla" pitchFamily="2" charset="-78"/>
              </a:rPr>
              <a:t>يتعلق بإدارة خدمات تقنية المعلومات ويشمل الأنشطة التقنية وعمليات </a:t>
            </a:r>
            <a:r>
              <a:rPr lang="ar-SA" sz="2000" dirty="0" err="1" smtClean="0">
                <a:latin typeface="Sakkal Majalla" pitchFamily="2" charset="-78"/>
                <a:cs typeface="Sakkal Majalla" pitchFamily="2" charset="-78"/>
              </a:rPr>
              <a:t>التشغيل.</a:t>
            </a:r>
            <a:r>
              <a:rPr lang="ar-SA" sz="2000" dirty="0" smtClean="0">
                <a:latin typeface="Sakkal Majalla" pitchFamily="2" charset="-78"/>
                <a:cs typeface="Sakkal Majalla" pitchFamily="2" charset="-78"/>
              </a:rPr>
              <a:t> يعمل المدراء التقنيون ومدراء عمليات التشغيل على تحقيق الأهداف المحددة وتوفير الخدمات والعمليات بكفاءة وفقًا </a:t>
            </a:r>
            <a:r>
              <a:rPr lang="ar-SA" sz="2000" dirty="0" smtClean="0">
                <a:latin typeface="Sakkal Majalla" pitchFamily="2" charset="-78"/>
                <a:cs typeface="Sakkal Majalla" pitchFamily="2" charset="-78"/>
              </a:rPr>
              <a:t>للمعايير</a:t>
            </a:r>
            <a:r>
              <a:rPr lang="ar-SA" sz="2000" dirty="0" smtClean="0"/>
              <a:t> </a:t>
            </a:r>
            <a:r>
              <a:rPr lang="ar-SA" sz="2000" dirty="0" smtClean="0">
                <a:latin typeface="Sakkal Majalla" pitchFamily="2" charset="-78"/>
                <a:cs typeface="Sakkal Majalla" pitchFamily="2" charset="-78"/>
              </a:rPr>
              <a:t>المحددة</a:t>
            </a:r>
            <a:r>
              <a:rPr lang="fr-FR" sz="2000" dirty="0" smtClean="0"/>
              <a:t>.</a:t>
            </a:r>
          </a:p>
          <a:p>
            <a:pPr lvl="0" algn="just" rtl="1"/>
            <a:endParaRPr lang="fr-FR" sz="2000" dirty="0" smtClean="0">
              <a:latin typeface="Sakkal Majalla" pitchFamily="2" charset="-78"/>
              <a:cs typeface="Sakkal Majalla" pitchFamily="2" charset="-78"/>
            </a:endParaRPr>
          </a:p>
          <a:p>
            <a:pPr marL="457200" lvl="0" indent="-457200" algn="just" rtl="1"/>
            <a:endParaRPr lang="ar-SA" sz="2000" dirty="0" smtClean="0">
              <a:latin typeface="Sakkal Majalla" pitchFamily="2" charset="-78"/>
              <a:cs typeface="Sakkal Majalla" pitchFamily="2" charset="-78"/>
            </a:endParaRPr>
          </a:p>
          <a:p>
            <a:pPr algn="just" rtl="1"/>
            <a:endParaRPr lang="fr-FR" sz="2000" dirty="0" smtClean="0">
              <a:latin typeface="Sakkal Majalla" pitchFamily="2" charset="-78"/>
              <a:cs typeface="Sakkal Majalla" pitchFamily="2" charset="-78"/>
            </a:endParaRPr>
          </a:p>
          <a:p>
            <a:pPr algn="just" rtl="1"/>
            <a:endParaRPr lang="fr-FR" sz="2000" dirty="0">
              <a:latin typeface="Sakkal Majalla" pitchFamily="2" charset="-78"/>
              <a:cs typeface="Sakkal Majalla"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84784"/>
            <a:ext cx="7704856" cy="3693319"/>
          </a:xfrm>
          <a:prstGeom prst="rect">
            <a:avLst/>
          </a:prstGeom>
        </p:spPr>
        <p:txBody>
          <a:bodyPr wrap="square">
            <a:spAutoFit/>
          </a:bodyPr>
          <a:lstStyle/>
          <a:p>
            <a:pPr algn="just" rtl="1"/>
            <a:r>
              <a:rPr lang="ar-SA" dirty="0" smtClean="0">
                <a:latin typeface="Sakkal Majalla" pitchFamily="2" charset="-78"/>
                <a:cs typeface="Sakkal Majalla" pitchFamily="2" charset="-78"/>
              </a:rPr>
              <a:t>اجتماعهم عام 2015 بمدينة </a:t>
            </a:r>
            <a:r>
              <a:rPr lang="ar-SA" dirty="0" err="1" smtClean="0">
                <a:latin typeface="Sakkal Majalla" pitchFamily="2" charset="-78"/>
                <a:cs typeface="Sakkal Majalla" pitchFamily="2" charset="-78"/>
              </a:rPr>
              <a:t>أنطاليا</a:t>
            </a:r>
            <a:r>
              <a:rPr lang="ar-SA" dirty="0" smtClean="0">
                <a:latin typeface="Sakkal Majalla" pitchFamily="2" charset="-78"/>
                <a:cs typeface="Sakkal Majalla" pitchFamily="2" charset="-78"/>
              </a:rPr>
              <a:t> التركية قرار مجلس منظمة التعاون الاقتصادي </a:t>
            </a:r>
            <a:r>
              <a:rPr lang="ar-SA" dirty="0" err="1" smtClean="0">
                <a:latin typeface="Sakkal Majalla" pitchFamily="2" charset="-78"/>
                <a:cs typeface="Sakkal Majalla" pitchFamily="2" charset="-78"/>
              </a:rPr>
              <a:t>والتنمية (</a:t>
            </a:r>
            <a:r>
              <a:rPr lang="fr-FR" dirty="0" smtClean="0">
                <a:latin typeface="Sakkal Majalla" pitchFamily="2" charset="-78"/>
                <a:cs typeface="Sakkal Majalla" pitchFamily="2" charset="-78"/>
              </a:rPr>
              <a:t>OECD) </a:t>
            </a:r>
            <a:r>
              <a:rPr lang="ar-SA" dirty="0" smtClean="0">
                <a:latin typeface="Sakkal Majalla" pitchFamily="2" charset="-78"/>
                <a:cs typeface="Sakkal Majalla" pitchFamily="2" charset="-78"/>
              </a:rPr>
              <a:t>حول مبادئ </a:t>
            </a:r>
            <a:r>
              <a:rPr lang="ar-SA" dirty="0" err="1" smtClean="0">
                <a:latin typeface="Sakkal Majalla" pitchFamily="2" charset="-78"/>
                <a:cs typeface="Sakkal Majalla" pitchFamily="2" charset="-78"/>
              </a:rPr>
              <a:t>الحوكمة</a:t>
            </a:r>
            <a:r>
              <a:rPr lang="ar-SA" dirty="0" smtClean="0">
                <a:latin typeface="Sakkal Majalla" pitchFamily="2" charset="-78"/>
                <a:cs typeface="Sakkal Majalla" pitchFamily="2" charset="-78"/>
              </a:rPr>
              <a:t> للشركات، والتي تم الاتفاق على أن يطلق عليها </a:t>
            </a:r>
            <a:r>
              <a:rPr lang="ar-SA" dirty="0" err="1" smtClean="0">
                <a:latin typeface="Sakkal Majalla" pitchFamily="2" charset="-78"/>
                <a:cs typeface="Sakkal Majalla" pitchFamily="2" charset="-78"/>
              </a:rPr>
              <a:t>مبادئ (</a:t>
            </a:r>
            <a:r>
              <a:rPr lang="fr-FR" dirty="0" smtClean="0">
                <a:latin typeface="Sakkal Majalla" pitchFamily="2" charset="-78"/>
                <a:cs typeface="Sakkal Majalla" pitchFamily="2" charset="-78"/>
              </a:rPr>
              <a:t>OECD/G20) </a:t>
            </a:r>
            <a:r>
              <a:rPr lang="ar-SA" dirty="0" err="1" smtClean="0">
                <a:latin typeface="Sakkal Majalla" pitchFamily="2" charset="-78"/>
                <a:cs typeface="Sakkal Majalla" pitchFamily="2" charset="-78"/>
              </a:rPr>
              <a:t>لحوكمة</a:t>
            </a:r>
            <a:r>
              <a:rPr lang="ar-SA" dirty="0" smtClean="0">
                <a:latin typeface="Sakkal Majalla" pitchFamily="2" charset="-78"/>
                <a:cs typeface="Sakkal Majalla" pitchFamily="2" charset="-78"/>
              </a:rPr>
              <a:t> الشركات، وهذه المبادئ </a:t>
            </a:r>
            <a:r>
              <a:rPr lang="ar-SA" dirty="0" err="1" smtClean="0">
                <a:latin typeface="Sakkal Majalla" pitchFamily="2" charset="-78"/>
                <a:cs typeface="Sakkal Majalla" pitchFamily="2" charset="-78"/>
              </a:rPr>
              <a:t>هي</a:t>
            </a:r>
            <a:r>
              <a:rPr lang="ar-SA" dirty="0" err="1" smtClean="0">
                <a:latin typeface="Sakkal Majalla" pitchFamily="2" charset="-78"/>
                <a:cs typeface="Sakkal Majalla" pitchFamily="2" charset="-78"/>
              </a:rPr>
              <a:t>:</a:t>
            </a:r>
            <a:endParaRPr lang="ar-SA" dirty="0" smtClean="0">
              <a:latin typeface="Sakkal Majalla" pitchFamily="2" charset="-78"/>
              <a:cs typeface="Sakkal Majalla" pitchFamily="2" charset="-78"/>
            </a:endParaRPr>
          </a:p>
          <a:p>
            <a:pPr algn="just" rtl="1"/>
            <a:endParaRPr lang="ar-SA" dirty="0" smtClean="0">
              <a:latin typeface="Sakkal Majalla" pitchFamily="2" charset="-78"/>
              <a:cs typeface="Sakkal Majalla" pitchFamily="2" charset="-78"/>
            </a:endParaRPr>
          </a:p>
          <a:p>
            <a:pPr algn="just" rtl="1"/>
            <a:r>
              <a:rPr lang="ar-SA" dirty="0" smtClean="0">
                <a:latin typeface="Sakkal Majalla" pitchFamily="2" charset="-78"/>
                <a:cs typeface="Sakkal Majalla" pitchFamily="2" charset="-78"/>
              </a:rPr>
              <a:t>1- ضمان وجود أساس لإطار فعال </a:t>
            </a:r>
            <a:r>
              <a:rPr lang="ar-SA" dirty="0" err="1" smtClean="0">
                <a:latin typeface="Sakkal Majalla" pitchFamily="2" charset="-78"/>
                <a:cs typeface="Sakkal Majalla" pitchFamily="2" charset="-78"/>
              </a:rPr>
              <a:t>لحوكمة</a:t>
            </a:r>
            <a:r>
              <a:rPr lang="ar-SA" dirty="0" smtClean="0">
                <a:latin typeface="Sakkal Majalla" pitchFamily="2" charset="-78"/>
                <a:cs typeface="Sakkal Majalla" pitchFamily="2" charset="-78"/>
              </a:rPr>
              <a:t> الشركات من خلال قواعد قانونية واضحة وصريحة للالتزام </a:t>
            </a:r>
            <a:r>
              <a:rPr lang="ar-SA" dirty="0" err="1" smtClean="0">
                <a:latin typeface="Sakkal Majalla" pitchFamily="2" charset="-78"/>
                <a:cs typeface="Sakkal Majalla" pitchFamily="2" charset="-78"/>
              </a:rPr>
              <a:t>بها</a:t>
            </a:r>
            <a:r>
              <a:rPr lang="ar-SA" dirty="0" smtClean="0">
                <a:latin typeface="Sakkal Majalla" pitchFamily="2" charset="-78"/>
                <a:cs typeface="Sakkal Majalla" pitchFamily="2" charset="-78"/>
              </a:rPr>
              <a:t> من قبل الشركات.</a:t>
            </a:r>
          </a:p>
          <a:p>
            <a:pPr algn="just" rtl="1"/>
            <a:r>
              <a:rPr lang="ar-SA" dirty="0" smtClean="0">
                <a:latin typeface="Sakkal Majalla" pitchFamily="2" charset="-78"/>
                <a:cs typeface="Sakkal Majalla" pitchFamily="2" charset="-78"/>
              </a:rPr>
              <a:t>2- الالتزام بحقوق المساهمين والمعاملة المتكافئة للمساهمين والالتزام بالأسس القانونية في توزيع المسئوليات ضمن المستويات التنظيمية </a:t>
            </a:r>
            <a:r>
              <a:rPr lang="ar-SA" dirty="0" err="1" smtClean="0">
                <a:latin typeface="Sakkal Majalla" pitchFamily="2" charset="-78"/>
                <a:cs typeface="Sakkal Majalla" pitchFamily="2" charset="-78"/>
              </a:rPr>
              <a:t>والادارية</a:t>
            </a:r>
            <a:r>
              <a:rPr lang="ar-SA" dirty="0" smtClean="0">
                <a:latin typeface="Sakkal Majalla" pitchFamily="2" charset="-78"/>
                <a:cs typeface="Sakkal Majalla" pitchFamily="2" charset="-78"/>
              </a:rPr>
              <a:t> في الشركة.</a:t>
            </a:r>
          </a:p>
          <a:p>
            <a:pPr algn="just" rtl="1"/>
            <a:r>
              <a:rPr lang="ar-SA" dirty="0" smtClean="0">
                <a:latin typeface="Sakkal Majalla" pitchFamily="2" charset="-78"/>
                <a:cs typeface="Sakkal Majalla" pitchFamily="2" charset="-78"/>
              </a:rPr>
              <a:t>3- تأمين بيئة حافزة للمؤسسات الاستثمارية، وأسواق الأسهم، وشركات الوسطاء في تداول الاوراق المالية وفقا لقواعد </a:t>
            </a:r>
            <a:r>
              <a:rPr lang="ar-SA" dirty="0" err="1" smtClean="0">
                <a:latin typeface="Sakkal Majalla" pitchFamily="2" charset="-78"/>
                <a:cs typeface="Sakkal Majalla" pitchFamily="2" charset="-78"/>
              </a:rPr>
              <a:t>حوكمة</a:t>
            </a:r>
            <a:r>
              <a:rPr lang="ar-SA" dirty="0" smtClean="0">
                <a:latin typeface="Sakkal Majalla" pitchFamily="2" charset="-78"/>
                <a:cs typeface="Sakkal Majalla" pitchFamily="2" charset="-78"/>
              </a:rPr>
              <a:t> الشركات.</a:t>
            </a:r>
          </a:p>
          <a:p>
            <a:pPr algn="just" rtl="1"/>
            <a:r>
              <a:rPr lang="ar-SA" dirty="0" smtClean="0">
                <a:latin typeface="Sakkal Majalla" pitchFamily="2" charset="-78"/>
                <a:cs typeface="Sakkal Majalla" pitchFamily="2" charset="-78"/>
              </a:rPr>
              <a:t>4- تنظيم دور أصحاب المصالح في </a:t>
            </a:r>
            <a:r>
              <a:rPr lang="ar-SA" dirty="0" err="1" smtClean="0">
                <a:latin typeface="Sakkal Majalla" pitchFamily="2" charset="-78"/>
                <a:cs typeface="Sakkal Majalla" pitchFamily="2" charset="-78"/>
              </a:rPr>
              <a:t>حوكمة</a:t>
            </a:r>
            <a:r>
              <a:rPr lang="ar-SA" dirty="0" smtClean="0">
                <a:latin typeface="Sakkal Majalla" pitchFamily="2" charset="-78"/>
                <a:cs typeface="Sakkal Majalla" pitchFamily="2" charset="-78"/>
              </a:rPr>
              <a:t> الشركات وفقاً للقانون بما يضمن تحقيق الشركة لأهدافها وضمان التعامل بطريقة عادلة بالنسبة للمساهمين والعمال والدائنين </a:t>
            </a:r>
            <a:r>
              <a:rPr lang="ar-SA" dirty="0" err="1" smtClean="0">
                <a:latin typeface="Sakkal Majalla" pitchFamily="2" charset="-78"/>
                <a:cs typeface="Sakkal Majalla" pitchFamily="2" charset="-78"/>
              </a:rPr>
              <a:t>والاطراف</a:t>
            </a:r>
            <a:r>
              <a:rPr lang="ar-SA" dirty="0" smtClean="0">
                <a:latin typeface="Sakkal Majalla" pitchFamily="2" charset="-78"/>
                <a:cs typeface="Sakkal Majalla" pitchFamily="2" charset="-78"/>
              </a:rPr>
              <a:t> الأخرى.</a:t>
            </a:r>
          </a:p>
          <a:p>
            <a:pPr algn="just" rtl="1"/>
            <a:r>
              <a:rPr lang="ar-SA" dirty="0" smtClean="0">
                <a:latin typeface="Sakkal Majalla" pitchFamily="2" charset="-78"/>
                <a:cs typeface="Sakkal Majalla" pitchFamily="2" charset="-78"/>
              </a:rPr>
              <a:t>5- الافصاح والشفافية عن الوضع المالي </a:t>
            </a:r>
            <a:r>
              <a:rPr lang="ar-SA" dirty="0" err="1" smtClean="0">
                <a:latin typeface="Sakkal Majalla" pitchFamily="2" charset="-78"/>
                <a:cs typeface="Sakkal Majalla" pitchFamily="2" charset="-78"/>
              </a:rPr>
              <a:t>والاداء</a:t>
            </a:r>
            <a:r>
              <a:rPr lang="ar-SA" dirty="0" smtClean="0">
                <a:latin typeface="Sakkal Majalla" pitchFamily="2" charset="-78"/>
                <a:cs typeface="Sakkal Majalla" pitchFamily="2" charset="-78"/>
              </a:rPr>
              <a:t> والملكية </a:t>
            </a:r>
            <a:r>
              <a:rPr lang="ar-SA" dirty="0" err="1" smtClean="0">
                <a:latin typeface="Sakkal Majalla" pitchFamily="2" charset="-78"/>
                <a:cs typeface="Sakkal Majalla" pitchFamily="2" charset="-78"/>
              </a:rPr>
              <a:t>والادارة</a:t>
            </a:r>
            <a:r>
              <a:rPr lang="ar-SA" dirty="0" smtClean="0">
                <a:latin typeface="Sakkal Majalla" pitchFamily="2" charset="-78"/>
                <a:cs typeface="Sakkal Majalla" pitchFamily="2" charset="-78"/>
              </a:rPr>
              <a:t> من خلال اتباع الاجراءات القانونية والمحاسبية بصورة صحيحة</a:t>
            </a:r>
            <a:r>
              <a:rPr lang="ar-SA" dirty="0" smtClean="0">
                <a:latin typeface="Sakkal Majalla" pitchFamily="2" charset="-78"/>
                <a:cs typeface="Sakkal Majalla" pitchFamily="2" charset="-78"/>
              </a:rPr>
              <a:t>.</a:t>
            </a:r>
            <a:endParaRPr lang="ar-SA" dirty="0" smtClean="0">
              <a:latin typeface="Sakkal Majalla" pitchFamily="2" charset="-78"/>
              <a:cs typeface="Sakkal Majalla" pitchFamily="2" charset="-78"/>
            </a:endParaRPr>
          </a:p>
        </p:txBody>
      </p:sp>
      <p:sp>
        <p:nvSpPr>
          <p:cNvPr id="3" name="ZoneTexte 2"/>
          <p:cNvSpPr txBox="1"/>
          <p:nvPr/>
        </p:nvSpPr>
        <p:spPr>
          <a:xfrm>
            <a:off x="1331640" y="188640"/>
            <a:ext cx="7200800" cy="646331"/>
          </a:xfrm>
          <a:prstGeom prst="rect">
            <a:avLst/>
          </a:prstGeom>
          <a:solidFill>
            <a:schemeClr val="accent5">
              <a:lumMod val="20000"/>
              <a:lumOff val="8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مبادئ </a:t>
            </a:r>
            <a:r>
              <a:rPr lang="ar-SA" sz="3600" b="1" dirty="0" err="1" smtClean="0">
                <a:solidFill>
                  <a:schemeClr val="accent5">
                    <a:lumMod val="75000"/>
                  </a:schemeClr>
                </a:solidFill>
                <a:latin typeface="Sakkal Majalla" pitchFamily="2" charset="-78"/>
                <a:cs typeface="Sakkal Majalla" pitchFamily="2" charset="-78"/>
              </a:rPr>
              <a:t>الحوكمة</a:t>
            </a:r>
            <a:r>
              <a:rPr lang="ar-SA" sz="3600" b="1" dirty="0" smtClean="0">
                <a:solidFill>
                  <a:schemeClr val="accent5">
                    <a:lumMod val="75000"/>
                  </a:schemeClr>
                </a:solidFill>
                <a:latin typeface="Sakkal Majalla" pitchFamily="2" charset="-78"/>
                <a:cs typeface="Sakkal Majalla" pitchFamily="2" charset="-78"/>
              </a:rPr>
              <a:t> المؤسسية</a:t>
            </a:r>
            <a:endParaRPr lang="fr-FR" sz="3600" b="1" dirty="0" smtClean="0">
              <a:solidFill>
                <a:schemeClr val="accent5">
                  <a:lumMod val="75000"/>
                </a:schemeClr>
              </a:solidFill>
              <a:latin typeface="Sakkal Majalla" pitchFamily="2" charset="-78"/>
              <a:cs typeface="Sakkal Majalla"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628800"/>
            <a:ext cx="7704856" cy="2862322"/>
          </a:xfrm>
          <a:prstGeom prst="rect">
            <a:avLst/>
          </a:prstGeom>
        </p:spPr>
        <p:txBody>
          <a:bodyPr wrap="square">
            <a:spAutoFit/>
          </a:bodyPr>
          <a:lstStyle/>
          <a:p>
            <a:pPr algn="just" rtl="1"/>
            <a:r>
              <a:rPr lang="ar-SA" dirty="0" smtClean="0">
                <a:latin typeface="Sakkal Majalla" pitchFamily="2" charset="-78"/>
                <a:cs typeface="Sakkal Majalla" pitchFamily="2" charset="-78"/>
              </a:rPr>
              <a:t>6- </a:t>
            </a:r>
            <a:r>
              <a:rPr lang="ar-SA" dirty="0" smtClean="0">
                <a:latin typeface="Sakkal Majalla" pitchFamily="2" charset="-78"/>
                <a:cs typeface="Sakkal Majalla" pitchFamily="2" charset="-78"/>
              </a:rPr>
              <a:t>قيام اعضاء مجلس الادارة بمسئولياتهم القانونية من خلال الرصد الفعال </a:t>
            </a:r>
            <a:r>
              <a:rPr lang="ar-SA" dirty="0" err="1" smtClean="0">
                <a:latin typeface="Sakkal Majalla" pitchFamily="2" charset="-78"/>
                <a:cs typeface="Sakkal Majalla" pitchFamily="2" charset="-78"/>
              </a:rPr>
              <a:t>للأدارة</a:t>
            </a:r>
            <a:r>
              <a:rPr lang="ar-SA" dirty="0" smtClean="0">
                <a:latin typeface="Sakkal Majalla" pitchFamily="2" charset="-78"/>
                <a:cs typeface="Sakkal Majalla" pitchFamily="2" charset="-78"/>
              </a:rPr>
              <a:t> وجميع الاعمال التي تقوم </a:t>
            </a:r>
            <a:r>
              <a:rPr lang="ar-SA" dirty="0" err="1" smtClean="0">
                <a:latin typeface="Sakkal Majalla" pitchFamily="2" charset="-78"/>
                <a:cs typeface="Sakkal Majalla" pitchFamily="2" charset="-78"/>
              </a:rPr>
              <a:t>بها</a:t>
            </a:r>
            <a:r>
              <a:rPr lang="ar-SA" dirty="0" smtClean="0">
                <a:latin typeface="Sakkal Majalla" pitchFamily="2" charset="-78"/>
                <a:cs typeface="Sakkal Majalla" pitchFamily="2" charset="-78"/>
              </a:rPr>
              <a:t> الشركة وتحمل المسئولية الكاملة تجاه الشركة والمساهمين.</a:t>
            </a:r>
          </a:p>
          <a:p>
            <a:pPr algn="just" rtl="1"/>
            <a:r>
              <a:rPr lang="ar-SA" dirty="0" smtClean="0">
                <a:latin typeface="Sakkal Majalla" pitchFamily="2" charset="-78"/>
                <a:cs typeface="Sakkal Majalla" pitchFamily="2" charset="-78"/>
              </a:rPr>
              <a:t>7- الحد من الفساد الاداري والمالي مع العمل بأعلى مستويات الاداء، بهدف الوصول لأفضل ممارسة للسلطة في ادارة الشركة.</a:t>
            </a:r>
          </a:p>
          <a:p>
            <a:pPr algn="just" rtl="1"/>
            <a:r>
              <a:rPr lang="ar-SA" dirty="0" smtClean="0">
                <a:latin typeface="Sakkal Majalla" pitchFamily="2" charset="-78"/>
                <a:cs typeface="Sakkal Majalla" pitchFamily="2" charset="-78"/>
              </a:rPr>
              <a:t>وتأسيسا لما تقدم، يظهر بان قواعد </a:t>
            </a:r>
            <a:r>
              <a:rPr lang="ar-SA" dirty="0" err="1" smtClean="0">
                <a:latin typeface="Sakkal Majalla" pitchFamily="2" charset="-78"/>
                <a:cs typeface="Sakkal Majalla" pitchFamily="2" charset="-78"/>
              </a:rPr>
              <a:t>الحوكمة</a:t>
            </a:r>
            <a:r>
              <a:rPr lang="ar-SA" dirty="0" smtClean="0">
                <a:latin typeface="Sakkal Majalla" pitchFamily="2" charset="-78"/>
                <a:cs typeface="Sakkal Majalla" pitchFamily="2" charset="-78"/>
              </a:rPr>
              <a:t> ومبادئها تهدف الى تحقيق الشفافية والعدالة ومنح حق مساءلة إدارة الشركة، وبالتالي تحقيق الحماية للمساهمين، ومراعاة مصالح العمل والعمال، والحد من استغلال السلطة، وتنمية الاستثمار وتشجيع تدفقه وتنمية المدخرات.</a:t>
            </a:r>
          </a:p>
          <a:p>
            <a:pPr algn="just" rtl="1"/>
            <a:r>
              <a:rPr lang="ar-SA" dirty="0" err="1" smtClean="0">
                <a:latin typeface="Sakkal Majalla" pitchFamily="2" charset="-78"/>
                <a:cs typeface="Sakkal Majalla" pitchFamily="2" charset="-78"/>
              </a:rPr>
              <a:t>وللحوكمة</a:t>
            </a:r>
            <a:r>
              <a:rPr lang="ar-SA" dirty="0" smtClean="0">
                <a:latin typeface="Sakkal Majalla" pitchFamily="2" charset="-78"/>
                <a:cs typeface="Sakkal Majalla" pitchFamily="2" charset="-78"/>
              </a:rPr>
              <a:t> مزايا قانونية تتمثل في التزام الشركات </a:t>
            </a:r>
            <a:r>
              <a:rPr lang="ar-SA" dirty="0" err="1" smtClean="0">
                <a:latin typeface="Sakkal Majalla" pitchFamily="2" charset="-78"/>
                <a:cs typeface="Sakkal Majalla" pitchFamily="2" charset="-78"/>
              </a:rPr>
              <a:t>بالافصاح</a:t>
            </a:r>
            <a:r>
              <a:rPr lang="ar-SA" dirty="0" smtClean="0">
                <a:latin typeface="Sakkal Majalla" pitchFamily="2" charset="-78"/>
                <a:cs typeface="Sakkal Majalla" pitchFamily="2" charset="-78"/>
              </a:rPr>
              <a:t>، ولها مزايا اقتصادية تتمثل في تحسين أداء الشركة إذ توجد علاقة </a:t>
            </a:r>
            <a:r>
              <a:rPr lang="ar-SA" dirty="0" err="1" smtClean="0">
                <a:latin typeface="Sakkal Majalla" pitchFamily="2" charset="-78"/>
                <a:cs typeface="Sakkal Majalla" pitchFamily="2" charset="-78"/>
              </a:rPr>
              <a:t>طردية</a:t>
            </a:r>
            <a:r>
              <a:rPr lang="ar-SA" dirty="0" smtClean="0">
                <a:latin typeface="Sakkal Majalla" pitchFamily="2" charset="-78"/>
                <a:cs typeface="Sakkal Majalla" pitchFamily="2" charset="-78"/>
              </a:rPr>
              <a:t> بين أداء الشركة </a:t>
            </a:r>
            <a:r>
              <a:rPr lang="ar-SA" dirty="0" err="1" smtClean="0">
                <a:latin typeface="Sakkal Majalla" pitchFamily="2" charset="-78"/>
                <a:cs typeface="Sakkal Majalla" pitchFamily="2" charset="-78"/>
              </a:rPr>
              <a:t>وحوكمة</a:t>
            </a:r>
            <a:r>
              <a:rPr lang="ar-SA" dirty="0" smtClean="0">
                <a:latin typeface="Sakkal Majalla" pitchFamily="2" charset="-78"/>
                <a:cs typeface="Sakkal Majalla" pitchFamily="2" charset="-78"/>
              </a:rPr>
              <a:t> الشركات، ومزايا اجتماعية تتمثل في التزام الشركات بمسئولياتها الاجتماعية.</a:t>
            </a:r>
            <a:endParaRPr lang="ar-SA" dirty="0">
              <a:latin typeface="Sakkal Majalla" pitchFamily="2" charset="-78"/>
              <a:cs typeface="Sakkal Majalla" pitchFamily="2" charset="-78"/>
            </a:endParaRPr>
          </a:p>
        </p:txBody>
      </p:sp>
      <p:sp>
        <p:nvSpPr>
          <p:cNvPr id="4" name="ZoneTexte 3"/>
          <p:cNvSpPr txBox="1"/>
          <p:nvPr/>
        </p:nvSpPr>
        <p:spPr>
          <a:xfrm>
            <a:off x="1331640" y="188640"/>
            <a:ext cx="7200800" cy="646331"/>
          </a:xfrm>
          <a:prstGeom prst="rect">
            <a:avLst/>
          </a:prstGeom>
          <a:solidFill>
            <a:schemeClr val="accent5">
              <a:lumMod val="20000"/>
              <a:lumOff val="8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مبادئ </a:t>
            </a:r>
            <a:r>
              <a:rPr lang="ar-SA" sz="3600" b="1" dirty="0" err="1" smtClean="0">
                <a:solidFill>
                  <a:schemeClr val="accent5">
                    <a:lumMod val="75000"/>
                  </a:schemeClr>
                </a:solidFill>
                <a:latin typeface="Sakkal Majalla" pitchFamily="2" charset="-78"/>
                <a:cs typeface="Sakkal Majalla" pitchFamily="2" charset="-78"/>
              </a:rPr>
              <a:t>الحوكمة</a:t>
            </a:r>
            <a:r>
              <a:rPr lang="ar-SA" sz="3600" b="1" dirty="0" smtClean="0">
                <a:solidFill>
                  <a:schemeClr val="accent5">
                    <a:lumMod val="75000"/>
                  </a:schemeClr>
                </a:solidFill>
                <a:latin typeface="Sakkal Majalla" pitchFamily="2" charset="-78"/>
                <a:cs typeface="Sakkal Majalla" pitchFamily="2" charset="-78"/>
              </a:rPr>
              <a:t> المؤسسية</a:t>
            </a:r>
            <a:endParaRPr lang="fr-FR" sz="3600" b="1" dirty="0" smtClean="0">
              <a:solidFill>
                <a:schemeClr val="accent5">
                  <a:lumMod val="75000"/>
                </a:schemeClr>
              </a:solidFill>
              <a:latin typeface="Sakkal Majalla" pitchFamily="2" charset="-78"/>
              <a:cs typeface="Sakkal Majalla"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الحوكمة والإدارة الرشيدة - Parker Russell UAE"/>
          <p:cNvPicPr>
            <a:picLocks noChangeAspect="1" noChangeArrowheads="1"/>
          </p:cNvPicPr>
          <p:nvPr/>
        </p:nvPicPr>
        <p:blipFill>
          <a:blip r:embed="rId2" cstate="print">
            <a:clrChange>
              <a:clrFrom>
                <a:srgbClr val="F2F2F2"/>
              </a:clrFrom>
              <a:clrTo>
                <a:srgbClr val="F2F2F2">
                  <a:alpha val="0"/>
                </a:srgbClr>
              </a:clrTo>
            </a:clrChange>
          </a:blip>
          <a:srcRect/>
          <a:stretch>
            <a:fillRect/>
          </a:stretch>
        </p:blipFill>
        <p:spPr bwMode="auto">
          <a:xfrm>
            <a:off x="1691680" y="1628800"/>
            <a:ext cx="6192688" cy="5229200"/>
          </a:xfrm>
          <a:prstGeom prst="rect">
            <a:avLst/>
          </a:prstGeom>
          <a:noFill/>
        </p:spPr>
      </p:pic>
      <p:sp>
        <p:nvSpPr>
          <p:cNvPr id="4" name="ZoneTexte 3"/>
          <p:cNvSpPr txBox="1"/>
          <p:nvPr/>
        </p:nvSpPr>
        <p:spPr>
          <a:xfrm>
            <a:off x="1331640" y="188640"/>
            <a:ext cx="7200800" cy="646331"/>
          </a:xfrm>
          <a:prstGeom prst="rect">
            <a:avLst/>
          </a:prstGeom>
          <a:solidFill>
            <a:srgbClr val="C00000"/>
          </a:solidFill>
        </p:spPr>
        <p:txBody>
          <a:bodyPr wrap="square" rtlCol="0">
            <a:spAutoFit/>
          </a:bodyPr>
          <a:lstStyle/>
          <a:p>
            <a:pPr algn="ctr" rtl="1"/>
            <a:r>
              <a:rPr lang="ar-SA" sz="3600" b="1" dirty="0" smtClean="0">
                <a:solidFill>
                  <a:schemeClr val="bg1">
                    <a:lumMod val="85000"/>
                  </a:schemeClr>
                </a:solidFill>
                <a:latin typeface="Sakkal Majalla" pitchFamily="2" charset="-78"/>
                <a:cs typeface="Sakkal Majalla" pitchFamily="2" charset="-78"/>
              </a:rPr>
              <a:t>مبادئ </a:t>
            </a:r>
            <a:r>
              <a:rPr lang="ar-SA" sz="3600" b="1" dirty="0" err="1" smtClean="0">
                <a:solidFill>
                  <a:schemeClr val="bg1">
                    <a:lumMod val="85000"/>
                  </a:schemeClr>
                </a:solidFill>
                <a:latin typeface="Sakkal Majalla" pitchFamily="2" charset="-78"/>
                <a:cs typeface="Sakkal Majalla" pitchFamily="2" charset="-78"/>
              </a:rPr>
              <a:t>الحوكمة</a:t>
            </a:r>
            <a:r>
              <a:rPr lang="ar-SA" sz="3600" b="1" dirty="0" smtClean="0">
                <a:solidFill>
                  <a:schemeClr val="bg1">
                    <a:lumMod val="85000"/>
                  </a:schemeClr>
                </a:solidFill>
                <a:latin typeface="Sakkal Majalla" pitchFamily="2" charset="-78"/>
                <a:cs typeface="Sakkal Majalla" pitchFamily="2" charset="-78"/>
              </a:rPr>
              <a:t> المؤسسية</a:t>
            </a:r>
            <a:endParaRPr lang="fr-FR" sz="3600" b="1" dirty="0" smtClean="0">
              <a:solidFill>
                <a:schemeClr val="bg1">
                  <a:lumMod val="85000"/>
                </a:schemeClr>
              </a:solidFill>
              <a:latin typeface="Sakkal Majalla" pitchFamily="2" charset="-78"/>
              <a:cs typeface="Sakkal Majalla"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5936" y="1772816"/>
            <a:ext cx="4824536" cy="3744416"/>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just" rtl="1"/>
            <a:r>
              <a:rPr lang="ar-SA" sz="2000" dirty="0" smtClean="0">
                <a:solidFill>
                  <a:schemeClr val="accent5">
                    <a:lumMod val="50000"/>
                  </a:schemeClr>
                </a:solidFill>
                <a:latin typeface="Sakkal Majalla" pitchFamily="2" charset="-78"/>
                <a:cs typeface="Sakkal Majalla" pitchFamily="2" charset="-78"/>
              </a:rPr>
              <a:t>أصبحت بعض المفاهيم الإدارية الحديثة والممارسات العامة </a:t>
            </a:r>
            <a:r>
              <a:rPr lang="ar-SA" sz="2000" dirty="0" err="1" smtClean="0">
                <a:solidFill>
                  <a:schemeClr val="accent5">
                    <a:lumMod val="50000"/>
                  </a:schemeClr>
                </a:solidFill>
                <a:latin typeface="Sakkal Majalla" pitchFamily="2" charset="-78"/>
                <a:cs typeface="Sakkal Majalla" pitchFamily="2" charset="-78"/>
              </a:rPr>
              <a:t>مثل </a:t>
            </a:r>
            <a:r>
              <a:rPr lang="ar-SA" sz="2000" dirty="0" smtClean="0">
                <a:solidFill>
                  <a:schemeClr val="accent5">
                    <a:lumMod val="50000"/>
                  </a:schemeClr>
                </a:solidFill>
                <a:latin typeface="Sakkal Majalla" pitchFamily="2" charset="-78"/>
                <a:cs typeface="Sakkal Majalla" pitchFamily="2" charset="-78"/>
              </a:rPr>
              <a:t>“الإدارة الرشيدة” </a:t>
            </a:r>
            <a:r>
              <a:rPr lang="ar-SA" sz="2000" dirty="0" err="1" smtClean="0">
                <a:solidFill>
                  <a:schemeClr val="accent5">
                    <a:lumMod val="50000"/>
                  </a:schemeClr>
                </a:solidFill>
                <a:latin typeface="Sakkal Majalla" pitchFamily="2" charset="-78"/>
                <a:cs typeface="Sakkal Majalla" pitchFamily="2" charset="-78"/>
              </a:rPr>
              <a:t>و </a:t>
            </a:r>
            <a:r>
              <a:rPr lang="ar-SA" sz="2000" dirty="0" smtClean="0">
                <a:solidFill>
                  <a:schemeClr val="accent5">
                    <a:lumMod val="50000"/>
                  </a:schemeClr>
                </a:solidFill>
                <a:latin typeface="Sakkal Majalla" pitchFamily="2" charset="-78"/>
                <a:cs typeface="Sakkal Majalla" pitchFamily="2" charset="-78"/>
              </a:rPr>
              <a:t>“</a:t>
            </a:r>
            <a:r>
              <a:rPr lang="ar-SA" sz="2000" dirty="0" err="1" smtClean="0">
                <a:solidFill>
                  <a:schemeClr val="accent5">
                    <a:lumMod val="50000"/>
                  </a:schemeClr>
                </a:solidFill>
                <a:latin typeface="Sakkal Majalla" pitchFamily="2" charset="-78"/>
                <a:cs typeface="Sakkal Majalla" pitchFamily="2" charset="-78"/>
              </a:rPr>
              <a:t>الحوكمة</a:t>
            </a:r>
            <a:r>
              <a:rPr lang="ar-SA" sz="2000" dirty="0" smtClean="0">
                <a:solidFill>
                  <a:schemeClr val="accent5">
                    <a:lumMod val="50000"/>
                  </a:schemeClr>
                </a:solidFill>
                <a:latin typeface="Sakkal Majalla" pitchFamily="2" charset="-78"/>
                <a:cs typeface="Sakkal Majalla" pitchFamily="2" charset="-78"/>
              </a:rPr>
              <a:t>”، وكلمات </a:t>
            </a:r>
            <a:r>
              <a:rPr lang="ar-SA" sz="2000" dirty="0" err="1" smtClean="0">
                <a:solidFill>
                  <a:schemeClr val="accent5">
                    <a:lumMod val="50000"/>
                  </a:schemeClr>
                </a:solidFill>
                <a:latin typeface="Sakkal Majalla" pitchFamily="2" charset="-78"/>
                <a:cs typeface="Sakkal Majalla" pitchFamily="2" charset="-78"/>
              </a:rPr>
              <a:t>مثل </a:t>
            </a:r>
            <a:r>
              <a:rPr lang="ar-SA" sz="2000" dirty="0" smtClean="0">
                <a:solidFill>
                  <a:schemeClr val="accent5">
                    <a:lumMod val="50000"/>
                  </a:schemeClr>
                </a:solidFill>
                <a:latin typeface="Sakkal Majalla" pitchFamily="2" charset="-78"/>
                <a:cs typeface="Sakkal Majalla" pitchFamily="2" charset="-78"/>
              </a:rPr>
              <a:t>“المؤسسية” </a:t>
            </a:r>
            <a:r>
              <a:rPr lang="ar-SA" sz="2000" dirty="0" smtClean="0">
                <a:solidFill>
                  <a:schemeClr val="accent5">
                    <a:lumMod val="50000"/>
                  </a:schemeClr>
                </a:solidFill>
                <a:latin typeface="Sakkal Majalla" pitchFamily="2" charset="-78"/>
                <a:cs typeface="Sakkal Majalla" pitchFamily="2" charset="-78"/>
              </a:rPr>
              <a:t>و“الذكية</a:t>
            </a:r>
            <a:r>
              <a:rPr lang="ar-SA" sz="2000" dirty="0" smtClean="0">
                <a:solidFill>
                  <a:schemeClr val="accent5">
                    <a:lumMod val="50000"/>
                  </a:schemeClr>
                </a:solidFill>
                <a:latin typeface="Sakkal Majalla" pitchFamily="2" charset="-78"/>
                <a:cs typeface="Sakkal Majalla" pitchFamily="2" charset="-78"/>
              </a:rPr>
              <a:t>” وغيرها من المصطلحات الجديدة، مفاهيم شائعة </a:t>
            </a:r>
            <a:r>
              <a:rPr lang="ar-SA" sz="2000" dirty="0" smtClean="0">
                <a:solidFill>
                  <a:schemeClr val="accent5">
                    <a:lumMod val="50000"/>
                  </a:schemeClr>
                </a:solidFill>
                <a:latin typeface="Sakkal Majalla" pitchFamily="2" charset="-78"/>
                <a:cs typeface="Sakkal Majalla" pitchFamily="2" charset="-78"/>
              </a:rPr>
              <a:t>جدًا.</a:t>
            </a:r>
          </a:p>
          <a:p>
            <a:pPr algn="just" rtl="1"/>
            <a:r>
              <a:rPr lang="ar-SA" sz="2000" dirty="0" smtClean="0">
                <a:solidFill>
                  <a:schemeClr val="accent5">
                    <a:lumMod val="50000"/>
                  </a:schemeClr>
                </a:solidFill>
                <a:latin typeface="Sakkal Majalla" pitchFamily="2" charset="-78"/>
                <a:cs typeface="Sakkal Majalla" pitchFamily="2" charset="-78"/>
              </a:rPr>
              <a:t>ينبغي </a:t>
            </a:r>
            <a:r>
              <a:rPr lang="ar-SA" sz="2000" dirty="0" smtClean="0">
                <a:solidFill>
                  <a:schemeClr val="accent5">
                    <a:lumMod val="50000"/>
                  </a:schemeClr>
                </a:solidFill>
                <a:latin typeface="Sakkal Majalla" pitchFamily="2" charset="-78"/>
                <a:cs typeface="Sakkal Majalla" pitchFamily="2" charset="-78"/>
              </a:rPr>
              <a:t>أن يحمل مفهوم </a:t>
            </a:r>
            <a:r>
              <a:rPr lang="ar-SA" sz="2000" dirty="0" err="1" smtClean="0">
                <a:solidFill>
                  <a:schemeClr val="accent5">
                    <a:lumMod val="50000"/>
                  </a:schemeClr>
                </a:solidFill>
                <a:latin typeface="Sakkal Majalla" pitchFamily="2" charset="-78"/>
                <a:cs typeface="Sakkal Majalla" pitchFamily="2" charset="-78"/>
              </a:rPr>
              <a:t>الحوكمة</a:t>
            </a:r>
            <a:r>
              <a:rPr lang="ar-SA" sz="2000" dirty="0" smtClean="0">
                <a:solidFill>
                  <a:schemeClr val="accent5">
                    <a:lumMod val="50000"/>
                  </a:schemeClr>
                </a:solidFill>
                <a:latin typeface="Sakkal Majalla" pitchFamily="2" charset="-78"/>
                <a:cs typeface="Sakkal Majalla" pitchFamily="2" charset="-78"/>
              </a:rPr>
              <a:t> معنى الإدارة الرشيدة والفعالة، كما هو معروف في اللغة الإنجليزية بمصطلح</a:t>
            </a:r>
            <a:r>
              <a:rPr lang="fr-FR" sz="2000" dirty="0" smtClean="0">
                <a:solidFill>
                  <a:schemeClr val="accent5">
                    <a:lumMod val="50000"/>
                  </a:schemeClr>
                </a:solidFill>
                <a:latin typeface="Sakkal Majalla" pitchFamily="2" charset="-78"/>
                <a:cs typeface="Sakkal Majalla" pitchFamily="2" charset="-78"/>
              </a:rPr>
              <a:t> “</a:t>
            </a:r>
            <a:r>
              <a:rPr lang="fr-FR" sz="2000" dirty="0" err="1" smtClean="0">
                <a:solidFill>
                  <a:schemeClr val="accent5">
                    <a:lumMod val="50000"/>
                  </a:schemeClr>
                </a:solidFill>
                <a:latin typeface="Sakkal Majalla" pitchFamily="2" charset="-78"/>
                <a:cs typeface="Sakkal Majalla" pitchFamily="2" charset="-78"/>
              </a:rPr>
              <a:t>Governance</a:t>
            </a:r>
            <a:r>
              <a:rPr lang="fr-FR" sz="2000" dirty="0" smtClean="0">
                <a:solidFill>
                  <a:schemeClr val="accent5">
                    <a:lumMod val="50000"/>
                  </a:schemeClr>
                </a:solidFill>
                <a:latin typeface="Sakkal Majalla" pitchFamily="2" charset="-78"/>
                <a:cs typeface="Sakkal Majalla" pitchFamily="2" charset="-78"/>
              </a:rPr>
              <a:t>” </a:t>
            </a:r>
            <a:r>
              <a:rPr lang="ar-SA" sz="2000" dirty="0" smtClean="0">
                <a:solidFill>
                  <a:schemeClr val="accent5">
                    <a:lumMod val="50000"/>
                  </a:schemeClr>
                </a:solidFill>
                <a:latin typeface="Sakkal Majalla" pitchFamily="2" charset="-78"/>
                <a:cs typeface="Sakkal Majalla" pitchFamily="2" charset="-78"/>
              </a:rPr>
              <a:t>في موسوعة </a:t>
            </a:r>
            <a:r>
              <a:rPr lang="ar-SA" sz="2000" dirty="0" err="1" smtClean="0">
                <a:solidFill>
                  <a:schemeClr val="accent5">
                    <a:lumMod val="50000"/>
                  </a:schemeClr>
                </a:solidFill>
                <a:latin typeface="Sakkal Majalla" pitchFamily="2" charset="-78"/>
                <a:cs typeface="Sakkal Majalla" pitchFamily="2" charset="-78"/>
              </a:rPr>
              <a:t>ويكيبيديا.</a:t>
            </a:r>
            <a:r>
              <a:rPr lang="ar-SA" sz="2000" dirty="0" smtClean="0">
                <a:solidFill>
                  <a:schemeClr val="accent5">
                    <a:lumMod val="50000"/>
                  </a:schemeClr>
                </a:solidFill>
                <a:latin typeface="Sakkal Majalla" pitchFamily="2" charset="-78"/>
                <a:cs typeface="Sakkal Majalla" pitchFamily="2" charset="-78"/>
              </a:rPr>
              <a:t> وقد أصبح يستخدم ليشمل معانٍ مرتبطة بأدوات وآليات الإدارة الحديثة، مثل نظم العولمة ومعايير الأداء والجودة الشاملة وإدارة المشاريع</a:t>
            </a:r>
          </a:p>
          <a:p>
            <a:pPr algn="just" rtl="1"/>
            <a:endParaRPr lang="ar-SA" sz="2000" dirty="0" smtClean="0">
              <a:solidFill>
                <a:schemeClr val="accent5">
                  <a:lumMod val="50000"/>
                </a:schemeClr>
              </a:solidFill>
              <a:latin typeface="Sakkal Majalla" pitchFamily="2" charset="-78"/>
              <a:cs typeface="Sakkal Majalla" pitchFamily="2" charset="-78"/>
            </a:endParaRPr>
          </a:p>
          <a:p>
            <a:pPr algn="just" rtl="1"/>
            <a:endParaRPr lang="fr-FR" sz="2000" dirty="0" smtClean="0">
              <a:solidFill>
                <a:schemeClr val="accent5">
                  <a:lumMod val="50000"/>
                </a:schemeClr>
              </a:solidFill>
              <a:latin typeface="Sakkal Majalla" pitchFamily="2" charset="-78"/>
              <a:cs typeface="Sakkal Majalla" pitchFamily="2" charset="-78"/>
            </a:endParaRPr>
          </a:p>
        </p:txBody>
      </p:sp>
      <p:sp>
        <p:nvSpPr>
          <p:cNvPr id="6" name="ZoneTexte 5"/>
          <p:cNvSpPr txBox="1"/>
          <p:nvPr/>
        </p:nvSpPr>
        <p:spPr>
          <a:xfrm>
            <a:off x="1115616" y="548680"/>
            <a:ext cx="7632848" cy="769441"/>
          </a:xfrm>
          <a:prstGeom prst="rect">
            <a:avLst/>
          </a:prstGeom>
          <a:solidFill>
            <a:schemeClr val="accent5">
              <a:lumMod val="40000"/>
              <a:lumOff val="60000"/>
            </a:schemeClr>
          </a:solidFill>
        </p:spPr>
        <p:txBody>
          <a:bodyPr wrap="square" rtlCol="0">
            <a:spAutoFit/>
          </a:bodyPr>
          <a:lstStyle/>
          <a:p>
            <a:pPr algn="ctr"/>
            <a:r>
              <a:rPr lang="ar-SA" sz="4400" b="1" dirty="0" smtClean="0">
                <a:solidFill>
                  <a:schemeClr val="accent5">
                    <a:lumMod val="75000"/>
                  </a:schemeClr>
                </a:solidFill>
                <a:latin typeface="Sakkal Majalla" pitchFamily="2" charset="-78"/>
                <a:cs typeface="Sakkal Majalla" pitchFamily="2" charset="-78"/>
              </a:rPr>
              <a:t>مقدمة</a:t>
            </a:r>
            <a:endParaRPr lang="fr-FR" sz="4400" b="1" dirty="0">
              <a:solidFill>
                <a:schemeClr val="accent5">
                  <a:lumMod val="75000"/>
                </a:schemeClr>
              </a:solidFill>
              <a:latin typeface="Sakkal Majalla" pitchFamily="2" charset="-78"/>
              <a:cs typeface="Sakkal Majalla" pitchFamily="2" charset="-78"/>
            </a:endParaRPr>
          </a:p>
        </p:txBody>
      </p:sp>
      <p:pic>
        <p:nvPicPr>
          <p:cNvPr id="22530" name="Picture 2" descr="مدونة عبدالله سرور القرشي ..: حوكمة مؤسسات التعليم العالي ..!"/>
          <p:cNvPicPr>
            <a:picLocks noChangeAspect="1" noChangeArrowheads="1"/>
          </p:cNvPicPr>
          <p:nvPr/>
        </p:nvPicPr>
        <p:blipFill>
          <a:blip r:embed="rId2" cstate="print"/>
          <a:srcRect/>
          <a:stretch>
            <a:fillRect/>
          </a:stretch>
        </p:blipFill>
        <p:spPr bwMode="auto">
          <a:xfrm>
            <a:off x="0" y="1916832"/>
            <a:ext cx="3851920" cy="360045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1484784"/>
            <a:ext cx="5328592" cy="316835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just" rtl="1"/>
            <a:r>
              <a:rPr lang="ar-SA" sz="2000" dirty="0" smtClean="0">
                <a:solidFill>
                  <a:schemeClr val="accent5">
                    <a:lumMod val="50000"/>
                  </a:schemeClr>
                </a:solidFill>
                <a:latin typeface="Sakkal Majalla" pitchFamily="2" charset="-78"/>
                <a:cs typeface="Sakkal Majalla" pitchFamily="2" charset="-78"/>
              </a:rPr>
              <a:t>تعد </a:t>
            </a:r>
            <a:r>
              <a:rPr lang="ar-SA" sz="2000" dirty="0" err="1" smtClean="0">
                <a:solidFill>
                  <a:schemeClr val="accent5">
                    <a:lumMod val="50000"/>
                  </a:schemeClr>
                </a:solidFill>
                <a:latin typeface="Sakkal Majalla" pitchFamily="2" charset="-78"/>
                <a:cs typeface="Sakkal Majalla" pitchFamily="2" charset="-78"/>
              </a:rPr>
              <a:t>حوكمة</a:t>
            </a:r>
            <a:r>
              <a:rPr lang="ar-SA" sz="2000" dirty="0" smtClean="0">
                <a:solidFill>
                  <a:schemeClr val="accent5">
                    <a:lumMod val="50000"/>
                  </a:schemeClr>
                </a:solidFill>
                <a:latin typeface="Sakkal Majalla" pitchFamily="2" charset="-78"/>
                <a:cs typeface="Sakkal Majalla" pitchFamily="2" charset="-78"/>
              </a:rPr>
              <a:t> الشركات من الموضوعات المهمة لجميع الشركات، إذ أن الأزمات المالية التي عانى بسببها الاقتصاد العالمي وضعت مفهوم </a:t>
            </a:r>
            <a:r>
              <a:rPr lang="ar-SA" sz="2000" dirty="0" err="1" smtClean="0">
                <a:solidFill>
                  <a:schemeClr val="accent5">
                    <a:lumMod val="50000"/>
                  </a:schemeClr>
                </a:solidFill>
                <a:latin typeface="Sakkal Majalla" pitchFamily="2" charset="-78"/>
                <a:cs typeface="Sakkal Majalla" pitchFamily="2" charset="-78"/>
              </a:rPr>
              <a:t>حوكمة</a:t>
            </a:r>
            <a:r>
              <a:rPr lang="ar-SA" sz="2000" dirty="0" smtClean="0">
                <a:solidFill>
                  <a:schemeClr val="accent5">
                    <a:lumMod val="50000"/>
                  </a:schemeClr>
                </a:solidFill>
                <a:latin typeface="Sakkal Majalla" pitchFamily="2" charset="-78"/>
                <a:cs typeface="Sakkal Majalla" pitchFamily="2" charset="-78"/>
              </a:rPr>
              <a:t> الشركات ضمن </a:t>
            </a:r>
            <a:r>
              <a:rPr lang="ar-SA" sz="2000" dirty="0" err="1" smtClean="0">
                <a:solidFill>
                  <a:schemeClr val="accent5">
                    <a:lumMod val="50000"/>
                  </a:schemeClr>
                </a:solidFill>
                <a:latin typeface="Sakkal Majalla" pitchFamily="2" charset="-78"/>
                <a:cs typeface="Sakkal Majalla" pitchFamily="2" charset="-78"/>
              </a:rPr>
              <a:t>الأولويات.</a:t>
            </a:r>
            <a:r>
              <a:rPr lang="ar-SA" sz="2000" dirty="0" smtClean="0">
                <a:solidFill>
                  <a:schemeClr val="accent5">
                    <a:lumMod val="50000"/>
                  </a:schemeClr>
                </a:solidFill>
                <a:latin typeface="Sakkal Majalla" pitchFamily="2" charset="-78"/>
                <a:cs typeface="Sakkal Majalla" pitchFamily="2" charset="-78"/>
              </a:rPr>
              <a:t> وتركز أنظمة وقوانين </a:t>
            </a:r>
            <a:r>
              <a:rPr lang="ar-SA" sz="2000" dirty="0" err="1" smtClean="0">
                <a:solidFill>
                  <a:schemeClr val="accent5">
                    <a:lumMod val="50000"/>
                  </a:schemeClr>
                </a:solidFill>
                <a:latin typeface="Sakkal Majalla" pitchFamily="2" charset="-78"/>
                <a:cs typeface="Sakkal Majalla" pitchFamily="2" charset="-78"/>
              </a:rPr>
              <a:t>الحوكمة</a:t>
            </a:r>
            <a:r>
              <a:rPr lang="ar-SA" sz="2000" dirty="0" smtClean="0">
                <a:solidFill>
                  <a:schemeClr val="accent5">
                    <a:lumMod val="50000"/>
                  </a:schemeClr>
                </a:solidFill>
                <a:latin typeface="Sakkal Majalla" pitchFamily="2" charset="-78"/>
                <a:cs typeface="Sakkal Majalla" pitchFamily="2" charset="-78"/>
              </a:rPr>
              <a:t> في العالم على الحد من استخدام السلطة الإدارية في عير مصالح المساهمين، وتعمل على </a:t>
            </a:r>
            <a:r>
              <a:rPr lang="ar-SA" sz="2000" dirty="0" err="1" smtClean="0">
                <a:solidFill>
                  <a:schemeClr val="accent5">
                    <a:lumMod val="50000"/>
                  </a:schemeClr>
                </a:solidFill>
                <a:latin typeface="Sakkal Majalla" pitchFamily="2" charset="-78"/>
                <a:cs typeface="Sakkal Majalla" pitchFamily="2" charset="-78"/>
              </a:rPr>
              <a:t>تفعيل</a:t>
            </a:r>
            <a:r>
              <a:rPr lang="ar-SA" sz="2000" dirty="0" smtClean="0">
                <a:solidFill>
                  <a:schemeClr val="accent5">
                    <a:lumMod val="50000"/>
                  </a:schemeClr>
                </a:solidFill>
                <a:latin typeface="Sakkal Majalla" pitchFamily="2" charset="-78"/>
                <a:cs typeface="Sakkal Majalla" pitchFamily="2" charset="-78"/>
              </a:rPr>
              <a:t> أداء مجالس الإدارة في تلك الشركات، وكذلك تعزيز الرقابة الداخلية ومتابعة تنفيذ الإستراتيجيات وتحديد الأدوار والصلاحيات لكل من المساهمين، ومجلس الإدارة، والإدارة التنفيذية، وأصحاب المصالح، علاوة على تأكيد أهمية الشفافية </a:t>
            </a:r>
            <a:r>
              <a:rPr lang="ar-SA" sz="2000" dirty="0" err="1" smtClean="0">
                <a:solidFill>
                  <a:schemeClr val="accent5">
                    <a:lumMod val="50000"/>
                  </a:schemeClr>
                </a:solidFill>
                <a:latin typeface="Sakkal Majalla" pitchFamily="2" charset="-78"/>
                <a:cs typeface="Sakkal Majalla" pitchFamily="2" charset="-78"/>
              </a:rPr>
              <a:t>والإفصاح.</a:t>
            </a:r>
            <a:r>
              <a:rPr lang="ar-SA" sz="2000" dirty="0" smtClean="0">
                <a:solidFill>
                  <a:schemeClr val="accent5">
                    <a:lumMod val="50000"/>
                  </a:schemeClr>
                </a:solidFill>
                <a:latin typeface="Sakkal Majalla" pitchFamily="2" charset="-78"/>
                <a:cs typeface="Sakkal Majalla" pitchFamily="2" charset="-78"/>
              </a:rPr>
              <a:t> إن مفهوم </a:t>
            </a:r>
            <a:r>
              <a:rPr lang="ar-SA" sz="2000" dirty="0" err="1" smtClean="0">
                <a:solidFill>
                  <a:schemeClr val="accent5">
                    <a:lumMod val="50000"/>
                  </a:schemeClr>
                </a:solidFill>
                <a:latin typeface="Sakkal Majalla" pitchFamily="2" charset="-78"/>
                <a:cs typeface="Sakkal Majalla" pitchFamily="2" charset="-78"/>
              </a:rPr>
              <a:t>حوكمة</a:t>
            </a:r>
            <a:r>
              <a:rPr lang="ar-SA" sz="2000" dirty="0" smtClean="0">
                <a:solidFill>
                  <a:schemeClr val="accent5">
                    <a:lumMod val="50000"/>
                  </a:schemeClr>
                </a:solidFill>
                <a:latin typeface="Sakkal Majalla" pitchFamily="2" charset="-78"/>
                <a:cs typeface="Sakkal Majalla" pitchFamily="2" charset="-78"/>
              </a:rPr>
              <a:t> الشركات هو منهج إصلاحي وآلية عمل جديدة من شأنها ترسيخ نزاهة المعاملات المالية بوضع محددات تخدم المصالح العامة والحقوق الخاصة للمساهمين</a:t>
            </a:r>
            <a:endParaRPr lang="fr-FR" sz="2000" dirty="0">
              <a:solidFill>
                <a:schemeClr val="accent5">
                  <a:lumMod val="50000"/>
                </a:schemeClr>
              </a:solidFill>
              <a:latin typeface="Sakkal Majalla" pitchFamily="2" charset="-78"/>
              <a:cs typeface="Sakkal Majalla" pitchFamily="2" charset="-78"/>
            </a:endParaRPr>
          </a:p>
        </p:txBody>
      </p:sp>
      <p:sp>
        <p:nvSpPr>
          <p:cNvPr id="6" name="ZoneTexte 5"/>
          <p:cNvSpPr txBox="1"/>
          <p:nvPr/>
        </p:nvSpPr>
        <p:spPr>
          <a:xfrm>
            <a:off x="899592" y="476672"/>
            <a:ext cx="7848872" cy="769441"/>
          </a:xfrm>
          <a:prstGeom prst="rect">
            <a:avLst/>
          </a:prstGeom>
          <a:solidFill>
            <a:schemeClr val="accent5">
              <a:lumMod val="40000"/>
              <a:lumOff val="60000"/>
            </a:schemeClr>
          </a:solidFill>
        </p:spPr>
        <p:txBody>
          <a:bodyPr wrap="square" rtlCol="0">
            <a:spAutoFit/>
          </a:bodyPr>
          <a:lstStyle/>
          <a:p>
            <a:pPr algn="ctr"/>
            <a:r>
              <a:rPr lang="ar-SA" sz="4400" b="1" dirty="0" smtClean="0">
                <a:solidFill>
                  <a:schemeClr val="accent5">
                    <a:lumMod val="75000"/>
                  </a:schemeClr>
                </a:solidFill>
                <a:latin typeface="Sakkal Majalla" pitchFamily="2" charset="-78"/>
                <a:cs typeface="Sakkal Majalla" pitchFamily="2" charset="-78"/>
              </a:rPr>
              <a:t>مقدمة</a:t>
            </a:r>
            <a:endParaRPr lang="fr-FR" sz="4400" b="1" dirty="0">
              <a:solidFill>
                <a:schemeClr val="accent5">
                  <a:lumMod val="75000"/>
                </a:schemeClr>
              </a:solidFill>
              <a:latin typeface="Sakkal Majalla" pitchFamily="2" charset="-78"/>
              <a:cs typeface="Sakkal Majalla" pitchFamily="2" charset="-78"/>
            </a:endParaRPr>
          </a:p>
        </p:txBody>
      </p:sp>
      <p:pic>
        <p:nvPicPr>
          <p:cNvPr id="7" name="Picture 2" descr="مدونة عبدالله سرور القرشي ..: حوكمة مؤسسات التعليم العالي ..!"/>
          <p:cNvPicPr>
            <a:picLocks noChangeAspect="1" noChangeArrowheads="1"/>
          </p:cNvPicPr>
          <p:nvPr/>
        </p:nvPicPr>
        <p:blipFill>
          <a:blip r:embed="rId2" cstate="print"/>
          <a:srcRect/>
          <a:stretch>
            <a:fillRect/>
          </a:stretch>
        </p:blipFill>
        <p:spPr bwMode="auto">
          <a:xfrm>
            <a:off x="0" y="1484785"/>
            <a:ext cx="3275856" cy="345638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95936" y="332656"/>
            <a:ext cx="4608512" cy="3108543"/>
          </a:xfrm>
          <a:prstGeom prst="rect">
            <a:avLst/>
          </a:prstGeom>
          <a:noFill/>
        </p:spPr>
        <p:txBody>
          <a:bodyPr wrap="square" rtlCol="0">
            <a:spAutoFit/>
          </a:bodyPr>
          <a:lstStyle/>
          <a:p>
            <a:pPr algn="just" rtl="1"/>
            <a:r>
              <a:rPr lang="ar-SA" sz="2800" b="1" dirty="0" smtClean="0">
                <a:solidFill>
                  <a:schemeClr val="accent5">
                    <a:lumMod val="75000"/>
                  </a:schemeClr>
                </a:solidFill>
                <a:latin typeface="Sakkal Majalla" pitchFamily="2" charset="-78"/>
                <a:cs typeface="Sakkal Majalla" pitchFamily="2" charset="-78"/>
              </a:rPr>
              <a:t>ما المقصود </a:t>
            </a:r>
            <a:r>
              <a:rPr lang="ar-SA" sz="2800" b="1" dirty="0" err="1" smtClean="0">
                <a:solidFill>
                  <a:schemeClr val="accent5">
                    <a:lumMod val="75000"/>
                  </a:schemeClr>
                </a:solidFill>
                <a:latin typeface="Sakkal Majalla" pitchFamily="2" charset="-78"/>
                <a:cs typeface="Sakkal Majalla" pitchFamily="2" charset="-78"/>
              </a:rPr>
              <a:t>بحوكمة</a:t>
            </a:r>
            <a:r>
              <a:rPr lang="ar-SA" sz="2800" b="1" dirty="0" smtClean="0">
                <a:solidFill>
                  <a:schemeClr val="accent5">
                    <a:lumMod val="75000"/>
                  </a:schemeClr>
                </a:solidFill>
                <a:latin typeface="Sakkal Majalla" pitchFamily="2" charset="-78"/>
                <a:cs typeface="Sakkal Majalla" pitchFamily="2" charset="-78"/>
              </a:rPr>
              <a:t> </a:t>
            </a:r>
            <a:r>
              <a:rPr lang="ar-SA" sz="2800" b="1" dirty="0" err="1" smtClean="0">
                <a:solidFill>
                  <a:schemeClr val="accent5">
                    <a:lumMod val="75000"/>
                  </a:schemeClr>
                </a:solidFill>
                <a:latin typeface="Sakkal Majalla" pitchFamily="2" charset="-78"/>
                <a:cs typeface="Sakkal Majalla" pitchFamily="2" charset="-78"/>
              </a:rPr>
              <a:t>الشركات ؟</a:t>
            </a:r>
            <a:endParaRPr lang="ar-SA" sz="2800" b="1" dirty="0" smtClean="0">
              <a:solidFill>
                <a:schemeClr val="accent5">
                  <a:lumMod val="75000"/>
                </a:schemeClr>
              </a:solidFill>
              <a:latin typeface="Sakkal Majalla" pitchFamily="2" charset="-78"/>
              <a:cs typeface="Sakkal Majalla" pitchFamily="2" charset="-78"/>
            </a:endParaRPr>
          </a:p>
          <a:p>
            <a:pPr algn="just" rtl="1"/>
            <a:endParaRPr lang="ar-SA" sz="2800" b="1" dirty="0" smtClean="0">
              <a:solidFill>
                <a:schemeClr val="accent5">
                  <a:lumMod val="75000"/>
                </a:schemeClr>
              </a:solidFill>
              <a:latin typeface="Sakkal Majalla" pitchFamily="2" charset="-78"/>
              <a:cs typeface="Sakkal Majalla" pitchFamily="2" charset="-78"/>
            </a:endParaRPr>
          </a:p>
          <a:p>
            <a:pPr algn="just" rtl="1"/>
            <a:r>
              <a:rPr lang="ar-SA" sz="2000" dirty="0" smtClean="0">
                <a:latin typeface="Sakkal Majalla" pitchFamily="2" charset="-78"/>
                <a:cs typeface="Sakkal Majalla" pitchFamily="2" charset="-78"/>
              </a:rPr>
              <a:t>يقصد </a:t>
            </a:r>
            <a:r>
              <a:rPr lang="ar-SA" sz="2000" dirty="0" err="1" smtClean="0">
                <a:latin typeface="Sakkal Majalla" pitchFamily="2" charset="-78"/>
                <a:cs typeface="Sakkal Majalla" pitchFamily="2" charset="-78"/>
              </a:rPr>
              <a:t>بحوكمة</a:t>
            </a:r>
            <a:r>
              <a:rPr lang="ar-SA" sz="2000" dirty="0" smtClean="0">
                <a:latin typeface="Sakkal Majalla" pitchFamily="2" charset="-78"/>
                <a:cs typeface="Sakkal Majalla" pitchFamily="2" charset="-78"/>
              </a:rPr>
              <a:t> الشركات القواعد التي يتم من خلالها قيادة الشركة وتوجيهها وتشتمل على آليات لتنظيم العلاقات المختلفة بين مجلس الإدارة والمديرين التنفيذيين والمساهمين وأصحاب المصالح، وذلك بوضع إجراءات خاصة لتسهيل عملية اتخاذ القرارات وإضفاء طابع الشفافية والمصداقية عليها بغرض حماية المساهمين وأصحاب المصالح وتحقيق العدالة والتنافسية والشفافية في السوق وبيئة الأعمال.</a:t>
            </a:r>
            <a:endParaRPr lang="fr-FR" sz="2000" dirty="0">
              <a:latin typeface="Sakkal Majalla" pitchFamily="2" charset="-78"/>
              <a:cs typeface="Sakkal Majalla" pitchFamily="2" charset="-78"/>
            </a:endParaRPr>
          </a:p>
        </p:txBody>
      </p:sp>
      <p:pic>
        <p:nvPicPr>
          <p:cNvPr id="3076" name="Picture 4" descr="كل ما تحتاج معرفته عن حوكمة الشركات|RMG"/>
          <p:cNvPicPr>
            <a:picLocks noChangeAspect="1" noChangeArrowheads="1"/>
          </p:cNvPicPr>
          <p:nvPr/>
        </p:nvPicPr>
        <p:blipFill>
          <a:blip r:embed="rId2" cstate="print"/>
          <a:srcRect/>
          <a:stretch>
            <a:fillRect/>
          </a:stretch>
        </p:blipFill>
        <p:spPr bwMode="auto">
          <a:xfrm>
            <a:off x="3635896" y="3789040"/>
            <a:ext cx="5040560" cy="2276872"/>
          </a:xfrm>
          <a:prstGeom prst="rect">
            <a:avLst/>
          </a:prstGeom>
          <a:noFill/>
        </p:spPr>
      </p:pic>
      <p:sp>
        <p:nvSpPr>
          <p:cNvPr id="5" name="Rectangle 1">
            <a:extLst>
              <a:ext uri="{FF2B5EF4-FFF2-40B4-BE49-F238E27FC236}">
                <a16:creationId xmlns:a16="http://schemas.microsoft.com/office/drawing/2014/main" xmlns="" id="{6E2744D7-D910-4994-BEAB-08F75DD05F52}"/>
              </a:ext>
            </a:extLst>
          </p:cNvPr>
          <p:cNvSpPr/>
          <p:nvPr/>
        </p:nvSpPr>
        <p:spPr>
          <a:xfrm>
            <a:off x="1" y="0"/>
            <a:ext cx="3563887" cy="6858000"/>
          </a:xfrm>
          <a:custGeom>
            <a:avLst/>
            <a:gdLst>
              <a:gd name="connsiteX0" fmla="*/ 0 w 3657600"/>
              <a:gd name="connsiteY0" fmla="*/ 0 h 6858000"/>
              <a:gd name="connsiteX1" fmla="*/ 3657600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3657600"/>
              <a:gd name="connsiteY0" fmla="*/ 0 h 6858000"/>
              <a:gd name="connsiteX1" fmla="*/ 1959429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7102929"/>
              <a:gd name="connsiteY0" fmla="*/ 0 h 6858000"/>
              <a:gd name="connsiteX1" fmla="*/ 1959429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96443 w 7102929"/>
              <a:gd name="connsiteY1" fmla="*/ 16329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80115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929" h="6858000">
                <a:moveTo>
                  <a:pt x="0" y="0"/>
                </a:moveTo>
                <a:lnTo>
                  <a:pt x="4180115" y="0"/>
                </a:lnTo>
                <a:lnTo>
                  <a:pt x="7102929" y="6858000"/>
                </a:lnTo>
                <a:lnTo>
                  <a:pt x="0" y="6858000"/>
                </a:lnTo>
                <a:lnTo>
                  <a:pt x="0" y="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772816"/>
            <a:ext cx="5112568" cy="3170099"/>
          </a:xfrm>
          <a:prstGeom prst="rect">
            <a:avLst/>
          </a:prstGeom>
        </p:spPr>
        <p:txBody>
          <a:bodyPr wrap="square">
            <a:spAutoFit/>
          </a:bodyPr>
          <a:lstStyle/>
          <a:p>
            <a:pPr algn="just" rtl="1"/>
            <a:r>
              <a:rPr lang="ar-SA" sz="2000" dirty="0" smtClean="0">
                <a:latin typeface="Sakkal Majalla" pitchFamily="2" charset="-78"/>
                <a:cs typeface="Sakkal Majalla" pitchFamily="2" charset="-78"/>
              </a:rPr>
              <a:t>	بذلت </a:t>
            </a:r>
            <a:r>
              <a:rPr lang="ar-SA" sz="2000" dirty="0" smtClean="0">
                <a:latin typeface="Sakkal Majalla" pitchFamily="2" charset="-78"/>
                <a:cs typeface="Sakkal Majalla" pitchFamily="2" charset="-78"/>
              </a:rPr>
              <a:t>محاولات لتعريف الحكم </a:t>
            </a:r>
            <a:r>
              <a:rPr lang="ar-SA" sz="2000" dirty="0" err="1" smtClean="0">
                <a:latin typeface="Sakkal Majalla" pitchFamily="2" charset="-78"/>
                <a:cs typeface="Sakkal Majalla" pitchFamily="2" charset="-78"/>
              </a:rPr>
              <a:t>الرشيد.</a:t>
            </a:r>
            <a:r>
              <a:rPr lang="ar-SA" sz="2000" dirty="0" smtClean="0">
                <a:latin typeface="Sakkal Majalla" pitchFamily="2" charset="-78"/>
                <a:cs typeface="Sakkal Majalla" pitchFamily="2" charset="-78"/>
              </a:rPr>
              <a:t> وأتى التعريف الأكثر شهرة من </a:t>
            </a:r>
            <a:r>
              <a:rPr lang="ar-SA" sz="2000" dirty="0" smtClean="0">
                <a:solidFill>
                  <a:schemeClr val="accent1">
                    <a:lumMod val="75000"/>
                  </a:schemeClr>
                </a:solidFill>
                <a:latin typeface="Sakkal Majalla" pitchFamily="2" charset="-78"/>
                <a:cs typeface="Sakkal Majalla" pitchFamily="2" charset="-78"/>
              </a:rPr>
              <a:t>الأمم المتحدة </a:t>
            </a:r>
            <a:r>
              <a:rPr lang="ar-SA" sz="2000" dirty="0" smtClean="0">
                <a:latin typeface="Sakkal Majalla" pitchFamily="2" charset="-78"/>
                <a:cs typeface="Sakkal Majalla" pitchFamily="2" charset="-78"/>
              </a:rPr>
              <a:t>نفسها، التي ترى أن خصائص الحكم الرشيد الرئيسية </a:t>
            </a:r>
            <a:r>
              <a:rPr lang="ar-SA" sz="2000" dirty="0" err="1" smtClean="0">
                <a:latin typeface="Sakkal Majalla" pitchFamily="2" charset="-78"/>
                <a:cs typeface="Sakkal Majalla" pitchFamily="2" charset="-78"/>
              </a:rPr>
              <a:t>ثمان.</a:t>
            </a:r>
            <a:r>
              <a:rPr lang="ar-SA" sz="2000" dirty="0" smtClean="0">
                <a:latin typeface="Sakkal Majalla" pitchFamily="2" charset="-78"/>
                <a:cs typeface="Sakkal Majalla" pitchFamily="2" charset="-78"/>
              </a:rPr>
              <a:t> ويصف تعريفها الحكم الرشيد بأنه </a:t>
            </a:r>
            <a:r>
              <a:rPr lang="ar-SA" sz="2000" dirty="0" smtClean="0">
                <a:solidFill>
                  <a:schemeClr val="accent1">
                    <a:lumMod val="75000"/>
                  </a:schemeClr>
                </a:solidFill>
                <a:latin typeface="Sakkal Majalla" pitchFamily="2" charset="-78"/>
                <a:cs typeface="Sakkal Majalla" pitchFamily="2" charset="-78"/>
              </a:rPr>
              <a:t>تشاركي</a:t>
            </a:r>
            <a:r>
              <a:rPr lang="ar-SA" sz="2000" dirty="0" smtClean="0">
                <a:latin typeface="Sakkal Majalla" pitchFamily="2" charset="-78"/>
                <a:cs typeface="Sakkal Majalla" pitchFamily="2" charset="-78"/>
              </a:rPr>
              <a:t> وينحو إلى الارتكاز على </a:t>
            </a:r>
            <a:r>
              <a:rPr lang="ar-SA" sz="2000" dirty="0" smtClean="0">
                <a:solidFill>
                  <a:schemeClr val="accent1">
                    <a:lumMod val="75000"/>
                  </a:schemeClr>
                </a:solidFill>
                <a:latin typeface="Sakkal Majalla" pitchFamily="2" charset="-78"/>
                <a:cs typeface="Sakkal Majalla" pitchFamily="2" charset="-78"/>
              </a:rPr>
              <a:t>توافق الآراء </a:t>
            </a:r>
            <a:r>
              <a:rPr lang="ar-SA" sz="2000" dirty="0" smtClean="0">
                <a:latin typeface="Sakkal Majalla" pitchFamily="2" charset="-78"/>
                <a:cs typeface="Sakkal Majalla" pitchFamily="2" charset="-78"/>
              </a:rPr>
              <a:t>و</a:t>
            </a:r>
            <a:r>
              <a:rPr lang="ar-SA" sz="2000" dirty="0" smtClean="0">
                <a:solidFill>
                  <a:schemeClr val="accent1">
                    <a:lumMod val="75000"/>
                  </a:schemeClr>
                </a:solidFill>
                <a:latin typeface="Sakkal Majalla" pitchFamily="2" charset="-78"/>
                <a:cs typeface="Sakkal Majalla" pitchFamily="2" charset="-78"/>
              </a:rPr>
              <a:t>المساءلة </a:t>
            </a:r>
            <a:r>
              <a:rPr lang="ar-SA" sz="2000" dirty="0" smtClean="0">
                <a:latin typeface="Sakkal Majalla" pitchFamily="2" charset="-78"/>
                <a:cs typeface="Sakkal Majalla" pitchFamily="2" charset="-78"/>
              </a:rPr>
              <a:t>و</a:t>
            </a:r>
            <a:r>
              <a:rPr lang="ar-SA" sz="2000" dirty="0" smtClean="0">
                <a:solidFill>
                  <a:schemeClr val="accent1">
                    <a:lumMod val="75000"/>
                  </a:schemeClr>
                </a:solidFill>
                <a:latin typeface="Sakkal Majalla" pitchFamily="2" charset="-78"/>
                <a:cs typeface="Sakkal Majalla" pitchFamily="2" charset="-78"/>
              </a:rPr>
              <a:t>الشفافية</a:t>
            </a:r>
            <a:r>
              <a:rPr lang="ar-SA" sz="2000" dirty="0" smtClean="0">
                <a:latin typeface="Sakkal Majalla" pitchFamily="2" charset="-78"/>
                <a:cs typeface="Sakkal Majalla" pitchFamily="2" charset="-78"/>
              </a:rPr>
              <a:t> </a:t>
            </a:r>
            <a:r>
              <a:rPr lang="ar-SA" sz="2000" dirty="0" smtClean="0">
                <a:solidFill>
                  <a:schemeClr val="accent1">
                    <a:lumMod val="75000"/>
                  </a:schemeClr>
                </a:solidFill>
                <a:latin typeface="Sakkal Majalla" pitchFamily="2" charset="-78"/>
                <a:cs typeface="Sakkal Majalla" pitchFamily="2" charset="-78"/>
              </a:rPr>
              <a:t>وسرعة الاستجابة</a:t>
            </a:r>
            <a:r>
              <a:rPr lang="ar-SA" sz="2000" dirty="0" smtClean="0">
                <a:latin typeface="Sakkal Majalla" pitchFamily="2" charset="-78"/>
                <a:cs typeface="Sakkal Majalla" pitchFamily="2" charset="-78"/>
              </a:rPr>
              <a:t> و</a:t>
            </a:r>
            <a:r>
              <a:rPr lang="ar-SA" sz="2000" dirty="0" smtClean="0">
                <a:solidFill>
                  <a:schemeClr val="accent1">
                    <a:lumMod val="75000"/>
                  </a:schemeClr>
                </a:solidFill>
                <a:latin typeface="Sakkal Majalla" pitchFamily="2" charset="-78"/>
                <a:cs typeface="Sakkal Majalla" pitchFamily="2" charset="-78"/>
              </a:rPr>
              <a:t>الفعالية</a:t>
            </a:r>
            <a:r>
              <a:rPr lang="ar-SA" sz="2000" dirty="0" smtClean="0">
                <a:latin typeface="Sakkal Majalla" pitchFamily="2" charset="-78"/>
                <a:cs typeface="Sakkal Majalla" pitchFamily="2" charset="-78"/>
              </a:rPr>
              <a:t> و</a:t>
            </a:r>
            <a:r>
              <a:rPr lang="ar-SA" sz="2000" dirty="0" smtClean="0">
                <a:solidFill>
                  <a:schemeClr val="accent1">
                    <a:lumMod val="75000"/>
                  </a:schemeClr>
                </a:solidFill>
                <a:latin typeface="Sakkal Majalla" pitchFamily="2" charset="-78"/>
                <a:cs typeface="Sakkal Majalla" pitchFamily="2" charset="-78"/>
              </a:rPr>
              <a:t>الكفاءة</a:t>
            </a:r>
            <a:r>
              <a:rPr lang="ar-SA" sz="2000" dirty="0" smtClean="0">
                <a:latin typeface="Sakkal Majalla" pitchFamily="2" charset="-78"/>
                <a:cs typeface="Sakkal Majalla" pitchFamily="2" charset="-78"/>
              </a:rPr>
              <a:t> و</a:t>
            </a:r>
            <a:r>
              <a:rPr lang="ar-SA" sz="2000" dirty="0" smtClean="0">
                <a:solidFill>
                  <a:schemeClr val="accent1">
                    <a:lumMod val="75000"/>
                  </a:schemeClr>
                </a:solidFill>
                <a:latin typeface="Sakkal Majalla" pitchFamily="2" charset="-78"/>
                <a:cs typeface="Sakkal Majalla" pitchFamily="2" charset="-78"/>
              </a:rPr>
              <a:t>الإنصاف</a:t>
            </a:r>
            <a:r>
              <a:rPr lang="ar-SA" sz="2000" dirty="0" smtClean="0">
                <a:latin typeface="Sakkal Majalla" pitchFamily="2" charset="-78"/>
                <a:cs typeface="Sakkal Majalla" pitchFamily="2" charset="-78"/>
              </a:rPr>
              <a:t> و</a:t>
            </a:r>
            <a:r>
              <a:rPr lang="ar-SA" sz="2000" dirty="0" smtClean="0">
                <a:solidFill>
                  <a:schemeClr val="accent1">
                    <a:lumMod val="75000"/>
                  </a:schemeClr>
                </a:solidFill>
                <a:latin typeface="Sakkal Majalla" pitchFamily="2" charset="-78"/>
                <a:cs typeface="Sakkal Majalla" pitchFamily="2" charset="-78"/>
              </a:rPr>
              <a:t>الشمول</a:t>
            </a:r>
            <a:r>
              <a:rPr lang="ar-SA" sz="2000" dirty="0" smtClean="0">
                <a:latin typeface="Sakkal Majalla" pitchFamily="2" charset="-78"/>
                <a:cs typeface="Sakkal Majalla" pitchFamily="2" charset="-78"/>
              </a:rPr>
              <a:t> و</a:t>
            </a:r>
            <a:r>
              <a:rPr lang="ar-SA" sz="2000" dirty="0" smtClean="0">
                <a:solidFill>
                  <a:schemeClr val="accent1">
                    <a:lumMod val="75000"/>
                  </a:schemeClr>
                </a:solidFill>
                <a:latin typeface="Sakkal Majalla" pitchFamily="2" charset="-78"/>
                <a:cs typeface="Sakkal Majalla" pitchFamily="2" charset="-78"/>
              </a:rPr>
              <a:t>الامتثال</a:t>
            </a:r>
            <a:r>
              <a:rPr lang="ar-SA" sz="2000" dirty="0" smtClean="0">
                <a:latin typeface="Sakkal Majalla" pitchFamily="2" charset="-78"/>
                <a:cs typeface="Sakkal Majalla" pitchFamily="2" charset="-78"/>
              </a:rPr>
              <a:t> إلى سيادة </a:t>
            </a:r>
            <a:r>
              <a:rPr lang="ar-SA" sz="2000" dirty="0" err="1" smtClean="0">
                <a:latin typeface="Sakkal Majalla" pitchFamily="2" charset="-78"/>
                <a:cs typeface="Sakkal Majalla" pitchFamily="2" charset="-78"/>
              </a:rPr>
              <a:t>القانون.</a:t>
            </a:r>
            <a:r>
              <a:rPr lang="ar-SA" sz="2000" dirty="0" smtClean="0">
                <a:latin typeface="Sakkal Majalla" pitchFamily="2" charset="-78"/>
                <a:cs typeface="Sakkal Majalla" pitchFamily="2" charset="-78"/>
              </a:rPr>
              <a:t> وعلاوة على ذلك، يسعى الحكم الرشيد إلى </a:t>
            </a:r>
            <a:r>
              <a:rPr lang="ar-SA" sz="2000" dirty="0" smtClean="0">
                <a:solidFill>
                  <a:srgbClr val="820082"/>
                </a:solidFill>
                <a:latin typeface="Sakkal Majalla" pitchFamily="2" charset="-78"/>
                <a:cs typeface="Sakkal Majalla" pitchFamily="2" charset="-78"/>
              </a:rPr>
              <a:t>كفالة خفض الفساد </a:t>
            </a:r>
            <a:r>
              <a:rPr lang="ar-SA" sz="2000" dirty="0" smtClean="0">
                <a:latin typeface="Sakkal Majalla" pitchFamily="2" charset="-78"/>
                <a:cs typeface="Sakkal Majalla" pitchFamily="2" charset="-78"/>
              </a:rPr>
              <a:t>إلى أدنى حد ممكن، وإلى أخذ آراء الأقليات في الاعتبار والاستماع إلى الفئات الأشد ضعفا في المجتمع في عمليات صنع </a:t>
            </a:r>
            <a:r>
              <a:rPr lang="ar-SA" sz="2000" dirty="0" err="1" smtClean="0">
                <a:latin typeface="Sakkal Majalla" pitchFamily="2" charset="-78"/>
                <a:cs typeface="Sakkal Majalla" pitchFamily="2" charset="-78"/>
              </a:rPr>
              <a:t>القرار.</a:t>
            </a:r>
            <a:r>
              <a:rPr lang="ar-SA" sz="2000" dirty="0" smtClean="0">
                <a:latin typeface="Sakkal Majalla" pitchFamily="2" charset="-78"/>
                <a:cs typeface="Sakkal Majalla" pitchFamily="2" charset="-78"/>
              </a:rPr>
              <a:t> ويتصف أيضا بالقدرة على تلبية الاحتياجات الراهنة والمستقبلية للمجتمع</a:t>
            </a:r>
            <a:endParaRPr lang="fr-FR" sz="2000" dirty="0">
              <a:latin typeface="Sakkal Majalla" pitchFamily="2" charset="-78"/>
              <a:cs typeface="Sakkal Majalla" pitchFamily="2" charset="-78"/>
            </a:endParaRPr>
          </a:p>
        </p:txBody>
      </p:sp>
      <p:sp>
        <p:nvSpPr>
          <p:cNvPr id="3" name="ZoneTexte 2"/>
          <p:cNvSpPr txBox="1"/>
          <p:nvPr/>
        </p:nvSpPr>
        <p:spPr>
          <a:xfrm>
            <a:off x="1475656" y="476672"/>
            <a:ext cx="7200800" cy="646331"/>
          </a:xfrm>
          <a:prstGeom prst="rect">
            <a:avLst/>
          </a:prstGeom>
          <a:solidFill>
            <a:schemeClr val="accent5">
              <a:lumMod val="40000"/>
              <a:lumOff val="60000"/>
            </a:schemeClr>
          </a:solidFill>
        </p:spPr>
        <p:txBody>
          <a:bodyPr wrap="square" rtlCol="0">
            <a:spAutoFit/>
          </a:bodyPr>
          <a:lstStyle/>
          <a:p>
            <a:pPr algn="ctr"/>
            <a:r>
              <a:rPr lang="ar-SA" sz="3600" b="1" dirty="0" smtClean="0">
                <a:solidFill>
                  <a:schemeClr val="accent5">
                    <a:lumMod val="75000"/>
                  </a:schemeClr>
                </a:solidFill>
                <a:latin typeface="Sakkal Majalla" pitchFamily="2" charset="-78"/>
                <a:cs typeface="Sakkal Majalla" pitchFamily="2" charset="-78"/>
              </a:rPr>
              <a:t>اختلاف وتعدد التعاريف</a:t>
            </a:r>
            <a:endParaRPr lang="fr-FR" sz="3600" b="1" dirty="0">
              <a:solidFill>
                <a:schemeClr val="accent5">
                  <a:lumMod val="75000"/>
                </a:schemeClr>
              </a:solidFill>
              <a:latin typeface="Sakkal Majalla" pitchFamily="2" charset="-78"/>
              <a:cs typeface="Sakkal Majalla" pitchFamily="2" charset="-78"/>
            </a:endParaRPr>
          </a:p>
        </p:txBody>
      </p:sp>
      <p:pic>
        <p:nvPicPr>
          <p:cNvPr id="5" name="Picture 8" descr="الحوكمة وإدارة المخاطر والامتثال"/>
          <p:cNvPicPr>
            <a:picLocks noChangeAspect="1" noChangeArrowheads="1"/>
          </p:cNvPicPr>
          <p:nvPr/>
        </p:nvPicPr>
        <p:blipFill>
          <a:blip r:embed="rId2" cstate="print"/>
          <a:srcRect/>
          <a:stretch>
            <a:fillRect/>
          </a:stretch>
        </p:blipFill>
        <p:spPr bwMode="auto">
          <a:xfrm>
            <a:off x="1" y="1772816"/>
            <a:ext cx="3275856" cy="296177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904" y="1268760"/>
            <a:ext cx="5040560" cy="4401205"/>
          </a:xfrm>
          <a:prstGeom prst="rect">
            <a:avLst/>
          </a:prstGeom>
        </p:spPr>
        <p:txBody>
          <a:bodyPr wrap="square">
            <a:spAutoFit/>
          </a:bodyPr>
          <a:lstStyle/>
          <a:p>
            <a:pPr algn="just" rtl="1"/>
            <a:r>
              <a:rPr lang="fr-FR" sz="2000" dirty="0" smtClean="0">
                <a:latin typeface="Sakkal Majalla" pitchFamily="2" charset="-78"/>
                <a:cs typeface="Sakkal Majalla" pitchFamily="2" charset="-78"/>
              </a:rPr>
              <a:t>         </a:t>
            </a:r>
            <a:r>
              <a:rPr lang="ar-SA" sz="2000" dirty="0" smtClean="0">
                <a:latin typeface="Sakkal Majalla" pitchFamily="2" charset="-78"/>
                <a:cs typeface="Sakkal Majalla" pitchFamily="2" charset="-78"/>
              </a:rPr>
              <a:t>وتوجد هنا أيضا </a:t>
            </a:r>
            <a:r>
              <a:rPr lang="ar-SA" sz="2000" b="1" dirty="0" smtClean="0">
                <a:solidFill>
                  <a:schemeClr val="accent1">
                    <a:lumMod val="75000"/>
                  </a:schemeClr>
                </a:solidFill>
                <a:latin typeface="Sakkal Majalla" pitchFamily="2" charset="-78"/>
                <a:cs typeface="Sakkal Majalla" pitchFamily="2" charset="-78"/>
              </a:rPr>
              <a:t>اختلافات</a:t>
            </a:r>
            <a:r>
              <a:rPr lang="ar-SA" sz="2000" dirty="0" smtClean="0">
                <a:latin typeface="Sakkal Majalla" pitchFamily="2" charset="-78"/>
                <a:cs typeface="Sakkal Majalla" pitchFamily="2" charset="-78"/>
              </a:rPr>
              <a:t> بين المؤسسات الإنمائية الدولية والهيئات </a:t>
            </a:r>
            <a:r>
              <a:rPr lang="ar-SA" sz="2000" dirty="0" err="1" smtClean="0">
                <a:latin typeface="Sakkal Majalla" pitchFamily="2" charset="-78"/>
                <a:cs typeface="Sakkal Majalla" pitchFamily="2" charset="-78"/>
              </a:rPr>
              <a:t>السياسية.</a:t>
            </a:r>
            <a:r>
              <a:rPr lang="ar-SA" sz="2000" dirty="0" smtClean="0">
                <a:latin typeface="Sakkal Majalla" pitchFamily="2" charset="-78"/>
                <a:cs typeface="Sakkal Majalla" pitchFamily="2" charset="-78"/>
              </a:rPr>
              <a:t> فالبنك الدولي والمصارف الإنمائية المتعددة الأطراف الأخرى، مثلا، ترى الحكم الرشيد من منظور اقتصادي، ومن خلال منظار إدارة القطاع العام، مع التركيز على الشفافية والمساءلة والإصلاح التنظيمي، وعلى المهارات والقيادة في القطاع </a:t>
            </a:r>
            <a:r>
              <a:rPr lang="ar-SA" sz="2000" dirty="0" smtClean="0">
                <a:latin typeface="Sakkal Majalla" pitchFamily="2" charset="-78"/>
                <a:cs typeface="Sakkal Majalla" pitchFamily="2" charset="-78"/>
              </a:rPr>
              <a:t>العام.</a:t>
            </a:r>
            <a:endParaRPr lang="ar-SA" sz="2000" dirty="0" smtClean="0">
              <a:latin typeface="Sakkal Majalla" pitchFamily="2" charset="-78"/>
              <a:cs typeface="Sakkal Majalla" pitchFamily="2" charset="-78"/>
            </a:endParaRPr>
          </a:p>
          <a:p>
            <a:pPr algn="just" rtl="1"/>
            <a:r>
              <a:rPr lang="ar-SA" sz="2000" dirty="0" smtClean="0">
                <a:latin typeface="Sakkal Majalla" pitchFamily="2" charset="-78"/>
                <a:cs typeface="Sakkal Majalla" pitchFamily="2" charset="-78"/>
              </a:rPr>
              <a:t>	</a:t>
            </a:r>
            <a:r>
              <a:rPr lang="ar-SA" sz="2000" dirty="0" smtClean="0">
                <a:latin typeface="Sakkal Majalla" pitchFamily="2" charset="-78"/>
                <a:cs typeface="Sakkal Majalla" pitchFamily="2" charset="-78"/>
              </a:rPr>
              <a:t>وينصَّب </a:t>
            </a:r>
            <a:r>
              <a:rPr lang="ar-SA" sz="2000" dirty="0" smtClean="0">
                <a:latin typeface="Sakkal Majalla" pitchFamily="2" charset="-78"/>
                <a:cs typeface="Sakkal Majalla" pitchFamily="2" charset="-78"/>
              </a:rPr>
              <a:t>تركيز المنظمات الأخرى، التي أسّست على مبدأ التعاون السياسي، مثل الأمم المتحدة والمفوضية الأوروبية ومنظومة الكومنولث، على </a:t>
            </a:r>
            <a:r>
              <a:rPr lang="ar-SA" sz="2000" dirty="0" smtClean="0">
                <a:solidFill>
                  <a:srgbClr val="820082"/>
                </a:solidFill>
                <a:latin typeface="Sakkal Majalla" pitchFamily="2" charset="-78"/>
                <a:cs typeface="Sakkal Majalla" pitchFamily="2" charset="-78"/>
              </a:rPr>
              <a:t>الحكم الديمقراطي وسيادة القانون وحقوق </a:t>
            </a:r>
            <a:r>
              <a:rPr lang="ar-SA" sz="2000" dirty="0" err="1" smtClean="0">
                <a:solidFill>
                  <a:srgbClr val="820082"/>
                </a:solidFill>
                <a:latin typeface="Sakkal Majalla" pitchFamily="2" charset="-78"/>
                <a:cs typeface="Sakkal Majalla" pitchFamily="2" charset="-78"/>
              </a:rPr>
              <a:t>الإنسان.</a:t>
            </a:r>
            <a:r>
              <a:rPr lang="ar-SA" sz="2000" dirty="0" smtClean="0">
                <a:latin typeface="Sakkal Majalla" pitchFamily="2" charset="-78"/>
                <a:cs typeface="Sakkal Majalla" pitchFamily="2" charset="-78"/>
              </a:rPr>
              <a:t> </a:t>
            </a:r>
            <a:endParaRPr lang="ar-SA" sz="2000" dirty="0" smtClean="0">
              <a:latin typeface="Sakkal Majalla" pitchFamily="2" charset="-78"/>
              <a:cs typeface="Sakkal Majalla" pitchFamily="2" charset="-78"/>
            </a:endParaRPr>
          </a:p>
          <a:p>
            <a:pPr algn="just" rtl="1"/>
            <a:r>
              <a:rPr lang="ar-SA" sz="2000" dirty="0" smtClean="0">
                <a:latin typeface="Sakkal Majalla" pitchFamily="2" charset="-78"/>
                <a:cs typeface="Sakkal Majalla" pitchFamily="2" charset="-78"/>
              </a:rPr>
              <a:t>	</a:t>
            </a:r>
            <a:r>
              <a:rPr lang="ar-SA" sz="2000" dirty="0" smtClean="0">
                <a:latin typeface="Sakkal Majalla" pitchFamily="2" charset="-78"/>
                <a:cs typeface="Sakkal Majalla" pitchFamily="2" charset="-78"/>
              </a:rPr>
              <a:t>وهناك </a:t>
            </a:r>
            <a:r>
              <a:rPr lang="ar-SA" sz="2000" dirty="0" smtClean="0">
                <a:solidFill>
                  <a:srgbClr val="820082"/>
                </a:solidFill>
                <a:latin typeface="Sakkal Majalla" pitchFamily="2" charset="-78"/>
                <a:cs typeface="Sakkal Majalla" pitchFamily="2" charset="-78"/>
              </a:rPr>
              <a:t>توافق كبير في الآراء </a:t>
            </a:r>
            <a:r>
              <a:rPr lang="ar-SA" sz="2000" dirty="0" smtClean="0">
                <a:latin typeface="Sakkal Majalla" pitchFamily="2" charset="-78"/>
                <a:cs typeface="Sakkal Majalla" pitchFamily="2" charset="-78"/>
              </a:rPr>
              <a:t>على نطاق جميع هذه المنظمات على أن الحكم الرشيد يرتبط بالعمليات السياسية والمؤسسية وبالنواتج التي تعتبر ضرورية لتحقيق أهداف التنمية</a:t>
            </a:r>
            <a:r>
              <a:rPr lang="fr-FR" sz="2000" dirty="0" smtClean="0">
                <a:latin typeface="Sakkal Majalla" pitchFamily="2" charset="-78"/>
                <a:cs typeface="Sakkal Majalla" pitchFamily="2" charset="-78"/>
              </a:rPr>
              <a:t>.</a:t>
            </a:r>
          </a:p>
          <a:p>
            <a:pPr algn="just" rtl="1"/>
            <a:endParaRPr lang="fr-FR" sz="2000" dirty="0">
              <a:latin typeface="Sakkal Majalla" pitchFamily="2" charset="-78"/>
              <a:cs typeface="Sakkal Majalla" pitchFamily="2" charset="-78"/>
            </a:endParaRPr>
          </a:p>
        </p:txBody>
      </p:sp>
      <p:sp>
        <p:nvSpPr>
          <p:cNvPr id="3" name="ZoneTexte 2"/>
          <p:cNvSpPr txBox="1"/>
          <p:nvPr/>
        </p:nvSpPr>
        <p:spPr>
          <a:xfrm>
            <a:off x="1691680" y="332656"/>
            <a:ext cx="7056784" cy="646331"/>
          </a:xfrm>
          <a:prstGeom prst="rect">
            <a:avLst/>
          </a:prstGeom>
          <a:solidFill>
            <a:schemeClr val="accent5">
              <a:lumMod val="40000"/>
              <a:lumOff val="60000"/>
            </a:schemeClr>
          </a:solidFill>
        </p:spPr>
        <p:txBody>
          <a:bodyPr wrap="square" rtlCol="0">
            <a:spAutoFit/>
          </a:bodyPr>
          <a:lstStyle/>
          <a:p>
            <a:pPr algn="ctr"/>
            <a:r>
              <a:rPr lang="ar-SA" sz="3600" b="1" dirty="0" smtClean="0">
                <a:solidFill>
                  <a:schemeClr val="accent5">
                    <a:lumMod val="75000"/>
                  </a:schemeClr>
                </a:solidFill>
                <a:latin typeface="Sakkal Majalla" pitchFamily="2" charset="-78"/>
                <a:cs typeface="Sakkal Majalla" pitchFamily="2" charset="-78"/>
              </a:rPr>
              <a:t>اختلاف وتعدد التعاريف</a:t>
            </a:r>
            <a:endParaRPr lang="fr-FR" sz="3600" b="1" dirty="0">
              <a:solidFill>
                <a:schemeClr val="accent5">
                  <a:lumMod val="75000"/>
                </a:schemeClr>
              </a:solidFill>
              <a:latin typeface="Sakkal Majalla" pitchFamily="2" charset="-78"/>
              <a:cs typeface="Sakkal Majalla" pitchFamily="2" charset="-78"/>
            </a:endParaRPr>
          </a:p>
        </p:txBody>
      </p:sp>
      <p:pic>
        <p:nvPicPr>
          <p:cNvPr id="6" name="Picture 8" descr="الحوكمة وإدارة المخاطر والامتثال"/>
          <p:cNvPicPr>
            <a:picLocks noChangeAspect="1" noChangeArrowheads="1"/>
          </p:cNvPicPr>
          <p:nvPr/>
        </p:nvPicPr>
        <p:blipFill>
          <a:blip r:embed="rId2" cstate="print"/>
          <a:srcRect/>
          <a:stretch>
            <a:fillRect/>
          </a:stretch>
        </p:blipFill>
        <p:spPr bwMode="auto">
          <a:xfrm>
            <a:off x="1" y="980728"/>
            <a:ext cx="3275856" cy="375386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1268760"/>
            <a:ext cx="5472608" cy="4093428"/>
          </a:xfrm>
          <a:prstGeom prst="rect">
            <a:avLst/>
          </a:prstGeom>
        </p:spPr>
        <p:txBody>
          <a:bodyPr wrap="square">
            <a:spAutoFit/>
          </a:bodyPr>
          <a:lstStyle/>
          <a:p>
            <a:pPr algn="just" rtl="1"/>
            <a:r>
              <a:rPr lang="fr-FR" sz="2000" dirty="0" smtClean="0">
                <a:latin typeface="Sakkal Majalla" pitchFamily="2" charset="-78"/>
                <a:cs typeface="Sakkal Majalla" pitchFamily="2" charset="-78"/>
              </a:rPr>
              <a:t> </a:t>
            </a:r>
            <a:r>
              <a:rPr lang="ar-SA" sz="2000" dirty="0" err="1" smtClean="0">
                <a:latin typeface="Sakkal Majalla" pitchFamily="2" charset="-78"/>
                <a:cs typeface="Sakkal Majalla" pitchFamily="2" charset="-78"/>
              </a:rPr>
              <a:t>تُعرف </a:t>
            </a:r>
            <a:r>
              <a:rPr lang="ar-SA" sz="2000" dirty="0" smtClean="0">
                <a:latin typeface="Sakkal Majalla" pitchFamily="2" charset="-78"/>
                <a:cs typeface="Sakkal Majalla" pitchFamily="2" charset="-78"/>
              </a:rPr>
              <a:t>“</a:t>
            </a:r>
            <a:r>
              <a:rPr lang="ar-SA" sz="2000" b="1" dirty="0" err="1" smtClean="0">
                <a:solidFill>
                  <a:srgbClr val="820082"/>
                </a:solidFill>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على أنها الأنشطة والعمليات والإجراءات التي يتبناها وينفذها مجالس الإدارة العليا والمديرون التنفيذيون في إدارة </a:t>
            </a:r>
            <a:r>
              <a:rPr lang="ar-SA" sz="2000" dirty="0" err="1" smtClean="0">
                <a:latin typeface="Sakkal Majalla" pitchFamily="2" charset="-78"/>
                <a:cs typeface="Sakkal Majalla" pitchFamily="2" charset="-78"/>
              </a:rPr>
              <a:t>المؤسسة.</a:t>
            </a:r>
            <a:r>
              <a:rPr lang="ar-SA" sz="2000" dirty="0" smtClean="0">
                <a:latin typeface="Sakkal Majalla" pitchFamily="2" charset="-78"/>
                <a:cs typeface="Sakkal Majalla" pitchFamily="2" charset="-78"/>
              </a:rPr>
              <a:t> تهدف هذه الأنشطة إلى السيطرة على جوانب الإدارة والممارسات المؤسسية، واستخدامها لتحقيق أهداف الخطط الاستراتيجية للمؤسسة، وخاصة فيما يتعلق بالاستثمارات أو مواكبة متطلبات النمو والتطور والتفوق في مجالات الحوسبة والأتمتة </a:t>
            </a:r>
            <a:r>
              <a:rPr lang="ar-SA" sz="2000" dirty="0" err="1" smtClean="0">
                <a:latin typeface="Sakkal Majalla" pitchFamily="2" charset="-78"/>
                <a:cs typeface="Sakkal Majalla" pitchFamily="2" charset="-78"/>
              </a:rPr>
              <a:t>الرقمية.</a:t>
            </a:r>
            <a:r>
              <a:rPr lang="ar-SA" sz="2000" dirty="0" smtClean="0">
                <a:latin typeface="Sakkal Majalla" pitchFamily="2" charset="-78"/>
                <a:cs typeface="Sakkal Majalla" pitchFamily="2" charset="-78"/>
              </a:rPr>
              <a:t> </a:t>
            </a:r>
            <a:endParaRPr lang="ar-SA" sz="2000" dirty="0" smtClean="0">
              <a:latin typeface="Sakkal Majalla" pitchFamily="2" charset="-78"/>
              <a:cs typeface="Sakkal Majalla" pitchFamily="2" charset="-78"/>
            </a:endParaRPr>
          </a:p>
          <a:p>
            <a:pPr algn="just" rtl="1"/>
            <a:r>
              <a:rPr lang="ar-SA" sz="2000" dirty="0" smtClean="0">
                <a:latin typeface="Sakkal Majalla" pitchFamily="2" charset="-78"/>
                <a:cs typeface="Sakkal Majalla" pitchFamily="2" charset="-78"/>
              </a:rPr>
              <a:t>لذلك</a:t>
            </a:r>
            <a:r>
              <a:rPr lang="ar-SA" sz="2000" dirty="0" smtClean="0">
                <a:latin typeface="Sakkal Majalla" pitchFamily="2" charset="-78"/>
                <a:cs typeface="Sakkal Majalla" pitchFamily="2" charset="-78"/>
              </a:rPr>
              <a:t>، تلعب </a:t>
            </a:r>
            <a:r>
              <a:rPr lang="ar-SA" sz="2000" b="1" dirty="0" err="1" smtClean="0">
                <a:solidFill>
                  <a:srgbClr val="820082"/>
                </a:solidFill>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دورًا في صياغة أهداف ومبادئ عمليات التخطيط الاستراتيجي للمؤسسة وتحديد المفاهيم والمصطلحات الداعمة </a:t>
            </a:r>
            <a:r>
              <a:rPr lang="ar-SA" sz="2000" dirty="0" err="1" smtClean="0">
                <a:latin typeface="Sakkal Majalla" pitchFamily="2" charset="-78"/>
                <a:cs typeface="Sakkal Majalla" pitchFamily="2" charset="-78"/>
              </a:rPr>
              <a:t>لها.</a:t>
            </a:r>
            <a:r>
              <a:rPr lang="ar-SA" sz="2000" dirty="0" smtClean="0">
                <a:latin typeface="Sakkal Majalla" pitchFamily="2" charset="-78"/>
                <a:cs typeface="Sakkal Majalla" pitchFamily="2" charset="-78"/>
              </a:rPr>
              <a:t> يتم تطبيق هذه المفاهيم والمصطلحات خلال إدارة المؤسسة، من خلال آليات تنفيذ الخطط التشغيلية وعمليات تحسين الخدمات المستدامة في إطار إدارة الجودة الشاملة، وتستمر حتى نهاية الدورة الزمنية للخطة الاستراتيجية المعتمدة وتحقيق أهدافها</a:t>
            </a:r>
            <a:r>
              <a:rPr lang="fr-FR" sz="2000" dirty="0" smtClean="0">
                <a:latin typeface="Sakkal Majalla" pitchFamily="2" charset="-78"/>
                <a:cs typeface="Sakkal Majalla" pitchFamily="2" charset="-78"/>
              </a:rPr>
              <a:t>.</a:t>
            </a:r>
          </a:p>
          <a:p>
            <a:pPr algn="just" rtl="1"/>
            <a:endParaRPr lang="fr-FR" sz="2000" dirty="0">
              <a:latin typeface="Sakkal Majalla" pitchFamily="2" charset="-78"/>
              <a:cs typeface="Sakkal Majalla" pitchFamily="2" charset="-78"/>
            </a:endParaRPr>
          </a:p>
        </p:txBody>
      </p:sp>
      <p:sp>
        <p:nvSpPr>
          <p:cNvPr id="3" name="ZoneTexte 2"/>
          <p:cNvSpPr txBox="1"/>
          <p:nvPr/>
        </p:nvSpPr>
        <p:spPr>
          <a:xfrm>
            <a:off x="1763688" y="332656"/>
            <a:ext cx="6768752" cy="646331"/>
          </a:xfrm>
          <a:prstGeom prst="rect">
            <a:avLst/>
          </a:prstGeom>
          <a:solidFill>
            <a:schemeClr val="accent5">
              <a:lumMod val="40000"/>
              <a:lumOff val="60000"/>
            </a:schemeClr>
          </a:solidFill>
        </p:spPr>
        <p:txBody>
          <a:bodyPr wrap="square" rtlCol="0">
            <a:spAutoFit/>
          </a:bodyPr>
          <a:lstStyle/>
          <a:p>
            <a:pPr algn="ctr"/>
            <a:r>
              <a:rPr lang="ar-SA" sz="3600" b="1" dirty="0" smtClean="0">
                <a:solidFill>
                  <a:schemeClr val="accent5">
                    <a:lumMod val="75000"/>
                  </a:schemeClr>
                </a:solidFill>
                <a:latin typeface="Sakkal Majalla" pitchFamily="2" charset="-78"/>
                <a:cs typeface="Sakkal Majalla" pitchFamily="2" charset="-78"/>
              </a:rPr>
              <a:t>اختلاف وتعدد التعاريف</a:t>
            </a:r>
            <a:endParaRPr lang="fr-FR" sz="3600" b="1" dirty="0">
              <a:solidFill>
                <a:schemeClr val="accent5">
                  <a:lumMod val="75000"/>
                </a:schemeClr>
              </a:solidFill>
              <a:latin typeface="Sakkal Majalla" pitchFamily="2" charset="-78"/>
              <a:cs typeface="Sakkal Majalla" pitchFamily="2" charset="-78"/>
            </a:endParaRPr>
          </a:p>
        </p:txBody>
      </p:sp>
      <p:pic>
        <p:nvPicPr>
          <p:cNvPr id="4" name="Picture 8" descr="الحوكمة وإدارة المخاطر والامتثال"/>
          <p:cNvPicPr>
            <a:picLocks noChangeAspect="1" noChangeArrowheads="1"/>
          </p:cNvPicPr>
          <p:nvPr/>
        </p:nvPicPr>
        <p:blipFill>
          <a:blip r:embed="rId2" cstate="print"/>
          <a:srcRect/>
          <a:stretch>
            <a:fillRect/>
          </a:stretch>
        </p:blipFill>
        <p:spPr bwMode="auto">
          <a:xfrm>
            <a:off x="1" y="980728"/>
            <a:ext cx="3275856" cy="375386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3648" y="548680"/>
            <a:ext cx="6912768" cy="646331"/>
          </a:xfrm>
          <a:prstGeom prst="rect">
            <a:avLst/>
          </a:prstGeom>
          <a:solidFill>
            <a:schemeClr val="accent4">
              <a:lumMod val="20000"/>
              <a:lumOff val="8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العلاقة بين </a:t>
            </a:r>
            <a:r>
              <a:rPr lang="ar-SA" sz="3600" b="1" dirty="0" err="1" smtClean="0">
                <a:solidFill>
                  <a:schemeClr val="accent5">
                    <a:lumMod val="75000"/>
                  </a:schemeClr>
                </a:solidFill>
                <a:latin typeface="Sakkal Majalla" pitchFamily="2" charset="-78"/>
                <a:cs typeface="Sakkal Majalla" pitchFamily="2" charset="-78"/>
              </a:rPr>
              <a:t>الحوكمة</a:t>
            </a:r>
            <a:r>
              <a:rPr lang="ar-SA" sz="3600" b="1" dirty="0" smtClean="0">
                <a:solidFill>
                  <a:schemeClr val="accent5">
                    <a:lumMod val="75000"/>
                  </a:schemeClr>
                </a:solidFill>
                <a:latin typeface="Sakkal Majalla" pitchFamily="2" charset="-78"/>
                <a:cs typeface="Sakkal Majalla" pitchFamily="2" charset="-78"/>
              </a:rPr>
              <a:t> المؤسسية </a:t>
            </a:r>
            <a:r>
              <a:rPr lang="ar-SA" sz="3600" b="1" dirty="0" smtClean="0">
                <a:solidFill>
                  <a:schemeClr val="accent5">
                    <a:lumMod val="75000"/>
                  </a:schemeClr>
                </a:solidFill>
                <a:latin typeface="Sakkal Majalla" pitchFamily="2" charset="-78"/>
                <a:cs typeface="Sakkal Majalla" pitchFamily="2" charset="-78"/>
              </a:rPr>
              <a:t>العمودية والأفقية</a:t>
            </a:r>
            <a:r>
              <a:rPr lang="fr-FR" sz="3600" b="1" dirty="0" smtClean="0">
                <a:solidFill>
                  <a:schemeClr val="accent5">
                    <a:lumMod val="75000"/>
                  </a:schemeClr>
                </a:solidFill>
                <a:latin typeface="Sakkal Majalla" pitchFamily="2" charset="-78"/>
                <a:cs typeface="Sakkal Majalla" pitchFamily="2" charset="-78"/>
              </a:rPr>
              <a:t> </a:t>
            </a:r>
          </a:p>
        </p:txBody>
      </p:sp>
      <p:sp>
        <p:nvSpPr>
          <p:cNvPr id="4" name="Rectangle 3"/>
          <p:cNvSpPr/>
          <p:nvPr/>
        </p:nvSpPr>
        <p:spPr>
          <a:xfrm>
            <a:off x="467544" y="1556792"/>
            <a:ext cx="8280920" cy="5016758"/>
          </a:xfrm>
          <a:prstGeom prst="rect">
            <a:avLst/>
          </a:prstGeom>
        </p:spPr>
        <p:txBody>
          <a:bodyPr wrap="square">
            <a:spAutoFit/>
          </a:bodyPr>
          <a:lstStyle/>
          <a:p>
            <a:pPr algn="just" rtl="1"/>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المؤسسية العمودية والأفقية تشيران إلى نوعين مختلفين من العلاقات والهياكل في سياق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المؤسسية</a:t>
            </a:r>
            <a:r>
              <a:rPr lang="fr-FR" sz="2000" dirty="0" smtClean="0">
                <a:latin typeface="Sakkal Majalla" pitchFamily="2" charset="-78"/>
                <a:cs typeface="Sakkal Majalla" pitchFamily="2" charset="-78"/>
              </a:rPr>
              <a:t>.</a:t>
            </a:r>
            <a:endParaRPr lang="ar-SA" sz="2000" dirty="0" smtClean="0">
              <a:latin typeface="Sakkal Majalla" pitchFamily="2" charset="-78"/>
              <a:cs typeface="Sakkal Majalla" pitchFamily="2" charset="-78"/>
            </a:endParaRPr>
          </a:p>
          <a:p>
            <a:pPr marL="457200" lvl="0" indent="-457200" algn="just" rtl="1">
              <a:buFont typeface="+mj-lt"/>
              <a:buAutoNum type="arabicPeriod"/>
            </a:pPr>
            <a:r>
              <a:rPr lang="ar-SA" sz="2000" b="1" dirty="0" err="1" smtClean="0">
                <a:solidFill>
                  <a:srgbClr val="820082"/>
                </a:solidFill>
                <a:latin typeface="Sakkal Majalla" pitchFamily="2" charset="-78"/>
                <a:cs typeface="Sakkal Majalla" pitchFamily="2" charset="-78"/>
              </a:rPr>
              <a:t>الحوكمة</a:t>
            </a:r>
            <a:r>
              <a:rPr lang="ar-SA" sz="2000" b="1" dirty="0" smtClean="0">
                <a:solidFill>
                  <a:srgbClr val="820082"/>
                </a:solidFill>
                <a:latin typeface="Sakkal Majalla" pitchFamily="2" charset="-78"/>
                <a:cs typeface="Sakkal Majalla" pitchFamily="2" charset="-78"/>
              </a:rPr>
              <a:t> </a:t>
            </a:r>
            <a:r>
              <a:rPr lang="ar-SA" sz="2000" b="1" dirty="0" smtClean="0">
                <a:solidFill>
                  <a:srgbClr val="820082"/>
                </a:solidFill>
                <a:latin typeface="Sakkal Majalla" pitchFamily="2" charset="-78"/>
                <a:cs typeface="Sakkal Majalla" pitchFamily="2" charset="-78"/>
              </a:rPr>
              <a:t>المؤسسية العمودية</a:t>
            </a:r>
            <a:r>
              <a:rPr lang="fr-FR" sz="2000" b="1" dirty="0" smtClean="0">
                <a:solidFill>
                  <a:srgbClr val="820082"/>
                </a:solidFill>
                <a:latin typeface="Sakkal Majalla" pitchFamily="2" charset="-78"/>
                <a:cs typeface="Sakkal Majalla" pitchFamily="2" charset="-78"/>
              </a:rPr>
              <a:t> </a:t>
            </a:r>
            <a:r>
              <a:rPr lang="fr-FR" sz="2000" b="1" dirty="0" smtClean="0">
                <a:solidFill>
                  <a:srgbClr val="820082"/>
                </a:solidFill>
                <a:latin typeface="Sakkal Majalla" pitchFamily="2" charset="-78"/>
                <a:cs typeface="Sakkal Majalla" pitchFamily="2" charset="-78"/>
              </a:rPr>
              <a:t>(Vertical </a:t>
            </a:r>
            <a:r>
              <a:rPr lang="fr-FR" sz="2000" b="1" dirty="0" err="1" smtClean="0">
                <a:solidFill>
                  <a:srgbClr val="820082"/>
                </a:solidFill>
                <a:latin typeface="Sakkal Majalla" pitchFamily="2" charset="-78"/>
                <a:cs typeface="Sakkal Majalla" pitchFamily="2" charset="-78"/>
              </a:rPr>
              <a:t>Corporate</a:t>
            </a:r>
            <a:r>
              <a:rPr lang="fr-FR" sz="2000" b="1" dirty="0" smtClean="0">
                <a:solidFill>
                  <a:srgbClr val="820082"/>
                </a:solidFill>
                <a:latin typeface="Sakkal Majalla" pitchFamily="2" charset="-78"/>
                <a:cs typeface="Sakkal Majalla" pitchFamily="2" charset="-78"/>
              </a:rPr>
              <a:t> </a:t>
            </a:r>
            <a:r>
              <a:rPr lang="fr-FR" sz="2000" b="1" dirty="0" err="1" smtClean="0">
                <a:solidFill>
                  <a:srgbClr val="820082"/>
                </a:solidFill>
                <a:latin typeface="Sakkal Majalla" pitchFamily="2" charset="-78"/>
                <a:cs typeface="Sakkal Majalla" pitchFamily="2" charset="-78"/>
              </a:rPr>
              <a:t>Governance</a:t>
            </a:r>
            <a:r>
              <a:rPr lang="fr-FR" sz="2000" b="1" dirty="0" smtClean="0">
                <a:solidFill>
                  <a:srgbClr val="820082"/>
                </a:solidFill>
                <a:latin typeface="Sakkal Majalla" pitchFamily="2" charset="-78"/>
                <a:cs typeface="Sakkal Majalla" pitchFamily="2" charset="-78"/>
              </a:rPr>
              <a:t>):</a:t>
            </a:r>
            <a:r>
              <a:rPr lang="fr-FR" sz="2000" dirty="0" smtClean="0">
                <a:latin typeface="Sakkal Majalla" pitchFamily="2" charset="-78"/>
                <a:cs typeface="Sakkal Majalla" pitchFamily="2" charset="-78"/>
              </a:rPr>
              <a:t> </a:t>
            </a:r>
            <a:r>
              <a:rPr lang="ar-SA" sz="2000" dirty="0" smtClean="0">
                <a:latin typeface="Sakkal Majalla" pitchFamily="2" charset="-78"/>
                <a:cs typeface="Sakkal Majalla" pitchFamily="2" charset="-78"/>
              </a:rPr>
              <a:t>تعني العلاقات والهياكل التنظيمية داخل المؤسسة </a:t>
            </a:r>
            <a:r>
              <a:rPr lang="ar-SA" sz="2000" dirty="0" err="1" smtClean="0">
                <a:latin typeface="Sakkal Majalla" pitchFamily="2" charset="-78"/>
                <a:cs typeface="Sakkal Majalla" pitchFamily="2" charset="-78"/>
              </a:rPr>
              <a:t>الواحدة.</a:t>
            </a:r>
            <a:r>
              <a:rPr lang="ar-SA" sz="2000" dirty="0" smtClean="0">
                <a:latin typeface="Sakkal Majalla" pitchFamily="2" charset="-78"/>
                <a:cs typeface="Sakkal Majalla" pitchFamily="2" charset="-78"/>
              </a:rPr>
              <a:t> تشمل هذه العلاقات التوزيع الصحيح للسلطات والمسؤوليات بين الإدارة التنفيذية ومجلس الإدارة وبين الأقسام والإدارات المختلفة داخل </a:t>
            </a:r>
            <a:r>
              <a:rPr lang="ar-SA" sz="2000" dirty="0" err="1" smtClean="0">
                <a:latin typeface="Sakkal Majalla" pitchFamily="2" charset="-78"/>
                <a:cs typeface="Sakkal Majalla" pitchFamily="2" charset="-78"/>
              </a:rPr>
              <a:t>المؤسسة.</a:t>
            </a:r>
            <a:r>
              <a:rPr lang="ar-SA" sz="2000" dirty="0" smtClean="0">
                <a:latin typeface="Sakkal Majalla" pitchFamily="2" charset="-78"/>
                <a:cs typeface="Sakkal Majalla" pitchFamily="2" charset="-78"/>
              </a:rPr>
              <a:t> تهدف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المؤسسية العمودية إلى ضمان وجود بيئة إدارية فعالة وشفافة داخل المؤسسة وتعزيز مبادئ الشفافية والمساءلة والتوازن في صنع القرارات</a:t>
            </a:r>
            <a:r>
              <a:rPr lang="fr-FR" sz="2000" dirty="0" smtClean="0">
                <a:latin typeface="Sakkal Majalla" pitchFamily="2" charset="-78"/>
                <a:cs typeface="Sakkal Majalla" pitchFamily="2" charset="-78"/>
              </a:rPr>
              <a:t>.</a:t>
            </a:r>
          </a:p>
          <a:p>
            <a:pPr marL="457200" lvl="0" indent="-457200" algn="just" rtl="1">
              <a:buFont typeface="+mj-lt"/>
              <a:buAutoNum type="arabicPeriod"/>
            </a:pPr>
            <a:r>
              <a:rPr lang="ar-SA" sz="2000" b="1" dirty="0" err="1" smtClean="0">
                <a:solidFill>
                  <a:srgbClr val="820082"/>
                </a:solidFill>
                <a:latin typeface="Sakkal Majalla" pitchFamily="2" charset="-78"/>
                <a:cs typeface="Sakkal Majalla" pitchFamily="2" charset="-78"/>
              </a:rPr>
              <a:t>الحوكمة</a:t>
            </a:r>
            <a:r>
              <a:rPr lang="ar-SA" sz="2000" b="1" dirty="0" smtClean="0">
                <a:solidFill>
                  <a:srgbClr val="820082"/>
                </a:solidFill>
                <a:latin typeface="Sakkal Majalla" pitchFamily="2" charset="-78"/>
                <a:cs typeface="Sakkal Majalla" pitchFamily="2" charset="-78"/>
              </a:rPr>
              <a:t> المؤسسية الأفقية</a:t>
            </a:r>
            <a:r>
              <a:rPr lang="fr-FR" sz="2000" b="1" dirty="0" smtClean="0">
                <a:solidFill>
                  <a:srgbClr val="820082"/>
                </a:solidFill>
                <a:latin typeface="Sakkal Majalla" pitchFamily="2" charset="-78"/>
                <a:cs typeface="Sakkal Majalla" pitchFamily="2" charset="-78"/>
              </a:rPr>
              <a:t> (Horizontal </a:t>
            </a:r>
            <a:r>
              <a:rPr lang="fr-FR" sz="2000" b="1" dirty="0" err="1" smtClean="0">
                <a:solidFill>
                  <a:srgbClr val="820082"/>
                </a:solidFill>
                <a:latin typeface="Sakkal Majalla" pitchFamily="2" charset="-78"/>
                <a:cs typeface="Sakkal Majalla" pitchFamily="2" charset="-78"/>
              </a:rPr>
              <a:t>Corporate</a:t>
            </a:r>
            <a:r>
              <a:rPr lang="fr-FR" sz="2000" b="1" dirty="0" smtClean="0">
                <a:solidFill>
                  <a:srgbClr val="820082"/>
                </a:solidFill>
                <a:latin typeface="Sakkal Majalla" pitchFamily="2" charset="-78"/>
                <a:cs typeface="Sakkal Majalla" pitchFamily="2" charset="-78"/>
              </a:rPr>
              <a:t> </a:t>
            </a:r>
            <a:r>
              <a:rPr lang="fr-FR" sz="2000" b="1" dirty="0" err="1" smtClean="0">
                <a:solidFill>
                  <a:srgbClr val="820082"/>
                </a:solidFill>
                <a:latin typeface="Sakkal Majalla" pitchFamily="2" charset="-78"/>
                <a:cs typeface="Sakkal Majalla" pitchFamily="2" charset="-78"/>
              </a:rPr>
              <a:t>Governance</a:t>
            </a:r>
            <a:r>
              <a:rPr lang="fr-FR" sz="2000" b="1" dirty="0" smtClean="0">
                <a:solidFill>
                  <a:srgbClr val="820082"/>
                </a:solidFill>
                <a:latin typeface="Sakkal Majalla" pitchFamily="2" charset="-78"/>
                <a:cs typeface="Sakkal Majalla" pitchFamily="2" charset="-78"/>
              </a:rPr>
              <a:t>): </a:t>
            </a:r>
            <a:r>
              <a:rPr lang="ar-SA" sz="2000" dirty="0" smtClean="0">
                <a:latin typeface="Sakkal Majalla" pitchFamily="2" charset="-78"/>
                <a:cs typeface="Sakkal Majalla" pitchFamily="2" charset="-78"/>
              </a:rPr>
              <a:t>تعني العلاقات والتفاعلات بين المؤسسات المختلفة أو الشركات في نفس القطاع أو </a:t>
            </a:r>
            <a:r>
              <a:rPr lang="ar-SA" sz="2000" dirty="0" err="1" smtClean="0">
                <a:latin typeface="Sakkal Majalla" pitchFamily="2" charset="-78"/>
                <a:cs typeface="Sakkal Majalla" pitchFamily="2" charset="-78"/>
              </a:rPr>
              <a:t>الصناعة.</a:t>
            </a:r>
            <a:r>
              <a:rPr lang="ar-SA" sz="2000" dirty="0" smtClean="0">
                <a:latin typeface="Sakkal Majalla" pitchFamily="2" charset="-78"/>
                <a:cs typeface="Sakkal Majalla" pitchFamily="2" charset="-78"/>
              </a:rPr>
              <a:t> تهدف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المؤسسية الأفقية إلى تعزيز التعاون والشراكة بين المؤسسات وتبادل المعلومات والممارسات الجيدة والتعامل بشكل عادل ومتوازن فيما </a:t>
            </a:r>
            <a:r>
              <a:rPr lang="ar-SA" sz="2000" dirty="0" err="1" smtClean="0">
                <a:latin typeface="Sakkal Majalla" pitchFamily="2" charset="-78"/>
                <a:cs typeface="Sakkal Majalla" pitchFamily="2" charset="-78"/>
              </a:rPr>
              <a:t>بينها.</a:t>
            </a:r>
            <a:r>
              <a:rPr lang="ar-SA" sz="2000" dirty="0" smtClean="0">
                <a:latin typeface="Sakkal Majalla" pitchFamily="2" charset="-78"/>
                <a:cs typeface="Sakkal Majalla" pitchFamily="2" charset="-78"/>
              </a:rPr>
              <a:t> يمكن أن تتضمن </a:t>
            </a:r>
            <a:r>
              <a:rPr lang="ar-SA" sz="2000" dirty="0" err="1" smtClean="0">
                <a:latin typeface="Sakkal Majalla" pitchFamily="2" charset="-78"/>
                <a:cs typeface="Sakkal Majalla" pitchFamily="2" charset="-78"/>
              </a:rPr>
              <a:t>الحوكمة</a:t>
            </a:r>
            <a:r>
              <a:rPr lang="ar-SA" sz="2000" dirty="0" smtClean="0">
                <a:latin typeface="Sakkal Majalla" pitchFamily="2" charset="-78"/>
                <a:cs typeface="Sakkal Majalla" pitchFamily="2" charset="-78"/>
              </a:rPr>
              <a:t> المؤسسية الأفقية أيضًا عناصر مثل الاندماج والاستحواذ وتكوين التحالفات الاستراتيجية بين المؤسسات</a:t>
            </a:r>
            <a:r>
              <a:rPr lang="fr-FR" sz="2000" dirty="0" smtClean="0">
                <a:latin typeface="Sakkal Majalla" pitchFamily="2" charset="-78"/>
                <a:cs typeface="Sakkal Majalla" pitchFamily="2" charset="-78"/>
              </a:rPr>
              <a:t>.</a:t>
            </a:r>
          </a:p>
          <a:p>
            <a:pPr algn="just" rtl="1"/>
            <a:r>
              <a:rPr lang="ar-SA" sz="2000" b="1" dirty="0" smtClean="0">
                <a:solidFill>
                  <a:srgbClr val="A9135E"/>
                </a:solidFill>
                <a:latin typeface="Sakkal Majalla" pitchFamily="2" charset="-78"/>
                <a:cs typeface="Sakkal Majalla" pitchFamily="2" charset="-78"/>
              </a:rPr>
              <a:t>باختصار، </a:t>
            </a:r>
            <a:r>
              <a:rPr lang="ar-SA" sz="2000" b="1" dirty="0" err="1" smtClean="0">
                <a:solidFill>
                  <a:srgbClr val="A9135E"/>
                </a:solidFill>
                <a:latin typeface="Sakkal Majalla" pitchFamily="2" charset="-78"/>
                <a:cs typeface="Sakkal Majalla" pitchFamily="2" charset="-78"/>
              </a:rPr>
              <a:t>الحوكمة</a:t>
            </a:r>
            <a:r>
              <a:rPr lang="ar-SA" sz="2000" b="1" dirty="0" smtClean="0">
                <a:solidFill>
                  <a:srgbClr val="A9135E"/>
                </a:solidFill>
                <a:latin typeface="Sakkal Majalla" pitchFamily="2" charset="-78"/>
                <a:cs typeface="Sakkal Majalla" pitchFamily="2" charset="-78"/>
              </a:rPr>
              <a:t> المؤسسية </a:t>
            </a:r>
            <a:r>
              <a:rPr lang="ar-SA" sz="2000" b="1" u="sng" dirty="0" smtClean="0">
                <a:solidFill>
                  <a:srgbClr val="A9135E"/>
                </a:solidFill>
                <a:latin typeface="Sakkal Majalla" pitchFamily="2" charset="-78"/>
                <a:cs typeface="Sakkal Majalla" pitchFamily="2" charset="-78"/>
              </a:rPr>
              <a:t>العمودية</a:t>
            </a:r>
            <a:r>
              <a:rPr lang="ar-SA" sz="2000" b="1" dirty="0" smtClean="0">
                <a:solidFill>
                  <a:srgbClr val="A9135E"/>
                </a:solidFill>
                <a:latin typeface="Sakkal Majalla" pitchFamily="2" charset="-78"/>
                <a:cs typeface="Sakkal Majalla" pitchFamily="2" charset="-78"/>
              </a:rPr>
              <a:t> ترتكز على العلاقات التنظيمية </a:t>
            </a:r>
            <a:r>
              <a:rPr lang="ar-SA" sz="2000" b="1" u="sng" dirty="0" smtClean="0">
                <a:solidFill>
                  <a:srgbClr val="A9135E"/>
                </a:solidFill>
                <a:latin typeface="Sakkal Majalla" pitchFamily="2" charset="-78"/>
                <a:cs typeface="Sakkal Majalla" pitchFamily="2" charset="-78"/>
              </a:rPr>
              <a:t>داخل المؤسسة</a:t>
            </a:r>
            <a:r>
              <a:rPr lang="ar-SA" sz="2000" b="1" dirty="0" smtClean="0">
                <a:solidFill>
                  <a:srgbClr val="A9135E"/>
                </a:solidFill>
                <a:latin typeface="Sakkal Majalla" pitchFamily="2" charset="-78"/>
                <a:cs typeface="Sakkal Majalla" pitchFamily="2" charset="-78"/>
              </a:rPr>
              <a:t>، في حين تركز </a:t>
            </a:r>
            <a:r>
              <a:rPr lang="ar-SA" sz="2000" b="1" dirty="0" err="1" smtClean="0">
                <a:solidFill>
                  <a:srgbClr val="A9135E"/>
                </a:solidFill>
                <a:latin typeface="Sakkal Majalla" pitchFamily="2" charset="-78"/>
                <a:cs typeface="Sakkal Majalla" pitchFamily="2" charset="-78"/>
              </a:rPr>
              <a:t>الحوكمة</a:t>
            </a:r>
            <a:r>
              <a:rPr lang="ar-SA" sz="2000" b="1" dirty="0" smtClean="0">
                <a:solidFill>
                  <a:srgbClr val="A9135E"/>
                </a:solidFill>
                <a:latin typeface="Sakkal Majalla" pitchFamily="2" charset="-78"/>
                <a:cs typeface="Sakkal Majalla" pitchFamily="2" charset="-78"/>
              </a:rPr>
              <a:t> المؤسسية </a:t>
            </a:r>
            <a:r>
              <a:rPr lang="ar-SA" sz="2000" b="1" u="sng" dirty="0" smtClean="0">
                <a:solidFill>
                  <a:srgbClr val="A9135E"/>
                </a:solidFill>
                <a:latin typeface="Sakkal Majalla" pitchFamily="2" charset="-78"/>
                <a:cs typeface="Sakkal Majalla" pitchFamily="2" charset="-78"/>
              </a:rPr>
              <a:t>الأفقية</a:t>
            </a:r>
            <a:r>
              <a:rPr lang="ar-SA" sz="2000" b="1" dirty="0" smtClean="0">
                <a:solidFill>
                  <a:srgbClr val="A9135E"/>
                </a:solidFill>
                <a:latin typeface="Sakkal Majalla" pitchFamily="2" charset="-78"/>
                <a:cs typeface="Sakkal Majalla" pitchFamily="2" charset="-78"/>
              </a:rPr>
              <a:t> على العلاقات </a:t>
            </a:r>
            <a:r>
              <a:rPr lang="ar-SA" sz="2000" b="1" u="sng" dirty="0" smtClean="0">
                <a:solidFill>
                  <a:srgbClr val="A9135E"/>
                </a:solidFill>
                <a:latin typeface="Sakkal Majalla" pitchFamily="2" charset="-78"/>
                <a:cs typeface="Sakkal Majalla" pitchFamily="2" charset="-78"/>
              </a:rPr>
              <a:t>بين المؤسسات </a:t>
            </a:r>
            <a:r>
              <a:rPr lang="ar-SA" sz="2000" b="1" dirty="0" smtClean="0">
                <a:solidFill>
                  <a:srgbClr val="A9135E"/>
                </a:solidFill>
                <a:latin typeface="Sakkal Majalla" pitchFamily="2" charset="-78"/>
                <a:cs typeface="Sakkal Majalla" pitchFamily="2" charset="-78"/>
              </a:rPr>
              <a:t>المختلفة</a:t>
            </a:r>
            <a:r>
              <a:rPr lang="fr-FR" sz="2000" b="1" dirty="0" smtClean="0">
                <a:solidFill>
                  <a:srgbClr val="A9135E"/>
                </a:solidFill>
                <a:latin typeface="Sakkal Majalla" pitchFamily="2" charset="-78"/>
                <a:cs typeface="Sakkal Majalla" pitchFamily="2" charset="-78"/>
              </a:rPr>
              <a:t>.</a:t>
            </a:r>
          </a:p>
          <a:p>
            <a:pPr algn="just" rtl="1"/>
            <a:endParaRPr lang="fr-FR" sz="2000" dirty="0" smtClean="0">
              <a:latin typeface="Sakkal Majalla" pitchFamily="2" charset="-78"/>
              <a:cs typeface="Sakkal Majalla" pitchFamily="2" charset="-78"/>
            </a:endParaRPr>
          </a:p>
          <a:p>
            <a:pPr algn="just" rtl="1"/>
            <a:endParaRPr lang="fr-FR" sz="2000"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ماهو مفهوم الحوكمة و حوكمة الشركات العائلية"/>
          <p:cNvPicPr>
            <a:picLocks noChangeAspect="1" noChangeArrowheads="1"/>
          </p:cNvPicPr>
          <p:nvPr/>
        </p:nvPicPr>
        <p:blipFill>
          <a:blip r:embed="rId2" cstate="print"/>
          <a:srcRect/>
          <a:stretch>
            <a:fillRect/>
          </a:stretch>
        </p:blipFill>
        <p:spPr bwMode="auto">
          <a:xfrm>
            <a:off x="755576" y="908720"/>
            <a:ext cx="7776864" cy="5328592"/>
          </a:xfrm>
          <a:prstGeom prst="rect">
            <a:avLst/>
          </a:prstGeom>
          <a:noFill/>
        </p:spPr>
      </p:pic>
      <p:sp>
        <p:nvSpPr>
          <p:cNvPr id="3" name="ZoneTexte 2"/>
          <p:cNvSpPr txBox="1"/>
          <p:nvPr/>
        </p:nvSpPr>
        <p:spPr>
          <a:xfrm>
            <a:off x="1259632" y="188640"/>
            <a:ext cx="6912768" cy="646331"/>
          </a:xfrm>
          <a:prstGeom prst="rect">
            <a:avLst/>
          </a:prstGeom>
          <a:solidFill>
            <a:schemeClr val="accent4">
              <a:lumMod val="20000"/>
              <a:lumOff val="80000"/>
            </a:schemeClr>
          </a:solidFill>
        </p:spPr>
        <p:txBody>
          <a:bodyPr wrap="square" rtlCol="0">
            <a:spAutoFit/>
          </a:bodyPr>
          <a:lstStyle/>
          <a:p>
            <a:pPr algn="just" rtl="1"/>
            <a:r>
              <a:rPr lang="ar-SA" sz="3600" b="1" dirty="0" smtClean="0">
                <a:solidFill>
                  <a:schemeClr val="accent5">
                    <a:lumMod val="75000"/>
                  </a:schemeClr>
                </a:solidFill>
                <a:latin typeface="Sakkal Majalla" pitchFamily="2" charset="-78"/>
                <a:cs typeface="Sakkal Majalla" pitchFamily="2" charset="-78"/>
              </a:rPr>
              <a:t>العلاقة بين </a:t>
            </a:r>
            <a:r>
              <a:rPr lang="ar-SA" sz="3600" b="1" dirty="0" err="1" smtClean="0">
                <a:solidFill>
                  <a:schemeClr val="accent5">
                    <a:lumMod val="75000"/>
                  </a:schemeClr>
                </a:solidFill>
                <a:latin typeface="Sakkal Majalla" pitchFamily="2" charset="-78"/>
                <a:cs typeface="Sakkal Majalla" pitchFamily="2" charset="-78"/>
              </a:rPr>
              <a:t>الحوكمة</a:t>
            </a:r>
            <a:r>
              <a:rPr lang="ar-SA" sz="3600" b="1" dirty="0" smtClean="0">
                <a:solidFill>
                  <a:schemeClr val="accent5">
                    <a:lumMod val="75000"/>
                  </a:schemeClr>
                </a:solidFill>
                <a:latin typeface="Sakkal Majalla" pitchFamily="2" charset="-78"/>
                <a:cs typeface="Sakkal Majalla" pitchFamily="2" charset="-78"/>
              </a:rPr>
              <a:t> المؤسسية </a:t>
            </a:r>
            <a:r>
              <a:rPr lang="ar-SA" sz="3600" b="1" dirty="0" smtClean="0">
                <a:solidFill>
                  <a:schemeClr val="accent5">
                    <a:lumMod val="75000"/>
                  </a:schemeClr>
                </a:solidFill>
                <a:latin typeface="Sakkal Majalla" pitchFamily="2" charset="-78"/>
                <a:cs typeface="Sakkal Majalla" pitchFamily="2" charset="-78"/>
              </a:rPr>
              <a:t>العمودية والأفقية</a:t>
            </a:r>
            <a:r>
              <a:rPr lang="fr-FR" sz="3600" b="1" dirty="0" smtClean="0">
                <a:solidFill>
                  <a:schemeClr val="accent5">
                    <a:lumMod val="75000"/>
                  </a:schemeClr>
                </a:solidFill>
                <a:latin typeface="Sakkal Majalla" pitchFamily="2" charset="-78"/>
                <a:cs typeface="Sakkal Majalla" pitchFamily="2" charset="-78"/>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1550</Words>
  <Application>Microsoft Office PowerPoint</Application>
  <PresentationFormat>Affichage à l'écran (4:3)</PresentationFormat>
  <Paragraphs>89</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Amira Informatique</dc:creator>
  <cp:lastModifiedBy>Amira Informatique</cp:lastModifiedBy>
  <cp:revision>35</cp:revision>
  <dcterms:created xsi:type="dcterms:W3CDTF">2023-10-28T12:13:35Z</dcterms:created>
  <dcterms:modified xsi:type="dcterms:W3CDTF">2023-10-28T21:31:17Z</dcterms:modified>
</cp:coreProperties>
</file>