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11/9/2023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Z-4892MT2L8&amp;ab_channel=PulanSpeaks" TargetMode="External"/><Relationship Id="rId2" Type="http://schemas.openxmlformats.org/officeDocument/2006/relationships/hyperlink" Target="https://www.britannica.com/biography/Bronislaw-Malinowski" TargetMode="External"/><Relationship Id="rId1" Type="http://schemas.openxmlformats.org/officeDocument/2006/relationships/slideLayout" Target="../slideLayouts/slideLayout2.xml"/><Relationship Id="rId4" Type="http://schemas.openxmlformats.org/officeDocument/2006/relationships/hyperlink" Target="Bronis&#322;aw%20Malinowski"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16352" y="556403"/>
            <a:ext cx="8915399" cy="1099869"/>
          </a:xfrm>
        </p:spPr>
        <p:txBody>
          <a:bodyPr/>
          <a:lstStyle/>
          <a:p>
            <a:pPr algn="ctr" rtl="1"/>
            <a:r>
              <a:rPr lang="ar-SA" b="1" dirty="0">
                <a:latin typeface="Times New Roman" panose="02020603050405020304" pitchFamily="18" charset="0"/>
                <a:ea typeface="Calibri" panose="020F0502020204030204" pitchFamily="34" charset="0"/>
                <a:cs typeface="mohammad bold art 1"/>
              </a:rPr>
              <a:t>دراسة مالينوفسكي في جزر </a:t>
            </a:r>
            <a:r>
              <a:rPr lang="ar-SA" b="1" dirty="0" err="1">
                <a:latin typeface="Times New Roman" panose="02020603050405020304" pitchFamily="18" charset="0"/>
                <a:ea typeface="Calibri" panose="020F0502020204030204" pitchFamily="34" charset="0"/>
                <a:cs typeface="mohammad bold art 1"/>
              </a:rPr>
              <a:t>التروبرياند</a:t>
            </a:r>
            <a:endParaRPr lang="fr-FR" dirty="0"/>
          </a:p>
        </p:txBody>
      </p:sp>
      <p:pic>
        <p:nvPicPr>
          <p:cNvPr id="4" name="Image 3"/>
          <p:cNvPicPr>
            <a:picLocks noChangeAspect="1"/>
          </p:cNvPicPr>
          <p:nvPr/>
        </p:nvPicPr>
        <p:blipFill>
          <a:blip r:embed="rId2"/>
          <a:stretch>
            <a:fillRect/>
          </a:stretch>
        </p:blipFill>
        <p:spPr>
          <a:xfrm>
            <a:off x="4299011" y="1914525"/>
            <a:ext cx="3714750" cy="4943475"/>
          </a:xfrm>
          <a:prstGeom prst="rect">
            <a:avLst/>
          </a:prstGeom>
        </p:spPr>
      </p:pic>
      <p:sp>
        <p:nvSpPr>
          <p:cNvPr id="3" name="Sous-titre 2"/>
          <p:cNvSpPr>
            <a:spLocks noGrp="1"/>
          </p:cNvSpPr>
          <p:nvPr>
            <p:ph type="subTitle" idx="1"/>
          </p:nvPr>
        </p:nvSpPr>
        <p:spPr>
          <a:xfrm>
            <a:off x="2209651" y="3673197"/>
            <a:ext cx="8915399" cy="1126283"/>
          </a:xfrm>
        </p:spPr>
        <p:txBody>
          <a:bodyPr/>
          <a:lstStyle/>
          <a:p>
            <a:endParaRPr lang="fr-FR" dirty="0"/>
          </a:p>
        </p:txBody>
      </p:sp>
    </p:spTree>
    <p:extLst>
      <p:ext uri="{BB962C8B-B14F-4D97-AF65-F5344CB8AC3E}">
        <p14:creationId xmlns:p14="http://schemas.microsoft.com/office/powerpoint/2010/main" val="169779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5725" y="0"/>
            <a:ext cx="8911687" cy="1280890"/>
          </a:xfrm>
        </p:spPr>
        <p:txBody>
          <a:bodyPr/>
          <a:lstStyle/>
          <a:p>
            <a:r>
              <a:rPr lang="ar-SA" sz="5400" b="1" dirty="0">
                <a:solidFill>
                  <a:prstClr val="black">
                    <a:lumMod val="85000"/>
                    <a:lumOff val="15000"/>
                  </a:prstClr>
                </a:solidFill>
                <a:latin typeface="Times New Roman" panose="02020603050405020304" pitchFamily="18" charset="0"/>
                <a:ea typeface="Calibri" panose="020F0502020204030204" pitchFamily="34" charset="0"/>
                <a:cs typeface="mohammad bold art 1"/>
              </a:rPr>
              <a:t>دراسة مالينوفسكي في جزر </a:t>
            </a:r>
            <a:r>
              <a:rPr lang="ar-SA" sz="5400" b="1" dirty="0" err="1">
                <a:solidFill>
                  <a:prstClr val="black">
                    <a:lumMod val="85000"/>
                    <a:lumOff val="15000"/>
                  </a:prstClr>
                </a:solidFill>
                <a:latin typeface="Times New Roman" panose="02020603050405020304" pitchFamily="18" charset="0"/>
                <a:ea typeface="Calibri" panose="020F0502020204030204" pitchFamily="34" charset="0"/>
                <a:cs typeface="mohammad bold art 1"/>
              </a:rPr>
              <a:t>التروبرياند</a:t>
            </a:r>
            <a:endParaRPr lang="fr-FR" dirty="0"/>
          </a:p>
        </p:txBody>
      </p:sp>
      <p:sp>
        <p:nvSpPr>
          <p:cNvPr id="3" name="Espace réservé du contenu 2"/>
          <p:cNvSpPr>
            <a:spLocks noGrp="1"/>
          </p:cNvSpPr>
          <p:nvPr>
            <p:ph idx="1"/>
          </p:nvPr>
        </p:nvSpPr>
        <p:spPr>
          <a:xfrm>
            <a:off x="1449238" y="839636"/>
            <a:ext cx="10532853" cy="5906221"/>
          </a:xfrm>
        </p:spPr>
        <p:txBody>
          <a:bodyPr>
            <a:noAutofit/>
          </a:bodyPr>
          <a:lstStyle/>
          <a:p>
            <a:pPr marL="0" lvl="0" indent="0" algn="just" rtl="1">
              <a:buClr>
                <a:srgbClr val="A53010"/>
              </a:buClr>
              <a:buNone/>
            </a:pPr>
            <a:r>
              <a:rPr lang="ar-SA" sz="3200" dirty="0" smtClean="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rPr>
              <a:t>والحياة </a:t>
            </a:r>
            <a:r>
              <a:rPr lang="ar-SA" sz="32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rPr>
              <a:t>في الجزيرة "عدن في المساء" مشاعر قوية بالرضا عن الحياة، العزلة، إمكانية </a:t>
            </a:r>
            <a:r>
              <a:rPr lang="ar-SA" sz="3200" dirty="0" err="1">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rPr>
              <a:t>التركيز،العمل</a:t>
            </a:r>
            <a:r>
              <a:rPr lang="ar-SA" sz="32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rPr>
              <a:t> ، الأفكار الرئيسية الوجود الحقيقي، فكرت في كل ذلك وأنا راقد على سريري"، إلى توتر عصبي لا يدري سببه "إثارة عصبية شديدة، ونشاط عقلي في الظاهر، ولكن دون قدرة على التركيز" إلى ضيق من عدم تعاون الأهالي معه أحيانا "في الثانية عشر ة والنصف ذهبت إلى القرية، وتحدثت مع </a:t>
            </a:r>
            <a:r>
              <a:rPr lang="ar-SA" sz="3200" dirty="0" err="1">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rPr>
              <a:t>كوايوايا</a:t>
            </a:r>
            <a:r>
              <a:rPr lang="ar-SA" sz="32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rPr>
              <a:t> ومع </a:t>
            </a:r>
            <a:r>
              <a:rPr lang="ar-SA" sz="3200" dirty="0" err="1">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rPr>
              <a:t>توداوادا</a:t>
            </a:r>
            <a:r>
              <a:rPr lang="ar-SA" sz="32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rPr>
              <a:t> والآخرين، ولكنهم رفضوا أن يأخذوني معهم، إلى تأملات قريبة من تأملات الشعراء "متعة في الانطباعات الجديدة، موجات من العناصر المتميزة، تفيض علي منكل جانب، وتتكسر على بعضها فوق بعض، وتمتزج ثم تتلاشى، متعة كتلك التي تصاحب سماع قطعة موسيقية جديدة أو تجربة حب جديدة</a:t>
            </a:r>
            <a:r>
              <a:rPr lang="fr-FR" sz="32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rPr>
              <a:t>.</a:t>
            </a:r>
            <a:endParaRPr lang="fr-FR" sz="3200" dirty="0">
              <a:solidFill>
                <a:prstClr val="black">
                  <a:lumMod val="75000"/>
                  <a:lumOff val="25000"/>
                </a:prstClr>
              </a:solidFill>
            </a:endParaRPr>
          </a:p>
        </p:txBody>
      </p:sp>
    </p:spTree>
    <p:extLst>
      <p:ext uri="{BB962C8B-B14F-4D97-AF65-F5344CB8AC3E}">
        <p14:creationId xmlns:p14="http://schemas.microsoft.com/office/powerpoint/2010/main" val="979137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5725" y="0"/>
            <a:ext cx="8911687" cy="1280890"/>
          </a:xfrm>
        </p:spPr>
        <p:txBody>
          <a:bodyPr/>
          <a:lstStyle/>
          <a:p>
            <a:r>
              <a:rPr lang="ar-SA" sz="5400" b="1" dirty="0">
                <a:solidFill>
                  <a:prstClr val="black">
                    <a:lumMod val="85000"/>
                    <a:lumOff val="15000"/>
                  </a:prstClr>
                </a:solidFill>
                <a:latin typeface="Times New Roman" panose="02020603050405020304" pitchFamily="18" charset="0"/>
                <a:ea typeface="Calibri" panose="020F0502020204030204" pitchFamily="34" charset="0"/>
                <a:cs typeface="mohammad bold art 1"/>
              </a:rPr>
              <a:t>دراسة مالينوفسكي في جزر </a:t>
            </a:r>
            <a:r>
              <a:rPr lang="ar-SA" sz="5400" b="1" dirty="0" err="1">
                <a:solidFill>
                  <a:prstClr val="black">
                    <a:lumMod val="85000"/>
                    <a:lumOff val="15000"/>
                  </a:prstClr>
                </a:solidFill>
                <a:latin typeface="Times New Roman" panose="02020603050405020304" pitchFamily="18" charset="0"/>
                <a:ea typeface="Calibri" panose="020F0502020204030204" pitchFamily="34" charset="0"/>
                <a:cs typeface="mohammad bold art 1"/>
              </a:rPr>
              <a:t>التروبرياند</a:t>
            </a:r>
            <a:endParaRPr lang="fr-FR" dirty="0"/>
          </a:p>
        </p:txBody>
      </p:sp>
      <p:sp>
        <p:nvSpPr>
          <p:cNvPr id="3" name="Espace réservé du contenu 2"/>
          <p:cNvSpPr>
            <a:spLocks noGrp="1"/>
          </p:cNvSpPr>
          <p:nvPr>
            <p:ph idx="1"/>
          </p:nvPr>
        </p:nvSpPr>
        <p:spPr>
          <a:xfrm>
            <a:off x="1449238" y="839636"/>
            <a:ext cx="10532853" cy="5906221"/>
          </a:xfrm>
        </p:spPr>
        <p:txBody>
          <a:bodyPr>
            <a:noAutofit/>
          </a:bodyPr>
          <a:lstStyle/>
          <a:p>
            <a:pPr indent="449580" algn="just" rtl="1">
              <a:lnSpc>
                <a:spcPct val="107000"/>
              </a:lnSpc>
            </a:pPr>
            <a:r>
              <a:rPr lang="ar-SA" sz="3200" dirty="0">
                <a:latin typeface="Calibri" panose="020F0502020204030204" pitchFamily="34" charset="0"/>
                <a:ea typeface="Calibri" panose="020F0502020204030204" pitchFamily="34" charset="0"/>
                <a:cs typeface="Arial" panose="020B0604020202020204" pitchFamily="34" charset="0"/>
              </a:rPr>
              <a:t>ولم يفت مالينوفسكي أن يقوم بعملية نقد ذاتي لعمله الحلقي بعد انتهائه، وسجل ذلك فيما سماه "اعترافات الجهل والفشل، وجعلها ملحقا لأحد كتبه التالية للدراسة الأصلية، ويرتبط النقد بموضوعات معينة في دراسته </a:t>
            </a:r>
            <a:r>
              <a:rPr lang="ar-SA" sz="3200" dirty="0" err="1">
                <a:latin typeface="Calibri" panose="020F0502020204030204" pitchFamily="34" charset="0"/>
                <a:ea typeface="Calibri" panose="020F0502020204030204" pitchFamily="34" charset="0"/>
                <a:cs typeface="Arial" panose="020B0604020202020204" pitchFamily="34" charset="0"/>
              </a:rPr>
              <a:t>للتروبرياند</a:t>
            </a:r>
            <a:r>
              <a:rPr lang="ar-SA" sz="3200" dirty="0">
                <a:latin typeface="Calibri" panose="020F0502020204030204" pitchFamily="34" charset="0"/>
                <a:ea typeface="Calibri" panose="020F0502020204030204" pitchFamily="34" charset="0"/>
                <a:cs typeface="Arial" panose="020B0604020202020204" pitchFamily="34" charset="0"/>
              </a:rPr>
              <a:t>، ومنه يمكن استخلاص هذه النواحي العامة كمجالات قصور في البحث الحلقي</a:t>
            </a:r>
            <a:r>
              <a:rPr lang="fr-FR" sz="3200" dirty="0">
                <a:latin typeface="Calibri" panose="020F0502020204030204" pitchFamily="34" charset="0"/>
                <a:ea typeface="Calibri" panose="020F0502020204030204" pitchFamily="34" charset="0"/>
                <a:cs typeface="Arial" panose="020B0604020202020204" pitchFamily="34" charset="0"/>
              </a:rPr>
              <a:t>.</a:t>
            </a:r>
            <a:endParaRPr lang="fr-FR" sz="2000" dirty="0">
              <a:latin typeface="Calibri" panose="020F0502020204030204" pitchFamily="34" charset="0"/>
              <a:ea typeface="Calibri" panose="020F0502020204030204" pitchFamily="34" charset="0"/>
              <a:cs typeface="Arial" panose="020B0604020202020204" pitchFamily="34" charset="0"/>
            </a:endParaRPr>
          </a:p>
          <a:p>
            <a:pPr lvl="0" algn="just" rtl="1">
              <a:buFont typeface="+mj-lt"/>
              <a:buAutoNum type="arabicPeriod"/>
            </a:pPr>
            <a:r>
              <a:rPr lang="ar-SA" sz="3200" dirty="0">
                <a:latin typeface="Calibri" panose="020F0502020204030204" pitchFamily="34" charset="0"/>
                <a:ea typeface="Calibri" panose="020F0502020204030204" pitchFamily="34" charset="0"/>
                <a:cs typeface="Arial" panose="020B0604020202020204" pitchFamily="34" charset="0"/>
              </a:rPr>
              <a:t>الاعتماد على إخباري واحد بالنسبة لمعلومة معينة دون مضاهاة ما يقول بأقوال إخباريين آخرين بالإضافة إلى الملاحظة </a:t>
            </a:r>
            <a:r>
              <a:rPr lang="ar-SA" sz="3200" dirty="0" err="1">
                <a:latin typeface="Calibri" panose="020F0502020204030204" pitchFamily="34" charset="0"/>
                <a:ea typeface="Calibri" panose="020F0502020204030204" pitchFamily="34" charset="0"/>
                <a:cs typeface="Arial" panose="020B0604020202020204" pitchFamily="34" charset="0"/>
              </a:rPr>
              <a:t>الشخصية،وهذا</a:t>
            </a:r>
            <a:r>
              <a:rPr lang="ar-SA" sz="3200" dirty="0">
                <a:latin typeface="Calibri" panose="020F0502020204030204" pitchFamily="34" charset="0"/>
                <a:ea typeface="Calibri" panose="020F0502020204030204" pitchFamily="34" charset="0"/>
                <a:cs typeface="Arial" panose="020B0604020202020204" pitchFamily="34" charset="0"/>
              </a:rPr>
              <a:t> من شانه التسرع في الربط بين العناصر دون تمحيص كاف</a:t>
            </a:r>
            <a:r>
              <a:rPr lang="fr-FR" sz="3200" dirty="0" smtClean="0">
                <a:latin typeface="Calibri" panose="020F0502020204030204" pitchFamily="34" charset="0"/>
                <a:ea typeface="Calibri" panose="020F0502020204030204" pitchFamily="34" charset="0"/>
                <a:cs typeface="Arial" panose="020B0604020202020204" pitchFamily="34" charset="0"/>
              </a:rPr>
              <a:t>.</a:t>
            </a:r>
            <a:endParaRPr lang="ar-DZ" sz="3200" dirty="0" smtClean="0"/>
          </a:p>
          <a:p>
            <a:pPr lvl="0" algn="just" rtl="1">
              <a:buFont typeface="+mj-lt"/>
              <a:buAutoNum type="arabicPeriod"/>
            </a:pPr>
            <a:r>
              <a:rPr lang="ar-SA" sz="3200" dirty="0" smtClean="0">
                <a:latin typeface="Calibri" panose="020F0502020204030204" pitchFamily="34" charset="0"/>
                <a:ea typeface="Calibri" panose="020F0502020204030204" pitchFamily="34" charset="0"/>
                <a:cs typeface="Arial" panose="020B0604020202020204" pitchFamily="34" charset="0"/>
              </a:rPr>
              <a:t>عدم </a:t>
            </a:r>
            <a:r>
              <a:rPr lang="ar-SA" sz="3200" dirty="0">
                <a:latin typeface="Calibri" panose="020F0502020204030204" pitchFamily="34" charset="0"/>
                <a:ea typeface="Calibri" panose="020F0502020204030204" pitchFamily="34" charset="0"/>
                <a:cs typeface="Arial" panose="020B0604020202020204" pitchFamily="34" charset="0"/>
              </a:rPr>
              <a:t>الاهتمام بعمليات القياس والعد للأشياء التي يمكن إخضاعها للإحصاء الكمي، " ولو استطعت العودة للحقل مرة أخرى لأعطيت أهمية اكبر لعملية القياس والوزن والعد لكل شيء يمكن قياسه أو وزنه أوعده</a:t>
            </a:r>
            <a:r>
              <a:rPr lang="fr-FR" sz="3200" dirty="0">
                <a:latin typeface="Calibri" panose="020F0502020204030204" pitchFamily="34" charset="0"/>
                <a:ea typeface="Calibri" panose="020F0502020204030204" pitchFamily="34" charset="0"/>
                <a:cs typeface="Arial" panose="020B0604020202020204" pitchFamily="34" charset="0"/>
              </a:rPr>
              <a:t>"</a:t>
            </a:r>
            <a:endParaRPr lang="fr-FR" sz="3200" dirty="0">
              <a:solidFill>
                <a:prstClr val="black">
                  <a:lumMod val="75000"/>
                  <a:lumOff val="25000"/>
                </a:prstClr>
              </a:solidFill>
            </a:endParaRPr>
          </a:p>
        </p:txBody>
      </p:sp>
    </p:spTree>
    <p:extLst>
      <p:ext uri="{BB962C8B-B14F-4D97-AF65-F5344CB8AC3E}">
        <p14:creationId xmlns:p14="http://schemas.microsoft.com/office/powerpoint/2010/main" val="31844753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5725" y="0"/>
            <a:ext cx="8911687" cy="1280890"/>
          </a:xfrm>
        </p:spPr>
        <p:txBody>
          <a:bodyPr/>
          <a:lstStyle/>
          <a:p>
            <a:r>
              <a:rPr lang="ar-SA" sz="5400" b="1" dirty="0">
                <a:solidFill>
                  <a:prstClr val="black">
                    <a:lumMod val="85000"/>
                    <a:lumOff val="15000"/>
                  </a:prstClr>
                </a:solidFill>
                <a:latin typeface="Times New Roman" panose="02020603050405020304" pitchFamily="18" charset="0"/>
                <a:ea typeface="Calibri" panose="020F0502020204030204" pitchFamily="34" charset="0"/>
                <a:cs typeface="mohammad bold art 1"/>
              </a:rPr>
              <a:t>دراسة مالينوفسكي في جزر </a:t>
            </a:r>
            <a:r>
              <a:rPr lang="ar-SA" sz="5400" b="1" dirty="0" err="1">
                <a:solidFill>
                  <a:prstClr val="black">
                    <a:lumMod val="85000"/>
                    <a:lumOff val="15000"/>
                  </a:prstClr>
                </a:solidFill>
                <a:latin typeface="Times New Roman" panose="02020603050405020304" pitchFamily="18" charset="0"/>
                <a:ea typeface="Calibri" panose="020F0502020204030204" pitchFamily="34" charset="0"/>
                <a:cs typeface="mohammad bold art 1"/>
              </a:rPr>
              <a:t>التروبرياند</a:t>
            </a:r>
            <a:endParaRPr lang="fr-FR" dirty="0"/>
          </a:p>
        </p:txBody>
      </p:sp>
      <p:sp>
        <p:nvSpPr>
          <p:cNvPr id="3" name="Espace réservé du contenu 2"/>
          <p:cNvSpPr>
            <a:spLocks noGrp="1"/>
          </p:cNvSpPr>
          <p:nvPr>
            <p:ph idx="1"/>
          </p:nvPr>
        </p:nvSpPr>
        <p:spPr>
          <a:xfrm>
            <a:off x="1449238" y="839636"/>
            <a:ext cx="10532853" cy="5906221"/>
          </a:xfrm>
        </p:spPr>
        <p:txBody>
          <a:bodyPr>
            <a:noAutofit/>
          </a:bodyPr>
          <a:lstStyle/>
          <a:p>
            <a:pPr lvl="0" algn="just" rtl="1">
              <a:buFont typeface="+mj-lt"/>
              <a:buAutoNum type="arabicPeriod"/>
            </a:pPr>
            <a:r>
              <a:rPr lang="ar-SA" sz="3200" dirty="0">
                <a:latin typeface="Calibri" panose="020F0502020204030204" pitchFamily="34" charset="0"/>
                <a:ea typeface="Calibri" panose="020F0502020204030204" pitchFamily="34" charset="0"/>
                <a:cs typeface="Arial" panose="020B0604020202020204" pitchFamily="34" charset="0"/>
              </a:rPr>
              <a:t>عدم توجيه الاهتمام للوقائع الصغيرة بنفس القدر الموجه للوقائع المثيرة "ولو أنني أعرتها الاهتمام الكافي لفتحت أمامي مجالات أوسع لفهم بعض النواحي التطورية والتاريخية</a:t>
            </a:r>
            <a:r>
              <a:rPr lang="fr-FR" sz="3200" dirty="0">
                <a:latin typeface="Calibri" panose="020F0502020204030204" pitchFamily="34" charset="0"/>
                <a:ea typeface="Calibri" panose="020F0502020204030204" pitchFamily="34" charset="0"/>
                <a:cs typeface="Arial" panose="020B0604020202020204" pitchFamily="34" charset="0"/>
              </a:rPr>
              <a:t>"</a:t>
            </a:r>
            <a:endParaRPr lang="fr-FR" sz="3200" dirty="0"/>
          </a:p>
          <a:p>
            <a:pPr lvl="0" algn="just" rtl="1">
              <a:buFont typeface="+mj-lt"/>
              <a:buAutoNum type="arabicPeriod"/>
            </a:pPr>
            <a:r>
              <a:rPr lang="ar-SA" sz="3200" dirty="0">
                <a:latin typeface="Calibri" panose="020F0502020204030204" pitchFamily="34" charset="0"/>
                <a:ea typeface="Calibri" panose="020F0502020204030204" pitchFamily="34" charset="0"/>
                <a:cs typeface="Arial" panose="020B0604020202020204" pitchFamily="34" charset="0"/>
              </a:rPr>
              <a:t>كان الجهل بالمعارف النباتية من المعوقات الهامة في الدراسة "ولو كانت عندي خبرة بنباتات المناطق الحارة لقدمت لي مساعدة كبيرة في عملي، واعتقد ان اتقاني لوصف زراعة الحدائق لا يصل الى نصف اتقاني لوصف الشعائر المتصلة بها</a:t>
            </a:r>
            <a:r>
              <a:rPr lang="fr-FR" sz="3200" dirty="0">
                <a:latin typeface="Calibri" panose="020F0502020204030204" pitchFamily="34" charset="0"/>
                <a:ea typeface="Calibri" panose="020F0502020204030204" pitchFamily="34" charset="0"/>
                <a:cs typeface="Arial" panose="020B0604020202020204" pitchFamily="34" charset="0"/>
              </a:rPr>
              <a:t>"</a:t>
            </a:r>
            <a:endParaRPr lang="fr-FR" sz="3200" dirty="0"/>
          </a:p>
          <a:p>
            <a:pPr lvl="0" algn="just" rtl="1">
              <a:buFont typeface="+mj-lt"/>
              <a:buAutoNum type="arabicPeriod"/>
            </a:pPr>
            <a:r>
              <a:rPr lang="ar-SA" sz="3200" dirty="0">
                <a:latin typeface="Calibri" panose="020F0502020204030204" pitchFamily="34" charset="0"/>
                <a:ea typeface="Calibri" panose="020F0502020204030204" pitchFamily="34" charset="0"/>
                <a:cs typeface="Arial" panose="020B0604020202020204" pitchFamily="34" charset="0"/>
              </a:rPr>
              <a:t> عدم الإلمام الكافي بالنواحي التكنولوجية كعمليات إنشاء المساكن مثلا</a:t>
            </a:r>
            <a:r>
              <a:rPr lang="fr-FR" sz="3200" dirty="0">
                <a:latin typeface="Calibri" panose="020F0502020204030204" pitchFamily="34" charset="0"/>
                <a:ea typeface="Calibri" panose="020F0502020204030204" pitchFamily="34" charset="0"/>
                <a:cs typeface="Arial" panose="020B0604020202020204" pitchFamily="34" charset="0"/>
              </a:rPr>
              <a:t>.</a:t>
            </a:r>
            <a:endParaRPr lang="fr-FR" sz="3200" dirty="0"/>
          </a:p>
          <a:p>
            <a:pPr lvl="0" algn="just" rtl="1">
              <a:buFont typeface="+mj-lt"/>
              <a:buAutoNum type="arabicPeriod"/>
            </a:pPr>
            <a:r>
              <a:rPr lang="ar-SA" sz="3200" dirty="0">
                <a:latin typeface="Calibri" panose="020F0502020204030204" pitchFamily="34" charset="0"/>
                <a:ea typeface="Calibri" panose="020F0502020204030204" pitchFamily="34" charset="0"/>
                <a:cs typeface="Arial" panose="020B0604020202020204" pitchFamily="34" charset="0"/>
              </a:rPr>
              <a:t> عدم الاهتمام بالتصوير الفوتوغرافي بدرجة كافية "فقد اعتبرته عملية ثانوية وربما غير هامة لعملية جمع المعلومات</a:t>
            </a:r>
            <a:r>
              <a:rPr lang="fr-FR" sz="3200" dirty="0" smtClean="0">
                <a:latin typeface="Calibri" panose="020F0502020204030204" pitchFamily="34" charset="0"/>
                <a:ea typeface="Calibri" panose="020F0502020204030204" pitchFamily="34" charset="0"/>
                <a:cs typeface="Arial" panose="020B0604020202020204" pitchFamily="34" charset="0"/>
              </a:rPr>
              <a:t>".</a:t>
            </a:r>
            <a:endParaRPr lang="fr-FR" sz="3200" dirty="0"/>
          </a:p>
        </p:txBody>
      </p:sp>
    </p:spTree>
    <p:extLst>
      <p:ext uri="{BB962C8B-B14F-4D97-AF65-F5344CB8AC3E}">
        <p14:creationId xmlns:p14="http://schemas.microsoft.com/office/powerpoint/2010/main" val="1132526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5725" y="0"/>
            <a:ext cx="8911687" cy="1280890"/>
          </a:xfrm>
        </p:spPr>
        <p:txBody>
          <a:bodyPr/>
          <a:lstStyle/>
          <a:p>
            <a:pPr marL="914400" algn="r" rtl="1">
              <a:spcAft>
                <a:spcPts val="0"/>
              </a:spcAft>
            </a:pPr>
            <a:r>
              <a:rPr lang="ar-SA" sz="5400" dirty="0">
                <a:latin typeface="Times New Roman" panose="02020603050405020304" pitchFamily="18" charset="0"/>
                <a:ea typeface="Calibri" panose="020F0502020204030204" pitchFamily="34" charset="0"/>
                <a:cs typeface="mohammad bold art 1"/>
              </a:rPr>
              <a:t>نظام الكولا في جزر </a:t>
            </a:r>
            <a:r>
              <a:rPr lang="ar-SA" sz="5400" dirty="0" err="1">
                <a:latin typeface="Times New Roman" panose="02020603050405020304" pitchFamily="18" charset="0"/>
                <a:ea typeface="Calibri" panose="020F0502020204030204" pitchFamily="34" charset="0"/>
                <a:cs typeface="mohammad bold art 1"/>
              </a:rPr>
              <a:t>التروبرياند</a:t>
            </a:r>
            <a:r>
              <a:rPr lang="ar-SA" sz="5400" dirty="0">
                <a:latin typeface="Times New Roman" panose="02020603050405020304" pitchFamily="18" charset="0"/>
                <a:ea typeface="Calibri" panose="020F0502020204030204" pitchFamily="34" charset="0"/>
                <a:cs typeface="mohammad bold art 1"/>
              </a:rPr>
              <a:t>:</a:t>
            </a:r>
            <a:endParaRPr lang="fr-FR" sz="5400" dirty="0">
              <a:effectLst/>
            </a:endParaRPr>
          </a:p>
        </p:txBody>
      </p:sp>
      <p:sp>
        <p:nvSpPr>
          <p:cNvPr id="3" name="Espace réservé du contenu 2"/>
          <p:cNvSpPr>
            <a:spLocks noGrp="1"/>
          </p:cNvSpPr>
          <p:nvPr>
            <p:ph idx="1"/>
          </p:nvPr>
        </p:nvSpPr>
        <p:spPr>
          <a:xfrm>
            <a:off x="1449238" y="839636"/>
            <a:ext cx="10532853" cy="5906221"/>
          </a:xfrm>
        </p:spPr>
        <p:txBody>
          <a:bodyPr>
            <a:noAutofit/>
          </a:bodyPr>
          <a:lstStyle/>
          <a:p>
            <a:pPr lvl="0" algn="just" rtl="1">
              <a:buFont typeface="+mj-lt"/>
              <a:buAutoNum type="arabicPeriod"/>
            </a:pPr>
            <a:r>
              <a:rPr lang="ar-SA" sz="3200" dirty="0">
                <a:latin typeface="Calibri" panose="020F0502020204030204" pitchFamily="34" charset="0"/>
                <a:ea typeface="Calibri" panose="020F0502020204030204" pitchFamily="34" charset="0"/>
                <a:cs typeface="Arial" panose="020B0604020202020204" pitchFamily="34" charset="0"/>
              </a:rPr>
              <a:t>عدم توجيه الاهتمام للوقائع الصغيرة بنفس القدر الموجه للوقائع المثيرة "ولو أنني أعرتها الاهتمام الكافي لفتحت أمامي مجالات أوسع لفهم بعض النواحي التطورية والتاريخية</a:t>
            </a:r>
            <a:r>
              <a:rPr lang="fr-FR" sz="3200" dirty="0">
                <a:latin typeface="Calibri" panose="020F0502020204030204" pitchFamily="34" charset="0"/>
                <a:ea typeface="Calibri" panose="020F0502020204030204" pitchFamily="34" charset="0"/>
                <a:cs typeface="Arial" panose="020B0604020202020204" pitchFamily="34" charset="0"/>
              </a:rPr>
              <a:t>"</a:t>
            </a:r>
            <a:endParaRPr lang="fr-FR" sz="3200" dirty="0"/>
          </a:p>
          <a:p>
            <a:pPr lvl="0" algn="just" rtl="1">
              <a:buFont typeface="+mj-lt"/>
              <a:buAutoNum type="arabicPeriod"/>
            </a:pPr>
            <a:r>
              <a:rPr lang="ar-SA" sz="3200" dirty="0">
                <a:latin typeface="Calibri" panose="020F0502020204030204" pitchFamily="34" charset="0"/>
                <a:ea typeface="Calibri" panose="020F0502020204030204" pitchFamily="34" charset="0"/>
                <a:cs typeface="Arial" panose="020B0604020202020204" pitchFamily="34" charset="0"/>
              </a:rPr>
              <a:t>كان الجهل بالمعارف النباتية من المعوقات الهامة في الدراسة "ولو كانت عندي خبرة بنباتات المناطق الحارة لقدمت لي مساعدة كبيرة في عملي، واعتقد ان اتقاني لوصف زراعة الحدائق لا يصل الى نصف اتقاني لوصف الشعائر المتصلة بها</a:t>
            </a:r>
            <a:r>
              <a:rPr lang="fr-FR" sz="3200" dirty="0">
                <a:latin typeface="Calibri" panose="020F0502020204030204" pitchFamily="34" charset="0"/>
                <a:ea typeface="Calibri" panose="020F0502020204030204" pitchFamily="34" charset="0"/>
                <a:cs typeface="Arial" panose="020B0604020202020204" pitchFamily="34" charset="0"/>
              </a:rPr>
              <a:t>"</a:t>
            </a:r>
            <a:endParaRPr lang="fr-FR" sz="3200" dirty="0"/>
          </a:p>
          <a:p>
            <a:pPr lvl="0" algn="just" rtl="1">
              <a:buFont typeface="+mj-lt"/>
              <a:buAutoNum type="arabicPeriod"/>
            </a:pPr>
            <a:r>
              <a:rPr lang="ar-SA" sz="3200" dirty="0">
                <a:latin typeface="Calibri" panose="020F0502020204030204" pitchFamily="34" charset="0"/>
                <a:ea typeface="Calibri" panose="020F0502020204030204" pitchFamily="34" charset="0"/>
                <a:cs typeface="Arial" panose="020B0604020202020204" pitchFamily="34" charset="0"/>
              </a:rPr>
              <a:t> عدم الإلمام الكافي بالنواحي التكنولوجية كعمليات إنشاء المساكن مثلا</a:t>
            </a:r>
            <a:r>
              <a:rPr lang="fr-FR" sz="3200" dirty="0">
                <a:latin typeface="Calibri" panose="020F0502020204030204" pitchFamily="34" charset="0"/>
                <a:ea typeface="Calibri" panose="020F0502020204030204" pitchFamily="34" charset="0"/>
                <a:cs typeface="Arial" panose="020B0604020202020204" pitchFamily="34" charset="0"/>
              </a:rPr>
              <a:t>.</a:t>
            </a:r>
            <a:endParaRPr lang="fr-FR" sz="3200" dirty="0"/>
          </a:p>
          <a:p>
            <a:pPr lvl="0" algn="just" rtl="1">
              <a:buFont typeface="+mj-lt"/>
              <a:buAutoNum type="arabicPeriod"/>
            </a:pPr>
            <a:r>
              <a:rPr lang="ar-SA" sz="3200" dirty="0">
                <a:latin typeface="Calibri" panose="020F0502020204030204" pitchFamily="34" charset="0"/>
                <a:ea typeface="Calibri" panose="020F0502020204030204" pitchFamily="34" charset="0"/>
                <a:cs typeface="Arial" panose="020B0604020202020204" pitchFamily="34" charset="0"/>
              </a:rPr>
              <a:t> عدم الاهتمام بالتصوير الفوتوغرافي بدرجة كافية "فقد اعتبرته عملية ثانوية وربما غير هامة لعملية جمع المعلومات</a:t>
            </a:r>
            <a:r>
              <a:rPr lang="fr-FR" sz="3200" dirty="0" smtClean="0">
                <a:latin typeface="Calibri" panose="020F0502020204030204" pitchFamily="34" charset="0"/>
                <a:ea typeface="Calibri" panose="020F0502020204030204" pitchFamily="34" charset="0"/>
                <a:cs typeface="Arial" panose="020B0604020202020204" pitchFamily="34" charset="0"/>
              </a:rPr>
              <a:t>".</a:t>
            </a:r>
            <a:endParaRPr lang="fr-FR" sz="3200" dirty="0"/>
          </a:p>
        </p:txBody>
      </p:sp>
    </p:spTree>
    <p:extLst>
      <p:ext uri="{BB962C8B-B14F-4D97-AF65-F5344CB8AC3E}">
        <p14:creationId xmlns:p14="http://schemas.microsoft.com/office/powerpoint/2010/main" val="463618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5725" y="0"/>
            <a:ext cx="8911687" cy="1280890"/>
          </a:xfrm>
        </p:spPr>
        <p:txBody>
          <a:bodyPr/>
          <a:lstStyle/>
          <a:p>
            <a:pPr marL="914400" algn="r" rtl="1">
              <a:spcAft>
                <a:spcPts val="0"/>
              </a:spcAft>
            </a:pPr>
            <a:r>
              <a:rPr lang="ar-SA" sz="5400" dirty="0">
                <a:latin typeface="Times New Roman" panose="02020603050405020304" pitchFamily="18" charset="0"/>
                <a:ea typeface="Calibri" panose="020F0502020204030204" pitchFamily="34" charset="0"/>
                <a:cs typeface="mohammad bold art 1"/>
              </a:rPr>
              <a:t>نظام الكولا في جزر </a:t>
            </a:r>
            <a:r>
              <a:rPr lang="ar-SA" sz="5400" dirty="0" err="1">
                <a:latin typeface="Times New Roman" panose="02020603050405020304" pitchFamily="18" charset="0"/>
                <a:ea typeface="Calibri" panose="020F0502020204030204" pitchFamily="34" charset="0"/>
                <a:cs typeface="mohammad bold art 1"/>
              </a:rPr>
              <a:t>التروبرياند</a:t>
            </a:r>
            <a:r>
              <a:rPr lang="ar-SA" sz="5400" dirty="0">
                <a:latin typeface="Times New Roman" panose="02020603050405020304" pitchFamily="18" charset="0"/>
                <a:ea typeface="Calibri" panose="020F0502020204030204" pitchFamily="34" charset="0"/>
                <a:cs typeface="mohammad bold art 1"/>
              </a:rPr>
              <a:t>:</a:t>
            </a:r>
            <a:endParaRPr lang="fr-FR" sz="5400" dirty="0">
              <a:effectLst/>
            </a:endParaRPr>
          </a:p>
        </p:txBody>
      </p:sp>
      <p:pic>
        <p:nvPicPr>
          <p:cNvPr id="4" name="Espace réservé du contenu 3" descr="دورة الكولا"/>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00068" y="1147313"/>
            <a:ext cx="7703389" cy="5460521"/>
          </a:xfrm>
          <a:prstGeom prst="rect">
            <a:avLst/>
          </a:prstGeom>
          <a:noFill/>
          <a:ln>
            <a:noFill/>
          </a:ln>
        </p:spPr>
      </p:pic>
    </p:spTree>
    <p:extLst>
      <p:ext uri="{BB962C8B-B14F-4D97-AF65-F5344CB8AC3E}">
        <p14:creationId xmlns:p14="http://schemas.microsoft.com/office/powerpoint/2010/main" val="2785558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5725" y="0"/>
            <a:ext cx="8911687" cy="1280890"/>
          </a:xfrm>
        </p:spPr>
        <p:txBody>
          <a:bodyPr/>
          <a:lstStyle/>
          <a:p>
            <a:pPr marL="914400" algn="r" rtl="1">
              <a:spcAft>
                <a:spcPts val="0"/>
              </a:spcAft>
            </a:pPr>
            <a:r>
              <a:rPr lang="ar-SA" sz="5400" dirty="0">
                <a:latin typeface="Times New Roman" panose="02020603050405020304" pitchFamily="18" charset="0"/>
                <a:ea typeface="Calibri" panose="020F0502020204030204" pitchFamily="34" charset="0"/>
                <a:cs typeface="mohammad bold art 1"/>
              </a:rPr>
              <a:t>نظام الكولا في جزر </a:t>
            </a:r>
            <a:r>
              <a:rPr lang="ar-SA" sz="5400" dirty="0" err="1">
                <a:latin typeface="Times New Roman" panose="02020603050405020304" pitchFamily="18" charset="0"/>
                <a:ea typeface="Calibri" panose="020F0502020204030204" pitchFamily="34" charset="0"/>
                <a:cs typeface="mohammad bold art 1"/>
              </a:rPr>
              <a:t>التروبرياند</a:t>
            </a:r>
            <a:r>
              <a:rPr lang="ar-SA" sz="5400" dirty="0">
                <a:latin typeface="Times New Roman" panose="02020603050405020304" pitchFamily="18" charset="0"/>
                <a:ea typeface="Calibri" panose="020F0502020204030204" pitchFamily="34" charset="0"/>
                <a:cs typeface="mohammad bold art 1"/>
              </a:rPr>
              <a:t>:</a:t>
            </a:r>
            <a:endParaRPr lang="fr-FR" sz="5400" dirty="0">
              <a:effectLst/>
            </a:endParaRPr>
          </a:p>
        </p:txBody>
      </p:sp>
      <p:sp>
        <p:nvSpPr>
          <p:cNvPr id="3" name="Espace réservé du contenu 2"/>
          <p:cNvSpPr>
            <a:spLocks noGrp="1"/>
          </p:cNvSpPr>
          <p:nvPr>
            <p:ph idx="1"/>
          </p:nvPr>
        </p:nvSpPr>
        <p:spPr>
          <a:xfrm>
            <a:off x="1613140" y="914400"/>
            <a:ext cx="9891472" cy="5702060"/>
          </a:xfrm>
        </p:spPr>
        <p:txBody>
          <a:bodyPr>
            <a:normAutofit/>
          </a:bodyPr>
          <a:lstStyle/>
          <a:p>
            <a:pPr algn="just" rtl="1"/>
            <a:r>
              <a:rPr lang="ar-SA" sz="3600" dirty="0">
                <a:latin typeface="Calibri" panose="020F0502020204030204" pitchFamily="34" charset="0"/>
                <a:ea typeface="Calibri" panose="020F0502020204030204" pitchFamily="34" charset="0"/>
                <a:cs typeface="Arial" panose="020B0604020202020204" pitchFamily="34" charset="0"/>
              </a:rPr>
              <a:t>يقدم </a:t>
            </a:r>
            <a:r>
              <a:rPr lang="ar-SA" sz="3600" dirty="0" err="1">
                <a:latin typeface="Calibri" panose="020F0502020204030204" pitchFamily="34" charset="0"/>
                <a:ea typeface="Calibri" panose="020F0502020204030204" pitchFamily="34" charset="0"/>
                <a:cs typeface="Arial" panose="020B0604020202020204" pitchFamily="34" charset="0"/>
              </a:rPr>
              <a:t>مالينوفسكى</a:t>
            </a:r>
            <a:r>
              <a:rPr lang="ar-SA" sz="3600" dirty="0">
                <a:latin typeface="Calibri" panose="020F0502020204030204" pitchFamily="34" charset="0"/>
                <a:ea typeface="Calibri" panose="020F0502020204030204" pitchFamily="34" charset="0"/>
                <a:cs typeface="Arial" panose="020B0604020202020204" pitchFamily="34" charset="0"/>
              </a:rPr>
              <a:t> في كتابه “أبطال المحيط الهادي الغربي” تحليلاً يجوز عده نموذجاً من نماذج الأنثروبولوجيا الحديثة وإن كانت بعض تفسيراته موضع اعتراض اليوم. يعرض </a:t>
            </a:r>
            <a:r>
              <a:rPr lang="ar-SA" sz="3600" dirty="0" err="1">
                <a:latin typeface="Calibri" panose="020F0502020204030204" pitchFamily="34" charset="0"/>
                <a:ea typeface="Calibri" panose="020F0502020204030204" pitchFamily="34" charset="0"/>
                <a:cs typeface="Arial" panose="020B0604020202020204" pitchFamily="34" charset="0"/>
              </a:rPr>
              <a:t>مالينوفسكى</a:t>
            </a:r>
            <a:r>
              <a:rPr lang="ar-SA" sz="3600" dirty="0">
                <a:latin typeface="Calibri" panose="020F0502020204030204" pitchFamily="34" charset="0"/>
                <a:ea typeface="Calibri" panose="020F0502020204030204" pitchFamily="34" charset="0"/>
                <a:cs typeface="Arial" panose="020B0604020202020204" pitchFamily="34" charset="0"/>
              </a:rPr>
              <a:t> تداخل عناصر ثقافة جماعات </a:t>
            </a:r>
            <a:r>
              <a:rPr lang="ar-SA" sz="3600" dirty="0" err="1">
                <a:latin typeface="Calibri" panose="020F0502020204030204" pitchFamily="34" charset="0"/>
                <a:ea typeface="Calibri" panose="020F0502020204030204" pitchFamily="34" charset="0"/>
                <a:cs typeface="Arial" panose="020B0604020202020204" pitchFamily="34" charset="0"/>
              </a:rPr>
              <a:t>تروبرياند</a:t>
            </a:r>
            <a:r>
              <a:rPr lang="ar-SA" sz="3600" dirty="0">
                <a:latin typeface="Calibri" panose="020F0502020204030204" pitchFamily="34" charset="0"/>
                <a:ea typeface="Calibri" panose="020F0502020204030204" pitchFamily="34" charset="0"/>
                <a:cs typeface="Arial" panose="020B0604020202020204" pitchFamily="34" charset="0"/>
              </a:rPr>
              <a:t> من خلال وصف النظام الاقتصادي للأسر الأموية حيث يلتمس الفرد أصله وقرابته عن طريق الأم وحيث لا يرتبط الابن بأبيه وإنما بخاله الذى هو عشيرته. الفرد من </a:t>
            </a:r>
            <a:r>
              <a:rPr lang="ar-SA" sz="3600" dirty="0" err="1">
                <a:latin typeface="Calibri" panose="020F0502020204030204" pitchFamily="34" charset="0"/>
                <a:ea typeface="Calibri" panose="020F0502020204030204" pitchFamily="34" charset="0"/>
                <a:cs typeface="Arial" panose="020B0604020202020204" pitchFamily="34" charset="0"/>
              </a:rPr>
              <a:t>التروبرياند</a:t>
            </a:r>
            <a:r>
              <a:rPr lang="ar-SA" sz="3600" dirty="0">
                <a:latin typeface="Calibri" panose="020F0502020204030204" pitchFamily="34" charset="0"/>
                <a:ea typeface="Calibri" panose="020F0502020204030204" pitchFamily="34" charset="0"/>
                <a:cs typeface="Arial" panose="020B0604020202020204" pitchFamily="34" charset="0"/>
              </a:rPr>
              <a:t> يعمل بجد واجتهاد في بستانه لكي يعول أخته وأولادها وليس زوجته وأولاده، وأن أكثر من 75% من إنتاجه يوزع على أقاربه من أمه</a:t>
            </a:r>
            <a:r>
              <a:rPr lang="fr-FR" sz="3600" dirty="0">
                <a:latin typeface="Calibri" panose="020F0502020204030204" pitchFamily="34" charset="0"/>
                <a:ea typeface="Calibri" panose="020F0502020204030204" pitchFamily="34" charset="0"/>
                <a:cs typeface="Arial" panose="020B0604020202020204" pitchFamily="34" charset="0"/>
              </a:rPr>
              <a:t>.</a:t>
            </a:r>
            <a:endParaRPr lang="fr-FR" sz="3600" dirty="0"/>
          </a:p>
        </p:txBody>
      </p:sp>
    </p:spTree>
    <p:extLst>
      <p:ext uri="{BB962C8B-B14F-4D97-AF65-F5344CB8AC3E}">
        <p14:creationId xmlns:p14="http://schemas.microsoft.com/office/powerpoint/2010/main" val="1719579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5725" y="0"/>
            <a:ext cx="8911687" cy="1280890"/>
          </a:xfrm>
        </p:spPr>
        <p:txBody>
          <a:bodyPr/>
          <a:lstStyle/>
          <a:p>
            <a:pPr marL="914400" algn="r" rtl="1">
              <a:spcAft>
                <a:spcPts val="0"/>
              </a:spcAft>
            </a:pPr>
            <a:r>
              <a:rPr lang="ar-SA" sz="5400" dirty="0">
                <a:latin typeface="Times New Roman" panose="02020603050405020304" pitchFamily="18" charset="0"/>
                <a:ea typeface="Calibri" panose="020F0502020204030204" pitchFamily="34" charset="0"/>
                <a:cs typeface="mohammad bold art 1"/>
              </a:rPr>
              <a:t>نظام الكولا في جزر </a:t>
            </a:r>
            <a:r>
              <a:rPr lang="ar-SA" sz="5400" dirty="0" err="1">
                <a:latin typeface="Times New Roman" panose="02020603050405020304" pitchFamily="18" charset="0"/>
                <a:ea typeface="Calibri" panose="020F0502020204030204" pitchFamily="34" charset="0"/>
                <a:cs typeface="mohammad bold art 1"/>
              </a:rPr>
              <a:t>التروبرياند</a:t>
            </a:r>
            <a:r>
              <a:rPr lang="ar-SA" sz="5400" dirty="0">
                <a:latin typeface="Times New Roman" panose="02020603050405020304" pitchFamily="18" charset="0"/>
                <a:ea typeface="Calibri" panose="020F0502020204030204" pitchFamily="34" charset="0"/>
                <a:cs typeface="mohammad bold art 1"/>
              </a:rPr>
              <a:t>:</a:t>
            </a:r>
            <a:endParaRPr lang="fr-FR" sz="5400" dirty="0">
              <a:effectLst/>
            </a:endParaRPr>
          </a:p>
        </p:txBody>
      </p:sp>
      <p:sp>
        <p:nvSpPr>
          <p:cNvPr id="3" name="Espace réservé du contenu 2"/>
          <p:cNvSpPr>
            <a:spLocks noGrp="1"/>
          </p:cNvSpPr>
          <p:nvPr>
            <p:ph idx="1"/>
          </p:nvPr>
        </p:nvSpPr>
        <p:spPr>
          <a:xfrm>
            <a:off x="1613140" y="914400"/>
            <a:ext cx="9891472" cy="5702060"/>
          </a:xfrm>
        </p:spPr>
        <p:txBody>
          <a:bodyPr>
            <a:normAutofit fontScale="92500" lnSpcReduction="10000"/>
          </a:bodyPr>
          <a:lstStyle/>
          <a:p>
            <a:pPr indent="449580" algn="just" rtl="1">
              <a:lnSpc>
                <a:spcPct val="107000"/>
              </a:lnSpc>
            </a:pPr>
            <a:r>
              <a:rPr lang="ar-SA" sz="3600" dirty="0">
                <a:latin typeface="Calibri" panose="020F0502020204030204" pitchFamily="34" charset="0"/>
                <a:ea typeface="Calibri" panose="020F0502020204030204" pitchFamily="34" charset="0"/>
                <a:cs typeface="Arial" panose="020B0604020202020204" pitchFamily="34" charset="0"/>
              </a:rPr>
              <a:t>هنا يتضح تداخل النظام الاقتصادي بنظام القرابة في مجتمع </a:t>
            </a:r>
            <a:r>
              <a:rPr lang="ar-SA" sz="3600" dirty="0" err="1">
                <a:latin typeface="Calibri" panose="020F0502020204030204" pitchFamily="34" charset="0"/>
                <a:ea typeface="Calibri" panose="020F0502020204030204" pitchFamily="34" charset="0"/>
                <a:cs typeface="Arial" panose="020B0604020202020204" pitchFamily="34" charset="0"/>
              </a:rPr>
              <a:t>التروبرياند</a:t>
            </a:r>
            <a:r>
              <a:rPr lang="ar-SA" sz="3600" dirty="0">
                <a:latin typeface="Calibri" panose="020F0502020204030204" pitchFamily="34" charset="0"/>
                <a:ea typeface="Calibri" panose="020F0502020204030204" pitchFamily="34" charset="0"/>
                <a:cs typeface="Arial" panose="020B0604020202020204" pitchFamily="34" charset="0"/>
              </a:rPr>
              <a:t> كما يحلله </a:t>
            </a:r>
            <a:r>
              <a:rPr lang="ar-SA" sz="3600" dirty="0" err="1">
                <a:latin typeface="Calibri" panose="020F0502020204030204" pitchFamily="34" charset="0"/>
                <a:ea typeface="Calibri" panose="020F0502020204030204" pitchFamily="34" charset="0"/>
                <a:cs typeface="Arial" panose="020B0604020202020204" pitchFamily="34" charset="0"/>
              </a:rPr>
              <a:t>مالينوفسكى</a:t>
            </a:r>
            <a:r>
              <a:rPr lang="ar-SA" sz="3600" dirty="0">
                <a:latin typeface="Calibri" panose="020F0502020204030204" pitchFamily="34" charset="0"/>
                <a:ea typeface="Calibri" panose="020F0502020204030204" pitchFamily="34" charset="0"/>
                <a:cs typeface="Arial" panose="020B0604020202020204" pitchFamily="34" charset="0"/>
              </a:rPr>
              <a:t> من واقع حياتهم الاجتماعية. يسمح هذا النظام الاجتماعي للزعماء بتعدد الزوجات، ويفضل الزعماء الزواج بالنساء اللائي لهن إخوة أغنياء ليكون لهم عدد من الأصهار الأثرياء وبما أن النظام الأمومي في </a:t>
            </a:r>
            <a:r>
              <a:rPr lang="ar-SA" sz="3600" dirty="0" err="1">
                <a:latin typeface="Calibri" panose="020F0502020204030204" pitchFamily="34" charset="0"/>
                <a:ea typeface="Calibri" panose="020F0502020204030204" pitchFamily="34" charset="0"/>
                <a:cs typeface="Arial" panose="020B0604020202020204" pitchFamily="34" charset="0"/>
              </a:rPr>
              <a:t>تروبرياياند</a:t>
            </a:r>
            <a:r>
              <a:rPr lang="ar-SA" sz="3600" dirty="0">
                <a:latin typeface="Calibri" panose="020F0502020204030204" pitchFamily="34" charset="0"/>
                <a:ea typeface="Calibri" panose="020F0502020204030204" pitchFamily="34" charset="0"/>
                <a:cs typeface="Arial" panose="020B0604020202020204" pitchFamily="34" charset="0"/>
              </a:rPr>
              <a:t> يضع واجبات على الأخ نحو أخته فإن الزعيم يجد نفسه غارقاً في الثروة </a:t>
            </a:r>
            <a:r>
              <a:rPr lang="ar-SA" sz="3600" dirty="0" err="1">
                <a:latin typeface="Calibri" panose="020F0502020204030204" pitchFamily="34" charset="0"/>
                <a:ea typeface="Calibri" panose="020F0502020204030204" pitchFamily="34" charset="0"/>
                <a:cs typeface="Arial" panose="020B0604020202020204" pitchFamily="34" charset="0"/>
              </a:rPr>
              <a:t>التى</a:t>
            </a:r>
            <a:r>
              <a:rPr lang="ar-SA" sz="3600" dirty="0">
                <a:latin typeface="Calibri" panose="020F0502020204030204" pitchFamily="34" charset="0"/>
                <a:ea typeface="Calibri" panose="020F0502020204030204" pitchFamily="34" charset="0"/>
                <a:cs typeface="Arial" panose="020B0604020202020204" pitchFamily="34" charset="0"/>
              </a:rPr>
              <a:t> تقدم لزوجاته من أخواتهن. ما يتحصل عليه الزعيم من ثروة لا يخزنه، بخاصة السلع الغذائية، بل يقوم بتوزيعه في عدد من المناسبات والاحتفالات. أنه من خلال التزام الزعيم بالتوزيع المستمر للثروة في مثل تلك الاحتفالات فإنه يعنى بالمهام المناط بها زعيماً من جهة، ومن جهة ثانية فإن استمرار هذا الالتزام يعتمد على استمرار النظام </a:t>
            </a:r>
            <a:r>
              <a:rPr lang="ar-SA" sz="3600" dirty="0" err="1">
                <a:latin typeface="Calibri" panose="020F0502020204030204" pitchFamily="34" charset="0"/>
                <a:ea typeface="Calibri" panose="020F0502020204030204" pitchFamily="34" charset="0"/>
                <a:cs typeface="Arial" panose="020B0604020202020204" pitchFamily="34" charset="0"/>
              </a:rPr>
              <a:t>القرابى</a:t>
            </a:r>
            <a:r>
              <a:rPr lang="fr-FR" sz="3600" dirty="0">
                <a:latin typeface="Calibri" panose="020F0502020204030204" pitchFamily="34" charset="0"/>
                <a:ea typeface="Calibri" panose="020F0502020204030204" pitchFamily="34" charset="0"/>
                <a:cs typeface="Arial" panose="020B0604020202020204" pitchFamily="34" charset="0"/>
              </a:rPr>
              <a:t>.</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260122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5725" y="0"/>
            <a:ext cx="8911687" cy="1280890"/>
          </a:xfrm>
        </p:spPr>
        <p:txBody>
          <a:bodyPr/>
          <a:lstStyle/>
          <a:p>
            <a:pPr marL="914400" algn="r" rtl="1">
              <a:spcAft>
                <a:spcPts val="0"/>
              </a:spcAft>
            </a:pPr>
            <a:r>
              <a:rPr lang="ar-SA" sz="5400" dirty="0">
                <a:latin typeface="Times New Roman" panose="02020603050405020304" pitchFamily="18" charset="0"/>
                <a:ea typeface="Calibri" panose="020F0502020204030204" pitchFamily="34" charset="0"/>
                <a:cs typeface="mohammad bold art 1"/>
              </a:rPr>
              <a:t>نظام الكولا في جزر </a:t>
            </a:r>
            <a:r>
              <a:rPr lang="ar-SA" sz="5400" dirty="0" err="1">
                <a:latin typeface="Times New Roman" panose="02020603050405020304" pitchFamily="18" charset="0"/>
                <a:ea typeface="Calibri" panose="020F0502020204030204" pitchFamily="34" charset="0"/>
                <a:cs typeface="mohammad bold art 1"/>
              </a:rPr>
              <a:t>التروبرياند</a:t>
            </a:r>
            <a:r>
              <a:rPr lang="ar-SA" sz="5400" dirty="0">
                <a:latin typeface="Times New Roman" panose="02020603050405020304" pitchFamily="18" charset="0"/>
                <a:ea typeface="Calibri" panose="020F0502020204030204" pitchFamily="34" charset="0"/>
                <a:cs typeface="mohammad bold art 1"/>
              </a:rPr>
              <a:t>:</a:t>
            </a:r>
            <a:endParaRPr lang="fr-FR" sz="5400" dirty="0">
              <a:effectLst/>
            </a:endParaRPr>
          </a:p>
        </p:txBody>
      </p:sp>
      <p:sp>
        <p:nvSpPr>
          <p:cNvPr id="3" name="Espace réservé du contenu 2"/>
          <p:cNvSpPr>
            <a:spLocks noGrp="1"/>
          </p:cNvSpPr>
          <p:nvPr>
            <p:ph idx="1"/>
          </p:nvPr>
        </p:nvSpPr>
        <p:spPr>
          <a:xfrm>
            <a:off x="1613140" y="914400"/>
            <a:ext cx="9891472" cy="5702060"/>
          </a:xfrm>
        </p:spPr>
        <p:txBody>
          <a:bodyPr>
            <a:normAutofit fontScale="77500" lnSpcReduction="20000"/>
          </a:bodyPr>
          <a:lstStyle/>
          <a:p>
            <a:pPr indent="449580" algn="just" rtl="1">
              <a:lnSpc>
                <a:spcPct val="107000"/>
              </a:lnSpc>
            </a:pPr>
            <a:r>
              <a:rPr lang="ar-SA" sz="3600" dirty="0">
                <a:latin typeface="Calibri" panose="020F0502020204030204" pitchFamily="34" charset="0"/>
                <a:ea typeface="Calibri" panose="020F0502020204030204" pitchFamily="34" charset="0"/>
                <a:cs typeface="Arial" panose="020B0604020202020204" pitchFamily="34" charset="0"/>
              </a:rPr>
              <a:t>يقدم تحليل </a:t>
            </a:r>
            <a:r>
              <a:rPr lang="ar-SA" sz="3600" dirty="0" err="1">
                <a:latin typeface="Calibri" panose="020F0502020204030204" pitchFamily="34" charset="0"/>
                <a:ea typeface="Calibri" panose="020F0502020204030204" pitchFamily="34" charset="0"/>
                <a:cs typeface="Arial" panose="020B0604020202020204" pitchFamily="34" charset="0"/>
              </a:rPr>
              <a:t>مالينوفسكى</a:t>
            </a:r>
            <a:r>
              <a:rPr lang="ar-SA" sz="3600" dirty="0">
                <a:latin typeface="Calibri" panose="020F0502020204030204" pitchFamily="34" charset="0"/>
                <a:ea typeface="Calibri" panose="020F0502020204030204" pitchFamily="34" charset="0"/>
                <a:cs typeface="Arial" panose="020B0604020202020204" pitchFamily="34" charset="0"/>
              </a:rPr>
              <a:t> للسلطات </a:t>
            </a:r>
            <a:r>
              <a:rPr lang="ar-SA" sz="3600" dirty="0" err="1">
                <a:latin typeface="Calibri" panose="020F0502020204030204" pitchFamily="34" charset="0"/>
                <a:ea typeface="Calibri" panose="020F0502020204030204" pitchFamily="34" charset="0"/>
                <a:cs typeface="Arial" panose="020B0604020202020204" pitchFamily="34" charset="0"/>
              </a:rPr>
              <a:t>التى</a:t>
            </a:r>
            <a:r>
              <a:rPr lang="ar-SA" sz="3600" dirty="0">
                <a:latin typeface="Calibri" panose="020F0502020204030204" pitchFamily="34" charset="0"/>
                <a:ea typeface="Calibri" panose="020F0502020204030204" pitchFamily="34" charset="0"/>
                <a:cs typeface="Arial" panose="020B0604020202020204" pitchFamily="34" charset="0"/>
              </a:rPr>
              <a:t> يمارسها الزعيم في قرية </a:t>
            </a:r>
            <a:r>
              <a:rPr lang="ar-SA" sz="3600" dirty="0" err="1">
                <a:latin typeface="Calibri" panose="020F0502020204030204" pitchFamily="34" charset="0"/>
                <a:ea typeface="Calibri" panose="020F0502020204030204" pitchFamily="34" charset="0"/>
                <a:cs typeface="Arial" panose="020B0604020202020204" pitchFamily="34" charset="0"/>
              </a:rPr>
              <a:t>أوماركانا</a:t>
            </a:r>
            <a:r>
              <a:rPr lang="ar-SA" sz="3600" dirty="0">
                <a:latin typeface="Calibri" panose="020F0502020204030204" pitchFamily="34" charset="0"/>
                <a:ea typeface="Calibri" panose="020F0502020204030204" pitchFamily="34" charset="0"/>
                <a:cs typeface="Arial" panose="020B0604020202020204" pitchFamily="34" charset="0"/>
              </a:rPr>
              <a:t> </a:t>
            </a:r>
            <a:r>
              <a:rPr lang="ar-SA" sz="3600" dirty="0" err="1">
                <a:latin typeface="Calibri" panose="020F0502020204030204" pitchFamily="34" charset="0"/>
                <a:ea typeface="Calibri" panose="020F0502020204030204" pitchFamily="34" charset="0"/>
                <a:cs typeface="Arial" panose="020B0604020202020204" pitchFamily="34" charset="0"/>
              </a:rPr>
              <a:t>التى</a:t>
            </a:r>
            <a:r>
              <a:rPr lang="ar-SA" sz="3600" dirty="0">
                <a:latin typeface="Calibri" panose="020F0502020204030204" pitchFamily="34" charset="0"/>
                <a:ea typeface="Calibri" panose="020F0502020204030204" pitchFamily="34" charset="0"/>
                <a:cs typeface="Arial" panose="020B0604020202020204" pitchFamily="34" charset="0"/>
              </a:rPr>
              <a:t> تهيمن على مقاطعة </a:t>
            </a:r>
            <a:r>
              <a:rPr lang="ar-SA" sz="3600" dirty="0" err="1">
                <a:latin typeface="Calibri" panose="020F0502020204030204" pitchFamily="34" charset="0"/>
                <a:ea typeface="Calibri" panose="020F0502020204030204" pitchFamily="34" charset="0"/>
                <a:cs typeface="Arial" panose="020B0604020202020204" pitchFamily="34" charset="0"/>
              </a:rPr>
              <a:t>كيريوينا</a:t>
            </a:r>
            <a:r>
              <a:rPr lang="ar-SA" sz="3600" dirty="0">
                <a:latin typeface="Calibri" panose="020F0502020204030204" pitchFamily="34" charset="0"/>
                <a:ea typeface="Calibri" panose="020F0502020204030204" pitchFamily="34" charset="0"/>
                <a:cs typeface="Arial" panose="020B0604020202020204" pitchFamily="34" charset="0"/>
              </a:rPr>
              <a:t> إشارة إلى أن القرية تمثل الوحدة السياسية الأساسية لمجتمع </a:t>
            </a:r>
            <a:r>
              <a:rPr lang="ar-SA" sz="3600" dirty="0" err="1">
                <a:latin typeface="Calibri" panose="020F0502020204030204" pitchFamily="34" charset="0"/>
                <a:ea typeface="Calibri" panose="020F0502020204030204" pitchFamily="34" charset="0"/>
                <a:cs typeface="Arial" panose="020B0604020202020204" pitchFamily="34" charset="0"/>
              </a:rPr>
              <a:t>تروبرياند</a:t>
            </a:r>
            <a:r>
              <a:rPr lang="ar-SA" sz="3600" dirty="0">
                <a:latin typeface="Calibri" panose="020F0502020204030204" pitchFamily="34" charset="0"/>
                <a:ea typeface="Calibri" panose="020F0502020204030204" pitchFamily="34" charset="0"/>
                <a:cs typeface="Arial" panose="020B0604020202020204" pitchFamily="34" charset="0"/>
              </a:rPr>
              <a:t>، ويمارس حتى أكثر الزعماء شأناً سلطتهم على قريتهم بصورة رئيسة، وعلى مقاطعتهم بصورة ثانوية. تستثمر المشاعة القروية بساتينها جماعياً وتشن الحرب، وتقيم الاحتفالات الدينية، وترسل البعثات التجارية. يبقى استقلالها الذاتي السياسي والاقتصادي على جانب كبير من الأهمية. يمارس زعيم القرية شيئاً من السلطة على المقاطعة، أي على مجموعة من القرى تنضم إلى قريته في الحرب وفي الاحتفالات الدينيَّة الكبيرة. يتوزع جميع الرجال من ذوى الرتب في شكل هرم يترأسه زعيم </a:t>
            </a:r>
            <a:r>
              <a:rPr lang="ar-SA" sz="3600" dirty="0" err="1">
                <a:latin typeface="Calibri" panose="020F0502020204030204" pitchFamily="34" charset="0"/>
                <a:ea typeface="Calibri" panose="020F0502020204030204" pitchFamily="34" charset="0"/>
                <a:cs typeface="Arial" panose="020B0604020202020204" pitchFamily="34" charset="0"/>
              </a:rPr>
              <a:t>أوماركانا</a:t>
            </a:r>
            <a:r>
              <a:rPr lang="ar-SA" sz="3600" dirty="0">
                <a:latin typeface="Calibri" panose="020F0502020204030204" pitchFamily="34" charset="0"/>
                <a:ea typeface="Calibri" panose="020F0502020204030204" pitchFamily="34" charset="0"/>
                <a:cs typeface="Arial" panose="020B0604020202020204" pitchFamily="34" charset="0"/>
              </a:rPr>
              <a:t>. هذا الزعيم هو سيد أقوى القوى السحريَّة </a:t>
            </a:r>
            <a:r>
              <a:rPr lang="ar-SA" sz="3600" dirty="0" err="1">
                <a:latin typeface="Calibri" panose="020F0502020204030204" pitchFamily="34" charset="0"/>
                <a:ea typeface="Calibri" panose="020F0502020204030204" pitchFamily="34" charset="0"/>
                <a:cs typeface="Arial" panose="020B0604020202020204" pitchFamily="34" charset="0"/>
              </a:rPr>
              <a:t>التى</a:t>
            </a:r>
            <a:r>
              <a:rPr lang="ar-SA" sz="3600" dirty="0">
                <a:latin typeface="Calibri" panose="020F0502020204030204" pitchFamily="34" charset="0"/>
                <a:ea typeface="Calibri" panose="020F0502020204030204" pitchFamily="34" charset="0"/>
                <a:cs typeface="Arial" panose="020B0604020202020204" pitchFamily="34" charset="0"/>
              </a:rPr>
              <a:t> تتحكم بالمطر والشمس. يتحلى الرجال ذوو الرتب بحلي مميزة، لكنهم يتميزون قبل كل </a:t>
            </a:r>
            <a:r>
              <a:rPr lang="ar-SA" sz="3600" dirty="0" err="1">
                <a:latin typeface="Calibri" panose="020F0502020204030204" pitchFamily="34" charset="0"/>
                <a:ea typeface="Calibri" panose="020F0502020204030204" pitchFamily="34" charset="0"/>
                <a:cs typeface="Arial" panose="020B0604020202020204" pitchFamily="34" charset="0"/>
              </a:rPr>
              <a:t>شئ</a:t>
            </a:r>
            <a:r>
              <a:rPr lang="ar-SA" sz="3600" dirty="0">
                <a:latin typeface="Calibri" panose="020F0502020204030204" pitchFamily="34" charset="0"/>
                <a:ea typeface="Calibri" panose="020F0502020204030204" pitchFamily="34" charset="0"/>
                <a:cs typeface="Arial" panose="020B0604020202020204" pitchFamily="34" charset="0"/>
              </a:rPr>
              <a:t> عن العوام بوجود محرمات (تابو) يتكاثر عددها كلما ارتقينا سلم الهرم. لا يتمتع الأشخاص من ذوى الرتب العالية والزعماء بأي سلطة قضائية أو تنفيذية على الأفراد من ذوى الرتب الدنيا في القرى غير المرتبطة بقريتهم. </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7362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5725" y="0"/>
            <a:ext cx="8911687" cy="1280890"/>
          </a:xfrm>
        </p:spPr>
        <p:txBody>
          <a:bodyPr/>
          <a:lstStyle/>
          <a:p>
            <a:pPr marL="914400" algn="r" rtl="1">
              <a:spcAft>
                <a:spcPts val="0"/>
              </a:spcAft>
            </a:pPr>
            <a:r>
              <a:rPr lang="ar-SA" sz="5400" dirty="0">
                <a:latin typeface="Times New Roman" panose="02020603050405020304" pitchFamily="18" charset="0"/>
                <a:ea typeface="Calibri" panose="020F0502020204030204" pitchFamily="34" charset="0"/>
                <a:cs typeface="mohammad bold art 1"/>
              </a:rPr>
              <a:t>نظام الكولا في جزر </a:t>
            </a:r>
            <a:r>
              <a:rPr lang="ar-SA" sz="5400" dirty="0" err="1">
                <a:latin typeface="Times New Roman" panose="02020603050405020304" pitchFamily="18" charset="0"/>
                <a:ea typeface="Calibri" panose="020F0502020204030204" pitchFamily="34" charset="0"/>
                <a:cs typeface="mohammad bold art 1"/>
              </a:rPr>
              <a:t>التروبرياند</a:t>
            </a:r>
            <a:r>
              <a:rPr lang="ar-SA" sz="5400" dirty="0">
                <a:latin typeface="Times New Roman" panose="02020603050405020304" pitchFamily="18" charset="0"/>
                <a:ea typeface="Calibri" panose="020F0502020204030204" pitchFamily="34" charset="0"/>
                <a:cs typeface="mohammad bold art 1"/>
              </a:rPr>
              <a:t>:</a:t>
            </a:r>
            <a:endParaRPr lang="fr-FR" sz="5400" dirty="0">
              <a:effectLst/>
            </a:endParaRPr>
          </a:p>
        </p:txBody>
      </p:sp>
      <p:sp>
        <p:nvSpPr>
          <p:cNvPr id="3" name="Espace réservé du contenu 2"/>
          <p:cNvSpPr>
            <a:spLocks noGrp="1"/>
          </p:cNvSpPr>
          <p:nvPr>
            <p:ph idx="1"/>
          </p:nvPr>
        </p:nvSpPr>
        <p:spPr>
          <a:xfrm>
            <a:off x="1613140" y="914400"/>
            <a:ext cx="9891472" cy="5702060"/>
          </a:xfrm>
        </p:spPr>
        <p:txBody>
          <a:bodyPr>
            <a:normAutofit fontScale="85000" lnSpcReduction="10000"/>
          </a:bodyPr>
          <a:lstStyle/>
          <a:p>
            <a:pPr indent="449580" algn="just" rtl="1">
              <a:lnSpc>
                <a:spcPct val="107000"/>
              </a:lnSpc>
            </a:pPr>
            <a:r>
              <a:rPr lang="ar-SA" sz="3600" dirty="0">
                <a:latin typeface="Calibri" panose="020F0502020204030204" pitchFamily="34" charset="0"/>
                <a:ea typeface="Calibri" panose="020F0502020204030204" pitchFamily="34" charset="0"/>
                <a:cs typeface="Arial" panose="020B0604020202020204" pitchFamily="34" charset="0"/>
              </a:rPr>
              <a:t>عندما يطلب زعيم من الزعماء من أفراد قريته أو مقاطعته أو من الأجانب بذل الخدمات فإنه يكون ملزماً بالتعويض عن هذه الخدمات. وكما أوضحنا فأن الزعيم يتحصل على الموارد الضرورية عن طريق تعدد الزوجات الذى هو امتياز الزعماء، وعن طريق الهبة </a:t>
            </a:r>
            <a:r>
              <a:rPr lang="ar-SA" sz="3600" dirty="0" err="1">
                <a:latin typeface="Calibri" panose="020F0502020204030204" pitchFamily="34" charset="0"/>
                <a:ea typeface="Calibri" panose="020F0502020204030204" pitchFamily="34" charset="0"/>
                <a:cs typeface="Arial" panose="020B0604020202020204" pitchFamily="34" charset="0"/>
              </a:rPr>
              <a:t>التى</a:t>
            </a:r>
            <a:r>
              <a:rPr lang="ar-SA" sz="3600" dirty="0">
                <a:latin typeface="Calibri" panose="020F0502020204030204" pitchFamily="34" charset="0"/>
                <a:ea typeface="Calibri" panose="020F0502020204030204" pitchFamily="34" charset="0"/>
                <a:cs typeface="Arial" panose="020B0604020202020204" pitchFamily="34" charset="0"/>
              </a:rPr>
              <a:t> يدين بها كل صهر لزوج أخته. الزعيم ذو الرتبة يتزوج واحدة من أخوات كل زعيم من زعماء قرى مقاطعته فيصبحون مدينين له بجزء من محاصيلهم وأشيائهم الثمينة. يستخدم الزعيم ذو الرتبة هذا الثراء في إقامة الاحتفالات الكبيرة، وبوجه عام في دمج عدد من القرى بـ “اقتصاد المقاطعة”. وبهذا فأن الزعيم هو الأداة لاقتصاد أوسع نطاقاً من اقتصاد القرية. لا يتمتع الزعيم بأية قوة عامة لتسوية المنازعات </a:t>
            </a:r>
            <a:r>
              <a:rPr lang="ar-SA" sz="3600" dirty="0" err="1">
                <a:latin typeface="Calibri" panose="020F0502020204030204" pitchFamily="34" charset="0"/>
                <a:ea typeface="Calibri" panose="020F0502020204030204" pitchFamily="34" charset="0"/>
                <a:cs typeface="Arial" panose="020B0604020202020204" pitchFamily="34" charset="0"/>
              </a:rPr>
              <a:t>التى</a:t>
            </a:r>
            <a:r>
              <a:rPr lang="ar-SA" sz="3600" dirty="0">
                <a:latin typeface="Calibri" panose="020F0502020204030204" pitchFamily="34" charset="0"/>
                <a:ea typeface="Calibri" panose="020F0502020204030204" pitchFamily="34" charset="0"/>
                <a:cs typeface="Arial" panose="020B0604020202020204" pitchFamily="34" charset="0"/>
              </a:rPr>
              <a:t> تظل من اختصاص الأنساب. يتمتع الزعيم بسلاح أوحد هو السحر، ويكون خيرة السحرة تحت تصرفه. وعلى هذا لا يعرف مجتمع </a:t>
            </a:r>
            <a:r>
              <a:rPr lang="ar-SA" sz="3600" dirty="0" err="1">
                <a:latin typeface="Calibri" panose="020F0502020204030204" pitchFamily="34" charset="0"/>
                <a:ea typeface="Calibri" panose="020F0502020204030204" pitchFamily="34" charset="0"/>
                <a:cs typeface="Arial" panose="020B0604020202020204" pitchFamily="34" charset="0"/>
              </a:rPr>
              <a:t>تروبرياند</a:t>
            </a:r>
            <a:r>
              <a:rPr lang="ar-SA" sz="3600" dirty="0">
                <a:latin typeface="Calibri" panose="020F0502020204030204" pitchFamily="34" charset="0"/>
                <a:ea typeface="Calibri" panose="020F0502020204030204" pitchFamily="34" charset="0"/>
                <a:cs typeface="Arial" panose="020B0604020202020204" pitchFamily="34" charset="0"/>
              </a:rPr>
              <a:t> حكومة مركزية. </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76146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5725" y="0"/>
            <a:ext cx="8911687" cy="1280890"/>
          </a:xfrm>
        </p:spPr>
        <p:txBody>
          <a:bodyPr/>
          <a:lstStyle/>
          <a:p>
            <a:pPr marL="914400" algn="r" rtl="1">
              <a:spcAft>
                <a:spcPts val="0"/>
              </a:spcAft>
            </a:pPr>
            <a:r>
              <a:rPr lang="ar-SA" sz="5400" dirty="0">
                <a:latin typeface="Times New Roman" panose="02020603050405020304" pitchFamily="18" charset="0"/>
                <a:ea typeface="Calibri" panose="020F0502020204030204" pitchFamily="34" charset="0"/>
                <a:cs typeface="mohammad bold art 1"/>
              </a:rPr>
              <a:t>نظام الكولا في جزر </a:t>
            </a:r>
            <a:r>
              <a:rPr lang="ar-SA" sz="5400" dirty="0" err="1">
                <a:latin typeface="Times New Roman" panose="02020603050405020304" pitchFamily="18" charset="0"/>
                <a:ea typeface="Calibri" panose="020F0502020204030204" pitchFamily="34" charset="0"/>
                <a:cs typeface="mohammad bold art 1"/>
              </a:rPr>
              <a:t>التروبرياند</a:t>
            </a:r>
            <a:r>
              <a:rPr lang="ar-SA" sz="5400" dirty="0">
                <a:latin typeface="Times New Roman" panose="02020603050405020304" pitchFamily="18" charset="0"/>
                <a:ea typeface="Calibri" panose="020F0502020204030204" pitchFamily="34" charset="0"/>
                <a:cs typeface="mohammad bold art 1"/>
              </a:rPr>
              <a:t>:</a:t>
            </a:r>
            <a:endParaRPr lang="fr-FR" sz="5400" dirty="0">
              <a:effectLst/>
            </a:endParaRPr>
          </a:p>
        </p:txBody>
      </p:sp>
      <p:sp>
        <p:nvSpPr>
          <p:cNvPr id="3" name="Espace réservé du contenu 2"/>
          <p:cNvSpPr>
            <a:spLocks noGrp="1"/>
          </p:cNvSpPr>
          <p:nvPr>
            <p:ph idx="1"/>
          </p:nvPr>
        </p:nvSpPr>
        <p:spPr>
          <a:xfrm>
            <a:off x="1613140" y="914400"/>
            <a:ext cx="9891472" cy="5702060"/>
          </a:xfrm>
        </p:spPr>
        <p:txBody>
          <a:bodyPr>
            <a:normAutofit fontScale="77500" lnSpcReduction="20000"/>
          </a:bodyPr>
          <a:lstStyle/>
          <a:p>
            <a:pPr indent="449580" algn="just" rtl="1">
              <a:lnSpc>
                <a:spcPct val="107000"/>
              </a:lnSpc>
            </a:pPr>
            <a:r>
              <a:rPr lang="ar-SA" sz="3600" dirty="0">
                <a:latin typeface="Calibri" panose="020F0502020204030204" pitchFamily="34" charset="0"/>
                <a:ea typeface="Calibri" panose="020F0502020204030204" pitchFamily="34" charset="0"/>
                <a:cs typeface="Arial" panose="020B0604020202020204" pitchFamily="34" charset="0"/>
              </a:rPr>
              <a:t>إن مجتمع </a:t>
            </a:r>
            <a:r>
              <a:rPr lang="ar-SA" sz="3600" dirty="0" err="1">
                <a:latin typeface="Calibri" panose="020F0502020204030204" pitchFamily="34" charset="0"/>
                <a:ea typeface="Calibri" panose="020F0502020204030204" pitchFamily="34" charset="0"/>
                <a:cs typeface="Arial" panose="020B0604020202020204" pitchFamily="34" charset="0"/>
              </a:rPr>
              <a:t>تروبرياند</a:t>
            </a:r>
            <a:r>
              <a:rPr lang="ar-SA" sz="3600" dirty="0">
                <a:latin typeface="Calibri" panose="020F0502020204030204" pitchFamily="34" charset="0"/>
                <a:ea typeface="Calibri" panose="020F0502020204030204" pitchFamily="34" charset="0"/>
                <a:cs typeface="Arial" panose="020B0604020202020204" pitchFamily="34" charset="0"/>
              </a:rPr>
              <a:t> يجسد مثالاً لتسلسل هرمي وراثي يربط بين مختلف الأنساب والمشاعات القروية المحلية من دون أن يؤدى الوظيفة التي تؤديها بنية سياسية ظاهرة. أن سلطة الزعماء هي ركيزة العلاقات الاقتصادية والدينية التي تتخطى إطار المشاعات القروية الخصوصية من غير أن تدمج مع ذلك هذه المشاعات في شبكة اقتصادية واحتفالية واحدة تغطى الجزيرة بأسرها. ويتمتع الزعماء بأقوى السلطات السحرية </a:t>
            </a:r>
            <a:r>
              <a:rPr lang="ar-SA" sz="3600" dirty="0" err="1">
                <a:latin typeface="Calibri" panose="020F0502020204030204" pitchFamily="34" charset="0"/>
                <a:ea typeface="Calibri" panose="020F0502020204030204" pitchFamily="34" charset="0"/>
                <a:cs typeface="Arial" panose="020B0604020202020204" pitchFamily="34" charset="0"/>
              </a:rPr>
              <a:t>التى</a:t>
            </a:r>
            <a:r>
              <a:rPr lang="ar-SA" sz="3600" dirty="0">
                <a:latin typeface="Calibri" panose="020F0502020204030204" pitchFamily="34" charset="0"/>
                <a:ea typeface="Calibri" panose="020F0502020204030204" pitchFamily="34" charset="0"/>
                <a:cs typeface="Arial" panose="020B0604020202020204" pitchFamily="34" charset="0"/>
              </a:rPr>
              <a:t> ينبغي عليهم أن يضعوها في خدمة مشاعاتهم . ولهذا فأن </a:t>
            </a:r>
            <a:r>
              <a:rPr lang="ar-SA" sz="3600" dirty="0" err="1">
                <a:latin typeface="Calibri" panose="020F0502020204030204" pitchFamily="34" charset="0"/>
                <a:ea typeface="Calibri" panose="020F0502020204030204" pitchFamily="34" charset="0"/>
                <a:cs typeface="Arial" panose="020B0604020202020204" pitchFamily="34" charset="0"/>
              </a:rPr>
              <a:t>إمتيازاتهم</a:t>
            </a:r>
            <a:r>
              <a:rPr lang="ar-SA" sz="3600" dirty="0">
                <a:latin typeface="Calibri" panose="020F0502020204030204" pitchFamily="34" charset="0"/>
                <a:ea typeface="Calibri" panose="020F0502020204030204" pitchFamily="34" charset="0"/>
                <a:cs typeface="Arial" panose="020B0604020202020204" pitchFamily="34" charset="0"/>
              </a:rPr>
              <a:t>  </a:t>
            </a:r>
            <a:r>
              <a:rPr lang="ar-SA" sz="3600" dirty="0" err="1">
                <a:latin typeface="Calibri" panose="020F0502020204030204" pitchFamily="34" charset="0"/>
                <a:ea typeface="Calibri" panose="020F0502020204030204" pitchFamily="34" charset="0"/>
                <a:cs typeface="Arial" panose="020B0604020202020204" pitchFamily="34" charset="0"/>
              </a:rPr>
              <a:t>هى</a:t>
            </a:r>
            <a:r>
              <a:rPr lang="ar-SA" sz="3600" dirty="0">
                <a:latin typeface="Calibri" panose="020F0502020204030204" pitchFamily="34" charset="0"/>
                <a:ea typeface="Calibri" panose="020F0502020204030204" pitchFamily="34" charset="0"/>
                <a:cs typeface="Arial" panose="020B0604020202020204" pitchFamily="34" charset="0"/>
              </a:rPr>
              <a:t> الوجه الآخر لواجباتهم والمكافأة على الخدمات الاستثنائية </a:t>
            </a:r>
            <a:r>
              <a:rPr lang="ar-SA" sz="3600" dirty="0" err="1">
                <a:latin typeface="Calibri" panose="020F0502020204030204" pitchFamily="34" charset="0"/>
                <a:ea typeface="Calibri" panose="020F0502020204030204" pitchFamily="34" charset="0"/>
                <a:cs typeface="Arial" panose="020B0604020202020204" pitchFamily="34" charset="0"/>
              </a:rPr>
              <a:t>التى</a:t>
            </a:r>
            <a:r>
              <a:rPr lang="ar-SA" sz="3600" dirty="0">
                <a:latin typeface="Calibri" panose="020F0502020204030204" pitchFamily="34" charset="0"/>
                <a:ea typeface="Calibri" panose="020F0502020204030204" pitchFamily="34" charset="0"/>
                <a:cs typeface="Arial" panose="020B0604020202020204" pitchFamily="34" charset="0"/>
              </a:rPr>
              <a:t> يبذلونها لمشاعاتهم على كافة المستويات وهمية كانت أم فعلية. ويمثل مجتمع </a:t>
            </a:r>
            <a:r>
              <a:rPr lang="ar-SA" sz="3600" dirty="0" err="1">
                <a:latin typeface="Calibri" panose="020F0502020204030204" pitchFamily="34" charset="0"/>
                <a:ea typeface="Calibri" panose="020F0502020204030204" pitchFamily="34" charset="0"/>
                <a:cs typeface="Arial" panose="020B0604020202020204" pitchFamily="34" charset="0"/>
              </a:rPr>
              <a:t>تروبرياند</a:t>
            </a:r>
            <a:r>
              <a:rPr lang="ar-SA" sz="3600" dirty="0">
                <a:latin typeface="Calibri" panose="020F0502020204030204" pitchFamily="34" charset="0"/>
                <a:ea typeface="Calibri" panose="020F0502020204030204" pitchFamily="34" charset="0"/>
                <a:cs typeface="Arial" panose="020B0604020202020204" pitchFamily="34" charset="0"/>
              </a:rPr>
              <a:t> أشهر مثال على الأهمية والشكل اللذين قد </a:t>
            </a:r>
            <a:r>
              <a:rPr lang="ar-SA" sz="3600" dirty="0" err="1">
                <a:latin typeface="Calibri" panose="020F0502020204030204" pitchFamily="34" charset="0"/>
                <a:ea typeface="Calibri" panose="020F0502020204030204" pitchFamily="34" charset="0"/>
                <a:cs typeface="Arial" panose="020B0604020202020204" pitchFamily="34" charset="0"/>
              </a:rPr>
              <a:t>تتلبسهما</a:t>
            </a:r>
            <a:r>
              <a:rPr lang="ar-SA" sz="3600" dirty="0">
                <a:latin typeface="Calibri" panose="020F0502020204030204" pitchFamily="34" charset="0"/>
                <a:ea typeface="Calibri" panose="020F0502020204030204" pitchFamily="34" charset="0"/>
                <a:cs typeface="Arial" panose="020B0604020202020204" pitchFamily="34" charset="0"/>
              </a:rPr>
              <a:t> المبادلات في المجتمعات البدائية المجزأة. فعلاوة على تبادل القلائد والأساور، تتيح البعثات البحرية الكبيرة إمكانية التموين بالمواد الأولية الضرورية من حجارة للفؤوس وخيزران وصلصال وما إلى ذلك. لقد كانت شبكة توزيع الكولا تؤلف رابطة سياسية واسعة تربط بين مجتمعات مجزأة يتوجب عليها أن تكفل الانتظام لتجارة حيوية من دون مساعدة حكومة مركزية تحفظ السلام وتوطده. </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7015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82374" y="210042"/>
            <a:ext cx="8911687" cy="1280890"/>
          </a:xfrm>
        </p:spPr>
        <p:txBody>
          <a:bodyPr/>
          <a:lstStyle/>
          <a:p>
            <a:r>
              <a:rPr lang="ar-SA" sz="5400" b="1" dirty="0">
                <a:solidFill>
                  <a:prstClr val="black">
                    <a:lumMod val="85000"/>
                    <a:lumOff val="15000"/>
                  </a:prstClr>
                </a:solidFill>
                <a:latin typeface="Times New Roman" panose="02020603050405020304" pitchFamily="18" charset="0"/>
                <a:ea typeface="Calibri" panose="020F0502020204030204" pitchFamily="34" charset="0"/>
                <a:cs typeface="mohammad bold art 1"/>
              </a:rPr>
              <a:t>دراسة </a:t>
            </a:r>
            <a:r>
              <a:rPr lang="ar-SA" sz="5400" b="1" dirty="0">
                <a:solidFill>
                  <a:prstClr val="black">
                    <a:lumMod val="85000"/>
                    <a:lumOff val="15000"/>
                  </a:prstClr>
                </a:solidFill>
                <a:latin typeface="Times New Roman" panose="02020603050405020304" pitchFamily="18" charset="0"/>
                <a:ea typeface="Calibri" panose="020F0502020204030204" pitchFamily="34" charset="0"/>
                <a:cs typeface="mohammad bold art 1"/>
                <a:hlinkClick r:id="rId2"/>
              </a:rPr>
              <a:t>مالينوفسكي</a:t>
            </a:r>
            <a:r>
              <a:rPr lang="ar-SA" sz="5400" b="1" dirty="0">
                <a:solidFill>
                  <a:prstClr val="black">
                    <a:lumMod val="85000"/>
                    <a:lumOff val="15000"/>
                  </a:prstClr>
                </a:solidFill>
                <a:latin typeface="Times New Roman" panose="02020603050405020304" pitchFamily="18" charset="0"/>
                <a:ea typeface="Calibri" panose="020F0502020204030204" pitchFamily="34" charset="0"/>
                <a:cs typeface="mohammad bold art 1"/>
              </a:rPr>
              <a:t> في </a:t>
            </a:r>
            <a:r>
              <a:rPr lang="ar-SA" sz="5400" b="1" dirty="0">
                <a:solidFill>
                  <a:prstClr val="black">
                    <a:lumMod val="85000"/>
                    <a:lumOff val="15000"/>
                  </a:prstClr>
                </a:solidFill>
                <a:latin typeface="Times New Roman" panose="02020603050405020304" pitchFamily="18" charset="0"/>
                <a:ea typeface="Calibri" panose="020F0502020204030204" pitchFamily="34" charset="0"/>
                <a:cs typeface="mohammad bold art 1"/>
                <a:hlinkClick r:id="rId3"/>
              </a:rPr>
              <a:t>جزر </a:t>
            </a:r>
            <a:r>
              <a:rPr lang="ar-SA" sz="5400" b="1" dirty="0" err="1">
                <a:solidFill>
                  <a:prstClr val="black">
                    <a:lumMod val="85000"/>
                    <a:lumOff val="15000"/>
                  </a:prstClr>
                </a:solidFill>
                <a:latin typeface="Times New Roman" panose="02020603050405020304" pitchFamily="18" charset="0"/>
                <a:ea typeface="Calibri" panose="020F0502020204030204" pitchFamily="34" charset="0"/>
                <a:cs typeface="mohammad bold art 1"/>
                <a:hlinkClick r:id="rId3"/>
              </a:rPr>
              <a:t>التروبرياند</a:t>
            </a:r>
            <a:endParaRPr lang="fr-FR" dirty="0"/>
          </a:p>
        </p:txBody>
      </p:sp>
      <p:sp>
        <p:nvSpPr>
          <p:cNvPr id="3" name="Espace réservé du contenu 2"/>
          <p:cNvSpPr>
            <a:spLocks noGrp="1"/>
          </p:cNvSpPr>
          <p:nvPr>
            <p:ph idx="1"/>
          </p:nvPr>
        </p:nvSpPr>
        <p:spPr>
          <a:xfrm>
            <a:off x="1492370" y="1072550"/>
            <a:ext cx="9886559" cy="5681933"/>
          </a:xfrm>
        </p:spPr>
        <p:txBody>
          <a:bodyPr>
            <a:noAutofit/>
          </a:bodyPr>
          <a:lstStyle/>
          <a:p>
            <a:pPr algn="just" rtl="1"/>
            <a:r>
              <a:rPr lang="ar-SA" sz="2800" dirty="0">
                <a:latin typeface="Calibri" panose="020F0502020204030204" pitchFamily="34" charset="0"/>
                <a:ea typeface="Calibri" panose="020F0502020204030204" pitchFamily="34" charset="0"/>
                <a:cs typeface="Arial" panose="020B0604020202020204" pitchFamily="34" charset="0"/>
              </a:rPr>
              <a:t>تقع هذه الجزر همد نهاية الطرف الشرقي لغينيا </a:t>
            </a:r>
            <a:r>
              <a:rPr lang="ar-SA" sz="2800" dirty="0" err="1">
                <a:latin typeface="Calibri" panose="020F0502020204030204" pitchFamily="34" charset="0"/>
                <a:ea typeface="Calibri" panose="020F0502020204030204" pitchFamily="34" charset="0"/>
                <a:cs typeface="Arial" panose="020B0604020202020204" pitchFamily="34" charset="0"/>
              </a:rPr>
              <a:t>الجديدة،واستغرقت</a:t>
            </a:r>
            <a:r>
              <a:rPr lang="ar-SA" sz="2800" dirty="0">
                <a:latin typeface="Calibri" panose="020F0502020204030204" pitchFamily="34" charset="0"/>
                <a:ea typeface="Calibri" panose="020F0502020204030204" pitchFamily="34" charset="0"/>
                <a:cs typeface="Arial" panose="020B0604020202020204" pitchFamily="34" charset="0"/>
              </a:rPr>
              <a:t> الدراسة الفترة من 1914م وحتى 1918م ، وتمت في ثلاث رحلات اولها من سبتمبر 1914م إلى مارس 1915م توجه بعدها مالينوفسكي الى استراليا ثم عاد إلى الجزر ليبقى فيها من يونيو 1915م وحتى مايو1916، وكانت المرحلة الاخيرة في أكتوبر1917م واستمرت حتى أكتوبر 1918م ، وفي هذا الصدد يقول </a:t>
            </a:r>
            <a:r>
              <a:rPr lang="ar-SA" sz="2800" dirty="0">
                <a:latin typeface="Calibri" panose="020F0502020204030204" pitchFamily="34" charset="0"/>
                <a:ea typeface="Calibri" panose="020F0502020204030204" pitchFamily="34" charset="0"/>
                <a:cs typeface="Arial" panose="020B0604020202020204" pitchFamily="34" charset="0"/>
                <a:hlinkClick r:id="rId4" action="ppaction://hlinkfile"/>
              </a:rPr>
              <a:t>مالينوفسكي</a:t>
            </a:r>
            <a:r>
              <a:rPr lang="ar-SA" sz="2800" dirty="0">
                <a:latin typeface="Calibri" panose="020F0502020204030204" pitchFamily="34" charset="0"/>
                <a:ea typeface="Calibri" panose="020F0502020204030204" pitchFamily="34" charset="0"/>
                <a:cs typeface="Arial" panose="020B0604020202020204" pitchFamily="34" charset="0"/>
              </a:rPr>
              <a:t>:(( قام عملي الحقلي في </a:t>
            </a:r>
            <a:r>
              <a:rPr lang="ar-SA" sz="2800" dirty="0" err="1">
                <a:latin typeface="Calibri" panose="020F0502020204030204" pitchFamily="34" charset="0"/>
                <a:ea typeface="Calibri" panose="020F0502020204030204" pitchFamily="34" charset="0"/>
                <a:cs typeface="Arial" panose="020B0604020202020204" pitchFamily="34" charset="0"/>
              </a:rPr>
              <a:t>ملانيزيا</a:t>
            </a:r>
            <a:r>
              <a:rPr lang="ar-SA" sz="2800" dirty="0">
                <a:latin typeface="Calibri" panose="020F0502020204030204" pitchFamily="34" charset="0"/>
                <a:ea typeface="Calibri" panose="020F0502020204030204" pitchFamily="34" charset="0"/>
                <a:cs typeface="Arial" panose="020B0604020202020204" pitchFamily="34" charset="0"/>
              </a:rPr>
              <a:t> على اساس ثلاث رحلات ، وكانت المدة الفعلية التي قضيتها بين الاهالي حوالي عامين ونصف العام ،ولكن إذا حسبنا الفترة التي قضيتها بين الرحلات الثلاث في تنظيم المذكرات وكتاباتها وصياغة المشكلات وهضم المادة التي جمعت فإن عملي الحقلي في هذه الحالة سوف يغطي مدة أربع سنوات من أوائل سبتمبر 1914م وحتى نهاية أكتوبر 1918م ،وأنا أريد أن أؤكد هذا لأنني أعتقد أن فترة بينية لعدة شهور بين رحلتين تستغرق كلا منهما عاما واحدا تعطي للباحث فرصة أفضل من قضاء عامين متواصلين في حقل الدراسة</a:t>
            </a:r>
            <a:r>
              <a:rPr lang="ar-DZ" sz="2800" dirty="0">
                <a:latin typeface="Calibri" panose="020F0502020204030204" pitchFamily="34" charset="0"/>
                <a:ea typeface="Calibri" panose="020F0502020204030204" pitchFamily="34" charset="0"/>
                <a:cs typeface="Arial" panose="020B0604020202020204" pitchFamily="34" charset="0"/>
              </a:rPr>
              <a:t>)).</a:t>
            </a:r>
            <a:endParaRPr lang="fr-FR" sz="2800" dirty="0"/>
          </a:p>
        </p:txBody>
      </p:sp>
    </p:spTree>
    <p:extLst>
      <p:ext uri="{BB962C8B-B14F-4D97-AF65-F5344CB8AC3E}">
        <p14:creationId xmlns:p14="http://schemas.microsoft.com/office/powerpoint/2010/main" val="23305422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5725" y="0"/>
            <a:ext cx="8911687" cy="1280890"/>
          </a:xfrm>
        </p:spPr>
        <p:txBody>
          <a:bodyPr/>
          <a:lstStyle/>
          <a:p>
            <a:pPr marL="914400" algn="r" rtl="1">
              <a:spcAft>
                <a:spcPts val="0"/>
              </a:spcAft>
            </a:pPr>
            <a:r>
              <a:rPr lang="ar-SA" sz="5400" dirty="0">
                <a:latin typeface="Times New Roman" panose="02020603050405020304" pitchFamily="18" charset="0"/>
                <a:ea typeface="Calibri" panose="020F0502020204030204" pitchFamily="34" charset="0"/>
                <a:cs typeface="mohammad bold art 1"/>
              </a:rPr>
              <a:t>نظام الكولا في جزر </a:t>
            </a:r>
            <a:r>
              <a:rPr lang="ar-SA" sz="5400" dirty="0" err="1">
                <a:latin typeface="Times New Roman" panose="02020603050405020304" pitchFamily="18" charset="0"/>
                <a:ea typeface="Calibri" panose="020F0502020204030204" pitchFamily="34" charset="0"/>
                <a:cs typeface="mohammad bold art 1"/>
              </a:rPr>
              <a:t>التروبرياند</a:t>
            </a:r>
            <a:r>
              <a:rPr lang="ar-SA" sz="5400" dirty="0">
                <a:latin typeface="Times New Roman" panose="02020603050405020304" pitchFamily="18" charset="0"/>
                <a:ea typeface="Calibri" panose="020F0502020204030204" pitchFamily="34" charset="0"/>
                <a:cs typeface="mohammad bold art 1"/>
              </a:rPr>
              <a:t>:</a:t>
            </a:r>
            <a:endParaRPr lang="fr-FR" sz="5400" dirty="0">
              <a:effectLst/>
            </a:endParaRPr>
          </a:p>
        </p:txBody>
      </p:sp>
      <p:sp>
        <p:nvSpPr>
          <p:cNvPr id="3" name="Espace réservé du contenu 2"/>
          <p:cNvSpPr>
            <a:spLocks noGrp="1"/>
          </p:cNvSpPr>
          <p:nvPr>
            <p:ph idx="1"/>
          </p:nvPr>
        </p:nvSpPr>
        <p:spPr>
          <a:xfrm>
            <a:off x="1613140" y="914400"/>
            <a:ext cx="9891472" cy="5702060"/>
          </a:xfrm>
        </p:spPr>
        <p:txBody>
          <a:bodyPr>
            <a:normAutofit fontScale="77500" lnSpcReduction="20000"/>
          </a:bodyPr>
          <a:lstStyle/>
          <a:p>
            <a:pPr indent="449580" algn="just" rtl="1">
              <a:lnSpc>
                <a:spcPct val="107000"/>
              </a:lnSpc>
            </a:pPr>
            <a:r>
              <a:rPr lang="ar-SA" sz="3600" dirty="0">
                <a:latin typeface="Calibri" panose="020F0502020204030204" pitchFamily="34" charset="0"/>
                <a:ea typeface="Calibri" panose="020F0502020204030204" pitchFamily="34" charset="0"/>
                <a:cs typeface="Arial" panose="020B0604020202020204" pitchFamily="34" charset="0"/>
              </a:rPr>
              <a:t>حاول </a:t>
            </a:r>
            <a:r>
              <a:rPr lang="ar-SA" sz="3600" dirty="0" err="1">
                <a:latin typeface="Calibri" panose="020F0502020204030204" pitchFamily="34" charset="0"/>
                <a:ea typeface="Calibri" panose="020F0502020204030204" pitchFamily="34" charset="0"/>
                <a:cs typeface="Arial" panose="020B0604020202020204" pitchFamily="34" charset="0"/>
              </a:rPr>
              <a:t>مالينوفسكى</a:t>
            </a:r>
            <a:r>
              <a:rPr lang="ar-SA" sz="3600" dirty="0">
                <a:latin typeface="Calibri" panose="020F0502020204030204" pitchFamily="34" charset="0"/>
                <a:ea typeface="Calibri" panose="020F0502020204030204" pitchFamily="34" charset="0"/>
                <a:cs typeface="Arial" panose="020B0604020202020204" pitchFamily="34" charset="0"/>
              </a:rPr>
              <a:t> لدى تحليل نظام شبكة توزيع الكولا توضيح النشاطات الاقتصادية ومزجها بالنظام الطقوسي المتمثل في السحر والشعوذة. تمارس جماعات </a:t>
            </a:r>
            <a:r>
              <a:rPr lang="ar-SA" sz="3600" dirty="0" err="1">
                <a:latin typeface="Calibri" panose="020F0502020204030204" pitchFamily="34" charset="0"/>
                <a:ea typeface="Calibri" panose="020F0502020204030204" pitchFamily="34" charset="0"/>
                <a:cs typeface="Arial" panose="020B0604020202020204" pitchFamily="34" charset="0"/>
              </a:rPr>
              <a:t>تروبرياند</a:t>
            </a:r>
            <a:r>
              <a:rPr lang="ar-SA" sz="3600" dirty="0">
                <a:latin typeface="Calibri" panose="020F0502020204030204" pitchFamily="34" charset="0"/>
                <a:ea typeface="Calibri" panose="020F0502020204030204" pitchFamily="34" charset="0"/>
                <a:cs typeface="Arial" panose="020B0604020202020204" pitchFamily="34" charset="0"/>
              </a:rPr>
              <a:t> الزراعة وبناء القوارب وصيد الأسماك من خلال أسلوب لتقسيم العمل بين الأفراد وفق أنواع النشاطات الاقتصادية </a:t>
            </a:r>
            <a:r>
              <a:rPr lang="ar-SA" sz="3600" dirty="0" err="1">
                <a:latin typeface="Calibri" panose="020F0502020204030204" pitchFamily="34" charset="0"/>
                <a:ea typeface="Calibri" panose="020F0502020204030204" pitchFamily="34" charset="0"/>
                <a:cs typeface="Arial" panose="020B0604020202020204" pitchFamily="34" charset="0"/>
              </a:rPr>
              <a:t>الشئ</a:t>
            </a:r>
            <a:r>
              <a:rPr lang="ar-SA" sz="3600" dirty="0">
                <a:latin typeface="Calibri" panose="020F0502020204030204" pitchFamily="34" charset="0"/>
                <a:ea typeface="Calibri" panose="020F0502020204030204" pitchFamily="34" charset="0"/>
                <a:cs typeface="Arial" panose="020B0604020202020204" pitchFamily="34" charset="0"/>
              </a:rPr>
              <a:t> الذى يدفعهم إلى تبادل السلع بين جزر </a:t>
            </a:r>
            <a:r>
              <a:rPr lang="ar-SA" sz="3600" dirty="0" err="1">
                <a:latin typeface="Calibri" panose="020F0502020204030204" pitchFamily="34" charset="0"/>
                <a:ea typeface="Calibri" panose="020F0502020204030204" pitchFamily="34" charset="0"/>
                <a:cs typeface="Arial" panose="020B0604020202020204" pitchFamily="34" charset="0"/>
              </a:rPr>
              <a:t>تروبرياند</a:t>
            </a:r>
            <a:r>
              <a:rPr lang="ar-SA" sz="3600" dirty="0">
                <a:latin typeface="Calibri" panose="020F0502020204030204" pitchFamily="34" charset="0"/>
                <a:ea typeface="Calibri" panose="020F0502020204030204" pitchFamily="34" charset="0"/>
                <a:cs typeface="Arial" panose="020B0604020202020204" pitchFamily="34" charset="0"/>
              </a:rPr>
              <a:t> المختلفة عن طريق شبكة توزيع الكولا. يحلل </a:t>
            </a:r>
            <a:r>
              <a:rPr lang="ar-SA" sz="3600" dirty="0" err="1">
                <a:latin typeface="Calibri" panose="020F0502020204030204" pitchFamily="34" charset="0"/>
                <a:ea typeface="Calibri" panose="020F0502020204030204" pitchFamily="34" charset="0"/>
                <a:cs typeface="Arial" panose="020B0604020202020204" pitchFamily="34" charset="0"/>
              </a:rPr>
              <a:t>مالينوفسكى</a:t>
            </a:r>
            <a:r>
              <a:rPr lang="ar-SA" sz="3600" dirty="0">
                <a:latin typeface="Calibri" panose="020F0502020204030204" pitchFamily="34" charset="0"/>
                <a:ea typeface="Calibri" panose="020F0502020204030204" pitchFamily="34" charset="0"/>
                <a:cs typeface="Arial" panose="020B0604020202020204" pitchFamily="34" charset="0"/>
              </a:rPr>
              <a:t> شبكة الكولا بحسبانها أنساق مركبة من الشعائر الدينية والطقوس والاحتفالات </a:t>
            </a:r>
            <a:r>
              <a:rPr lang="ar-SA" sz="3600" dirty="0" err="1">
                <a:latin typeface="Calibri" panose="020F0502020204030204" pitchFamily="34" charset="0"/>
                <a:ea typeface="Calibri" panose="020F0502020204030204" pitchFamily="34" charset="0"/>
                <a:cs typeface="Arial" panose="020B0604020202020204" pitchFamily="34" charset="0"/>
              </a:rPr>
              <a:t>التى</a:t>
            </a:r>
            <a:r>
              <a:rPr lang="ar-SA" sz="3600" dirty="0">
                <a:latin typeface="Calibri" panose="020F0502020204030204" pitchFamily="34" charset="0"/>
                <a:ea typeface="Calibri" panose="020F0502020204030204" pitchFamily="34" charset="0"/>
                <a:cs typeface="Arial" panose="020B0604020202020204" pitchFamily="34" charset="0"/>
              </a:rPr>
              <a:t> يتم فيها تبادل بعض المواد الطقوسية بين أفراد الجماعات </a:t>
            </a:r>
            <a:r>
              <a:rPr lang="ar-SA" sz="3600" dirty="0" err="1">
                <a:latin typeface="Calibri" panose="020F0502020204030204" pitchFamily="34" charset="0"/>
                <a:ea typeface="Calibri" panose="020F0502020204030204" pitchFamily="34" charset="0"/>
                <a:cs typeface="Arial" panose="020B0604020202020204" pitchFamily="34" charset="0"/>
              </a:rPr>
              <a:t>التى</a:t>
            </a:r>
            <a:r>
              <a:rPr lang="ar-SA" sz="3600" dirty="0">
                <a:latin typeface="Calibri" panose="020F0502020204030204" pitchFamily="34" charset="0"/>
                <a:ea typeface="Calibri" panose="020F0502020204030204" pitchFamily="34" charset="0"/>
                <a:cs typeface="Arial" panose="020B0604020202020204" pitchFamily="34" charset="0"/>
              </a:rPr>
              <a:t> تنتمى إلى شبكة كولا </a:t>
            </a:r>
            <a:r>
              <a:rPr lang="ar-SA" sz="3600" dirty="0" err="1">
                <a:latin typeface="Calibri" panose="020F0502020204030204" pitchFamily="34" charset="0"/>
                <a:ea typeface="Calibri" panose="020F0502020204030204" pitchFamily="34" charset="0"/>
                <a:cs typeface="Arial" panose="020B0604020202020204" pitchFamily="34" charset="0"/>
              </a:rPr>
              <a:t>معينة.ورغم</a:t>
            </a:r>
            <a:r>
              <a:rPr lang="ar-SA" sz="3600" dirty="0">
                <a:latin typeface="Calibri" panose="020F0502020204030204" pitchFamily="34" charset="0"/>
                <a:ea typeface="Calibri" panose="020F0502020204030204" pitchFamily="34" charset="0"/>
                <a:cs typeface="Arial" panose="020B0604020202020204" pitchFamily="34" charset="0"/>
              </a:rPr>
              <a:t> النسق المركب لشبكة الكولا فإنها تمارس دوراً تجارياً ذلك أنه عندما يرغب أحد الأفراد في شبكة ما زيارة شريكه في جزيرة أخرى عليه أن يحمل معه منتجاته ومصنوعاته </a:t>
            </a:r>
            <a:r>
              <a:rPr lang="ar-SA" sz="3600" dirty="0" err="1">
                <a:latin typeface="Calibri" panose="020F0502020204030204" pitchFamily="34" charset="0"/>
                <a:ea typeface="Calibri" panose="020F0502020204030204" pitchFamily="34" charset="0"/>
                <a:cs typeface="Arial" panose="020B0604020202020204" pitchFamily="34" charset="0"/>
              </a:rPr>
              <a:t>التى</a:t>
            </a:r>
            <a:r>
              <a:rPr lang="ar-SA" sz="3600" dirty="0">
                <a:latin typeface="Calibri" panose="020F0502020204030204" pitchFamily="34" charset="0"/>
                <a:ea typeface="Calibri" panose="020F0502020204030204" pitchFamily="34" charset="0"/>
                <a:cs typeface="Arial" panose="020B0604020202020204" pitchFamily="34" charset="0"/>
              </a:rPr>
              <a:t> يرى ضرورة حملها معه. يحلل </a:t>
            </a:r>
            <a:r>
              <a:rPr lang="ar-SA" sz="3600" dirty="0" err="1">
                <a:latin typeface="Calibri" panose="020F0502020204030204" pitchFamily="34" charset="0"/>
                <a:ea typeface="Calibri" panose="020F0502020204030204" pitchFamily="34" charset="0"/>
                <a:cs typeface="Arial" panose="020B0604020202020204" pitchFamily="34" charset="0"/>
              </a:rPr>
              <a:t>مالينوفسكى</a:t>
            </a:r>
            <a:r>
              <a:rPr lang="ar-SA" sz="3600" dirty="0">
                <a:latin typeface="Calibri" panose="020F0502020204030204" pitchFamily="34" charset="0"/>
                <a:ea typeface="Calibri" panose="020F0502020204030204" pitchFamily="34" charset="0"/>
                <a:cs typeface="Arial" panose="020B0604020202020204" pitchFamily="34" charset="0"/>
              </a:rPr>
              <a:t> طقوس الاستقبال والاحتفالات الدينية </a:t>
            </a:r>
            <a:r>
              <a:rPr lang="ar-SA" sz="3600" dirty="0" err="1">
                <a:latin typeface="Calibri" panose="020F0502020204030204" pitchFamily="34" charset="0"/>
                <a:ea typeface="Calibri" panose="020F0502020204030204" pitchFamily="34" charset="0"/>
                <a:cs typeface="Arial" panose="020B0604020202020204" pitchFamily="34" charset="0"/>
              </a:rPr>
              <a:t>التى</a:t>
            </a:r>
            <a:r>
              <a:rPr lang="ar-SA" sz="3600" dirty="0">
                <a:latin typeface="Calibri" panose="020F0502020204030204" pitchFamily="34" charset="0"/>
                <a:ea typeface="Calibri" panose="020F0502020204030204" pitchFamily="34" charset="0"/>
                <a:cs typeface="Arial" panose="020B0604020202020204" pitchFamily="34" charset="0"/>
              </a:rPr>
              <a:t> يتم خلالها تبادل السلع وكذلك تقديم الهدايا بمدى رضا الإنسان المتحصل على الهديَّة. هكذا يفسر </a:t>
            </a:r>
            <a:r>
              <a:rPr lang="ar-SA" sz="3600" dirty="0" err="1">
                <a:latin typeface="Calibri" panose="020F0502020204030204" pitchFamily="34" charset="0"/>
                <a:ea typeface="Calibri" panose="020F0502020204030204" pitchFamily="34" charset="0"/>
                <a:cs typeface="Arial" panose="020B0604020202020204" pitchFamily="34" charset="0"/>
              </a:rPr>
              <a:t>مالينوفسكى</a:t>
            </a:r>
            <a:r>
              <a:rPr lang="ar-SA" sz="3600" dirty="0">
                <a:latin typeface="Calibri" panose="020F0502020204030204" pitchFamily="34" charset="0"/>
                <a:ea typeface="Calibri" panose="020F0502020204030204" pitchFamily="34" charset="0"/>
                <a:cs typeface="Arial" panose="020B0604020202020204" pitchFamily="34" charset="0"/>
              </a:rPr>
              <a:t> فلسفة جماعات </a:t>
            </a:r>
            <a:r>
              <a:rPr lang="ar-SA" sz="3600" dirty="0" err="1">
                <a:latin typeface="Calibri" panose="020F0502020204030204" pitchFamily="34" charset="0"/>
                <a:ea typeface="Calibri" panose="020F0502020204030204" pitchFamily="34" charset="0"/>
                <a:cs typeface="Arial" panose="020B0604020202020204" pitchFamily="34" charset="0"/>
              </a:rPr>
              <a:t>تروبرياند</a:t>
            </a:r>
            <a:r>
              <a:rPr lang="ar-SA" sz="3600" dirty="0">
                <a:latin typeface="Calibri" panose="020F0502020204030204" pitchFamily="34" charset="0"/>
                <a:ea typeface="Calibri" panose="020F0502020204030204" pitchFamily="34" charset="0"/>
                <a:cs typeface="Arial" panose="020B0604020202020204" pitchFamily="34" charset="0"/>
              </a:rPr>
              <a:t> من توزيع سلعهم من خلال تحليله لشبكة توزيع الكولا</a:t>
            </a:r>
            <a:r>
              <a:rPr lang="fr-FR" sz="3600" dirty="0">
                <a:latin typeface="Calibri" panose="020F0502020204030204" pitchFamily="34" charset="0"/>
                <a:ea typeface="Calibri" panose="020F0502020204030204" pitchFamily="34" charset="0"/>
                <a:cs typeface="Arial" panose="020B0604020202020204" pitchFamily="34" charset="0"/>
              </a:rPr>
              <a:t>.</a:t>
            </a: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24774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5725" y="0"/>
            <a:ext cx="8911687" cy="1280890"/>
          </a:xfrm>
        </p:spPr>
        <p:txBody>
          <a:bodyPr/>
          <a:lstStyle/>
          <a:p>
            <a:r>
              <a:rPr lang="ar-SA" sz="5400" b="1" dirty="0">
                <a:solidFill>
                  <a:prstClr val="black">
                    <a:lumMod val="85000"/>
                    <a:lumOff val="15000"/>
                  </a:prstClr>
                </a:solidFill>
                <a:latin typeface="Times New Roman" panose="02020603050405020304" pitchFamily="18" charset="0"/>
                <a:ea typeface="Calibri" panose="020F0502020204030204" pitchFamily="34" charset="0"/>
                <a:cs typeface="mohammad bold art 1"/>
              </a:rPr>
              <a:t>دراسة مالينوفسكي في جزر </a:t>
            </a:r>
            <a:r>
              <a:rPr lang="ar-SA" sz="5400" b="1" dirty="0" err="1">
                <a:solidFill>
                  <a:prstClr val="black">
                    <a:lumMod val="85000"/>
                    <a:lumOff val="15000"/>
                  </a:prstClr>
                </a:solidFill>
                <a:latin typeface="Times New Roman" panose="02020603050405020304" pitchFamily="18" charset="0"/>
                <a:ea typeface="Calibri" panose="020F0502020204030204" pitchFamily="34" charset="0"/>
                <a:cs typeface="mohammad bold art 1"/>
              </a:rPr>
              <a:t>التروبرياند</a:t>
            </a:r>
            <a:endParaRPr lang="fr-FR" dirty="0"/>
          </a:p>
        </p:txBody>
      </p:sp>
      <p:sp>
        <p:nvSpPr>
          <p:cNvPr id="3" name="Espace réservé du contenu 2"/>
          <p:cNvSpPr>
            <a:spLocks noGrp="1"/>
          </p:cNvSpPr>
          <p:nvPr>
            <p:ph idx="1"/>
          </p:nvPr>
        </p:nvSpPr>
        <p:spPr>
          <a:xfrm>
            <a:off x="1449238" y="839636"/>
            <a:ext cx="10532853" cy="5906221"/>
          </a:xfrm>
        </p:spPr>
        <p:txBody>
          <a:bodyPr>
            <a:noAutofit/>
          </a:bodyPr>
          <a:lstStyle/>
          <a:p>
            <a:pPr indent="449580" algn="just" rtl="1">
              <a:lnSpc>
                <a:spcPct val="107000"/>
              </a:lnSpc>
            </a:pPr>
            <a:r>
              <a:rPr lang="ar-SA" sz="2800" dirty="0">
                <a:latin typeface="Calibri" panose="020F0502020204030204" pitchFamily="34" charset="0"/>
                <a:ea typeface="Calibri" panose="020F0502020204030204" pitchFamily="34" charset="0"/>
                <a:cs typeface="Arial" panose="020B0604020202020204" pitchFamily="34" charset="0"/>
              </a:rPr>
              <a:t>وقد نشر مالينوفسكي دراسته الرئيسية عن </a:t>
            </a:r>
            <a:r>
              <a:rPr lang="ar-SA" sz="2800" dirty="0" err="1">
                <a:latin typeface="Calibri" panose="020F0502020204030204" pitchFamily="34" charset="0"/>
                <a:ea typeface="Calibri" panose="020F0502020204030204" pitchFamily="34" charset="0"/>
                <a:cs typeface="Arial" panose="020B0604020202020204" pitchFamily="34" charset="0"/>
              </a:rPr>
              <a:t>التروبرياند</a:t>
            </a:r>
            <a:r>
              <a:rPr lang="ar-SA" sz="2800" dirty="0">
                <a:latin typeface="Calibri" panose="020F0502020204030204" pitchFamily="34" charset="0"/>
                <a:ea typeface="Calibri" panose="020F0502020204030204" pitchFamily="34" charset="0"/>
                <a:cs typeface="Arial" panose="020B0604020202020204" pitchFamily="34" charset="0"/>
              </a:rPr>
              <a:t> عام 1922م ،وهي تتميز بعرض كثير من الأفكار المتصلة بأساليب البحث وكأن مالينوفسكي أراد أن تكون دليلا للعمل الحقلي لغيره من الباحثين ، وهو يشير في مقدمتها إلى المهمة العاجلة للدراسات الحقلية في التعرف عن قرب على المجتمعات البدائية قبل أن تضيع الفرصة فالعمل كثير والوقت ضيق، وأشار إلى اطلاعه فبل الرحلة على كل </a:t>
            </a:r>
            <a:r>
              <a:rPr lang="ar-SA" sz="2800" dirty="0" err="1">
                <a:latin typeface="Calibri" panose="020F0502020204030204" pitchFamily="34" charset="0"/>
                <a:ea typeface="Calibri" panose="020F0502020204030204" pitchFamily="34" charset="0"/>
                <a:cs typeface="Arial" panose="020B0604020202020204" pitchFamily="34" charset="0"/>
              </a:rPr>
              <a:t>مايتصل</a:t>
            </a:r>
            <a:r>
              <a:rPr lang="ar-SA" sz="2800" dirty="0">
                <a:latin typeface="Calibri" panose="020F0502020204030204" pitchFamily="34" charset="0"/>
                <a:ea typeface="Calibri" panose="020F0502020204030204" pitchFamily="34" charset="0"/>
                <a:cs typeface="Arial" panose="020B0604020202020204" pitchFamily="34" charset="0"/>
              </a:rPr>
              <a:t> بمنطقة البحث ، وإلى مشاعر القلق واليأس التي صاحبت محاولاته الأولى للتقرب من الأهالي ، وإلى بدء تعلمه لمفردات اللغة المحلية خلال ملاحظته للأفراد وهم يمارسون أعمالهم العادية ، وقد استطاع مالينوفسكي التحدث بهذه اللغة بعد ثلاثة شهور من بدء إقامته ولكنه لم يتمكن من متابعة محادثات الأهالي بسهولة إلا في زيارته الثانية للجزيرة ،ويبدو حرصه على تعلم اللغة المحلية بسرعة في إدراكه أنها السبيل الوحيد لفهم عقلية الأهالي وسلوكهم وطريقة تأويلهم لكل عناصر الحياة من حولهم، وقد شغل نفسه في البداية بتسجيل المشاهدات وجمع الإحصاءات ومصطلحات القرابة والتسلسل </a:t>
            </a:r>
            <a:r>
              <a:rPr lang="ar-SA" sz="2800" dirty="0" err="1">
                <a:latin typeface="Calibri" panose="020F0502020204030204" pitchFamily="34" charset="0"/>
                <a:ea typeface="Calibri" panose="020F0502020204030204" pitchFamily="34" charset="0"/>
                <a:cs typeface="Arial" panose="020B0604020202020204" pitchFamily="34" charset="0"/>
              </a:rPr>
              <a:t>الجنيالوجي</a:t>
            </a:r>
            <a:r>
              <a:rPr lang="ar-SA" sz="2800" dirty="0">
                <a:latin typeface="Calibri" panose="020F0502020204030204" pitchFamily="34" charset="0"/>
                <a:ea typeface="Calibri" panose="020F0502020204030204" pitchFamily="34" charset="0"/>
                <a:cs typeface="Arial" panose="020B0604020202020204" pitchFamily="34" charset="0"/>
              </a:rPr>
              <a:t> إلى أن يصبح قادرا على التفاهم المباشر مع الأهالي بلغتهم</a:t>
            </a:r>
            <a:r>
              <a:rPr lang="fr-FR" sz="2800" dirty="0">
                <a:latin typeface="Calibri" panose="020F0502020204030204" pitchFamily="34" charset="0"/>
                <a:ea typeface="Calibri" panose="020F0502020204030204" pitchFamily="34" charset="0"/>
                <a:cs typeface="Arial" panose="020B0604020202020204" pitchFamily="34" charset="0"/>
              </a:rPr>
              <a:t>.</a:t>
            </a:r>
            <a:endParaRPr lang="fr-FR" dirty="0">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1766909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5725" y="0"/>
            <a:ext cx="8911687" cy="1280890"/>
          </a:xfrm>
        </p:spPr>
        <p:txBody>
          <a:bodyPr/>
          <a:lstStyle/>
          <a:p>
            <a:r>
              <a:rPr lang="ar-SA" sz="5400" b="1" dirty="0">
                <a:solidFill>
                  <a:prstClr val="black">
                    <a:lumMod val="85000"/>
                    <a:lumOff val="15000"/>
                  </a:prstClr>
                </a:solidFill>
                <a:latin typeface="Times New Roman" panose="02020603050405020304" pitchFamily="18" charset="0"/>
                <a:ea typeface="Calibri" panose="020F0502020204030204" pitchFamily="34" charset="0"/>
                <a:cs typeface="mohammad bold art 1"/>
              </a:rPr>
              <a:t>دراسة مالينوفسكي في جزر </a:t>
            </a:r>
            <a:r>
              <a:rPr lang="ar-SA" sz="5400" b="1" dirty="0" err="1">
                <a:solidFill>
                  <a:prstClr val="black">
                    <a:lumMod val="85000"/>
                    <a:lumOff val="15000"/>
                  </a:prstClr>
                </a:solidFill>
                <a:latin typeface="Times New Roman" panose="02020603050405020304" pitchFamily="18" charset="0"/>
                <a:ea typeface="Calibri" panose="020F0502020204030204" pitchFamily="34" charset="0"/>
                <a:cs typeface="mohammad bold art 1"/>
              </a:rPr>
              <a:t>التروبرياند</a:t>
            </a:r>
            <a:endParaRPr lang="fr-FR" dirty="0"/>
          </a:p>
        </p:txBody>
      </p:sp>
      <p:sp>
        <p:nvSpPr>
          <p:cNvPr id="3" name="Espace réservé du contenu 2"/>
          <p:cNvSpPr>
            <a:spLocks noGrp="1"/>
          </p:cNvSpPr>
          <p:nvPr>
            <p:ph idx="1"/>
          </p:nvPr>
        </p:nvSpPr>
        <p:spPr>
          <a:xfrm>
            <a:off x="1449238" y="839636"/>
            <a:ext cx="10532853" cy="5906221"/>
          </a:xfrm>
        </p:spPr>
        <p:txBody>
          <a:bodyPr>
            <a:noAutofit/>
          </a:bodyPr>
          <a:lstStyle/>
          <a:p>
            <a:pPr indent="449580" algn="just" rtl="1">
              <a:lnSpc>
                <a:spcPct val="107000"/>
              </a:lnSpc>
            </a:pPr>
            <a:r>
              <a:rPr lang="ar-SA" sz="3200" dirty="0">
                <a:latin typeface="Calibri" panose="020F0502020204030204" pitchFamily="34" charset="0"/>
                <a:ea typeface="Calibri" panose="020F0502020204030204" pitchFamily="34" charset="0"/>
                <a:cs typeface="Arial" panose="020B0604020202020204" pitchFamily="34" charset="0"/>
              </a:rPr>
              <a:t>ويحذر مالينوفسكي من التأثر بأحكام الأشخاص الغير منتمين إلى الثقافة موضع البحث، فغالبا ما تكون متحيزة وغير موضوعية ، وقد شعر بشيء من الإحباط في البداية عندما لاحظ أن من تحدث إليهم من التجار والمبشرين والموظفين الذين قضوا سنوات من الاتصال المباشر مع الأهالي لم تكن لديهم معرفة كاملة بأي شيء يتصل بحياة هؤلاء الأهالي ، فكيف إذن سيتمكن هو خلال عدة شهور من الإحاطة بجوانب ثقافتهم كلها ، واكتشف مالينوفسكي عندما أصبح وحيدا في عمله بالجزيرة </a:t>
            </a:r>
            <a:r>
              <a:rPr lang="ar-SA" sz="3200" dirty="0" err="1">
                <a:latin typeface="Calibri" panose="020F0502020204030204" pitchFamily="34" charset="0"/>
                <a:ea typeface="Calibri" panose="020F0502020204030204" pitchFamily="34" charset="0"/>
                <a:cs typeface="Arial" panose="020B0604020202020204" pitchFamily="34" charset="0"/>
              </a:rPr>
              <a:t>مايسميه</a:t>
            </a:r>
            <a:r>
              <a:rPr lang="ar-SA" sz="3200" dirty="0">
                <a:latin typeface="Calibri" panose="020F0502020204030204" pitchFamily="34" charset="0"/>
                <a:ea typeface="Calibri" panose="020F0502020204030204" pitchFamily="34" charset="0"/>
                <a:cs typeface="Arial" panose="020B0604020202020204" pitchFamily="34" charset="0"/>
              </a:rPr>
              <a:t> الحجر الأساسي للعمل الحقلي والذي يتمثل في هذه القواعد الثلاث:</a:t>
            </a:r>
            <a:endParaRPr lang="fr-FR" sz="3200" dirty="0">
              <a:latin typeface="Calibri" panose="020F0502020204030204" pitchFamily="34" charset="0"/>
              <a:ea typeface="Calibri" panose="020F0502020204030204" pitchFamily="34" charset="0"/>
              <a:cs typeface="Arial" panose="020B0604020202020204" pitchFamily="34" charset="0"/>
            </a:endParaRPr>
          </a:p>
          <a:p>
            <a:endParaRPr lang="fr-FR" sz="3200" dirty="0"/>
          </a:p>
        </p:txBody>
      </p:sp>
    </p:spTree>
    <p:extLst>
      <p:ext uri="{BB962C8B-B14F-4D97-AF65-F5344CB8AC3E}">
        <p14:creationId xmlns:p14="http://schemas.microsoft.com/office/powerpoint/2010/main" val="2453489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5725" y="0"/>
            <a:ext cx="8911687" cy="1280890"/>
          </a:xfrm>
        </p:spPr>
        <p:txBody>
          <a:bodyPr/>
          <a:lstStyle/>
          <a:p>
            <a:r>
              <a:rPr lang="ar-SA" sz="5400" b="1" dirty="0">
                <a:solidFill>
                  <a:prstClr val="black">
                    <a:lumMod val="85000"/>
                    <a:lumOff val="15000"/>
                  </a:prstClr>
                </a:solidFill>
                <a:latin typeface="Times New Roman" panose="02020603050405020304" pitchFamily="18" charset="0"/>
                <a:ea typeface="Calibri" panose="020F0502020204030204" pitchFamily="34" charset="0"/>
                <a:cs typeface="mohammad bold art 1"/>
              </a:rPr>
              <a:t>دراسة مالينوفسكي في جزر </a:t>
            </a:r>
            <a:r>
              <a:rPr lang="ar-SA" sz="5400" b="1" dirty="0" err="1">
                <a:solidFill>
                  <a:prstClr val="black">
                    <a:lumMod val="85000"/>
                    <a:lumOff val="15000"/>
                  </a:prstClr>
                </a:solidFill>
                <a:latin typeface="Times New Roman" panose="02020603050405020304" pitchFamily="18" charset="0"/>
                <a:ea typeface="Calibri" panose="020F0502020204030204" pitchFamily="34" charset="0"/>
                <a:cs typeface="mohammad bold art 1"/>
              </a:rPr>
              <a:t>التروبرياند</a:t>
            </a:r>
            <a:endParaRPr lang="fr-FR" dirty="0"/>
          </a:p>
        </p:txBody>
      </p:sp>
      <p:sp>
        <p:nvSpPr>
          <p:cNvPr id="3" name="Espace réservé du contenu 2"/>
          <p:cNvSpPr>
            <a:spLocks noGrp="1"/>
          </p:cNvSpPr>
          <p:nvPr>
            <p:ph idx="1"/>
          </p:nvPr>
        </p:nvSpPr>
        <p:spPr>
          <a:xfrm>
            <a:off x="1449238" y="839636"/>
            <a:ext cx="10532853" cy="5906221"/>
          </a:xfrm>
        </p:spPr>
        <p:txBody>
          <a:bodyPr>
            <a:noAutofit/>
          </a:bodyPr>
          <a:lstStyle/>
          <a:p>
            <a:pPr lvl="0" algn="just" rtl="1">
              <a:buFont typeface="+mj-lt"/>
              <a:buAutoNum type="arabicPeriod"/>
            </a:pPr>
            <a:r>
              <a:rPr lang="ar-SA" sz="2400" dirty="0">
                <a:latin typeface="Calibri" panose="020F0502020204030204" pitchFamily="34" charset="0"/>
                <a:ea typeface="Calibri" panose="020F0502020204030204" pitchFamily="34" charset="0"/>
                <a:cs typeface="Arial" panose="020B0604020202020204" pitchFamily="34" charset="0"/>
              </a:rPr>
              <a:t>تهيئة الظروف الملائمة للعمل الحقلي ، فنجاح هذا العمل متوقف على انقطاع الباحث له وعدم الاكتفاء بالزيارات اليومية للموقع ، ففي هذه الحالة سوف يلجأ إلى الأهالي ويعيش حياتهم حتى يصبح وجوده بينهم لا يثير أي تغيير في مجرى حياتهم العادية ومن ثم يتصرفون ويتحدثون في حضوره بصورة طبيعية</a:t>
            </a:r>
            <a:r>
              <a:rPr lang="fr-FR" sz="2400" dirty="0">
                <a:latin typeface="Calibri" panose="020F0502020204030204" pitchFamily="34" charset="0"/>
                <a:ea typeface="Calibri" panose="020F0502020204030204" pitchFamily="34" charset="0"/>
                <a:cs typeface="Arial" panose="020B0604020202020204" pitchFamily="34" charset="0"/>
              </a:rPr>
              <a:t> .</a:t>
            </a:r>
            <a:endParaRPr lang="fr-FR" sz="2400" dirty="0"/>
          </a:p>
          <a:p>
            <a:pPr lvl="0" algn="just" rtl="1">
              <a:buFont typeface="+mj-lt"/>
              <a:buAutoNum type="arabicPeriod"/>
            </a:pPr>
            <a:r>
              <a:rPr lang="ar-SA" sz="2400" dirty="0">
                <a:latin typeface="Calibri" panose="020F0502020204030204" pitchFamily="34" charset="0"/>
                <a:ea typeface="Calibri" panose="020F0502020204030204" pitchFamily="34" charset="0"/>
                <a:cs typeface="Arial" panose="020B0604020202020204" pitchFamily="34" charset="0"/>
              </a:rPr>
              <a:t>تزود الباحث بأحدث </a:t>
            </a:r>
            <a:r>
              <a:rPr lang="ar-SA" sz="2400" dirty="0" err="1">
                <a:latin typeface="Calibri" panose="020F0502020204030204" pitchFamily="34" charset="0"/>
                <a:ea typeface="Calibri" panose="020F0502020204030204" pitchFamily="34" charset="0"/>
                <a:cs typeface="Arial" panose="020B0604020202020204" pitchFamily="34" charset="0"/>
              </a:rPr>
              <a:t>ماتوصلت</a:t>
            </a:r>
            <a:r>
              <a:rPr lang="ar-SA" sz="2400" dirty="0">
                <a:latin typeface="Calibri" panose="020F0502020204030204" pitchFamily="34" charset="0"/>
                <a:ea typeface="Calibri" panose="020F0502020204030204" pitchFamily="34" charset="0"/>
                <a:cs typeface="Arial" panose="020B0604020202020204" pitchFamily="34" charset="0"/>
              </a:rPr>
              <a:t> إليه الدراسة العلمية في المجال </a:t>
            </a:r>
            <a:r>
              <a:rPr lang="ar-SA" sz="2400" dirty="0" err="1">
                <a:latin typeface="Calibri" panose="020F0502020204030204" pitchFamily="34" charset="0"/>
                <a:ea typeface="Calibri" panose="020F0502020204030204" pitchFamily="34" charset="0"/>
                <a:cs typeface="Arial" panose="020B0604020202020204" pitchFamily="34" charset="0"/>
              </a:rPr>
              <a:t>الأثنوجرافي</a:t>
            </a:r>
            <a:r>
              <a:rPr lang="ar-SA" sz="2400" dirty="0">
                <a:latin typeface="Calibri" panose="020F0502020204030204" pitchFamily="34" charset="0"/>
                <a:ea typeface="Calibri" panose="020F0502020204030204" pitchFamily="34" charset="0"/>
                <a:cs typeface="Arial" panose="020B0604020202020204" pitchFamily="34" charset="0"/>
              </a:rPr>
              <a:t> الذي يعمل فيه، وهنا يفرق مالينوفسكي بين الفروض والنظريات التي يستلهمها الباحث في دراسته وبين الأفكار المسبقة التي تجعل البحث الحقلي جهدا ضائعا ، ويشير إلى أن نظريات </a:t>
            </a:r>
            <a:r>
              <a:rPr lang="ar-SA" sz="2400" dirty="0" err="1">
                <a:latin typeface="Calibri" panose="020F0502020204030204" pitchFamily="34" charset="0"/>
                <a:ea typeface="Calibri" panose="020F0502020204030204" pitchFamily="34" charset="0"/>
                <a:cs typeface="Arial" panose="020B0604020202020204" pitchFamily="34" charset="0"/>
              </a:rPr>
              <a:t>دوركايم</a:t>
            </a:r>
            <a:r>
              <a:rPr lang="ar-SA" sz="2400" dirty="0">
                <a:latin typeface="Calibri" panose="020F0502020204030204" pitchFamily="34" charset="0"/>
                <a:ea typeface="Calibri" panose="020F0502020204030204" pitchFamily="34" charset="0"/>
                <a:cs typeface="Arial" panose="020B0604020202020204" pitchFamily="34" charset="0"/>
              </a:rPr>
              <a:t> وفريزر وغيرهم ستظل تلهم الباحثين الحقليين لفترات طويلة وتقودهم نحو الوصول إلى نتائج جيدة</a:t>
            </a:r>
            <a:r>
              <a:rPr lang="fr-FR" sz="2400" dirty="0">
                <a:latin typeface="Calibri" panose="020F0502020204030204" pitchFamily="34" charset="0"/>
                <a:ea typeface="Calibri" panose="020F0502020204030204" pitchFamily="34" charset="0"/>
                <a:cs typeface="Arial" panose="020B0604020202020204" pitchFamily="34" charset="0"/>
              </a:rPr>
              <a:t>.</a:t>
            </a:r>
            <a:endParaRPr lang="fr-FR" sz="2400" dirty="0"/>
          </a:p>
          <a:p>
            <a:pPr lvl="0" algn="just" rtl="1">
              <a:buFont typeface="+mj-lt"/>
              <a:buAutoNum type="arabicPeriod"/>
            </a:pPr>
            <a:r>
              <a:rPr lang="ar-SA" sz="2400" dirty="0">
                <a:latin typeface="Calibri" panose="020F0502020204030204" pitchFamily="34" charset="0"/>
                <a:ea typeface="Calibri" panose="020F0502020204030204" pitchFamily="34" charset="0"/>
                <a:cs typeface="Arial" panose="020B0604020202020204" pitchFamily="34" charset="0"/>
              </a:rPr>
              <a:t> العمل في ضوء أساليب ملائمة لجمع المادة الحلقية ومعالجتها، فدراسة أية ظاهرة لا تتم إلا من خلال دراسة اكبر قدر من المظاهر والوقائع الحسية التي تتمثل فيها، كما أن الأهالي يسلكون وفق القواعد التي تحددها لهم الثقافة ولكنهم عاجزون عن التعبير عنها تعبيرا محددا، ومهمة لباحث هي تحليل المادة التي يجمعها من اجل الوصول إلى القواعد والنظم المجردة</a:t>
            </a:r>
            <a:r>
              <a:rPr lang="fr-FR" sz="2400" dirty="0">
                <a:latin typeface="Calibri" panose="020F0502020204030204" pitchFamily="34" charset="0"/>
                <a:ea typeface="Calibri" panose="020F0502020204030204" pitchFamily="34" charset="0"/>
                <a:cs typeface="Arial" panose="020B0604020202020204" pitchFamily="34" charset="0"/>
              </a:rPr>
              <a:t>.</a:t>
            </a:r>
            <a:endParaRPr lang="fr-FR" sz="2400" dirty="0"/>
          </a:p>
          <a:p>
            <a:endParaRPr lang="fr-FR" sz="3200" dirty="0"/>
          </a:p>
        </p:txBody>
      </p:sp>
    </p:spTree>
    <p:extLst>
      <p:ext uri="{BB962C8B-B14F-4D97-AF65-F5344CB8AC3E}">
        <p14:creationId xmlns:p14="http://schemas.microsoft.com/office/powerpoint/2010/main" val="2324505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5725" y="0"/>
            <a:ext cx="8911687" cy="1280890"/>
          </a:xfrm>
        </p:spPr>
        <p:txBody>
          <a:bodyPr/>
          <a:lstStyle/>
          <a:p>
            <a:r>
              <a:rPr lang="ar-SA" sz="5400" b="1" dirty="0">
                <a:solidFill>
                  <a:prstClr val="black">
                    <a:lumMod val="85000"/>
                    <a:lumOff val="15000"/>
                  </a:prstClr>
                </a:solidFill>
                <a:latin typeface="Times New Roman" panose="02020603050405020304" pitchFamily="18" charset="0"/>
                <a:ea typeface="Calibri" panose="020F0502020204030204" pitchFamily="34" charset="0"/>
                <a:cs typeface="mohammad bold art 1"/>
              </a:rPr>
              <a:t>دراسة مالينوفسكي في جزر </a:t>
            </a:r>
            <a:r>
              <a:rPr lang="ar-SA" sz="5400" b="1" dirty="0" err="1">
                <a:solidFill>
                  <a:prstClr val="black">
                    <a:lumMod val="85000"/>
                    <a:lumOff val="15000"/>
                  </a:prstClr>
                </a:solidFill>
                <a:latin typeface="Times New Roman" panose="02020603050405020304" pitchFamily="18" charset="0"/>
                <a:ea typeface="Calibri" panose="020F0502020204030204" pitchFamily="34" charset="0"/>
                <a:cs typeface="mohammad bold art 1"/>
              </a:rPr>
              <a:t>التروبرياند</a:t>
            </a:r>
            <a:endParaRPr lang="fr-FR" dirty="0"/>
          </a:p>
        </p:txBody>
      </p:sp>
      <p:sp>
        <p:nvSpPr>
          <p:cNvPr id="3" name="Espace réservé du contenu 2"/>
          <p:cNvSpPr>
            <a:spLocks noGrp="1"/>
          </p:cNvSpPr>
          <p:nvPr>
            <p:ph idx="1"/>
          </p:nvPr>
        </p:nvSpPr>
        <p:spPr>
          <a:xfrm>
            <a:off x="1449238" y="839636"/>
            <a:ext cx="10532853" cy="5906221"/>
          </a:xfrm>
        </p:spPr>
        <p:txBody>
          <a:bodyPr>
            <a:noAutofit/>
          </a:bodyPr>
          <a:lstStyle/>
          <a:p>
            <a:pPr lvl="0" algn="just" rtl="1">
              <a:buFont typeface="+mj-lt"/>
              <a:buAutoNum type="arabicPeriod"/>
            </a:pPr>
            <a:r>
              <a:rPr lang="ar-SA" sz="2400" dirty="0">
                <a:latin typeface="Calibri" panose="020F0502020204030204" pitchFamily="34" charset="0"/>
                <a:ea typeface="Calibri" panose="020F0502020204030204" pitchFamily="34" charset="0"/>
                <a:cs typeface="Arial" panose="020B0604020202020204" pitchFamily="34" charset="0"/>
              </a:rPr>
              <a:t>تهيئة الظروف الملائمة للعمل الحقلي ، فنجاح هذا العمل متوقف على انقطاع الباحث له وعدم الاكتفاء بالزيارات اليومية للموقع ، ففي هذه الحالة سوف يلجأ إلى الأهالي ويعيش حياتهم حتى يصبح وجوده بينهم لا يثير أي تغيير في مجرى حياتهم العادية ومن ثم يتصرفون ويتحدثون في حضوره بصورة طبيعية</a:t>
            </a:r>
            <a:r>
              <a:rPr lang="fr-FR" sz="2400" dirty="0">
                <a:latin typeface="Calibri" panose="020F0502020204030204" pitchFamily="34" charset="0"/>
                <a:ea typeface="Calibri" panose="020F0502020204030204" pitchFamily="34" charset="0"/>
                <a:cs typeface="Arial" panose="020B0604020202020204" pitchFamily="34" charset="0"/>
              </a:rPr>
              <a:t> .</a:t>
            </a:r>
            <a:endParaRPr lang="fr-FR" sz="2400" dirty="0"/>
          </a:p>
          <a:p>
            <a:pPr lvl="0" algn="just" rtl="1">
              <a:buFont typeface="+mj-lt"/>
              <a:buAutoNum type="arabicPeriod"/>
            </a:pPr>
            <a:r>
              <a:rPr lang="ar-SA" sz="2400" dirty="0">
                <a:latin typeface="Calibri" panose="020F0502020204030204" pitchFamily="34" charset="0"/>
                <a:ea typeface="Calibri" panose="020F0502020204030204" pitchFamily="34" charset="0"/>
                <a:cs typeface="Arial" panose="020B0604020202020204" pitchFamily="34" charset="0"/>
              </a:rPr>
              <a:t>تزود الباحث بأحدث </a:t>
            </a:r>
            <a:r>
              <a:rPr lang="ar-SA" sz="2400" dirty="0" err="1">
                <a:latin typeface="Calibri" panose="020F0502020204030204" pitchFamily="34" charset="0"/>
                <a:ea typeface="Calibri" panose="020F0502020204030204" pitchFamily="34" charset="0"/>
                <a:cs typeface="Arial" panose="020B0604020202020204" pitchFamily="34" charset="0"/>
              </a:rPr>
              <a:t>ماتوصلت</a:t>
            </a:r>
            <a:r>
              <a:rPr lang="ar-SA" sz="2400" dirty="0">
                <a:latin typeface="Calibri" panose="020F0502020204030204" pitchFamily="34" charset="0"/>
                <a:ea typeface="Calibri" panose="020F0502020204030204" pitchFamily="34" charset="0"/>
                <a:cs typeface="Arial" panose="020B0604020202020204" pitchFamily="34" charset="0"/>
              </a:rPr>
              <a:t> إليه الدراسة العلمية في المجال </a:t>
            </a:r>
            <a:r>
              <a:rPr lang="ar-SA" sz="2400" dirty="0" err="1">
                <a:latin typeface="Calibri" panose="020F0502020204030204" pitchFamily="34" charset="0"/>
                <a:ea typeface="Calibri" panose="020F0502020204030204" pitchFamily="34" charset="0"/>
                <a:cs typeface="Arial" panose="020B0604020202020204" pitchFamily="34" charset="0"/>
              </a:rPr>
              <a:t>الأثنوجرافي</a:t>
            </a:r>
            <a:r>
              <a:rPr lang="ar-SA" sz="2400" dirty="0">
                <a:latin typeface="Calibri" panose="020F0502020204030204" pitchFamily="34" charset="0"/>
                <a:ea typeface="Calibri" panose="020F0502020204030204" pitchFamily="34" charset="0"/>
                <a:cs typeface="Arial" panose="020B0604020202020204" pitchFamily="34" charset="0"/>
              </a:rPr>
              <a:t> الذي يعمل فيه، وهنا يفرق مالينوفسكي بين الفروض والنظريات التي يستلهمها الباحث في دراسته وبين الأفكار المسبقة التي تجعل البحث الحقلي جهدا ضائعا ، ويشير إلى أن نظريات </a:t>
            </a:r>
            <a:r>
              <a:rPr lang="ar-SA" sz="2400" dirty="0" err="1">
                <a:latin typeface="Calibri" panose="020F0502020204030204" pitchFamily="34" charset="0"/>
                <a:ea typeface="Calibri" panose="020F0502020204030204" pitchFamily="34" charset="0"/>
                <a:cs typeface="Arial" panose="020B0604020202020204" pitchFamily="34" charset="0"/>
              </a:rPr>
              <a:t>دوركايم</a:t>
            </a:r>
            <a:r>
              <a:rPr lang="ar-SA" sz="2400" dirty="0">
                <a:latin typeface="Calibri" panose="020F0502020204030204" pitchFamily="34" charset="0"/>
                <a:ea typeface="Calibri" panose="020F0502020204030204" pitchFamily="34" charset="0"/>
                <a:cs typeface="Arial" panose="020B0604020202020204" pitchFamily="34" charset="0"/>
              </a:rPr>
              <a:t> وفريزر وغيرهم ستظل تلهم الباحثين الحقليين لفترات طويلة وتقودهم نحو الوصول إلى نتائج جيدة</a:t>
            </a:r>
            <a:r>
              <a:rPr lang="fr-FR" sz="2400" dirty="0">
                <a:latin typeface="Calibri" panose="020F0502020204030204" pitchFamily="34" charset="0"/>
                <a:ea typeface="Calibri" panose="020F0502020204030204" pitchFamily="34" charset="0"/>
                <a:cs typeface="Arial" panose="020B0604020202020204" pitchFamily="34" charset="0"/>
              </a:rPr>
              <a:t>.</a:t>
            </a:r>
            <a:endParaRPr lang="fr-FR" sz="2400" dirty="0"/>
          </a:p>
          <a:p>
            <a:pPr lvl="0" algn="just" rtl="1">
              <a:buFont typeface="+mj-lt"/>
              <a:buAutoNum type="arabicPeriod"/>
            </a:pPr>
            <a:r>
              <a:rPr lang="ar-SA" sz="2400" dirty="0">
                <a:latin typeface="Calibri" panose="020F0502020204030204" pitchFamily="34" charset="0"/>
                <a:ea typeface="Calibri" panose="020F0502020204030204" pitchFamily="34" charset="0"/>
                <a:cs typeface="Arial" panose="020B0604020202020204" pitchFamily="34" charset="0"/>
              </a:rPr>
              <a:t> العمل في ضوء أساليب ملائمة لجمع المادة الحلقية ومعالجتها، فدراسة أية ظاهرة لا تتم إلا من خلال دراسة اكبر قدر من المظاهر والوقائع الحسية التي تتمثل فيها، كما أن الأهالي يسلكون وفق القواعد التي تحددها لهم الثقافة ولكنهم عاجزون عن التعبير عنها تعبيرا محددا، ومهمة لباحث هي تحليل المادة التي يجمعها من اجل الوصول إلى القواعد والنظم المجردة</a:t>
            </a:r>
            <a:r>
              <a:rPr lang="fr-FR" sz="2400" dirty="0">
                <a:latin typeface="Calibri" panose="020F0502020204030204" pitchFamily="34" charset="0"/>
                <a:ea typeface="Calibri" panose="020F0502020204030204" pitchFamily="34" charset="0"/>
                <a:cs typeface="Arial" panose="020B0604020202020204" pitchFamily="34" charset="0"/>
              </a:rPr>
              <a:t>.</a:t>
            </a:r>
            <a:endParaRPr lang="fr-FR" sz="2400" dirty="0"/>
          </a:p>
          <a:p>
            <a:endParaRPr lang="fr-FR" sz="3200" dirty="0"/>
          </a:p>
        </p:txBody>
      </p:sp>
    </p:spTree>
    <p:extLst>
      <p:ext uri="{BB962C8B-B14F-4D97-AF65-F5344CB8AC3E}">
        <p14:creationId xmlns:p14="http://schemas.microsoft.com/office/powerpoint/2010/main" val="686453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5725" y="0"/>
            <a:ext cx="8911687" cy="1280890"/>
          </a:xfrm>
        </p:spPr>
        <p:txBody>
          <a:bodyPr/>
          <a:lstStyle/>
          <a:p>
            <a:r>
              <a:rPr lang="ar-SA" sz="5400" b="1" dirty="0">
                <a:solidFill>
                  <a:prstClr val="black">
                    <a:lumMod val="85000"/>
                    <a:lumOff val="15000"/>
                  </a:prstClr>
                </a:solidFill>
                <a:latin typeface="Times New Roman" panose="02020603050405020304" pitchFamily="18" charset="0"/>
                <a:ea typeface="Calibri" panose="020F0502020204030204" pitchFamily="34" charset="0"/>
                <a:cs typeface="mohammad bold art 1"/>
              </a:rPr>
              <a:t>دراسة مالينوفسكي في جزر </a:t>
            </a:r>
            <a:r>
              <a:rPr lang="ar-SA" sz="5400" b="1" dirty="0" err="1">
                <a:solidFill>
                  <a:prstClr val="black">
                    <a:lumMod val="85000"/>
                    <a:lumOff val="15000"/>
                  </a:prstClr>
                </a:solidFill>
                <a:latin typeface="Times New Roman" panose="02020603050405020304" pitchFamily="18" charset="0"/>
                <a:ea typeface="Calibri" panose="020F0502020204030204" pitchFamily="34" charset="0"/>
                <a:cs typeface="mohammad bold art 1"/>
              </a:rPr>
              <a:t>التروبرياند</a:t>
            </a:r>
            <a:endParaRPr lang="fr-FR" dirty="0"/>
          </a:p>
        </p:txBody>
      </p:sp>
      <p:sp>
        <p:nvSpPr>
          <p:cNvPr id="3" name="Espace réservé du contenu 2"/>
          <p:cNvSpPr>
            <a:spLocks noGrp="1"/>
          </p:cNvSpPr>
          <p:nvPr>
            <p:ph idx="1"/>
          </p:nvPr>
        </p:nvSpPr>
        <p:spPr>
          <a:xfrm>
            <a:off x="1449238" y="839636"/>
            <a:ext cx="10532853" cy="5906221"/>
          </a:xfrm>
        </p:spPr>
        <p:txBody>
          <a:bodyPr>
            <a:noAutofit/>
          </a:bodyPr>
          <a:lstStyle/>
          <a:p>
            <a:pPr indent="449580" algn="just" rtl="1">
              <a:lnSpc>
                <a:spcPct val="107000"/>
              </a:lnSpc>
            </a:pPr>
            <a:r>
              <a:rPr lang="ar-SA" sz="2800" dirty="0">
                <a:latin typeface="Calibri" panose="020F0502020204030204" pitchFamily="34" charset="0"/>
                <a:ea typeface="Calibri" panose="020F0502020204030204" pitchFamily="34" charset="0"/>
                <a:cs typeface="Arial" panose="020B0604020202020204" pitchFamily="34" charset="0"/>
              </a:rPr>
              <a:t>فالطريق الوحيد لفهم حياة الأفراد من وجهة نظرهم هم لا من وجهة نظر الباحث هو الانخراط الكامل معهم في هذه الحياة، "ومن الأفضل للاثنوجرافي في مثل هذا العمل أن يضع أحيانا آلة التصوير والمذكرة والقلم جانبا وان يشارك بنفسه فيما يجري حوله، فيدخل مع الأهالي في ألعابهم، ويصاحبهم في رحلاتهم وجولاتهم، ويستمع إليهم ويشاركهم في مناقشاتهم، ويشير مالينوفسكي إلى انه اتبع هذا الأسلوب ليس فقط بغرض الدراسة وإنما استجابة كذلك للميل الطبيعي لدى الإنسان نحو مصاحبة غيره من البشر، وانه كان يجد نتيجة لذلك أن مظاهر سلوكهم تزداد وضوحا من ذي قبل، وهذا ما ساعده على أن يقدم مجتمع </a:t>
            </a:r>
            <a:r>
              <a:rPr lang="ar-SA" sz="2800" dirty="0" err="1">
                <a:latin typeface="Calibri" panose="020F0502020204030204" pitchFamily="34" charset="0"/>
                <a:ea typeface="Calibri" panose="020F0502020204030204" pitchFamily="34" charset="0"/>
                <a:cs typeface="Arial" panose="020B0604020202020204" pitchFamily="34" charset="0"/>
              </a:rPr>
              <a:t>التروبرياند</a:t>
            </a:r>
            <a:r>
              <a:rPr lang="ar-SA" sz="2800" dirty="0">
                <a:latin typeface="Calibri" panose="020F0502020204030204" pitchFamily="34" charset="0"/>
                <a:ea typeface="Calibri" panose="020F0502020204030204" pitchFamily="34" charset="0"/>
                <a:cs typeface="Arial" panose="020B0604020202020204" pitchFamily="34" charset="0"/>
              </a:rPr>
              <a:t> في صورة حية لا في صورة مسطحة، وقد ساعده </a:t>
            </a:r>
            <a:r>
              <a:rPr lang="ar-SA" sz="2800" dirty="0" err="1">
                <a:latin typeface="Calibri" panose="020F0502020204030204" pitchFamily="34" charset="0"/>
                <a:ea typeface="Calibri" panose="020F0502020204030204" pitchFamily="34" charset="0"/>
                <a:cs typeface="Arial" panose="020B0604020202020204" pitchFamily="34" charset="0"/>
              </a:rPr>
              <a:t>ايفانر</a:t>
            </a:r>
            <a:r>
              <a:rPr lang="ar-SA" sz="2800" dirty="0">
                <a:latin typeface="Calibri" panose="020F0502020204030204" pitchFamily="34" charset="0"/>
                <a:ea typeface="Calibri" panose="020F0502020204030204" pitchFamily="34" charset="0"/>
                <a:cs typeface="Arial" panose="020B0604020202020204" pitchFamily="34" charset="0"/>
              </a:rPr>
              <a:t> برتشارد بعد ذلك على دعم هذا التقليد الذي بدأه مالينوفسكي وذلك خلال دراسته </a:t>
            </a:r>
            <a:r>
              <a:rPr lang="ar-SA" sz="2800" dirty="0" err="1">
                <a:latin typeface="Calibri" panose="020F0502020204030204" pitchFamily="34" charset="0"/>
                <a:ea typeface="Calibri" panose="020F0502020204030204" pitchFamily="34" charset="0"/>
                <a:cs typeface="Arial" panose="020B0604020202020204" pitchFamily="34" charset="0"/>
              </a:rPr>
              <a:t>للازاندى</a:t>
            </a:r>
            <a:r>
              <a:rPr lang="ar-SA" sz="2800" dirty="0">
                <a:latin typeface="Calibri" panose="020F0502020204030204" pitchFamily="34" charset="0"/>
                <a:ea typeface="Calibri" panose="020F0502020204030204" pitchFamily="34" charset="0"/>
                <a:cs typeface="Arial" panose="020B0604020202020204" pitchFamily="34" charset="0"/>
              </a:rPr>
              <a:t> </a:t>
            </a:r>
            <a:r>
              <a:rPr lang="ar-SA" sz="2800" dirty="0" err="1">
                <a:latin typeface="Calibri" panose="020F0502020204030204" pitchFamily="34" charset="0"/>
                <a:ea typeface="Calibri" panose="020F0502020204030204" pitchFamily="34" charset="0"/>
                <a:cs typeface="Arial" panose="020B0604020202020204" pitchFamily="34" charset="0"/>
              </a:rPr>
              <a:t>والنوير</a:t>
            </a:r>
            <a:r>
              <a:rPr lang="ar-SA" sz="2800" dirty="0">
                <a:latin typeface="Calibri" panose="020F0502020204030204" pitchFamily="34" charset="0"/>
                <a:ea typeface="Calibri" panose="020F0502020204030204" pitchFamily="34" charset="0"/>
                <a:cs typeface="Arial" panose="020B0604020202020204" pitchFamily="34" charset="0"/>
              </a:rPr>
              <a:t>، فهو يقول "لقد وطنت نفسي إلا اخذ معي مذكرة الملاحظات فيكل مكان عام، لا لان الناس سوف يعرفون ما افعل، بل لأنني اشعر بان هذه المذكرة سوف تقف بيني وبينهم وتحطم ما بيننا من اتصال</a:t>
            </a:r>
            <a:r>
              <a:rPr lang="fr-FR" sz="2800" dirty="0">
                <a:latin typeface="Calibri" panose="020F0502020204030204" pitchFamily="34" charset="0"/>
                <a:ea typeface="Calibri" panose="020F0502020204030204" pitchFamily="34" charset="0"/>
                <a:cs typeface="Arial" panose="020B0604020202020204" pitchFamily="34" charset="0"/>
              </a:rPr>
              <a:t>".</a:t>
            </a:r>
            <a:endParaRPr lang="fr-FR" dirty="0">
              <a:latin typeface="Calibri" panose="020F0502020204030204" pitchFamily="34" charset="0"/>
              <a:ea typeface="Calibri" panose="020F0502020204030204" pitchFamily="34" charset="0"/>
              <a:cs typeface="Arial" panose="020B0604020202020204" pitchFamily="34" charset="0"/>
            </a:endParaRPr>
          </a:p>
          <a:p>
            <a:endParaRPr lang="fr-FR" sz="3600" dirty="0"/>
          </a:p>
        </p:txBody>
      </p:sp>
    </p:spTree>
    <p:extLst>
      <p:ext uri="{BB962C8B-B14F-4D97-AF65-F5344CB8AC3E}">
        <p14:creationId xmlns:p14="http://schemas.microsoft.com/office/powerpoint/2010/main" val="914765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5725" y="0"/>
            <a:ext cx="8911687" cy="1280890"/>
          </a:xfrm>
        </p:spPr>
        <p:txBody>
          <a:bodyPr/>
          <a:lstStyle/>
          <a:p>
            <a:r>
              <a:rPr lang="ar-SA" sz="5400" b="1" dirty="0">
                <a:solidFill>
                  <a:prstClr val="black">
                    <a:lumMod val="85000"/>
                    <a:lumOff val="15000"/>
                  </a:prstClr>
                </a:solidFill>
                <a:latin typeface="Times New Roman" panose="02020603050405020304" pitchFamily="18" charset="0"/>
                <a:ea typeface="Calibri" panose="020F0502020204030204" pitchFamily="34" charset="0"/>
                <a:cs typeface="mohammad bold art 1"/>
              </a:rPr>
              <a:t>دراسة مالينوفسكي في جزر </a:t>
            </a:r>
            <a:r>
              <a:rPr lang="ar-SA" sz="5400" b="1" dirty="0" err="1">
                <a:solidFill>
                  <a:prstClr val="black">
                    <a:lumMod val="85000"/>
                    <a:lumOff val="15000"/>
                  </a:prstClr>
                </a:solidFill>
                <a:latin typeface="Times New Roman" panose="02020603050405020304" pitchFamily="18" charset="0"/>
                <a:ea typeface="Calibri" panose="020F0502020204030204" pitchFamily="34" charset="0"/>
                <a:cs typeface="mohammad bold art 1"/>
              </a:rPr>
              <a:t>التروبرياند</a:t>
            </a:r>
            <a:endParaRPr lang="fr-FR" dirty="0"/>
          </a:p>
        </p:txBody>
      </p:sp>
      <p:sp>
        <p:nvSpPr>
          <p:cNvPr id="3" name="Espace réservé du contenu 2"/>
          <p:cNvSpPr>
            <a:spLocks noGrp="1"/>
          </p:cNvSpPr>
          <p:nvPr>
            <p:ph idx="1"/>
          </p:nvPr>
        </p:nvSpPr>
        <p:spPr>
          <a:xfrm>
            <a:off x="1449238" y="839636"/>
            <a:ext cx="10532853" cy="5906221"/>
          </a:xfrm>
        </p:spPr>
        <p:txBody>
          <a:bodyPr>
            <a:noAutofit/>
          </a:bodyPr>
          <a:lstStyle/>
          <a:p>
            <a:pPr indent="449580" algn="just" rtl="1">
              <a:lnSpc>
                <a:spcPct val="107000"/>
              </a:lnSpc>
            </a:pPr>
            <a:r>
              <a:rPr lang="ar-SA" sz="2800" dirty="0">
                <a:latin typeface="Calibri" panose="020F0502020204030204" pitchFamily="34" charset="0"/>
                <a:ea typeface="Calibri" panose="020F0502020204030204" pitchFamily="34" charset="0"/>
                <a:cs typeface="Arial" panose="020B0604020202020204" pitchFamily="34" charset="0"/>
              </a:rPr>
              <a:t>وبعد أن يوضح مالينوفسكي القواعد الثلاث لأسلوب العمل الحلقي يشير كذلك إلى السبل الثلاث لتحقيق هذا العمل وهي</a:t>
            </a:r>
            <a:r>
              <a:rPr lang="fr-FR" sz="2800" dirty="0">
                <a:latin typeface="Calibri" panose="020F0502020204030204" pitchFamily="34" charset="0"/>
                <a:ea typeface="Calibri" panose="020F0502020204030204" pitchFamily="34" charset="0"/>
                <a:cs typeface="Arial" panose="020B0604020202020204" pitchFamily="34" charset="0"/>
              </a:rPr>
              <a:t>:</a:t>
            </a:r>
          </a:p>
          <a:p>
            <a:pPr lvl="0" algn="just" rtl="1">
              <a:buFont typeface="+mj-lt"/>
              <a:buAutoNum type="arabicPeriod"/>
            </a:pPr>
            <a:r>
              <a:rPr lang="ar-SA" sz="2800" dirty="0">
                <a:latin typeface="Calibri" panose="020F0502020204030204" pitchFamily="34" charset="0"/>
                <a:ea typeface="Calibri" panose="020F0502020204030204" pitchFamily="34" charset="0"/>
                <a:cs typeface="Arial" panose="020B0604020202020204" pitchFamily="34" charset="0"/>
              </a:rPr>
              <a:t>التحديد الواضح للقبيلة من حيث تنظيمها وهيكلها الثقافي كإطار عام للبحث، ويفيد في ذلك تجميع البيانات </a:t>
            </a:r>
            <a:r>
              <a:rPr lang="ar-SA" sz="2800" dirty="0" err="1">
                <a:latin typeface="Calibri" panose="020F0502020204030204" pitchFamily="34" charset="0"/>
                <a:ea typeface="Calibri" panose="020F0502020204030204" pitchFamily="34" charset="0"/>
                <a:cs typeface="Arial" panose="020B0604020202020204" pitchFamily="34" charset="0"/>
              </a:rPr>
              <a:t>الجنيالوجية</a:t>
            </a:r>
            <a:r>
              <a:rPr lang="ar-SA" sz="2800" dirty="0">
                <a:latin typeface="Calibri" panose="020F0502020204030204" pitchFamily="34" charset="0"/>
                <a:ea typeface="Calibri" panose="020F0502020204030204" pitchFamily="34" charset="0"/>
                <a:cs typeface="Arial" panose="020B0604020202020204" pitchFamily="34" charset="0"/>
              </a:rPr>
              <a:t> والسكانية ورسم الخرائط والجداول التي تعبر عن نظام تملك الأرض وأولويات الصيد وتوزيع المحاصيل وتنظيم الأنشطة الشعائرية وأنماط الهدايا بجوانبها </a:t>
            </a:r>
            <a:r>
              <a:rPr lang="ar-SA" sz="2800" dirty="0" err="1">
                <a:latin typeface="Calibri" panose="020F0502020204030204" pitchFamily="34" charset="0"/>
                <a:ea typeface="Calibri" panose="020F0502020204030204" pitchFamily="34" charset="0"/>
                <a:cs typeface="Arial" panose="020B0604020202020204" pitchFamily="34" charset="0"/>
              </a:rPr>
              <a:t>السسيولوجية</a:t>
            </a:r>
            <a:r>
              <a:rPr lang="ar-SA" sz="2800" dirty="0">
                <a:latin typeface="Calibri" panose="020F0502020204030204" pitchFamily="34" charset="0"/>
                <a:ea typeface="Calibri" panose="020F0502020204030204" pitchFamily="34" charset="0"/>
                <a:cs typeface="Arial" panose="020B0604020202020204" pitchFamily="34" charset="0"/>
              </a:rPr>
              <a:t> والشعائرية والاقتصادية</a:t>
            </a:r>
            <a:r>
              <a:rPr lang="fr-FR" sz="2800" dirty="0" smtClean="0">
                <a:latin typeface="Calibri" panose="020F0502020204030204" pitchFamily="34" charset="0"/>
                <a:ea typeface="Calibri" panose="020F0502020204030204" pitchFamily="34" charset="0"/>
                <a:cs typeface="Arial" panose="020B0604020202020204" pitchFamily="34" charset="0"/>
              </a:rPr>
              <a:t>.</a:t>
            </a:r>
            <a:endParaRPr lang="fr-FR" sz="2800" dirty="0" smtClean="0"/>
          </a:p>
          <a:p>
            <a:pPr lvl="0" algn="just" rtl="1">
              <a:buFont typeface="+mj-lt"/>
              <a:buAutoNum type="arabicPeriod"/>
            </a:pPr>
            <a:r>
              <a:rPr lang="ar-SA" sz="2800" dirty="0" smtClean="0">
                <a:latin typeface="Calibri" panose="020F0502020204030204" pitchFamily="34" charset="0"/>
                <a:ea typeface="Calibri" panose="020F0502020204030204" pitchFamily="34" charset="0"/>
                <a:cs typeface="Arial" panose="020B0604020202020204" pitchFamily="34" charset="0"/>
              </a:rPr>
              <a:t> </a:t>
            </a:r>
            <a:r>
              <a:rPr lang="ar-SA" sz="2800" dirty="0">
                <a:latin typeface="Calibri" panose="020F0502020204030204" pitchFamily="34" charset="0"/>
                <a:ea typeface="Calibri" panose="020F0502020204030204" pitchFamily="34" charset="0"/>
                <a:cs typeface="Arial" panose="020B0604020202020204" pitchFamily="34" charset="0"/>
              </a:rPr>
              <a:t>تجميع البيانات المتصلة بحياة الأهالي وسلوكهم داخل هذا الإطار من خلال الملاحظات الدقيقة المفصلة، ويشمل كل ذلك ما يتصل بسير الحياة الاجتماعية والمحادثات التي تجري خلال الجلسات حول النيران في القرية والعلاقات والمنازعات بين الأفراد ومظاهر التعبير عن المشاركة الوجدانية الكراهية والمفاخرة، فهذه كلها تعبر عن الخيوط التي تربط الأفراد بالعائلة والعشيرة والقبيلة</a:t>
            </a:r>
            <a:r>
              <a:rPr lang="fr-FR" sz="2800" dirty="0">
                <a:latin typeface="Calibri" panose="020F0502020204030204" pitchFamily="34" charset="0"/>
                <a:ea typeface="Calibri" panose="020F0502020204030204" pitchFamily="34" charset="0"/>
                <a:cs typeface="Arial" panose="020B0604020202020204" pitchFamily="34" charset="0"/>
              </a:rPr>
              <a:t>..</a:t>
            </a:r>
            <a:endParaRPr lang="fr-FR" sz="3600" dirty="0"/>
          </a:p>
        </p:txBody>
      </p:sp>
    </p:spTree>
    <p:extLst>
      <p:ext uri="{BB962C8B-B14F-4D97-AF65-F5344CB8AC3E}">
        <p14:creationId xmlns:p14="http://schemas.microsoft.com/office/powerpoint/2010/main" val="3862409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5725" y="0"/>
            <a:ext cx="8911687" cy="1280890"/>
          </a:xfrm>
        </p:spPr>
        <p:txBody>
          <a:bodyPr/>
          <a:lstStyle/>
          <a:p>
            <a:r>
              <a:rPr lang="ar-SA" sz="5400" b="1" dirty="0">
                <a:solidFill>
                  <a:prstClr val="black">
                    <a:lumMod val="85000"/>
                    <a:lumOff val="15000"/>
                  </a:prstClr>
                </a:solidFill>
                <a:latin typeface="Times New Roman" panose="02020603050405020304" pitchFamily="18" charset="0"/>
                <a:ea typeface="Calibri" panose="020F0502020204030204" pitchFamily="34" charset="0"/>
                <a:cs typeface="mohammad bold art 1"/>
              </a:rPr>
              <a:t>دراسة مالينوفسكي في جزر </a:t>
            </a:r>
            <a:r>
              <a:rPr lang="ar-SA" sz="5400" b="1" dirty="0" err="1">
                <a:solidFill>
                  <a:prstClr val="black">
                    <a:lumMod val="85000"/>
                    <a:lumOff val="15000"/>
                  </a:prstClr>
                </a:solidFill>
                <a:latin typeface="Times New Roman" panose="02020603050405020304" pitchFamily="18" charset="0"/>
                <a:ea typeface="Calibri" panose="020F0502020204030204" pitchFamily="34" charset="0"/>
                <a:cs typeface="mohammad bold art 1"/>
              </a:rPr>
              <a:t>التروبرياند</a:t>
            </a:r>
            <a:endParaRPr lang="fr-FR" dirty="0"/>
          </a:p>
        </p:txBody>
      </p:sp>
      <p:sp>
        <p:nvSpPr>
          <p:cNvPr id="3" name="Espace réservé du contenu 2"/>
          <p:cNvSpPr>
            <a:spLocks noGrp="1"/>
          </p:cNvSpPr>
          <p:nvPr>
            <p:ph idx="1"/>
          </p:nvPr>
        </p:nvSpPr>
        <p:spPr>
          <a:xfrm>
            <a:off x="1449238" y="839636"/>
            <a:ext cx="10532853" cy="5906221"/>
          </a:xfrm>
        </p:spPr>
        <p:txBody>
          <a:bodyPr>
            <a:noAutofit/>
          </a:bodyPr>
          <a:lstStyle/>
          <a:p>
            <a:pPr marL="0" lvl="0" indent="0" algn="just" rtl="1">
              <a:buNone/>
            </a:pPr>
            <a:r>
              <a:rPr lang="ar-DZ" sz="2800" dirty="0" smtClean="0">
                <a:solidFill>
                  <a:srgbClr val="C00000"/>
                </a:solidFill>
                <a:latin typeface="Calibri" panose="020F0502020204030204" pitchFamily="34" charset="0"/>
                <a:ea typeface="Calibri" panose="020F0502020204030204" pitchFamily="34" charset="0"/>
                <a:cs typeface="Arial" panose="020B0604020202020204" pitchFamily="34" charset="0"/>
              </a:rPr>
              <a:t>3. </a:t>
            </a:r>
            <a:r>
              <a:rPr lang="ar-SA" sz="2800" dirty="0" smtClean="0">
                <a:latin typeface="Calibri" panose="020F0502020204030204" pitchFamily="34" charset="0"/>
                <a:ea typeface="Calibri" panose="020F0502020204030204" pitchFamily="34" charset="0"/>
                <a:cs typeface="Arial" panose="020B0604020202020204" pitchFamily="34" charset="0"/>
              </a:rPr>
              <a:t>تجميع </a:t>
            </a:r>
            <a:r>
              <a:rPr lang="ar-SA" sz="2800" dirty="0">
                <a:latin typeface="Calibri" panose="020F0502020204030204" pitchFamily="34" charset="0"/>
                <a:ea typeface="Calibri" panose="020F0502020204030204" pitchFamily="34" charset="0"/>
                <a:cs typeface="Arial" panose="020B0604020202020204" pitchFamily="34" charset="0"/>
              </a:rPr>
              <a:t>البيانات المعبرة عن عقلية الأهالي وتشمل أسلوبهم في التعبير عن الرأي والأقوال المأثورة والقسس الشعبي والأساطير والأغاني والصيغ السحرية والتفسيرات الشائعة بينهم </a:t>
            </a:r>
            <a:r>
              <a:rPr lang="ar-SA" sz="2800" dirty="0" smtClean="0">
                <a:latin typeface="Calibri" panose="020F0502020204030204" pitchFamily="34" charset="0"/>
                <a:ea typeface="Calibri" panose="020F0502020204030204" pitchFamily="34" charset="0"/>
                <a:cs typeface="Arial" panose="020B0604020202020204" pitchFamily="34" charset="0"/>
              </a:rPr>
              <a:t>للأعراف</a:t>
            </a:r>
            <a:r>
              <a:rPr lang="fr-FR" sz="2800" dirty="0" smtClean="0">
                <a:latin typeface="Calibri" panose="020F0502020204030204" pitchFamily="34" charset="0"/>
                <a:ea typeface="Calibri" panose="020F0502020204030204" pitchFamily="34" charset="0"/>
                <a:cs typeface="Arial" panose="020B0604020202020204" pitchFamily="34" charset="0"/>
              </a:rPr>
              <a:t> </a:t>
            </a:r>
            <a:r>
              <a:rPr lang="ar-SA" sz="2800" dirty="0" smtClean="0">
                <a:latin typeface="Calibri" panose="020F0502020204030204" pitchFamily="34" charset="0"/>
                <a:ea typeface="Calibri" panose="020F0502020204030204" pitchFamily="34" charset="0"/>
                <a:cs typeface="Arial" panose="020B0604020202020204" pitchFamily="34" charset="0"/>
              </a:rPr>
              <a:t>والمعتقدات</a:t>
            </a:r>
            <a:r>
              <a:rPr lang="fr-FR" sz="2800" dirty="0" smtClean="0">
                <a:latin typeface="Calibri" panose="020F0502020204030204" pitchFamily="34" charset="0"/>
                <a:ea typeface="Calibri" panose="020F0502020204030204" pitchFamily="34" charset="0"/>
                <a:cs typeface="Arial" panose="020B0604020202020204" pitchFamily="34" charset="0"/>
              </a:rPr>
              <a:t>. </a:t>
            </a:r>
            <a:r>
              <a:rPr lang="ar-SA" sz="2800" dirty="0" smtClean="0">
                <a:latin typeface="Calibri" panose="020F0502020204030204" pitchFamily="34" charset="0"/>
                <a:ea typeface="Calibri" panose="020F0502020204030204" pitchFamily="34" charset="0"/>
                <a:cs typeface="Arial" panose="020B0604020202020204" pitchFamily="34" charset="0"/>
              </a:rPr>
              <a:t>وقد </a:t>
            </a:r>
            <a:r>
              <a:rPr lang="ar-SA" sz="2800" dirty="0">
                <a:latin typeface="Calibri" panose="020F0502020204030204" pitchFamily="34" charset="0"/>
                <a:ea typeface="Calibri" panose="020F0502020204030204" pitchFamily="34" charset="0"/>
                <a:cs typeface="Arial" panose="020B0604020202020204" pitchFamily="34" charset="0"/>
              </a:rPr>
              <a:t>زادت القيمة العلمية لهذا الدليل المنهجي في العمل الحلقي عندما نشرت أرملة مالينوفسكي عام 1967م م يومياته التي كان يسجلها خلال إقامته بجزر </a:t>
            </a:r>
            <a:r>
              <a:rPr lang="ar-SA" sz="2800" dirty="0" err="1">
                <a:latin typeface="Calibri" panose="020F0502020204030204" pitchFamily="34" charset="0"/>
                <a:ea typeface="Calibri" panose="020F0502020204030204" pitchFamily="34" charset="0"/>
                <a:cs typeface="Arial" panose="020B0604020202020204" pitchFamily="34" charset="0"/>
              </a:rPr>
              <a:t>تروبرياند</a:t>
            </a:r>
            <a:r>
              <a:rPr lang="ar-SA" sz="2800" dirty="0">
                <a:latin typeface="Calibri" panose="020F0502020204030204" pitchFamily="34" charset="0"/>
                <a:ea typeface="Calibri" panose="020F0502020204030204" pitchFamily="34" charset="0"/>
                <a:cs typeface="Arial" panose="020B0604020202020204" pitchFamily="34" charset="0"/>
              </a:rPr>
              <a:t>، ومنها تتبين الجوانب الأخرى من حياته التي لم تشملها كتبه، من مشاعر الضجر والوحدة والخوف إلى حد الشعور العميق باليأس ((استيقظت من نومي على أصوات العاصفة والرعد واعتراني خوف شديد، وشعرت للحظة إنني لن أرى </a:t>
            </a:r>
            <a:r>
              <a:rPr lang="ar-SA" sz="2800" dirty="0" err="1">
                <a:latin typeface="Calibri" panose="020F0502020204030204" pitchFamily="34" charset="0"/>
                <a:ea typeface="Calibri" panose="020F0502020204030204" pitchFamily="34" charset="0"/>
                <a:cs typeface="Arial" panose="020B0604020202020204" pitchFamily="34" charset="0"/>
              </a:rPr>
              <a:t>ايلزى</a:t>
            </a:r>
            <a:r>
              <a:rPr lang="ar-SA" sz="2800" dirty="0">
                <a:latin typeface="Calibri" panose="020F0502020204030204" pitchFamily="34" charset="0"/>
                <a:ea typeface="Calibri" panose="020F0502020204030204" pitchFamily="34" charset="0"/>
                <a:cs typeface="Arial" panose="020B0604020202020204" pitchFamily="34" charset="0"/>
              </a:rPr>
              <a:t> بعد الآن، وزادت هذه الفكرة في مخاوفي" إلى المصادمات مع بعض أفراد القبيلة أحيانا مثل "ابدي احد الزنوج ملاحظة جعلتني أثور بشدة واسبه، وعملت في الحال على التحكم في نفسي ، ولكني كنت متكدرا بصورة رهيبة)) إلى مشاعر الحنين إلى خطيبته الأسترالية </a:t>
            </a:r>
            <a:r>
              <a:rPr lang="ar-SA" sz="2800" dirty="0" err="1">
                <a:latin typeface="Calibri" panose="020F0502020204030204" pitchFamily="34" charset="0"/>
                <a:ea typeface="Calibri" panose="020F0502020204030204" pitchFamily="34" charset="0"/>
                <a:cs typeface="Arial" panose="020B0604020202020204" pitchFamily="34" charset="0"/>
              </a:rPr>
              <a:t>ايلزى</a:t>
            </a:r>
            <a:r>
              <a:rPr lang="ar-SA" sz="2800" dirty="0">
                <a:latin typeface="Calibri" panose="020F0502020204030204" pitchFamily="34" charset="0"/>
                <a:ea typeface="Calibri" panose="020F0502020204030204" pitchFamily="34" charset="0"/>
                <a:cs typeface="Arial" panose="020B0604020202020204" pitchFamily="34" charset="0"/>
              </a:rPr>
              <a:t> ووطنه الأصلي بولندا ((فكرت في بولندا وفي النساء </a:t>
            </a:r>
            <a:r>
              <a:rPr lang="ar-SA" sz="2800" dirty="0" smtClean="0">
                <a:latin typeface="Calibri" panose="020F0502020204030204" pitchFamily="34" charset="0"/>
                <a:ea typeface="Calibri" panose="020F0502020204030204" pitchFamily="34" charset="0"/>
                <a:cs typeface="Arial" panose="020B0604020202020204" pitchFamily="34" charset="0"/>
              </a:rPr>
              <a:t>البولنديات</a:t>
            </a:r>
            <a:r>
              <a:rPr lang="ar-DZ" sz="2800" dirty="0" smtClean="0">
                <a:latin typeface="Calibri" panose="020F0502020204030204" pitchFamily="34" charset="0"/>
                <a:ea typeface="Calibri" panose="020F0502020204030204" pitchFamily="34" charset="0"/>
                <a:cs typeface="Arial" panose="020B0604020202020204" pitchFamily="34" charset="0"/>
              </a:rPr>
              <a:t>))</a:t>
            </a:r>
            <a:endParaRPr lang="fr-FR" sz="2800" dirty="0">
              <a:effectLst/>
            </a:endParaRPr>
          </a:p>
        </p:txBody>
      </p:sp>
    </p:spTree>
    <p:extLst>
      <p:ext uri="{BB962C8B-B14F-4D97-AF65-F5344CB8AC3E}">
        <p14:creationId xmlns:p14="http://schemas.microsoft.com/office/powerpoint/2010/main" val="1447775327"/>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TotalTime>
  <Words>2571</Words>
  <Application>Microsoft Office PowerPoint</Application>
  <PresentationFormat>Grand écran</PresentationFormat>
  <Paragraphs>52</Paragraphs>
  <Slides>20</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20</vt:i4>
      </vt:variant>
    </vt:vector>
  </HeadingPairs>
  <TitlesOfParts>
    <vt:vector size="28" baseType="lpstr">
      <vt:lpstr>Arial</vt:lpstr>
      <vt:lpstr>Calibri</vt:lpstr>
      <vt:lpstr>Century Gothic</vt:lpstr>
      <vt:lpstr>mohammad bold art 1</vt:lpstr>
      <vt:lpstr>Tahoma</vt:lpstr>
      <vt:lpstr>Times New Roman</vt:lpstr>
      <vt:lpstr>Wingdings 3</vt:lpstr>
      <vt:lpstr>Brin</vt:lpstr>
      <vt:lpstr>دراسة مالينوفسكي في جزر التروبرياند</vt:lpstr>
      <vt:lpstr>دراسة مالينوفسكي في جزر التروبرياند</vt:lpstr>
      <vt:lpstr>دراسة مالينوفسكي في جزر التروبرياند</vt:lpstr>
      <vt:lpstr>دراسة مالينوفسكي في جزر التروبرياند</vt:lpstr>
      <vt:lpstr>دراسة مالينوفسكي في جزر التروبرياند</vt:lpstr>
      <vt:lpstr>دراسة مالينوفسكي في جزر التروبرياند</vt:lpstr>
      <vt:lpstr>دراسة مالينوفسكي في جزر التروبرياند</vt:lpstr>
      <vt:lpstr>دراسة مالينوفسكي في جزر التروبرياند</vt:lpstr>
      <vt:lpstr>دراسة مالينوفسكي في جزر التروبرياند</vt:lpstr>
      <vt:lpstr>دراسة مالينوفسكي في جزر التروبرياند</vt:lpstr>
      <vt:lpstr>دراسة مالينوفسكي في جزر التروبرياند</vt:lpstr>
      <vt:lpstr>دراسة مالينوفسكي في جزر التروبرياند</vt:lpstr>
      <vt:lpstr>نظام الكولا في جزر التروبرياند:</vt:lpstr>
      <vt:lpstr>نظام الكولا في جزر التروبرياند:</vt:lpstr>
      <vt:lpstr>نظام الكولا في جزر التروبرياند:</vt:lpstr>
      <vt:lpstr>نظام الكولا في جزر التروبرياند:</vt:lpstr>
      <vt:lpstr>نظام الكولا في جزر التروبرياند:</vt:lpstr>
      <vt:lpstr>نظام الكولا في جزر التروبرياند:</vt:lpstr>
      <vt:lpstr>نظام الكولا في جزر التروبرياند:</vt:lpstr>
      <vt:lpstr>نظام الكولا في جزر التروبرياند:</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دراسة مالينوفسكي في جزر التروبرياند</dc:title>
  <dc:creator>user</dc:creator>
  <cp:lastModifiedBy>user</cp:lastModifiedBy>
  <cp:revision>8</cp:revision>
  <dcterms:created xsi:type="dcterms:W3CDTF">2023-11-09T04:44:38Z</dcterms:created>
  <dcterms:modified xsi:type="dcterms:W3CDTF">2023-11-09T05:16:04Z</dcterms:modified>
</cp:coreProperties>
</file>