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1" r:id="rId9"/>
    <p:sldId id="263" r:id="rId10"/>
    <p:sldId id="269" r:id="rId11"/>
    <p:sldId id="266" r:id="rId12"/>
    <p:sldId id="267" r:id="rId13"/>
    <p:sldId id="268" r:id="rId14"/>
    <p:sldId id="270" r:id="rId15"/>
    <p:sldId id="272" r:id="rId16"/>
    <p:sldId id="273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307" y="-35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D22B-6D1E-4854-8721-3C4F6729F3E3}" type="datetimeFigureOut">
              <a:rPr lang="fr-FR" smtClean="0"/>
              <a:pPr/>
              <a:t>26/10/2023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58F2-DB03-4A55-A50C-398D5EC590F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D22B-6D1E-4854-8721-3C4F6729F3E3}" type="datetimeFigureOut">
              <a:rPr lang="fr-FR" smtClean="0"/>
              <a:pPr/>
              <a:t>26/10/2023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58F2-DB03-4A55-A50C-398D5EC590F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D22B-6D1E-4854-8721-3C4F6729F3E3}" type="datetimeFigureOut">
              <a:rPr lang="fr-FR" smtClean="0"/>
              <a:pPr/>
              <a:t>26/10/2023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58F2-DB03-4A55-A50C-398D5EC590F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D22B-6D1E-4854-8721-3C4F6729F3E3}" type="datetimeFigureOut">
              <a:rPr lang="fr-FR" smtClean="0"/>
              <a:pPr/>
              <a:t>26/10/2023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58F2-DB03-4A55-A50C-398D5EC590F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D22B-6D1E-4854-8721-3C4F6729F3E3}" type="datetimeFigureOut">
              <a:rPr lang="fr-FR" smtClean="0"/>
              <a:pPr/>
              <a:t>26/10/2023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58F2-DB03-4A55-A50C-398D5EC590F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D22B-6D1E-4854-8721-3C4F6729F3E3}" type="datetimeFigureOut">
              <a:rPr lang="fr-FR" smtClean="0"/>
              <a:pPr/>
              <a:t>26/10/2023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58F2-DB03-4A55-A50C-398D5EC590F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D22B-6D1E-4854-8721-3C4F6729F3E3}" type="datetimeFigureOut">
              <a:rPr lang="fr-FR" smtClean="0"/>
              <a:pPr/>
              <a:t>26/10/2023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58F2-DB03-4A55-A50C-398D5EC590F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D22B-6D1E-4854-8721-3C4F6729F3E3}" type="datetimeFigureOut">
              <a:rPr lang="fr-FR" smtClean="0"/>
              <a:pPr/>
              <a:t>26/10/2023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58F2-DB03-4A55-A50C-398D5EC590F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D22B-6D1E-4854-8721-3C4F6729F3E3}" type="datetimeFigureOut">
              <a:rPr lang="fr-FR" smtClean="0"/>
              <a:pPr/>
              <a:t>26/10/2023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58F2-DB03-4A55-A50C-398D5EC590F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D22B-6D1E-4854-8721-3C4F6729F3E3}" type="datetimeFigureOut">
              <a:rPr lang="fr-FR" smtClean="0"/>
              <a:pPr/>
              <a:t>26/10/2023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58F2-DB03-4A55-A50C-398D5EC590F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D22B-6D1E-4854-8721-3C4F6729F3E3}" type="datetimeFigureOut">
              <a:rPr lang="fr-FR" smtClean="0"/>
              <a:pPr/>
              <a:t>26/10/2023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58F2-DB03-4A55-A50C-398D5EC590F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CD22B-6D1E-4854-8721-3C4F6729F3E3}" type="datetimeFigureOut">
              <a:rPr lang="fr-FR" smtClean="0"/>
              <a:pPr/>
              <a:t>26/10/2023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258F2-DB03-4A55-A50C-398D5EC590F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201622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ar-DZ" b="1" dirty="0" smtClean="0"/>
              <a:t>المحور الثالث: تقنيات البحث</a:t>
            </a:r>
            <a:br>
              <a:rPr lang="ar-DZ" b="1" dirty="0" smtClean="0"/>
            </a:br>
            <a:r>
              <a:rPr lang="ar-DZ" b="1" dirty="0" smtClean="0"/>
              <a:t>مجموعة </a:t>
            </a:r>
            <a:r>
              <a:rPr lang="ar-DZ" b="1" dirty="0" err="1" smtClean="0"/>
              <a:t>اجراءت</a:t>
            </a:r>
            <a:r>
              <a:rPr lang="ar-DZ" b="1" dirty="0" smtClean="0"/>
              <a:t> وأدوات يستعملها الباحث منهجيا من أجل جمع المعلومات</a:t>
            </a:r>
            <a:endParaRPr lang="fr-FR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31640" y="3284984"/>
            <a:ext cx="6400800" cy="249512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/>
            <a:r>
              <a:rPr lang="ar-DZ" b="1" dirty="0" smtClean="0">
                <a:solidFill>
                  <a:schemeClr val="tx1"/>
                </a:solidFill>
              </a:rPr>
              <a:t>الملاحظة</a:t>
            </a:r>
          </a:p>
          <a:p>
            <a:pPr rtl="1"/>
            <a:r>
              <a:rPr lang="ar-DZ" b="1" dirty="0" smtClean="0">
                <a:solidFill>
                  <a:schemeClr val="tx1"/>
                </a:solidFill>
              </a:rPr>
              <a:t>المقابلة </a:t>
            </a:r>
          </a:p>
          <a:p>
            <a:pPr rtl="1"/>
            <a:r>
              <a:rPr lang="ar-DZ" b="1" dirty="0" smtClean="0">
                <a:solidFill>
                  <a:schemeClr val="tx1"/>
                </a:solidFill>
              </a:rPr>
              <a:t>الاستبيان</a:t>
            </a:r>
          </a:p>
          <a:p>
            <a:r>
              <a:rPr lang="ar-DZ" b="1" dirty="0" smtClean="0">
                <a:solidFill>
                  <a:schemeClr val="tx1"/>
                </a:solidFill>
              </a:rPr>
              <a:t>تحليل المحتوى </a:t>
            </a:r>
            <a:endParaRPr lang="fr-F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ثانيا: مقابلة البحث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r" rtl="1">
              <a:buNone/>
            </a:pPr>
            <a:r>
              <a:rPr lang="ar-DZ" dirty="0" smtClean="0"/>
              <a:t>-</a:t>
            </a:r>
            <a:r>
              <a:rPr lang="ar-DZ" dirty="0" smtClean="0">
                <a:latin typeface="Simplified Arabic" pitchFamily="18" charset="-78"/>
                <a:cs typeface="Simplified Arabic" pitchFamily="18" charset="-78"/>
              </a:rPr>
              <a:t>لقاء يتم بين الباحث والمبحوث، حيث يقوم الباحث بطرح الاسئلة على الشخص المستجوب(المبحوث) ويسجل الإجابات بنفسه.</a:t>
            </a:r>
          </a:p>
          <a:p>
            <a:pPr algn="r" rtl="1">
              <a:buNone/>
            </a:pPr>
            <a:r>
              <a:rPr lang="ar-DZ" dirty="0" smtClean="0">
                <a:latin typeface="Simplified Arabic" pitchFamily="18" charset="-78"/>
                <a:cs typeface="Simplified Arabic" pitchFamily="18" charset="-78"/>
              </a:rPr>
              <a:t>-</a:t>
            </a:r>
            <a:r>
              <a:rPr lang="ar-DZ" dirty="0" err="1" smtClean="0">
                <a:latin typeface="Simplified Arabic" pitchFamily="18" charset="-78"/>
                <a:cs typeface="Simplified Arabic" pitchFamily="18" charset="-78"/>
              </a:rPr>
              <a:t>إستمارة</a:t>
            </a:r>
            <a:r>
              <a:rPr lang="ar-DZ" dirty="0" smtClean="0">
                <a:latin typeface="Simplified Arabic" pitchFamily="18" charset="-78"/>
                <a:cs typeface="Simplified Arabic" pitchFamily="18" charset="-78"/>
              </a:rPr>
              <a:t> شفوية، تتم بطريقة مباشرة( وجها لوجه)</a:t>
            </a:r>
            <a:r>
              <a:rPr lang="ar-DZ" dirty="0" err="1" smtClean="0">
                <a:latin typeface="Simplified Arabic" pitchFamily="18" charset="-78"/>
                <a:cs typeface="Simplified Arabic" pitchFamily="18" charset="-78"/>
              </a:rPr>
              <a:t>أوبالهاتف</a:t>
            </a:r>
            <a:r>
              <a:rPr lang="ar-DZ" dirty="0" smtClean="0">
                <a:latin typeface="Simplified Arabic" pitchFamily="18" charset="-78"/>
                <a:cs typeface="Simplified Arabic" pitchFamily="18" charset="-78"/>
              </a:rPr>
              <a:t>، من أجل جمع البيانات، يتم خلالها طرح الأسئلة وتلقي الإجابات مباشرة.</a:t>
            </a:r>
          </a:p>
          <a:p>
            <a:pPr algn="r" rtl="1">
              <a:buNone/>
            </a:pPr>
            <a:r>
              <a:rPr lang="ar-DZ" dirty="0" smtClean="0">
                <a:latin typeface="Simplified Arabic" pitchFamily="18" charset="-78"/>
                <a:cs typeface="Simplified Arabic" pitchFamily="18" charset="-78"/>
              </a:rPr>
              <a:t>-محادثة موجهة بين الباحث وشخص </a:t>
            </a:r>
            <a:r>
              <a:rPr lang="ar-DZ" dirty="0" err="1" smtClean="0">
                <a:latin typeface="Simplified Arabic" pitchFamily="18" charset="-78"/>
                <a:cs typeface="Simplified Arabic" pitchFamily="18" charset="-78"/>
              </a:rPr>
              <a:t>أوأشخاص</a:t>
            </a:r>
            <a:r>
              <a:rPr lang="ar-DZ" dirty="0" smtClean="0">
                <a:latin typeface="Simplified Arabic" pitchFamily="18" charset="-78"/>
                <a:cs typeface="Simplified Arabic" pitchFamily="18" charset="-78"/>
              </a:rPr>
              <a:t> آخرين بهدف الوصول إلى حقائق أو مواقف معينة يسعى الباحث للتعرف عليها من أجل تحقيق أهداف الدراسة</a:t>
            </a:r>
            <a:endParaRPr lang="fr-FR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المزايا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r" rtl="1">
              <a:buNone/>
            </a:pPr>
            <a:r>
              <a:rPr lang="ar-DZ" dirty="0" smtClean="0"/>
              <a:t>مرونة التقنية: امكانية اعادة صياغة السؤال</a:t>
            </a:r>
          </a:p>
          <a:p>
            <a:pPr algn="r" rtl="1">
              <a:buNone/>
            </a:pPr>
            <a:r>
              <a:rPr lang="ar-DZ" dirty="0" smtClean="0"/>
              <a:t>اجوبة اكثر شمولية: الوقت الكافي، وحرية استعمال العبارات، الحث على الاجابة.</a:t>
            </a:r>
          </a:p>
          <a:p>
            <a:pPr algn="r" rtl="1">
              <a:buNone/>
            </a:pPr>
            <a:r>
              <a:rPr lang="ar-DZ" dirty="0" smtClean="0"/>
              <a:t>القدرة على إثارة اهتمام المبحوث: بقديم موضوع البحث، وتقديم الباحث لنفسه.</a:t>
            </a:r>
          </a:p>
          <a:p>
            <a:pPr algn="r" rtl="1">
              <a:buNone/>
            </a:pPr>
            <a:r>
              <a:rPr lang="ar-DZ" dirty="0" smtClean="0"/>
              <a:t>الجلوس وجها لوجه مع المستجوب: تجعل الباحث يلاحظ بصفة كاملة الحركات وردود الافعال.</a:t>
            </a:r>
          </a:p>
          <a:p>
            <a:pPr algn="r" rtl="1"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العيوب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r" rtl="1">
              <a:buNone/>
            </a:pPr>
            <a:r>
              <a:rPr lang="ar-DZ" dirty="0" smtClean="0"/>
              <a:t>الاجوبة الكاذبة </a:t>
            </a:r>
          </a:p>
          <a:p>
            <a:pPr algn="r" rtl="1">
              <a:buNone/>
            </a:pPr>
            <a:r>
              <a:rPr lang="ar-DZ" dirty="0" smtClean="0"/>
              <a:t>مقاومات المستجوب: التجنب، </a:t>
            </a:r>
            <a:r>
              <a:rPr lang="ar-DZ" dirty="0" err="1" smtClean="0"/>
              <a:t>الاسقاطات....</a:t>
            </a:r>
            <a:endParaRPr lang="ar-DZ" dirty="0" smtClean="0"/>
          </a:p>
          <a:p>
            <a:pPr algn="r" rtl="1">
              <a:buNone/>
            </a:pPr>
            <a:r>
              <a:rPr lang="ar-DZ" dirty="0" smtClean="0"/>
              <a:t>ذاتية الباحث في تأويل تصريحات المبحوث.</a:t>
            </a:r>
          </a:p>
          <a:p>
            <a:pPr algn="r" rtl="1">
              <a:buNone/>
            </a:pPr>
            <a:r>
              <a:rPr lang="ar-DZ" dirty="0" smtClean="0"/>
              <a:t>تباين في الاجابات عن السؤال </a:t>
            </a:r>
            <a:r>
              <a:rPr lang="ar-DZ" dirty="0" smtClean="0"/>
              <a:t>نفسه لدى المجموعة.</a:t>
            </a:r>
            <a:endParaRPr lang="ar-DZ" dirty="0" smtClean="0"/>
          </a:p>
          <a:p>
            <a:pPr algn="r" rtl="1">
              <a:buNone/>
            </a:pPr>
            <a:r>
              <a:rPr lang="ar-DZ" dirty="0" smtClean="0"/>
              <a:t>الحواجز الظرفية لأخذ الاجابات الصحيحة: مكان اللقاء والوقت </a:t>
            </a:r>
            <a:r>
              <a:rPr lang="ar-DZ" dirty="0" err="1" smtClean="0"/>
              <a:t>والاحكام</a:t>
            </a:r>
            <a:r>
              <a:rPr lang="ar-DZ" dirty="0" smtClean="0"/>
              <a:t> </a:t>
            </a:r>
            <a:r>
              <a:rPr lang="ar-DZ" dirty="0" err="1" smtClean="0"/>
              <a:t>المسبقة </a:t>
            </a:r>
            <a:r>
              <a:rPr lang="ar-DZ" dirty="0" smtClean="0"/>
              <a:t>(عنصرية، الجنس، الهيئة الخارجة </a:t>
            </a:r>
            <a:r>
              <a:rPr lang="ar-DZ" dirty="0" err="1" smtClean="0"/>
              <a:t>للباحث....)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ثالثا: الاستمارة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r" rtl="1">
              <a:buNone/>
            </a:pPr>
            <a:r>
              <a:rPr lang="ar-DZ" dirty="0" smtClean="0"/>
              <a:t>هي تقنية مباشرة للتقصي العلمي تستعمل لاستجواب الافراد بطريقة موجهة لان الاسئلة تعد سلفا أو مقترحة هذا ما يسمح القيام بمعالجة كمية لاكتشاف علاقات رياضية ومقارنات </a:t>
            </a:r>
            <a:r>
              <a:rPr lang="ar-DZ" dirty="0" err="1" smtClean="0"/>
              <a:t>كمية.</a:t>
            </a:r>
            <a:r>
              <a:rPr lang="ar-DZ" dirty="0" smtClean="0"/>
              <a:t> </a:t>
            </a:r>
          </a:p>
          <a:p>
            <a:pPr algn="r" rtl="1">
              <a:buNone/>
            </a:pPr>
            <a:r>
              <a:rPr lang="ar-DZ" dirty="0" smtClean="0"/>
              <a:t>ولدينا استمارة الملأ الذاتي أو الاستمارة بالمقابلة</a:t>
            </a:r>
          </a:p>
          <a:p>
            <a:pPr algn="r" rtl="1"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المزايا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514350" indent="-514350" algn="r" rtl="1">
              <a:buFont typeface="+mj-lt"/>
              <a:buAutoNum type="arabicPeriod"/>
            </a:pPr>
            <a:r>
              <a:rPr lang="ar-DZ" dirty="0" smtClean="0"/>
              <a:t>تقنية قليلة التكلفة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DZ" dirty="0" smtClean="0"/>
              <a:t>سرعة التنفيذ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DZ" dirty="0" smtClean="0"/>
              <a:t>ضمان سرية معلومات المبحوث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DZ" dirty="0" smtClean="0"/>
              <a:t>امكانية مقارنة الاجابات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DZ" dirty="0" smtClean="0"/>
              <a:t>التطبيق على عدد كبير</a:t>
            </a:r>
          </a:p>
          <a:p>
            <a:pPr algn="r" rtl="1"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السلبيات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r" rtl="1">
              <a:buNone/>
            </a:pPr>
            <a:r>
              <a:rPr lang="ar-DZ" dirty="0" smtClean="0"/>
              <a:t>التزييف الارادي للإجابات: صورة ايجابية أو سلبية.</a:t>
            </a:r>
          </a:p>
          <a:p>
            <a:pPr algn="r" rtl="1">
              <a:buNone/>
            </a:pPr>
            <a:r>
              <a:rPr lang="ar-DZ" dirty="0" smtClean="0"/>
              <a:t>عجز بعض المبحوثين عن فهم العبارات.</a:t>
            </a:r>
          </a:p>
          <a:p>
            <a:pPr algn="r" rtl="1">
              <a:buNone/>
            </a:pPr>
            <a:r>
              <a:rPr lang="ar-DZ" dirty="0" smtClean="0"/>
              <a:t>سطحية التقنية بسبب العبارات الموجزة التي لا يؤدي الى الفهم العميق لتفكير المبحوثين.</a:t>
            </a:r>
          </a:p>
          <a:p>
            <a:pPr algn="r" rtl="1">
              <a:buNone/>
            </a:pPr>
            <a:r>
              <a:rPr lang="ar-DZ" dirty="0" smtClean="0"/>
              <a:t>رفض الاجابة.</a:t>
            </a:r>
          </a:p>
          <a:p>
            <a:pPr algn="r" rtl="1"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رابعا: تحليل المحتوى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r" rtl="1">
              <a:buNone/>
            </a:pPr>
            <a:r>
              <a:rPr lang="ar-DZ" dirty="0" smtClean="0"/>
              <a:t>هو تقنية غير مباشرة تطبق على مادة مكتوبة مسموعة او مرئية تسمح بسحب كمي أو كيفي.</a:t>
            </a:r>
          </a:p>
          <a:p>
            <a:pPr algn="r" rtl="1">
              <a:buNone/>
            </a:pPr>
            <a:r>
              <a:rPr lang="ar-DZ" dirty="0" smtClean="0"/>
              <a:t>يستعمل كتقنية مكملة للتقنيات السابقة</a:t>
            </a:r>
          </a:p>
          <a:p>
            <a:pPr algn="r" rtl="1">
              <a:buNone/>
            </a:pPr>
            <a:r>
              <a:rPr lang="ar-DZ" dirty="0" err="1" smtClean="0"/>
              <a:t>الايجابيات:</a:t>
            </a:r>
            <a:endParaRPr lang="ar-DZ" dirty="0" smtClean="0"/>
          </a:p>
          <a:p>
            <a:pPr algn="r" rtl="1">
              <a:buNone/>
            </a:pPr>
            <a:r>
              <a:rPr lang="ar-DZ" dirty="0" smtClean="0"/>
              <a:t>تسمح بالتأكد من المعلومات المأخوذة بالتقنيات الاخرى.</a:t>
            </a:r>
          </a:p>
          <a:p>
            <a:pPr algn="r" rtl="1">
              <a:buNone/>
            </a:pPr>
            <a:r>
              <a:rPr lang="ar-DZ" dirty="0" smtClean="0"/>
              <a:t>تسمح بتوسيع الفهم حول أسئلة موجهة للمبحوث.</a:t>
            </a:r>
          </a:p>
          <a:p>
            <a:pPr algn="r" rtl="1">
              <a:buNone/>
            </a:pPr>
            <a:r>
              <a:rPr lang="ar-DZ" dirty="0" err="1" smtClean="0"/>
              <a:t>السلبيات:</a:t>
            </a:r>
            <a:endParaRPr lang="ar-DZ" dirty="0" smtClean="0"/>
          </a:p>
          <a:p>
            <a:pPr algn="r" rtl="1">
              <a:buNone/>
            </a:pPr>
            <a:r>
              <a:rPr lang="ar-DZ" dirty="0" smtClean="0"/>
              <a:t>المدة الزمنية </a:t>
            </a:r>
            <a:r>
              <a:rPr lang="ar-DZ" smtClean="0"/>
              <a:t>المطولة للتحليل.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DZ" dirty="0" smtClean="0"/>
              <a:t>أولا: تقنية الملاحظة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4076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ctr" rtl="1">
              <a:buNone/>
            </a:pPr>
            <a:r>
              <a:rPr lang="ar-DZ" dirty="0" smtClean="0"/>
              <a:t>هي تقنية مباشرة لجمع معطيات كيفية تستعمل لمشاهدة مجموعة ما بصفة مباشرة من اجل فهم المواقف والسلوكيات </a:t>
            </a:r>
            <a:r>
              <a:rPr lang="ar-DZ" dirty="0" err="1" smtClean="0"/>
              <a:t>والمشاكل...</a:t>
            </a:r>
            <a:r>
              <a:rPr lang="ar-DZ" dirty="0" smtClean="0"/>
              <a:t> </a:t>
            </a:r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46856" y="3501008"/>
            <a:ext cx="8229600" cy="280831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انواعها</a:t>
            </a:r>
            <a:endParaRPr lang="ar-DZ" sz="3200" dirty="0" smtClean="0"/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ar-DZ" sz="3200" dirty="0" smtClean="0"/>
              <a:t>الملاحظة بالمشاركة وبدون مشاركة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ar-D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الملاحظة</a:t>
            </a:r>
            <a:r>
              <a:rPr kumimoji="0" lang="ar-DZ" sz="32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المكشوفة والملاحظة المستترة</a:t>
            </a: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r" rtl="1">
              <a:buNone/>
            </a:pPr>
            <a:r>
              <a:rPr lang="ar-DZ" dirty="0" smtClean="0"/>
              <a:t>الملاحظة بالمشاركة: هي حالة يشارك فيها الملاحظ في حياة الاشخاص الموجودين تحت الملاحظة مع مراعاة عدم تغيير أي شيء في </a:t>
            </a:r>
            <a:r>
              <a:rPr lang="ar-DZ" dirty="0" err="1" smtClean="0"/>
              <a:t>الوضع.</a:t>
            </a:r>
            <a:r>
              <a:rPr lang="ar-DZ" dirty="0" smtClean="0"/>
              <a:t> وذلك بهدف الفهم المعمق للوضع الملاحظ.</a:t>
            </a:r>
          </a:p>
          <a:p>
            <a:pPr algn="r" rtl="1">
              <a:buNone/>
            </a:pPr>
            <a:r>
              <a:rPr lang="ar-DZ" dirty="0" smtClean="0"/>
              <a:t>الملاحظة بدون مشاركة: هي حالة يشارك فيها الملاحظ في حياة الاشخاص الموجودين تحت </a:t>
            </a:r>
            <a:r>
              <a:rPr lang="ar-DZ" dirty="0" err="1" smtClean="0"/>
              <a:t>الملاحظة.</a:t>
            </a:r>
            <a:r>
              <a:rPr lang="ar-DZ" dirty="0" smtClean="0"/>
              <a:t> اذا كانت الظروف لا تسمح أو ليس هناك داعي للمشاركة والملاحظة عن بعد تكفي للحصول على المعلومات اللازمة.</a:t>
            </a:r>
          </a:p>
          <a:p>
            <a:pPr algn="r" rtl="1"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r" rtl="1">
              <a:buNone/>
            </a:pPr>
            <a:r>
              <a:rPr lang="ar-DZ" dirty="0" smtClean="0"/>
              <a:t>الملاحظة المستترة: هي الحالة التي لا يدري فيها الاشخاص الملاحظين انهم محل ملاحظة وذلك اما </a:t>
            </a:r>
            <a:r>
              <a:rPr lang="ar-DZ" dirty="0" err="1" smtClean="0"/>
              <a:t>بلاحظتهم</a:t>
            </a:r>
            <a:r>
              <a:rPr lang="ar-DZ" dirty="0" smtClean="0"/>
              <a:t> دون ان </a:t>
            </a:r>
            <a:r>
              <a:rPr lang="ar-DZ" dirty="0" err="1" smtClean="0"/>
              <a:t>يتمكنو</a:t>
            </a:r>
            <a:r>
              <a:rPr lang="ar-DZ" dirty="0" smtClean="0"/>
              <a:t> من ملاحظتنا </a:t>
            </a:r>
            <a:r>
              <a:rPr lang="ar-DZ" dirty="0" err="1" smtClean="0"/>
              <a:t>واما</a:t>
            </a:r>
            <a:r>
              <a:rPr lang="ar-DZ" dirty="0" smtClean="0"/>
              <a:t> ان نندمج في وسطهم دون ان يدركوا اننا ملاحظين.</a:t>
            </a:r>
          </a:p>
          <a:p>
            <a:pPr algn="r" rtl="1">
              <a:buNone/>
            </a:pPr>
            <a:r>
              <a:rPr lang="ar-DZ" dirty="0" smtClean="0"/>
              <a:t>الملاحظة المكشوفة: هي الحالة التي يعرف فيها الاشخاص الملاحظون انهم محل </a:t>
            </a:r>
            <a:r>
              <a:rPr lang="ar-DZ" dirty="0" err="1" smtClean="0"/>
              <a:t>ملاحظة.</a:t>
            </a:r>
            <a:r>
              <a:rPr lang="ar-DZ" dirty="0" smtClean="0"/>
              <a:t> ويبقي للباحث ان يبرر بذكاء سبب تواجده بين المجموعة ليسهل عليه جمع المعلومات.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ar-DZ" dirty="0" smtClean="0"/>
              <a:t>المزايا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247687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514350" indent="-514350" algn="r" rtl="1">
              <a:buFont typeface="+mj-lt"/>
              <a:buAutoNum type="arabicPeriod"/>
            </a:pPr>
            <a:r>
              <a:rPr lang="ar-DZ" u="sng" dirty="0" smtClean="0"/>
              <a:t>ادراك الواقع </a:t>
            </a:r>
            <a:r>
              <a:rPr lang="ar-DZ" u="sng" dirty="0" err="1" smtClean="0"/>
              <a:t>المباشر:</a:t>
            </a:r>
            <a:endParaRPr lang="ar-DZ" u="sng" dirty="0" smtClean="0"/>
          </a:p>
          <a:p>
            <a:pPr marL="514350" indent="-514350" algn="r" rtl="1">
              <a:buFont typeface="Wingdings" pitchFamily="2" charset="2"/>
              <a:buChar char="ü"/>
            </a:pPr>
            <a:r>
              <a:rPr lang="ar-DZ" dirty="0" smtClean="0"/>
              <a:t>تكون الفرصة لمشاهدة كل ما يحدث بكل تفاصيله.</a:t>
            </a:r>
            <a:endParaRPr lang="ar-DZ" u="sng" dirty="0" smtClean="0"/>
          </a:p>
          <a:p>
            <a:pPr marL="514350" indent="-514350" algn="r" rtl="1">
              <a:buFont typeface="Wingdings" pitchFamily="2" charset="2"/>
              <a:buChar char="ü"/>
            </a:pPr>
            <a:r>
              <a:rPr lang="ar-DZ" dirty="0" smtClean="0"/>
              <a:t>ان نصل الى هدف التفسير والتأويل يكون قائما على الواقع المباشر وهو ما لا تسمح </a:t>
            </a:r>
            <a:r>
              <a:rPr lang="ar-DZ" dirty="0" err="1" smtClean="0"/>
              <a:t>به</a:t>
            </a:r>
            <a:r>
              <a:rPr lang="ar-DZ" dirty="0" smtClean="0"/>
              <a:t> التقنيات الاخرى.</a:t>
            </a:r>
          </a:p>
          <a:p>
            <a:pPr marL="514350" indent="-514350" algn="r" rtl="1">
              <a:buNone/>
            </a:pPr>
            <a:endParaRPr lang="ar-DZ" dirty="0" smtClean="0"/>
          </a:p>
          <a:p>
            <a:pPr marL="514350" indent="-514350" algn="r" rtl="1">
              <a:buFont typeface="Wingdings" pitchFamily="2" charset="2"/>
              <a:buChar char="ü"/>
            </a:pPr>
            <a:endParaRPr lang="ar-DZ" dirty="0" smtClean="0"/>
          </a:p>
          <a:p>
            <a:pPr marL="514350" indent="-514350" algn="r" rtl="1">
              <a:buFont typeface="Wingdings" pitchFamily="2" charset="2"/>
              <a:buChar char="ü"/>
            </a:pPr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67544" y="4120480"/>
            <a:ext cx="8229600" cy="247687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20000"/>
          </a:bodyPr>
          <a:lstStyle/>
          <a:p>
            <a:pPr marL="51435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 startAt="2"/>
              <a:tabLst/>
              <a:defRPr/>
            </a:pPr>
            <a:r>
              <a:rPr kumimoji="0" lang="ar-DZ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الفهم العميق </a:t>
            </a:r>
            <a:r>
              <a:rPr kumimoji="0" lang="ar-DZ" sz="3200" b="0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للمجموعة:</a:t>
            </a:r>
            <a:endParaRPr kumimoji="0" lang="ar-DZ" sz="3200" b="0" i="0" u="sng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ar-D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نقوم بمشاهدة وتسجيل المعلومات ونحللها</a:t>
            </a:r>
            <a:r>
              <a:rPr kumimoji="0" lang="ar-DZ" sz="32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ونعيد تكرار ذلك هذا ما يسمح لنا بفهم جوانب وعناصر جوهرية يكون من الصعب ادراكها من المرة الاولى للمشاهدة.</a:t>
            </a:r>
          </a:p>
          <a:p>
            <a:pPr marL="51435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ar-DZ" sz="32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وبالتالي نستخلص حلول أو فرضيات قد تخفى على المجموعة التي نحن بصدد ملاحظتها </a:t>
            </a:r>
            <a:r>
              <a:rPr kumimoji="0" lang="ar-DZ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أنفسهم.</a:t>
            </a:r>
            <a:r>
              <a:rPr kumimoji="0" lang="ar-DZ" sz="32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lang="ar-DZ" sz="3200" u="sng" dirty="0" smtClean="0"/>
          </a:p>
          <a:p>
            <a:pPr marL="51435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endParaRPr kumimoji="0" lang="ar-D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endParaRPr kumimoji="0" lang="ar-D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 txBox="1">
            <a:spLocks/>
          </p:cNvSpPr>
          <p:nvPr/>
        </p:nvSpPr>
        <p:spPr>
          <a:xfrm>
            <a:off x="467544" y="836712"/>
            <a:ext cx="8229600" cy="14401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51435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 startAt="3"/>
              <a:tabLst/>
              <a:defRPr/>
            </a:pPr>
            <a:r>
              <a:rPr lang="ar-DZ" sz="3200" u="sng" dirty="0" smtClean="0"/>
              <a:t>بلوغ الصورة الكاملة</a:t>
            </a:r>
            <a:r>
              <a:rPr kumimoji="0" lang="ar-DZ" sz="3200" b="0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ar-DZ" sz="3200" b="0" i="0" u="sng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ar-D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تسمح الملاحظة الى فهم كل الوسط </a:t>
            </a:r>
            <a:r>
              <a:rPr kumimoji="0" lang="ar-DZ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المدروس.</a:t>
            </a:r>
            <a:r>
              <a:rPr kumimoji="0" lang="ar-D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51435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endParaRPr kumimoji="0" lang="ar-D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172819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 algn="r" rtl="1">
              <a:buFont typeface="+mj-lt"/>
              <a:buAutoNum type="arabicPeriod" startAt="4"/>
            </a:pPr>
            <a:r>
              <a:rPr lang="ar-DZ" u="sng" dirty="0" smtClean="0"/>
              <a:t>اندماج افضل </a:t>
            </a:r>
            <a:r>
              <a:rPr lang="ar-DZ" u="sng" dirty="0" err="1" smtClean="0"/>
              <a:t>للباحث:</a:t>
            </a:r>
            <a:endParaRPr lang="ar-DZ" u="sng" dirty="0" smtClean="0"/>
          </a:p>
          <a:p>
            <a:pPr marL="514350" indent="-514350" algn="r" rtl="1">
              <a:buFont typeface="Wingdings" pitchFamily="2" charset="2"/>
              <a:buChar char="ü"/>
            </a:pPr>
            <a:r>
              <a:rPr lang="ar-DZ" dirty="0" smtClean="0"/>
              <a:t>تمنح الملاحظة بالمشاركة للباحث بعد مدة حرية التنقل في الوسط وبالتالي جمع المعلومات أكثر.</a:t>
            </a:r>
            <a:endParaRPr lang="ar-DZ" u="sng" dirty="0" smtClean="0"/>
          </a:p>
          <a:p>
            <a:pPr marL="514350" indent="-514350" algn="r" rtl="1">
              <a:buNone/>
            </a:pPr>
            <a:endParaRPr lang="ar-DZ" dirty="0" smtClean="0"/>
          </a:p>
          <a:p>
            <a:pPr marL="514350" indent="-514350" algn="r" rtl="1">
              <a:buFont typeface="Wingdings" pitchFamily="2" charset="2"/>
              <a:buChar char="ü"/>
            </a:pPr>
            <a:endParaRPr lang="ar-DZ" dirty="0" smtClean="0"/>
          </a:p>
          <a:p>
            <a:pPr marL="514350" indent="-514350" algn="r" rtl="1">
              <a:buFont typeface="Wingdings" pitchFamily="2" charset="2"/>
              <a:buChar char="ü"/>
            </a:pPr>
            <a:endParaRPr lang="fr-FR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467544" y="4264496"/>
            <a:ext cx="8229600" cy="247687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51435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 startAt="5"/>
              <a:tabLst/>
              <a:defRPr/>
            </a:pPr>
            <a:r>
              <a:rPr kumimoji="0" lang="ar-DZ" sz="3200" b="0" i="0" u="sng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لا تتطلب جهدا من طرف المجموعة او </a:t>
            </a:r>
            <a:r>
              <a:rPr kumimoji="0" lang="ar-DZ" sz="3200" b="0" i="0" u="sng" strike="noStrike" kern="1200" cap="none" spc="0" normalizeH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الاشخاص </a:t>
            </a:r>
            <a:r>
              <a:rPr kumimoji="0" lang="ar-DZ" sz="3200" b="0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ar-DZ" sz="3200" b="0" i="0" u="sng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ar-D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لا تتطلب الملاحظة الاجابة عن جملة من الاسئلة أو الاستبيانات أو تغيير سلوكهم </a:t>
            </a:r>
            <a:r>
              <a:rPr lang="ar-DZ" sz="3200" dirty="0" smtClean="0"/>
              <a:t>واو أي عمل لفائدة الباحث أو الملاحظ</a:t>
            </a:r>
            <a:r>
              <a:rPr kumimoji="0" lang="ar-DZ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ar-D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endParaRPr kumimoji="0" lang="ar-D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ar-D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endParaRPr kumimoji="0" lang="ar-D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201622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514350" indent="-514350" algn="r" rtl="1">
              <a:buFont typeface="+mj-lt"/>
              <a:buAutoNum type="arabicPeriod" startAt="6"/>
            </a:pPr>
            <a:r>
              <a:rPr lang="ar-DZ" u="sng" dirty="0" smtClean="0"/>
              <a:t>يكون الاشخاص في حالة </a:t>
            </a:r>
            <a:r>
              <a:rPr lang="ar-DZ" u="sng" dirty="0" err="1" smtClean="0"/>
              <a:t>طبيعية:</a:t>
            </a:r>
            <a:endParaRPr lang="ar-DZ" u="sng" dirty="0" smtClean="0"/>
          </a:p>
          <a:p>
            <a:pPr marL="514350" indent="-514350" algn="r" rtl="1">
              <a:buFont typeface="Wingdings" pitchFamily="2" charset="2"/>
              <a:buChar char="ü"/>
            </a:pPr>
            <a:r>
              <a:rPr lang="ar-DZ" dirty="0" smtClean="0"/>
              <a:t>في الملاحظ يكون الاشخاص محل الملاحظة في حالة عير مصطنعة مما سيعود بالفائدة على البعد العفوي والأصيل للملاحظة.</a:t>
            </a:r>
            <a:endParaRPr lang="ar-DZ" u="sng" dirty="0" smtClean="0"/>
          </a:p>
          <a:p>
            <a:pPr marL="514350" indent="-514350" algn="r" rtl="1">
              <a:buNone/>
            </a:pPr>
            <a:endParaRPr lang="ar-DZ" dirty="0" smtClean="0"/>
          </a:p>
          <a:p>
            <a:pPr marL="514350" indent="-514350" algn="r" rtl="1">
              <a:buFont typeface="Wingdings" pitchFamily="2" charset="2"/>
              <a:buChar char="ü"/>
            </a:pPr>
            <a:endParaRPr lang="ar-DZ" dirty="0" smtClean="0"/>
          </a:p>
          <a:p>
            <a:pPr marL="514350" indent="-514350" algn="r" rtl="1">
              <a:buFont typeface="Wingdings" pitchFamily="2" charset="2"/>
              <a:buChar char="ü"/>
            </a:pPr>
            <a:endParaRPr lang="fr-FR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457200" y="2204864"/>
            <a:ext cx="8229600" cy="20882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/>
          <a:p>
            <a:pPr marL="51435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 startAt="7"/>
              <a:tabLst/>
              <a:defRPr/>
            </a:pPr>
            <a:r>
              <a:rPr kumimoji="0" lang="ar-DZ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معلومة</a:t>
            </a:r>
            <a:r>
              <a:rPr kumimoji="0" lang="ar-DZ" sz="3200" b="0" i="0" u="sng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دون </a:t>
            </a:r>
            <a:r>
              <a:rPr kumimoji="0" lang="ar-DZ" sz="3200" b="0" i="0" u="sng" strike="noStrike" kern="1200" cap="none" spc="0" normalizeH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وسيط</a:t>
            </a:r>
            <a:r>
              <a:rPr kumimoji="0" lang="ar-DZ" sz="3200" b="0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ar-DZ" sz="3200" b="0" i="0" u="sng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ar-D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اشراك الباحث في الوسط يسمح له بالحصول على المعلومة دون وسيط وهذا ما يسمح له </a:t>
            </a:r>
            <a:r>
              <a:rPr kumimoji="0" lang="ar-DZ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باستحظار</a:t>
            </a:r>
            <a:r>
              <a:rPr kumimoji="0" lang="ar-D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مشكلة البحث وأهدافه في ذهنه دائما</a:t>
            </a:r>
            <a:r>
              <a:rPr kumimoji="0" lang="ar-DZ" sz="32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ما يخدم البحث بطريقة أحسن</a:t>
            </a:r>
            <a:r>
              <a:rPr kumimoji="0" lang="ar-D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ar-DZ" sz="3200" b="0" i="0" u="sng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ar-D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endParaRPr kumimoji="0" lang="ar-D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العيوب</a:t>
            </a:r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395536" y="1196752"/>
            <a:ext cx="8229600" cy="216024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51435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ar-DZ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ضيق</a:t>
            </a:r>
            <a:r>
              <a:rPr kumimoji="0" lang="ar-DZ" sz="3200" b="0" i="0" u="sng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مجال </a:t>
            </a:r>
            <a:r>
              <a:rPr kumimoji="0" lang="ar-DZ" sz="3200" b="0" i="0" u="sng" strike="noStrike" kern="1200" cap="none" spc="0" normalizeH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المجموعة</a:t>
            </a:r>
            <a:r>
              <a:rPr kumimoji="0" lang="ar-DZ" sz="3200" b="0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ar-DZ" sz="3200" b="0" i="0" u="sng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ar-D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يجب التركيز على مجموعة صغيرة مما يبعد </a:t>
            </a:r>
            <a:r>
              <a:rPr lang="ar-DZ" sz="3200" dirty="0" smtClean="0"/>
              <a:t>صحة التعميم على المجتمع ككل في بعض الحالات</a:t>
            </a:r>
            <a:r>
              <a:rPr kumimoji="0" lang="ar-DZ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ar-DZ" sz="3200" b="0" i="0" u="sng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ar-D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endParaRPr kumimoji="0" lang="ar-D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539552" y="116632"/>
            <a:ext cx="8229600" cy="208823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514350" indent="-514350" algn="r" rtl="1">
              <a:buFont typeface="+mj-lt"/>
              <a:buAutoNum type="arabicPeriod" startAt="2"/>
            </a:pPr>
            <a:r>
              <a:rPr lang="ar-DZ" u="sng" dirty="0" smtClean="0"/>
              <a:t>عدم مشاهدة بعض الوقائع </a:t>
            </a:r>
            <a:r>
              <a:rPr lang="ar-DZ" u="sng" dirty="0" err="1" smtClean="0"/>
              <a:t>المهمة:</a:t>
            </a:r>
            <a:endParaRPr lang="ar-DZ" u="sng" dirty="0" smtClean="0"/>
          </a:p>
          <a:p>
            <a:pPr marL="514350" indent="-514350" algn="r" rtl="1">
              <a:buFont typeface="Wingdings" pitchFamily="2" charset="2"/>
              <a:buChar char="ü"/>
            </a:pPr>
            <a:r>
              <a:rPr lang="ar-DZ" dirty="0" smtClean="0"/>
              <a:t>في بعض حالات الاندماج المثالية للملاحظ في المجموعة قد تعيقه عن رؤية بعض الوقائع المهمة واعتبارها عادية وليست جديرة بالذكر أو لابد منها أو جزء لا يتجزأ من </a:t>
            </a:r>
            <a:r>
              <a:rPr lang="ar-DZ" dirty="0" err="1" smtClean="0"/>
              <a:t>العمل ....</a:t>
            </a:r>
            <a:endParaRPr lang="ar-DZ" u="sng" dirty="0" smtClean="0"/>
          </a:p>
          <a:p>
            <a:pPr marL="514350" indent="-514350" algn="r" rtl="1">
              <a:buNone/>
            </a:pPr>
            <a:endParaRPr lang="ar-DZ" dirty="0" smtClean="0"/>
          </a:p>
          <a:p>
            <a:pPr marL="514350" indent="-514350" algn="r" rtl="1">
              <a:buFont typeface="Wingdings" pitchFamily="2" charset="2"/>
              <a:buChar char="ü"/>
            </a:pPr>
            <a:endParaRPr lang="ar-DZ" dirty="0" smtClean="0"/>
          </a:p>
          <a:p>
            <a:pPr marL="514350" indent="-514350" algn="r" rtl="1">
              <a:buFont typeface="Wingdings" pitchFamily="2" charset="2"/>
              <a:buChar char="ü"/>
            </a:pPr>
            <a:endParaRPr lang="fr-FR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518864" y="2320280"/>
            <a:ext cx="8229600" cy="190080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/>
          <a:p>
            <a:pPr marL="51435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 startAt="3"/>
              <a:tabLst/>
              <a:defRPr/>
            </a:pPr>
            <a:r>
              <a:rPr kumimoji="0" lang="ar-DZ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عدم</a:t>
            </a:r>
            <a:r>
              <a:rPr kumimoji="0" lang="ar-DZ" sz="3200" b="0" i="0" u="sng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مشاهدة بعض الاحداث التي لا تتكرر </a:t>
            </a:r>
            <a:r>
              <a:rPr kumimoji="0" lang="ar-DZ" sz="3200" b="0" i="0" u="sng" strike="noStrike" kern="1200" cap="none" spc="0" normalizeH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يوميا</a:t>
            </a:r>
            <a:r>
              <a:rPr kumimoji="0" lang="ar-DZ" sz="3200" b="0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ar-DZ" sz="3200" b="0" i="0" u="sng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ar-D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في بعض الحالات التي تكون فيها مدة الملاحظة قصيرة لا يمكن عيش بعض الاحداث المهمة للبحث</a:t>
            </a:r>
            <a:r>
              <a:rPr kumimoji="0" lang="ar-DZ" sz="32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والتي لا تكرر كثيرا في الوسط </a:t>
            </a:r>
            <a:r>
              <a:rPr kumimoji="0" lang="ar-DZ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الملاحظ .</a:t>
            </a:r>
            <a:r>
              <a:rPr kumimoji="0" lang="ar-DZ" sz="32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ar-DZ" sz="3200" b="0" i="0" u="sng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ar-D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endParaRPr kumimoji="0" lang="ar-D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518864" y="4293096"/>
            <a:ext cx="8229600" cy="216024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51435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 startAt="4"/>
              <a:tabLst/>
              <a:defRPr/>
            </a:pPr>
            <a:r>
              <a:rPr lang="ar-DZ" sz="3200" u="sng" dirty="0" smtClean="0"/>
              <a:t> صعوبة الاعتماد على المعلومات المجمعة</a:t>
            </a:r>
            <a:r>
              <a:rPr kumimoji="0" lang="ar-DZ" sz="3200" b="0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ar-DZ" sz="3200" b="0" i="0" u="sng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ar-DZ" sz="3200" dirty="0" smtClean="0"/>
              <a:t>في بعض الحالات التي تكون فيها كثرة المعلومات وعدم تجانسها يكون من الصعب الاعتماد عليها</a:t>
            </a:r>
            <a:r>
              <a:rPr kumimoji="0" lang="ar-DZ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ar-DZ" sz="3200" b="0" i="0" u="sng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ar-D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endParaRPr kumimoji="0" lang="ar-D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1677</TotalTime>
  <Words>786</Words>
  <Application>Microsoft Office PowerPoint</Application>
  <PresentationFormat>Affichage à l'écran (4:3)</PresentationFormat>
  <Paragraphs>88</Paragraphs>
  <Slides>16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Thème Office</vt:lpstr>
      <vt:lpstr>المحور الثالث: تقنيات البحث مجموعة اجراءت وأدوات يستعملها الباحث منهجيا من أجل جمع المعلومات</vt:lpstr>
      <vt:lpstr>أولا: تقنية الملاحظة</vt:lpstr>
      <vt:lpstr>Diapositive 3</vt:lpstr>
      <vt:lpstr>Diapositive 4</vt:lpstr>
      <vt:lpstr>المزايا</vt:lpstr>
      <vt:lpstr>Diapositive 6</vt:lpstr>
      <vt:lpstr>Diapositive 7</vt:lpstr>
      <vt:lpstr>العيوب</vt:lpstr>
      <vt:lpstr>Diapositive 9</vt:lpstr>
      <vt:lpstr>ثانيا: مقابلة البحث</vt:lpstr>
      <vt:lpstr>المزايا</vt:lpstr>
      <vt:lpstr>العيوب</vt:lpstr>
      <vt:lpstr>ثالثا: الاستمارة</vt:lpstr>
      <vt:lpstr>المزايا</vt:lpstr>
      <vt:lpstr>السلبيات</vt:lpstr>
      <vt:lpstr>رابعا: تحليل المحتوى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المحور الثالث</dc:title>
  <dc:creator>pc</dc:creator>
  <cp:lastModifiedBy>pc</cp:lastModifiedBy>
  <cp:revision>844</cp:revision>
  <dcterms:created xsi:type="dcterms:W3CDTF">2023-10-17T10:19:30Z</dcterms:created>
  <dcterms:modified xsi:type="dcterms:W3CDTF">2023-10-26T07:22:08Z</dcterms:modified>
</cp:coreProperties>
</file>