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5" r:id="rId3"/>
    <p:sldId id="459" r:id="rId4"/>
    <p:sldId id="462" r:id="rId5"/>
    <p:sldId id="460" r:id="rId6"/>
    <p:sldId id="463" r:id="rId7"/>
    <p:sldId id="461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73" r:id="rId25"/>
    <p:sldId id="472" r:id="rId26"/>
  </p:sldIdLst>
  <p:sldSz cx="9144000" cy="6858000" type="screen4x3"/>
  <p:notesSz cx="64389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irro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66"/>
    <a:srgbClr val="FFFF00"/>
    <a:srgbClr val="66FF66"/>
    <a:srgbClr val="FFCC00"/>
    <a:srgbClr val="2F6AFD"/>
    <a:srgbClr val="FFFFCC"/>
    <a:srgbClr val="00328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950" autoAdjust="0"/>
    <p:restoredTop sz="99310" autoAdjust="0"/>
  </p:normalViewPr>
  <p:slideViewPr>
    <p:cSldViewPr snapToGrid="0">
      <p:cViewPr>
        <p:scale>
          <a:sx n="80" d="100"/>
          <a:sy n="80" d="100"/>
        </p:scale>
        <p:origin x="-172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58" y="-108"/>
      </p:cViewPr>
      <p:guideLst>
        <p:guide orient="horz" pos="2932"/>
        <p:guide pos="2028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5663" y="4437063"/>
            <a:ext cx="4727575" cy="420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6777" tIns="42628" rIns="86777" bIns="42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0925" y="815975"/>
            <a:ext cx="4337050" cy="325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62000"/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Théorie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du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Projet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 I  1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</a:rPr>
              <a:t>ere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Année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 Arch LMD   Dr.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Noureddine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Zemmouri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96000" y="76200"/>
            <a:ext cx="297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sv-SE">
                <a:solidFill>
                  <a:srgbClr val="FFFFFF"/>
                </a:solidFill>
                <a:latin typeface="Arial" charset="0"/>
              </a:rPr>
              <a:t>            Department d’Architecture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162800" y="6553200"/>
            <a:ext cx="1981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762000">
              <a:spcBef>
                <a:spcPct val="50000"/>
              </a:spcBef>
            </a:pPr>
            <a:fld id="{266277D2-0246-490B-9091-3F83761DC42E}" type="slidenum">
              <a:rPr lang="en-US">
                <a:solidFill>
                  <a:schemeClr val="bg1"/>
                </a:solidFill>
                <a:latin typeface="Arial" charset="0"/>
              </a:rPr>
              <a:pPr algn="r" defTabSz="762000">
                <a:spcBef>
                  <a:spcPct val="50000"/>
                </a:spcBef>
              </a:pPr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68263"/>
            <a:ext cx="2339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Lucida Calligraphy" pitchFamily="66" charset="0"/>
              </a:rPr>
              <a:t>Université Biskra</a:t>
            </a:r>
          </a:p>
        </p:txBody>
      </p:sp>
      <p:sp>
        <p:nvSpPr>
          <p:cNvPr id="1035" name="AutoShape 11"/>
          <p:cNvSpPr>
            <a:spLocks noChangeAspect="1" noChangeArrowheads="1" noTextEdit="1"/>
          </p:cNvSpPr>
          <p:nvPr userDrawn="1"/>
        </p:nvSpPr>
        <p:spPr bwMode="auto">
          <a:xfrm>
            <a:off x="1116013" y="1844675"/>
            <a:ext cx="164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6054" y="465438"/>
            <a:ext cx="8001000" cy="1676400"/>
          </a:xfrm>
          <a:noFill/>
          <a:ln w="12700"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FFFF66"/>
                </a:solidFill>
              </a:rPr>
              <a:t>La </a:t>
            </a:r>
            <a:r>
              <a:rPr lang="en-US" sz="3600" dirty="0" err="1" smtClean="0">
                <a:solidFill>
                  <a:srgbClr val="FFFF66"/>
                </a:solidFill>
              </a:rPr>
              <a:t>Théorie</a:t>
            </a:r>
            <a:r>
              <a:rPr lang="en-US" sz="3600" dirty="0" smtClean="0">
                <a:solidFill>
                  <a:srgbClr val="FFFF66"/>
                </a:solidFill>
              </a:rPr>
              <a:t> du </a:t>
            </a:r>
            <a:r>
              <a:rPr lang="en-US" sz="3600" dirty="0" err="1" smtClean="0">
                <a:solidFill>
                  <a:srgbClr val="FFFF66"/>
                </a:solidFill>
              </a:rPr>
              <a:t>projet</a:t>
            </a:r>
            <a:r>
              <a:rPr lang="en-US" sz="3600" dirty="0" smtClean="0">
                <a:solidFill>
                  <a:srgbClr val="FFFF66"/>
                </a:solidFill>
              </a:rPr>
              <a:t> </a:t>
            </a:r>
            <a:r>
              <a:rPr lang="en-US" sz="3600" dirty="0" err="1">
                <a:solidFill>
                  <a:srgbClr val="FFFF66"/>
                </a:solidFill>
              </a:rPr>
              <a:t>d’Architecture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8054" y="1946190"/>
            <a:ext cx="6477000" cy="971550"/>
          </a:xfrm>
          <a:noFill/>
          <a:ln w="12700"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dirty="0" err="1">
                <a:solidFill>
                  <a:srgbClr val="FFFFFF"/>
                </a:solidFill>
              </a:rPr>
              <a:t>Méthodologie</a:t>
            </a:r>
            <a:r>
              <a:rPr lang="en-US" dirty="0">
                <a:solidFill>
                  <a:srgbClr val="FFFFFF"/>
                </a:solidFill>
              </a:rPr>
              <a:t> de Projection</a:t>
            </a:r>
          </a:p>
          <a:p>
            <a:pPr marL="342900" indent="-342900"/>
            <a:endParaRPr lang="en-US" dirty="0">
              <a:solidFill>
                <a:srgbClr val="FFFFFF"/>
              </a:solidFill>
            </a:endParaRPr>
          </a:p>
          <a:p>
            <a:pPr marL="342900" indent="-342900"/>
            <a:endParaRPr lang="en-US" sz="3600" dirty="0">
              <a:solidFill>
                <a:srgbClr val="FFFFFF"/>
              </a:solidFill>
            </a:endParaRPr>
          </a:p>
          <a:p>
            <a:pPr marL="342900" indent="-342900"/>
            <a:endParaRPr lang="en-US" sz="2800" dirty="0">
              <a:solidFill>
                <a:srgbClr val="FFFFFF"/>
              </a:solidFill>
            </a:endParaRPr>
          </a:p>
          <a:p>
            <a:pPr marL="342900" indent="-342900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7303" y="2783474"/>
            <a:ext cx="7281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Lucida Sans" pitchFamily="34" charset="0"/>
              </a:rPr>
              <a:t>Théorie du Projet I 1</a:t>
            </a:r>
            <a:r>
              <a:rPr lang="fr-FR" sz="1800" baseline="30000" dirty="0" smtClean="0">
                <a:latin typeface="Lucida Sans" pitchFamily="34" charset="0"/>
              </a:rPr>
              <a:t>ere</a:t>
            </a:r>
            <a:r>
              <a:rPr lang="fr-FR" sz="1800" dirty="0" smtClean="0">
                <a:latin typeface="Lucida Sans" pitchFamily="34" charset="0"/>
              </a:rPr>
              <a:t> Année Architecture / Système LMD</a:t>
            </a:r>
          </a:p>
          <a:p>
            <a:endParaRPr lang="fr-FR" sz="1800" dirty="0" smtClean="0">
              <a:latin typeface="Lucida Sans" pitchFamily="34" charset="0"/>
            </a:endParaRPr>
          </a:p>
          <a:p>
            <a:r>
              <a:rPr lang="fr-FR" sz="1800" dirty="0" smtClean="0">
                <a:latin typeface="Lucida Sans" pitchFamily="34" charset="0"/>
              </a:rPr>
              <a:t>Année Académique 2020-2021</a:t>
            </a:r>
          </a:p>
          <a:p>
            <a:endParaRPr lang="fr-FR" sz="1800" dirty="0" smtClean="0">
              <a:latin typeface="Lucida Sans" pitchFamily="34" charset="0"/>
            </a:endParaRPr>
          </a:p>
          <a:p>
            <a:r>
              <a:rPr lang="fr-FR" sz="1800" dirty="0" smtClean="0">
                <a:latin typeface="Lucida Sans" pitchFamily="34" charset="0"/>
              </a:rPr>
              <a:t>Chargé de la matière Dr. </a:t>
            </a:r>
            <a:r>
              <a:rPr lang="fr-FR" sz="1800" dirty="0" err="1" smtClean="0">
                <a:latin typeface="Lucida Sans" pitchFamily="34" charset="0"/>
              </a:rPr>
              <a:t>Noureddine</a:t>
            </a:r>
            <a:r>
              <a:rPr lang="fr-FR" sz="1800" dirty="0" smtClean="0">
                <a:latin typeface="Lucida Sans" pitchFamily="34" charset="0"/>
              </a:rPr>
              <a:t> </a:t>
            </a:r>
            <a:r>
              <a:rPr lang="fr-FR" sz="1800" dirty="0" err="1" smtClean="0">
                <a:latin typeface="Lucida Sans" pitchFamily="34" charset="0"/>
              </a:rPr>
              <a:t>Zemmouri</a:t>
            </a:r>
            <a:endParaRPr lang="fr-FR" sz="1800" dirty="0">
              <a:latin typeface="Lucida Sans" pitchFamily="34" charset="0"/>
            </a:endParaRPr>
          </a:p>
        </p:txBody>
      </p:sp>
    </p:spTree>
  </p:cSld>
  <p:clrMapOvr>
    <a:masterClrMapping/>
  </p:clrMapOvr>
  <p:transition advTm="202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465" y="522348"/>
            <a:ext cx="8229600" cy="838620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Le Corbusier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5551"/>
          </a:xfrm>
        </p:spPr>
        <p:txBody>
          <a:bodyPr/>
          <a:lstStyle/>
          <a:p>
            <a:pPr algn="ctr"/>
            <a:r>
              <a:rPr lang="fr-FR" dirty="0" smtClean="0"/>
              <a:t> </a:t>
            </a:r>
            <a:r>
              <a:rPr lang="fr-FR" sz="3600" b="1" i="1" u="sng" dirty="0" smtClean="0"/>
              <a:t>L'architecture est le </a:t>
            </a:r>
            <a:r>
              <a:rPr lang="fr-FR" sz="3600" b="1" i="1" u="sng" dirty="0" smtClean="0">
                <a:solidFill>
                  <a:srgbClr val="FF0000"/>
                </a:solidFill>
              </a:rPr>
              <a:t>jeu</a:t>
            </a:r>
            <a:r>
              <a:rPr lang="fr-FR" sz="3600" b="1" i="1" u="sng" dirty="0" smtClean="0"/>
              <a:t> savant correct et magnifique des volumes assemblés sous la lumière</a:t>
            </a:r>
            <a:endParaRPr lang="fr-FR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53854" y="627105"/>
            <a:ext cx="3742810" cy="47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657171" y="1087394"/>
            <a:ext cx="4091413" cy="39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639" y="5554105"/>
            <a:ext cx="3162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613" y="5237592"/>
            <a:ext cx="2857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340" y="510363"/>
            <a:ext cx="8229600" cy="1055556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Malek </a:t>
            </a:r>
            <a:r>
              <a:rPr lang="fr-FR" sz="4000" dirty="0" err="1" smtClean="0">
                <a:solidFill>
                  <a:schemeClr val="tx1"/>
                </a:solidFill>
              </a:rPr>
              <a:t>Benabi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1541"/>
          </a:xfrm>
        </p:spPr>
        <p:txBody>
          <a:bodyPr/>
          <a:lstStyle/>
          <a:p>
            <a:pPr algn="ctr"/>
            <a:r>
              <a:rPr lang="fr-FR" sz="3600" b="1" i="1" u="sng" dirty="0" smtClean="0"/>
              <a:t>La civilisation n'est pas un entassement, mais une construction, une architecture.</a:t>
            </a:r>
            <a:endParaRPr lang="fr-FR" sz="3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18759" y="480585"/>
            <a:ext cx="4982645" cy="58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85411" y="460415"/>
            <a:ext cx="3758589" cy="58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8984"/>
            <a:ext cx="8229600" cy="898654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tx1"/>
                </a:solidFill>
              </a:rPr>
              <a:t>Wolfgang </a:t>
            </a:r>
            <a:r>
              <a:rPr lang="fr-FR" sz="4000" b="1" dirty="0" err="1" smtClean="0">
                <a:solidFill>
                  <a:schemeClr val="tx1"/>
                </a:solidFill>
              </a:rPr>
              <a:t>von</a:t>
            </a:r>
            <a:r>
              <a:rPr lang="fr-FR" sz="4000" b="1" dirty="0" smtClean="0">
                <a:solidFill>
                  <a:schemeClr val="tx1"/>
                </a:solidFill>
              </a:rPr>
              <a:t> Goethe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325" y="1517076"/>
            <a:ext cx="5429250" cy="1192426"/>
          </a:xfrm>
        </p:spPr>
        <p:txBody>
          <a:bodyPr/>
          <a:lstStyle/>
          <a:p>
            <a:pPr algn="ctr"/>
            <a:r>
              <a:rPr lang="fr-FR" sz="3600" b="1" i="1" u="sng" dirty="0" smtClean="0"/>
              <a:t>L'architecture, c'est de la </a:t>
            </a:r>
            <a:r>
              <a:rPr lang="fr-FR" sz="3600" b="1" i="1" u="sng" dirty="0" smtClean="0">
                <a:solidFill>
                  <a:srgbClr val="FF0000"/>
                </a:solidFill>
              </a:rPr>
              <a:t>musique</a:t>
            </a:r>
            <a:r>
              <a:rPr lang="fr-FR" sz="3600" b="1" i="1" u="sng" dirty="0" smtClean="0"/>
              <a:t> figée.</a:t>
            </a:r>
            <a:endParaRPr lang="fr-FR" sz="3600" i="1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3804"/>
            <a:ext cx="2686307" cy="298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951" y="2727506"/>
            <a:ext cx="2920643" cy="300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78260" y="1175448"/>
            <a:ext cx="3365740" cy="49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476" y="6209025"/>
            <a:ext cx="1809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550"/>
            <a:ext cx="8229600" cy="775087"/>
          </a:xfrm>
        </p:spPr>
        <p:txBody>
          <a:bodyPr/>
          <a:lstStyle/>
          <a:p>
            <a:r>
              <a:rPr lang="fr-FR" sz="3600" dirty="0" smtClean="0">
                <a:solidFill>
                  <a:srgbClr val="FFFF00"/>
                </a:solidFill>
              </a:rPr>
              <a:t>Quel est le rôle d'un architecte </a:t>
            </a:r>
            <a:r>
              <a:rPr lang="fr-FR" sz="4000" dirty="0" smtClean="0">
                <a:solidFill>
                  <a:srgbClr val="FFFF00"/>
                </a:solidFill>
              </a:rPr>
              <a:t>?</a:t>
            </a:r>
            <a:br>
              <a:rPr lang="fr-FR" sz="4000" dirty="0" smtClean="0">
                <a:solidFill>
                  <a:srgbClr val="FFFF00"/>
                </a:solidFill>
              </a:rPr>
            </a:b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557" y="1550773"/>
            <a:ext cx="8674443" cy="45259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fr-FR" dirty="0" smtClean="0"/>
              <a:t> La vocation de l’architecte est de participer à tout ce qui relève de </a:t>
            </a:r>
            <a:r>
              <a:rPr lang="fr-FR" dirty="0" smtClean="0">
                <a:solidFill>
                  <a:srgbClr val="FFFF00"/>
                </a:solidFill>
              </a:rPr>
              <a:t>l’aménagement de l’espace </a:t>
            </a:r>
            <a:r>
              <a:rPr lang="fr-FR" dirty="0" smtClean="0"/>
              <a:t>et plus particulièrement de </a:t>
            </a:r>
            <a:r>
              <a:rPr lang="fr-FR" dirty="0" smtClean="0">
                <a:solidFill>
                  <a:srgbClr val="FFFF00"/>
                </a:solidFill>
              </a:rPr>
              <a:t>l’acte de bâtir</a:t>
            </a:r>
            <a:r>
              <a:rPr lang="fr-FR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</a:pPr>
            <a:r>
              <a:rPr lang="fr-FR" dirty="0" smtClean="0"/>
              <a:t> L'architecte intervient sur la construction, la réhabilitation, l'adaptation des paysages, des édifices publics ou privés, à usage d'habitation, professionnel, industriel, commercial, etc.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237" y="1043858"/>
            <a:ext cx="8229600" cy="4525963"/>
          </a:xfrm>
        </p:spPr>
        <p:txBody>
          <a:bodyPr/>
          <a:lstStyle/>
          <a:p>
            <a:r>
              <a:rPr lang="fr-FR" dirty="0" smtClean="0"/>
              <a:t>Son concours est obligatoire pour l'établissement du projet architectural faisant l'objet </a:t>
            </a:r>
            <a:r>
              <a:rPr lang="fr-FR" dirty="0" smtClean="0">
                <a:solidFill>
                  <a:srgbClr val="FFFF00"/>
                </a:solidFill>
              </a:rPr>
              <a:t>d'une demande de permis de construire.</a:t>
            </a:r>
          </a:p>
          <a:p>
            <a:pPr algn="ctr"/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L'architecte répond aux attentes de chaque usager en veillant au respect de l'intérêt collectif.</a:t>
            </a:r>
          </a:p>
          <a:p>
            <a:pPr algn="ctr">
              <a:buNone/>
            </a:pP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8412"/>
            <a:ext cx="8229600" cy="5557752"/>
          </a:xfrm>
        </p:spPr>
        <p:txBody>
          <a:bodyPr/>
          <a:lstStyle/>
          <a:p>
            <a:r>
              <a:rPr lang="fr-FR" dirty="0" smtClean="0"/>
              <a:t>L’architecte est chargé par le client, appelé </a:t>
            </a:r>
            <a:r>
              <a:rPr lang="fr-FR" dirty="0" smtClean="0">
                <a:solidFill>
                  <a:srgbClr val="FFFF00"/>
                </a:solidFill>
              </a:rPr>
              <a:t>maître d’ouvrage</a:t>
            </a:r>
            <a:r>
              <a:rPr lang="fr-FR" dirty="0" smtClean="0"/>
              <a:t>, de concevoir le projet architectural.</a:t>
            </a:r>
          </a:p>
          <a:p>
            <a:pPr algn="ctr">
              <a:buNone/>
            </a:pPr>
            <a:endParaRPr lang="fr-FR" dirty="0" smtClean="0"/>
          </a:p>
          <a:p>
            <a:r>
              <a:rPr lang="fr-FR" dirty="0" smtClean="0"/>
              <a:t>Ce projet définit par </a:t>
            </a:r>
            <a:r>
              <a:rPr lang="fr-FR" dirty="0" smtClean="0">
                <a:solidFill>
                  <a:srgbClr val="FFFF00"/>
                </a:solidFill>
              </a:rPr>
              <a:t>des plans et documents écrits</a:t>
            </a:r>
            <a:r>
              <a:rPr lang="fr-FR" dirty="0" smtClean="0"/>
              <a:t> </a:t>
            </a:r>
            <a:r>
              <a:rPr lang="fr-FR" b="1" dirty="0" smtClean="0"/>
              <a:t>l’implantation</a:t>
            </a:r>
            <a:r>
              <a:rPr lang="fr-FR" dirty="0" smtClean="0"/>
              <a:t> des bâtiments, leur </a:t>
            </a:r>
            <a:r>
              <a:rPr lang="fr-FR" b="1" dirty="0" smtClean="0"/>
              <a:t>composition</a:t>
            </a:r>
            <a:r>
              <a:rPr lang="fr-FR" dirty="0" smtClean="0"/>
              <a:t>, leur </a:t>
            </a:r>
            <a:r>
              <a:rPr lang="fr-FR" b="1" dirty="0" smtClean="0"/>
              <a:t>organisation</a:t>
            </a:r>
            <a:r>
              <a:rPr lang="fr-FR" dirty="0" smtClean="0"/>
              <a:t> et </a:t>
            </a:r>
            <a:r>
              <a:rPr lang="fr-FR" b="1" dirty="0" smtClean="0"/>
              <a:t>l’expression</a:t>
            </a:r>
            <a:r>
              <a:rPr lang="fr-FR" dirty="0" smtClean="0"/>
              <a:t> de leur </a:t>
            </a:r>
            <a:r>
              <a:rPr lang="fr-FR" b="1" dirty="0" smtClean="0"/>
              <a:t>volume</a:t>
            </a:r>
            <a:r>
              <a:rPr lang="fr-FR" dirty="0" smtClean="0"/>
              <a:t> ainsi que le choix des </a:t>
            </a:r>
            <a:r>
              <a:rPr lang="fr-FR" b="1" dirty="0" smtClean="0"/>
              <a:t>matériaux</a:t>
            </a:r>
            <a:r>
              <a:rPr lang="fr-FR" dirty="0" smtClean="0"/>
              <a:t> et des </a:t>
            </a:r>
            <a:r>
              <a:rPr lang="fr-FR" b="1" dirty="0" smtClean="0"/>
              <a:t>couleurs</a:t>
            </a:r>
            <a:r>
              <a:rPr lang="fr-FR" dirty="0" smtClean="0"/>
              <a:t>.</a:t>
            </a:r>
          </a:p>
          <a:p>
            <a:r>
              <a:rPr lang="fr-FR" dirty="0" smtClean="0"/>
              <a:t> 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37953"/>
            <a:ext cx="8229600" cy="5488210"/>
          </a:xfrm>
        </p:spPr>
        <p:txBody>
          <a:bodyPr/>
          <a:lstStyle/>
          <a:p>
            <a:r>
              <a:rPr lang="fr-FR" dirty="0" smtClean="0"/>
              <a:t>Outre l’établissement du projet architectural, l’architecte est compétent pour intervenir à tous les niveaux d’un projet, de la conception à la réalisation des travaux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- choix du terrain 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conception 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expertise 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évaluation économique</a:t>
            </a:r>
            <a:r>
              <a:rPr lang="fr-FR" dirty="0" smtClean="0"/>
              <a:t> 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610" y="940983"/>
            <a:ext cx="8229600" cy="514084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solidFill>
                  <a:srgbClr val="FFFF00"/>
                </a:solidFill>
              </a:rPr>
              <a:t> - montage financier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 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démarches administratives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appel d’offre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suivi du chantier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- réception des travaux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75" y="1019507"/>
            <a:ext cx="7400259" cy="47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935" y="1440280"/>
            <a:ext cx="8229600" cy="242997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Architecture entre Discipline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&amp;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Métier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8984"/>
            <a:ext cx="8686800" cy="5607179"/>
          </a:xfrm>
        </p:spPr>
        <p:txBody>
          <a:bodyPr/>
          <a:lstStyle/>
          <a:p>
            <a:r>
              <a:rPr lang="fr-FR" dirty="0" smtClean="0"/>
              <a:t>Sa prestation complète est facteur de: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- Qualité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- Performances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- Economie </a:t>
            </a:r>
          </a:p>
          <a:p>
            <a:pPr algn="ctr"/>
            <a:endParaRPr lang="fr-FR" dirty="0" smtClean="0"/>
          </a:p>
          <a:p>
            <a:r>
              <a:rPr lang="fr-FR" dirty="0" smtClean="0"/>
              <a:t>Elle garantit au client: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-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le meilleur rapport qualité/prix 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- des économies appréciables.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340" y="661086"/>
            <a:ext cx="8229600" cy="5566719"/>
          </a:xfrm>
        </p:spPr>
        <p:txBody>
          <a:bodyPr/>
          <a:lstStyle/>
          <a:p>
            <a:r>
              <a:rPr lang="fr-FR" b="1" dirty="0" smtClean="0"/>
              <a:t>En Algérie, font appel à l’architecte :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  - le particulier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parce que construire ou rénover est l’une des décisions les plus importantes de sa vie et de celles de sa famille.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- l’élu local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parce qu’il est jugé, avec son équipe, sur sa capacité à parfaire le territoire, améliorer les équipements collectifs et la qualité de la vie de ses concitoyens.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36373"/>
            <a:ext cx="8229600" cy="5591432"/>
          </a:xfrm>
        </p:spPr>
        <p:txBody>
          <a:bodyPr/>
          <a:lstStyle/>
          <a:p>
            <a:r>
              <a:rPr lang="fr-FR" dirty="0" smtClean="0"/>
              <a:t>- </a:t>
            </a:r>
            <a:r>
              <a:rPr lang="fr-FR" b="1" dirty="0" smtClean="0"/>
              <a:t>le commerçant</a:t>
            </a: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>parce que l’aménagement de son magasin et l’agencement de sa vitrine influent sur son chiffre d’affaire </a:t>
            </a:r>
            <a:br>
              <a:rPr lang="fr-FR" dirty="0" smtClean="0"/>
            </a:br>
            <a:r>
              <a:rPr lang="fr-FR" b="1" dirty="0" smtClean="0"/>
              <a:t>- le promoteur</a:t>
            </a: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>parce qu’acheteurs et locataires sont de plus en plus sensibles à la qualité des espaces, des prestations et de l’environnement, facteurs de meilleure commercialisation.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914" y="543697"/>
            <a:ext cx="8229600" cy="583239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- </a:t>
            </a:r>
            <a:r>
              <a:rPr lang="fr-FR" b="1" dirty="0" smtClean="0"/>
              <a:t>l’industriel</a:t>
            </a: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>car la fonctionnalité, la souplesse d’utilisation et les performances techniques des locaux sont garants d’une meilleure productivité. L’ambiance des lieux de travail et leur image sont autant d’atouts pour l’entreprise. </a:t>
            </a:r>
            <a:br>
              <a:rPr lang="fr-FR" dirty="0" smtClean="0"/>
            </a:br>
            <a:r>
              <a:rPr lang="fr-FR" b="1" dirty="0" smtClean="0"/>
              <a:t>- les copropriétaires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car l’aménagement et l’entretien des parties communes influent sur le montant des charges et la pérennité du patrimoine.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446" y="1297174"/>
            <a:ext cx="8867553" cy="4802468"/>
          </a:xfrm>
        </p:spPr>
        <p:txBody>
          <a:bodyPr/>
          <a:lstStyle/>
          <a:p>
            <a:pPr marL="85725" indent="-85725">
              <a:buNone/>
            </a:pPr>
            <a:r>
              <a:rPr lang="fr-FR" dirty="0" smtClean="0"/>
              <a:t> </a:t>
            </a:r>
            <a:r>
              <a:rPr lang="fr-FR" b="1" u="sng" dirty="0" smtClean="0"/>
              <a:t>L'architecte (Maitre d’Œuvre</a:t>
            </a:r>
            <a:r>
              <a:rPr lang="fr-FR" b="1" dirty="0" smtClean="0"/>
              <a:t>) </a:t>
            </a:r>
            <a:r>
              <a:rPr lang="fr-FR" dirty="0" smtClean="0"/>
              <a:t> créateur artistique du bâtiment  </a:t>
            </a:r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u="sng" dirty="0" smtClean="0"/>
              <a:t>Mission:</a:t>
            </a:r>
          </a:p>
          <a:p>
            <a:pPr>
              <a:buNone/>
            </a:pPr>
            <a:r>
              <a:rPr lang="fr-FR" sz="2800" dirty="0" smtClean="0"/>
              <a:t>	concevoir les plans diriger la réalisation d'œuvres architecturales pour le compte du </a:t>
            </a:r>
            <a:r>
              <a:rPr lang="fr-FR" sz="2800" b="1" u="sng" dirty="0" smtClean="0"/>
              <a:t>Maitre d’Ouvrage (Client) </a:t>
            </a:r>
            <a:r>
              <a:rPr lang="fr-FR" sz="2800" dirty="0" smtClean="0"/>
              <a:t>suivant des directives appelées </a:t>
            </a:r>
            <a:r>
              <a:rPr lang="fr-FR" sz="2800" b="1" u="sng" dirty="0" smtClean="0"/>
              <a:t>Cahier des Charges</a:t>
            </a:r>
            <a:endParaRPr lang="fr-FR" b="1" u="sng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18984"/>
            <a:ext cx="8229600" cy="898654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Conclusion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444" y="1297174"/>
            <a:ext cx="8229600" cy="4802468"/>
          </a:xfrm>
        </p:spPr>
        <p:txBody>
          <a:bodyPr/>
          <a:lstStyle/>
          <a:p>
            <a:r>
              <a:rPr lang="fr-FR" b="1" u="sng" dirty="0" smtClean="0"/>
              <a:t>Champs d’Intervention de l’Architecte: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i="1" dirty="0" smtClean="0"/>
              <a:t>Conception de bâtiment institutionnel, commercial, industriel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i="1" dirty="0" smtClean="0"/>
              <a:t>Structures civiles diverses, tels que des ponts, des monuments, œuvres d'art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i="1" dirty="0" smtClean="0"/>
              <a:t>Aménagement et Urbanisme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18984"/>
            <a:ext cx="8229600" cy="898654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Conclusion Suite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0054"/>
            <a:ext cx="8229600" cy="88689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Définition de l’Architecture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51670"/>
          </a:xfrm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Art</a:t>
            </a:r>
            <a:r>
              <a:rPr lang="fr-FR" sz="3600" dirty="0" smtClean="0"/>
              <a:t> de bâtir</a:t>
            </a:r>
          </a:p>
          <a:p>
            <a:r>
              <a:rPr lang="fr-FR" sz="3600" dirty="0" smtClean="0"/>
              <a:t>l’ensemble des caractéristiques telles que la forme, la symbolique, ou les propriétés d’usage.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74" y="988541"/>
            <a:ext cx="3632887" cy="439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260" y="1251465"/>
            <a:ext cx="4232189" cy="39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51" y="5613057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5415349"/>
            <a:ext cx="1314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448" y="552894"/>
            <a:ext cx="8867552" cy="5720316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/>
              <a:t>On ajoute en général un qualificatif distinctif de la mise en ensemble par: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 smtClean="0"/>
              <a:t> style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 smtClean="0"/>
              <a:t>Usage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 smtClean="0"/>
              <a:t>Époque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 smtClean="0"/>
              <a:t>Matière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 smtClean="0"/>
              <a:t> etc.</a:t>
            </a:r>
          </a:p>
          <a:p>
            <a:pPr marL="85725" indent="-85725">
              <a:buNone/>
            </a:pPr>
            <a:r>
              <a:rPr lang="fr-FR" sz="3600" dirty="0" smtClean="0"/>
              <a:t> </a:t>
            </a:r>
            <a:r>
              <a:rPr lang="fr-FR" sz="3600" i="1" dirty="0" smtClean="0"/>
              <a:t>Architecture</a:t>
            </a:r>
            <a:r>
              <a:rPr lang="fr-FR" sz="3600" dirty="0" smtClean="0"/>
              <a:t> militaire, </a:t>
            </a:r>
            <a:r>
              <a:rPr lang="fr-FR" sz="3600" i="1" dirty="0" smtClean="0"/>
              <a:t>Architecture</a:t>
            </a:r>
            <a:r>
              <a:rPr lang="fr-FR" sz="3600" dirty="0" smtClean="0"/>
              <a:t> Islamique, </a:t>
            </a:r>
            <a:r>
              <a:rPr lang="fr-FR" sz="3600" i="1" dirty="0" smtClean="0"/>
              <a:t>Architecture</a:t>
            </a:r>
            <a:r>
              <a:rPr lang="fr-FR" sz="3600" dirty="0" smtClean="0"/>
              <a:t> moderne, </a:t>
            </a:r>
            <a:r>
              <a:rPr lang="fr-FR" sz="3600" i="1" dirty="0" smtClean="0"/>
              <a:t>Architecture</a:t>
            </a:r>
            <a:r>
              <a:rPr lang="fr-FR" sz="3600" dirty="0" smtClean="0"/>
              <a:t> bois, etc.</a:t>
            </a:r>
            <a:endParaRPr lang="fr-F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3424238"/>
            <a:ext cx="14763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338" y="741405"/>
            <a:ext cx="4103113" cy="45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02" y="766119"/>
            <a:ext cx="4112467" cy="45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157" y="5356397"/>
            <a:ext cx="3200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020" y="5474301"/>
            <a:ext cx="2352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76250"/>
            <a:ext cx="4497087" cy="26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209800" y="3192178"/>
            <a:ext cx="4501357" cy="31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41404"/>
            <a:ext cx="8229600" cy="676233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Selon Vitruve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0081"/>
          </a:xfrm>
        </p:spPr>
        <p:txBody>
          <a:bodyPr/>
          <a:lstStyle/>
          <a:p>
            <a:r>
              <a:rPr lang="fr-FR" b="1" i="1" u="sng" dirty="0" smtClean="0"/>
              <a:t>Vitruve, l'architecture est une </a:t>
            </a:r>
            <a:r>
              <a:rPr lang="fr-FR" b="1" i="1" u="sng" dirty="0" smtClean="0">
                <a:solidFill>
                  <a:srgbClr val="FF0000"/>
                </a:solidFill>
              </a:rPr>
              <a:t>science</a:t>
            </a:r>
            <a:r>
              <a:rPr lang="fr-FR" b="1" i="1" u="sng" dirty="0" smtClean="0"/>
              <a:t> qui s'acquiert par la pratique et la théorie. L'architecte doit avoir de nombreuses connaissances en géométrie, en dessin, en histoire, en mathématiques, en optique.</a:t>
            </a:r>
            <a:endParaRPr lang="fr-FR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703" y="797744"/>
            <a:ext cx="3720026" cy="515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330021" y="2075934"/>
            <a:ext cx="4443275" cy="27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839DA9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1CCD1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rr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rror" pitchFamily="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Pages>1</Pages>
  <Words>260</Words>
  <Application>Microsoft Office PowerPoint</Application>
  <PresentationFormat>Affichage à l'écran (4:3)</PresentationFormat>
  <Paragraphs>70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Microsoft Office 98</vt:lpstr>
      <vt:lpstr>La Théorie du projet d’Architecture</vt:lpstr>
      <vt:lpstr>Architecture entre Discipline  &amp;  Métier</vt:lpstr>
      <vt:lpstr>Définition de l’Architecture</vt:lpstr>
      <vt:lpstr>Diapositive 4</vt:lpstr>
      <vt:lpstr>Diapositive 5</vt:lpstr>
      <vt:lpstr>Diapositive 6</vt:lpstr>
      <vt:lpstr>Diapositive 7</vt:lpstr>
      <vt:lpstr>Selon Vitruve</vt:lpstr>
      <vt:lpstr>Diapositive 9</vt:lpstr>
      <vt:lpstr>Le Corbusier</vt:lpstr>
      <vt:lpstr>Diapositive 11</vt:lpstr>
      <vt:lpstr>Malek Benabi</vt:lpstr>
      <vt:lpstr>Diapositive 13</vt:lpstr>
      <vt:lpstr>Wolfgang von Goethe</vt:lpstr>
      <vt:lpstr>Quel est le rôle d'un architecte ? 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Conclusion</vt:lpstr>
      <vt:lpstr>Conclusion Suite</vt:lpstr>
    </vt:vector>
  </TitlesOfParts>
  <Company>Chalmers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Projet</dc:title>
  <dc:subject/>
  <dc:creator>Noureddine Zemmouri</dc:creator>
  <cp:keywords/>
  <dc:description/>
  <cp:lastModifiedBy>Youcef</cp:lastModifiedBy>
  <cp:revision>451</cp:revision>
  <cp:lastPrinted>1998-09-09T13:47:47Z</cp:lastPrinted>
  <dcterms:created xsi:type="dcterms:W3CDTF">1998-08-14T14:45:08Z</dcterms:created>
  <dcterms:modified xsi:type="dcterms:W3CDTF">2021-01-08T19:38:19Z</dcterms:modified>
</cp:coreProperties>
</file>