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8" r:id="rId2"/>
    <p:sldMasterId id="2147483686" r:id="rId3"/>
    <p:sldMasterId id="2147483673" r:id="rId4"/>
    <p:sldMasterId id="2147483660" r:id="rId5"/>
  </p:sldMasterIdLst>
  <p:sldIdLst>
    <p:sldId id="256" r:id="rId6"/>
    <p:sldId id="257" r:id="rId7"/>
    <p:sldId id="275" r:id="rId8"/>
    <p:sldId id="270" r:id="rId9"/>
    <p:sldId id="276" r:id="rId10"/>
    <p:sldId id="268" r:id="rId11"/>
    <p:sldId id="271" r:id="rId12"/>
    <p:sldId id="273" r:id="rId13"/>
    <p:sldId id="274" r:id="rId14"/>
    <p:sldId id="269" r:id="rId15"/>
    <p:sldId id="267" r:id="rId16"/>
    <p:sldId id="258" r:id="rId17"/>
    <p:sldId id="259" r:id="rId18"/>
    <p:sldId id="261" r:id="rId19"/>
    <p:sldId id="260" r:id="rId20"/>
    <p:sldId id="262" r:id="rId21"/>
    <p:sldId id="263" r:id="rId22"/>
    <p:sldId id="277" r:id="rId23"/>
    <p:sldId id="264" r:id="rId24"/>
    <p:sldId id="265" r:id="rId25"/>
    <p:sldId id="266"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1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E53FA95-F562-4E26-AB13-9D1A9CCB8F48}" type="datetimeFigureOut">
              <a:rPr lang="fr-FR" smtClean="0"/>
              <a:pPr/>
              <a:t>02/01/2021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6674B5-B894-4ACF-9EA8-4C3EF159E328}"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53FA95-F562-4E26-AB13-9D1A9CCB8F48}" type="datetimeFigureOut">
              <a:rPr lang="fr-FR" smtClean="0"/>
              <a:pPr/>
              <a:t>02/01/2021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6674B5-B894-4ACF-9EA8-4C3EF159E328}" type="slidenum">
              <a:rPr lang="fr-FR" smtClean="0"/>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E53FA95-F562-4E26-AB13-9D1A9CCB8F48}" type="datetimeFigureOut">
              <a:rPr lang="fr-FR" smtClean="0"/>
              <a:pPr/>
              <a:t>02/01/2021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6674B5-B894-4ACF-9EA8-4C3EF159E328}" type="slidenum">
              <a:rPr lang="fr-FR" smtClean="0"/>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E53FA95-F562-4E26-AB13-9D1A9CCB8F48}" type="datetimeFigureOut">
              <a:rPr lang="fr-FR" smtClean="0"/>
              <a:pPr/>
              <a:t>02/01/2021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6674B5-B894-4ACF-9EA8-4C3EF159E328}"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E53FA95-F562-4E26-AB13-9D1A9CCB8F48}" type="datetimeFigureOut">
              <a:rPr lang="fr-FR" smtClean="0"/>
              <a:pPr/>
              <a:t>02/01/2021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56674B5-B894-4ACF-9EA8-4C3EF159E328}"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E53FA95-F562-4E26-AB13-9D1A9CCB8F48}" type="datetimeFigureOut">
              <a:rPr lang="fr-FR" smtClean="0"/>
              <a:pPr/>
              <a:t>02/01/2021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56674B5-B894-4ACF-9EA8-4C3EF159E328}"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E53FA95-F562-4E26-AB13-9D1A9CCB8F48}" type="datetimeFigureOut">
              <a:rPr lang="fr-FR" smtClean="0"/>
              <a:pPr/>
              <a:t>02/01/2021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56674B5-B894-4ACF-9EA8-4C3EF159E32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E53FA95-F562-4E26-AB13-9D1A9CCB8F48}" type="datetimeFigureOut">
              <a:rPr lang="fr-FR" smtClean="0"/>
              <a:pPr/>
              <a:t>02/01/2021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6674B5-B894-4ACF-9EA8-4C3EF159E328}" type="slidenum">
              <a:rPr lang="fr-FR" smtClean="0"/>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E53FA95-F562-4E26-AB13-9D1A9CCB8F48}" type="datetimeFigureOut">
              <a:rPr lang="fr-FR" smtClean="0"/>
              <a:pPr/>
              <a:t>02/01/2021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6674B5-B894-4ACF-9EA8-4C3EF159E328}" type="slidenum">
              <a:rPr lang="fr-FR" smtClean="0"/>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53FA95-F562-4E26-AB13-9D1A9CCB8F48}" type="datetimeFigureOut">
              <a:rPr lang="fr-FR" smtClean="0"/>
              <a:pPr/>
              <a:t>02/01/2021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6674B5-B894-4ACF-9EA8-4C3EF159E328}" type="slidenum">
              <a:rPr lang="fr-FR" smtClean="0"/>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53FA95-F562-4E26-AB13-9D1A9CCB8F48}" type="datetimeFigureOut">
              <a:rPr lang="fr-FR" smtClean="0"/>
              <a:pPr/>
              <a:t>02/01/2021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6674B5-B894-4ACF-9EA8-4C3EF159E328}" type="slidenum">
              <a:rPr lang="fr-FR" smtClean="0"/>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43034E8-EEBD-4EA7-8CAA-79668C5A0AEF}" type="datetimeFigureOut">
              <a:rPr lang="fr-FR" smtClean="0"/>
              <a:pPr/>
              <a:t>02/01/2021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6B417C-FDC6-4872-9C98-AB1A91F844D9}" type="slidenum">
              <a:rPr lang="fr-FR" smtClean="0"/>
              <a:pPr/>
              <a:t>‹N°›</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3034E8-EEBD-4EA7-8CAA-79668C5A0AEF}" type="datetimeFigureOut">
              <a:rPr lang="fr-FR" smtClean="0"/>
              <a:pPr/>
              <a:t>02/01/2021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6B417C-FDC6-4872-9C98-AB1A91F844D9}" type="slidenum">
              <a:rPr lang="fr-FR" smtClean="0"/>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43034E8-EEBD-4EA7-8CAA-79668C5A0AEF}" type="datetimeFigureOut">
              <a:rPr lang="fr-FR" smtClean="0"/>
              <a:pPr/>
              <a:t>02/01/2021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6B417C-FDC6-4872-9C98-AB1A91F844D9}" type="slidenum">
              <a:rPr lang="fr-FR" smtClean="0"/>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43034E8-EEBD-4EA7-8CAA-79668C5A0AEF}" type="datetimeFigureOut">
              <a:rPr lang="fr-FR" smtClean="0"/>
              <a:pPr/>
              <a:t>02/01/2021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6B417C-FDC6-4872-9C98-AB1A91F844D9}" type="slidenum">
              <a:rPr lang="fr-FR" smtClean="0"/>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43034E8-EEBD-4EA7-8CAA-79668C5A0AEF}" type="datetimeFigureOut">
              <a:rPr lang="fr-FR" smtClean="0"/>
              <a:pPr/>
              <a:t>02/01/2021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06B417C-FDC6-4872-9C98-AB1A91F844D9}" type="slidenum">
              <a:rPr lang="fr-FR" smtClean="0"/>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43034E8-EEBD-4EA7-8CAA-79668C5A0AEF}" type="datetimeFigureOut">
              <a:rPr lang="fr-FR" smtClean="0"/>
              <a:pPr/>
              <a:t>02/01/2021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06B417C-FDC6-4872-9C98-AB1A91F844D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3034E8-EEBD-4EA7-8CAA-79668C5A0AEF}" type="datetimeFigureOut">
              <a:rPr lang="fr-FR" smtClean="0"/>
              <a:pPr/>
              <a:t>02/01/2021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06B417C-FDC6-4872-9C98-AB1A91F844D9}" type="slidenum">
              <a:rPr lang="fr-FR" smtClean="0"/>
              <a:pPr/>
              <a:t>‹N°›</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43034E8-EEBD-4EA7-8CAA-79668C5A0AEF}" type="datetimeFigureOut">
              <a:rPr lang="fr-FR" smtClean="0"/>
              <a:pPr/>
              <a:t>02/01/2021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6B417C-FDC6-4872-9C98-AB1A91F844D9}" type="slidenum">
              <a:rPr lang="fr-FR" smtClean="0"/>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43034E8-EEBD-4EA7-8CAA-79668C5A0AEF}" type="datetimeFigureOut">
              <a:rPr lang="fr-FR" smtClean="0"/>
              <a:pPr/>
              <a:t>02/01/2021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6B417C-FDC6-4872-9C98-AB1A91F844D9}" type="slidenum">
              <a:rPr lang="fr-FR" smtClean="0"/>
              <a:pP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3034E8-EEBD-4EA7-8CAA-79668C5A0AEF}" type="datetimeFigureOut">
              <a:rPr lang="fr-FR" smtClean="0"/>
              <a:pPr/>
              <a:t>02/01/2021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6B417C-FDC6-4872-9C98-AB1A91F844D9}" type="slidenum">
              <a:rPr lang="fr-FR" smtClean="0"/>
              <a:pPr/>
              <a:t>‹N°›</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3034E8-EEBD-4EA7-8CAA-79668C5A0AEF}" type="datetimeFigureOut">
              <a:rPr lang="fr-FR" smtClean="0"/>
              <a:pPr/>
              <a:t>02/01/2021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6B417C-FDC6-4872-9C98-AB1A91F844D9}" type="slidenum">
              <a:rPr lang="fr-FR" smtClean="0"/>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81013"/>
          </a:xfrm>
          <a:prstGeom prst="rect">
            <a:avLst/>
          </a:prstGeom>
          <a:solidFill>
            <a:schemeClr val="tx1"/>
          </a:solidFill>
          <a:ln w="12700">
            <a:noFill/>
            <a:miter lim="800000"/>
            <a:headEnd/>
            <a:tailEnd/>
          </a:ln>
          <a:effectLst/>
        </p:spPr>
        <p:txBody>
          <a:bodyPr wrap="none" anchor="ctr"/>
          <a:lstStyle/>
          <a:p>
            <a:endParaRPr lang="fr-FR"/>
          </a:p>
        </p:txBody>
      </p:sp>
      <p:sp>
        <p:nvSpPr>
          <p:cNvPr id="1027" name="Rectangle 3"/>
          <p:cNvSpPr>
            <a:spLocks noChangeArrowheads="1"/>
          </p:cNvSpPr>
          <p:nvPr/>
        </p:nvSpPr>
        <p:spPr bwMode="auto">
          <a:xfrm>
            <a:off x="0" y="6376988"/>
            <a:ext cx="9144000" cy="481012"/>
          </a:xfrm>
          <a:prstGeom prst="rect">
            <a:avLst/>
          </a:prstGeom>
          <a:solidFill>
            <a:srgbClr val="003286"/>
          </a:solidFill>
          <a:ln w="12700">
            <a:noFill/>
            <a:miter lim="800000"/>
            <a:headEnd/>
            <a:tailEnd/>
          </a:ln>
          <a:effectLst/>
        </p:spPr>
        <p:txBody>
          <a:bodyPr wrap="none" anchor="ctr"/>
          <a:lstStyle/>
          <a:p>
            <a:pPr algn="ctr" defTabSz="762000"/>
            <a:r>
              <a:rPr lang="en-US" dirty="0" err="1" smtClean="0">
                <a:solidFill>
                  <a:schemeClr val="bg1"/>
                </a:solidFill>
                <a:latin typeface="Arial" charset="0"/>
              </a:rPr>
              <a:t>Théorie</a:t>
            </a:r>
            <a:r>
              <a:rPr lang="en-US" baseline="0" dirty="0" smtClean="0">
                <a:solidFill>
                  <a:schemeClr val="bg1"/>
                </a:solidFill>
                <a:latin typeface="Arial" charset="0"/>
              </a:rPr>
              <a:t> du </a:t>
            </a:r>
            <a:r>
              <a:rPr lang="en-US" baseline="0" dirty="0" err="1" smtClean="0">
                <a:solidFill>
                  <a:schemeClr val="bg1"/>
                </a:solidFill>
                <a:latin typeface="Arial" charset="0"/>
              </a:rPr>
              <a:t>Projet</a:t>
            </a:r>
            <a:r>
              <a:rPr lang="en-US" baseline="0" dirty="0" smtClean="0">
                <a:solidFill>
                  <a:schemeClr val="bg1"/>
                </a:solidFill>
                <a:latin typeface="Arial" charset="0"/>
              </a:rPr>
              <a:t> I  1</a:t>
            </a:r>
            <a:r>
              <a:rPr lang="en-US" baseline="30000" dirty="0" smtClean="0">
                <a:solidFill>
                  <a:schemeClr val="bg1"/>
                </a:solidFill>
                <a:latin typeface="Arial" charset="0"/>
              </a:rPr>
              <a:t>ere</a:t>
            </a:r>
            <a:r>
              <a:rPr lang="en-US" baseline="0" dirty="0" smtClean="0">
                <a:solidFill>
                  <a:schemeClr val="bg1"/>
                </a:solidFill>
                <a:latin typeface="Arial" charset="0"/>
              </a:rPr>
              <a:t> </a:t>
            </a:r>
            <a:r>
              <a:rPr lang="en-US" baseline="0" dirty="0" err="1" smtClean="0">
                <a:solidFill>
                  <a:schemeClr val="bg1"/>
                </a:solidFill>
                <a:latin typeface="Arial" charset="0"/>
              </a:rPr>
              <a:t>Année</a:t>
            </a:r>
            <a:r>
              <a:rPr lang="en-US" baseline="0" dirty="0" smtClean="0">
                <a:solidFill>
                  <a:schemeClr val="bg1"/>
                </a:solidFill>
                <a:latin typeface="Arial" charset="0"/>
              </a:rPr>
              <a:t>  Arch LMD   Dr. </a:t>
            </a:r>
            <a:r>
              <a:rPr lang="en-US" baseline="0" dirty="0" err="1" smtClean="0">
                <a:solidFill>
                  <a:schemeClr val="bg1"/>
                </a:solidFill>
                <a:latin typeface="Arial" charset="0"/>
              </a:rPr>
              <a:t>Noureddine</a:t>
            </a:r>
            <a:r>
              <a:rPr lang="en-US" baseline="0" dirty="0" smtClean="0">
                <a:solidFill>
                  <a:schemeClr val="bg1"/>
                </a:solidFill>
                <a:latin typeface="Arial" charset="0"/>
              </a:rPr>
              <a:t> </a:t>
            </a:r>
            <a:r>
              <a:rPr lang="en-US" baseline="0" dirty="0" err="1" smtClean="0">
                <a:solidFill>
                  <a:schemeClr val="bg1"/>
                </a:solidFill>
                <a:latin typeface="Arial" charset="0"/>
              </a:rPr>
              <a:t>Zemmouri</a:t>
            </a:r>
            <a:endParaRPr lang="en-US" dirty="0">
              <a:solidFill>
                <a:schemeClr val="bg1"/>
              </a:solidFill>
              <a:latin typeface="Arial" charset="0"/>
            </a:endParaRPr>
          </a:p>
        </p:txBody>
      </p:sp>
      <p:sp>
        <p:nvSpPr>
          <p:cNvPr id="1029" name="Text Box 5"/>
          <p:cNvSpPr txBox="1">
            <a:spLocks noChangeArrowheads="1"/>
          </p:cNvSpPr>
          <p:nvPr/>
        </p:nvSpPr>
        <p:spPr bwMode="auto">
          <a:xfrm>
            <a:off x="5500694" y="0"/>
            <a:ext cx="3643306" cy="369332"/>
          </a:xfrm>
          <a:prstGeom prst="rect">
            <a:avLst/>
          </a:prstGeom>
          <a:noFill/>
          <a:ln w="12700">
            <a:noFill/>
            <a:miter lim="800000"/>
            <a:headEnd/>
            <a:tailEnd/>
          </a:ln>
          <a:effectLst/>
        </p:spPr>
        <p:txBody>
          <a:bodyPr wrap="square">
            <a:spAutoFit/>
          </a:bodyPr>
          <a:lstStyle/>
          <a:p>
            <a:pPr algn="l" defTabSz="762000">
              <a:spcBef>
                <a:spcPct val="50000"/>
              </a:spcBef>
            </a:pPr>
            <a:r>
              <a:rPr lang="sv-SE" dirty="0">
                <a:solidFill>
                  <a:srgbClr val="FFFFFF"/>
                </a:solidFill>
                <a:latin typeface="Arial" charset="0"/>
              </a:rPr>
              <a:t>            Department d’Architecture</a:t>
            </a:r>
          </a:p>
        </p:txBody>
      </p:sp>
      <p:sp>
        <p:nvSpPr>
          <p:cNvPr id="1032" name="Text Box 8"/>
          <p:cNvSpPr txBox="1">
            <a:spLocks noChangeArrowheads="1"/>
          </p:cNvSpPr>
          <p:nvPr/>
        </p:nvSpPr>
        <p:spPr bwMode="auto">
          <a:xfrm>
            <a:off x="7162800" y="6553200"/>
            <a:ext cx="1981200" cy="304800"/>
          </a:xfrm>
          <a:prstGeom prst="rect">
            <a:avLst/>
          </a:prstGeom>
          <a:noFill/>
          <a:ln w="12700">
            <a:noFill/>
            <a:miter lim="800000"/>
            <a:headEnd/>
            <a:tailEnd/>
          </a:ln>
          <a:effectLst/>
        </p:spPr>
        <p:txBody>
          <a:bodyPr>
            <a:spAutoFit/>
          </a:bodyPr>
          <a:lstStyle/>
          <a:p>
            <a:pPr algn="r" defTabSz="762000">
              <a:spcBef>
                <a:spcPct val="50000"/>
              </a:spcBef>
            </a:pPr>
            <a:fld id="{266277D2-0246-490B-9091-3F83761DC42E}" type="slidenum">
              <a:rPr lang="en-US">
                <a:solidFill>
                  <a:schemeClr val="bg1"/>
                </a:solidFill>
                <a:latin typeface="Arial" charset="0"/>
              </a:rPr>
              <a:pPr algn="r" defTabSz="762000">
                <a:spcBef>
                  <a:spcPct val="50000"/>
                </a:spcBef>
              </a:pPr>
              <a:t>‹N°›</a:t>
            </a:fld>
            <a:endParaRPr lang="en-US">
              <a:latin typeface="Arial" charset="0"/>
            </a:endParaRPr>
          </a:p>
        </p:txBody>
      </p:sp>
      <p:sp>
        <p:nvSpPr>
          <p:cNvPr id="1034" name="Text Box 10"/>
          <p:cNvSpPr txBox="1">
            <a:spLocks noChangeArrowheads="1"/>
          </p:cNvSpPr>
          <p:nvPr userDrawn="1"/>
        </p:nvSpPr>
        <p:spPr bwMode="auto">
          <a:xfrm>
            <a:off x="0" y="68263"/>
            <a:ext cx="2339975" cy="336550"/>
          </a:xfrm>
          <a:prstGeom prst="rect">
            <a:avLst/>
          </a:prstGeom>
          <a:noFill/>
          <a:ln w="12700">
            <a:noFill/>
            <a:miter lim="800000"/>
            <a:headEnd/>
            <a:tailEnd/>
          </a:ln>
          <a:effectLst/>
        </p:spPr>
        <p:txBody>
          <a:bodyPr>
            <a:spAutoFit/>
          </a:bodyPr>
          <a:lstStyle/>
          <a:p>
            <a:pPr algn="l">
              <a:spcBef>
                <a:spcPct val="50000"/>
              </a:spcBef>
            </a:pPr>
            <a:r>
              <a:rPr lang="en-US" sz="1600" b="1">
                <a:solidFill>
                  <a:srgbClr val="FFFFFF"/>
                </a:solidFill>
                <a:latin typeface="Lucida Calligraphy" pitchFamily="66" charset="0"/>
              </a:rPr>
              <a:t>Université Biskra</a:t>
            </a:r>
          </a:p>
        </p:txBody>
      </p:sp>
      <p:sp>
        <p:nvSpPr>
          <p:cNvPr id="1035" name="AutoShape 11"/>
          <p:cNvSpPr>
            <a:spLocks noChangeAspect="1" noChangeArrowheads="1" noTextEdit="1"/>
          </p:cNvSpPr>
          <p:nvPr userDrawn="1"/>
        </p:nvSpPr>
        <p:spPr bwMode="auto">
          <a:xfrm>
            <a:off x="1116013" y="1844675"/>
            <a:ext cx="1641475" cy="393700"/>
          </a:xfrm>
          <a:prstGeom prst="rect">
            <a:avLst/>
          </a:prstGeom>
          <a:noFill/>
          <a:ln w="9525">
            <a:noFill/>
            <a:miter lim="800000"/>
            <a:headEnd/>
            <a:tailEnd/>
          </a:ln>
        </p:spPr>
        <p:txBody>
          <a:bodyPr/>
          <a:lstStyle/>
          <a:p>
            <a:endParaRPr lang="fr-F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a:defRPr>
      </a:lvl2pPr>
      <a:lvl3pPr algn="ctr" defTabSz="762000" rtl="0" eaLnBrk="0" fontAlgn="base" hangingPunct="0">
        <a:spcBef>
          <a:spcPct val="0"/>
        </a:spcBef>
        <a:spcAft>
          <a:spcPct val="0"/>
        </a:spcAft>
        <a:defRPr sz="4400">
          <a:solidFill>
            <a:schemeClr val="tx2"/>
          </a:solidFill>
          <a:latin typeface="Times"/>
        </a:defRPr>
      </a:lvl3pPr>
      <a:lvl4pPr algn="ctr" defTabSz="762000" rtl="0" eaLnBrk="0" fontAlgn="base" hangingPunct="0">
        <a:spcBef>
          <a:spcPct val="0"/>
        </a:spcBef>
        <a:spcAft>
          <a:spcPct val="0"/>
        </a:spcAft>
        <a:defRPr sz="4400">
          <a:solidFill>
            <a:schemeClr val="tx2"/>
          </a:solidFill>
          <a:latin typeface="Times"/>
        </a:defRPr>
      </a:lvl4pPr>
      <a:lvl5pPr algn="ctr" defTabSz="762000" rtl="0" eaLnBrk="0" fontAlgn="base" hangingPunct="0">
        <a:spcBef>
          <a:spcPct val="0"/>
        </a:spcBef>
        <a:spcAft>
          <a:spcPct val="0"/>
        </a:spcAft>
        <a:defRPr sz="4400">
          <a:solidFill>
            <a:schemeClr val="tx2"/>
          </a:solidFill>
          <a:latin typeface="Times"/>
        </a:defRPr>
      </a:lvl5pPr>
      <a:lvl6pPr marL="457200" algn="ctr" defTabSz="762000" rtl="0" eaLnBrk="0" fontAlgn="base" hangingPunct="0">
        <a:spcBef>
          <a:spcPct val="0"/>
        </a:spcBef>
        <a:spcAft>
          <a:spcPct val="0"/>
        </a:spcAft>
        <a:defRPr sz="4400">
          <a:solidFill>
            <a:schemeClr val="tx2"/>
          </a:solidFill>
          <a:latin typeface="Times"/>
        </a:defRPr>
      </a:lvl6pPr>
      <a:lvl7pPr marL="914400" algn="ctr" defTabSz="762000" rtl="0" eaLnBrk="0" fontAlgn="base" hangingPunct="0">
        <a:spcBef>
          <a:spcPct val="0"/>
        </a:spcBef>
        <a:spcAft>
          <a:spcPct val="0"/>
        </a:spcAft>
        <a:defRPr sz="4400">
          <a:solidFill>
            <a:schemeClr val="tx2"/>
          </a:solidFill>
          <a:latin typeface="Times"/>
        </a:defRPr>
      </a:lvl7pPr>
      <a:lvl8pPr marL="1371600" algn="ctr" defTabSz="762000" rtl="0" eaLnBrk="0" fontAlgn="base" hangingPunct="0">
        <a:spcBef>
          <a:spcPct val="0"/>
        </a:spcBef>
        <a:spcAft>
          <a:spcPct val="0"/>
        </a:spcAft>
        <a:defRPr sz="4400">
          <a:solidFill>
            <a:schemeClr val="tx2"/>
          </a:solidFill>
          <a:latin typeface="Times"/>
        </a:defRPr>
      </a:lvl8pPr>
      <a:lvl9pPr marL="1828800" algn="ctr" defTabSz="762000" rtl="0" eaLnBrk="0" fontAlgn="base" hangingPunct="0">
        <a:spcBef>
          <a:spcPct val="0"/>
        </a:spcBef>
        <a:spcAft>
          <a:spcPct val="0"/>
        </a:spcAft>
        <a:defRPr sz="4400">
          <a:solidFill>
            <a:schemeClr val="tx2"/>
          </a:solidFill>
          <a:latin typeface="Times"/>
        </a:defRPr>
      </a:lvl9pPr>
    </p:titleStyle>
    <p:body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3FA95-F562-4E26-AB13-9D1A9CCB8F48}" type="datetimeFigureOut">
              <a:rPr lang="fr-FR" smtClean="0"/>
              <a:pPr/>
              <a:t>02/01/2021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674B5-B894-4ACF-9EA8-4C3EF159E32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034E8-EEBD-4EA7-8CAA-79668C5A0AEF}" type="datetimeFigureOut">
              <a:rPr lang="fr-FR" smtClean="0"/>
              <a:pPr/>
              <a:t>02/01/2021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B417C-FDC6-4872-9C98-AB1A91F844D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81013"/>
          </a:xfrm>
          <a:prstGeom prst="rect">
            <a:avLst/>
          </a:prstGeom>
          <a:solidFill>
            <a:schemeClr val="tx1"/>
          </a:solidFill>
          <a:ln w="12700">
            <a:noFill/>
            <a:miter lim="800000"/>
            <a:headEnd/>
            <a:tailEnd/>
          </a:ln>
          <a:effectLst/>
        </p:spPr>
        <p:txBody>
          <a:bodyPr wrap="none" anchor="ctr"/>
          <a:lstStyle/>
          <a:p>
            <a:endParaRPr lang="fr-FR"/>
          </a:p>
        </p:txBody>
      </p:sp>
      <p:sp>
        <p:nvSpPr>
          <p:cNvPr id="1027" name="Rectangle 3"/>
          <p:cNvSpPr>
            <a:spLocks noChangeArrowheads="1"/>
          </p:cNvSpPr>
          <p:nvPr/>
        </p:nvSpPr>
        <p:spPr bwMode="auto">
          <a:xfrm>
            <a:off x="0" y="6376988"/>
            <a:ext cx="9144000" cy="481012"/>
          </a:xfrm>
          <a:prstGeom prst="rect">
            <a:avLst/>
          </a:prstGeom>
          <a:solidFill>
            <a:srgbClr val="003286"/>
          </a:solidFill>
          <a:ln w="12700">
            <a:noFill/>
            <a:miter lim="800000"/>
            <a:headEnd/>
            <a:tailEnd/>
          </a:ln>
          <a:effectLst/>
        </p:spPr>
        <p:txBody>
          <a:bodyPr wrap="none" anchor="ctr"/>
          <a:lstStyle/>
          <a:p>
            <a:pPr defTabSz="762000"/>
            <a:r>
              <a:rPr lang="en-US" dirty="0" err="1" smtClean="0">
                <a:solidFill>
                  <a:schemeClr val="bg1"/>
                </a:solidFill>
                <a:latin typeface="Arial" charset="0"/>
              </a:rPr>
              <a:t>Théorie</a:t>
            </a:r>
            <a:r>
              <a:rPr lang="en-US" baseline="0" dirty="0" smtClean="0">
                <a:solidFill>
                  <a:schemeClr val="bg1"/>
                </a:solidFill>
                <a:latin typeface="Arial" charset="0"/>
              </a:rPr>
              <a:t> du </a:t>
            </a:r>
            <a:r>
              <a:rPr lang="en-US" baseline="0" dirty="0" err="1" smtClean="0">
                <a:solidFill>
                  <a:schemeClr val="bg1"/>
                </a:solidFill>
                <a:latin typeface="Arial" charset="0"/>
              </a:rPr>
              <a:t>Projet</a:t>
            </a:r>
            <a:r>
              <a:rPr lang="en-US" baseline="0" dirty="0" smtClean="0">
                <a:solidFill>
                  <a:schemeClr val="bg1"/>
                </a:solidFill>
                <a:latin typeface="Arial" charset="0"/>
              </a:rPr>
              <a:t> II  1</a:t>
            </a:r>
            <a:r>
              <a:rPr lang="en-US" baseline="30000" dirty="0" smtClean="0">
                <a:solidFill>
                  <a:schemeClr val="bg1"/>
                </a:solidFill>
                <a:latin typeface="Arial" charset="0"/>
              </a:rPr>
              <a:t>ere</a:t>
            </a:r>
            <a:r>
              <a:rPr lang="en-US" baseline="0" dirty="0" smtClean="0">
                <a:solidFill>
                  <a:schemeClr val="bg1"/>
                </a:solidFill>
                <a:latin typeface="Arial" charset="0"/>
              </a:rPr>
              <a:t> </a:t>
            </a:r>
            <a:r>
              <a:rPr lang="en-US" baseline="0" dirty="0" err="1" smtClean="0">
                <a:solidFill>
                  <a:schemeClr val="bg1"/>
                </a:solidFill>
                <a:latin typeface="Arial" charset="0"/>
              </a:rPr>
              <a:t>Année</a:t>
            </a:r>
            <a:r>
              <a:rPr lang="en-US" baseline="0" dirty="0" smtClean="0">
                <a:solidFill>
                  <a:schemeClr val="bg1"/>
                </a:solidFill>
                <a:latin typeface="Arial" charset="0"/>
              </a:rPr>
              <a:t>  Arch LMD   Dr. </a:t>
            </a:r>
            <a:r>
              <a:rPr lang="en-US" baseline="0" dirty="0" err="1" smtClean="0">
                <a:solidFill>
                  <a:schemeClr val="bg1"/>
                </a:solidFill>
                <a:latin typeface="Arial" charset="0"/>
              </a:rPr>
              <a:t>Noureddine</a:t>
            </a:r>
            <a:r>
              <a:rPr lang="en-US" baseline="0" dirty="0" smtClean="0">
                <a:solidFill>
                  <a:schemeClr val="bg1"/>
                </a:solidFill>
                <a:latin typeface="Arial" charset="0"/>
              </a:rPr>
              <a:t> </a:t>
            </a:r>
            <a:r>
              <a:rPr lang="en-US" baseline="0" dirty="0" err="1" smtClean="0">
                <a:solidFill>
                  <a:schemeClr val="bg1"/>
                </a:solidFill>
                <a:latin typeface="Arial" charset="0"/>
              </a:rPr>
              <a:t>Zemmouri</a:t>
            </a:r>
            <a:endParaRPr lang="en-US" dirty="0">
              <a:solidFill>
                <a:schemeClr val="bg1"/>
              </a:solidFill>
              <a:latin typeface="Arial" charset="0"/>
            </a:endParaRPr>
          </a:p>
        </p:txBody>
      </p:sp>
      <p:sp>
        <p:nvSpPr>
          <p:cNvPr id="1029" name="Text Box 5"/>
          <p:cNvSpPr txBox="1">
            <a:spLocks noChangeArrowheads="1"/>
          </p:cNvSpPr>
          <p:nvPr/>
        </p:nvSpPr>
        <p:spPr bwMode="auto">
          <a:xfrm>
            <a:off x="6096000" y="76200"/>
            <a:ext cx="2971800" cy="304800"/>
          </a:xfrm>
          <a:prstGeom prst="rect">
            <a:avLst/>
          </a:prstGeom>
          <a:noFill/>
          <a:ln w="12700">
            <a:noFill/>
            <a:miter lim="800000"/>
            <a:headEnd/>
            <a:tailEnd/>
          </a:ln>
          <a:effectLst/>
        </p:spPr>
        <p:txBody>
          <a:bodyPr>
            <a:spAutoFit/>
          </a:bodyPr>
          <a:lstStyle/>
          <a:p>
            <a:pPr algn="l" defTabSz="762000">
              <a:spcBef>
                <a:spcPct val="50000"/>
              </a:spcBef>
            </a:pPr>
            <a:r>
              <a:rPr lang="sv-SE">
                <a:solidFill>
                  <a:srgbClr val="FFFFFF"/>
                </a:solidFill>
                <a:latin typeface="Arial" charset="0"/>
              </a:rPr>
              <a:t>            Department d’Architecture</a:t>
            </a:r>
          </a:p>
        </p:txBody>
      </p:sp>
      <p:sp>
        <p:nvSpPr>
          <p:cNvPr id="1032" name="Text Box 8"/>
          <p:cNvSpPr txBox="1">
            <a:spLocks noChangeArrowheads="1"/>
          </p:cNvSpPr>
          <p:nvPr/>
        </p:nvSpPr>
        <p:spPr bwMode="auto">
          <a:xfrm>
            <a:off x="7162800" y="6553200"/>
            <a:ext cx="1981200" cy="304800"/>
          </a:xfrm>
          <a:prstGeom prst="rect">
            <a:avLst/>
          </a:prstGeom>
          <a:noFill/>
          <a:ln w="12700">
            <a:noFill/>
            <a:miter lim="800000"/>
            <a:headEnd/>
            <a:tailEnd/>
          </a:ln>
          <a:effectLst/>
        </p:spPr>
        <p:txBody>
          <a:bodyPr>
            <a:spAutoFit/>
          </a:bodyPr>
          <a:lstStyle/>
          <a:p>
            <a:pPr algn="r" defTabSz="762000">
              <a:spcBef>
                <a:spcPct val="50000"/>
              </a:spcBef>
            </a:pPr>
            <a:fld id="{266277D2-0246-490B-9091-3F83761DC42E}" type="slidenum">
              <a:rPr lang="en-US">
                <a:solidFill>
                  <a:schemeClr val="bg1"/>
                </a:solidFill>
                <a:latin typeface="Arial" charset="0"/>
              </a:rPr>
              <a:pPr algn="r" defTabSz="762000">
                <a:spcBef>
                  <a:spcPct val="50000"/>
                </a:spcBef>
              </a:pPr>
              <a:t>‹N°›</a:t>
            </a:fld>
            <a:endParaRPr lang="en-US">
              <a:latin typeface="Arial" charset="0"/>
            </a:endParaRPr>
          </a:p>
        </p:txBody>
      </p:sp>
      <p:sp>
        <p:nvSpPr>
          <p:cNvPr id="1034" name="Text Box 10"/>
          <p:cNvSpPr txBox="1">
            <a:spLocks noChangeArrowheads="1"/>
          </p:cNvSpPr>
          <p:nvPr userDrawn="1"/>
        </p:nvSpPr>
        <p:spPr bwMode="auto">
          <a:xfrm>
            <a:off x="0" y="68263"/>
            <a:ext cx="2339975" cy="336550"/>
          </a:xfrm>
          <a:prstGeom prst="rect">
            <a:avLst/>
          </a:prstGeom>
          <a:noFill/>
          <a:ln w="12700">
            <a:noFill/>
            <a:miter lim="800000"/>
            <a:headEnd/>
            <a:tailEnd/>
          </a:ln>
          <a:effectLst/>
        </p:spPr>
        <p:txBody>
          <a:bodyPr>
            <a:spAutoFit/>
          </a:bodyPr>
          <a:lstStyle/>
          <a:p>
            <a:pPr algn="l">
              <a:spcBef>
                <a:spcPct val="50000"/>
              </a:spcBef>
            </a:pPr>
            <a:r>
              <a:rPr lang="en-US" sz="1600" b="1">
                <a:solidFill>
                  <a:srgbClr val="FFFFFF"/>
                </a:solidFill>
                <a:latin typeface="Lucida Calligraphy" pitchFamily="66" charset="0"/>
              </a:rPr>
              <a:t>Université Biskra</a:t>
            </a:r>
          </a:p>
        </p:txBody>
      </p:sp>
      <p:sp>
        <p:nvSpPr>
          <p:cNvPr id="1035" name="AutoShape 11"/>
          <p:cNvSpPr>
            <a:spLocks noChangeAspect="1" noChangeArrowheads="1" noTextEdit="1"/>
          </p:cNvSpPr>
          <p:nvPr userDrawn="1"/>
        </p:nvSpPr>
        <p:spPr bwMode="auto">
          <a:xfrm>
            <a:off x="1116013" y="1844675"/>
            <a:ext cx="1641475" cy="393700"/>
          </a:xfrm>
          <a:prstGeom prst="rect">
            <a:avLst/>
          </a:prstGeom>
          <a:noFill/>
          <a:ln w="9525">
            <a:noFill/>
            <a:miter lim="800000"/>
            <a:headEnd/>
            <a:tailEnd/>
          </a:ln>
        </p:spPr>
        <p:txBody>
          <a:bodyPr/>
          <a:lstStyle/>
          <a:p>
            <a:endParaRPr lang="fr-F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a:defRPr>
      </a:lvl2pPr>
      <a:lvl3pPr algn="ctr" defTabSz="762000" rtl="0" eaLnBrk="0" fontAlgn="base" hangingPunct="0">
        <a:spcBef>
          <a:spcPct val="0"/>
        </a:spcBef>
        <a:spcAft>
          <a:spcPct val="0"/>
        </a:spcAft>
        <a:defRPr sz="4400">
          <a:solidFill>
            <a:schemeClr val="tx2"/>
          </a:solidFill>
          <a:latin typeface="Times"/>
        </a:defRPr>
      </a:lvl3pPr>
      <a:lvl4pPr algn="ctr" defTabSz="762000" rtl="0" eaLnBrk="0" fontAlgn="base" hangingPunct="0">
        <a:spcBef>
          <a:spcPct val="0"/>
        </a:spcBef>
        <a:spcAft>
          <a:spcPct val="0"/>
        </a:spcAft>
        <a:defRPr sz="4400">
          <a:solidFill>
            <a:schemeClr val="tx2"/>
          </a:solidFill>
          <a:latin typeface="Times"/>
        </a:defRPr>
      </a:lvl4pPr>
      <a:lvl5pPr algn="ctr" defTabSz="762000" rtl="0" eaLnBrk="0" fontAlgn="base" hangingPunct="0">
        <a:spcBef>
          <a:spcPct val="0"/>
        </a:spcBef>
        <a:spcAft>
          <a:spcPct val="0"/>
        </a:spcAft>
        <a:defRPr sz="4400">
          <a:solidFill>
            <a:schemeClr val="tx2"/>
          </a:solidFill>
          <a:latin typeface="Times"/>
        </a:defRPr>
      </a:lvl5pPr>
      <a:lvl6pPr marL="457200" algn="ctr" defTabSz="762000" rtl="0" eaLnBrk="0" fontAlgn="base" hangingPunct="0">
        <a:spcBef>
          <a:spcPct val="0"/>
        </a:spcBef>
        <a:spcAft>
          <a:spcPct val="0"/>
        </a:spcAft>
        <a:defRPr sz="4400">
          <a:solidFill>
            <a:schemeClr val="tx2"/>
          </a:solidFill>
          <a:latin typeface="Times"/>
        </a:defRPr>
      </a:lvl6pPr>
      <a:lvl7pPr marL="914400" algn="ctr" defTabSz="762000" rtl="0" eaLnBrk="0" fontAlgn="base" hangingPunct="0">
        <a:spcBef>
          <a:spcPct val="0"/>
        </a:spcBef>
        <a:spcAft>
          <a:spcPct val="0"/>
        </a:spcAft>
        <a:defRPr sz="4400">
          <a:solidFill>
            <a:schemeClr val="tx2"/>
          </a:solidFill>
          <a:latin typeface="Times"/>
        </a:defRPr>
      </a:lvl7pPr>
      <a:lvl8pPr marL="1371600" algn="ctr" defTabSz="762000" rtl="0" eaLnBrk="0" fontAlgn="base" hangingPunct="0">
        <a:spcBef>
          <a:spcPct val="0"/>
        </a:spcBef>
        <a:spcAft>
          <a:spcPct val="0"/>
        </a:spcAft>
        <a:defRPr sz="4400">
          <a:solidFill>
            <a:schemeClr val="tx2"/>
          </a:solidFill>
          <a:latin typeface="Times"/>
        </a:defRPr>
      </a:lvl8pPr>
      <a:lvl9pPr marL="1828800" algn="ctr" defTabSz="762000" rtl="0" eaLnBrk="0" fontAlgn="base" hangingPunct="0">
        <a:spcBef>
          <a:spcPct val="0"/>
        </a:spcBef>
        <a:spcAft>
          <a:spcPct val="0"/>
        </a:spcAft>
        <a:defRPr sz="4400">
          <a:solidFill>
            <a:schemeClr val="tx2"/>
          </a:solidFill>
          <a:latin typeface="Times"/>
        </a:defRPr>
      </a:lvl9pPr>
    </p:titleStyle>
    <p:body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81013"/>
          </a:xfrm>
          <a:prstGeom prst="rect">
            <a:avLst/>
          </a:prstGeom>
          <a:solidFill>
            <a:schemeClr val="tx1"/>
          </a:solidFill>
          <a:ln w="12700">
            <a:noFill/>
            <a:miter lim="800000"/>
            <a:headEnd/>
            <a:tailEnd/>
          </a:ln>
          <a:effectLst/>
        </p:spPr>
        <p:txBody>
          <a:bodyPr wrap="none" anchor="ctr"/>
          <a:lstStyle/>
          <a:p>
            <a:endParaRPr lang="fr-FR"/>
          </a:p>
        </p:txBody>
      </p:sp>
      <p:sp>
        <p:nvSpPr>
          <p:cNvPr id="1027" name="Rectangle 3"/>
          <p:cNvSpPr>
            <a:spLocks noChangeArrowheads="1"/>
          </p:cNvSpPr>
          <p:nvPr/>
        </p:nvSpPr>
        <p:spPr bwMode="auto">
          <a:xfrm>
            <a:off x="0" y="6376988"/>
            <a:ext cx="9144000" cy="481012"/>
          </a:xfrm>
          <a:prstGeom prst="rect">
            <a:avLst/>
          </a:prstGeom>
          <a:solidFill>
            <a:srgbClr val="003286"/>
          </a:solidFill>
          <a:ln w="12700">
            <a:noFill/>
            <a:miter lim="800000"/>
            <a:headEnd/>
            <a:tailEnd/>
          </a:ln>
          <a:effectLst/>
        </p:spPr>
        <p:txBody>
          <a:bodyPr wrap="none" anchor="ctr"/>
          <a:lstStyle/>
          <a:p>
            <a:pPr defTabSz="762000"/>
            <a:r>
              <a:rPr lang="en-US" dirty="0" err="1" smtClean="0">
                <a:solidFill>
                  <a:schemeClr val="bg1"/>
                </a:solidFill>
                <a:latin typeface="Arial" charset="0"/>
              </a:rPr>
              <a:t>Théorie</a:t>
            </a:r>
            <a:r>
              <a:rPr lang="en-US" baseline="0" dirty="0" smtClean="0">
                <a:solidFill>
                  <a:schemeClr val="bg1"/>
                </a:solidFill>
                <a:latin typeface="Arial" charset="0"/>
              </a:rPr>
              <a:t> du </a:t>
            </a:r>
            <a:r>
              <a:rPr lang="en-US" baseline="0" dirty="0" err="1" smtClean="0">
                <a:solidFill>
                  <a:schemeClr val="bg1"/>
                </a:solidFill>
                <a:latin typeface="Arial" charset="0"/>
              </a:rPr>
              <a:t>Projet</a:t>
            </a:r>
            <a:r>
              <a:rPr lang="en-US" baseline="0" dirty="0" smtClean="0">
                <a:solidFill>
                  <a:schemeClr val="bg1"/>
                </a:solidFill>
                <a:latin typeface="Arial" charset="0"/>
              </a:rPr>
              <a:t> II  1</a:t>
            </a:r>
            <a:r>
              <a:rPr lang="en-US" baseline="30000" dirty="0" smtClean="0">
                <a:solidFill>
                  <a:schemeClr val="bg1"/>
                </a:solidFill>
                <a:latin typeface="Arial" charset="0"/>
              </a:rPr>
              <a:t>ere</a:t>
            </a:r>
            <a:r>
              <a:rPr lang="en-US" baseline="0" dirty="0" smtClean="0">
                <a:solidFill>
                  <a:schemeClr val="bg1"/>
                </a:solidFill>
                <a:latin typeface="Arial" charset="0"/>
              </a:rPr>
              <a:t> </a:t>
            </a:r>
            <a:r>
              <a:rPr lang="en-US" baseline="0" dirty="0" err="1" smtClean="0">
                <a:solidFill>
                  <a:schemeClr val="bg1"/>
                </a:solidFill>
                <a:latin typeface="Arial" charset="0"/>
              </a:rPr>
              <a:t>Année</a:t>
            </a:r>
            <a:r>
              <a:rPr lang="en-US" baseline="0" dirty="0" smtClean="0">
                <a:solidFill>
                  <a:schemeClr val="bg1"/>
                </a:solidFill>
                <a:latin typeface="Arial" charset="0"/>
              </a:rPr>
              <a:t>  Arch LMD   Dr. </a:t>
            </a:r>
            <a:r>
              <a:rPr lang="en-US" baseline="0" dirty="0" err="1" smtClean="0">
                <a:solidFill>
                  <a:schemeClr val="bg1"/>
                </a:solidFill>
                <a:latin typeface="Arial" charset="0"/>
              </a:rPr>
              <a:t>Noureddine</a:t>
            </a:r>
            <a:r>
              <a:rPr lang="en-US" baseline="0" dirty="0" smtClean="0">
                <a:solidFill>
                  <a:schemeClr val="bg1"/>
                </a:solidFill>
                <a:latin typeface="Arial" charset="0"/>
              </a:rPr>
              <a:t> </a:t>
            </a:r>
            <a:r>
              <a:rPr lang="en-US" baseline="0" dirty="0" err="1" smtClean="0">
                <a:solidFill>
                  <a:schemeClr val="bg1"/>
                </a:solidFill>
                <a:latin typeface="Arial" charset="0"/>
              </a:rPr>
              <a:t>Zemmouri</a:t>
            </a:r>
            <a:endParaRPr lang="en-US" dirty="0">
              <a:solidFill>
                <a:schemeClr val="bg1"/>
              </a:solidFill>
              <a:latin typeface="Arial" charset="0"/>
            </a:endParaRPr>
          </a:p>
        </p:txBody>
      </p:sp>
      <p:sp>
        <p:nvSpPr>
          <p:cNvPr id="1029" name="Text Box 5"/>
          <p:cNvSpPr txBox="1">
            <a:spLocks noChangeArrowheads="1"/>
          </p:cNvSpPr>
          <p:nvPr/>
        </p:nvSpPr>
        <p:spPr bwMode="auto">
          <a:xfrm>
            <a:off x="6096000" y="76200"/>
            <a:ext cx="2971800" cy="304800"/>
          </a:xfrm>
          <a:prstGeom prst="rect">
            <a:avLst/>
          </a:prstGeom>
          <a:noFill/>
          <a:ln w="12700">
            <a:noFill/>
            <a:miter lim="800000"/>
            <a:headEnd/>
            <a:tailEnd/>
          </a:ln>
          <a:effectLst/>
        </p:spPr>
        <p:txBody>
          <a:bodyPr>
            <a:spAutoFit/>
          </a:bodyPr>
          <a:lstStyle/>
          <a:p>
            <a:pPr algn="l" defTabSz="762000">
              <a:spcBef>
                <a:spcPct val="50000"/>
              </a:spcBef>
            </a:pPr>
            <a:r>
              <a:rPr lang="sv-SE">
                <a:solidFill>
                  <a:srgbClr val="FFFFFF"/>
                </a:solidFill>
                <a:latin typeface="Arial" charset="0"/>
              </a:rPr>
              <a:t>            Department d’Architecture</a:t>
            </a:r>
          </a:p>
        </p:txBody>
      </p:sp>
      <p:sp>
        <p:nvSpPr>
          <p:cNvPr id="1032" name="Text Box 8"/>
          <p:cNvSpPr txBox="1">
            <a:spLocks noChangeArrowheads="1"/>
          </p:cNvSpPr>
          <p:nvPr/>
        </p:nvSpPr>
        <p:spPr bwMode="auto">
          <a:xfrm>
            <a:off x="7162800" y="6553200"/>
            <a:ext cx="1981200" cy="304800"/>
          </a:xfrm>
          <a:prstGeom prst="rect">
            <a:avLst/>
          </a:prstGeom>
          <a:noFill/>
          <a:ln w="12700">
            <a:noFill/>
            <a:miter lim="800000"/>
            <a:headEnd/>
            <a:tailEnd/>
          </a:ln>
          <a:effectLst/>
        </p:spPr>
        <p:txBody>
          <a:bodyPr>
            <a:spAutoFit/>
          </a:bodyPr>
          <a:lstStyle/>
          <a:p>
            <a:pPr algn="r" defTabSz="762000">
              <a:spcBef>
                <a:spcPct val="50000"/>
              </a:spcBef>
            </a:pPr>
            <a:fld id="{266277D2-0246-490B-9091-3F83761DC42E}" type="slidenum">
              <a:rPr lang="en-US">
                <a:solidFill>
                  <a:schemeClr val="bg1"/>
                </a:solidFill>
                <a:latin typeface="Arial" charset="0"/>
              </a:rPr>
              <a:pPr algn="r" defTabSz="762000">
                <a:spcBef>
                  <a:spcPct val="50000"/>
                </a:spcBef>
              </a:pPr>
              <a:t>‹N°›</a:t>
            </a:fld>
            <a:endParaRPr lang="en-US">
              <a:latin typeface="Arial" charset="0"/>
            </a:endParaRPr>
          </a:p>
        </p:txBody>
      </p:sp>
      <p:sp>
        <p:nvSpPr>
          <p:cNvPr id="1034" name="Text Box 10"/>
          <p:cNvSpPr txBox="1">
            <a:spLocks noChangeArrowheads="1"/>
          </p:cNvSpPr>
          <p:nvPr userDrawn="1"/>
        </p:nvSpPr>
        <p:spPr bwMode="auto">
          <a:xfrm>
            <a:off x="0" y="68263"/>
            <a:ext cx="2339975" cy="336550"/>
          </a:xfrm>
          <a:prstGeom prst="rect">
            <a:avLst/>
          </a:prstGeom>
          <a:noFill/>
          <a:ln w="12700">
            <a:noFill/>
            <a:miter lim="800000"/>
            <a:headEnd/>
            <a:tailEnd/>
          </a:ln>
          <a:effectLst/>
        </p:spPr>
        <p:txBody>
          <a:bodyPr>
            <a:spAutoFit/>
          </a:bodyPr>
          <a:lstStyle/>
          <a:p>
            <a:pPr algn="l">
              <a:spcBef>
                <a:spcPct val="50000"/>
              </a:spcBef>
            </a:pPr>
            <a:r>
              <a:rPr lang="en-US" sz="1600" b="1">
                <a:solidFill>
                  <a:srgbClr val="FFFFFF"/>
                </a:solidFill>
                <a:latin typeface="Lucida Calligraphy" pitchFamily="66" charset="0"/>
              </a:rPr>
              <a:t>Université Biskra</a:t>
            </a:r>
          </a:p>
        </p:txBody>
      </p:sp>
      <p:sp>
        <p:nvSpPr>
          <p:cNvPr id="1035" name="AutoShape 11"/>
          <p:cNvSpPr>
            <a:spLocks noChangeAspect="1" noChangeArrowheads="1" noTextEdit="1"/>
          </p:cNvSpPr>
          <p:nvPr userDrawn="1"/>
        </p:nvSpPr>
        <p:spPr bwMode="auto">
          <a:xfrm>
            <a:off x="1116013" y="1844675"/>
            <a:ext cx="1641475" cy="393700"/>
          </a:xfrm>
          <a:prstGeom prst="rect">
            <a:avLst/>
          </a:prstGeom>
          <a:noFill/>
          <a:ln w="9525">
            <a:noFill/>
            <a:miter lim="800000"/>
            <a:headEnd/>
            <a:tailEnd/>
          </a:ln>
        </p:spPr>
        <p:txBody>
          <a:bodyPr/>
          <a:lstStyle/>
          <a:p>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a:defRPr>
      </a:lvl2pPr>
      <a:lvl3pPr algn="ctr" defTabSz="762000" rtl="0" eaLnBrk="0" fontAlgn="base" hangingPunct="0">
        <a:spcBef>
          <a:spcPct val="0"/>
        </a:spcBef>
        <a:spcAft>
          <a:spcPct val="0"/>
        </a:spcAft>
        <a:defRPr sz="4400">
          <a:solidFill>
            <a:schemeClr val="tx2"/>
          </a:solidFill>
          <a:latin typeface="Times"/>
        </a:defRPr>
      </a:lvl3pPr>
      <a:lvl4pPr algn="ctr" defTabSz="762000" rtl="0" eaLnBrk="0" fontAlgn="base" hangingPunct="0">
        <a:spcBef>
          <a:spcPct val="0"/>
        </a:spcBef>
        <a:spcAft>
          <a:spcPct val="0"/>
        </a:spcAft>
        <a:defRPr sz="4400">
          <a:solidFill>
            <a:schemeClr val="tx2"/>
          </a:solidFill>
          <a:latin typeface="Times"/>
        </a:defRPr>
      </a:lvl4pPr>
      <a:lvl5pPr algn="ctr" defTabSz="762000" rtl="0" eaLnBrk="0" fontAlgn="base" hangingPunct="0">
        <a:spcBef>
          <a:spcPct val="0"/>
        </a:spcBef>
        <a:spcAft>
          <a:spcPct val="0"/>
        </a:spcAft>
        <a:defRPr sz="4400">
          <a:solidFill>
            <a:schemeClr val="tx2"/>
          </a:solidFill>
          <a:latin typeface="Times"/>
        </a:defRPr>
      </a:lvl5pPr>
      <a:lvl6pPr marL="457200" algn="ctr" defTabSz="762000" rtl="0" eaLnBrk="0" fontAlgn="base" hangingPunct="0">
        <a:spcBef>
          <a:spcPct val="0"/>
        </a:spcBef>
        <a:spcAft>
          <a:spcPct val="0"/>
        </a:spcAft>
        <a:defRPr sz="4400">
          <a:solidFill>
            <a:schemeClr val="tx2"/>
          </a:solidFill>
          <a:latin typeface="Times"/>
        </a:defRPr>
      </a:lvl6pPr>
      <a:lvl7pPr marL="914400" algn="ctr" defTabSz="762000" rtl="0" eaLnBrk="0" fontAlgn="base" hangingPunct="0">
        <a:spcBef>
          <a:spcPct val="0"/>
        </a:spcBef>
        <a:spcAft>
          <a:spcPct val="0"/>
        </a:spcAft>
        <a:defRPr sz="4400">
          <a:solidFill>
            <a:schemeClr val="tx2"/>
          </a:solidFill>
          <a:latin typeface="Times"/>
        </a:defRPr>
      </a:lvl7pPr>
      <a:lvl8pPr marL="1371600" algn="ctr" defTabSz="762000" rtl="0" eaLnBrk="0" fontAlgn="base" hangingPunct="0">
        <a:spcBef>
          <a:spcPct val="0"/>
        </a:spcBef>
        <a:spcAft>
          <a:spcPct val="0"/>
        </a:spcAft>
        <a:defRPr sz="4400">
          <a:solidFill>
            <a:schemeClr val="tx2"/>
          </a:solidFill>
          <a:latin typeface="Times"/>
        </a:defRPr>
      </a:lvl8pPr>
      <a:lvl9pPr marL="1828800" algn="ctr" defTabSz="762000" rtl="0" eaLnBrk="0" fontAlgn="base" hangingPunct="0">
        <a:spcBef>
          <a:spcPct val="0"/>
        </a:spcBef>
        <a:spcAft>
          <a:spcPct val="0"/>
        </a:spcAft>
        <a:defRPr sz="4400">
          <a:solidFill>
            <a:schemeClr val="tx2"/>
          </a:solidFill>
          <a:latin typeface="Times"/>
        </a:defRPr>
      </a:lvl9pPr>
    </p:titleStyle>
    <p:body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771800" y="1988840"/>
            <a:ext cx="3577580" cy="3577580"/>
          </a:xfrm>
          <a:prstGeom prst="rect">
            <a:avLst/>
          </a:prstGeom>
          <a:noFill/>
          <a:ln w="9525">
            <a:noFill/>
            <a:miter lim="800000"/>
            <a:headEnd/>
            <a:tailEnd/>
          </a:ln>
        </p:spPr>
      </p:pic>
      <p:sp>
        <p:nvSpPr>
          <p:cNvPr id="2" name="Titre 1"/>
          <p:cNvSpPr>
            <a:spLocks noGrp="1"/>
          </p:cNvSpPr>
          <p:nvPr>
            <p:ph type="ctrTitle"/>
          </p:nvPr>
        </p:nvSpPr>
        <p:spPr>
          <a:xfrm>
            <a:off x="827584" y="908721"/>
            <a:ext cx="7772400" cy="1008112"/>
          </a:xfrm>
        </p:spPr>
        <p:txBody>
          <a:bodyPr/>
          <a:lstStyle/>
          <a:p>
            <a:r>
              <a:rPr lang="fr-FR" b="1" i="1" u="sng" dirty="0" smtClean="0"/>
              <a:t>Architecture A travers les Temps</a:t>
            </a:r>
            <a:endParaRPr lang="fr-FR" b="1" i="1" u="sng"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774720"/>
          </a:xfrm>
        </p:spPr>
        <p:txBody>
          <a:bodyPr>
            <a:normAutofit fontScale="90000"/>
          </a:bodyPr>
          <a:lstStyle/>
          <a:p>
            <a:r>
              <a:rPr lang="fr-FR" sz="2800" dirty="0" smtClean="0">
                <a:solidFill>
                  <a:prstClr val="black"/>
                </a:solidFill>
              </a:rPr>
              <a:t>1100-1450: Gothique</a:t>
            </a:r>
            <a:r>
              <a:rPr lang="fr-FR" dirty="0" smtClean="0"/>
              <a:t/>
            </a:r>
            <a:br>
              <a:rPr lang="fr-FR" dirty="0" smtClean="0"/>
            </a:br>
            <a:endParaRPr lang="fr-FR" dirty="0"/>
          </a:p>
        </p:txBody>
      </p:sp>
      <p:pic>
        <p:nvPicPr>
          <p:cNvPr id="7" name="Espace réservé du contenu 6" descr="Chartres73868324.jpg"/>
          <p:cNvPicPr>
            <a:picLocks noGrp="1" noChangeAspect="1"/>
          </p:cNvPicPr>
          <p:nvPr>
            <p:ph sz="half" idx="1"/>
          </p:nvPr>
        </p:nvPicPr>
        <p:blipFill>
          <a:blip r:embed="rId2" cstate="print"/>
          <a:stretch>
            <a:fillRect/>
          </a:stretch>
        </p:blipFill>
        <p:spPr>
          <a:xfrm>
            <a:off x="887887" y="1600200"/>
            <a:ext cx="3177226" cy="4525963"/>
          </a:xfrm>
        </p:spPr>
      </p:pic>
      <p:sp>
        <p:nvSpPr>
          <p:cNvPr id="4" name="Espace réservé du contenu 3"/>
          <p:cNvSpPr>
            <a:spLocks noGrp="1"/>
          </p:cNvSpPr>
          <p:nvPr>
            <p:ph sz="half" idx="2"/>
          </p:nvPr>
        </p:nvSpPr>
        <p:spPr/>
        <p:txBody>
          <a:bodyPr>
            <a:normAutofit/>
          </a:bodyPr>
          <a:lstStyle/>
          <a:p>
            <a:r>
              <a:rPr lang="fr-FR" dirty="0" smtClean="0"/>
              <a:t>Au début du 12eme Siècle de nouvelles manières de construire et de nouvelles techniques et matériaux permettent aux bâtiments d’atteindre des échelles et des dimensions très importantes.</a:t>
            </a:r>
          </a:p>
          <a:p>
            <a:endParaRPr lang="fr-FR" dirty="0"/>
          </a:p>
        </p:txBody>
      </p:sp>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774720"/>
          </a:xfrm>
        </p:spPr>
        <p:txBody>
          <a:bodyPr>
            <a:normAutofit fontScale="90000"/>
          </a:bodyPr>
          <a:lstStyle/>
          <a:p>
            <a:pPr marL="342900" lvl="0" indent="-342900">
              <a:spcBef>
                <a:spcPct val="20000"/>
              </a:spcBef>
            </a:pPr>
            <a:r>
              <a:rPr lang="fr-FR" sz="2600" dirty="0" smtClean="0">
                <a:solidFill>
                  <a:prstClr val="black"/>
                </a:solidFill>
                <a:ea typeface="+mn-ea"/>
                <a:cs typeface="+mn-cs"/>
              </a:rPr>
              <a:t>1400 1600:</a:t>
            </a:r>
            <a:r>
              <a:rPr lang="fr-FR" sz="2900" dirty="0" smtClean="0">
                <a:solidFill>
                  <a:prstClr val="black"/>
                </a:solidFill>
                <a:ea typeface="+mn-ea"/>
                <a:cs typeface="+mn-cs"/>
              </a:rPr>
              <a:t>Renaissance</a:t>
            </a:r>
            <a:br>
              <a:rPr lang="fr-FR" sz="2900" dirty="0" smtClean="0">
                <a:solidFill>
                  <a:prstClr val="black"/>
                </a:solidFill>
                <a:ea typeface="+mn-ea"/>
                <a:cs typeface="+mn-cs"/>
              </a:rPr>
            </a:br>
            <a:endParaRPr lang="fr-FR" dirty="0"/>
          </a:p>
        </p:txBody>
      </p:sp>
      <p:pic>
        <p:nvPicPr>
          <p:cNvPr id="5" name="Espace réservé du contenu 4" descr="VillaLaRotonda.jpg"/>
          <p:cNvPicPr>
            <a:picLocks noGrp="1" noChangeAspect="1"/>
          </p:cNvPicPr>
          <p:nvPr>
            <p:ph sz="half" idx="1"/>
          </p:nvPr>
        </p:nvPicPr>
        <p:blipFill>
          <a:blip r:embed="rId2" cstate="print"/>
          <a:stretch>
            <a:fillRect/>
          </a:stretch>
        </p:blipFill>
        <p:spPr>
          <a:xfrm>
            <a:off x="457200" y="2518327"/>
            <a:ext cx="4038600" cy="2689708"/>
          </a:xfrm>
        </p:spPr>
      </p:pic>
      <p:sp>
        <p:nvSpPr>
          <p:cNvPr id="4" name="Espace réservé du contenu 3"/>
          <p:cNvSpPr>
            <a:spLocks noGrp="1"/>
          </p:cNvSpPr>
          <p:nvPr>
            <p:ph sz="half" idx="2"/>
          </p:nvPr>
        </p:nvSpPr>
        <p:spPr/>
        <p:txBody>
          <a:bodyPr>
            <a:normAutofit fontScale="92500" lnSpcReduction="10000"/>
          </a:bodyPr>
          <a:lstStyle/>
          <a:p>
            <a:r>
              <a:rPr lang="fr-FR" dirty="0" smtClean="0"/>
              <a:t>Arrangements symétriques des fenêtres et des portes.</a:t>
            </a:r>
          </a:p>
          <a:p>
            <a:r>
              <a:rPr lang="fr-FR" dirty="0" smtClean="0"/>
              <a:t>Utilisation extensive des colonnes et piliers classiques</a:t>
            </a:r>
            <a:endParaRPr lang="en-US" dirty="0"/>
          </a:p>
          <a:p>
            <a:r>
              <a:rPr lang="fr-FR" dirty="0" smtClean="0"/>
              <a:t>Porches Triangulaires</a:t>
            </a:r>
          </a:p>
          <a:p>
            <a:r>
              <a:rPr lang="fr-FR" dirty="0" smtClean="0"/>
              <a:t>Linteaux carrés</a:t>
            </a:r>
          </a:p>
          <a:p>
            <a:r>
              <a:rPr lang="fr-FR" dirty="0" smtClean="0"/>
              <a:t>Arcs</a:t>
            </a:r>
          </a:p>
          <a:p>
            <a:r>
              <a:rPr lang="fr-FR" dirty="0" smtClean="0"/>
              <a:t>Dômes</a:t>
            </a:r>
          </a:p>
          <a:p>
            <a:r>
              <a:rPr lang="fr-FR" dirty="0" smtClean="0"/>
              <a:t>Niches avec sculptures</a:t>
            </a:r>
          </a:p>
          <a:p>
            <a:endParaRPr lang="fr-FR"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356"/>
            <a:ext cx="8229600" cy="703282"/>
          </a:xfrm>
        </p:spPr>
        <p:txBody>
          <a:bodyPr>
            <a:normAutofit fontScale="90000"/>
          </a:bodyPr>
          <a:lstStyle/>
          <a:p>
            <a:pPr marL="342900" lvl="0" indent="-342900">
              <a:spcBef>
                <a:spcPct val="20000"/>
              </a:spcBef>
            </a:pPr>
            <a:r>
              <a:rPr lang="fr-FR" sz="2800" dirty="0" smtClean="0">
                <a:solidFill>
                  <a:prstClr val="black"/>
                </a:solidFill>
                <a:ea typeface="+mn-ea"/>
                <a:cs typeface="+mn-cs"/>
              </a:rPr>
              <a:t>1600-1830: Baroque</a:t>
            </a:r>
            <a:br>
              <a:rPr lang="fr-FR" sz="2800" dirty="0" smtClean="0">
                <a:solidFill>
                  <a:prstClr val="black"/>
                </a:solidFill>
                <a:ea typeface="+mn-ea"/>
                <a:cs typeface="+mn-cs"/>
              </a:rPr>
            </a:br>
            <a:endParaRPr lang="fr-FR" dirty="0"/>
          </a:p>
        </p:txBody>
      </p:sp>
      <p:pic>
        <p:nvPicPr>
          <p:cNvPr id="7" name="Espace réservé du contenu 6" descr="Versailles51375217sm.jpg"/>
          <p:cNvPicPr>
            <a:picLocks noGrp="1" noChangeAspect="1"/>
          </p:cNvPicPr>
          <p:nvPr>
            <p:ph sz="half" idx="1"/>
          </p:nvPr>
        </p:nvPicPr>
        <p:blipFill>
          <a:blip r:embed="rId2" cstate="print"/>
          <a:stretch>
            <a:fillRect/>
          </a:stretch>
        </p:blipFill>
        <p:spPr>
          <a:xfrm>
            <a:off x="647700" y="2674461"/>
            <a:ext cx="3657600" cy="2377440"/>
          </a:xfrm>
        </p:spPr>
      </p:pic>
      <p:sp>
        <p:nvSpPr>
          <p:cNvPr id="4" name="Espace réservé du contenu 3"/>
          <p:cNvSpPr>
            <a:spLocks noGrp="1"/>
          </p:cNvSpPr>
          <p:nvPr>
            <p:ph sz="half" idx="2"/>
          </p:nvPr>
        </p:nvSpPr>
        <p:spPr/>
        <p:txBody>
          <a:bodyPr/>
          <a:lstStyle/>
          <a:p>
            <a:r>
              <a:rPr lang="fr-FR" dirty="0" smtClean="0"/>
              <a:t>Formes complexes et incurvées</a:t>
            </a:r>
          </a:p>
          <a:p>
            <a:r>
              <a:rPr lang="fr-FR" dirty="0" smtClean="0"/>
              <a:t>Colonnes torsadées</a:t>
            </a:r>
          </a:p>
          <a:p>
            <a:r>
              <a:rPr lang="fr-FR" dirty="0" smtClean="0"/>
              <a:t>Escaliers Majestueux</a:t>
            </a:r>
          </a:p>
          <a:p>
            <a:r>
              <a:rPr lang="fr-FR" dirty="0" smtClean="0"/>
              <a:t>Dômes </a:t>
            </a:r>
          </a:p>
          <a:p>
            <a:r>
              <a:rPr lang="fr-FR" dirty="0" smtClean="0"/>
              <a:t>Fresques murales</a:t>
            </a:r>
            <a:endParaRPr lang="fr-FR" dirty="0"/>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774720"/>
          </a:xfrm>
        </p:spPr>
        <p:txBody>
          <a:bodyPr>
            <a:normAutofit fontScale="90000"/>
          </a:bodyPr>
          <a:lstStyle/>
          <a:p>
            <a:pPr marL="342900" lvl="0" indent="-342900">
              <a:spcBef>
                <a:spcPct val="20000"/>
              </a:spcBef>
            </a:pPr>
            <a:r>
              <a:rPr lang="fr-FR" sz="2800" dirty="0" smtClean="0">
                <a:solidFill>
                  <a:prstClr val="black"/>
                </a:solidFill>
                <a:ea typeface="+mn-ea"/>
                <a:cs typeface="+mn-cs"/>
              </a:rPr>
              <a:t>1650-1790: Rococo</a:t>
            </a:r>
            <a:br>
              <a:rPr lang="fr-FR" sz="2800" dirty="0" smtClean="0">
                <a:solidFill>
                  <a:prstClr val="black"/>
                </a:solidFill>
                <a:ea typeface="+mn-ea"/>
                <a:cs typeface="+mn-cs"/>
              </a:rPr>
            </a:br>
            <a:endParaRPr lang="fr-FR" dirty="0"/>
          </a:p>
        </p:txBody>
      </p:sp>
      <p:pic>
        <p:nvPicPr>
          <p:cNvPr id="6" name="Espace réservé du contenu 5" descr="ArchbishopsPalace.jpg"/>
          <p:cNvPicPr>
            <a:picLocks noGrp="1" noChangeAspect="1"/>
          </p:cNvPicPr>
          <p:nvPr>
            <p:ph sz="half" idx="1"/>
          </p:nvPr>
        </p:nvPicPr>
        <p:blipFill>
          <a:blip r:embed="rId2" cstate="print"/>
          <a:stretch>
            <a:fillRect/>
          </a:stretch>
        </p:blipFill>
        <p:spPr>
          <a:xfrm>
            <a:off x="428596" y="2214554"/>
            <a:ext cx="4038600" cy="2681630"/>
          </a:xfrm>
        </p:spPr>
      </p:pic>
      <p:sp>
        <p:nvSpPr>
          <p:cNvPr id="4" name="Espace réservé du contenu 3"/>
          <p:cNvSpPr>
            <a:spLocks noGrp="1"/>
          </p:cNvSpPr>
          <p:nvPr>
            <p:ph sz="half" idx="2"/>
          </p:nvPr>
        </p:nvSpPr>
        <p:spPr>
          <a:xfrm>
            <a:off x="4643438" y="1928802"/>
            <a:ext cx="4038600" cy="4525963"/>
          </a:xfrm>
        </p:spPr>
        <p:txBody>
          <a:bodyPr>
            <a:normAutofit fontScale="85000" lnSpcReduction="20000"/>
          </a:bodyPr>
          <a:lstStyle/>
          <a:p>
            <a:r>
              <a:rPr lang="fr-FR" dirty="0" smtClean="0"/>
              <a:t>Courbes et voutes.</a:t>
            </a:r>
          </a:p>
          <a:p>
            <a:r>
              <a:rPr lang="fr-FR" dirty="0" smtClean="0"/>
              <a:t>Ornements en forme de coquillages et des plantes.</a:t>
            </a:r>
          </a:p>
          <a:p>
            <a:r>
              <a:rPr lang="fr-FR" dirty="0" smtClean="0"/>
              <a:t>Modèles complexes.</a:t>
            </a:r>
          </a:p>
          <a:p>
            <a:r>
              <a:rPr lang="fr-FR" dirty="0" smtClean="0"/>
              <a:t>Détails délicats.</a:t>
            </a:r>
          </a:p>
          <a:p>
            <a:r>
              <a:rPr lang="fr-FR" dirty="0" smtClean="0"/>
              <a:t>Formes Complexes asymétriques.</a:t>
            </a:r>
          </a:p>
          <a:p>
            <a:r>
              <a:rPr lang="fr-FR" dirty="0" smtClean="0"/>
              <a:t>Lumière, couleurs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en-US" dirty="0"/>
          </a:p>
          <a:p>
            <a:endParaRPr lang="fr-FR"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571480"/>
            <a:ext cx="8229600" cy="725470"/>
          </a:xfrm>
        </p:spPr>
        <p:txBody>
          <a:bodyPr>
            <a:normAutofit fontScale="90000"/>
          </a:bodyPr>
          <a:lstStyle/>
          <a:p>
            <a:r>
              <a:rPr lang="fr-FR" sz="2500" dirty="0" smtClean="0">
                <a:solidFill>
                  <a:prstClr val="black"/>
                </a:solidFill>
                <a:ea typeface="+mn-ea"/>
                <a:cs typeface="+mn-cs"/>
              </a:rPr>
              <a:t>1885-1925: Beaux Arts</a:t>
            </a:r>
            <a:br>
              <a:rPr lang="fr-FR" sz="2500" dirty="0" smtClean="0">
                <a:solidFill>
                  <a:prstClr val="black"/>
                </a:solidFill>
                <a:ea typeface="+mn-ea"/>
                <a:cs typeface="+mn-cs"/>
              </a:rPr>
            </a:br>
            <a:endParaRPr lang="fr-FR" sz="2500" dirty="0">
              <a:solidFill>
                <a:prstClr val="black"/>
              </a:solidFill>
              <a:ea typeface="+mn-ea"/>
              <a:cs typeface="+mn-cs"/>
            </a:endParaRPr>
          </a:p>
        </p:txBody>
      </p:sp>
      <p:pic>
        <p:nvPicPr>
          <p:cNvPr id="6" name="Espace réservé du contenu 5" descr="vanderbiltmarblehouse.jpg"/>
          <p:cNvPicPr>
            <a:picLocks noGrp="1" noChangeAspect="1"/>
          </p:cNvPicPr>
          <p:nvPr>
            <p:ph sz="half" idx="1"/>
          </p:nvPr>
        </p:nvPicPr>
        <p:blipFill>
          <a:blip r:embed="rId2" cstate="print"/>
          <a:stretch>
            <a:fillRect/>
          </a:stretch>
        </p:blipFill>
        <p:spPr>
          <a:xfrm>
            <a:off x="357158" y="1928802"/>
            <a:ext cx="4095779" cy="3071834"/>
          </a:xfrm>
        </p:spPr>
      </p:pic>
      <p:sp>
        <p:nvSpPr>
          <p:cNvPr id="4" name="Espace réservé du contenu 3"/>
          <p:cNvSpPr>
            <a:spLocks noGrp="1"/>
          </p:cNvSpPr>
          <p:nvPr>
            <p:ph sz="half" idx="2"/>
          </p:nvPr>
        </p:nvSpPr>
        <p:spPr>
          <a:xfrm>
            <a:off x="4500562" y="1928802"/>
            <a:ext cx="4181476" cy="4525963"/>
          </a:xfrm>
        </p:spPr>
        <p:txBody>
          <a:bodyPr>
            <a:normAutofit fontScale="85000" lnSpcReduction="20000"/>
          </a:bodyPr>
          <a:lstStyle/>
          <a:p>
            <a:r>
              <a:rPr lang="fr-FR" dirty="0" smtClean="0"/>
              <a:t>Massive et grandiose</a:t>
            </a:r>
            <a:br>
              <a:rPr lang="fr-FR" dirty="0" smtClean="0"/>
            </a:br>
            <a:r>
              <a:rPr lang="fr-FR" dirty="0" smtClean="0"/>
              <a:t>balustrades</a:t>
            </a:r>
            <a:br>
              <a:rPr lang="fr-FR" dirty="0" smtClean="0"/>
            </a:br>
            <a:r>
              <a:rPr lang="fr-FR" dirty="0" smtClean="0"/>
              <a:t>balcons</a:t>
            </a:r>
            <a:br>
              <a:rPr lang="fr-FR" dirty="0" smtClean="0"/>
            </a:br>
            <a:r>
              <a:rPr lang="fr-FR" dirty="0" smtClean="0"/>
              <a:t>colonnes</a:t>
            </a:r>
            <a:br>
              <a:rPr lang="fr-FR" dirty="0" smtClean="0"/>
            </a:br>
            <a:r>
              <a:rPr lang="fr-FR" dirty="0" smtClean="0"/>
              <a:t>corniches</a:t>
            </a:r>
          </a:p>
          <a:p>
            <a:r>
              <a:rPr lang="fr-FR" dirty="0" smtClean="0"/>
              <a:t>Décorations somptueuses</a:t>
            </a:r>
          </a:p>
          <a:p>
            <a:r>
              <a:rPr lang="fr-FR" dirty="0" smtClean="0"/>
              <a:t>Grandes cages d'escalier</a:t>
            </a:r>
          </a:p>
          <a:p>
            <a:r>
              <a:rPr lang="fr-FR" dirty="0" smtClean="0"/>
              <a:t>Grands arcs</a:t>
            </a:r>
          </a:p>
          <a:p>
            <a:r>
              <a:rPr lang="fr-FR" dirty="0" smtClean="0"/>
              <a:t>Façades Symétriques</a:t>
            </a:r>
            <a:br>
              <a:rPr lang="fr-FR" dirty="0" smtClean="0"/>
            </a:br>
            <a:r>
              <a:rPr lang="fr-FR" dirty="0" smtClean="0"/>
              <a:t> </a:t>
            </a:r>
            <a:br>
              <a:rPr lang="fr-FR" dirty="0" smtClean="0"/>
            </a:br>
            <a:r>
              <a:rPr lang="fr-FR" dirty="0" smtClean="0"/>
              <a:t/>
            </a:r>
            <a:br>
              <a:rPr lang="fr-FR" dirty="0" smtClean="0"/>
            </a:br>
            <a:r>
              <a:rPr lang="fr-FR" dirty="0" smtClean="0"/>
              <a:t/>
            </a:r>
            <a:br>
              <a:rPr lang="fr-FR" dirty="0" smtClean="0"/>
            </a:br>
            <a:endParaRPr lang="fr-FR" dirty="0"/>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71480"/>
            <a:ext cx="8229600" cy="846158"/>
          </a:xfrm>
        </p:spPr>
        <p:txBody>
          <a:bodyPr>
            <a:normAutofit fontScale="90000"/>
          </a:bodyPr>
          <a:lstStyle/>
          <a:p>
            <a:pPr marL="342900" lvl="0" indent="-342900">
              <a:spcBef>
                <a:spcPct val="20000"/>
              </a:spcBef>
            </a:pPr>
            <a:r>
              <a:rPr lang="fr-FR" sz="2800" dirty="0" smtClean="0">
                <a:solidFill>
                  <a:prstClr val="black"/>
                </a:solidFill>
                <a:ea typeface="+mn-ea"/>
                <a:cs typeface="+mn-cs"/>
              </a:rPr>
              <a:t>1905-1930: </a:t>
            </a:r>
            <a:r>
              <a:rPr lang="fr-FR" sz="2800" dirty="0" err="1" smtClean="0">
                <a:solidFill>
                  <a:prstClr val="black"/>
                </a:solidFill>
                <a:ea typeface="+mn-ea"/>
                <a:cs typeface="+mn-cs"/>
              </a:rPr>
              <a:t>Neo-Gothic</a:t>
            </a:r>
            <a:r>
              <a:rPr lang="fr-FR" sz="2800" dirty="0" smtClean="0">
                <a:solidFill>
                  <a:prstClr val="black"/>
                </a:solidFill>
                <a:ea typeface="+mn-ea"/>
                <a:cs typeface="+mn-cs"/>
              </a:rPr>
              <a:t/>
            </a:r>
            <a:br>
              <a:rPr lang="fr-FR" sz="2800" dirty="0" smtClean="0">
                <a:solidFill>
                  <a:prstClr val="black"/>
                </a:solidFill>
                <a:ea typeface="+mn-ea"/>
                <a:cs typeface="+mn-cs"/>
              </a:rPr>
            </a:br>
            <a:endParaRPr lang="fr-FR" dirty="0"/>
          </a:p>
        </p:txBody>
      </p:sp>
      <p:pic>
        <p:nvPicPr>
          <p:cNvPr id="7" name="Espace réservé du contenu 6" descr="tribunetower56674983.jpg"/>
          <p:cNvPicPr>
            <a:picLocks noGrp="1" noChangeAspect="1"/>
          </p:cNvPicPr>
          <p:nvPr>
            <p:ph sz="half" idx="1"/>
          </p:nvPr>
        </p:nvPicPr>
        <p:blipFill>
          <a:blip r:embed="rId2" cstate="print"/>
          <a:stretch>
            <a:fillRect/>
          </a:stretch>
        </p:blipFill>
        <p:spPr>
          <a:xfrm>
            <a:off x="973880" y="1600200"/>
            <a:ext cx="3005239" cy="4525963"/>
          </a:xfrm>
        </p:spPr>
      </p:pic>
      <p:sp>
        <p:nvSpPr>
          <p:cNvPr id="4" name="Espace réservé du contenu 3"/>
          <p:cNvSpPr>
            <a:spLocks noGrp="1"/>
          </p:cNvSpPr>
          <p:nvPr>
            <p:ph sz="half" idx="2"/>
          </p:nvPr>
        </p:nvSpPr>
        <p:spPr/>
        <p:txBody>
          <a:bodyPr>
            <a:normAutofit lnSpcReduction="10000"/>
          </a:bodyPr>
          <a:lstStyle/>
          <a:p>
            <a:r>
              <a:rPr lang="fr-FR" dirty="0" smtClean="0"/>
              <a:t>Force des lignes verticales et un sentiment de grande hauteur</a:t>
            </a:r>
          </a:p>
          <a:p>
            <a:r>
              <a:rPr lang="fr-FR" dirty="0" smtClean="0"/>
              <a:t>Fenêtres en ogive avec des entrelacs décoratifs</a:t>
            </a:r>
          </a:p>
          <a:p>
            <a:r>
              <a:rPr lang="fr-FR" dirty="0" smtClean="0"/>
              <a:t>sculptures</a:t>
            </a:r>
            <a:br>
              <a:rPr lang="fr-FR" dirty="0" smtClean="0"/>
            </a:br>
            <a:r>
              <a:rPr lang="fr-FR" dirty="0" smtClean="0"/>
              <a:t/>
            </a:r>
            <a:br>
              <a:rPr lang="fr-FR" dirty="0" smtClean="0"/>
            </a:br>
            <a:r>
              <a:rPr lang="fr-FR" dirty="0" smtClean="0"/>
              <a:t/>
            </a:r>
            <a:br>
              <a:rPr lang="fr-FR" dirty="0" smtClean="0"/>
            </a:br>
            <a:endParaRPr lang="fr-FR"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774720"/>
          </a:xfrm>
        </p:spPr>
        <p:txBody>
          <a:bodyPr>
            <a:normAutofit fontScale="90000"/>
          </a:bodyPr>
          <a:lstStyle/>
          <a:p>
            <a:pPr marL="342900" lvl="0" indent="-342900">
              <a:spcBef>
                <a:spcPct val="20000"/>
              </a:spcBef>
            </a:pPr>
            <a:r>
              <a:rPr lang="fr-FR" sz="2900" dirty="0" smtClean="0">
                <a:solidFill>
                  <a:prstClr val="black"/>
                </a:solidFill>
                <a:ea typeface="+mn-ea"/>
                <a:cs typeface="+mn-cs"/>
              </a:rPr>
              <a:t>1925-1937: Art </a:t>
            </a:r>
            <a:r>
              <a:rPr lang="fr-FR" sz="2900" dirty="0" err="1" smtClean="0">
                <a:solidFill>
                  <a:prstClr val="black"/>
                </a:solidFill>
                <a:ea typeface="+mn-ea"/>
                <a:cs typeface="+mn-cs"/>
              </a:rPr>
              <a:t>Deco</a:t>
            </a:r>
            <a:r>
              <a:rPr lang="fr-FR" sz="2900" dirty="0" smtClean="0">
                <a:solidFill>
                  <a:prstClr val="black"/>
                </a:solidFill>
                <a:ea typeface="+mn-ea"/>
                <a:cs typeface="+mn-cs"/>
              </a:rPr>
              <a:t/>
            </a:r>
            <a:br>
              <a:rPr lang="fr-FR" sz="2900" dirty="0" smtClean="0">
                <a:solidFill>
                  <a:prstClr val="black"/>
                </a:solidFill>
                <a:ea typeface="+mn-ea"/>
                <a:cs typeface="+mn-cs"/>
              </a:rPr>
            </a:br>
            <a:endParaRPr lang="fr-FR" dirty="0"/>
          </a:p>
        </p:txBody>
      </p:sp>
      <p:pic>
        <p:nvPicPr>
          <p:cNvPr id="6" name="Espace réservé du contenu 5" descr="chrysler76314614.jpg"/>
          <p:cNvPicPr>
            <a:picLocks noGrp="1" noChangeAspect="1"/>
          </p:cNvPicPr>
          <p:nvPr>
            <p:ph sz="half" idx="1"/>
          </p:nvPr>
        </p:nvPicPr>
        <p:blipFill>
          <a:blip r:embed="rId2" cstate="print"/>
          <a:stretch>
            <a:fillRect/>
          </a:stretch>
        </p:blipFill>
        <p:spPr>
          <a:xfrm>
            <a:off x="973880" y="1600200"/>
            <a:ext cx="3005239" cy="4525963"/>
          </a:xfrm>
        </p:spPr>
      </p:pic>
      <p:sp>
        <p:nvSpPr>
          <p:cNvPr id="4" name="Espace réservé du contenu 3"/>
          <p:cNvSpPr>
            <a:spLocks noGrp="1"/>
          </p:cNvSpPr>
          <p:nvPr>
            <p:ph sz="half" idx="2"/>
          </p:nvPr>
        </p:nvSpPr>
        <p:spPr/>
        <p:txBody>
          <a:bodyPr>
            <a:normAutofit fontScale="92500" lnSpcReduction="20000"/>
          </a:bodyPr>
          <a:lstStyle/>
          <a:p>
            <a:r>
              <a:rPr lang="fr-FR" dirty="0" smtClean="0"/>
              <a:t>Formes cubiques</a:t>
            </a:r>
          </a:p>
          <a:p>
            <a:r>
              <a:rPr lang="fr-FR" dirty="0" smtClean="0"/>
              <a:t>Groupements complexe  de rectangles ou de trapèzes</a:t>
            </a:r>
          </a:p>
          <a:p>
            <a:r>
              <a:rPr lang="fr-FR" dirty="0" smtClean="0"/>
              <a:t>Un sens élevé des lignes</a:t>
            </a:r>
          </a:p>
          <a:p>
            <a:r>
              <a:rPr lang="fr-FR" dirty="0" smtClean="0"/>
              <a:t>Force et suprématie</a:t>
            </a:r>
          </a:p>
          <a:p>
            <a:pPr>
              <a:buNone/>
            </a:pP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Tree>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00042"/>
            <a:ext cx="8229600" cy="714380"/>
          </a:xfrm>
        </p:spPr>
        <p:txBody>
          <a:bodyPr>
            <a:normAutofit fontScale="90000"/>
          </a:bodyPr>
          <a:lstStyle/>
          <a:p>
            <a:pPr marL="342900" lvl="0" indent="-342900">
              <a:spcBef>
                <a:spcPct val="20000"/>
              </a:spcBef>
            </a:pPr>
            <a:r>
              <a:rPr lang="en-US" sz="2400" dirty="0" smtClean="0">
                <a:solidFill>
                  <a:prstClr val="black"/>
                </a:solidFill>
                <a:ea typeface="+mn-ea"/>
                <a:cs typeface="+mn-cs"/>
              </a:rPr>
              <a:t>Architecture du 20eme Siècle</a:t>
            </a:r>
            <a:br>
              <a:rPr lang="en-US" sz="2400" dirty="0" smtClean="0">
                <a:solidFill>
                  <a:prstClr val="black"/>
                </a:solidFill>
                <a:ea typeface="+mn-ea"/>
                <a:cs typeface="+mn-cs"/>
              </a:rPr>
            </a:br>
            <a:endParaRPr lang="fr-FR" dirty="0"/>
          </a:p>
        </p:txBody>
      </p:sp>
      <p:sp>
        <p:nvSpPr>
          <p:cNvPr id="5" name="Espace réservé du contenu 4"/>
          <p:cNvSpPr>
            <a:spLocks noGrp="1"/>
          </p:cNvSpPr>
          <p:nvPr>
            <p:ph sz="half" idx="1"/>
          </p:nvPr>
        </p:nvSpPr>
        <p:spPr/>
        <p:txBody>
          <a:bodyPr>
            <a:normAutofit/>
          </a:bodyPr>
          <a:lstStyle/>
          <a:p>
            <a:r>
              <a:rPr lang="fr-FR" dirty="0" smtClean="0"/>
              <a:t>Modernisme</a:t>
            </a:r>
            <a:endParaRPr lang="fr-FR" dirty="0"/>
          </a:p>
        </p:txBody>
      </p:sp>
      <p:sp>
        <p:nvSpPr>
          <p:cNvPr id="4" name="Espace réservé du contenu 3"/>
          <p:cNvSpPr>
            <a:spLocks noGrp="1"/>
          </p:cNvSpPr>
          <p:nvPr>
            <p:ph sz="half" idx="2"/>
          </p:nvPr>
        </p:nvSpPr>
        <p:spPr>
          <a:xfrm>
            <a:off x="4355976" y="1600200"/>
            <a:ext cx="4788024" cy="4525963"/>
          </a:xfrm>
        </p:spPr>
        <p:txBody>
          <a:bodyPr>
            <a:normAutofit/>
          </a:bodyPr>
          <a:lstStyle/>
          <a:p>
            <a:r>
              <a:rPr lang="fr-FR" dirty="0" smtClean="0"/>
              <a:t>Le modernisme n'était pas juste un autre style. Il a présenté une nouvelle façon de penser l'architecture. </a:t>
            </a:r>
            <a:r>
              <a:rPr lang="fr-FR" dirty="0" smtClean="0"/>
              <a:t>Ces </a:t>
            </a:r>
            <a:r>
              <a:rPr lang="fr-FR" dirty="0" smtClean="0"/>
              <a:t>projets illustrent modernisme, post-modernisme, et d'autres approches à la conception du bâtiment   du 20ème et 21ème siècle . </a:t>
            </a:r>
            <a:r>
              <a:rPr lang="en-US" dirty="0"/>
              <a:t> </a:t>
            </a:r>
          </a:p>
          <a:p>
            <a:endParaRPr lang="fr-FR" dirty="0"/>
          </a:p>
        </p:txBody>
      </p:sp>
      <p:pic>
        <p:nvPicPr>
          <p:cNvPr id="7" name="Image 6" descr="cornell9170006.jpg"/>
          <p:cNvPicPr>
            <a:picLocks noChangeAspect="1"/>
          </p:cNvPicPr>
          <p:nvPr/>
        </p:nvPicPr>
        <p:blipFill>
          <a:blip r:embed="rId2" cstate="print"/>
          <a:stretch>
            <a:fillRect/>
          </a:stretch>
        </p:blipFill>
        <p:spPr>
          <a:xfrm>
            <a:off x="857223" y="2357430"/>
            <a:ext cx="2893239" cy="3214710"/>
          </a:xfrm>
          <a:prstGeom prst="rect">
            <a:avLst/>
          </a:prstGeom>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71480"/>
            <a:ext cx="8229600" cy="846158"/>
          </a:xfrm>
        </p:spPr>
        <p:txBody>
          <a:bodyPr>
            <a:normAutofit fontScale="90000"/>
          </a:bodyPr>
          <a:lstStyle/>
          <a:p>
            <a:pPr marL="342900" lvl="0" indent="-342900">
              <a:spcBef>
                <a:spcPct val="20000"/>
              </a:spcBef>
            </a:pPr>
            <a:r>
              <a:rPr lang="en-US" sz="2400" dirty="0" smtClean="0">
                <a:solidFill>
                  <a:prstClr val="black"/>
                </a:solidFill>
                <a:ea typeface="+mn-ea"/>
                <a:cs typeface="+mn-cs"/>
              </a:rPr>
              <a:t>Architecture du 20eme Siècle Suite</a:t>
            </a:r>
            <a:br>
              <a:rPr lang="en-US" sz="2400" dirty="0" smtClean="0">
                <a:solidFill>
                  <a:prstClr val="black"/>
                </a:solidFill>
                <a:ea typeface="+mn-ea"/>
                <a:cs typeface="+mn-cs"/>
              </a:rPr>
            </a:br>
            <a:endParaRPr lang="fr-FR" dirty="0"/>
          </a:p>
        </p:txBody>
      </p:sp>
      <p:sp>
        <p:nvSpPr>
          <p:cNvPr id="5" name="Espace réservé du contenu 4"/>
          <p:cNvSpPr>
            <a:spLocks noGrp="1"/>
          </p:cNvSpPr>
          <p:nvPr>
            <p:ph sz="half" idx="1"/>
          </p:nvPr>
        </p:nvSpPr>
        <p:spPr/>
        <p:txBody>
          <a:bodyPr>
            <a:normAutofit/>
          </a:bodyPr>
          <a:lstStyle/>
          <a:p>
            <a:r>
              <a:rPr lang="fr-FR" dirty="0" smtClean="0"/>
              <a:t>Modernisme</a:t>
            </a:r>
            <a:endParaRPr lang="fr-FR" dirty="0"/>
          </a:p>
        </p:txBody>
      </p:sp>
      <p:sp>
        <p:nvSpPr>
          <p:cNvPr id="4" name="Espace réservé du contenu 3"/>
          <p:cNvSpPr>
            <a:spLocks noGrp="1"/>
          </p:cNvSpPr>
          <p:nvPr>
            <p:ph sz="half" idx="2"/>
          </p:nvPr>
        </p:nvSpPr>
        <p:spPr/>
        <p:txBody>
          <a:bodyPr>
            <a:normAutofit/>
          </a:bodyPr>
          <a:lstStyle/>
          <a:p>
            <a:r>
              <a:rPr lang="fr-FR" dirty="0" smtClean="0"/>
              <a:t>Les projets présentés ici montrent que les architectes modernes ont souvent puisé dans les philosophies de conception de plusieurs tendances pour créer des bâtiments qui sont surprenants et uniques.  . </a:t>
            </a:r>
            <a:r>
              <a:rPr lang="en-US" dirty="0"/>
              <a:t> </a:t>
            </a:r>
          </a:p>
          <a:p>
            <a:endParaRPr lang="fr-FR" dirty="0"/>
          </a:p>
        </p:txBody>
      </p:sp>
      <p:pic>
        <p:nvPicPr>
          <p:cNvPr id="9" name="Image 8" descr="libeskind01.jpg"/>
          <p:cNvPicPr>
            <a:picLocks noChangeAspect="1"/>
          </p:cNvPicPr>
          <p:nvPr/>
        </p:nvPicPr>
        <p:blipFill>
          <a:blip r:embed="rId2" cstate="print"/>
          <a:stretch>
            <a:fillRect/>
          </a:stretch>
        </p:blipFill>
        <p:spPr>
          <a:xfrm>
            <a:off x="785786" y="2285992"/>
            <a:ext cx="2786068" cy="3529019"/>
          </a:xfrm>
          <a:prstGeom prst="rect">
            <a:avLst/>
          </a:prstGeom>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500034" y="1357298"/>
            <a:ext cx="4038600" cy="4525963"/>
          </a:xfrm>
        </p:spPr>
        <p:txBody>
          <a:bodyPr/>
          <a:lstStyle/>
          <a:p>
            <a:r>
              <a:rPr lang="fr-FR" dirty="0" smtClean="0"/>
              <a:t>Expressionisme</a:t>
            </a:r>
          </a:p>
          <a:p>
            <a:endParaRPr lang="fr-FR" dirty="0" smtClean="0"/>
          </a:p>
          <a:p>
            <a:endParaRPr lang="fr-FR" dirty="0"/>
          </a:p>
          <a:p>
            <a:endParaRPr lang="fr-FR" dirty="0" smtClean="0"/>
          </a:p>
          <a:p>
            <a:endParaRPr lang="fr-FR" dirty="0"/>
          </a:p>
          <a:p>
            <a:r>
              <a:rPr lang="fr-FR" dirty="0" smtClean="0"/>
              <a:t>Constructivisme</a:t>
            </a:r>
            <a:endParaRPr lang="fr-FR" dirty="0"/>
          </a:p>
        </p:txBody>
      </p:sp>
      <p:pic>
        <p:nvPicPr>
          <p:cNvPr id="5" name="Espace réservé du contenu 4" descr="BabelsbergEinsteinturm.jpg"/>
          <p:cNvPicPr>
            <a:picLocks noGrp="1" noChangeAspect="1"/>
          </p:cNvPicPr>
          <p:nvPr>
            <p:ph sz="half" idx="2"/>
          </p:nvPr>
        </p:nvPicPr>
        <p:blipFill>
          <a:blip r:embed="rId2" cstate="print"/>
          <a:stretch>
            <a:fillRect/>
          </a:stretch>
        </p:blipFill>
        <p:spPr>
          <a:xfrm>
            <a:off x="1214414" y="1865533"/>
            <a:ext cx="1701402" cy="1944459"/>
          </a:xfrm>
        </p:spPr>
      </p:pic>
      <p:pic>
        <p:nvPicPr>
          <p:cNvPr id="6" name="Image 5" descr="TatlinsTower.jpg"/>
          <p:cNvPicPr>
            <a:picLocks noChangeAspect="1"/>
          </p:cNvPicPr>
          <p:nvPr/>
        </p:nvPicPr>
        <p:blipFill>
          <a:blip r:embed="rId3" cstate="print"/>
          <a:stretch>
            <a:fillRect/>
          </a:stretch>
        </p:blipFill>
        <p:spPr>
          <a:xfrm>
            <a:off x="1285852" y="4500570"/>
            <a:ext cx="1269924" cy="1928998"/>
          </a:xfrm>
          <a:prstGeom prst="rect">
            <a:avLst/>
          </a:prstGeom>
        </p:spPr>
      </p:pic>
      <p:sp>
        <p:nvSpPr>
          <p:cNvPr id="7" name="Espace réservé du contenu 2"/>
          <p:cNvSpPr txBox="1">
            <a:spLocks/>
          </p:cNvSpPr>
          <p:nvPr/>
        </p:nvSpPr>
        <p:spPr>
          <a:xfrm>
            <a:off x="5072034" y="1285860"/>
            <a:ext cx="4071966" cy="48577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800" dirty="0" smtClean="0"/>
              <a:t>Fonctionnalisme</a:t>
            </a: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800" dirty="0" smtClean="0"/>
              <a:t>Structuralisme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Image 7" descr="kahn-yalecenter.jpg"/>
          <p:cNvPicPr>
            <a:picLocks noChangeAspect="1"/>
          </p:cNvPicPr>
          <p:nvPr/>
        </p:nvPicPr>
        <p:blipFill>
          <a:blip r:embed="rId4" cstate="print"/>
          <a:stretch>
            <a:fillRect/>
          </a:stretch>
        </p:blipFill>
        <p:spPr>
          <a:xfrm>
            <a:off x="5364088" y="1893694"/>
            <a:ext cx="2664296" cy="2015014"/>
          </a:xfrm>
          <a:prstGeom prst="rect">
            <a:avLst/>
          </a:prstGeom>
        </p:spPr>
      </p:pic>
      <p:pic>
        <p:nvPicPr>
          <p:cNvPr id="9" name="Image 8" descr="berlinmemorial.jpg"/>
          <p:cNvPicPr>
            <a:picLocks noChangeAspect="1"/>
          </p:cNvPicPr>
          <p:nvPr/>
        </p:nvPicPr>
        <p:blipFill>
          <a:blip r:embed="rId5" cstate="print"/>
          <a:stretch>
            <a:fillRect/>
          </a:stretch>
        </p:blipFill>
        <p:spPr>
          <a:xfrm>
            <a:off x="5220072" y="4254384"/>
            <a:ext cx="2808312" cy="2106235"/>
          </a:xfrm>
          <a:prstGeom prst="rect">
            <a:avLst/>
          </a:prstGeom>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356"/>
            <a:ext cx="8229600" cy="703282"/>
          </a:xfrm>
        </p:spPr>
        <p:txBody>
          <a:bodyPr>
            <a:normAutofit fontScale="90000"/>
          </a:bodyPr>
          <a:lstStyle/>
          <a:p>
            <a:pPr marL="342900" lvl="0" indent="-342900">
              <a:spcBef>
                <a:spcPct val="20000"/>
              </a:spcBef>
            </a:pPr>
            <a:r>
              <a:rPr lang="fr-FR" sz="2800" dirty="0">
                <a:solidFill>
                  <a:prstClr val="black"/>
                </a:solidFill>
                <a:ea typeface="+mn-ea"/>
                <a:cs typeface="+mn-cs"/>
              </a:rPr>
              <a:t>3050 -900 av. J.-C: </a:t>
            </a:r>
            <a:r>
              <a:rPr lang="fr-FR" sz="2800" dirty="0" smtClean="0">
                <a:solidFill>
                  <a:prstClr val="black"/>
                </a:solidFill>
                <a:ea typeface="+mn-ea"/>
                <a:cs typeface="+mn-cs"/>
              </a:rPr>
              <a:t>L’Egypte </a:t>
            </a:r>
            <a:r>
              <a:rPr lang="fr-FR" sz="2800" dirty="0">
                <a:solidFill>
                  <a:prstClr val="black"/>
                </a:solidFill>
                <a:ea typeface="+mn-ea"/>
                <a:cs typeface="+mn-cs"/>
              </a:rPr>
              <a:t>Ancienne</a:t>
            </a:r>
            <a:br>
              <a:rPr lang="fr-FR" sz="2800" dirty="0">
                <a:solidFill>
                  <a:prstClr val="black"/>
                </a:solidFill>
                <a:ea typeface="+mn-ea"/>
                <a:cs typeface="+mn-cs"/>
              </a:rPr>
            </a:br>
            <a:endParaRPr lang="fr-FR" dirty="0"/>
          </a:p>
        </p:txBody>
      </p:sp>
      <p:pic>
        <p:nvPicPr>
          <p:cNvPr id="7" name="Espace réservé du contenu 6" descr="pyramids01.jpg"/>
          <p:cNvPicPr>
            <a:picLocks noGrp="1" noChangeAspect="1"/>
          </p:cNvPicPr>
          <p:nvPr>
            <p:ph sz="half" idx="1"/>
          </p:nvPr>
        </p:nvPicPr>
        <p:blipFill>
          <a:blip r:embed="rId2" cstate="print"/>
          <a:stretch>
            <a:fillRect/>
          </a:stretch>
        </p:blipFill>
        <p:spPr>
          <a:xfrm>
            <a:off x="357158" y="2000240"/>
            <a:ext cx="4038600" cy="2205076"/>
          </a:xfrm>
        </p:spPr>
      </p:pic>
      <p:sp>
        <p:nvSpPr>
          <p:cNvPr id="4" name="Espace réservé du contenu 3"/>
          <p:cNvSpPr>
            <a:spLocks noGrp="1"/>
          </p:cNvSpPr>
          <p:nvPr>
            <p:ph sz="half" idx="2"/>
          </p:nvPr>
        </p:nvSpPr>
        <p:spPr/>
        <p:txBody>
          <a:bodyPr>
            <a:normAutofit/>
          </a:bodyPr>
          <a:lstStyle/>
          <a:p>
            <a:pPr>
              <a:buNone/>
            </a:pPr>
            <a:endParaRPr lang="en-US" dirty="0"/>
          </a:p>
          <a:p>
            <a:r>
              <a:rPr lang="fr-FR" dirty="0" smtClean="0"/>
              <a:t>La forme de la pyramide était une merveille et une prouesse de l’</a:t>
            </a:r>
            <a:r>
              <a:rPr lang="fr-FR" dirty="0" err="1" smtClean="0"/>
              <a:t>ingineering</a:t>
            </a:r>
            <a:r>
              <a:rPr lang="fr-FR" dirty="0" smtClean="0"/>
              <a:t> qui a permit aux égyptiens de construire des Mégastructures</a:t>
            </a:r>
            <a:endParaRPr lang="fr-FR" dirty="0"/>
          </a:p>
        </p:txBody>
      </p:sp>
    </p:spTree>
  </p:cSld>
  <p:clrMapOvr>
    <a:masterClrMapping/>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57158" y="1214422"/>
            <a:ext cx="4038600" cy="4525963"/>
          </a:xfrm>
        </p:spPr>
        <p:txBody>
          <a:bodyPr/>
          <a:lstStyle/>
          <a:p>
            <a:r>
              <a:rPr lang="fr-FR" dirty="0" smtClean="0"/>
              <a:t>Style International</a:t>
            </a:r>
          </a:p>
          <a:p>
            <a:endParaRPr lang="fr-FR" dirty="0" smtClean="0"/>
          </a:p>
          <a:p>
            <a:endParaRPr lang="fr-FR" dirty="0"/>
          </a:p>
          <a:p>
            <a:endParaRPr lang="fr-FR" dirty="0" smtClean="0"/>
          </a:p>
          <a:p>
            <a:endParaRPr lang="fr-FR" dirty="0"/>
          </a:p>
          <a:p>
            <a:r>
              <a:rPr lang="fr-FR" dirty="0" smtClean="0"/>
              <a:t>Brutalisme</a:t>
            </a:r>
          </a:p>
          <a:p>
            <a:endParaRPr lang="fr-FR" dirty="0"/>
          </a:p>
        </p:txBody>
      </p:sp>
      <p:pic>
        <p:nvPicPr>
          <p:cNvPr id="11" name="Espace réservé du contenu 10" descr="united_nations-at.jpg"/>
          <p:cNvPicPr>
            <a:picLocks noGrp="1" noChangeAspect="1"/>
          </p:cNvPicPr>
          <p:nvPr>
            <p:ph sz="half" idx="2"/>
          </p:nvPr>
        </p:nvPicPr>
        <p:blipFill>
          <a:blip r:embed="rId2" cstate="print"/>
          <a:stretch>
            <a:fillRect/>
          </a:stretch>
        </p:blipFill>
        <p:spPr>
          <a:xfrm>
            <a:off x="1214414" y="2214554"/>
            <a:ext cx="2003975" cy="1285884"/>
          </a:xfrm>
        </p:spPr>
      </p:pic>
      <p:sp>
        <p:nvSpPr>
          <p:cNvPr id="7" name="Espace réservé du contenu 2"/>
          <p:cNvSpPr txBox="1">
            <a:spLocks/>
          </p:cNvSpPr>
          <p:nvPr/>
        </p:nvSpPr>
        <p:spPr>
          <a:xfrm>
            <a:off x="5072034" y="1214422"/>
            <a:ext cx="4071966" cy="48577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800" dirty="0" smtClean="0"/>
              <a:t>Formalisme</a:t>
            </a: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800" dirty="0" err="1" smtClean="0"/>
              <a:t>High-Tech</a:t>
            </a:r>
            <a:endParaRPr lang="fr-FR" sz="28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2" name="Image 11" descr="01_Mendes.jpg"/>
          <p:cNvPicPr>
            <a:picLocks noChangeAspect="1"/>
          </p:cNvPicPr>
          <p:nvPr/>
        </p:nvPicPr>
        <p:blipFill>
          <a:blip r:embed="rId3" cstate="print"/>
          <a:stretch>
            <a:fillRect/>
          </a:stretch>
        </p:blipFill>
        <p:spPr>
          <a:xfrm>
            <a:off x="1142976" y="4572008"/>
            <a:ext cx="2071702" cy="1363870"/>
          </a:xfrm>
          <a:prstGeom prst="rect">
            <a:avLst/>
          </a:prstGeom>
        </p:spPr>
      </p:pic>
      <p:pic>
        <p:nvPicPr>
          <p:cNvPr id="13" name="Image 12" descr="pei-bankhongkong-pritzker.jpg"/>
          <p:cNvPicPr>
            <a:picLocks noChangeAspect="1"/>
          </p:cNvPicPr>
          <p:nvPr/>
        </p:nvPicPr>
        <p:blipFill>
          <a:blip r:embed="rId4" cstate="print"/>
          <a:stretch>
            <a:fillRect/>
          </a:stretch>
        </p:blipFill>
        <p:spPr>
          <a:xfrm>
            <a:off x="5715008" y="1928802"/>
            <a:ext cx="1268931" cy="1655130"/>
          </a:xfrm>
          <a:prstGeom prst="rect">
            <a:avLst/>
          </a:prstGeom>
        </p:spPr>
      </p:pic>
      <p:pic>
        <p:nvPicPr>
          <p:cNvPr id="14" name="Image 13" descr="pompidou.jpg"/>
          <p:cNvPicPr>
            <a:picLocks noChangeAspect="1"/>
          </p:cNvPicPr>
          <p:nvPr/>
        </p:nvPicPr>
        <p:blipFill>
          <a:blip r:embed="rId5" cstate="print"/>
          <a:stretch>
            <a:fillRect/>
          </a:stretch>
        </p:blipFill>
        <p:spPr>
          <a:xfrm>
            <a:off x="5643570" y="4714884"/>
            <a:ext cx="1511300" cy="1168400"/>
          </a:xfrm>
          <a:prstGeom prst="rect">
            <a:avLst/>
          </a:prstGeom>
        </p:spPr>
      </p:pic>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28596" y="1142984"/>
            <a:ext cx="4114800" cy="4829196"/>
          </a:xfrm>
        </p:spPr>
        <p:txBody>
          <a:bodyPr/>
          <a:lstStyle/>
          <a:p>
            <a:r>
              <a:rPr lang="fr-FR" dirty="0" err="1" smtClean="0"/>
              <a:t>Deconstructivisme</a:t>
            </a:r>
            <a:endParaRPr lang="fr-FR" dirty="0" smtClean="0"/>
          </a:p>
          <a:p>
            <a:endParaRPr lang="fr-FR" dirty="0" smtClean="0"/>
          </a:p>
          <a:p>
            <a:endParaRPr lang="fr-FR" dirty="0"/>
          </a:p>
          <a:p>
            <a:endParaRPr lang="fr-FR" dirty="0" smtClean="0"/>
          </a:p>
          <a:p>
            <a:endParaRPr lang="fr-FR" dirty="0"/>
          </a:p>
          <a:p>
            <a:r>
              <a:rPr lang="fr-FR" dirty="0" smtClean="0"/>
              <a:t>Minimalisme</a:t>
            </a:r>
          </a:p>
          <a:p>
            <a:endParaRPr lang="fr-FR" dirty="0"/>
          </a:p>
        </p:txBody>
      </p:sp>
      <p:pic>
        <p:nvPicPr>
          <p:cNvPr id="10" name="Espace réservé du contenu 9" descr="seattlelibraryiStock.jpg"/>
          <p:cNvPicPr>
            <a:picLocks noGrp="1" noChangeAspect="1"/>
          </p:cNvPicPr>
          <p:nvPr>
            <p:ph sz="half" idx="2"/>
          </p:nvPr>
        </p:nvPicPr>
        <p:blipFill>
          <a:blip r:embed="rId2" cstate="print"/>
          <a:stretch>
            <a:fillRect/>
          </a:stretch>
        </p:blipFill>
        <p:spPr>
          <a:xfrm>
            <a:off x="729180" y="1628799"/>
            <a:ext cx="2906716" cy="2107369"/>
          </a:xfrm>
        </p:spPr>
      </p:pic>
      <p:sp>
        <p:nvSpPr>
          <p:cNvPr id="7" name="Espace réservé du contenu 2"/>
          <p:cNvSpPr txBox="1">
            <a:spLocks/>
          </p:cNvSpPr>
          <p:nvPr/>
        </p:nvSpPr>
        <p:spPr>
          <a:xfrm>
            <a:off x="4786314" y="1071546"/>
            <a:ext cx="4357686" cy="48577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800" b="0" i="0" u="none" strike="noStrike" kern="1200" cap="none" spc="0" normalizeH="0" baseline="0" noProof="0" dirty="0" smtClean="0">
                <a:ln>
                  <a:noFill/>
                </a:ln>
                <a:solidFill>
                  <a:schemeClr val="tx1"/>
                </a:solidFill>
                <a:effectLst/>
                <a:uLnTx/>
                <a:uFillTx/>
                <a:latin typeface="+mn-lt"/>
                <a:ea typeface="+mn-ea"/>
                <a:cs typeface="+mn-cs"/>
              </a:rPr>
              <a:t>Architecture</a:t>
            </a:r>
            <a:r>
              <a:rPr kumimoji="0" lang="fr-FR" sz="2800" b="0" i="0" u="none" strike="noStrike" kern="1200" cap="none" spc="0" normalizeH="0" noProof="0" dirty="0" smtClean="0">
                <a:ln>
                  <a:noFill/>
                </a:ln>
                <a:solidFill>
                  <a:schemeClr val="tx1"/>
                </a:solidFill>
                <a:effectLst/>
                <a:uLnTx/>
                <a:uFillTx/>
                <a:latin typeface="+mn-lt"/>
                <a:ea typeface="+mn-ea"/>
                <a:cs typeface="+mn-cs"/>
              </a:rPr>
              <a:t> Organique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800" dirty="0" err="1" smtClean="0"/>
              <a:t>Post-Modernisme</a:t>
            </a:r>
            <a:endParaRPr lang="fr-FR" sz="28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28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5" name="Image 14" descr="luisbarraganhouse-ppl.jpg"/>
          <p:cNvPicPr>
            <a:picLocks noChangeAspect="1"/>
          </p:cNvPicPr>
          <p:nvPr/>
        </p:nvPicPr>
        <p:blipFill>
          <a:blip r:embed="rId3" cstate="print"/>
          <a:stretch>
            <a:fillRect/>
          </a:stretch>
        </p:blipFill>
        <p:spPr>
          <a:xfrm>
            <a:off x="755576" y="4287915"/>
            <a:ext cx="2880320" cy="2112235"/>
          </a:xfrm>
          <a:prstGeom prst="rect">
            <a:avLst/>
          </a:prstGeom>
        </p:spPr>
      </p:pic>
      <p:pic>
        <p:nvPicPr>
          <p:cNvPr id="16" name="Image 15" descr="utzon-sydney-pritzker03.jpg"/>
          <p:cNvPicPr>
            <a:picLocks noChangeAspect="1"/>
          </p:cNvPicPr>
          <p:nvPr/>
        </p:nvPicPr>
        <p:blipFill>
          <a:blip r:embed="rId4" cstate="print"/>
          <a:stretch>
            <a:fillRect/>
          </a:stretch>
        </p:blipFill>
        <p:spPr>
          <a:xfrm>
            <a:off x="5796136" y="1554275"/>
            <a:ext cx="1944216" cy="2200999"/>
          </a:xfrm>
          <a:prstGeom prst="rect">
            <a:avLst/>
          </a:prstGeom>
        </p:spPr>
      </p:pic>
      <p:pic>
        <p:nvPicPr>
          <p:cNvPr id="17" name="Image 16" descr="graves-swandolphin-a97.jpg"/>
          <p:cNvPicPr>
            <a:picLocks noChangeAspect="1"/>
          </p:cNvPicPr>
          <p:nvPr/>
        </p:nvPicPr>
        <p:blipFill>
          <a:blip r:embed="rId5" cstate="print"/>
          <a:stretch>
            <a:fillRect/>
          </a:stretch>
        </p:blipFill>
        <p:spPr>
          <a:xfrm>
            <a:off x="5652120" y="4055498"/>
            <a:ext cx="1800200" cy="2298128"/>
          </a:xfrm>
          <a:prstGeom prst="rect">
            <a:avLst/>
          </a:prstGeom>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356"/>
            <a:ext cx="8229600" cy="703282"/>
          </a:xfrm>
        </p:spPr>
        <p:txBody>
          <a:bodyPr>
            <a:normAutofit fontScale="90000"/>
          </a:bodyPr>
          <a:lstStyle/>
          <a:p>
            <a:pPr marL="342900" lvl="0" indent="-342900">
              <a:spcBef>
                <a:spcPct val="20000"/>
              </a:spcBef>
            </a:pPr>
            <a:r>
              <a:rPr lang="fr-FR" sz="2700" dirty="0" smtClean="0">
                <a:solidFill>
                  <a:prstClr val="black"/>
                </a:solidFill>
                <a:ea typeface="+mn-ea"/>
                <a:cs typeface="+mn-cs"/>
              </a:rPr>
              <a:t>Amérique Latine 3000 </a:t>
            </a:r>
            <a:r>
              <a:rPr lang="fr-FR" sz="2400" dirty="0">
                <a:solidFill>
                  <a:prstClr val="black"/>
                </a:solidFill>
              </a:rPr>
              <a:t>av. J.-C </a:t>
            </a:r>
            <a:r>
              <a:rPr lang="fr-FR" sz="2700" dirty="0" smtClean="0">
                <a:solidFill>
                  <a:prstClr val="black"/>
                </a:solidFill>
                <a:ea typeface="+mn-ea"/>
                <a:cs typeface="+mn-cs"/>
              </a:rPr>
              <a:t>: Maya</a:t>
            </a:r>
            <a:r>
              <a:rPr lang="fr-FR" sz="2700" dirty="0">
                <a:solidFill>
                  <a:prstClr val="black"/>
                </a:solidFill>
                <a:ea typeface="+mn-ea"/>
                <a:cs typeface="+mn-cs"/>
              </a:rPr>
              <a:t/>
            </a:r>
            <a:br>
              <a:rPr lang="fr-FR" sz="2700" dirty="0">
                <a:solidFill>
                  <a:prstClr val="black"/>
                </a:solidFill>
                <a:ea typeface="+mn-ea"/>
                <a:cs typeface="+mn-cs"/>
              </a:rPr>
            </a:br>
            <a:endParaRPr lang="fr-FR" dirty="0"/>
          </a:p>
        </p:txBody>
      </p:sp>
      <p:pic>
        <p:nvPicPr>
          <p:cNvPr id="6" name="Espace réservé du contenu 5" descr="Machu_Picchu-lge-ariel.jpg"/>
          <p:cNvPicPr>
            <a:picLocks noGrp="1" noChangeAspect="1"/>
          </p:cNvPicPr>
          <p:nvPr>
            <p:ph sz="half" idx="1"/>
          </p:nvPr>
        </p:nvPicPr>
        <p:blipFill>
          <a:blip r:embed="rId2" cstate="print"/>
          <a:stretch>
            <a:fillRect/>
          </a:stretch>
        </p:blipFill>
        <p:spPr>
          <a:xfrm>
            <a:off x="714348" y="1714488"/>
            <a:ext cx="3564232" cy="2380907"/>
          </a:xfrm>
        </p:spPr>
      </p:pic>
      <p:sp>
        <p:nvSpPr>
          <p:cNvPr id="4" name="Espace réservé du contenu 3"/>
          <p:cNvSpPr>
            <a:spLocks noGrp="1"/>
          </p:cNvSpPr>
          <p:nvPr>
            <p:ph sz="half" idx="2"/>
          </p:nvPr>
        </p:nvSpPr>
        <p:spPr/>
        <p:txBody>
          <a:bodyPr>
            <a:normAutofit/>
          </a:bodyPr>
          <a:lstStyle/>
          <a:p>
            <a:r>
              <a:rPr lang="fr-FR" dirty="0" smtClean="0"/>
              <a:t> Quand on pense aux Mayas, on pense évidemment aux temples, aux pyramides, et à ces cités littéralement englouties sous la végétation de la forêt tropicale, et parfois détruites par ses assauts.</a:t>
            </a:r>
            <a:endParaRPr lang="fr-FR" dirty="0"/>
          </a:p>
        </p:txBody>
      </p:sp>
      <p:pic>
        <p:nvPicPr>
          <p:cNvPr id="7" name="Image 6" descr="Temple02.jpg"/>
          <p:cNvPicPr>
            <a:picLocks noChangeAspect="1"/>
          </p:cNvPicPr>
          <p:nvPr/>
        </p:nvPicPr>
        <p:blipFill>
          <a:blip r:embed="rId3" cstate="print"/>
          <a:stretch>
            <a:fillRect/>
          </a:stretch>
        </p:blipFill>
        <p:spPr>
          <a:xfrm>
            <a:off x="714348" y="4429132"/>
            <a:ext cx="3714776" cy="1863322"/>
          </a:xfrm>
          <a:prstGeom prst="rect">
            <a:avLst/>
          </a:prstGeo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774720"/>
          </a:xfrm>
        </p:spPr>
        <p:txBody>
          <a:bodyPr>
            <a:normAutofit fontScale="90000"/>
          </a:bodyPr>
          <a:lstStyle/>
          <a:p>
            <a:pPr marL="342900" lvl="0" indent="-342900">
              <a:spcBef>
                <a:spcPct val="20000"/>
              </a:spcBef>
            </a:pPr>
            <a:r>
              <a:rPr lang="fr-FR" sz="2700" dirty="0">
                <a:solidFill>
                  <a:prstClr val="black"/>
                </a:solidFill>
                <a:ea typeface="+mn-ea"/>
                <a:cs typeface="+mn-cs"/>
              </a:rPr>
              <a:t>La </a:t>
            </a:r>
            <a:r>
              <a:rPr lang="fr-FR" sz="2700" dirty="0" smtClean="0">
                <a:solidFill>
                  <a:prstClr val="black"/>
                </a:solidFill>
                <a:ea typeface="+mn-ea"/>
                <a:cs typeface="+mn-cs"/>
              </a:rPr>
              <a:t>Mésopotamie </a:t>
            </a:r>
            <a:r>
              <a:rPr lang="fr-FR" sz="2700" dirty="0">
                <a:solidFill>
                  <a:prstClr val="black"/>
                </a:solidFill>
                <a:ea typeface="+mn-ea"/>
                <a:cs typeface="+mn-cs"/>
              </a:rPr>
              <a:t>600 </a:t>
            </a:r>
            <a:r>
              <a:rPr lang="fr-FR" sz="2400" dirty="0">
                <a:solidFill>
                  <a:prstClr val="black"/>
                </a:solidFill>
              </a:rPr>
              <a:t>av. J.-C </a:t>
            </a:r>
            <a:r>
              <a:rPr lang="fr-FR" sz="2700" dirty="0" smtClean="0">
                <a:solidFill>
                  <a:prstClr val="black"/>
                </a:solidFill>
                <a:ea typeface="+mn-ea"/>
                <a:cs typeface="+mn-cs"/>
              </a:rPr>
              <a:t>: </a:t>
            </a:r>
            <a:r>
              <a:rPr lang="fr-FR" sz="2700" dirty="0">
                <a:solidFill>
                  <a:prstClr val="black"/>
                </a:solidFill>
                <a:ea typeface="+mn-ea"/>
                <a:cs typeface="+mn-cs"/>
              </a:rPr>
              <a:t>Babylone Irak</a:t>
            </a:r>
            <a:br>
              <a:rPr lang="fr-FR" sz="2700" dirty="0">
                <a:solidFill>
                  <a:prstClr val="black"/>
                </a:solidFill>
                <a:ea typeface="+mn-ea"/>
                <a:cs typeface="+mn-cs"/>
              </a:rPr>
            </a:br>
            <a:endParaRPr lang="fr-FR" dirty="0"/>
          </a:p>
        </p:txBody>
      </p:sp>
      <p:pic>
        <p:nvPicPr>
          <p:cNvPr id="9" name="Espace réservé du contenu 8" descr="babylone_def_claire.jpg"/>
          <p:cNvPicPr>
            <a:picLocks noGrp="1" noChangeAspect="1"/>
          </p:cNvPicPr>
          <p:nvPr>
            <p:ph sz="half" idx="1"/>
          </p:nvPr>
        </p:nvPicPr>
        <p:blipFill>
          <a:blip r:embed="rId2" cstate="print"/>
          <a:stretch>
            <a:fillRect/>
          </a:stretch>
        </p:blipFill>
        <p:spPr>
          <a:xfrm>
            <a:off x="571500" y="2515394"/>
            <a:ext cx="3810000" cy="2695575"/>
          </a:xfrm>
        </p:spPr>
      </p:pic>
      <p:sp>
        <p:nvSpPr>
          <p:cNvPr id="4" name="Espace réservé du contenu 3"/>
          <p:cNvSpPr>
            <a:spLocks noGrp="1"/>
          </p:cNvSpPr>
          <p:nvPr>
            <p:ph sz="half" idx="2"/>
          </p:nvPr>
        </p:nvSpPr>
        <p:spPr/>
        <p:txBody>
          <a:bodyPr>
            <a:normAutofit fontScale="92500" lnSpcReduction="20000"/>
          </a:bodyPr>
          <a:lstStyle/>
          <a:p>
            <a:r>
              <a:rPr lang="fr-FR" dirty="0" smtClean="0"/>
              <a:t>Les jardins suspendus de Babylone étaient situés à Babylone, en Irak.</a:t>
            </a:r>
          </a:p>
          <a:p>
            <a:r>
              <a:rPr lang="fr-FR" dirty="0" smtClean="0"/>
              <a:t>Ces jardins étaient composés de plusieurs étages en terrasses, soutenus par des voûtes et des piliers de brique. Un immense escalier de marbre reliait ces terrasses, où l'eau, par des vis hydrauliques, était amenée depuis l'Euphrate.</a:t>
            </a:r>
            <a:endParaRPr lang="fr-FR" dirty="0"/>
          </a:p>
        </p:txBody>
      </p:sp>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356"/>
            <a:ext cx="8229600" cy="703282"/>
          </a:xfrm>
        </p:spPr>
        <p:txBody>
          <a:bodyPr>
            <a:normAutofit fontScale="90000"/>
          </a:bodyPr>
          <a:lstStyle/>
          <a:p>
            <a:pPr marL="342900" lvl="0" indent="-342900">
              <a:spcBef>
                <a:spcPct val="20000"/>
              </a:spcBef>
            </a:pPr>
            <a:r>
              <a:rPr lang="fr-FR" sz="2700" dirty="0" smtClean="0">
                <a:solidFill>
                  <a:prstClr val="black"/>
                </a:solidFill>
                <a:ea typeface="+mn-ea"/>
                <a:cs typeface="+mn-cs"/>
              </a:rPr>
              <a:t>Chine 600 </a:t>
            </a:r>
            <a:r>
              <a:rPr lang="fr-FR" sz="2400" dirty="0">
                <a:solidFill>
                  <a:prstClr val="black"/>
                </a:solidFill>
              </a:rPr>
              <a:t>av. J.-C </a:t>
            </a:r>
            <a:r>
              <a:rPr lang="fr-FR" sz="2700" dirty="0">
                <a:solidFill>
                  <a:prstClr val="black"/>
                </a:solidFill>
                <a:ea typeface="+mn-ea"/>
                <a:cs typeface="+mn-cs"/>
              </a:rPr>
              <a:t/>
            </a:r>
            <a:br>
              <a:rPr lang="fr-FR" sz="2700" dirty="0">
                <a:solidFill>
                  <a:prstClr val="black"/>
                </a:solidFill>
                <a:ea typeface="+mn-ea"/>
                <a:cs typeface="+mn-cs"/>
              </a:rPr>
            </a:br>
            <a:endParaRPr lang="fr-FR" dirty="0"/>
          </a:p>
        </p:txBody>
      </p:sp>
      <p:pic>
        <p:nvPicPr>
          <p:cNvPr id="10" name="Espace réservé du contenu 9" descr="maison-chine.jpg"/>
          <p:cNvPicPr>
            <a:picLocks noGrp="1" noChangeAspect="1"/>
          </p:cNvPicPr>
          <p:nvPr>
            <p:ph sz="half" idx="1"/>
          </p:nvPr>
        </p:nvPicPr>
        <p:blipFill>
          <a:blip r:embed="rId2" cstate="print"/>
          <a:stretch>
            <a:fillRect/>
          </a:stretch>
        </p:blipFill>
        <p:spPr>
          <a:xfrm>
            <a:off x="428596" y="1857364"/>
            <a:ext cx="4038600" cy="2806827"/>
          </a:xfrm>
        </p:spPr>
      </p:pic>
      <p:sp>
        <p:nvSpPr>
          <p:cNvPr id="4" name="Espace réservé du contenu 3"/>
          <p:cNvSpPr>
            <a:spLocks noGrp="1"/>
          </p:cNvSpPr>
          <p:nvPr>
            <p:ph sz="half" idx="2"/>
          </p:nvPr>
        </p:nvSpPr>
        <p:spPr>
          <a:xfrm>
            <a:off x="4643438" y="1428736"/>
            <a:ext cx="4257676" cy="4525963"/>
          </a:xfrm>
        </p:spPr>
        <p:txBody>
          <a:bodyPr>
            <a:normAutofit fontScale="85000" lnSpcReduction="10000"/>
          </a:bodyPr>
          <a:lstStyle/>
          <a:p>
            <a:r>
              <a:rPr lang="fr-FR" dirty="0" smtClean="0"/>
              <a:t> L'architecture chinoise traditionnelle, quel que soit le type de monument auquel elle appartient, présente un caractère de simplicité, de provisoire. La caractéristique fondamentale de l'architecture chinoise consiste en l'utilisation d'espaces rectangulaires comme unités et l'assemblage des ces unités en un tout.</a:t>
            </a:r>
            <a:endParaRPr lang="fr-FR" dirty="0"/>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774720"/>
          </a:xfrm>
        </p:spPr>
        <p:txBody>
          <a:bodyPr>
            <a:normAutofit fontScale="90000"/>
          </a:bodyPr>
          <a:lstStyle/>
          <a:p>
            <a:pPr marL="342900" lvl="0" indent="-342900">
              <a:spcBef>
                <a:spcPct val="20000"/>
              </a:spcBef>
            </a:pPr>
            <a:r>
              <a:rPr lang="fr-FR" sz="2800" dirty="0" smtClean="0">
                <a:solidFill>
                  <a:prstClr val="black"/>
                </a:solidFill>
                <a:ea typeface="+mn-ea"/>
                <a:cs typeface="+mn-cs"/>
              </a:rPr>
              <a:t>850 </a:t>
            </a:r>
            <a:r>
              <a:rPr lang="fr-FR" sz="2400" dirty="0" smtClean="0"/>
              <a:t>av. J.-C </a:t>
            </a:r>
            <a:r>
              <a:rPr lang="fr-FR" sz="2800" dirty="0" smtClean="0">
                <a:solidFill>
                  <a:prstClr val="black"/>
                </a:solidFill>
                <a:ea typeface="+mn-ea"/>
                <a:cs typeface="+mn-cs"/>
              </a:rPr>
              <a:t>-476</a:t>
            </a:r>
            <a:r>
              <a:rPr lang="fr-FR" sz="2400" b="1" dirty="0" smtClean="0"/>
              <a:t> </a:t>
            </a:r>
            <a:r>
              <a:rPr lang="fr-FR" sz="2400" dirty="0" smtClean="0"/>
              <a:t>apr. J-C </a:t>
            </a:r>
            <a:r>
              <a:rPr lang="fr-FR" sz="2800" dirty="0" smtClean="0">
                <a:solidFill>
                  <a:prstClr val="black"/>
                </a:solidFill>
                <a:ea typeface="+mn-ea"/>
                <a:cs typeface="+mn-cs"/>
              </a:rPr>
              <a:t>: Art et Architecture Classique </a:t>
            </a:r>
            <a:br>
              <a:rPr lang="fr-FR" sz="2800" dirty="0" smtClean="0">
                <a:solidFill>
                  <a:prstClr val="black"/>
                </a:solidFill>
                <a:ea typeface="+mn-ea"/>
                <a:cs typeface="+mn-cs"/>
              </a:rPr>
            </a:br>
            <a:endParaRPr lang="fr-FR" dirty="0"/>
          </a:p>
        </p:txBody>
      </p:sp>
      <p:pic>
        <p:nvPicPr>
          <p:cNvPr id="6" name="Espace réservé du contenu 5" descr="ACROPOLIS_MLS_morning.jpg"/>
          <p:cNvPicPr>
            <a:picLocks noGrp="1" noChangeAspect="1"/>
          </p:cNvPicPr>
          <p:nvPr>
            <p:ph sz="half" idx="1"/>
          </p:nvPr>
        </p:nvPicPr>
        <p:blipFill>
          <a:blip r:embed="rId2" cstate="print"/>
          <a:stretch>
            <a:fillRect/>
          </a:stretch>
        </p:blipFill>
        <p:spPr>
          <a:xfrm>
            <a:off x="500034" y="1785926"/>
            <a:ext cx="4038600" cy="3028950"/>
          </a:xfrm>
        </p:spPr>
      </p:pic>
      <p:sp>
        <p:nvSpPr>
          <p:cNvPr id="4" name="Espace réservé du contenu 3"/>
          <p:cNvSpPr>
            <a:spLocks noGrp="1"/>
          </p:cNvSpPr>
          <p:nvPr>
            <p:ph sz="half" idx="2"/>
          </p:nvPr>
        </p:nvSpPr>
        <p:spPr>
          <a:xfrm>
            <a:off x="4572000" y="1600200"/>
            <a:ext cx="4114800" cy="4525963"/>
          </a:xfrm>
        </p:spPr>
        <p:txBody>
          <a:bodyPr>
            <a:normAutofit lnSpcReduction="10000"/>
          </a:bodyPr>
          <a:lstStyle/>
          <a:p>
            <a:r>
              <a:rPr lang="fr-FR" dirty="0" smtClean="0"/>
              <a:t>L’architecture de l’ancienne Grèce et de Rome ont influencés la manière de concevoir  dans le monde occidental aujourd’hui.</a:t>
            </a:r>
          </a:p>
          <a:p>
            <a:r>
              <a:rPr lang="fr-FR" dirty="0" smtClean="0"/>
              <a:t>Ordre</a:t>
            </a:r>
          </a:p>
          <a:p>
            <a:r>
              <a:rPr lang="fr-FR" dirty="0" smtClean="0"/>
              <a:t>Sobriété</a:t>
            </a:r>
          </a:p>
          <a:p>
            <a:r>
              <a:rPr lang="fr-FR" dirty="0" smtClean="0"/>
              <a:t>Grandeur</a:t>
            </a:r>
          </a:p>
          <a:p>
            <a:r>
              <a:rPr lang="fr-FR" dirty="0" smtClean="0"/>
              <a:t>Géométrie</a:t>
            </a:r>
          </a:p>
          <a:p>
            <a:endParaRPr lang="fr-FR" dirty="0"/>
          </a:p>
        </p:txBody>
      </p:sp>
    </p:spTree>
  </p:cSld>
  <p:clrMapOvr>
    <a:masterClrMapping/>
  </p:clrMapOvr>
  <p:transition>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774720"/>
          </a:xfrm>
        </p:spPr>
        <p:txBody>
          <a:bodyPr>
            <a:normAutofit fontScale="90000"/>
          </a:bodyPr>
          <a:lstStyle/>
          <a:p>
            <a:pPr marL="342900" lvl="0" indent="-342900">
              <a:spcBef>
                <a:spcPct val="20000"/>
              </a:spcBef>
            </a:pPr>
            <a:r>
              <a:rPr lang="fr-FR" sz="2800" dirty="0" smtClean="0">
                <a:solidFill>
                  <a:prstClr val="black"/>
                </a:solidFill>
                <a:ea typeface="+mn-ea"/>
                <a:cs typeface="+mn-cs"/>
              </a:rPr>
              <a:t>650-2011</a:t>
            </a:r>
            <a:r>
              <a:rPr lang="fr-FR" sz="2800" b="1" dirty="0" smtClean="0"/>
              <a:t> </a:t>
            </a:r>
            <a:r>
              <a:rPr lang="fr-FR" sz="2800" dirty="0" smtClean="0">
                <a:solidFill>
                  <a:prstClr val="black"/>
                </a:solidFill>
                <a:ea typeface="+mn-ea"/>
                <a:cs typeface="+mn-cs"/>
              </a:rPr>
              <a:t>  Architecture Islamique</a:t>
            </a:r>
            <a:br>
              <a:rPr lang="fr-FR" sz="2800" dirty="0" smtClean="0">
                <a:solidFill>
                  <a:prstClr val="black"/>
                </a:solidFill>
                <a:ea typeface="+mn-ea"/>
                <a:cs typeface="+mn-cs"/>
              </a:rPr>
            </a:br>
            <a:endParaRPr lang="fr-FR" dirty="0"/>
          </a:p>
        </p:txBody>
      </p:sp>
      <p:pic>
        <p:nvPicPr>
          <p:cNvPr id="7" name="Espace réservé du contenu 6" descr="250px-80525560_0eb2c1d54a_o.jpg"/>
          <p:cNvPicPr>
            <a:picLocks noGrp="1" noChangeAspect="1"/>
          </p:cNvPicPr>
          <p:nvPr>
            <p:ph sz="half" idx="1"/>
          </p:nvPr>
        </p:nvPicPr>
        <p:blipFill>
          <a:blip r:embed="rId2" cstate="print"/>
          <a:stretch>
            <a:fillRect/>
          </a:stretch>
        </p:blipFill>
        <p:spPr>
          <a:xfrm>
            <a:off x="357158" y="1785926"/>
            <a:ext cx="4038600" cy="3037027"/>
          </a:xfrm>
        </p:spPr>
      </p:pic>
      <p:sp>
        <p:nvSpPr>
          <p:cNvPr id="4" name="Espace réservé du contenu 3"/>
          <p:cNvSpPr>
            <a:spLocks noGrp="1"/>
          </p:cNvSpPr>
          <p:nvPr>
            <p:ph sz="half" idx="2"/>
          </p:nvPr>
        </p:nvSpPr>
        <p:spPr>
          <a:xfrm>
            <a:off x="4500562" y="1600200"/>
            <a:ext cx="4429156" cy="4525963"/>
          </a:xfrm>
        </p:spPr>
        <p:txBody>
          <a:bodyPr>
            <a:normAutofit/>
          </a:bodyPr>
          <a:lstStyle/>
          <a:p>
            <a:r>
              <a:rPr lang="fr-FR" dirty="0" smtClean="0"/>
              <a:t>On nomme Architecture Islamique l’Art de Construire Développé dans une région s’étendant de l’Espagne à l’Inde entre 622 et XIX Siècle. </a:t>
            </a:r>
            <a:endParaRPr lang="fr-FR" dirty="0"/>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71480"/>
            <a:ext cx="8229600" cy="846158"/>
          </a:xfrm>
        </p:spPr>
        <p:txBody>
          <a:bodyPr/>
          <a:lstStyle/>
          <a:p>
            <a:r>
              <a:rPr lang="fr-FR" sz="2500" dirty="0" smtClean="0">
                <a:solidFill>
                  <a:prstClr val="black"/>
                </a:solidFill>
              </a:rPr>
              <a:t>Architecture Islamique Suite</a:t>
            </a:r>
            <a:endParaRPr lang="fr-FR" dirty="0"/>
          </a:p>
        </p:txBody>
      </p:sp>
      <p:pic>
        <p:nvPicPr>
          <p:cNvPr id="6" name="Espace réservé du contenu 5" descr="baghdad-abbassidcastle-grunberg.jpg"/>
          <p:cNvPicPr>
            <a:picLocks noGrp="1" noChangeAspect="1"/>
          </p:cNvPicPr>
          <p:nvPr>
            <p:ph sz="half" idx="1"/>
          </p:nvPr>
        </p:nvPicPr>
        <p:blipFill>
          <a:blip r:embed="rId2" cstate="print"/>
          <a:stretch>
            <a:fillRect/>
          </a:stretch>
        </p:blipFill>
        <p:spPr>
          <a:xfrm>
            <a:off x="2453800" y="1263751"/>
            <a:ext cx="1902176" cy="2593877"/>
          </a:xfrm>
        </p:spPr>
      </p:pic>
      <p:sp>
        <p:nvSpPr>
          <p:cNvPr id="4" name="Espace réservé du contenu 3"/>
          <p:cNvSpPr>
            <a:spLocks noGrp="1"/>
          </p:cNvSpPr>
          <p:nvPr>
            <p:ph sz="half" idx="2"/>
          </p:nvPr>
        </p:nvSpPr>
        <p:spPr/>
        <p:txBody>
          <a:bodyPr>
            <a:normAutofit/>
          </a:bodyPr>
          <a:lstStyle/>
          <a:p>
            <a:r>
              <a:rPr lang="fr-FR" dirty="0" smtClean="0"/>
              <a:t> </a:t>
            </a:r>
            <a:r>
              <a:rPr lang="fr-FR" dirty="0"/>
              <a:t>une seule caractéristique qui </a:t>
            </a:r>
            <a:r>
              <a:rPr lang="fr-FR" dirty="0" smtClean="0"/>
              <a:t> façonne </a:t>
            </a:r>
            <a:r>
              <a:rPr lang="fr-FR" dirty="0"/>
              <a:t>les contours de l’art architectural islamique et lui </a:t>
            </a:r>
            <a:r>
              <a:rPr lang="fr-FR" dirty="0" smtClean="0"/>
              <a:t>confère </a:t>
            </a:r>
            <a:r>
              <a:rPr lang="fr-FR" dirty="0"/>
              <a:t>son cachet islamique. Il s’agit de </a:t>
            </a:r>
            <a:r>
              <a:rPr lang="fr-FR" i="1" u="sng" dirty="0"/>
              <a:t>la dimension religieuse</a:t>
            </a:r>
            <a:r>
              <a:rPr lang="fr-FR" dirty="0"/>
              <a:t> qui </a:t>
            </a:r>
            <a:r>
              <a:rPr lang="fr-FR" dirty="0" smtClean="0"/>
              <a:t>imprègne </a:t>
            </a:r>
            <a:r>
              <a:rPr lang="fr-FR" dirty="0"/>
              <a:t>l’esthétique, les arts et </a:t>
            </a:r>
            <a:r>
              <a:rPr lang="fr-FR" dirty="0" smtClean="0"/>
              <a:t>l’architecture.</a:t>
            </a:r>
            <a:endParaRPr lang="fr-FR" dirty="0"/>
          </a:p>
        </p:txBody>
      </p:sp>
      <p:pic>
        <p:nvPicPr>
          <p:cNvPr id="8" name="Image 7" descr="baghdad-al-kadhimain-mosque-tiles-jan-oberg.jpg"/>
          <p:cNvPicPr>
            <a:picLocks noChangeAspect="1"/>
          </p:cNvPicPr>
          <p:nvPr/>
        </p:nvPicPr>
        <p:blipFill>
          <a:blip r:embed="rId3" cstate="print"/>
          <a:stretch>
            <a:fillRect/>
          </a:stretch>
        </p:blipFill>
        <p:spPr>
          <a:xfrm>
            <a:off x="2500297" y="4286256"/>
            <a:ext cx="2121355" cy="1591016"/>
          </a:xfrm>
          <a:prstGeom prst="rect">
            <a:avLst/>
          </a:prstGeom>
        </p:spPr>
      </p:pic>
      <p:pic>
        <p:nvPicPr>
          <p:cNvPr id="9" name="Image 8" descr="domeoftherockmosque-at.jpg"/>
          <p:cNvPicPr>
            <a:picLocks noChangeAspect="1"/>
          </p:cNvPicPr>
          <p:nvPr/>
        </p:nvPicPr>
        <p:blipFill>
          <a:blip r:embed="rId4" cstate="print"/>
          <a:stretch>
            <a:fillRect/>
          </a:stretch>
        </p:blipFill>
        <p:spPr>
          <a:xfrm>
            <a:off x="0" y="1334702"/>
            <a:ext cx="2063336" cy="2451488"/>
          </a:xfrm>
          <a:prstGeom prst="rect">
            <a:avLst/>
          </a:prstGeom>
        </p:spPr>
      </p:pic>
      <p:pic>
        <p:nvPicPr>
          <p:cNvPr id="10" name="Image 9" descr="Hagia_Sophia-lge.jpg"/>
          <p:cNvPicPr>
            <a:picLocks noChangeAspect="1"/>
          </p:cNvPicPr>
          <p:nvPr/>
        </p:nvPicPr>
        <p:blipFill>
          <a:blip r:embed="rId5" cstate="print"/>
          <a:stretch>
            <a:fillRect/>
          </a:stretch>
        </p:blipFill>
        <p:spPr>
          <a:xfrm>
            <a:off x="0" y="4286256"/>
            <a:ext cx="2321703" cy="1547802"/>
          </a:xfrm>
          <a:prstGeom prst="rect">
            <a:avLst/>
          </a:prstGeom>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71480"/>
            <a:ext cx="8229600" cy="846158"/>
          </a:xfrm>
        </p:spPr>
        <p:txBody>
          <a:bodyPr/>
          <a:lstStyle/>
          <a:p>
            <a:r>
              <a:rPr lang="fr-FR" sz="2500" dirty="0" smtClean="0">
                <a:solidFill>
                  <a:prstClr val="black"/>
                </a:solidFill>
              </a:rPr>
              <a:t>Architecture Islamique Suite</a:t>
            </a:r>
            <a:endParaRPr lang="fr-FR" dirty="0"/>
          </a:p>
        </p:txBody>
      </p:sp>
      <p:pic>
        <p:nvPicPr>
          <p:cNvPr id="14" name="Espace réservé du contenu 13" descr="museum_islamic_art_imp081208_9.jpg"/>
          <p:cNvPicPr>
            <a:picLocks noGrp="1" noChangeAspect="1"/>
          </p:cNvPicPr>
          <p:nvPr>
            <p:ph sz="half" idx="1"/>
          </p:nvPr>
        </p:nvPicPr>
        <p:blipFill>
          <a:blip r:embed="rId2" cstate="print"/>
          <a:stretch>
            <a:fillRect/>
          </a:stretch>
        </p:blipFill>
        <p:spPr>
          <a:xfrm>
            <a:off x="642910" y="1500174"/>
            <a:ext cx="1676400" cy="2514600"/>
          </a:xfrm>
        </p:spPr>
      </p:pic>
      <p:sp>
        <p:nvSpPr>
          <p:cNvPr id="4" name="Espace réservé du contenu 3"/>
          <p:cNvSpPr>
            <a:spLocks noGrp="1"/>
          </p:cNvSpPr>
          <p:nvPr>
            <p:ph sz="half" idx="2"/>
          </p:nvPr>
        </p:nvSpPr>
        <p:spPr/>
        <p:txBody>
          <a:bodyPr>
            <a:normAutofit/>
          </a:bodyPr>
          <a:lstStyle/>
          <a:p>
            <a:r>
              <a:rPr lang="fr-FR" dirty="0" smtClean="0"/>
              <a:t> </a:t>
            </a:r>
            <a:r>
              <a:rPr lang="fr-FR" dirty="0"/>
              <a:t>l’architecture islamique repose sur le principe de l’interaction organique entre l’homme et son environnement climatique et social, de ses  croyances et de sa symbolique.</a:t>
            </a:r>
          </a:p>
        </p:txBody>
      </p:sp>
      <p:pic>
        <p:nvPicPr>
          <p:cNvPr id="15" name="Image 14" descr="25260-large_custom_290x172_04080242.jpg"/>
          <p:cNvPicPr>
            <a:picLocks noChangeAspect="1"/>
          </p:cNvPicPr>
          <p:nvPr/>
        </p:nvPicPr>
        <p:blipFill>
          <a:blip r:embed="rId3" cstate="print"/>
          <a:stretch>
            <a:fillRect/>
          </a:stretch>
        </p:blipFill>
        <p:spPr>
          <a:xfrm>
            <a:off x="1142976" y="4429132"/>
            <a:ext cx="2762250" cy="1638300"/>
          </a:xfrm>
          <a:prstGeom prst="rect">
            <a:avLst/>
          </a:prstGeom>
        </p:spPr>
      </p:pic>
      <p:pic>
        <p:nvPicPr>
          <p:cNvPr id="17" name="Image 16" descr="Modern Islamic Architecture (3).jpg"/>
          <p:cNvPicPr>
            <a:picLocks noChangeAspect="1"/>
          </p:cNvPicPr>
          <p:nvPr/>
        </p:nvPicPr>
        <p:blipFill>
          <a:blip r:embed="rId4" cstate="print"/>
          <a:stretch>
            <a:fillRect/>
          </a:stretch>
        </p:blipFill>
        <p:spPr>
          <a:xfrm>
            <a:off x="2643174" y="1500174"/>
            <a:ext cx="1894327" cy="2570443"/>
          </a:xfrm>
          <a:prstGeom prst="rect">
            <a:avLst/>
          </a:prstGeo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2_Microsoft Office 98">
  <a:themeElements>
    <a:clrScheme name="">
      <a:dk1>
        <a:srgbClr val="000000"/>
      </a:dk1>
      <a:lt1>
        <a:srgbClr val="839DA9"/>
      </a:lt1>
      <a:dk2>
        <a:srgbClr val="000000"/>
      </a:dk2>
      <a:lt2>
        <a:srgbClr val="919191"/>
      </a:lt2>
      <a:accent1>
        <a:srgbClr val="618FFD"/>
      </a:accent1>
      <a:accent2>
        <a:srgbClr val="00AE00"/>
      </a:accent2>
      <a:accent3>
        <a:srgbClr val="C1CCD1"/>
      </a:accent3>
      <a:accent4>
        <a:srgbClr val="000000"/>
      </a:accent4>
      <a:accent5>
        <a:srgbClr val="B7C6FE"/>
      </a:accent5>
      <a:accent6>
        <a:srgbClr val="009D00"/>
      </a:accent6>
      <a:hlink>
        <a:srgbClr val="FC0128"/>
      </a:hlink>
      <a:folHlink>
        <a:srgbClr val="CECECE"/>
      </a:folHlink>
    </a:clrScheme>
    <a:fontScheme name="Microsoft Office 98">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sv-SE" altLang="sv-SE" sz="1400" b="0" i="0" u="none" strike="noStrike" cap="none" normalizeH="0" baseline="0" smtClean="0">
            <a:ln>
              <a:noFill/>
            </a:ln>
            <a:solidFill>
              <a:schemeClr val="tx1"/>
            </a:solidFill>
            <a:effectLst/>
            <a:latin typeface="Mirror" pitchFamily="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sv-SE" altLang="sv-SE" sz="1400" b="0" i="0" u="none" strike="noStrike" cap="none" normalizeH="0" baseline="0" smtClean="0">
            <a:ln>
              <a:noFill/>
            </a:ln>
            <a:solidFill>
              <a:schemeClr val="tx1"/>
            </a:solidFill>
            <a:effectLst/>
            <a:latin typeface="Mirror" pitchFamily="2"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icrosoft Office 98">
  <a:themeElements>
    <a:clrScheme name="">
      <a:dk1>
        <a:srgbClr val="000000"/>
      </a:dk1>
      <a:lt1>
        <a:srgbClr val="839DA9"/>
      </a:lt1>
      <a:dk2>
        <a:srgbClr val="000000"/>
      </a:dk2>
      <a:lt2>
        <a:srgbClr val="919191"/>
      </a:lt2>
      <a:accent1>
        <a:srgbClr val="618FFD"/>
      </a:accent1>
      <a:accent2>
        <a:srgbClr val="00AE00"/>
      </a:accent2>
      <a:accent3>
        <a:srgbClr val="C1CCD1"/>
      </a:accent3>
      <a:accent4>
        <a:srgbClr val="000000"/>
      </a:accent4>
      <a:accent5>
        <a:srgbClr val="B7C6FE"/>
      </a:accent5>
      <a:accent6>
        <a:srgbClr val="009D00"/>
      </a:accent6>
      <a:hlink>
        <a:srgbClr val="FC0128"/>
      </a:hlink>
      <a:folHlink>
        <a:srgbClr val="CECECE"/>
      </a:folHlink>
    </a:clrScheme>
    <a:fontScheme name="Microsoft Office 98">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sv-SE" altLang="sv-SE" sz="1400" b="0" i="0" u="none" strike="noStrike" cap="none" normalizeH="0" baseline="0" smtClean="0">
            <a:ln>
              <a:noFill/>
            </a:ln>
            <a:solidFill>
              <a:schemeClr val="tx1"/>
            </a:solidFill>
            <a:effectLst/>
            <a:latin typeface="Mirror" pitchFamily="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sv-SE" altLang="sv-SE" sz="1400" b="0" i="0" u="none" strike="noStrike" cap="none" normalizeH="0" baseline="0" smtClean="0">
            <a:ln>
              <a:noFill/>
            </a:ln>
            <a:solidFill>
              <a:schemeClr val="tx1"/>
            </a:solidFill>
            <a:effectLst/>
            <a:latin typeface="Mirror" pitchFamily="2"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icrosoft Office 98">
  <a:themeElements>
    <a:clrScheme name="">
      <a:dk1>
        <a:srgbClr val="000000"/>
      </a:dk1>
      <a:lt1>
        <a:srgbClr val="839DA9"/>
      </a:lt1>
      <a:dk2>
        <a:srgbClr val="000000"/>
      </a:dk2>
      <a:lt2>
        <a:srgbClr val="919191"/>
      </a:lt2>
      <a:accent1>
        <a:srgbClr val="618FFD"/>
      </a:accent1>
      <a:accent2>
        <a:srgbClr val="00AE00"/>
      </a:accent2>
      <a:accent3>
        <a:srgbClr val="C1CCD1"/>
      </a:accent3>
      <a:accent4>
        <a:srgbClr val="000000"/>
      </a:accent4>
      <a:accent5>
        <a:srgbClr val="B7C6FE"/>
      </a:accent5>
      <a:accent6>
        <a:srgbClr val="009D00"/>
      </a:accent6>
      <a:hlink>
        <a:srgbClr val="FC0128"/>
      </a:hlink>
      <a:folHlink>
        <a:srgbClr val="CECECE"/>
      </a:folHlink>
    </a:clrScheme>
    <a:fontScheme name="Microsoft Office 98">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sv-SE" altLang="sv-SE" sz="1400" b="0" i="0" u="none" strike="noStrike" cap="none" normalizeH="0" baseline="0" smtClean="0">
            <a:ln>
              <a:noFill/>
            </a:ln>
            <a:solidFill>
              <a:schemeClr val="tx1"/>
            </a:solidFill>
            <a:effectLst/>
            <a:latin typeface="Mirror" pitchFamily="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sv-SE" altLang="sv-SE" sz="1400" b="0" i="0" u="none" strike="noStrike" cap="none" normalizeH="0" baseline="0" smtClean="0">
            <a:ln>
              <a:noFill/>
            </a:ln>
            <a:solidFill>
              <a:schemeClr val="tx1"/>
            </a:solidFill>
            <a:effectLst/>
            <a:latin typeface="Mirror" pitchFamily="2"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554</TotalTime>
  <Words>357</Words>
  <Application>Microsoft Office PowerPoint</Application>
  <PresentationFormat>Affichage à l'écran (4:3)</PresentationFormat>
  <Paragraphs>104</Paragraphs>
  <Slides>21</Slides>
  <Notes>0</Notes>
  <HiddenSlides>0</HiddenSlides>
  <MMClips>0</MMClips>
  <ScaleCrop>false</ScaleCrop>
  <HeadingPairs>
    <vt:vector size="4" baseType="variant">
      <vt:variant>
        <vt:lpstr>Thème</vt:lpstr>
      </vt:variant>
      <vt:variant>
        <vt:i4>5</vt:i4>
      </vt:variant>
      <vt:variant>
        <vt:lpstr>Titres des diapositives</vt:lpstr>
      </vt:variant>
      <vt:variant>
        <vt:i4>21</vt:i4>
      </vt:variant>
    </vt:vector>
  </HeadingPairs>
  <TitlesOfParts>
    <vt:vector size="26" baseType="lpstr">
      <vt:lpstr>2_Microsoft Office 98</vt:lpstr>
      <vt:lpstr>1_Conception personnalisée</vt:lpstr>
      <vt:lpstr>Conception personnalisée</vt:lpstr>
      <vt:lpstr>1_Microsoft Office 98</vt:lpstr>
      <vt:lpstr>Microsoft Office 98</vt:lpstr>
      <vt:lpstr>Architecture A travers les Temps</vt:lpstr>
      <vt:lpstr>3050 -900 av. J.-C: L’Egypte Ancienne </vt:lpstr>
      <vt:lpstr>Amérique Latine 3000 av. J.-C : Maya </vt:lpstr>
      <vt:lpstr>La Mésopotamie 600 av. J.-C : Babylone Irak </vt:lpstr>
      <vt:lpstr>Chine 600 av. J.-C  </vt:lpstr>
      <vt:lpstr>850 av. J.-C -476 apr. J-C : Art et Architecture Classique  </vt:lpstr>
      <vt:lpstr>650-2011   Architecture Islamique </vt:lpstr>
      <vt:lpstr>Architecture Islamique Suite</vt:lpstr>
      <vt:lpstr>Architecture Islamique Suite</vt:lpstr>
      <vt:lpstr>1100-1450: Gothique </vt:lpstr>
      <vt:lpstr>1400 1600:Renaissance </vt:lpstr>
      <vt:lpstr>1600-1830: Baroque </vt:lpstr>
      <vt:lpstr>1650-1790: Rococo </vt:lpstr>
      <vt:lpstr>1885-1925: Beaux Arts </vt:lpstr>
      <vt:lpstr>1905-1930: Neo-Gothic </vt:lpstr>
      <vt:lpstr>1925-1937: Art Deco </vt:lpstr>
      <vt:lpstr>Architecture du 20eme Siècle </vt:lpstr>
      <vt:lpstr>Architecture du 20eme Siècle Suite </vt:lpstr>
      <vt:lpstr>Diapositive 19</vt:lpstr>
      <vt:lpstr>Diapositive 20</vt:lpstr>
      <vt:lpstr>Diapositive 21</vt:lpstr>
    </vt:vector>
  </TitlesOfParts>
  <Company>horizon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Architecture A travers les Temps</dc:title>
  <dc:creator>pc</dc:creator>
  <cp:lastModifiedBy>Youcef</cp:lastModifiedBy>
  <cp:revision>59</cp:revision>
  <dcterms:created xsi:type="dcterms:W3CDTF">2011-10-29T07:19:57Z</dcterms:created>
  <dcterms:modified xsi:type="dcterms:W3CDTF">2021-01-02T11:10:05Z</dcterms:modified>
</cp:coreProperties>
</file>