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59" r:id="rId5"/>
    <p:sldId id="260" r:id="rId6"/>
    <p:sldId id="261" r:id="rId7"/>
    <p:sldId id="262" r:id="rId8"/>
    <p:sldId id="263"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82" d="100"/>
          <a:sy n="82" d="100"/>
        </p:scale>
        <p:origin x="7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B7BCBD-3F69-42F6-A50E-5C17BD8C4DE8}" type="datetimeFigureOut">
              <a:rPr lang="fr-DZ" smtClean="0"/>
              <a:t>11/02/2023</a:t>
            </a:fld>
            <a:endParaRPr lang="fr-DZ"/>
          </a:p>
        </p:txBody>
      </p:sp>
      <p:sp>
        <p:nvSpPr>
          <p:cNvPr id="5" name="Footer Placeholder 4"/>
          <p:cNvSpPr>
            <a:spLocks noGrp="1"/>
          </p:cNvSpPr>
          <p:nvPr>
            <p:ph type="ftr" sz="quarter" idx="11"/>
          </p:nvPr>
        </p:nvSpPr>
        <p:spPr>
          <a:xfrm>
            <a:off x="2493105" y="329307"/>
            <a:ext cx="4897310" cy="309201"/>
          </a:xfrm>
        </p:spPr>
        <p:txBody>
          <a:bodyPr/>
          <a:lstStyle/>
          <a:p>
            <a:endParaRPr lang="fr-DZ"/>
          </a:p>
        </p:txBody>
      </p:sp>
      <p:sp>
        <p:nvSpPr>
          <p:cNvPr id="6" name="Slide Number Placeholder 5"/>
          <p:cNvSpPr>
            <a:spLocks noGrp="1"/>
          </p:cNvSpPr>
          <p:nvPr>
            <p:ph type="sldNum" sz="quarter" idx="12"/>
          </p:nvPr>
        </p:nvSpPr>
        <p:spPr>
          <a:xfrm>
            <a:off x="1437664" y="798973"/>
            <a:ext cx="811019" cy="503578"/>
          </a:xfrm>
        </p:spPr>
        <p:txBody>
          <a:bodyPr/>
          <a:lstStyle/>
          <a:p>
            <a:fld id="{C47FBE05-CBC6-40F0-AB4C-58DF1AD1AFE8}" type="slidenum">
              <a:rPr lang="fr-DZ" smtClean="0"/>
              <a:t>‹N°›</a:t>
            </a:fld>
            <a:endParaRPr lang="fr-DZ"/>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7369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B7BCBD-3F69-42F6-A50E-5C17BD8C4DE8}" type="datetimeFigureOut">
              <a:rPr lang="fr-DZ" smtClean="0"/>
              <a:t>11/02/2023</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p:txBody>
          <a:bodyPr/>
          <a:lstStyle/>
          <a:p>
            <a:fld id="{C47FBE05-CBC6-40F0-AB4C-58DF1AD1AFE8}" type="slidenum">
              <a:rPr lang="fr-DZ" smtClean="0"/>
              <a:t>‹N°›</a:t>
            </a:fld>
            <a:endParaRPr lang="fr-DZ"/>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2624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B7BCBD-3F69-42F6-A50E-5C17BD8C4DE8}" type="datetimeFigureOut">
              <a:rPr lang="fr-DZ" smtClean="0"/>
              <a:t>11/02/2023</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p:txBody>
          <a:bodyPr/>
          <a:lstStyle/>
          <a:p>
            <a:fld id="{C47FBE05-CBC6-40F0-AB4C-58DF1AD1AFE8}" type="slidenum">
              <a:rPr lang="fr-DZ" smtClean="0"/>
              <a:t>‹N°›</a:t>
            </a:fld>
            <a:endParaRPr lang="fr-DZ"/>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670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B7BCBD-3F69-42F6-A50E-5C17BD8C4DE8}" type="datetimeFigureOut">
              <a:rPr lang="fr-DZ" smtClean="0"/>
              <a:t>11/02/2023</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p:txBody>
          <a:bodyPr/>
          <a:lstStyle/>
          <a:p>
            <a:fld id="{C47FBE05-CBC6-40F0-AB4C-58DF1AD1AFE8}" type="slidenum">
              <a:rPr lang="fr-DZ" smtClean="0"/>
              <a:t>‹N°›</a:t>
            </a:fld>
            <a:endParaRPr lang="fr-DZ"/>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2370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B7BCBD-3F69-42F6-A50E-5C17BD8C4DE8}" type="datetimeFigureOut">
              <a:rPr lang="fr-DZ" smtClean="0"/>
              <a:t>11/02/2023</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p:txBody>
          <a:bodyPr/>
          <a:lstStyle/>
          <a:p>
            <a:fld id="{C47FBE05-CBC6-40F0-AB4C-58DF1AD1AFE8}" type="slidenum">
              <a:rPr lang="fr-DZ" smtClean="0"/>
              <a:t>‹N°›</a:t>
            </a:fld>
            <a:endParaRPr lang="fr-DZ"/>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9918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B7BCBD-3F69-42F6-A50E-5C17BD8C4DE8}" type="datetimeFigureOut">
              <a:rPr lang="fr-DZ" smtClean="0"/>
              <a:t>11/02/2023</a:t>
            </a:fld>
            <a:endParaRPr lang="fr-DZ"/>
          </a:p>
        </p:txBody>
      </p:sp>
      <p:sp>
        <p:nvSpPr>
          <p:cNvPr id="6" name="Footer Placeholder 5"/>
          <p:cNvSpPr>
            <a:spLocks noGrp="1"/>
          </p:cNvSpPr>
          <p:nvPr>
            <p:ph type="ftr" sz="quarter" idx="11"/>
          </p:nvPr>
        </p:nvSpPr>
        <p:spPr/>
        <p:txBody>
          <a:bodyPr/>
          <a:lstStyle/>
          <a:p>
            <a:endParaRPr lang="fr-DZ"/>
          </a:p>
        </p:txBody>
      </p:sp>
      <p:sp>
        <p:nvSpPr>
          <p:cNvPr id="7" name="Slide Number Placeholder 6"/>
          <p:cNvSpPr>
            <a:spLocks noGrp="1"/>
          </p:cNvSpPr>
          <p:nvPr>
            <p:ph type="sldNum" sz="quarter" idx="12"/>
          </p:nvPr>
        </p:nvSpPr>
        <p:spPr/>
        <p:txBody>
          <a:bodyPr/>
          <a:lstStyle/>
          <a:p>
            <a:fld id="{C47FBE05-CBC6-40F0-AB4C-58DF1AD1AFE8}" type="slidenum">
              <a:rPr lang="fr-DZ" smtClean="0"/>
              <a:t>‹N°›</a:t>
            </a:fld>
            <a:endParaRPr lang="fr-DZ"/>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6266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B7BCBD-3F69-42F6-A50E-5C17BD8C4DE8}" type="datetimeFigureOut">
              <a:rPr lang="fr-DZ" smtClean="0"/>
              <a:t>11/02/2023</a:t>
            </a:fld>
            <a:endParaRPr lang="fr-DZ"/>
          </a:p>
        </p:txBody>
      </p:sp>
      <p:sp>
        <p:nvSpPr>
          <p:cNvPr id="8" name="Footer Placeholder 7"/>
          <p:cNvSpPr>
            <a:spLocks noGrp="1"/>
          </p:cNvSpPr>
          <p:nvPr>
            <p:ph type="ftr" sz="quarter" idx="11"/>
          </p:nvPr>
        </p:nvSpPr>
        <p:spPr/>
        <p:txBody>
          <a:bodyPr/>
          <a:lstStyle/>
          <a:p>
            <a:endParaRPr lang="fr-DZ"/>
          </a:p>
        </p:txBody>
      </p:sp>
      <p:sp>
        <p:nvSpPr>
          <p:cNvPr id="9" name="Slide Number Placeholder 8"/>
          <p:cNvSpPr>
            <a:spLocks noGrp="1"/>
          </p:cNvSpPr>
          <p:nvPr>
            <p:ph type="sldNum" sz="quarter" idx="12"/>
          </p:nvPr>
        </p:nvSpPr>
        <p:spPr/>
        <p:txBody>
          <a:bodyPr/>
          <a:lstStyle/>
          <a:p>
            <a:fld id="{C47FBE05-CBC6-40F0-AB4C-58DF1AD1AFE8}" type="slidenum">
              <a:rPr lang="fr-DZ" smtClean="0"/>
              <a:t>‹N°›</a:t>
            </a:fld>
            <a:endParaRPr lang="fr-DZ"/>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5979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B7BCBD-3F69-42F6-A50E-5C17BD8C4DE8}" type="datetimeFigureOut">
              <a:rPr lang="fr-DZ" smtClean="0"/>
              <a:t>11/02/2023</a:t>
            </a:fld>
            <a:endParaRPr lang="fr-DZ"/>
          </a:p>
        </p:txBody>
      </p:sp>
      <p:sp>
        <p:nvSpPr>
          <p:cNvPr id="4" name="Footer Placeholder 3"/>
          <p:cNvSpPr>
            <a:spLocks noGrp="1"/>
          </p:cNvSpPr>
          <p:nvPr>
            <p:ph type="ftr" sz="quarter" idx="11"/>
          </p:nvPr>
        </p:nvSpPr>
        <p:spPr/>
        <p:txBody>
          <a:bodyPr/>
          <a:lstStyle/>
          <a:p>
            <a:endParaRPr lang="fr-DZ"/>
          </a:p>
        </p:txBody>
      </p:sp>
      <p:sp>
        <p:nvSpPr>
          <p:cNvPr id="5" name="Slide Number Placeholder 4"/>
          <p:cNvSpPr>
            <a:spLocks noGrp="1"/>
          </p:cNvSpPr>
          <p:nvPr>
            <p:ph type="sldNum" sz="quarter" idx="12"/>
          </p:nvPr>
        </p:nvSpPr>
        <p:spPr/>
        <p:txBody>
          <a:bodyPr/>
          <a:lstStyle/>
          <a:p>
            <a:fld id="{C47FBE05-CBC6-40F0-AB4C-58DF1AD1AFE8}" type="slidenum">
              <a:rPr lang="fr-DZ" smtClean="0"/>
              <a:t>‹N°›</a:t>
            </a:fld>
            <a:endParaRPr lang="fr-DZ"/>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657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7BCBD-3F69-42F6-A50E-5C17BD8C4DE8}" type="datetimeFigureOut">
              <a:rPr lang="fr-DZ" smtClean="0"/>
              <a:t>11/02/2023</a:t>
            </a:fld>
            <a:endParaRPr lang="fr-DZ"/>
          </a:p>
        </p:txBody>
      </p:sp>
      <p:sp>
        <p:nvSpPr>
          <p:cNvPr id="3" name="Footer Placeholder 2"/>
          <p:cNvSpPr>
            <a:spLocks noGrp="1"/>
          </p:cNvSpPr>
          <p:nvPr>
            <p:ph type="ftr" sz="quarter" idx="11"/>
          </p:nvPr>
        </p:nvSpPr>
        <p:spPr/>
        <p:txBody>
          <a:bodyPr/>
          <a:lstStyle/>
          <a:p>
            <a:endParaRPr lang="fr-DZ"/>
          </a:p>
        </p:txBody>
      </p:sp>
      <p:sp>
        <p:nvSpPr>
          <p:cNvPr id="4" name="Slide Number Placeholder 3"/>
          <p:cNvSpPr>
            <a:spLocks noGrp="1"/>
          </p:cNvSpPr>
          <p:nvPr>
            <p:ph type="sldNum" sz="quarter" idx="12"/>
          </p:nvPr>
        </p:nvSpPr>
        <p:spPr/>
        <p:txBody>
          <a:bodyPr/>
          <a:lstStyle/>
          <a:p>
            <a:fld id="{C47FBE05-CBC6-40F0-AB4C-58DF1AD1AFE8}" type="slidenum">
              <a:rPr lang="fr-DZ" smtClean="0"/>
              <a:t>‹N°›</a:t>
            </a:fld>
            <a:endParaRPr lang="fr-DZ"/>
          </a:p>
        </p:txBody>
      </p:sp>
    </p:spTree>
    <p:extLst>
      <p:ext uri="{BB962C8B-B14F-4D97-AF65-F5344CB8AC3E}">
        <p14:creationId xmlns:p14="http://schemas.microsoft.com/office/powerpoint/2010/main" val="2838001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B7BCBD-3F69-42F6-A50E-5C17BD8C4DE8}" type="datetimeFigureOut">
              <a:rPr lang="fr-DZ" smtClean="0"/>
              <a:t>11/02/2023</a:t>
            </a:fld>
            <a:endParaRPr lang="fr-DZ"/>
          </a:p>
        </p:txBody>
      </p:sp>
      <p:sp>
        <p:nvSpPr>
          <p:cNvPr id="6" name="Footer Placeholder 5"/>
          <p:cNvSpPr>
            <a:spLocks noGrp="1"/>
          </p:cNvSpPr>
          <p:nvPr>
            <p:ph type="ftr" sz="quarter" idx="11"/>
          </p:nvPr>
        </p:nvSpPr>
        <p:spPr/>
        <p:txBody>
          <a:bodyPr/>
          <a:lstStyle/>
          <a:p>
            <a:endParaRPr lang="fr-DZ"/>
          </a:p>
        </p:txBody>
      </p:sp>
      <p:sp>
        <p:nvSpPr>
          <p:cNvPr id="7" name="Slide Number Placeholder 6"/>
          <p:cNvSpPr>
            <a:spLocks noGrp="1"/>
          </p:cNvSpPr>
          <p:nvPr>
            <p:ph type="sldNum" sz="quarter" idx="12"/>
          </p:nvPr>
        </p:nvSpPr>
        <p:spPr/>
        <p:txBody>
          <a:bodyPr/>
          <a:lstStyle/>
          <a:p>
            <a:fld id="{C47FBE05-CBC6-40F0-AB4C-58DF1AD1AFE8}" type="slidenum">
              <a:rPr lang="fr-DZ" smtClean="0"/>
              <a:t>‹N°›</a:t>
            </a:fld>
            <a:endParaRPr lang="fr-DZ"/>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155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58B7BCBD-3F69-42F6-A50E-5C17BD8C4DE8}" type="datetimeFigureOut">
              <a:rPr lang="fr-DZ" smtClean="0"/>
              <a:t>11/02/2023</a:t>
            </a:fld>
            <a:endParaRPr lang="fr-DZ"/>
          </a:p>
        </p:txBody>
      </p:sp>
      <p:sp>
        <p:nvSpPr>
          <p:cNvPr id="6" name="Footer Placeholder 5"/>
          <p:cNvSpPr>
            <a:spLocks noGrp="1"/>
          </p:cNvSpPr>
          <p:nvPr>
            <p:ph type="ftr" sz="quarter" idx="11"/>
          </p:nvPr>
        </p:nvSpPr>
        <p:spPr>
          <a:xfrm>
            <a:off x="1534910" y="318640"/>
            <a:ext cx="5453475" cy="320931"/>
          </a:xfrm>
        </p:spPr>
        <p:txBody>
          <a:bodyPr/>
          <a:lstStyle/>
          <a:p>
            <a:endParaRPr lang="fr-DZ"/>
          </a:p>
        </p:txBody>
      </p:sp>
      <p:sp>
        <p:nvSpPr>
          <p:cNvPr id="7" name="Slide Number Placeholder 6"/>
          <p:cNvSpPr>
            <a:spLocks noGrp="1"/>
          </p:cNvSpPr>
          <p:nvPr>
            <p:ph type="sldNum" sz="quarter" idx="12"/>
          </p:nvPr>
        </p:nvSpPr>
        <p:spPr/>
        <p:txBody>
          <a:bodyPr/>
          <a:lstStyle/>
          <a:p>
            <a:fld id="{C47FBE05-CBC6-40F0-AB4C-58DF1AD1AFE8}" type="slidenum">
              <a:rPr lang="fr-DZ" smtClean="0"/>
              <a:t>‹N°›</a:t>
            </a:fld>
            <a:endParaRPr lang="fr-DZ"/>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7072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8B7BCBD-3F69-42F6-A50E-5C17BD8C4DE8}" type="datetimeFigureOut">
              <a:rPr lang="fr-DZ" smtClean="0"/>
              <a:t>11/02/2023</a:t>
            </a:fld>
            <a:endParaRPr lang="fr-DZ"/>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DZ"/>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47FBE05-CBC6-40F0-AB4C-58DF1AD1AFE8}" type="slidenum">
              <a:rPr lang="fr-DZ" smtClean="0"/>
              <a:t>‹N°›</a:t>
            </a:fld>
            <a:endParaRPr lang="fr-DZ"/>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975568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98BFE-86F6-4FE4-BF40-F4D7BFD2E194}"/>
              </a:ext>
            </a:extLst>
          </p:cNvPr>
          <p:cNvSpPr>
            <a:spLocks noGrp="1"/>
          </p:cNvSpPr>
          <p:nvPr>
            <p:ph type="ctrTitle"/>
          </p:nvPr>
        </p:nvSpPr>
        <p:spPr>
          <a:xfrm>
            <a:off x="2692398" y="1652131"/>
            <a:ext cx="6815669" cy="1213617"/>
          </a:xfrm>
        </p:spPr>
        <p:txBody>
          <a:bodyPr/>
          <a:lstStyle/>
          <a:p>
            <a:r>
              <a:rPr lang="ar-DZ" b="1" dirty="0">
                <a:latin typeface="Andalus" panose="02020603050405020304" pitchFamily="18" charset="-78"/>
                <a:cs typeface="Andalus" panose="02020603050405020304" pitchFamily="18" charset="-78"/>
              </a:rPr>
              <a:t>بحث حول الدراسات السابقة</a:t>
            </a:r>
            <a:endParaRPr lang="fr-DZ" b="1" dirty="0">
              <a:latin typeface="Andalus" panose="02020603050405020304" pitchFamily="18" charset="-78"/>
              <a:cs typeface="Andalus" panose="02020603050405020304" pitchFamily="18" charset="-78"/>
            </a:endParaRPr>
          </a:p>
        </p:txBody>
      </p:sp>
      <p:sp>
        <p:nvSpPr>
          <p:cNvPr id="3" name="Subtitle 2">
            <a:extLst>
              <a:ext uri="{FF2B5EF4-FFF2-40B4-BE49-F238E27FC236}">
                <a16:creationId xmlns:a16="http://schemas.microsoft.com/office/drawing/2014/main" id="{74E55C49-AAF9-4AE5-B8B5-B5A49FC4E302}"/>
              </a:ext>
            </a:extLst>
          </p:cNvPr>
          <p:cNvSpPr>
            <a:spLocks noGrp="1"/>
          </p:cNvSpPr>
          <p:nvPr>
            <p:ph type="subTitle" idx="1"/>
          </p:nvPr>
        </p:nvSpPr>
        <p:spPr>
          <a:xfrm>
            <a:off x="2692398" y="3601038"/>
            <a:ext cx="6815669" cy="2413263"/>
          </a:xfrm>
        </p:spPr>
        <p:txBody>
          <a:bodyPr>
            <a:noAutofit/>
          </a:bodyPr>
          <a:lstStyle/>
          <a:p>
            <a:pPr algn="r"/>
            <a:r>
              <a:rPr lang="ar-DZ" sz="2800" b="1" dirty="0">
                <a:latin typeface="Andalus" panose="02020603050405020304" pitchFamily="18" charset="-78"/>
                <a:cs typeface="Andalus" panose="02020603050405020304" pitchFamily="18" charset="-78"/>
              </a:rPr>
              <a:t>من اعداد:</a:t>
            </a:r>
            <a:endParaRPr lang="ar-DZ" sz="2800" b="1" dirty="0">
              <a:solidFill>
                <a:schemeClr val="tx1"/>
              </a:solidFill>
              <a:latin typeface="Andalus" panose="02020603050405020304" pitchFamily="18" charset="-78"/>
              <a:cs typeface="Andalus" panose="02020603050405020304" pitchFamily="18" charset="-78"/>
            </a:endParaRPr>
          </a:p>
          <a:p>
            <a:pPr algn="r"/>
            <a:r>
              <a:rPr lang="ar-DZ" sz="2800" dirty="0">
                <a:solidFill>
                  <a:schemeClr val="tx1"/>
                </a:solidFill>
                <a:latin typeface="Andalus" panose="02020603050405020304" pitchFamily="18" charset="-78"/>
                <a:cs typeface="Andalus" panose="02020603050405020304" pitchFamily="18" charset="-78"/>
              </a:rPr>
              <a:t>سقة عائشة</a:t>
            </a:r>
          </a:p>
          <a:p>
            <a:pPr algn="r"/>
            <a:r>
              <a:rPr lang="ar-DZ" sz="2800" dirty="0">
                <a:solidFill>
                  <a:schemeClr val="tx1"/>
                </a:solidFill>
                <a:latin typeface="Andalus" panose="02020603050405020304" pitchFamily="18" charset="-78"/>
                <a:cs typeface="Andalus" panose="02020603050405020304" pitchFamily="18" charset="-78"/>
              </a:rPr>
              <a:t>يونسي صبرينة                                 </a:t>
            </a:r>
            <a:r>
              <a:rPr lang="ar-DZ" sz="2800" b="1" u="sng" dirty="0">
                <a:solidFill>
                  <a:schemeClr val="tx1"/>
                </a:solidFill>
                <a:latin typeface="Andalus" panose="02020603050405020304" pitchFamily="18" charset="-78"/>
                <a:cs typeface="Andalus" panose="02020603050405020304" pitchFamily="18" charset="-78"/>
              </a:rPr>
              <a:t>فوج 5</a:t>
            </a:r>
          </a:p>
          <a:p>
            <a:pPr algn="r"/>
            <a:r>
              <a:rPr lang="ar-DZ" sz="2800">
                <a:solidFill>
                  <a:schemeClr val="tx1"/>
                </a:solidFill>
                <a:latin typeface="Andalus" panose="02020603050405020304" pitchFamily="18" charset="-78"/>
                <a:cs typeface="Andalus" panose="02020603050405020304" pitchFamily="18" charset="-78"/>
              </a:rPr>
              <a:t>بالطيب </a:t>
            </a:r>
            <a:r>
              <a:rPr lang="ar-DZ" sz="2800" dirty="0">
                <a:solidFill>
                  <a:schemeClr val="tx1"/>
                </a:solidFill>
                <a:latin typeface="Andalus" panose="02020603050405020304" pitchFamily="18" charset="-78"/>
                <a:cs typeface="Andalus" panose="02020603050405020304" pitchFamily="18" charset="-78"/>
              </a:rPr>
              <a:t>ملاك</a:t>
            </a:r>
            <a:endParaRPr lang="fr-DZ" sz="2800" dirty="0">
              <a:solidFill>
                <a:schemeClr val="tx1"/>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964621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63E5F-30B8-4122-BC3D-45EF683FBAC5}"/>
              </a:ext>
            </a:extLst>
          </p:cNvPr>
          <p:cNvSpPr>
            <a:spLocks noGrp="1"/>
          </p:cNvSpPr>
          <p:nvPr>
            <p:ph type="title"/>
          </p:nvPr>
        </p:nvSpPr>
        <p:spPr>
          <a:xfrm>
            <a:off x="863426" y="1331495"/>
            <a:ext cx="10465148" cy="6139992"/>
          </a:xfrm>
        </p:spPr>
        <p:txBody>
          <a:bodyPr>
            <a:normAutofit fontScale="90000"/>
          </a:bodyPr>
          <a:lstStyle/>
          <a:p>
            <a:pPr algn="r" rtl="1" fontAlgn="base"/>
            <a:r>
              <a:rPr lang="ar-DZ" sz="2700" dirty="0">
                <a:solidFill>
                  <a:schemeClr val="tx1"/>
                </a:solidFill>
                <a:latin typeface="Arial" panose="020B0604020202020204" pitchFamily="34" charset="0"/>
                <a:cs typeface="Arial" panose="020B0604020202020204" pitchFamily="34" charset="0"/>
              </a:rPr>
              <a:t>المطلب الثاني : </a:t>
            </a:r>
            <a:r>
              <a:rPr lang="ar-DZ" sz="2700" b="1" i="1" dirty="0">
                <a:solidFill>
                  <a:schemeClr val="tx1"/>
                </a:solidFill>
                <a:latin typeface="Arial" panose="020B0604020202020204" pitchFamily="34" charset="0"/>
                <a:cs typeface="Arial" panose="020B0604020202020204" pitchFamily="34" charset="0"/>
              </a:rPr>
              <a:t>طريقة تلخيص الدراسات السابقة</a:t>
            </a:r>
            <a:r>
              <a:rPr lang="ar-DZ" sz="2700" dirty="0">
                <a:solidFill>
                  <a:schemeClr val="tx1"/>
                </a:solidFill>
                <a:latin typeface="Arial" panose="020B0604020202020204" pitchFamily="34" charset="0"/>
                <a:cs typeface="Arial" panose="020B0604020202020204" pitchFamily="34" charset="0"/>
              </a:rPr>
              <a:t>:</a:t>
            </a:r>
            <a:br>
              <a:rPr lang="ar-DZ" sz="2000" dirty="0">
                <a:solidFill>
                  <a:schemeClr val="tx1"/>
                </a:solidFill>
                <a:latin typeface="Arial" panose="020B0604020202020204" pitchFamily="34" charset="0"/>
                <a:cs typeface="Arial" panose="020B0604020202020204" pitchFamily="34" charset="0"/>
              </a:rPr>
            </a:br>
            <a:r>
              <a:rPr lang="ar-DZ" sz="2000" dirty="0">
                <a:solidFill>
                  <a:schemeClr val="tx1"/>
                </a:solidFill>
                <a:latin typeface="Arial" panose="020B0604020202020204" pitchFamily="34" charset="0"/>
                <a:cs typeface="Arial" panose="020B0604020202020204" pitchFamily="34" charset="0"/>
              </a:rPr>
              <a:t>ويحتاج تلخيص الدراسات السابقة الى التزام الباحث بعدد من الأمور فعليه أن يكون عارفا في حال تم دراسة مشكلة الدراسة من قبل أم لم یتم دراستھا، كما علیه أن یبحث عن المواضيع المشابھة لمشكلة البحث والتي قام الباحثون السابقون بدراستھا.</a:t>
            </a:r>
            <a:br>
              <a:rPr lang="ar-DZ" sz="2000" dirty="0">
                <a:solidFill>
                  <a:schemeClr val="tx1"/>
                </a:solidFill>
                <a:latin typeface="Arial" panose="020B0604020202020204" pitchFamily="34" charset="0"/>
                <a:cs typeface="Arial" panose="020B0604020202020204" pitchFamily="34" charset="0"/>
              </a:rPr>
            </a:br>
            <a:br>
              <a:rPr lang="ar-DZ" sz="2000" dirty="0">
                <a:solidFill>
                  <a:schemeClr val="tx1"/>
                </a:solidFill>
                <a:latin typeface="Arial" panose="020B0604020202020204" pitchFamily="34" charset="0"/>
                <a:cs typeface="Arial" panose="020B0604020202020204" pitchFamily="34" charset="0"/>
              </a:rPr>
            </a:br>
            <a:br>
              <a:rPr lang="ar-DZ" sz="2000" dirty="0">
                <a:solidFill>
                  <a:schemeClr val="tx1"/>
                </a:solidFill>
                <a:latin typeface="Arial" panose="020B0604020202020204" pitchFamily="34" charset="0"/>
                <a:cs typeface="Arial" panose="020B0604020202020204" pitchFamily="34" charset="0"/>
              </a:rPr>
            </a:br>
            <a:r>
              <a:rPr lang="ar-DZ" sz="2000" b="1" dirty="0">
                <a:solidFill>
                  <a:schemeClr val="tx1"/>
                </a:solidFill>
                <a:latin typeface="Arial" panose="020B0604020202020204" pitchFamily="34" charset="0"/>
                <a:cs typeface="Arial" panose="020B0604020202020204" pitchFamily="34" charset="0"/>
              </a:rPr>
              <a:t> تلخيص الدراسات السابقة</a:t>
            </a:r>
            <a:r>
              <a:rPr lang="ar-DZ" sz="2000" dirty="0">
                <a:solidFill>
                  <a:schemeClr val="tx1"/>
                </a:solidFill>
                <a:latin typeface="Arial" panose="020B0604020202020204" pitchFamily="34" charset="0"/>
                <a:cs typeface="Arial" panose="020B0604020202020204" pitchFamily="34" charset="0"/>
              </a:rPr>
              <a:t> :</a:t>
            </a:r>
            <a:br>
              <a:rPr lang="ar-DZ" sz="2000" dirty="0">
                <a:solidFill>
                  <a:schemeClr val="tx1"/>
                </a:solidFill>
                <a:latin typeface="Arial" panose="020B0604020202020204" pitchFamily="34" charset="0"/>
                <a:cs typeface="Arial" panose="020B0604020202020204" pitchFamily="34" charset="0"/>
              </a:rPr>
            </a:br>
            <a:r>
              <a:rPr lang="ar-DZ" sz="2000" dirty="0">
                <a:solidFill>
                  <a:schemeClr val="tx1"/>
                </a:solidFill>
                <a:latin typeface="Arial" panose="020B0604020202020204" pitchFamily="34" charset="0"/>
                <a:cs typeface="Arial" panose="020B0604020202020204" pitchFamily="34" charset="0"/>
              </a:rPr>
              <a:t>تتفق أغلب الثقافات البحثية في الطريقة العلمية والمنهجية عرض الدراسات السابقة، فأغلب الرسائل العلمية سواء كانت ماجستير أو ماستر أو دكتوراه فإنها غالبا ما تتبع طريقة استعراض الدراسات السابقة من خلال عرض اسم الباحث الذي قام بالدراسة، وعرض سنة عمل الدراسة،ونوع الدراسة هل هي ماجستير أو ماستر أو دكتوراه والمؤسسة التي أجريت فيها الدراسة والبلد، بالإضافة إلى ذكر ملخص قصير لها بتوضيح أهداف الدراسة والمنهجية المستخدمة وأبرز النتائج والتوصيات التي خرجت بها الدراسة وعند الانتهاء من عرض كل الدراسات السابقة يقوم الباحث في الأخير بالتعليق على هذه الدراسات بحيث يبين أوجه استفادة دراسته من هذه الدراسات السابقة والنقاط التي سوف تضيفها دراسته ولم يتم تناولها أو التطرق لها في الدراسات السابقة</a:t>
            </a:r>
            <a:r>
              <a:rPr lang="ar-DZ" dirty="0"/>
              <a:t>.</a:t>
            </a:r>
            <a:br>
              <a:rPr lang="ar-DZ" dirty="0"/>
            </a:br>
            <a:br>
              <a:rPr lang="ar-DZ" sz="2000" dirty="0"/>
            </a:br>
            <a:r>
              <a:rPr lang="ar-DZ" sz="2200" b="1" dirty="0">
                <a:solidFill>
                  <a:schemeClr val="tx1"/>
                </a:solidFill>
                <a:latin typeface="Arial" panose="020B0604020202020204" pitchFamily="34" charset="0"/>
                <a:cs typeface="Arial" panose="020B0604020202020204" pitchFamily="34" charset="0"/>
              </a:rPr>
              <a:t>التعقيب على الدراسات السابقة</a:t>
            </a:r>
            <a:br>
              <a:rPr lang="ar-DZ" sz="2200" b="1"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بعد أن تنتهي من ذكر كافة الدراسات السابقة في البحث العلمي ينبغي عليك أن تقوم بالتعقيب عليها حتي تقوم بمناقشة الدراسات السابقة بشكل صحيح، وذلك من خلال شرح أوجه القصور الموجودة في كافة هذه الدراات، كذلك ينبغي عليك أن تذكر كيف عالجت الرسالة العلمية الخاصة بك كافة هذه القصور، لتبين الأهمية الكبيرة لرسالة الماجستير والدكتوراه الخاصة بك</a:t>
            </a:r>
            <a:r>
              <a:rPr lang="ar-DZ" dirty="0"/>
              <a:t>.</a:t>
            </a:r>
            <a:br>
              <a:rPr lang="ar-DZ" sz="2000" dirty="0"/>
            </a:br>
            <a:br>
              <a:rPr lang="ar-DZ" sz="2000" dirty="0"/>
            </a:br>
            <a:br>
              <a:rPr lang="ar-DZ" sz="2000" dirty="0"/>
            </a:br>
            <a:br>
              <a:rPr lang="ar-DZ" sz="2000" dirty="0"/>
            </a:br>
            <a:br>
              <a:rPr lang="ar-DZ" sz="2000" dirty="0"/>
            </a:br>
            <a:br>
              <a:rPr lang="ar-DZ" sz="2000" dirty="0"/>
            </a:br>
            <a:br>
              <a:rPr lang="ar-DZ" sz="2000" dirty="0"/>
            </a:br>
            <a:endParaRPr lang="fr-DZ" sz="2000" dirty="0"/>
          </a:p>
        </p:txBody>
      </p:sp>
    </p:spTree>
    <p:extLst>
      <p:ext uri="{BB962C8B-B14F-4D97-AF65-F5344CB8AC3E}">
        <p14:creationId xmlns:p14="http://schemas.microsoft.com/office/powerpoint/2010/main" val="1793790429"/>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CFC90-99F7-46EA-8841-DF2CACCAC5E5}"/>
              </a:ext>
            </a:extLst>
          </p:cNvPr>
          <p:cNvSpPr>
            <a:spLocks noGrp="1"/>
          </p:cNvSpPr>
          <p:nvPr>
            <p:ph type="title"/>
          </p:nvPr>
        </p:nvSpPr>
        <p:spPr>
          <a:xfrm>
            <a:off x="956468" y="-163630"/>
            <a:ext cx="10625404" cy="6771373"/>
          </a:xfrm>
        </p:spPr>
        <p:txBody>
          <a:bodyPr>
            <a:normAutofit fontScale="90000"/>
          </a:bodyPr>
          <a:lstStyle/>
          <a:p>
            <a:pPr algn="r" rtl="1"/>
            <a:r>
              <a:rPr lang="ar-DZ" sz="2700" dirty="0">
                <a:solidFill>
                  <a:schemeClr val="tx1"/>
                </a:solidFill>
                <a:latin typeface="Arial" panose="020B0604020202020204" pitchFamily="34" charset="0"/>
                <a:cs typeface="Arial" panose="020B0604020202020204" pitchFamily="34" charset="0"/>
              </a:rPr>
              <a:t>المطلب الثالث : </a:t>
            </a:r>
            <a:r>
              <a:rPr lang="ar-DZ" sz="2700" b="1" dirty="0">
                <a:solidFill>
                  <a:schemeClr val="tx1"/>
                </a:solidFill>
                <a:latin typeface="Arial" panose="020B0604020202020204" pitchFamily="34" charset="0"/>
                <a:cs typeface="Arial" panose="020B0604020202020204" pitchFamily="34" charset="0"/>
              </a:rPr>
              <a:t>نموذج عن الدراسات السابقة في البحث العلمي</a:t>
            </a:r>
            <a:br>
              <a:rPr lang="ar-DZ" sz="27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في هذا العنصر سوف نعطي البعض من النماذج التي تسهل على الباحث من فهم طرق كتابة وتلخيص الدراسات السابقة للبحث العلمي : </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اول ما يتم استعراضه في الدراسة السابقة هو اسم الباحث وعنوان الدراسة السابقة وسنة النشر، ومن ثم الانتقال إلى الهدف من الدراسة السابقة، وبعد ذلك أهم ما تم ذكره في الدراسة السابقة، وأخيراً نتائج الدراسة السابقة. بعد ذلك يقوم الباحث بالنقد والتعقيب على الدراسة السابقة</a:t>
            </a:r>
            <a:br>
              <a:rPr lang="ar-DZ" sz="2200" dirty="0">
                <a:solidFill>
                  <a:schemeClr val="tx1"/>
                </a:solidFill>
                <a:latin typeface="Arial" panose="020B0604020202020204" pitchFamily="34" charset="0"/>
                <a:cs typeface="Arial" panose="020B0604020202020204" pitchFamily="34" charset="0"/>
              </a:rPr>
            </a:br>
            <a:r>
              <a:rPr lang="ar-DZ" sz="2200" b="1" u="sng" dirty="0">
                <a:solidFill>
                  <a:schemeClr val="tx1"/>
                </a:solidFill>
                <a:latin typeface="Arial" panose="020B0604020202020204" pitchFamily="34" charset="0"/>
                <a:cs typeface="Arial" panose="020B0604020202020204" pitchFamily="34" charset="0"/>
              </a:rPr>
              <a:t>مثال (1) على تلخيص الدراسات السابقة:</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(دراسة أحمد الشافعي): (1980م) دراسة مقارنة بين ظاهرة الطلاق في جمهورية مصر العربية، والمملكة الأردنية الهاشمية.</a:t>
            </a:r>
            <a:br>
              <a:rPr lang="ar-DZ" sz="2200" dirty="0">
                <a:solidFill>
                  <a:schemeClr val="tx1"/>
                </a:solidFill>
                <a:latin typeface="Arial" panose="020B0604020202020204" pitchFamily="34" charset="0"/>
                <a:cs typeface="Arial" panose="020B0604020202020204" pitchFamily="34" charset="0"/>
              </a:rPr>
            </a:br>
            <a:r>
              <a:rPr lang="ar-DZ" sz="2200" b="1" u="sng" dirty="0">
                <a:solidFill>
                  <a:schemeClr val="tx1"/>
                </a:solidFill>
                <a:latin typeface="Arial" panose="020B0604020202020204" pitchFamily="34" charset="0"/>
                <a:cs typeface="Arial" panose="020B0604020202020204" pitchFamily="34" charset="0"/>
              </a:rPr>
              <a:t>الهدف من الدراسة:</a:t>
            </a:r>
            <a:r>
              <a:rPr lang="ar-DZ" sz="2200" dirty="0">
                <a:solidFill>
                  <a:schemeClr val="tx1"/>
                </a:solidFill>
                <a:latin typeface="Arial" panose="020B0604020202020204" pitchFamily="34" charset="0"/>
                <a:cs typeface="Arial" panose="020B0604020202020204" pitchFamily="34" charset="0"/>
              </a:rPr>
              <a:t> التعرف على مدى تفاقم ظاهرة الطلاق، وتأثيرها في كل من جمهورية مصر العربية والأردن، وتوضيح الرقميات في آخر خمس سنوات سابقة على البحث (من عام 1975م حتى 1979م)، بهدف التعرف على الأسباب، ومحاولة التصدي لذلك، لما له من أثر سلبية في أكثر من محور.</a:t>
            </a:r>
            <a:br>
              <a:rPr lang="ar-DZ" sz="2200" dirty="0">
                <a:solidFill>
                  <a:schemeClr val="tx1"/>
                </a:solidFill>
                <a:latin typeface="Arial" panose="020B0604020202020204" pitchFamily="34" charset="0"/>
                <a:cs typeface="Arial" panose="020B0604020202020204" pitchFamily="34" charset="0"/>
              </a:rPr>
            </a:br>
            <a:r>
              <a:rPr lang="ar-DZ" sz="2200" b="1" u="sng" dirty="0">
                <a:solidFill>
                  <a:schemeClr val="tx1"/>
                </a:solidFill>
                <a:latin typeface="Arial" panose="020B0604020202020204" pitchFamily="34" charset="0"/>
                <a:cs typeface="Arial" panose="020B0604020202020204" pitchFamily="34" charset="0"/>
              </a:rPr>
              <a:t>نتائج الدراسة:</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أظهرت الدراسة أرقام توضح أن ظاهرة الطلاق تأخذ منحى تصاعديًّا عامًا تلو الآخر:</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بلغ عدد حالات الطلاق في مصر عام 1975م.......، وفي عام 1976م.......، وفي عام 1977م......، وفي عام 1978م.......، وفي عام 1979م......، ومن أهم أسباب ذلك........</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وبلغت حالات الطلاق في المملكة الأردنية الهاشمية عام 1975م.......، وفي عام 1976م.......، وفي عام 1977م......، وفي عام 1978م.......، وفي عام 1979م......، ومن أبرز أسباب تفشي تلك الظاهرة..........</a:t>
            </a:r>
            <a:br>
              <a:rPr lang="ar-DZ" dirty="0"/>
            </a:br>
            <a:r>
              <a:rPr lang="ar-DZ" dirty="0"/>
              <a:t> </a:t>
            </a:r>
            <a:br>
              <a:rPr lang="ar-DZ" dirty="0"/>
            </a:br>
            <a:br>
              <a:rPr lang="ar-DZ" dirty="0"/>
            </a:br>
            <a:endParaRPr lang="fr-DZ" dirty="0"/>
          </a:p>
        </p:txBody>
      </p:sp>
    </p:spTree>
    <p:extLst>
      <p:ext uri="{BB962C8B-B14F-4D97-AF65-F5344CB8AC3E}">
        <p14:creationId xmlns:p14="http://schemas.microsoft.com/office/powerpoint/2010/main" val="2083375069"/>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20B4E-A989-4D98-B702-34FCC28679DB}"/>
              </a:ext>
            </a:extLst>
          </p:cNvPr>
          <p:cNvSpPr>
            <a:spLocks noGrp="1"/>
          </p:cNvSpPr>
          <p:nvPr>
            <p:ph type="title"/>
          </p:nvPr>
        </p:nvSpPr>
        <p:spPr>
          <a:xfrm>
            <a:off x="677333" y="575035"/>
            <a:ext cx="10493429" cy="5788057"/>
          </a:xfrm>
        </p:spPr>
        <p:txBody>
          <a:bodyPr>
            <a:noAutofit/>
          </a:bodyPr>
          <a:lstStyle/>
          <a:p>
            <a:pPr algn="r" rtl="1"/>
            <a:r>
              <a:rPr lang="ar-DZ" sz="2400" b="1" u="sng" dirty="0">
                <a:solidFill>
                  <a:schemeClr val="tx1"/>
                </a:solidFill>
                <a:latin typeface="Arial" panose="020B0604020202020204" pitchFamily="34" charset="0"/>
                <a:cs typeface="Arial" panose="020B0604020202020204" pitchFamily="34" charset="0"/>
              </a:rPr>
              <a:t>مثال (2) على تلخيص الدراسات السابقة:</a:t>
            </a: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(دراسة أمال الحسيني): (2005م) تأثير الفساد على الاقتصاد في تونس.</a:t>
            </a:r>
            <a:br>
              <a:rPr lang="ar-DZ" sz="2400" dirty="0">
                <a:solidFill>
                  <a:schemeClr val="tx1"/>
                </a:solidFill>
                <a:latin typeface="Arial" panose="020B0604020202020204" pitchFamily="34" charset="0"/>
                <a:cs typeface="Arial" panose="020B0604020202020204" pitchFamily="34" charset="0"/>
              </a:rPr>
            </a:br>
            <a:r>
              <a:rPr lang="ar-DZ" sz="2400" b="1" u="sng" dirty="0">
                <a:solidFill>
                  <a:schemeClr val="tx1"/>
                </a:solidFill>
                <a:latin typeface="Arial" panose="020B0604020202020204" pitchFamily="34" charset="0"/>
                <a:cs typeface="Arial" panose="020B0604020202020204" pitchFamily="34" charset="0"/>
              </a:rPr>
              <a:t>الهدف من الدراسة: </a:t>
            </a:r>
            <a:r>
              <a:rPr lang="ar-DZ" sz="2400" dirty="0">
                <a:solidFill>
                  <a:schemeClr val="tx1"/>
                </a:solidFill>
                <a:latin typeface="Arial" panose="020B0604020202020204" pitchFamily="34" charset="0"/>
                <a:cs typeface="Arial" panose="020B0604020202020204" pitchFamily="34" charset="0"/>
              </a:rPr>
              <a:t>التعرف على تكلفة الفساد في دولة تونس، وما يسببه من مشاكل في معدلات التنمية الاقتصادي، وكيف يمكن مكافحة الفساد والحد من تأثيره؟</a:t>
            </a:r>
            <a:br>
              <a:rPr lang="ar-DZ" sz="2400" dirty="0">
                <a:solidFill>
                  <a:schemeClr val="tx1"/>
                </a:solidFill>
                <a:latin typeface="Arial" panose="020B0604020202020204" pitchFamily="34" charset="0"/>
                <a:cs typeface="Arial" panose="020B0604020202020204" pitchFamily="34" charset="0"/>
              </a:rPr>
            </a:br>
            <a:r>
              <a:rPr lang="ar-DZ" sz="2400" b="1" u="sng" dirty="0">
                <a:solidFill>
                  <a:schemeClr val="tx1"/>
                </a:solidFill>
                <a:latin typeface="Arial" panose="020B0604020202020204" pitchFamily="34" charset="0"/>
                <a:cs typeface="Arial" panose="020B0604020202020204" pitchFamily="34" charset="0"/>
              </a:rPr>
              <a:t>نتائج الدراسة:</a:t>
            </a: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هناك ارتفاع متزايد في قيم الفساد، وتشير التقارير إلى أن هناك أموالًا مُهدرةً تُقدَّر بمبلغ...... خلال الفترة من..... إلى........</a:t>
            </a: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أوضحت الدراسة ضعف أنظمة المراقبة في الجهاز الإداري للدولة بما يسبب انحرافات عن المسار الوظيفي الإيجابي.</a:t>
            </a: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من أهم أسباب حدوث الفساد ما يلي: نقص المرتبات في بعض قطاعات الدولة، وغياب الوازع الأخلاق، وانتشار المحسوبيات والمجاملات.</a:t>
            </a: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ويمكن أن يقوم الباحث بكتابة الدراسات السابقة في البحث العلمي من خلال التسلسل التاريخي أو العناوين أو طبيعة المنهج العلمي أو وفقًا الموضوع وأهميته... إلخ، كما سبق التفصيل في الفقرات السابقة.</a:t>
            </a:r>
            <a:br>
              <a:rPr lang="ar-DZ" sz="2400" dirty="0">
                <a:solidFill>
                  <a:schemeClr val="tx1"/>
                </a:solidFill>
                <a:latin typeface="Arial" panose="020B0604020202020204" pitchFamily="34" charset="0"/>
                <a:cs typeface="Arial" panose="020B0604020202020204" pitchFamily="34" charset="0"/>
              </a:rPr>
            </a:br>
            <a:br>
              <a:rPr lang="ar-DZ" sz="2400" dirty="0">
                <a:solidFill>
                  <a:schemeClr val="tx1"/>
                </a:solidFill>
                <a:latin typeface="Arial" panose="020B0604020202020204" pitchFamily="34" charset="0"/>
                <a:cs typeface="Arial" panose="020B0604020202020204" pitchFamily="34" charset="0"/>
              </a:rPr>
            </a:br>
            <a:br>
              <a:rPr lang="ar-DZ" sz="2400" dirty="0"/>
            </a:br>
            <a:endParaRPr lang="fr-DZ" sz="2400" dirty="0"/>
          </a:p>
        </p:txBody>
      </p:sp>
    </p:spTree>
    <p:extLst>
      <p:ext uri="{BB962C8B-B14F-4D97-AF65-F5344CB8AC3E}">
        <p14:creationId xmlns:p14="http://schemas.microsoft.com/office/powerpoint/2010/main" val="4252819035"/>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4BA50-7726-4117-BD0F-7C956D9F937F}"/>
              </a:ext>
            </a:extLst>
          </p:cNvPr>
          <p:cNvSpPr>
            <a:spLocks noGrp="1"/>
          </p:cNvSpPr>
          <p:nvPr>
            <p:ph type="title"/>
          </p:nvPr>
        </p:nvSpPr>
        <p:spPr>
          <a:xfrm>
            <a:off x="1292862" y="519764"/>
            <a:ext cx="10020691" cy="6805657"/>
          </a:xfrm>
        </p:spPr>
        <p:txBody>
          <a:bodyPr>
            <a:normAutofit fontScale="90000"/>
          </a:bodyPr>
          <a:lstStyle/>
          <a:p>
            <a:pPr algn="r" rtl="1"/>
            <a:r>
              <a:rPr lang="ar-DZ" sz="2700" dirty="0">
                <a:solidFill>
                  <a:schemeClr val="tx1"/>
                </a:solidFill>
                <a:latin typeface="Arial" panose="020B0604020202020204" pitchFamily="34" charset="0"/>
                <a:cs typeface="Arial" panose="020B0604020202020204" pitchFamily="34" charset="0"/>
              </a:rPr>
              <a:t>المطلب الثالث : </a:t>
            </a:r>
            <a:r>
              <a:rPr lang="ar-DZ" sz="2700" b="1" dirty="0">
                <a:solidFill>
                  <a:schemeClr val="tx1"/>
                </a:solidFill>
                <a:latin typeface="Arial" panose="020B0604020202020204" pitchFamily="34" charset="0"/>
                <a:cs typeface="Arial" panose="020B0604020202020204" pitchFamily="34" charset="0"/>
              </a:rPr>
              <a:t>طريقة التعليق على الدراسات السابقة ونقدها:</a:t>
            </a:r>
            <a:br>
              <a:rPr lang="ar-DZ" sz="2700" dirty="0">
                <a:solidFill>
                  <a:schemeClr val="tx1"/>
                </a:solidFill>
                <a:latin typeface="Arial" panose="020B0604020202020204" pitchFamily="34" charset="0"/>
                <a:cs typeface="Arial" panose="020B0604020202020204" pitchFamily="34" charset="0"/>
              </a:rPr>
            </a:br>
            <a:br>
              <a:rPr lang="ar-DZ" sz="20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يجب على كل باحث أن يكون لديه البصيرة والحكمة المناسبان؛ من أجل التعليق على الدراسات السابقة، ونقدها نقدًا بناءً من خلال الأدلَّة العلمية الدامغة، وكذلك التحلي بالموضوعية والبُعد عن أي أيديولوجيات داخلية أو تحيُّز شخصي، وتُعد عملية نقد الدراسات السابقة من المتطلبات الرئيسة عند كتابة الأبحاث العلمية، بل إنها أحد المقاييس التي تمنح الباحث الدرجة العلمية المرتفعة في حالة ظهور قدرته على النقد من خلال البحث المقدم، وسوف نتعرَّف على  بعض الأفكار والمهمات التي تُساهم في عملية التعليق والتحليل والنقد بالنسبة للدراسات السابقة، والبعض منها قد يتطلب خبرات شخصية، والبعض الآخر يعتمد على الأسس المنهجية. </a:t>
            </a:r>
            <a:br>
              <a:rPr lang="ar-DZ" sz="27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أولًا: طريقة نقد الدراسات السابقة</a:t>
            </a:r>
            <a:br>
              <a:rPr lang="ar-DZ" sz="27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عند القيام بالاطلاع على إحدى الدراسات السابقة، يجب التركيز على خمس من النقاط الرئيسية في تلك الدراسة كما يلي:</a:t>
            </a:r>
            <a:br>
              <a:rPr lang="ar-DZ" sz="27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النقد المُتعلق بالمحتوى:</a:t>
            </a:r>
            <a:br>
              <a:rPr lang="ar-DZ" sz="27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وفي تلك الحالة يجب أن يُبدي الباحث وجهة نظره في كون المحتوى الخاص بالدراسات السابقة لا يتضمَّن الإطار الفني التي يجب أن يُتبع، وفي تلك الحالة تفقد الدراسة ميزة الشمولية، وتبتعد عن الموضوعية في طريقة تفنيدها.</a:t>
            </a:r>
            <a:br>
              <a:rPr lang="ar-DZ" sz="27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sz="2000" dirty="0"/>
            </a:br>
            <a:br>
              <a:rPr lang="ar-DZ" sz="2000" dirty="0"/>
            </a:br>
            <a:endParaRPr lang="fr-DZ"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065104"/>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48BB8-93E5-4F45-8105-EC9ACD01BFFD}"/>
              </a:ext>
            </a:extLst>
          </p:cNvPr>
          <p:cNvSpPr>
            <a:spLocks noGrp="1"/>
          </p:cNvSpPr>
          <p:nvPr>
            <p:ph type="title"/>
          </p:nvPr>
        </p:nvSpPr>
        <p:spPr>
          <a:xfrm>
            <a:off x="735084" y="1495125"/>
            <a:ext cx="10380307" cy="5744066"/>
          </a:xfrm>
        </p:spPr>
        <p:txBody>
          <a:bodyPr>
            <a:normAutofit fontScale="90000"/>
          </a:bodyPr>
          <a:lstStyle/>
          <a:p>
            <a:pPr algn="r" rtl="1"/>
            <a:r>
              <a:rPr lang="ar-DZ" sz="2000" b="1" dirty="0">
                <a:solidFill>
                  <a:schemeClr val="tx1"/>
                </a:solidFill>
                <a:latin typeface="Arial" panose="020B0604020202020204" pitchFamily="34" charset="0"/>
                <a:cs typeface="Arial" panose="020B0604020202020204" pitchFamily="34" charset="0"/>
              </a:rPr>
              <a:t>النقد المتعلق بالمنهجية:</a:t>
            </a:r>
            <a:br>
              <a:rPr lang="ar-DZ" sz="2000" dirty="0">
                <a:solidFill>
                  <a:schemeClr val="tx1"/>
                </a:solidFill>
                <a:latin typeface="Arial" panose="020B0604020202020204" pitchFamily="34" charset="0"/>
                <a:cs typeface="Arial" panose="020B0604020202020204" pitchFamily="34" charset="0"/>
              </a:rPr>
            </a:br>
            <a:r>
              <a:rPr lang="ar-DZ" sz="2000" dirty="0">
                <a:solidFill>
                  <a:schemeClr val="tx1"/>
                </a:solidFill>
                <a:latin typeface="Arial" panose="020B0604020202020204" pitchFamily="34" charset="0"/>
                <a:cs typeface="Arial" panose="020B0604020202020204" pitchFamily="34" charset="0"/>
              </a:rPr>
              <a:t>وهنا يجب على الباحث أن يوضح الباحث السلبيات والايجابيات في المنهج العلمي المُتَّبع في الدراسات السابقة، وليس شرطًا أن تكون الدراسة السابقة سلبية في مجملها، أو إيجابية في مُجملها، حيث إن ذلك يخضع للرأي الشخصي للباحث، والذي يُعدُّ تعبيرًا عن وجهة النظر الشخصية الخاصة به، وعليه أن يعرض ذلك وفقًا للأدلَّة المُقنعة، والتي تختلف من باحث لآخر.</a:t>
            </a:r>
            <a:br>
              <a:rPr lang="ar-DZ" sz="2000" dirty="0">
                <a:solidFill>
                  <a:schemeClr val="tx1"/>
                </a:solidFill>
                <a:latin typeface="Arial" panose="020B0604020202020204" pitchFamily="34" charset="0"/>
                <a:cs typeface="Arial" panose="020B0604020202020204" pitchFamily="34" charset="0"/>
              </a:rPr>
            </a:br>
            <a:r>
              <a:rPr lang="ar-DZ" sz="2000" b="1" dirty="0">
                <a:solidFill>
                  <a:schemeClr val="tx1"/>
                </a:solidFill>
                <a:latin typeface="Arial" panose="020B0604020202020204" pitchFamily="34" charset="0"/>
                <a:cs typeface="Arial" panose="020B0604020202020204" pitchFamily="34" charset="0"/>
              </a:rPr>
              <a:t>النقد المُتعلق بعيِّنة الدراسة:</a:t>
            </a:r>
            <a:br>
              <a:rPr lang="ar-DZ" sz="2000" dirty="0">
                <a:solidFill>
                  <a:schemeClr val="tx1"/>
                </a:solidFill>
                <a:latin typeface="Arial" panose="020B0604020202020204" pitchFamily="34" charset="0"/>
                <a:cs typeface="Arial" panose="020B0604020202020204" pitchFamily="34" charset="0"/>
              </a:rPr>
            </a:br>
            <a:r>
              <a:rPr lang="ar-DZ" sz="2000" dirty="0">
                <a:solidFill>
                  <a:schemeClr val="tx1"/>
                </a:solidFill>
                <a:latin typeface="Arial" panose="020B0604020202020204" pitchFamily="34" charset="0"/>
                <a:cs typeface="Arial" panose="020B0604020202020204" pitchFamily="34" charset="0"/>
              </a:rPr>
              <a:t>يجب أن يذكر الباحث أي قصور في العيِّنة محل الدراسة، والتي قد تكون غير فعَّالة في الحُكم على الدراسات السابقة، وكان في الإمكان زيادة حجم العيِّنة؛ لتوضيح أمر من الأمور المتعلقة بمشكلة البحث، كذلك قد تكون العيِّنة غير ممثلة بالطريقة الإحصائية المناسبة... إلخ.</a:t>
            </a:r>
            <a:br>
              <a:rPr lang="ar-DZ" dirty="0"/>
            </a:br>
            <a:r>
              <a:rPr lang="ar-DZ" sz="2200" b="1" dirty="0">
                <a:solidFill>
                  <a:schemeClr val="tx1"/>
                </a:solidFill>
                <a:latin typeface="Arial" panose="020B0604020202020204" pitchFamily="34" charset="0"/>
                <a:cs typeface="Arial" panose="020B0604020202020204" pitchFamily="34" charset="0"/>
              </a:rPr>
              <a:t>النقد المتعلق بالمصداقية:</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يجب على الباحث أن يتحقَّق من مدى مصداقية الدراسات السابقة، وتختلف طريقة التأكد من ذلك وفقًا للمنهج الذي تتبعه الدراسة السابقة، فهناك المنهج الوصفي والتجريبي والتاريخي، وعلى سبيل المثال يتميَّز المنهج التاريخي بالمصداقية عن غيره، ويجب أن يُفنِّد الباحث ذلك الأمر، ويتبع المعايير الدقيقة في الحكم على ذلك، ومن أجل الحكم على مدى المصداقية؛ يجب أن يكون الباحث مُلمًّا بكل مناهج البحث العلمي ومزاياها وعيوبها، وفرضيات ونظريات البحث التي تتناسب معها تلك المناهج.</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ا</a:t>
            </a:r>
            <a:r>
              <a:rPr lang="ar-DZ" sz="2200" b="1" dirty="0">
                <a:solidFill>
                  <a:schemeClr val="tx1"/>
                </a:solidFill>
                <a:latin typeface="Arial" panose="020B0604020202020204" pitchFamily="34" charset="0"/>
                <a:cs typeface="Arial" panose="020B0604020202020204" pitchFamily="34" charset="0"/>
              </a:rPr>
              <a:t>لنقد المتعلق بالنتائج:</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من الممكن ألا يتفق الباحث العلمي مع النتائج الموضحة بالدراسات السابقة؛ نظرًا لوجود خطأ في طريقة تحليل وعرض البيانات، وفي سبيل ذلك يجب أن يقوم بتوضيح المقارنة بين النتائج التي توصل إليها، وما هو مطروح في أبحاث سابقيه، وبيان مدى الموضوعية في كل منها، وينبغي على الباحث أن يتطرق فقط للدراسات السابقة ذات الصلة بموضع البحث، ويجب أن يكون الارتباط جليًّا وواضحًا للقارئ، فلا معنى للإشارة إلى أبحاث أو دراسات سابقة لا تمس مشكلة البحث من قريب أو بعيد.</a:t>
            </a:r>
            <a:br>
              <a:rPr lang="ar-DZ" dirty="0"/>
            </a:br>
            <a:br>
              <a:rPr lang="ar-DZ" dirty="0"/>
            </a:br>
            <a:br>
              <a:rPr lang="ar-DZ" dirty="0"/>
            </a:br>
            <a:br>
              <a:rPr lang="ar-DZ" dirty="0"/>
            </a:br>
            <a:br>
              <a:rPr lang="ar-DZ" dirty="0"/>
            </a:br>
            <a:endParaRPr lang="fr-DZ" dirty="0"/>
          </a:p>
        </p:txBody>
      </p:sp>
    </p:spTree>
    <p:extLst>
      <p:ext uri="{BB962C8B-B14F-4D97-AF65-F5344CB8AC3E}">
        <p14:creationId xmlns:p14="http://schemas.microsoft.com/office/powerpoint/2010/main" val="1138646280"/>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29B3F-050B-4553-81E8-E303134DB081}"/>
              </a:ext>
            </a:extLst>
          </p:cNvPr>
          <p:cNvSpPr>
            <a:spLocks noGrp="1"/>
          </p:cNvSpPr>
          <p:nvPr>
            <p:ph type="title"/>
          </p:nvPr>
        </p:nvSpPr>
        <p:spPr>
          <a:xfrm>
            <a:off x="1833079" y="250258"/>
            <a:ext cx="9520158" cy="7320904"/>
          </a:xfrm>
        </p:spPr>
        <p:txBody>
          <a:bodyPr>
            <a:normAutofit fontScale="90000"/>
          </a:bodyPr>
          <a:lstStyle/>
          <a:p>
            <a:pPr algn="r" rtl="1"/>
            <a:r>
              <a:rPr lang="ar-DZ" sz="2200" b="1" dirty="0">
                <a:solidFill>
                  <a:schemeClr val="tx1"/>
                </a:solidFill>
                <a:latin typeface="Arial" panose="020B0604020202020204" pitchFamily="34" charset="0"/>
                <a:cs typeface="Arial" panose="020B0604020202020204" pitchFamily="34" charset="0"/>
              </a:rPr>
              <a:t>مثال حول نقد الدراسات السابقة لمشكلة البطالة: </a:t>
            </a:r>
            <a:br>
              <a:rPr lang="ar-DZ" sz="2200" dirty="0">
                <a:solidFill>
                  <a:schemeClr val="tx1"/>
                </a:solidFill>
                <a:latin typeface="Arial" panose="020B0604020202020204" pitchFamily="34" charset="0"/>
                <a:cs typeface="Arial" panose="020B0604020202020204" pitchFamily="34" charset="0"/>
              </a:rPr>
            </a:br>
            <a:r>
              <a:rPr lang="ar-DZ" sz="2000" dirty="0">
                <a:solidFill>
                  <a:schemeClr val="tx1"/>
                </a:solidFill>
                <a:latin typeface="Arial" panose="020B0604020202020204" pitchFamily="34" charset="0"/>
                <a:cs typeface="Arial" panose="020B0604020202020204" pitchFamily="34" charset="0"/>
              </a:rPr>
              <a:t>إن شبح البطالة بات يهدد الدول العربية، فكثير منها تعاني من هذه الظاهرة، كفلسطين، ومصر، والجزائر، وتونس، والمغرب وغيرهم، وتعود البطالة بنتائج كارثية وسلبية على مستوى الأفراد والجماعات والدول، مثل: الهجرة غير الشرعية، والعزوف عن الزواج، والفقر، والمشاكل النفسية، والانتحار، فقد تناولت دراسات سابقة، موضوع البطالة بشكل كبير، فقد أجريت دراسات سابقة في فلسطين عن موضوع البطالة، وقد بيّنت أن السبب الرئيسي للبطالة</a:t>
            </a:r>
            <a:br>
              <a:rPr lang="ar-DZ" sz="2000" dirty="0"/>
            </a:br>
            <a:r>
              <a:rPr lang="ar-DZ" sz="2000" dirty="0">
                <a:solidFill>
                  <a:schemeClr val="tx1"/>
                </a:solidFill>
                <a:latin typeface="Arial" panose="020B0604020202020204" pitchFamily="34" charset="0"/>
                <a:cs typeface="Arial" panose="020B0604020202020204" pitchFamily="34" charset="0"/>
              </a:rPr>
              <a:t>هو الاحتلال الذي انتهك خير البلاد، إضافة ظلم الحكام ونهبهم للمال العام، وقد تناولت بعض الدراسات السابقة مشكلة الهجرة غير الشرعية الناتجة عن البطالة، حيث أثبتت بعض منها أن مشكلة البطالة في فلسطين نتج عنها هجرة ما يقارب أربعة وثمانين ألف فلسطيني بشكل غير شرعي، حيث أنهم هربوا من شبح البطالة إلى البلاد الأوربية، كما نتج عنها أيضًا قيام بعض الأشخاص بالانتحار بسبب الحالة النفسية السيئة الناتجة عن البطالة، كما أثبتت كذلك أن العنوسة غالبًا ما تكون ناتجة عن البطالة، فقد أثبتت دراسات السابقة أجريت في مصر عام 2018م، أن نسبة العنوسة وصلت عند الفتيات من سن 35 فأكثر إلى 472 ألف فتاة، وهذا يؤدي إلى الإحباط والقنوت، ونظرة المجتمع السلبية تجاههم.</a:t>
            </a:r>
            <a:br>
              <a:rPr lang="ar-DZ" sz="2000" dirty="0">
                <a:solidFill>
                  <a:schemeClr val="tx1"/>
                </a:solidFill>
                <a:latin typeface="Arial" panose="020B0604020202020204" pitchFamily="34" charset="0"/>
                <a:cs typeface="Arial" panose="020B0604020202020204" pitchFamily="34" charset="0"/>
              </a:rPr>
            </a:br>
            <a:br>
              <a:rPr lang="ar-DZ" sz="2000" dirty="0">
                <a:solidFill>
                  <a:schemeClr val="tx1"/>
                </a:solidFill>
                <a:latin typeface="Arial" panose="020B0604020202020204" pitchFamily="34" charset="0"/>
                <a:cs typeface="Arial" panose="020B0604020202020204" pitchFamily="34" charset="0"/>
              </a:rPr>
            </a:br>
            <a:r>
              <a:rPr lang="ar-DZ" sz="2200" b="1" dirty="0">
                <a:solidFill>
                  <a:schemeClr val="tx1"/>
                </a:solidFill>
                <a:latin typeface="Arial" panose="020B0604020202020204" pitchFamily="34" charset="0"/>
                <a:cs typeface="Arial" panose="020B0604020202020204" pitchFamily="34" charset="0"/>
              </a:rPr>
              <a:t>ثانيًا: طريقة التعليق على الدراسات السابقة</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عند شروع الباحث العلمي في كتابة الدراسات السابقة فمن المُفضَّل ألا يكتفي بعملية تلخيصها، حيث إن الهدف الرئيسي هو اكتشاف الفجوات فيما بين بحثه وبين الدراسات السابقة، وذلك الأمر على درجة كبيرة من الأهمية بالنسبة لتطوير أفكار البحث عبر فصوله وأقسامه</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b="1" dirty="0">
                <a:solidFill>
                  <a:schemeClr val="tx1"/>
                </a:solidFill>
                <a:latin typeface="Arial" panose="020B0604020202020204" pitchFamily="34" charset="0"/>
                <a:cs typeface="Arial" panose="020B0604020202020204" pitchFamily="34" charset="0"/>
              </a:rPr>
              <a:t>قبل مرحلة جميع المعلومات والبيانات:</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قبل قيام الباحث بجمع المعلومات والبيانات الخاصة بخطة البحث، ينبغي أن يُرسِّخ الباحث في ذهنه ضرورة تحقيق الترابط مع الدراسات السابقة، وما يمكن أن يترتب على ذلك  من نتائج عن طريق عملية الدراسة والتحليل، ومن ثم طريقة معالجة التشابه أو التناقض إن وُجدت.</a:t>
            </a:r>
            <a:br>
              <a:rPr lang="ar-DZ" sz="2000" dirty="0"/>
            </a:br>
            <a:br>
              <a:rPr lang="ar-DZ" sz="2000" dirty="0"/>
            </a:br>
            <a:br>
              <a:rPr lang="ar-DZ" sz="2000" dirty="0"/>
            </a:br>
            <a:br>
              <a:rPr lang="ar-DZ" sz="2000" dirty="0"/>
            </a:br>
            <a:br>
              <a:rPr lang="ar-DZ" sz="2000" dirty="0"/>
            </a:br>
            <a:br>
              <a:rPr lang="ar-DZ" sz="2000" dirty="0"/>
            </a:br>
            <a:endParaRPr lang="fr-DZ" sz="2000" dirty="0"/>
          </a:p>
        </p:txBody>
      </p:sp>
    </p:spTree>
    <p:extLst>
      <p:ext uri="{BB962C8B-B14F-4D97-AF65-F5344CB8AC3E}">
        <p14:creationId xmlns:p14="http://schemas.microsoft.com/office/powerpoint/2010/main" val="4117292877"/>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B3FEF-98C0-46A4-B761-EE8D061A3DF3}"/>
              </a:ext>
            </a:extLst>
          </p:cNvPr>
          <p:cNvSpPr>
            <a:spLocks noGrp="1"/>
          </p:cNvSpPr>
          <p:nvPr>
            <p:ph type="title"/>
          </p:nvPr>
        </p:nvSpPr>
        <p:spPr>
          <a:xfrm>
            <a:off x="1100846" y="-833726"/>
            <a:ext cx="10738526" cy="5439266"/>
          </a:xfrm>
        </p:spPr>
        <p:txBody>
          <a:bodyPr>
            <a:normAutofit/>
          </a:bodyPr>
          <a:lstStyle/>
          <a:p>
            <a:pPr algn="r" rtl="1"/>
            <a:r>
              <a:rPr lang="ar-DZ" sz="2200" b="1" dirty="0">
                <a:solidFill>
                  <a:schemeClr val="tx1"/>
                </a:solidFill>
                <a:latin typeface="Arial" panose="020B0604020202020204" pitchFamily="34" charset="0"/>
                <a:cs typeface="Arial" panose="020B0604020202020204" pitchFamily="34" charset="0"/>
              </a:rPr>
              <a:t>بعد مرحلة جمع المعلومات والبيانات:</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بعد القيام بجمع المعلومات أو البيانات على اختلاف نمطها  سواء نوعية أو كمية، تأتي مرحلة توضيح الفروق الجوهرية بين ما قام بالتوصل إليها والدراسات السابقة، كذلك توضيح ما ينطوي عليه البحث المُقدَّم من إفادة للبشرية بوجه عام، ويجب أن يظهر ذلك أيضًا بشكل واضح في تفنيد وتحليل النتائج النهائية.</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يجب على الباحث التركيز على عملية التعليل، ولا يكتفي بالمقارنة فقط فيما بينه وبين سابقيه، فما الفائدة من ذلك؟!، ويمثل التعليل أو التفسير المتعلق بالنتائج المتشابهة أو المتناقضة ضرورة يجب أن ترتبط بعملية المقارنة.</a:t>
            </a:r>
            <a:br>
              <a:rPr lang="ar-DZ" dirty="0"/>
            </a:br>
            <a:br>
              <a:rPr lang="ar-DZ" dirty="0"/>
            </a:br>
            <a:br>
              <a:rPr lang="ar-DZ" dirty="0"/>
            </a:br>
            <a:br>
              <a:rPr lang="ar-DZ" dirty="0"/>
            </a:br>
            <a:endParaRPr lang="fr-DZ" dirty="0"/>
          </a:p>
        </p:txBody>
      </p:sp>
    </p:spTree>
    <p:extLst>
      <p:ext uri="{BB962C8B-B14F-4D97-AF65-F5344CB8AC3E}">
        <p14:creationId xmlns:p14="http://schemas.microsoft.com/office/powerpoint/2010/main" val="644793923"/>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7528E-730E-45D4-9CFE-AFC81E7A88E7}"/>
              </a:ext>
            </a:extLst>
          </p:cNvPr>
          <p:cNvSpPr>
            <a:spLocks noGrp="1"/>
          </p:cNvSpPr>
          <p:nvPr>
            <p:ph type="title"/>
          </p:nvPr>
        </p:nvSpPr>
        <p:spPr>
          <a:xfrm>
            <a:off x="677333" y="609600"/>
            <a:ext cx="10870501" cy="5678078"/>
          </a:xfrm>
        </p:spPr>
        <p:txBody>
          <a:bodyPr>
            <a:normAutofit fontScale="90000"/>
          </a:bodyPr>
          <a:lstStyle/>
          <a:p>
            <a:pPr algn="r" rtl="1"/>
            <a:r>
              <a:rPr lang="ar-DZ" sz="2800" dirty="0">
                <a:solidFill>
                  <a:schemeClr val="tx1"/>
                </a:solidFill>
                <a:latin typeface="Arial" panose="020B0604020202020204" pitchFamily="34" charset="0"/>
                <a:cs typeface="Arial" panose="020B0604020202020204" pitchFamily="34" charset="0"/>
              </a:rPr>
              <a:t>المبحث الثالث: </a:t>
            </a:r>
            <a:r>
              <a:rPr lang="ar-DZ" sz="2800" b="1" dirty="0">
                <a:solidFill>
                  <a:schemeClr val="tx1"/>
                </a:solidFill>
                <a:latin typeface="Arial" panose="020B0604020202020204" pitchFamily="34" charset="0"/>
                <a:cs typeface="Arial" panose="020B0604020202020204" pitchFamily="34" charset="0"/>
              </a:rPr>
              <a:t>مصادر الدراسات السابقة</a:t>
            </a:r>
            <a:br>
              <a:rPr lang="ar-DZ" sz="2800" b="1" dirty="0">
                <a:solidFill>
                  <a:schemeClr val="tx1"/>
                </a:solidFill>
                <a:latin typeface="Arial" panose="020B0604020202020204" pitchFamily="34" charset="0"/>
                <a:cs typeface="Arial" panose="020B0604020202020204" pitchFamily="34" charset="0"/>
              </a:rPr>
            </a:br>
            <a:br>
              <a:rPr lang="ar-DZ" sz="2800" b="1" dirty="0">
                <a:solidFill>
                  <a:schemeClr val="tx1"/>
                </a:solidFill>
                <a:latin typeface="Arial" panose="020B0604020202020204" pitchFamily="34" charset="0"/>
                <a:cs typeface="Arial" panose="020B0604020202020204" pitchFamily="34" charset="0"/>
              </a:rPr>
            </a:br>
            <a:r>
              <a:rPr lang="ar-DZ" sz="2700" b="1" u="sng" dirty="0">
                <a:solidFill>
                  <a:schemeClr val="tx1"/>
                </a:solidFill>
                <a:latin typeface="Arial" panose="020B0604020202020204" pitchFamily="34" charset="0"/>
                <a:cs typeface="Arial" panose="020B0604020202020204" pitchFamily="34" charset="0"/>
              </a:rPr>
              <a:t>ا</a:t>
            </a:r>
            <a:r>
              <a:rPr lang="ar-DZ" sz="2700" u="sng" dirty="0">
                <a:solidFill>
                  <a:schemeClr val="tx1"/>
                </a:solidFill>
                <a:latin typeface="Arial" panose="020B0604020202020204" pitchFamily="34" charset="0"/>
                <a:cs typeface="Arial" panose="020B0604020202020204" pitchFamily="34" charset="0"/>
              </a:rPr>
              <a:t>لمطلب الأول </a:t>
            </a:r>
            <a:r>
              <a:rPr lang="ar-DZ" sz="2200" dirty="0">
                <a:solidFill>
                  <a:schemeClr val="tx1"/>
                </a:solidFill>
                <a:latin typeface="Arial" panose="020B0604020202020204" pitchFamily="34" charset="0"/>
                <a:cs typeface="Arial" panose="020B0604020202020204" pitchFamily="34" charset="0"/>
              </a:rPr>
              <a:t>: </a:t>
            </a:r>
            <a:r>
              <a:rPr lang="ar-DZ" sz="2200" b="1" dirty="0">
                <a:solidFill>
                  <a:schemeClr val="tx1"/>
                </a:solidFill>
                <a:latin typeface="Arial" panose="020B0604020202020204" pitchFamily="34" charset="0"/>
                <a:cs typeface="Arial" panose="020B0604020202020204" pitchFamily="34" charset="0"/>
              </a:rPr>
              <a:t>كيفية توظيف الدراسات السابقة:</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يفضل عند عرض الدراسات السابقة أن يركز الباحث على النقاط التالية ( بعد ذكر عنوان الدراسة ):</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1-  اسم الباحث.</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2- زمن البحث.</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3- مكان البحث.</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4-  المدة التي استغرقها البحث إن وجدت.</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5- إشكالية أو إشكاليات البحث.</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6- فروض البحث.</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7-  منهجية الحث: منهج الدراسة، تقنيات جمع المعلومات العينة ومواصفاتها.</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8-  عرض أهم النتائج.</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9-  عرض أهم الصعوبات التي واجهت الباحث.</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10- عرض موجز لمواطن القوة والضعف .</a:t>
            </a:r>
            <a:br>
              <a:rPr lang="ar-DZ" sz="2800" dirty="0"/>
            </a:br>
            <a:br>
              <a:rPr lang="ar-DZ" sz="2800" dirty="0"/>
            </a:br>
            <a:br>
              <a:rPr lang="ar-DZ" sz="2800" b="1" dirty="0">
                <a:solidFill>
                  <a:schemeClr val="tx1"/>
                </a:solidFill>
                <a:latin typeface="Arial" panose="020B0604020202020204" pitchFamily="34" charset="0"/>
                <a:cs typeface="Arial" panose="020B0604020202020204" pitchFamily="34" charset="0"/>
              </a:rPr>
            </a:br>
            <a:br>
              <a:rPr lang="ar-DZ" sz="2800" b="1" dirty="0">
                <a:solidFill>
                  <a:schemeClr val="tx1"/>
                </a:solidFill>
                <a:latin typeface="Arial" panose="020B0604020202020204" pitchFamily="34" charset="0"/>
                <a:cs typeface="Arial" panose="020B0604020202020204" pitchFamily="34" charset="0"/>
              </a:rPr>
            </a:br>
            <a:endParaRPr lang="fr-DZ"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3309172"/>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CE84-61AA-45E9-9E80-913E326A7237}"/>
              </a:ext>
            </a:extLst>
          </p:cNvPr>
          <p:cNvSpPr>
            <a:spLocks noGrp="1"/>
          </p:cNvSpPr>
          <p:nvPr>
            <p:ph type="title"/>
          </p:nvPr>
        </p:nvSpPr>
        <p:spPr>
          <a:xfrm>
            <a:off x="677333" y="609599"/>
            <a:ext cx="10692073" cy="5828907"/>
          </a:xfrm>
        </p:spPr>
        <p:txBody>
          <a:bodyPr>
            <a:normAutofit/>
          </a:bodyPr>
          <a:lstStyle/>
          <a:p>
            <a:pPr algn="r" rtl="1"/>
            <a:r>
              <a:rPr lang="ar-DZ" sz="2200" dirty="0">
                <a:solidFill>
                  <a:schemeClr val="tx1"/>
                </a:solidFill>
                <a:latin typeface="Arial" panose="020B0604020202020204" pitchFamily="34" charset="0"/>
                <a:cs typeface="Arial" panose="020B0604020202020204" pitchFamily="34" charset="0"/>
              </a:rPr>
              <a:t>وإذا أردنا أن نلخص هذه النقاط في جملة واحدة نقول هي:</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رقم خمسة وستة وسبعة وثمانية أي الإشكالية والفروض والمنهجية، أما الباقي فهي حواشي بالرغام من أنها ضرورية.</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مع الإشارة إلى أن العرض السردي يكون بدون ترقيم أفضل، على أن يكون مركزا ومحددا ليحقق الأهداف المرجوة من عرض .</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400" u="sng" dirty="0">
                <a:solidFill>
                  <a:schemeClr val="tx1"/>
                </a:solidFill>
                <a:latin typeface="Arial" panose="020B0604020202020204" pitchFamily="34" charset="0"/>
                <a:cs typeface="Arial" panose="020B0604020202020204" pitchFamily="34" charset="0"/>
              </a:rPr>
              <a:t>مطلب الثاني :</a:t>
            </a:r>
            <a:r>
              <a:rPr lang="ar-DZ" sz="2400" b="1" u="sng" dirty="0">
                <a:solidFill>
                  <a:schemeClr val="tx1"/>
                </a:solidFill>
                <a:latin typeface="Arial" panose="020B0604020202020204" pitchFamily="34" charset="0"/>
                <a:cs typeface="Arial" panose="020B0604020202020204" pitchFamily="34" charset="0"/>
              </a:rPr>
              <a:t>مصادر الأساسية والأولية للدراسات السابقة</a:t>
            </a:r>
            <a:br>
              <a:rPr lang="ar-DZ" sz="2400" b="1" u="sng"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يعتبر عنصر الدراسات السابقة من أهم الأدوات التي يستخدمها الباحث و تعتبر العنصر الثاني المرتبط بالإطار النظري للخطة البحثية العلمية الخاصة بالباحث العلمي وهو مهم جدًا لـ تجنب التكرار، كذلك لتجنب الوقوع في أخطاء الباحثين السابقين و كذلك محاولة تجنبها</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تعتبر الدراسات السابقة أيضًا من أهم الأجزاء التي تساعد الباحث لإتمام بحثه العلمي أو لإتمام رسالة الماجستير والدكتوراه، وتساعد طريقة كتابة الدراسات السابقة في الحصول علي أكبر قدر ممكن من المعلومات المتعلقة بالإشكالية، أو الموضوع محل الدراسة، وسنجيب علي التساؤل ما هي أنواع الدراسات السابقة؟ من خلال الفقرات التالية:</a:t>
            </a:r>
            <a:br>
              <a:rPr lang="ar-DZ" dirty="0"/>
            </a:br>
            <a:br>
              <a:rPr lang="ar-DZ" dirty="0"/>
            </a:br>
            <a:endParaRPr lang="fr-DZ" dirty="0"/>
          </a:p>
        </p:txBody>
      </p:sp>
    </p:spTree>
    <p:extLst>
      <p:ext uri="{BB962C8B-B14F-4D97-AF65-F5344CB8AC3E}">
        <p14:creationId xmlns:p14="http://schemas.microsoft.com/office/powerpoint/2010/main" val="2372888396"/>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15F6C-A088-4F79-B598-92AC79CD41C4}"/>
              </a:ext>
            </a:extLst>
          </p:cNvPr>
          <p:cNvSpPr>
            <a:spLocks noGrp="1"/>
          </p:cNvSpPr>
          <p:nvPr>
            <p:ph type="title"/>
          </p:nvPr>
        </p:nvSpPr>
        <p:spPr>
          <a:xfrm>
            <a:off x="792837" y="721895"/>
            <a:ext cx="11011562" cy="6662305"/>
          </a:xfrm>
        </p:spPr>
        <p:txBody>
          <a:bodyPr>
            <a:normAutofit fontScale="90000"/>
          </a:bodyPr>
          <a:lstStyle/>
          <a:p>
            <a:pPr algn="r" rtl="1"/>
            <a:r>
              <a:rPr lang="ar-DZ" sz="2700" b="1" u="sng" dirty="0">
                <a:solidFill>
                  <a:schemeClr val="tx1"/>
                </a:solidFill>
                <a:latin typeface="Arial" panose="020B0604020202020204" pitchFamily="34" charset="0"/>
                <a:cs typeface="Arial" panose="020B0604020202020204" pitchFamily="34" charset="0"/>
              </a:rPr>
              <a:t>أولًا: المصادر الأساسية</a:t>
            </a:r>
            <a:br>
              <a:rPr lang="ar-DZ" sz="2200" b="1"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تعتبر المراجع والكتب العلمية في المكتبة الجامعية المقدمة للباحث العلمي، التي تحتوي على تلخيص للبحث العلمي من المصادر الأساسية في الحصول علي جميع الدراسات السابقة المناسبة لموضوع البحث، و لكن يشترط أن تكون هذه المراجع التي يلجأ إليها الباحث تتحدث بشكل أساسي عن الموضوع الخاص بالبحث، و مرتبطة به ارتباطًا وثيقًا.</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يوجد في كل جامعة، مثل جامعة القاهرة وغيرها من الجامعات مكتبة تحتوي علي مجموعة كبيرة من الكتب والبحوث والرسائل في المجالات العلمية المختلفة، و بإمكانك أن تعتمد علي جميع المعلومات الموجودة في هذه المكتبات لأنها موثوقة تمامًا</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700" b="1" u="sng" dirty="0">
                <a:solidFill>
                  <a:schemeClr val="tx1"/>
                </a:solidFill>
                <a:latin typeface="Arial" panose="020B0604020202020204" pitchFamily="34" charset="0"/>
                <a:cs typeface="Arial" panose="020B0604020202020204" pitchFamily="34" charset="0"/>
              </a:rPr>
              <a:t>ثانيًا: المصادر الأولية</a:t>
            </a:r>
            <a:br>
              <a:rPr lang="ar-DZ" sz="2200" b="1"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المصادر الأولية أحد أهم مصادر الدراسات السابقة و هي المراجع، وتحتوي هذه المراجع علي نسخ أصيلة من المقالات العلمية، وتحتوي أيضًا علي تقرير به مجموعة من رسائل الماجستير والبحث العلمي، والأبحاث في مجال الدراسة، و يمكننا أن نقسم المصادر الأولية للحصول علي أي دراسة إلي كل مما يأتي:</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1.المجلات العلمية المحكمة.</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2.الدوريات العلمية.</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3.المؤتمرات العلمية.</a:t>
            </a:r>
            <a:br>
              <a:rPr lang="ar-DZ" dirty="0"/>
            </a:br>
            <a:br>
              <a:rPr lang="ar-DZ" dirty="0"/>
            </a:br>
            <a:br>
              <a:rPr lang="ar-DZ" dirty="0"/>
            </a:br>
            <a:br>
              <a:rPr lang="ar-DZ" dirty="0"/>
            </a:br>
            <a:br>
              <a:rPr lang="ar-DZ" dirty="0"/>
            </a:br>
            <a:br>
              <a:rPr lang="ar-DZ" dirty="0"/>
            </a:br>
            <a:endParaRPr lang="fr-DZ" dirty="0"/>
          </a:p>
        </p:txBody>
      </p:sp>
    </p:spTree>
    <p:extLst>
      <p:ext uri="{BB962C8B-B14F-4D97-AF65-F5344CB8AC3E}">
        <p14:creationId xmlns:p14="http://schemas.microsoft.com/office/powerpoint/2010/main" val="1315452638"/>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C5EA-EA81-4496-91E6-AFC7044C37E7}"/>
              </a:ext>
            </a:extLst>
          </p:cNvPr>
          <p:cNvSpPr>
            <a:spLocks noGrp="1"/>
          </p:cNvSpPr>
          <p:nvPr>
            <p:ph type="title"/>
          </p:nvPr>
        </p:nvSpPr>
        <p:spPr>
          <a:xfrm>
            <a:off x="1423446" y="120316"/>
            <a:ext cx="9473151" cy="832585"/>
          </a:xfrm>
        </p:spPr>
        <p:txBody>
          <a:bodyPr>
            <a:normAutofit fontScale="90000"/>
          </a:bodyPr>
          <a:lstStyle/>
          <a:p>
            <a:pPr algn="r"/>
            <a:r>
              <a:rPr lang="ar-DZ" sz="5400" dirty="0">
                <a:latin typeface="Franklin Gothic Medium" panose="020B0603020102020204" pitchFamily="34" charset="0"/>
                <a:cs typeface="Andalus" panose="02020603050405020304" pitchFamily="18" charset="-78"/>
              </a:rPr>
              <a:t>خطة البحث</a:t>
            </a:r>
            <a:endParaRPr lang="fr-DZ" sz="5400" dirty="0">
              <a:latin typeface="Franklin Gothic Medium" panose="020B0603020102020204" pitchFamily="34" charset="0"/>
              <a:cs typeface="Andalus" panose="02020603050405020304" pitchFamily="18" charset="-78"/>
            </a:endParaRPr>
          </a:p>
        </p:txBody>
      </p:sp>
      <p:sp>
        <p:nvSpPr>
          <p:cNvPr id="3" name="Content Placeholder 2">
            <a:extLst>
              <a:ext uri="{FF2B5EF4-FFF2-40B4-BE49-F238E27FC236}">
                <a16:creationId xmlns:a16="http://schemas.microsoft.com/office/drawing/2014/main" id="{33C55076-1AD4-47AA-AAD6-4B714C9D15BB}"/>
              </a:ext>
            </a:extLst>
          </p:cNvPr>
          <p:cNvSpPr>
            <a:spLocks noGrp="1"/>
          </p:cNvSpPr>
          <p:nvPr>
            <p:ph idx="1"/>
          </p:nvPr>
        </p:nvSpPr>
        <p:spPr>
          <a:xfrm>
            <a:off x="1295401" y="952900"/>
            <a:ext cx="9601196" cy="5784783"/>
          </a:xfrm>
        </p:spPr>
        <p:txBody>
          <a:bodyPr>
            <a:normAutofit fontScale="55000" lnSpcReduction="20000"/>
          </a:bodyPr>
          <a:lstStyle/>
          <a:p>
            <a:pPr algn="r"/>
            <a:r>
              <a:rPr lang="ar-DZ" sz="2900" b="1" u="sng" dirty="0">
                <a:solidFill>
                  <a:srgbClr val="FF0000"/>
                </a:solidFill>
              </a:rPr>
              <a:t>المبحث الاول</a:t>
            </a:r>
            <a:r>
              <a:rPr lang="ar-DZ" sz="2900" b="1" u="sng" dirty="0"/>
              <a:t>: ماهية الدراسات السابقة</a:t>
            </a:r>
          </a:p>
          <a:p>
            <a:pPr algn="r"/>
            <a:r>
              <a:rPr lang="ar-DZ" sz="2900" b="1" dirty="0"/>
              <a:t>المطلب الاول: تعريف الدراسات السابقة</a:t>
            </a:r>
          </a:p>
          <a:p>
            <a:pPr algn="r"/>
            <a:r>
              <a:rPr lang="ar-DZ" sz="2900" b="1" dirty="0"/>
              <a:t>المطلب الثاني: </a:t>
            </a:r>
            <a:r>
              <a:rPr lang="ar-SA" sz="2900" b="1" dirty="0"/>
              <a:t>أهمية الدراسات السابقة</a:t>
            </a:r>
            <a:endParaRPr lang="fr-DZ" sz="2900" b="1" dirty="0"/>
          </a:p>
          <a:p>
            <a:pPr marL="0" indent="0" algn="r" rtl="1">
              <a:buNone/>
            </a:pPr>
            <a:r>
              <a:rPr lang="ar-DZ" sz="2900" b="1" dirty="0"/>
              <a:t>المطلب الثالث: </a:t>
            </a:r>
            <a:r>
              <a:rPr lang="ar-SA" sz="2900" b="1" dirty="0"/>
              <a:t>أهم شروط الدراسات السابقة</a:t>
            </a:r>
            <a:endParaRPr lang="ar-DZ" sz="2900" b="1" dirty="0"/>
          </a:p>
          <a:p>
            <a:pPr marL="0" indent="0" algn="r" rtl="1">
              <a:buNone/>
            </a:pPr>
            <a:r>
              <a:rPr lang="ar-DZ" sz="2900" b="1" u="sng" dirty="0">
                <a:solidFill>
                  <a:srgbClr val="FF0000"/>
                </a:solidFill>
              </a:rPr>
              <a:t>المبحث الثاني</a:t>
            </a:r>
            <a:r>
              <a:rPr lang="ar-DZ" sz="2900" b="1" u="sng" dirty="0"/>
              <a:t>: طريقة كتابة الدراسات السابقة في البحث العلمي</a:t>
            </a:r>
          </a:p>
          <a:p>
            <a:pPr marL="0" indent="0" algn="r" rtl="1">
              <a:buNone/>
            </a:pPr>
            <a:r>
              <a:rPr lang="ar-DZ" sz="2900" b="1" dirty="0"/>
              <a:t>المطلب الأول:طريقة كتابة الدراسات السابقة في البحث العلمي</a:t>
            </a:r>
          </a:p>
          <a:p>
            <a:pPr marL="0" indent="0" algn="r" rtl="1">
              <a:buNone/>
            </a:pPr>
            <a:r>
              <a:rPr lang="ar-DZ" sz="2900" b="1" dirty="0"/>
              <a:t>المطلب الثاني : طريقة تلخيص الدراسات السابقة</a:t>
            </a:r>
          </a:p>
          <a:p>
            <a:pPr marL="0" indent="0" algn="r" rtl="1">
              <a:buNone/>
            </a:pPr>
            <a:r>
              <a:rPr lang="ar-DZ" sz="2900" b="1" dirty="0">
                <a:solidFill>
                  <a:schemeClr val="tx1"/>
                </a:solidFill>
                <a:latin typeface="Arial" panose="020B0604020202020204" pitchFamily="34" charset="0"/>
              </a:rPr>
              <a:t>المطلب الثالث : طريقة التعليق على الدراسات السابقة ونقدها</a:t>
            </a:r>
          </a:p>
          <a:p>
            <a:pPr marL="0" indent="0" algn="r" rtl="1">
              <a:buNone/>
            </a:pPr>
            <a:r>
              <a:rPr lang="ar-DZ" sz="2900" b="1" u="sng" dirty="0">
                <a:solidFill>
                  <a:srgbClr val="FF0000"/>
                </a:solidFill>
                <a:latin typeface="Arial" panose="020B0604020202020204" pitchFamily="34" charset="0"/>
              </a:rPr>
              <a:t>المبحث الثالث</a:t>
            </a:r>
            <a:r>
              <a:rPr lang="ar-DZ" sz="2900" b="1" u="sng" dirty="0">
                <a:latin typeface="Arial" panose="020B0604020202020204" pitchFamily="34" charset="0"/>
              </a:rPr>
              <a:t>: مصادر الدراسات السابقة</a:t>
            </a:r>
          </a:p>
          <a:p>
            <a:pPr algn="r"/>
            <a:r>
              <a:rPr lang="ar-DZ" sz="2900" b="1" dirty="0">
                <a:latin typeface="Arial" panose="020B0604020202020204" pitchFamily="34" charset="0"/>
              </a:rPr>
              <a:t>المطلب الأول : كيفية توظيف الدراسات السابقة</a:t>
            </a:r>
            <a:br>
              <a:rPr lang="ar-DZ" sz="2900" b="1" dirty="0">
                <a:latin typeface="Arial" panose="020B0604020202020204" pitchFamily="34" charset="0"/>
              </a:rPr>
            </a:br>
            <a:r>
              <a:rPr lang="ar-DZ" sz="2900" b="1" dirty="0">
                <a:latin typeface="Arial" panose="020B0604020202020204" pitchFamily="34" charset="0"/>
              </a:rPr>
              <a:t>المطلب الثاني :مصادر الأساسية والأولية للدراسات السابقة</a:t>
            </a:r>
          </a:p>
          <a:p>
            <a:pPr marL="0" indent="0" algn="r">
              <a:buNone/>
            </a:pPr>
            <a:r>
              <a:rPr lang="ar-DZ" sz="2900" b="1" dirty="0">
                <a:latin typeface="Arial" panose="020B0604020202020204" pitchFamily="34" charset="0"/>
              </a:rPr>
              <a:t>المطلب الثالث :الاستفادة العلمية من الدراسات السابقة</a:t>
            </a:r>
          </a:p>
          <a:p>
            <a:pPr marL="0" indent="0" algn="r">
              <a:buNone/>
            </a:pPr>
            <a:r>
              <a:rPr lang="ar-DZ" sz="2900" b="1" dirty="0">
                <a:solidFill>
                  <a:srgbClr val="FF0000"/>
                </a:solidFill>
                <a:latin typeface="Arial" panose="020B0604020202020204" pitchFamily="34" charset="0"/>
              </a:rPr>
              <a:t>الخاتمة</a:t>
            </a:r>
          </a:p>
          <a:p>
            <a:pPr marL="0" indent="0" algn="r">
              <a:buNone/>
            </a:pPr>
            <a:r>
              <a:rPr lang="ar-DZ" sz="2900" b="1" dirty="0">
                <a:solidFill>
                  <a:srgbClr val="FF0000"/>
                </a:solidFill>
                <a:latin typeface="Arial" panose="020B0604020202020204" pitchFamily="34" charset="0"/>
              </a:rPr>
              <a:t>قائمة المراجع</a:t>
            </a:r>
            <a:endParaRPr lang="fr-DZ" sz="2900" b="1" dirty="0">
              <a:solidFill>
                <a:srgbClr val="FF0000"/>
              </a:solidFill>
              <a:latin typeface="Arial" panose="020B0604020202020204" pitchFamily="34" charset="0"/>
            </a:endParaRPr>
          </a:p>
          <a:p>
            <a:pPr rtl="1"/>
            <a:r>
              <a:rPr lang="en" sz="2300" dirty="0">
                <a:solidFill>
                  <a:srgbClr val="FF0000"/>
                </a:solidFill>
                <a:latin typeface="Arial" panose="020B0604020202020204" pitchFamily="34" charset="0"/>
                <a:cs typeface="Arial" panose="020B0604020202020204" pitchFamily="34" charset="0"/>
              </a:rPr>
              <a:t> </a:t>
            </a:r>
            <a:endParaRPr lang="fr-DZ" sz="2300" dirty="0">
              <a:solidFill>
                <a:srgbClr val="FF0000"/>
              </a:solidFill>
              <a:latin typeface="Arial" panose="020B0604020202020204" pitchFamily="34" charset="0"/>
              <a:cs typeface="Arial" panose="020B0604020202020204" pitchFamily="34" charset="0"/>
            </a:endParaRPr>
          </a:p>
          <a:p>
            <a:pPr algn="r"/>
            <a:endParaRPr lang="fr-DZ" dirty="0"/>
          </a:p>
        </p:txBody>
      </p:sp>
    </p:spTree>
    <p:extLst>
      <p:ext uri="{BB962C8B-B14F-4D97-AF65-F5344CB8AC3E}">
        <p14:creationId xmlns:p14="http://schemas.microsoft.com/office/powerpoint/2010/main" val="3860324319"/>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3A7A9-47CF-4F68-AE3D-B10CED85D378}"/>
              </a:ext>
            </a:extLst>
          </p:cNvPr>
          <p:cNvSpPr>
            <a:spLocks noGrp="1"/>
          </p:cNvSpPr>
          <p:nvPr>
            <p:ph type="title"/>
          </p:nvPr>
        </p:nvSpPr>
        <p:spPr>
          <a:xfrm>
            <a:off x="677334" y="609599"/>
            <a:ext cx="10394618" cy="5879335"/>
          </a:xfrm>
        </p:spPr>
        <p:txBody>
          <a:bodyPr>
            <a:normAutofit fontScale="90000"/>
          </a:bodyPr>
          <a:lstStyle/>
          <a:p>
            <a:pPr algn="r" rtl="1"/>
            <a:r>
              <a:rPr lang="ar-DZ" sz="3100" b="1" u="sng" dirty="0">
                <a:solidFill>
                  <a:schemeClr val="tx1"/>
                </a:solidFill>
                <a:latin typeface="Arial" panose="020B0604020202020204" pitchFamily="34" charset="0"/>
                <a:cs typeface="Arial" panose="020B0604020202020204" pitchFamily="34" charset="0"/>
              </a:rPr>
              <a:t>ثالثًا: المصادر الثانوية للدراسات السابقة</a:t>
            </a:r>
            <a:br>
              <a:rPr lang="ar-DZ" sz="3100" b="1" u="sng" dirty="0">
                <a:solidFill>
                  <a:schemeClr val="tx1"/>
                </a:solidFill>
                <a:latin typeface="Arial" panose="020B0604020202020204" pitchFamily="34" charset="0"/>
                <a:cs typeface="Arial" panose="020B0604020202020204" pitchFamily="34" charset="0"/>
              </a:rPr>
            </a:br>
            <a:br>
              <a:rPr lang="ar-DZ" sz="2200" b="1"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يوجد مجموعة كبيرة من المصادر الثانوية التي يمكن الرجوع إليها للحصول علي معلومات قيمة عن الدراسة محل البحث، وظيفة المصادر الثانوية أنها تساعد في تلخيص، و مراجعة كل ما تم نشره بالفعل في جميع المراجع الأولية.</a:t>
            </a:r>
            <a:br>
              <a:rPr lang="ar-DZ" sz="27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 </a:t>
            </a:r>
            <a:br>
              <a:rPr lang="ar-DZ" sz="27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 أحد أهم المصادر الثانوية شبكة الإنترنت العنكبوتية، و تعتبر من أهم وأفضل وسائل البحث عن المعلومات لأنها تضم رسائل علمية كثيرة في جميع المجالات من جميع أنحاء العالم، و بذلك سيكون لديك مجموعة كبيرة من المعلومات الثرية حول موضوع البحث محل الدراسة، و يستعرض الباحث العلمي المميز دراسات سابقة لم يسبق لأحد آخر عرضها</a:t>
            </a:r>
            <a:br>
              <a:rPr lang="ar-DZ" sz="2700" dirty="0"/>
            </a:br>
            <a:r>
              <a:rPr lang="ar-DZ" sz="2700" dirty="0"/>
              <a:t> </a:t>
            </a:r>
            <a:r>
              <a:rPr lang="ar-DZ" sz="2700" dirty="0">
                <a:solidFill>
                  <a:schemeClr val="tx1"/>
                </a:solidFill>
                <a:latin typeface="Arial" panose="020B0604020202020204" pitchFamily="34" charset="0"/>
                <a:cs typeface="Arial" panose="020B0604020202020204" pitchFamily="34" charset="0"/>
              </a:rPr>
              <a:t>وبذلك تكون قد تعرفت على طريقة الحصول علي مصادر الدراسات السابقة، وإذا أردت مساعدة في الحصول على مصادر الدراسات السابقة.</a:t>
            </a:r>
            <a:br>
              <a:rPr lang="ar-DZ" sz="27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dirty="0"/>
            </a:br>
            <a:br>
              <a:rPr lang="ar-DZ" dirty="0"/>
            </a:br>
            <a:endParaRPr lang="fr-DZ" dirty="0"/>
          </a:p>
        </p:txBody>
      </p:sp>
    </p:spTree>
    <p:extLst>
      <p:ext uri="{BB962C8B-B14F-4D97-AF65-F5344CB8AC3E}">
        <p14:creationId xmlns:p14="http://schemas.microsoft.com/office/powerpoint/2010/main" val="3484967675"/>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A607-ADF7-425C-8591-6D55AC811403}"/>
              </a:ext>
            </a:extLst>
          </p:cNvPr>
          <p:cNvSpPr>
            <a:spLocks noGrp="1"/>
          </p:cNvSpPr>
          <p:nvPr>
            <p:ph type="title"/>
          </p:nvPr>
        </p:nvSpPr>
        <p:spPr>
          <a:xfrm>
            <a:off x="1120096" y="413886"/>
            <a:ext cx="10648006" cy="7298849"/>
          </a:xfrm>
        </p:spPr>
        <p:txBody>
          <a:bodyPr>
            <a:normAutofit fontScale="90000"/>
          </a:bodyPr>
          <a:lstStyle/>
          <a:p>
            <a:pPr algn="r" rtl="1" fontAlgn="base"/>
            <a:r>
              <a:rPr lang="ar-DZ" sz="2400" u="sng" dirty="0">
                <a:solidFill>
                  <a:schemeClr val="tx1"/>
                </a:solidFill>
                <a:latin typeface="Arial" panose="020B0604020202020204" pitchFamily="34" charset="0"/>
                <a:cs typeface="Arial" panose="020B0604020202020204" pitchFamily="34" charset="0"/>
              </a:rPr>
              <a:t>المطلب الثالث</a:t>
            </a:r>
            <a:r>
              <a:rPr lang="ar-DZ" sz="2400" b="1" u="sng" dirty="0">
                <a:solidFill>
                  <a:schemeClr val="tx1"/>
                </a:solidFill>
                <a:latin typeface="Arial" panose="020B0604020202020204" pitchFamily="34" charset="0"/>
                <a:cs typeface="Arial" panose="020B0604020202020204" pitchFamily="34" charset="0"/>
              </a:rPr>
              <a:t> :الاستفادة العلمية من الدراسات السابقة؟</a:t>
            </a:r>
            <a:br>
              <a:rPr lang="ar-DZ" sz="2400" b="1" u="sng" dirty="0">
                <a:solidFill>
                  <a:schemeClr val="tx1"/>
                </a:solidFill>
                <a:latin typeface="Arial" panose="020B0604020202020204" pitchFamily="34" charset="0"/>
                <a:cs typeface="Arial" panose="020B0604020202020204" pitchFamily="34" charset="0"/>
              </a:rPr>
            </a:b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الدراسات السابقة في البحث العلمي الخاص بك تفيد بحثك كثيرًا، وذلك من خلال الآتي:</a:t>
            </a: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1-الدراسات السابقة وسيلة مميزة لجمع المعلومات والبيانات المتعلقة بالدراسة.</a:t>
            </a: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2-توفر الدراسات السابقة على الباحث الوقت والجهد، وذلك لاحتوائها على معلومات جاهزة.</a:t>
            </a: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3-وسيلة فعالة للحصول على الفرضيات الخاصة برسالة الماجستير والدكتوراه الخاصة بك.</a:t>
            </a:r>
            <a:br>
              <a:rPr lang="ar-DZ" sz="2400" dirty="0">
                <a:solidFill>
                  <a:schemeClr val="tx1"/>
                </a:solidFill>
                <a:latin typeface="Arial" panose="020B0604020202020204" pitchFamily="34" charset="0"/>
                <a:cs typeface="Arial" panose="020B0604020202020204" pitchFamily="34" charset="0"/>
              </a:rPr>
            </a:br>
            <a:r>
              <a:rPr lang="ar-DZ" sz="2400" dirty="0">
                <a:solidFill>
                  <a:schemeClr val="tx1"/>
                </a:solidFill>
                <a:latin typeface="Arial" panose="020B0604020202020204" pitchFamily="34" charset="0"/>
                <a:cs typeface="Arial" panose="020B0604020202020204" pitchFamily="34" charset="0"/>
              </a:rPr>
              <a:t>4-من خلال الدراسات السابقة يتمكن الباحث من تكوين فكرة مبدئية عن الدراسة الخاصة به.</a:t>
            </a:r>
            <a:br>
              <a:rPr lang="ar-DZ" sz="24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5-يساعدك جزء الدراسات السابقة على بناء خطة البحث الخاصة بك.</a:t>
            </a:r>
            <a:br>
              <a:rPr lang="ar-DZ" sz="2700" dirty="0">
                <a:solidFill>
                  <a:schemeClr val="tx1"/>
                </a:solidFill>
                <a:latin typeface="Arial" panose="020B0604020202020204" pitchFamily="34" charset="0"/>
                <a:cs typeface="Arial" panose="020B0604020202020204" pitchFamily="34" charset="0"/>
              </a:rPr>
            </a:br>
            <a:br>
              <a:rPr lang="ar-DZ" sz="2700" dirty="0">
                <a:solidFill>
                  <a:schemeClr val="tx1"/>
                </a:solidFill>
                <a:latin typeface="Arial" panose="020B0604020202020204" pitchFamily="34" charset="0"/>
                <a:cs typeface="Arial" panose="020B0604020202020204" pitchFamily="34" charset="0"/>
              </a:rPr>
            </a:br>
            <a:r>
              <a:rPr lang="ar-DZ" sz="2700" b="1" dirty="0">
                <a:solidFill>
                  <a:schemeClr val="tx1"/>
                </a:solidFill>
                <a:latin typeface="Arial" panose="020B0604020202020204" pitchFamily="34" charset="0"/>
                <a:cs typeface="Arial" panose="020B0604020202020204" pitchFamily="34" charset="0"/>
              </a:rPr>
              <a:t>هل للدراسات السابقة تأثير على البحث العلمي؟</a:t>
            </a:r>
            <a:br>
              <a:rPr lang="ar-DZ" sz="27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للدراسات السابقة تأثير إيجابي على البحث العلمي، وتُعَدُّ نقطة البدء بالنسبة لكثير من الباحثين، وجُلُّ الأبحاث العلمية ترتبط بشكل مباشر بالمؤلفات والمراجع السابقة، فهي سوق مليء بالموضوعات العلمية، والتي يمكن أن يتبناها الباحث من خلال ما يوجد لديه من معلومات ومعطيات جديدة لم تكن متوافرة من قبل، ومن الطبيعي أن تختلف النتائج في حالة تناول موضوع بمرحلة مُعاصرة؛ نتيجة لوجود آليات وبيئة مُغايرة</a:t>
            </a:r>
            <a:r>
              <a:rPr lang="ar-DZ" dirty="0"/>
              <a:t>.</a:t>
            </a:r>
            <a:br>
              <a:rPr lang="ar-DZ" dirty="0"/>
            </a:br>
            <a:br>
              <a:rPr lang="ar-DZ" dirty="0"/>
            </a:br>
            <a:br>
              <a:rPr lang="ar-DZ" dirty="0"/>
            </a:br>
            <a:br>
              <a:rPr lang="ar-DZ" dirty="0"/>
            </a:br>
            <a:br>
              <a:rPr lang="ar-DZ" dirty="0"/>
            </a:br>
            <a:br>
              <a:rPr lang="ar-DZ" dirty="0"/>
            </a:br>
            <a:endParaRPr lang="fr-DZ" dirty="0"/>
          </a:p>
        </p:txBody>
      </p:sp>
    </p:spTree>
    <p:extLst>
      <p:ext uri="{BB962C8B-B14F-4D97-AF65-F5344CB8AC3E}">
        <p14:creationId xmlns:p14="http://schemas.microsoft.com/office/powerpoint/2010/main" val="3192659920"/>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6CD75-9F39-499D-8C3F-CF147E698121}"/>
              </a:ext>
            </a:extLst>
          </p:cNvPr>
          <p:cNvSpPr>
            <a:spLocks noGrp="1"/>
          </p:cNvSpPr>
          <p:nvPr>
            <p:ph type="title"/>
          </p:nvPr>
        </p:nvSpPr>
        <p:spPr>
          <a:xfrm>
            <a:off x="727929" y="-1430958"/>
            <a:ext cx="10736141" cy="5978487"/>
          </a:xfrm>
        </p:spPr>
        <p:txBody>
          <a:bodyPr>
            <a:normAutofit/>
          </a:bodyPr>
          <a:lstStyle/>
          <a:p>
            <a:pPr algn="r" rtl="1"/>
            <a:r>
              <a:rPr lang="ar-DZ" sz="4800" b="1" u="sng" dirty="0">
                <a:solidFill>
                  <a:schemeClr val="tx1"/>
                </a:solidFill>
                <a:latin typeface="Arial" panose="020B0604020202020204" pitchFamily="34" charset="0"/>
                <a:cs typeface="Arial" panose="020B0604020202020204" pitchFamily="34" charset="0"/>
              </a:rPr>
              <a:t>الخاتمة</a:t>
            </a:r>
            <a:br>
              <a:rPr lang="ar-DZ" sz="2800" b="1" dirty="0">
                <a:solidFill>
                  <a:schemeClr val="tx1"/>
                </a:solidFill>
                <a:latin typeface="Arial" panose="020B0604020202020204" pitchFamily="34" charset="0"/>
                <a:cs typeface="Arial" panose="020B0604020202020204" pitchFamily="34" charset="0"/>
              </a:rPr>
            </a:br>
            <a:br>
              <a:rPr lang="ar-DZ" sz="2800" b="1" dirty="0">
                <a:solidFill>
                  <a:schemeClr val="tx1"/>
                </a:solidFill>
                <a:latin typeface="Arial" panose="020B0604020202020204" pitchFamily="34" charset="0"/>
                <a:cs typeface="Arial" panose="020B0604020202020204" pitchFamily="34" charset="0"/>
              </a:rPr>
            </a:br>
            <a:r>
              <a:rPr lang="ar-DZ" sz="2800" b="1" dirty="0">
                <a:solidFill>
                  <a:schemeClr val="tx1"/>
                </a:solidFill>
                <a:latin typeface="Arabic Typesetting" panose="03020402040406030203" pitchFamily="66" charset="-78"/>
                <a:cs typeface="Arabic Typesetting" panose="03020402040406030203" pitchFamily="66" charset="-78"/>
              </a:rPr>
              <a:t>حسب ما سبق توصلنا الى ان الدراسات السابقة هي النتائج التي يصل اليها الباحث العلمي عند الانتهاء من كتابة بحث يتناول موضوع معين؛ إذ يصبح البحث العلم بمثابة مرجع جديد للدراسات و بهذا البحث قمنا بمناقشة كل ما يتعلق بالدراسات السابقة مع ذكر ماهيتها من تعريفها الى طرق كتابتها ومصادرها و التي من خلالها يقوم الباحث باختيار جيد للمواضيع المناسبة لبحثه مع ذكر الشروط التي من خلالها اختار الدراسة التي توصل اليها،بالنهاية نتمنى من الله ان نكون وفقنا في طرح هذا الموضوع بطريقة واضحة و صحيحة..</a:t>
            </a:r>
            <a:br>
              <a:rPr lang="ar-DZ" sz="2800" b="1" dirty="0">
                <a:solidFill>
                  <a:schemeClr val="tx1"/>
                </a:solidFill>
                <a:latin typeface="Arabic Typesetting" panose="03020402040406030203" pitchFamily="66" charset="-78"/>
                <a:cs typeface="Arabic Typesetting" panose="03020402040406030203" pitchFamily="66" charset="-78"/>
              </a:rPr>
            </a:br>
            <a:br>
              <a:rPr lang="ar-DZ" sz="2800" b="1" dirty="0">
                <a:solidFill>
                  <a:schemeClr val="tx1"/>
                </a:solidFill>
                <a:latin typeface="Arabic Typesetting" panose="03020402040406030203" pitchFamily="66" charset="-78"/>
                <a:cs typeface="Arabic Typesetting" panose="03020402040406030203" pitchFamily="66" charset="-78"/>
              </a:rPr>
            </a:br>
            <a:endParaRPr lang="fr-DZ" sz="2800" b="1" dirty="0">
              <a:solidFill>
                <a:schemeClr val="tx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543625561"/>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E510-9673-449D-A03D-03C16DBFD251}"/>
              </a:ext>
            </a:extLst>
          </p:cNvPr>
          <p:cNvSpPr>
            <a:spLocks noGrp="1"/>
          </p:cNvSpPr>
          <p:nvPr>
            <p:ph type="title"/>
          </p:nvPr>
        </p:nvSpPr>
        <p:spPr>
          <a:xfrm>
            <a:off x="1120096" y="609406"/>
            <a:ext cx="10416652" cy="6444867"/>
          </a:xfrm>
        </p:spPr>
        <p:txBody>
          <a:bodyPr>
            <a:normAutofit fontScale="90000"/>
          </a:bodyPr>
          <a:lstStyle/>
          <a:p>
            <a:pPr algn="r" rtl="1"/>
            <a:r>
              <a:rPr lang="ar-DZ" sz="2700" b="1" u="sng" dirty="0">
                <a:solidFill>
                  <a:schemeClr val="tx1"/>
                </a:solidFill>
                <a:latin typeface="Arial" panose="020B0604020202020204" pitchFamily="34" charset="0"/>
                <a:cs typeface="Arial" panose="020B0604020202020204" pitchFamily="34" charset="0"/>
              </a:rPr>
              <a:t>قائمة المراجع :</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.أ.محمد داودي ، أ. محمد بوفاتح، نفس مرجع، منهجية كتابة البحوث العلمية والرسائل الجامعية، دار ومكتبة </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 نادية عيشور مع مجموعة من الباحثين، منهجية العلمي في العلوم الإجتماعية، مؤسسة حسين رايس الجبل للنشر والتوزيع، الجزائر، ب ط.</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 محمد الثقفي، مشرف المنتديات العلمية، منتدى المنشاوي للدراسات و البحوث،تاريخ التسجيل</a:t>
            </a:r>
            <a:r>
              <a:rPr lang="fr-FR" sz="2200" dirty="0">
                <a:solidFill>
                  <a:schemeClr val="tx1"/>
                </a:solidFill>
                <a:latin typeface="Arial" panose="020B0604020202020204" pitchFamily="34" charset="0"/>
                <a:cs typeface="Arial" panose="020B0604020202020204" pitchFamily="34" charset="0"/>
              </a:rPr>
              <a:t>Mar 2006، 21/02/2018، 01:19</a:t>
            </a:r>
            <a:br>
              <a:rPr lang="fr-FR" sz="2200" dirty="0">
                <a:solidFill>
                  <a:schemeClr val="tx1"/>
                </a:solidFill>
                <a:latin typeface="Arial" panose="020B0604020202020204" pitchFamily="34" charset="0"/>
                <a:cs typeface="Arial" panose="020B0604020202020204" pitchFamily="34" charset="0"/>
              </a:rPr>
            </a:br>
            <a:br>
              <a:rPr lang="fr-FR" sz="2200" dirty="0">
                <a:solidFill>
                  <a:schemeClr val="tx1"/>
                </a:solidFill>
                <a:latin typeface="Arial" panose="020B0604020202020204" pitchFamily="34" charset="0"/>
                <a:cs typeface="Arial" panose="020B0604020202020204" pitchFamily="34" charset="0"/>
              </a:rPr>
            </a:br>
            <a:r>
              <a:rPr lang="fr-FR" sz="2200" dirty="0">
                <a:solidFill>
                  <a:schemeClr val="tx1"/>
                </a:solidFill>
                <a:latin typeface="Arial" panose="020B0604020202020204" pitchFamily="34" charset="0"/>
                <a:cs typeface="Arial" panose="020B0604020202020204" pitchFamily="34" charset="0"/>
              </a:rPr>
              <a:t>. </a:t>
            </a:r>
            <a:r>
              <a:rPr lang="ar-DZ" sz="2200" dirty="0">
                <a:solidFill>
                  <a:schemeClr val="tx1"/>
                </a:solidFill>
                <a:latin typeface="Arial" panose="020B0604020202020204" pitchFamily="34" charset="0"/>
                <a:cs typeface="Arial" panose="020B0604020202020204" pitchFamily="34" charset="0"/>
              </a:rPr>
              <a:t>أ.محمد داودي ، أ. محمد بوفاتح، منهجية كتابة البحوث العلمية والرسائل الجامعية، دار ومكتبة الأوراسية، الجزائر، ط1</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 أ.علي معمر عبد المؤمن، البحث في العلوم الاجتماعية، الوجيز في الأساسيات والمناهج والتقنيات، منشورات 7 اكتوبر الادارة العامة للمكتبات -ادارة المطبوعات والنشر، ط1 ،سنة 2008.</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 منتدى اسلامي المصري الفريد ، ملخص النظريات الاجتماعية، 19/02/2018، 00.15</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rPr>
            </a:br>
            <a:r>
              <a:rPr lang="ar-DZ" sz="2200" dirty="0">
                <a:solidFill>
                  <a:schemeClr val="tx1"/>
                </a:solidFill>
              </a:rPr>
              <a:t>. </a:t>
            </a:r>
            <a:br>
              <a:rPr lang="ar-DZ" dirty="0"/>
            </a:br>
            <a:br>
              <a:rPr lang="ar-DZ" dirty="0"/>
            </a:br>
            <a:endParaRPr lang="fr-DZ" dirty="0"/>
          </a:p>
        </p:txBody>
      </p:sp>
    </p:spTree>
    <p:extLst>
      <p:ext uri="{BB962C8B-B14F-4D97-AF65-F5344CB8AC3E}">
        <p14:creationId xmlns:p14="http://schemas.microsoft.com/office/powerpoint/2010/main" val="1045235765"/>
      </p:ext>
    </p:extLst>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64DD6-3EE9-45D4-A83D-28A9047CAF1A}"/>
              </a:ext>
            </a:extLst>
          </p:cNvPr>
          <p:cNvSpPr>
            <a:spLocks noGrp="1"/>
          </p:cNvSpPr>
          <p:nvPr>
            <p:ph type="title"/>
          </p:nvPr>
        </p:nvSpPr>
        <p:spPr>
          <a:xfrm>
            <a:off x="1302975" y="500349"/>
            <a:ext cx="10614955" cy="5857301"/>
          </a:xfrm>
        </p:spPr>
        <p:txBody>
          <a:bodyPr>
            <a:normAutofit fontScale="90000"/>
          </a:bodyPr>
          <a:lstStyle/>
          <a:p>
            <a:pPr algn="r" rtl="1" fontAlgn="base"/>
            <a:r>
              <a:rPr lang="ar-DZ" dirty="0"/>
              <a:t> </a:t>
            </a:r>
            <a:r>
              <a:rPr lang="ar-DZ" sz="2200" dirty="0">
                <a:solidFill>
                  <a:schemeClr val="tx1"/>
                </a:solidFill>
                <a:latin typeface="Arial" panose="020B0604020202020204" pitchFamily="34" charset="0"/>
                <a:cs typeface="Arial" panose="020B0604020202020204" pitchFamily="34" charset="0"/>
              </a:rPr>
              <a:t>مدونة الجهينة كاديمية متخصصة في علم إجتماع التنمية و مناهج البحث الإجتماعي . مهتمه بقضايا المجتمع المدني , و الأدب و الشعر</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 توظيف النظريات في البحوث الاجتماعية ملتقى الاجتماعيين 18/02/2018، 23:25</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عبيدات محمد، وآخرون. )0444(. منهجية البحث العلمي– القواعد والمراحل والتطبيقات،- )ط2.(، عمان: دار وائل للطباعة والنشر.</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عبد هللا محمود سليمان،.)0496(. المنهج وكتابة تقرير البحث في </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العلوم السلوكية، القاهرة: مكتبة الانجلو-المصرية.عبد الفتاح، فيصل احمد .)2200(. تقييم جودة الدراسات السابقة في الرسائل الجامعية، امللتقى العلمي الاول،حول تجويد الرسائل والأطروحات العلمية وتفعيل دورها في التنمية الشاملة والمستدامة، الرياض: جامعة امللك سعود .</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 قنديلجي عامر، وأخرون.)2224(. البحث العلمي الكمي والنوعي، الاردن: دار اليازوري العلمية للنشر والتوزيع .</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شارلين هس، وبيبر باتريشيا ليقي.)2200(. البحوث الكيفية في العلوم الاجتماعية، ترجمة هناء الجوهري (القاهرة: المركز القومي للترجمة )</a:t>
            </a:r>
            <a:br>
              <a:rPr lang="ar-DZ" dirty="0"/>
            </a:br>
            <a:endParaRPr lang="fr-DZ" dirty="0"/>
          </a:p>
        </p:txBody>
      </p:sp>
    </p:spTree>
    <p:extLst>
      <p:ext uri="{BB962C8B-B14F-4D97-AF65-F5344CB8AC3E}">
        <p14:creationId xmlns:p14="http://schemas.microsoft.com/office/powerpoint/2010/main" val="3270042473"/>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7CA2F-38A3-4DC0-A917-7E0826975A22}"/>
              </a:ext>
            </a:extLst>
          </p:cNvPr>
          <p:cNvSpPr>
            <a:spLocks noGrp="1"/>
          </p:cNvSpPr>
          <p:nvPr>
            <p:ph type="title"/>
          </p:nvPr>
        </p:nvSpPr>
        <p:spPr>
          <a:xfrm>
            <a:off x="282805" y="452487"/>
            <a:ext cx="10859677" cy="5765433"/>
          </a:xfrm>
        </p:spPr>
        <p:txBody>
          <a:bodyPr>
            <a:normAutofit fontScale="90000"/>
          </a:bodyPr>
          <a:lstStyle/>
          <a:p>
            <a:pPr algn="r" rtl="1"/>
            <a:r>
              <a:rPr lang="ar-DZ" sz="4800" u="sng" dirty="0">
                <a:solidFill>
                  <a:schemeClr val="tx1"/>
                </a:solidFill>
                <a:latin typeface="Andalus" panose="02020603050405020304" pitchFamily="18" charset="-78"/>
                <a:cs typeface="Andalus" panose="02020603050405020304" pitchFamily="18" charset="-78"/>
              </a:rPr>
              <a:t>المقدمة:</a:t>
            </a:r>
            <a:br>
              <a:rPr lang="ar-DZ" sz="4800" u="sng" dirty="0">
                <a:solidFill>
                  <a:schemeClr val="tx1"/>
                </a:solidFill>
                <a:latin typeface="Andalus" panose="02020603050405020304" pitchFamily="18" charset="-78"/>
                <a:cs typeface="Andalus" panose="02020603050405020304" pitchFamily="18" charset="-78"/>
              </a:rPr>
            </a:br>
            <a:br>
              <a:rPr lang="ar-DZ" sz="4800" u="sng" dirty="0">
                <a:solidFill>
                  <a:schemeClr val="tx1"/>
                </a:solidFill>
                <a:latin typeface="Andalus" panose="02020603050405020304" pitchFamily="18" charset="-78"/>
                <a:cs typeface="Andalus" panose="02020603050405020304" pitchFamily="18" charset="-78"/>
              </a:rPr>
            </a:br>
            <a:r>
              <a:rPr lang="ar-SA" sz="3600" b="1" dirty="0">
                <a:solidFill>
                  <a:schemeClr val="tx1"/>
                </a:solidFill>
                <a:latin typeface="Arabic Typesetting" panose="03020402040406030203" pitchFamily="66" charset="-78"/>
                <a:cs typeface="Arabic Typesetting" panose="03020402040406030203" pitchFamily="66" charset="-78"/>
              </a:rPr>
              <a:t>تُمثِّل الدراسات السابقة أحد الأجزاء المُهمَّة من خطة البحث العلمي، وهي تُعدُّ بمثابة الجزء الثاني المُتعلِّق بالإطار النظري لمنهج البحث العلمي المُقدَّم، وترتبط به بصورة مباشرة ووثيقة، وهي تُمثِّل أرضية غنية بالمعلومات لمن لديه الرَّغبة في التعرُّف على كل جوانب المشكلة أو الفرضية موضوع البحث.</a:t>
            </a:r>
            <a:br>
              <a:rPr lang="fr-DZ" sz="3600" b="1" dirty="0">
                <a:solidFill>
                  <a:schemeClr val="tx1"/>
                </a:solidFill>
                <a:latin typeface="Arabic Typesetting" panose="03020402040406030203" pitchFamily="66" charset="-78"/>
                <a:cs typeface="Arabic Typesetting" panose="03020402040406030203" pitchFamily="66" charset="-78"/>
              </a:rPr>
            </a:br>
            <a:r>
              <a:rPr lang="ar-SA" sz="3600" b="1" dirty="0">
                <a:solidFill>
                  <a:schemeClr val="tx1"/>
                </a:solidFill>
                <a:latin typeface="Arabic Typesetting" panose="03020402040406030203" pitchFamily="66" charset="-78"/>
                <a:cs typeface="Arabic Typesetting" panose="03020402040406030203" pitchFamily="66" charset="-78"/>
              </a:rPr>
              <a:t>كان المنهج التقليدي في تعامل الباحث العلمي مع خطة البحث يتمثل في عناصر البحث التالية: (اسم الباحث العلمي، وعنوان البحث، ومنهج الدراسة، وأدوات البحث العلمي،  والفرضيات، ونتائج البحث، ومدى اتفاق منهج البحث أو اختلافه مع ما يقوم به الباحث  من دراسات)، وفي الوقت الحالي تجاوز البحث العلمي تلك الطريقة النمطية، وانطلق نحو آفاق جديدة تهدف إلى استخدام الدراسات السابقة على اعتبارها جزءًا أساسيًّا من خطة البحث.</a:t>
            </a:r>
            <a:br>
              <a:rPr lang="fr-DZ" sz="3600" b="1" dirty="0">
                <a:solidFill>
                  <a:schemeClr val="tx1"/>
                </a:solidFill>
                <a:latin typeface="Arabic Typesetting" panose="03020402040406030203" pitchFamily="66" charset="-78"/>
                <a:cs typeface="Arabic Typesetting" panose="03020402040406030203" pitchFamily="66" charset="-78"/>
              </a:rPr>
            </a:br>
            <a:endParaRPr lang="fr-DZ" sz="3600" b="1" u="sng" dirty="0">
              <a:solidFill>
                <a:schemeClr val="tx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628061900"/>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3208-E6DB-4549-81EE-1D866609B6A4}"/>
              </a:ext>
            </a:extLst>
          </p:cNvPr>
          <p:cNvSpPr>
            <a:spLocks noGrp="1"/>
          </p:cNvSpPr>
          <p:nvPr>
            <p:ph type="title"/>
          </p:nvPr>
        </p:nvSpPr>
        <p:spPr>
          <a:xfrm>
            <a:off x="658082" y="484472"/>
            <a:ext cx="10729099" cy="6092858"/>
          </a:xfrm>
        </p:spPr>
        <p:txBody>
          <a:bodyPr>
            <a:noAutofit/>
          </a:bodyPr>
          <a:lstStyle/>
          <a:p>
            <a:pPr algn="r" rtl="1"/>
            <a:r>
              <a:rPr lang="ar-DZ" sz="2800" b="1" u="sng" dirty="0">
                <a:solidFill>
                  <a:schemeClr val="tx1"/>
                </a:solidFill>
                <a:latin typeface="Arial" panose="020B0604020202020204" pitchFamily="34" charset="0"/>
                <a:cs typeface="Arial" panose="020B0604020202020204" pitchFamily="34" charset="0"/>
              </a:rPr>
              <a:t>المبحث الاول: ماهية الدراسات السابقة</a:t>
            </a:r>
            <a:br>
              <a:rPr lang="ar-DZ" sz="2800" b="1" u="sng" dirty="0">
                <a:solidFill>
                  <a:schemeClr val="tx1"/>
                </a:solidFill>
                <a:latin typeface="Arial" panose="020B0604020202020204" pitchFamily="34" charset="0"/>
                <a:cs typeface="Arial" panose="020B0604020202020204" pitchFamily="34" charset="0"/>
              </a:rPr>
            </a:br>
            <a:br>
              <a:rPr lang="a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المطلب الأول: تعريف الدراسات السابقة</a:t>
            </a:r>
            <a:r>
              <a:rPr lang="en" sz="2400" dirty="0">
                <a:solidFill>
                  <a:schemeClr val="tx1"/>
                </a:solidFill>
                <a:latin typeface="Arial" panose="020B0604020202020204" pitchFamily="34" charset="0"/>
                <a:cs typeface="Arial" panose="020B0604020202020204" pitchFamily="34" charset="0"/>
              </a:rPr>
              <a:t>:</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يمكن تعريف الدراسات السابقة بأنها: "الأبحاث السابقة التي يرجع إليها الباحث؛ من أجل الحصول على البيانات والمعلومات المتعلقة بموضوع البحث، ومن ثم القيام بدراستها بشكل جيد، ثم تحليلها بالطرق العلمية والمنهجية المستخدمة في البحث العلمي، وبعد ذلك تحديد مدى التشابه والاختلاف فيما بينها وبين فرضيات البحث العلمي المقدم".</a:t>
            </a:r>
            <a:r>
              <a:rPr lang="ar-DZ" sz="2400" dirty="0">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أو : </a:t>
            </a:r>
            <a:r>
              <a:rPr lang="en" sz="2400" dirty="0">
                <a:solidFill>
                  <a:schemeClr val="tx1"/>
                </a:solidFill>
                <a:latin typeface="Arial" panose="020B0604020202020204" pitchFamily="34" charset="0"/>
                <a:cs typeface="Arial" panose="020B0604020202020204" pitchFamily="34" charset="0"/>
              </a:rPr>
              <a:t>"</a:t>
            </a:r>
            <a:r>
              <a:rPr lang="ar-SA" sz="2400" dirty="0">
                <a:solidFill>
                  <a:schemeClr val="tx1"/>
                </a:solidFill>
                <a:latin typeface="Arial" panose="020B0604020202020204" pitchFamily="34" charset="0"/>
                <a:cs typeface="Arial" panose="020B0604020202020204" pitchFamily="34" charset="0"/>
              </a:rPr>
              <a:t>هي تلك البحوث والدراسات العلمية التي أنجزت زمنيا قبل الدراسة الحالية ولها علاقة عضوية متغير أو متغيرات الدراسة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ان شكل الدراسات السابقة أهمية كبرى لأي باحث، بل أن توفرها من عدمه أساس استمرار الباحث فيما اختار من مشكلة، وعلى ذلك فهي تزود الباحث بالنتائج التي توصلت لها الدراسات السابقة ومن ثم يني عليها الباحث دراسته وهو الهدف الأساس من الدراسات السابقة.</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غير أنها تشكل أهمية بالنسبة للباحثين المستجدين (تحديدا) حيث توفر لهم كما من المعلومات النظرية الجاهزة، وليس هذا فحسب، بل أنها تساعدهم في تحديد المراجع والدراسات التي يمكن الاستفادة منها.</a:t>
            </a:r>
            <a:r>
              <a:rPr lang="en" sz="2400" dirty="0">
                <a:solidFill>
                  <a:schemeClr val="tx1"/>
                </a:solidFill>
                <a:latin typeface="Arial" panose="020B0604020202020204" pitchFamily="34" charset="0"/>
                <a:cs typeface="Arial" panose="020B0604020202020204" pitchFamily="34" charset="0"/>
              </a:rPr>
              <a:t>"</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endParaRPr lang="fr-DZ"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4635244"/>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60CDC-1B58-48D1-B4C5-5D451FD45E89}"/>
              </a:ext>
            </a:extLst>
          </p:cNvPr>
          <p:cNvSpPr>
            <a:spLocks noGrp="1"/>
          </p:cNvSpPr>
          <p:nvPr>
            <p:ph type="title"/>
          </p:nvPr>
        </p:nvSpPr>
        <p:spPr>
          <a:xfrm>
            <a:off x="677333" y="609599"/>
            <a:ext cx="10540563" cy="5781773"/>
          </a:xfrm>
        </p:spPr>
        <p:txBody>
          <a:bodyPr>
            <a:noAutofit/>
          </a:bodyPr>
          <a:lstStyle/>
          <a:p>
            <a:pPr algn="r" rtl="1"/>
            <a:r>
              <a:rPr lang="ar-SA" sz="2400" dirty="0">
                <a:solidFill>
                  <a:schemeClr val="tx1"/>
                </a:solidFill>
                <a:latin typeface="Arial" panose="020B0604020202020204" pitchFamily="34" charset="0"/>
                <a:cs typeface="Arial" panose="020B0604020202020204" pitchFamily="34" charset="0"/>
              </a:rPr>
              <a:t>المطلب الثاني: أهمية الدراسات السابقة</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إن الدراسات السابقة تمكن الباحث من جملة من المعطيات أهمها:</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-الدراسات السابقة تمد الباحث بالكثير من المعلومات في نفس موضوع بحثه التي يقوم بإعداده</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تكوين خلفية نظرية عن الموضوع المراد دراسته.</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وضع تصور لخطة البحث.</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تبصير الباحث بأخطاء الآخرين.</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أنه ليس الوحيد الذي يدرس الموضوع، وأن النتائج التي سيصل إليها تضاف إلى الرصيد المعرفي حول موضوع البحث.</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endParaRPr lang="fr-DZ"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7007168"/>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A31D4-DE97-4693-9A72-2F2578DB7A81}"/>
              </a:ext>
            </a:extLst>
          </p:cNvPr>
          <p:cNvSpPr>
            <a:spLocks noGrp="1"/>
          </p:cNvSpPr>
          <p:nvPr>
            <p:ph type="title"/>
          </p:nvPr>
        </p:nvSpPr>
        <p:spPr>
          <a:xfrm>
            <a:off x="677334" y="847024"/>
            <a:ext cx="10502856" cy="4129238"/>
          </a:xfrm>
        </p:spPr>
        <p:txBody>
          <a:bodyPr>
            <a:normAutofit/>
          </a:bodyPr>
          <a:lstStyle/>
          <a:p>
            <a:pPr algn="r"/>
            <a:r>
              <a:rPr lang="ar-SA" sz="2400" dirty="0">
                <a:solidFill>
                  <a:schemeClr val="tx1"/>
                </a:solidFill>
                <a:latin typeface="Arial" panose="020B0604020202020204" pitchFamily="34" charset="0"/>
                <a:cs typeface="Arial" panose="020B0604020202020204" pitchFamily="34" charset="0"/>
              </a:rPr>
              <a:t>- توفر على الباحث الجهد في اختيار الإطار النظري للموضوع العام.</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إغناء مشكلة البحث بالمعارف و الدراسات والنتائج التي توصل إليها الآخرون.</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تزويد البحث بالمراجع والمصادر الهامة للبحث.</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تساعد الباحث في تفسير نتائج بحثه.</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الاستفادة من خبرة الباحثين السابقين </a:t>
            </a:r>
            <a:br>
              <a:rPr lang="fr-DZ" sz="2400" dirty="0">
                <a:solidFill>
                  <a:schemeClr val="tx1"/>
                </a:solidFill>
                <a:latin typeface="Arial" panose="020B0604020202020204" pitchFamily="34" charset="0"/>
                <a:cs typeface="Arial" panose="020B0604020202020204" pitchFamily="34" charset="0"/>
              </a:rPr>
            </a:br>
            <a:endParaRPr lang="fr-D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6408352"/>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617FE-31DF-4800-A590-779E1EB98DD8}"/>
              </a:ext>
            </a:extLst>
          </p:cNvPr>
          <p:cNvSpPr>
            <a:spLocks noGrp="1"/>
          </p:cNvSpPr>
          <p:nvPr>
            <p:ph type="title"/>
          </p:nvPr>
        </p:nvSpPr>
        <p:spPr>
          <a:xfrm>
            <a:off x="1318660" y="609600"/>
            <a:ext cx="10002931" cy="5406190"/>
          </a:xfrm>
        </p:spPr>
        <p:txBody>
          <a:bodyPr>
            <a:noAutofit/>
          </a:bodyPr>
          <a:lstStyle/>
          <a:p>
            <a:pPr algn="r" rtl="1"/>
            <a:r>
              <a:rPr lang="ar-SA" sz="2400" dirty="0">
                <a:solidFill>
                  <a:schemeClr val="tx1"/>
                </a:solidFill>
                <a:latin typeface="Arial" panose="020B0604020202020204" pitchFamily="34" charset="0"/>
                <a:cs typeface="Arial" panose="020B0604020202020204" pitchFamily="34" charset="0"/>
              </a:rPr>
              <a:t>المطلب الثالث:  أهم شروط الدراسات السابقة</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والاختیار الباحث للدراسات السابقة مجموعة من الشروط التي يجب الالتزام بھا، ومن أبرز ھذه الشروط :</a:t>
            </a:r>
            <a:br>
              <a:rPr lang="fr-DZ" sz="2400" dirty="0">
                <a:solidFill>
                  <a:schemeClr val="tx1"/>
                </a:solidFill>
                <a:latin typeface="Arial" panose="020B0604020202020204" pitchFamily="34" charset="0"/>
                <a:cs typeface="Arial" panose="020B0604020202020204" pitchFamily="34" charset="0"/>
              </a:rPr>
            </a:br>
            <a:r>
              <a:rPr lang="en" sz="2400" dirty="0">
                <a:solidFill>
                  <a:schemeClr val="tx1"/>
                </a:solidFill>
                <a:latin typeface="Arial" panose="020B0604020202020204" pitchFamily="34" charset="0"/>
                <a:cs typeface="Arial" panose="020B0604020202020204" pitchFamily="34" charset="0"/>
              </a:rPr>
              <a:t>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الالتزام بالمصادر الأولية للأبحاث فقط مع الابتعاد عن المصادر الثانوية.</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التأكد أن جميع المعلومات  تم جمعها من أماكن موثوقة مثل المجلات المحكمة العلمية.</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 يجب عرض بعض من الأجزاء الملائمة مع الدراسة وليس عرضها بصورة كاملة.</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يجب أن يتم عرض أفكار الدراسات السابقة بصورة سريعة ومختصرة .</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قد الدراسات السابقة، بشكل مختصر ومعبّر، والبعد عن السرد الممل الذي ينفّر القارئ.</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أن يكون الباحث موضوعيًا في اختيار الدراسات السابقة حتّى لو كانت مخالفة لآرائه.</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يجب على الباحث مراعاة الزمن في ترتيبه للدراسات السابقة.</a:t>
            </a:r>
            <a:br>
              <a:rPr lang="fr-DZ" sz="2400" dirty="0">
                <a:solidFill>
                  <a:schemeClr val="tx1"/>
                </a:solidFill>
                <a:latin typeface="Arial" panose="020B0604020202020204" pitchFamily="34" charset="0"/>
                <a:cs typeface="Arial" panose="020B0604020202020204" pitchFamily="34" charset="0"/>
              </a:rPr>
            </a:br>
            <a:r>
              <a:rPr lang="ar-SA" sz="2400" dirty="0">
                <a:solidFill>
                  <a:schemeClr val="tx1"/>
                </a:solidFill>
                <a:latin typeface="Arial" panose="020B0604020202020204" pitchFamily="34" charset="0"/>
                <a:cs typeface="Arial" panose="020B0604020202020204" pitchFamily="34" charset="0"/>
              </a:rPr>
              <a:t>أن يوحّد الباحث التاريخ في الدراسات السابقة، فيختار الهجري أو الميلادي، أما اختيار الاثنين يؤدي إلى تشويش الباحث.</a:t>
            </a:r>
            <a:br>
              <a:rPr lang="fr-DZ" sz="2400" dirty="0">
                <a:solidFill>
                  <a:schemeClr val="tx1"/>
                </a:solidFill>
              </a:rPr>
            </a:br>
            <a:r>
              <a:rPr lang="en" sz="2400" dirty="0">
                <a:solidFill>
                  <a:schemeClr val="tx1"/>
                </a:solidFill>
              </a:rPr>
              <a:t> </a:t>
            </a:r>
            <a:br>
              <a:rPr lang="fr-DZ" sz="2400" dirty="0">
                <a:solidFill>
                  <a:schemeClr val="tx1"/>
                </a:solidFill>
              </a:rPr>
            </a:br>
            <a:endParaRPr lang="fr-DZ" sz="2400" dirty="0">
              <a:solidFill>
                <a:schemeClr val="tx1"/>
              </a:solidFill>
            </a:endParaRPr>
          </a:p>
        </p:txBody>
      </p:sp>
    </p:spTree>
    <p:extLst>
      <p:ext uri="{BB962C8B-B14F-4D97-AF65-F5344CB8AC3E}">
        <p14:creationId xmlns:p14="http://schemas.microsoft.com/office/powerpoint/2010/main" val="1915496039"/>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DABAB-D040-4D23-984B-A486E08C087F}"/>
              </a:ext>
            </a:extLst>
          </p:cNvPr>
          <p:cNvSpPr>
            <a:spLocks noGrp="1"/>
          </p:cNvSpPr>
          <p:nvPr>
            <p:ph type="title"/>
          </p:nvPr>
        </p:nvSpPr>
        <p:spPr>
          <a:xfrm>
            <a:off x="831339" y="365761"/>
            <a:ext cx="10154064" cy="8304222"/>
          </a:xfrm>
        </p:spPr>
        <p:txBody>
          <a:bodyPr>
            <a:normAutofit fontScale="90000"/>
          </a:bodyPr>
          <a:lstStyle/>
          <a:p>
            <a:pPr algn="r" rtl="1"/>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400" b="1" u="sng" dirty="0">
                <a:solidFill>
                  <a:srgbClr val="FF0000"/>
                </a:solidFill>
              </a:rPr>
              <a:t>المبحث الثاني</a:t>
            </a:r>
            <a:r>
              <a:rPr lang="ar-DZ" sz="2400" b="1" u="sng" dirty="0"/>
              <a:t>: طريقة كتابة الدراسات السابقة في البحث العلمي</a:t>
            </a:r>
            <a:br>
              <a:rPr lang="ar-DZ" sz="2400" b="1" u="sng" dirty="0"/>
            </a:br>
            <a:br>
              <a:rPr lang="ar-DZ" sz="2200" dirty="0">
                <a:solidFill>
                  <a:schemeClr val="tx1"/>
                </a:solidFill>
                <a:latin typeface="Arial" panose="020B0604020202020204" pitchFamily="34" charset="0"/>
                <a:cs typeface="Arial" panose="020B0604020202020204" pitchFamily="34" charset="0"/>
              </a:rPr>
            </a:br>
            <a:r>
              <a:rPr lang="ar-DZ" sz="2700" dirty="0">
                <a:solidFill>
                  <a:schemeClr val="tx1"/>
                </a:solidFill>
                <a:latin typeface="Arial" panose="020B0604020202020204" pitchFamily="34" charset="0"/>
                <a:cs typeface="Arial" panose="020B0604020202020204" pitchFamily="34" charset="0"/>
              </a:rPr>
              <a:t>المطلب الأول  : </a:t>
            </a:r>
            <a:r>
              <a:rPr lang="ar-DZ" sz="2700" b="1" i="1" dirty="0">
                <a:solidFill>
                  <a:schemeClr val="tx1"/>
                </a:solidFill>
                <a:latin typeface="Arial" panose="020B0604020202020204" pitchFamily="34" charset="0"/>
                <a:cs typeface="Arial" panose="020B0604020202020204" pitchFamily="34" charset="0"/>
              </a:rPr>
              <a:t>طريقة كتابة الدراسات السابقة في البحث العلمي</a:t>
            </a:r>
            <a:br>
              <a:rPr lang="ar-DZ" sz="27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لتكتب الدراسات السابقة في البحث العلمي بطريقة صحيحة ينبغي عليك أن تقوم ببعض الخطوات البسيطة، وأهم هذه الخطوات ما يلي:</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1-يجب في البداية أن يتم كتابة اسم المؤلف الخاص بالدراسة وسنة نشرها.</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2-ينبغي أن تقوم بعرض عنوان الدراسة، ومن ثم وضع شرح مختصر لها.</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3-قم بذكر الفرضيات الخاصة بدراستك، وكذلك قم بتوضيح منهجية الدراسة.</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4-حدد أدوات البحث العلمي التي اخترتها لجمع البيانات والمعلومات الخاصة برسالتك.</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5-يجب عليك أن تقوم بعرض جميع النتائج التي توصلت إليها نتيجة الدراسة الخاصة بك.</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6-عليك أن تكتب جميع التوصيات التي ترغب في أن يطلع عليها من يقرأ رسالتك</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000" dirty="0">
                <a:solidFill>
                  <a:schemeClr val="tx1"/>
                </a:solidFill>
              </a:rPr>
              <a:t>هناك أكثر من طريقة لكتابة الدراسات السابقة في البحث العلمي، ومن أكثرها شيوًعا ما يلي:</a:t>
            </a:r>
            <a:br>
              <a:rPr lang="ar-DZ" sz="2000" dirty="0">
                <a:solidFill>
                  <a:schemeClr val="tx1"/>
                </a:solidFill>
              </a:rPr>
            </a:br>
            <a:br>
              <a:rPr lang="ar-DZ" sz="2000" dirty="0">
                <a:solidFill>
                  <a:schemeClr val="tx1"/>
                </a:solidFill>
              </a:rPr>
            </a:br>
            <a:r>
              <a:rPr lang="ar-DZ" sz="2000" b="1" u="sng" dirty="0">
                <a:solidFill>
                  <a:schemeClr val="tx1"/>
                </a:solidFill>
              </a:rPr>
              <a:t>طريقة كتابة الدراسات السابقة في البحث العلمي وفقًا للتسلسل التاريخي:</a:t>
            </a:r>
            <a:r>
              <a:rPr lang="ar-DZ" sz="2000" dirty="0">
                <a:solidFill>
                  <a:schemeClr val="tx1"/>
                </a:solidFill>
              </a:rPr>
              <a:t> ووفقًا لهذه الطريقة يقوم الباحث بترتيب الكتب والمراجع حسب تواريخ إصدارها من الأقدم للأحدث، مع توضيح طبيعة المتغيرات التي حدثت مؤخرًا.</a:t>
            </a:r>
            <a:br>
              <a:rPr lang="ar-DZ" sz="2000" dirty="0">
                <a:solidFill>
                  <a:schemeClr val="tx1"/>
                </a:solidFill>
              </a:rPr>
            </a:br>
            <a:br>
              <a:rPr lang="ar-DZ" sz="2000" dirty="0">
                <a:solidFill>
                  <a:schemeClr val="tx1"/>
                </a:solidFill>
              </a:rPr>
            </a:br>
            <a:r>
              <a:rPr lang="ar-DZ" sz="2000" b="1" u="sng" dirty="0">
                <a:solidFill>
                  <a:schemeClr val="tx1"/>
                </a:solidFill>
              </a:rPr>
              <a:t>طريقة كتابة الدراسات السابقة في البحث العلمي وفقًا للموضوعات: </a:t>
            </a:r>
            <a:r>
              <a:rPr lang="ar-DZ" sz="2000" dirty="0">
                <a:solidFill>
                  <a:schemeClr val="tx1"/>
                </a:solidFill>
              </a:rPr>
              <a:t>ومن خلال هذه الطريقة يحدد الباحث موضوعات الدراسات السابقة على حسب الأهمية في البحث؛ وبعد ذلك يقوم بعملية التلخيص.</a:t>
            </a:r>
            <a:br>
              <a:rPr lang="ar-DZ" sz="2000" dirty="0">
                <a:solidFill>
                  <a:schemeClr val="tx1"/>
                </a:solidFill>
              </a:rPr>
            </a:br>
            <a:br>
              <a:rPr lang="ar-DZ" sz="2000" dirty="0">
                <a:solidFill>
                  <a:schemeClr val="tx1"/>
                </a:solidFill>
              </a:rPr>
            </a:br>
            <a:br>
              <a:rPr lang="ar-DZ" sz="2000" dirty="0">
                <a:solidFill>
                  <a:schemeClr val="tx1"/>
                </a:solidFill>
              </a:rPr>
            </a:br>
            <a:br>
              <a:rPr lang="ar-DZ" sz="2000" dirty="0">
                <a:solidFill>
                  <a:schemeClr val="tx1"/>
                </a:solidFill>
              </a:rPr>
            </a:br>
            <a:br>
              <a:rPr lang="ar-DZ" sz="2000" dirty="0">
                <a:solidFill>
                  <a:schemeClr val="tx1"/>
                </a:solidFill>
              </a:rPr>
            </a:br>
            <a:br>
              <a:rPr lang="ar-DZ" sz="2000" dirty="0">
                <a:solidFill>
                  <a:schemeClr val="tx1"/>
                </a:solidFill>
              </a:rPr>
            </a:br>
            <a:br>
              <a:rPr lang="ar-DZ" sz="2000" dirty="0">
                <a:solidFill>
                  <a:schemeClr val="tx1"/>
                </a:solidFill>
                <a:latin typeface="Arial" panose="020B0604020202020204" pitchFamily="34" charset="0"/>
                <a:cs typeface="Arial" panose="020B0604020202020204" pitchFamily="34" charset="0"/>
              </a:rPr>
            </a:br>
            <a:br>
              <a:rPr lang="ar-DZ" sz="2000" dirty="0">
                <a:solidFill>
                  <a:schemeClr val="tx1"/>
                </a:solidFill>
                <a:latin typeface="Arial" panose="020B0604020202020204" pitchFamily="34" charset="0"/>
                <a:cs typeface="Arial" panose="020B0604020202020204" pitchFamily="34" charset="0"/>
              </a:rPr>
            </a:br>
            <a:br>
              <a:rPr lang="ar-DZ" sz="2000" dirty="0">
                <a:solidFill>
                  <a:schemeClr val="tx1"/>
                </a:solidFill>
              </a:rPr>
            </a:br>
            <a:br>
              <a:rPr lang="ar-DZ" dirty="0"/>
            </a:br>
            <a:endParaRPr lang="fr-DZ" dirty="0"/>
          </a:p>
        </p:txBody>
      </p:sp>
    </p:spTree>
    <p:extLst>
      <p:ext uri="{BB962C8B-B14F-4D97-AF65-F5344CB8AC3E}">
        <p14:creationId xmlns:p14="http://schemas.microsoft.com/office/powerpoint/2010/main" val="323035397"/>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6E660-2D1C-42E3-8D48-908EEC779A41}"/>
              </a:ext>
            </a:extLst>
          </p:cNvPr>
          <p:cNvSpPr>
            <a:spLocks noGrp="1"/>
          </p:cNvSpPr>
          <p:nvPr>
            <p:ph type="title"/>
          </p:nvPr>
        </p:nvSpPr>
        <p:spPr>
          <a:xfrm>
            <a:off x="1062343" y="1976388"/>
            <a:ext cx="10352027" cy="6045724"/>
          </a:xfrm>
        </p:spPr>
        <p:txBody>
          <a:bodyPr>
            <a:normAutofit fontScale="90000"/>
          </a:bodyPr>
          <a:lstStyle/>
          <a:p>
            <a:pPr algn="r" rtl="1"/>
            <a:r>
              <a:rPr lang="ar-DZ" sz="2000" b="1" u="sng" dirty="0">
                <a:solidFill>
                  <a:schemeClr val="tx1"/>
                </a:solidFill>
                <a:latin typeface="Arial" panose="020B0604020202020204" pitchFamily="34" charset="0"/>
                <a:cs typeface="Arial" panose="020B0604020202020204" pitchFamily="34" charset="0"/>
              </a:rPr>
              <a:t>طريقة كتابة الدراسات السابقة في البحث العلمي من خلال المقارنة بين المتشابهات والاختلافات: </a:t>
            </a:r>
            <a:r>
              <a:rPr lang="ar-DZ" sz="2000" dirty="0">
                <a:solidFill>
                  <a:schemeClr val="tx1"/>
                </a:solidFill>
                <a:latin typeface="Arial" panose="020B0604020202020204" pitchFamily="34" charset="0"/>
                <a:cs typeface="Arial" panose="020B0604020202020204" pitchFamily="34" charset="0"/>
              </a:rPr>
              <a:t>وفي ذلك يعمد الباحث لتوضيح ما يتشابه من الدراسات السابقة مع بحثه العلمي، وكذا تبيان الاختلافات.</a:t>
            </a:r>
            <a:br>
              <a:rPr lang="ar-DZ" sz="2000" dirty="0">
                <a:solidFill>
                  <a:schemeClr val="tx1"/>
                </a:solidFill>
                <a:latin typeface="Arial" panose="020B0604020202020204" pitchFamily="34" charset="0"/>
                <a:cs typeface="Arial" panose="020B0604020202020204" pitchFamily="34" charset="0"/>
              </a:rPr>
            </a:br>
            <a:br>
              <a:rPr lang="ar-DZ" sz="2000" dirty="0">
                <a:solidFill>
                  <a:schemeClr val="tx1"/>
                </a:solidFill>
                <a:latin typeface="Arial" panose="020B0604020202020204" pitchFamily="34" charset="0"/>
                <a:cs typeface="Arial" panose="020B0604020202020204" pitchFamily="34" charset="0"/>
              </a:rPr>
            </a:br>
            <a:br>
              <a:rPr lang="ar-DZ" sz="2000" dirty="0">
                <a:solidFill>
                  <a:schemeClr val="tx1"/>
                </a:solidFill>
                <a:latin typeface="Arial" panose="020B0604020202020204" pitchFamily="34" charset="0"/>
                <a:cs typeface="Arial" panose="020B0604020202020204" pitchFamily="34" charset="0"/>
              </a:rPr>
            </a:br>
            <a:r>
              <a:rPr lang="ar-DZ" sz="2000" b="1" u="sng" dirty="0">
                <a:solidFill>
                  <a:schemeClr val="tx1"/>
                </a:solidFill>
                <a:latin typeface="Arial" panose="020B0604020202020204" pitchFamily="34" charset="0"/>
                <a:cs typeface="Arial" panose="020B0604020202020204" pitchFamily="34" charset="0"/>
              </a:rPr>
              <a:t>طريقة كتابة الدراسات السابقة في البحث العلمي وفقًا للعناوين: </a:t>
            </a:r>
            <a:r>
              <a:rPr lang="ar-DZ" sz="2000" dirty="0">
                <a:solidFill>
                  <a:schemeClr val="tx1"/>
                </a:solidFill>
                <a:latin typeface="Arial" panose="020B0604020202020204" pitchFamily="34" charset="0"/>
                <a:cs typeface="Arial" panose="020B0604020202020204" pitchFamily="34" charset="0"/>
              </a:rPr>
              <a:t>حيث يقوم الباحث بكتابة عنوان المُؤلَّف الدراسي، وبعد ذلك يقوم بتلخيصه، وتدوين النتائج التي تم التَّوصُّل لها، وهي من أكثر الطرق استخدامًا.</a:t>
            </a:r>
            <a:br>
              <a:rPr lang="ar-DZ" sz="2000" dirty="0">
                <a:solidFill>
                  <a:schemeClr val="tx1"/>
                </a:solidFill>
                <a:latin typeface="Arial" panose="020B0604020202020204" pitchFamily="34" charset="0"/>
                <a:cs typeface="Arial" panose="020B0604020202020204" pitchFamily="34" charset="0"/>
              </a:rPr>
            </a:br>
            <a:br>
              <a:rPr lang="ar-DZ" sz="2000" dirty="0">
                <a:solidFill>
                  <a:schemeClr val="tx1"/>
                </a:solidFill>
                <a:latin typeface="Arial" panose="020B0604020202020204" pitchFamily="34" charset="0"/>
                <a:cs typeface="Arial" panose="020B0604020202020204" pitchFamily="34" charset="0"/>
              </a:rPr>
            </a:br>
            <a:br>
              <a:rPr lang="ar-DZ" sz="2000" dirty="0">
                <a:solidFill>
                  <a:schemeClr val="tx1"/>
                </a:solidFill>
                <a:latin typeface="Arial" panose="020B0604020202020204" pitchFamily="34" charset="0"/>
                <a:cs typeface="Arial" panose="020B0604020202020204" pitchFamily="34" charset="0"/>
              </a:rPr>
            </a:br>
            <a:r>
              <a:rPr lang="ar-DZ" sz="2000" b="1" u="sng" dirty="0">
                <a:solidFill>
                  <a:schemeClr val="tx1"/>
                </a:solidFill>
                <a:latin typeface="Arial" panose="020B0604020202020204" pitchFamily="34" charset="0"/>
                <a:cs typeface="Arial" panose="020B0604020202020204" pitchFamily="34" charset="0"/>
              </a:rPr>
              <a:t>طريقة كتابة الدراسات السابقة في البحث العلمي وفقًا لمنهج البحث العلمي: </a:t>
            </a:r>
            <a:r>
              <a:rPr lang="ar-DZ" sz="2000" dirty="0">
                <a:solidFill>
                  <a:schemeClr val="tx1"/>
                </a:solidFill>
                <a:latin typeface="Arial" panose="020B0604020202020204" pitchFamily="34" charset="0"/>
                <a:cs typeface="Arial" panose="020B0604020202020204" pitchFamily="34" charset="0"/>
              </a:rPr>
              <a:t>تختلف المناهج العلمية المستخدمة من دراسة لأخرى، ومن أبرزها المنهج الاستنباطي، والمنهج الوصفي، والمنهج الاستقرائي، والمنهج الكمي... إلخ، ويُمكن أن يقوم الباحث بكتابة الدراسات السابقة من </a:t>
            </a:r>
            <a:r>
              <a:rPr lang="ar-DZ" sz="2200" dirty="0">
                <a:solidFill>
                  <a:schemeClr val="tx1"/>
                </a:solidFill>
                <a:latin typeface="Arial" panose="020B0604020202020204" pitchFamily="34" charset="0"/>
                <a:cs typeface="Arial" panose="020B0604020202020204" pitchFamily="34" charset="0"/>
              </a:rPr>
              <a:t>خلال تصنيفها حسب المنهج.</a:t>
            </a:r>
            <a:br>
              <a:rPr lang="ar-DZ" sz="2200" dirty="0">
                <a:solidFill>
                  <a:schemeClr val="tx1"/>
                </a:solidFill>
                <a:latin typeface="Arial" panose="020B0604020202020204" pitchFamily="34" charset="0"/>
                <a:cs typeface="Arial" panose="020B0604020202020204" pitchFamily="34" charset="0"/>
              </a:rPr>
            </a:br>
            <a:r>
              <a:rPr lang="ar-DZ" sz="2200" b="1" dirty="0">
                <a:solidFill>
                  <a:schemeClr val="tx1"/>
                </a:solidFill>
                <a:latin typeface="Arial" panose="020B0604020202020204" pitchFamily="34" charset="0"/>
                <a:cs typeface="Arial" panose="020B0604020202020204" pitchFamily="34" charset="0"/>
              </a:rPr>
              <a:t>أين يقع جزء الدراسات السابقة في البحث العلمي؟</a:t>
            </a: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يبدأ البحث العلمي بالعنوان، ويتبع ذلك المقدمة، ثم الأهمية من البحث، والأهداف، وإشكالية البحث، وسؤال البحث أو الفرضيات، أو كلاهما معًا، وبعد ذلك الفصول والأبواب، ثم الدراسات السابقة، وبعد ذلك النتائج والتوصيات، وفي النهاية الخاتمة والمراجع.</a:t>
            </a: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br>
              <a:rPr lang="ar-DZ" sz="2200" dirty="0">
                <a:solidFill>
                  <a:schemeClr val="tx1"/>
                </a:solidFill>
                <a:latin typeface="Arial" panose="020B0604020202020204" pitchFamily="34" charset="0"/>
                <a:cs typeface="Arial" panose="020B0604020202020204" pitchFamily="34" charset="0"/>
              </a:rPr>
            </a:br>
            <a:r>
              <a:rPr lang="ar-DZ" sz="2200" dirty="0">
                <a:solidFill>
                  <a:schemeClr val="tx1"/>
                </a:solidFill>
                <a:latin typeface="Arial" panose="020B0604020202020204" pitchFamily="34" charset="0"/>
                <a:cs typeface="Arial" panose="020B0604020202020204" pitchFamily="34" charset="0"/>
              </a:rPr>
              <a:t>ومما سبق يتضح أن الدراسات السابقة في البحث العلمي تُمثِّل الجزء الثاني من المحتوى (بعد الأبواب والفصول والمباحث)، أو يتم وضعها في جزء مُستقل بذاته في حالة عدم تضمينها كجزء تابع.</a:t>
            </a:r>
            <a:br>
              <a:rPr lang="ar-DZ" sz="2200" dirty="0">
                <a:solidFill>
                  <a:schemeClr val="tx1"/>
                </a:solidFill>
                <a:latin typeface="Arial" panose="020B0604020202020204" pitchFamily="34" charset="0"/>
                <a:cs typeface="Arial" panose="020B0604020202020204" pitchFamily="34" charset="0"/>
              </a:rPr>
            </a:br>
            <a:r>
              <a:rPr lang="ar-DZ" sz="2200" b="1" u="sng" dirty="0">
                <a:solidFill>
                  <a:schemeClr val="tx1"/>
                </a:solidFill>
                <a:latin typeface="Arial" panose="020B0604020202020204" pitchFamily="34" charset="0"/>
                <a:cs typeface="Arial" panose="020B0604020202020204" pitchFamily="34" charset="0"/>
              </a:rPr>
              <a:t>ملحوظة</a:t>
            </a:r>
            <a:r>
              <a:rPr lang="ar-DZ" sz="2200" dirty="0">
                <a:solidFill>
                  <a:schemeClr val="tx1"/>
                </a:solidFill>
                <a:latin typeface="Arial" panose="020B0604020202020204" pitchFamily="34" charset="0"/>
                <a:cs typeface="Arial" panose="020B0604020202020204" pitchFamily="34" charset="0"/>
              </a:rPr>
              <a:t> هناك بعض الجهات الجامعية التي تطلب من الباحثين وضع الدراسات السابقة بعد جزء مشكلة البحث.</a:t>
            </a:r>
            <a:br>
              <a:rPr lang="ar-DZ" dirty="0"/>
            </a:br>
            <a:br>
              <a:rPr lang="ar-DZ" sz="2000" dirty="0"/>
            </a:br>
            <a:br>
              <a:rPr lang="ar-DZ" sz="2000" dirty="0"/>
            </a:br>
            <a:br>
              <a:rPr lang="ar-DZ" sz="2000" dirty="0"/>
            </a:br>
            <a:br>
              <a:rPr lang="ar-DZ" sz="2000" dirty="0"/>
            </a:br>
            <a:br>
              <a:rPr lang="ar-DZ" dirty="0"/>
            </a:br>
            <a:br>
              <a:rPr lang="ar-DZ" dirty="0"/>
            </a:br>
            <a:endParaRPr lang="fr-DZ" dirty="0"/>
          </a:p>
        </p:txBody>
      </p:sp>
    </p:spTree>
    <p:extLst>
      <p:ext uri="{BB962C8B-B14F-4D97-AF65-F5344CB8AC3E}">
        <p14:creationId xmlns:p14="http://schemas.microsoft.com/office/powerpoint/2010/main" val="3220188044"/>
      </p:ext>
    </p:extLst>
  </p:cSld>
  <p:clrMapOvr>
    <a:masterClrMapping/>
  </p:clrMapOvr>
  <p:transition spd="med">
    <p:pull/>
  </p:transition>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284</TotalTime>
  <Words>4043</Words>
  <Application>Microsoft Office PowerPoint</Application>
  <PresentationFormat>Grand écran</PresentationFormat>
  <Paragraphs>42</Paragraphs>
  <Slides>24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Andalus</vt:lpstr>
      <vt:lpstr>Arabic Typesetting</vt:lpstr>
      <vt:lpstr>Arial</vt:lpstr>
      <vt:lpstr>Franklin Gothic Medium</vt:lpstr>
      <vt:lpstr>Palatino Linotype</vt:lpstr>
      <vt:lpstr>Gallery</vt:lpstr>
      <vt:lpstr>بحث حول الدراسات السابقة</vt:lpstr>
      <vt:lpstr>خطة البحث</vt:lpstr>
      <vt:lpstr>المقدمة:  تُمثِّل الدراسات السابقة أحد الأجزاء المُهمَّة من خطة البحث العلمي، وهي تُعدُّ بمثابة الجزء الثاني المُتعلِّق بالإطار النظري لمنهج البحث العلمي المُقدَّم، وترتبط به بصورة مباشرة ووثيقة، وهي تُمثِّل أرضية غنية بالمعلومات لمن لديه الرَّغبة في التعرُّف على كل جوانب المشكلة أو الفرضية موضوع البحث. كان المنهج التقليدي في تعامل الباحث العلمي مع خطة البحث يتمثل في عناصر البحث التالية: (اسم الباحث العلمي، وعنوان البحث، ومنهج الدراسة، وأدوات البحث العلمي،  والفرضيات، ونتائج البحث، ومدى اتفاق منهج البحث أو اختلافه مع ما يقوم به الباحث  من دراسات)، وفي الوقت الحالي تجاوز البحث العلمي تلك الطريقة النمطية، وانطلق نحو آفاق جديدة تهدف إلى استخدام الدراسات السابقة على اعتبارها جزءًا أساسيًّا من خطة البحث. </vt:lpstr>
      <vt:lpstr>المبحث الاول: ماهية الدراسات السابقة  المطلب الأول: تعريف الدراسات السابقة: يمكن تعريف الدراسات السابقة بأنها: "الأبحاث السابقة التي يرجع إليها الباحث؛ من أجل الحصول على البيانات والمعلومات المتعلقة بموضوع البحث، ومن ثم القيام بدراستها بشكل جيد، ثم تحليلها بالطرق العلمية والمنهجية المستخدمة في البحث العلمي، وبعد ذلك تحديد مدى التشابه والاختلاف فيما بينها وبين فرضيات البحث العلمي المقدم".  أو : "هي تلك البحوث والدراسات العلمية التي أنجزت زمنيا قبل الدراسة الحالية ولها علاقة عضوية متغير أو متغيرات الدراسة ، ان شكل الدراسات السابقة أهمية كبرى لأي باحث، بل أن توفرها من عدمه أساس استمرار الباحث فيما اختار من مشكلة، وعلى ذلك فهي تزود الباحث بالنتائج التي توصلت لها الدراسات السابقة ومن ثم يني عليها الباحث دراسته وهو الهدف الأساس من الدراسات السابقة.   غير أنها تشكل أهمية بالنسبة للباحثين المستجدين (تحديدا) حيث توفر لهم كما من المعلومات النظرية الجاهزة، وليس هذا فحسب، بل أنها تساعدهم في تحديد المراجع والدراسات التي يمكن الاستفادة منها."   </vt:lpstr>
      <vt:lpstr>المطلب الثاني: أهمية الدراسات السابقة   إن الدراسات السابقة تمكن الباحث من جملة من المعطيات أهمها:   -الدراسات السابقة تمد الباحث بالكثير من المعلومات في نفس موضوع بحثه التي يقوم بإعداده   - تكوين خلفية نظرية عن الموضوع المراد دراسته.   - وضع تصور لخطة البحث.   - تبصير الباحث بأخطاء الآخرين.   - أنه ليس الوحيد الذي يدرس الموضوع، وأن النتائج التي سيصل إليها تضاف إلى الرصيد المعرفي حول موضوع البحث.   </vt:lpstr>
      <vt:lpstr>- توفر على الباحث الجهد في اختيار الإطار النظري للموضوع العام.   - إغناء مشكلة البحث بالمعارف و الدراسات والنتائج التي توصل إليها الآخرون.   - تزويد البحث بالمراجع والمصادر الهامة للبحث.   - تساعد الباحث في تفسير نتائج بحثه.   - الاستفادة من خبرة الباحثين السابقين  </vt:lpstr>
      <vt:lpstr>المطلب الثالث:  أهم شروط الدراسات السابقة   والاختیار الباحث للدراسات السابقة مجموعة من الشروط التي يجب الالتزام بھا، ومن أبرز ھذه الشروط :    الالتزام بالمصادر الأولية للأبحاث فقط مع الابتعاد عن المصادر الثانوية.  التأكد أن جميع المعلومات  تم جمعها من أماكن موثوقة مثل المجلات المحكمة العلمية.  يجب عرض بعض من الأجزاء الملائمة مع الدراسة وليس عرضها بصورة كاملة. يجب أن يتم عرض أفكار الدراسات السابقة بصورة سريعة ومختصرة . قد الدراسات السابقة، بشكل مختصر ومعبّر، والبعد عن السرد الممل الذي ينفّر القارئ. أن يكون الباحث موضوعيًا في اختيار الدراسات السابقة حتّى لو كانت مخالفة لآرائه. يجب على الباحث مراعاة الزمن في ترتيبه للدراسات السابقة. أن يوحّد الباحث التاريخ في الدراسات السابقة، فيختار الهجري أو الميلادي، أما اختيار الاثنين يؤدي إلى تشويش الباحث.   </vt:lpstr>
      <vt:lpstr>    المبحث الثاني: طريقة كتابة الدراسات السابقة في البحث العلمي  المطلب الأول  : طريقة كتابة الدراسات السابقة في البحث العلمي لتكتب الدراسات السابقة في البحث العلمي بطريقة صحيحة ينبغي عليك أن تقوم ببعض الخطوات البسيطة، وأهم هذه الخطوات ما يلي:  1-يجب في البداية أن يتم كتابة اسم المؤلف الخاص بالدراسة وسنة نشرها. 2-ينبغي أن تقوم بعرض عنوان الدراسة، ومن ثم وضع شرح مختصر لها. 3-قم بذكر الفرضيات الخاصة بدراستك، وكذلك قم بتوضيح منهجية الدراسة. 4-حدد أدوات البحث العلمي التي اخترتها لجمع البيانات والمعلومات الخاصة برسالتك. 5-يجب عليك أن تقوم بعرض جميع النتائج التي توصلت إليها نتيجة الدراسة الخاصة بك. 6-عليك أن تكتب جميع التوصيات التي ترغب في أن يطلع عليها من يقرأ رسالتك  هناك أكثر من طريقة لكتابة الدراسات السابقة في البحث العلمي، ومن أكثرها شيوًعا ما يلي:  طريقة كتابة الدراسات السابقة في البحث العلمي وفقًا للتسلسل التاريخي: ووفقًا لهذه الطريقة يقوم الباحث بترتيب الكتب والمراجع حسب تواريخ إصدارها من الأقدم للأحدث، مع توضيح طبيعة المتغيرات التي حدثت مؤخرًا.  طريقة كتابة الدراسات السابقة في البحث العلمي وفقًا للموضوعات: ومن خلال هذه الطريقة يحدد الباحث موضوعات الدراسات السابقة على حسب الأهمية في البحث؛ وبعد ذلك يقوم بعملية التلخيص.          </vt:lpstr>
      <vt:lpstr>طريقة كتابة الدراسات السابقة في البحث العلمي من خلال المقارنة بين المتشابهات والاختلافات: وفي ذلك يعمد الباحث لتوضيح ما يتشابه من الدراسات السابقة مع بحثه العلمي، وكذا تبيان الاختلافات.   طريقة كتابة الدراسات السابقة في البحث العلمي وفقًا للعناوين: حيث يقوم الباحث بكتابة عنوان المُؤلَّف الدراسي، وبعد ذلك يقوم بتلخيصه، وتدوين النتائج التي تم التَّوصُّل لها، وهي من أكثر الطرق استخدامًا.   طريقة كتابة الدراسات السابقة في البحث العلمي وفقًا لمنهج البحث العلمي: تختلف المناهج العلمية المستخدمة من دراسة لأخرى، ومن أبرزها المنهج الاستنباطي، والمنهج الوصفي، والمنهج الاستقرائي، والمنهج الكمي... إلخ، ويُمكن أن يقوم الباحث بكتابة الدراسات السابقة من خلال تصنيفها حسب المنهج. أين يقع جزء الدراسات السابقة في البحث العلمي؟ يبدأ البحث العلمي بالعنوان، ويتبع ذلك المقدمة، ثم الأهمية من البحث، والأهداف، وإشكالية البحث، وسؤال البحث أو الفرضيات، أو كلاهما معًا، وبعد ذلك الفصول والأبواب، ثم الدراسات السابقة، وبعد ذلك النتائج والتوصيات، وفي النهاية الخاتمة والمراجع.   ومما سبق يتضح أن الدراسات السابقة في البحث العلمي تُمثِّل الجزء الثاني من المحتوى (بعد الأبواب والفصول والمباحث)، أو يتم وضعها في جزء مُستقل بذاته في حالة عدم تضمينها كجزء تابع. ملحوظة هناك بعض الجهات الجامعية التي تطلب من الباحثين وضع الدراسات السابقة بعد جزء مشكلة البحث.       </vt:lpstr>
      <vt:lpstr>المطلب الثاني : طريقة تلخيص الدراسات السابقة: ويحتاج تلخيص الدراسات السابقة الى التزام الباحث بعدد من الأمور فعليه أن يكون عارفا في حال تم دراسة مشكلة الدراسة من قبل أم لم یتم دراستھا، كما علیه أن یبحث عن المواضيع المشابھة لمشكلة البحث والتي قام الباحثون السابقون بدراستھا.    تلخيص الدراسات السابقة : تتفق أغلب الثقافات البحثية في الطريقة العلمية والمنهجية عرض الدراسات السابقة، فأغلب الرسائل العلمية سواء كانت ماجستير أو ماستر أو دكتوراه فإنها غالبا ما تتبع طريقة استعراض الدراسات السابقة من خلال عرض اسم الباحث الذي قام بالدراسة، وعرض سنة عمل الدراسة،ونوع الدراسة هل هي ماجستير أو ماستر أو دكتوراه والمؤسسة التي أجريت فيها الدراسة والبلد، بالإضافة إلى ذكر ملخص قصير لها بتوضيح أهداف الدراسة والمنهجية المستخدمة وأبرز النتائج والتوصيات التي خرجت بها الدراسة وعند الانتهاء من عرض كل الدراسات السابقة يقوم الباحث في الأخير بالتعليق على هذه الدراسات بحيث يبين أوجه استفادة دراسته من هذه الدراسات السابقة والنقاط التي سوف تضيفها دراسته ولم يتم تناولها أو التطرق لها في الدراسات السابقة.  التعقيب على الدراسات السابقة بعد أن تنتهي من ذكر كافة الدراسات السابقة في البحث العلمي ينبغي عليك أن تقوم بالتعقيب عليها حتي تقوم بمناقشة الدراسات السابقة بشكل صحيح، وذلك من خلال شرح أوجه القصور الموجودة في كافة هذه الدراات، كذلك ينبغي عليك أن تذكر كيف عالجت الرسالة العلمية الخاصة بك كافة هذه القصور، لتبين الأهمية الكبيرة لرسالة الماجستير والدكتوراه الخاصة بك.       </vt:lpstr>
      <vt:lpstr>المطلب الثالث : نموذج عن الدراسات السابقة في البحث العلمي في هذا العنصر سوف نعطي البعض من النماذج التي تسهل على الباحث من فهم طرق كتابة وتلخيص الدراسات السابقة للبحث العلمي :  اول ما يتم استعراضه في الدراسة السابقة هو اسم الباحث وعنوان الدراسة السابقة وسنة النشر، ومن ثم الانتقال إلى الهدف من الدراسة السابقة، وبعد ذلك أهم ما تم ذكره في الدراسة السابقة، وأخيراً نتائج الدراسة السابقة. بعد ذلك يقوم الباحث بالنقد والتعقيب على الدراسة السابقة مثال (1) على تلخيص الدراسات السابقة: (دراسة أحمد الشافعي): (1980م) دراسة مقارنة بين ظاهرة الطلاق في جمهورية مصر العربية، والمملكة الأردنية الهاشمية. الهدف من الدراسة: التعرف على مدى تفاقم ظاهرة الطلاق، وتأثيرها في كل من جمهورية مصر العربية والأردن، وتوضيح الرقميات في آخر خمس سنوات سابقة على البحث (من عام 1975م حتى 1979م)، بهدف التعرف على الأسباب، ومحاولة التصدي لذلك، لما له من أثر سلبية في أكثر من محور. نتائج الدراسة: أظهرت الدراسة أرقام توضح أن ظاهرة الطلاق تأخذ منحى تصاعديًّا عامًا تلو الآخر: بلغ عدد حالات الطلاق في مصر عام 1975م.......، وفي عام 1976م.......، وفي عام 1977م......، وفي عام 1978م.......، وفي عام 1979م......، ومن أهم أسباب ذلك........ وبلغت حالات الطلاق في المملكة الأردنية الهاشمية عام 1975م.......، وفي عام 1976م.......، وفي عام 1977م......، وفي عام 1978م.......، وفي عام 1979م......، ومن أبرز أسباب تفشي تلك الظاهرة..........    </vt:lpstr>
      <vt:lpstr>مثال (2) على تلخيص الدراسات السابقة: (دراسة أمال الحسيني): (2005م) تأثير الفساد على الاقتصاد في تونس. الهدف من الدراسة: التعرف على تكلفة الفساد في دولة تونس، وما يسببه من مشاكل في معدلات التنمية الاقتصادي، وكيف يمكن مكافحة الفساد والحد من تأثيره؟ نتائج الدراسة: هناك ارتفاع متزايد في قيم الفساد، وتشير التقارير إلى أن هناك أموالًا مُهدرةً تُقدَّر بمبلغ...... خلال الفترة من..... إلى........ أوضحت الدراسة ضعف أنظمة المراقبة في الجهاز الإداري للدولة بما يسبب انحرافات عن المسار الوظيفي الإيجابي. من أهم أسباب حدوث الفساد ما يلي: نقص المرتبات في بعض قطاعات الدولة، وغياب الوازع الأخلاق، وانتشار المحسوبيات والمجاملات. ويمكن أن يقوم الباحث بكتابة الدراسات السابقة في البحث العلمي من خلال التسلسل التاريخي أو العناوين أو طبيعة المنهج العلمي أو وفقًا الموضوع وأهميته... إلخ، كما سبق التفصيل في الفقرات السابقة.   </vt:lpstr>
      <vt:lpstr>المطلب الثالث : طريقة التعليق على الدراسات السابقة ونقدها:  يجب على كل باحث أن يكون لديه البصيرة والحكمة المناسبان؛ من أجل التعليق على الدراسات السابقة، ونقدها نقدًا بناءً من خلال الأدلَّة العلمية الدامغة، وكذلك التحلي بالموضوعية والبُعد عن أي أيديولوجيات داخلية أو تحيُّز شخصي، وتُعد عملية نقد الدراسات السابقة من المتطلبات الرئيسة عند كتابة الأبحاث العلمية، بل إنها أحد المقاييس التي تمنح الباحث الدرجة العلمية المرتفعة في حالة ظهور قدرته على النقد من خلال البحث المقدم، وسوف نتعرَّف على  بعض الأفكار والمهمات التي تُساهم في عملية التعليق والتحليل والنقد بالنسبة للدراسات السابقة، والبعض منها قد يتطلب خبرات شخصية، والبعض الآخر يعتمد على الأسس المنهجية.  أولًا: طريقة نقد الدراسات السابقة عند القيام بالاطلاع على إحدى الدراسات السابقة، يجب التركيز على خمس من النقاط الرئيسية في تلك الدراسة كما يلي: النقد المُتعلق بالمحتوى: وفي تلك الحالة يجب أن يُبدي الباحث وجهة نظره في كون المحتوى الخاص بالدراسات السابقة لا يتضمَّن الإطار الفني التي يجب أن يُتبع، وفي تلك الحالة تفقد الدراسة ميزة الشمولية، وتبتعد عن الموضوعية في طريقة تفنيدها.     </vt:lpstr>
      <vt:lpstr>النقد المتعلق بالمنهجية: وهنا يجب على الباحث أن يوضح الباحث السلبيات والايجابيات في المنهج العلمي المُتَّبع في الدراسات السابقة، وليس شرطًا أن تكون الدراسة السابقة سلبية في مجملها، أو إيجابية في مُجملها، حيث إن ذلك يخضع للرأي الشخصي للباحث، والذي يُعدُّ تعبيرًا عن وجهة النظر الشخصية الخاصة به، وعليه أن يعرض ذلك وفقًا للأدلَّة المُقنعة، والتي تختلف من باحث لآخر. النقد المُتعلق بعيِّنة الدراسة: يجب أن يذكر الباحث أي قصور في العيِّنة محل الدراسة، والتي قد تكون غير فعَّالة في الحُكم على الدراسات السابقة، وكان في الإمكان زيادة حجم العيِّنة؛ لتوضيح أمر من الأمور المتعلقة بمشكلة البحث، كذلك قد تكون العيِّنة غير ممثلة بالطريقة الإحصائية المناسبة... إلخ. النقد المتعلق بالمصداقية: يجب على الباحث أن يتحقَّق من مدى مصداقية الدراسات السابقة، وتختلف طريقة التأكد من ذلك وفقًا للمنهج الذي تتبعه الدراسة السابقة، فهناك المنهج الوصفي والتجريبي والتاريخي، وعلى سبيل المثال يتميَّز المنهج التاريخي بالمصداقية عن غيره، ويجب أن يُفنِّد الباحث ذلك الأمر، ويتبع المعايير الدقيقة في الحكم على ذلك، ومن أجل الحكم على مدى المصداقية؛ يجب أن يكون الباحث مُلمًّا بكل مناهج البحث العلمي ومزاياها وعيوبها، وفرضيات ونظريات البحث التي تتناسب معها تلك المناهج. النقد المتعلق بالنتائج: من الممكن ألا يتفق الباحث العلمي مع النتائج الموضحة بالدراسات السابقة؛ نظرًا لوجود خطأ في طريقة تحليل وعرض البيانات، وفي سبيل ذلك يجب أن يقوم بتوضيح المقارنة بين النتائج التي توصل إليها، وما هو مطروح في أبحاث سابقيه، وبيان مدى الموضوعية في كل منها، وينبغي على الباحث أن يتطرق فقط للدراسات السابقة ذات الصلة بموضع البحث، ويجب أن يكون الارتباط جليًّا وواضحًا للقارئ، فلا معنى للإشارة إلى أبحاث أو دراسات سابقة لا تمس مشكلة البحث من قريب أو بعيد.     </vt:lpstr>
      <vt:lpstr>مثال حول نقد الدراسات السابقة لمشكلة البطالة:  إن شبح البطالة بات يهدد الدول العربية، فكثير منها تعاني من هذه الظاهرة، كفلسطين، ومصر، والجزائر، وتونس، والمغرب وغيرهم، وتعود البطالة بنتائج كارثية وسلبية على مستوى الأفراد والجماعات والدول، مثل: الهجرة غير الشرعية، والعزوف عن الزواج، والفقر، والمشاكل النفسية، والانتحار، فقد تناولت دراسات سابقة، موضوع البطالة بشكل كبير، فقد أجريت دراسات سابقة في فلسطين عن موضوع البطالة، وقد بيّنت أن السبب الرئيسي للبطالة هو الاحتلال الذي انتهك خير البلاد، إضافة ظلم الحكام ونهبهم للمال العام، وقد تناولت بعض الدراسات السابقة مشكلة الهجرة غير الشرعية الناتجة عن البطالة، حيث أثبتت بعض منها أن مشكلة البطالة في فلسطين نتج عنها هجرة ما يقارب أربعة وثمانين ألف فلسطيني بشكل غير شرعي، حيث أنهم هربوا من شبح البطالة إلى البلاد الأوربية، كما نتج عنها أيضًا قيام بعض الأشخاص بالانتحار بسبب الحالة النفسية السيئة الناتجة عن البطالة، كما أثبتت كذلك أن العنوسة غالبًا ما تكون ناتجة عن البطالة، فقد أثبتت دراسات السابقة أجريت في مصر عام 2018م، أن نسبة العنوسة وصلت عند الفتيات من سن 35 فأكثر إلى 472 ألف فتاة، وهذا يؤدي إلى الإحباط والقنوت، ونظرة المجتمع السلبية تجاههم.  ثانيًا: طريقة التعليق على الدراسات السابقة عند شروع الباحث العلمي في كتابة الدراسات السابقة فمن المُفضَّل ألا يكتفي بعملية تلخيصها، حيث إن الهدف الرئيسي هو اكتشاف الفجوات فيما بين بحثه وبين الدراسات السابقة، وذلك الأمر على درجة كبيرة من الأهمية بالنسبة لتطوير أفكار البحث عبر فصوله وأقسامه  قبل مرحلة جميع المعلومات والبيانات: قبل قيام الباحث بجمع المعلومات والبيانات الخاصة بخطة البحث، ينبغي أن يُرسِّخ الباحث في ذهنه ضرورة تحقيق الترابط مع الدراسات السابقة، وما يمكن أن يترتب على ذلك  من نتائج عن طريق عملية الدراسة والتحليل، ومن ثم طريقة معالجة التشابه أو التناقض إن وُجدت.      </vt:lpstr>
      <vt:lpstr>بعد مرحلة جمع المعلومات والبيانات: بعد القيام بجمع المعلومات أو البيانات على اختلاف نمطها  سواء نوعية أو كمية، تأتي مرحلة توضيح الفروق الجوهرية بين ما قام بالتوصل إليها والدراسات السابقة، كذلك توضيح ما ينطوي عليه البحث المُقدَّم من إفادة للبشرية بوجه عام، ويجب أن يظهر ذلك أيضًا بشكل واضح في تفنيد وتحليل النتائج النهائية. يجب على الباحث التركيز على عملية التعليل، ولا يكتفي بالمقارنة فقط فيما بينه وبين سابقيه، فما الفائدة من ذلك؟!، ويمثل التعليل أو التفسير المتعلق بالنتائج المتشابهة أو المتناقضة ضرورة يجب أن ترتبط بعملية المقارنة.    </vt:lpstr>
      <vt:lpstr>المبحث الثالث: مصادر الدراسات السابقة  المطلب الأول : كيفية توظيف الدراسات السابقة:  يفضل عند عرض الدراسات السابقة أن يركز الباحث على النقاط التالية ( بعد ذكر عنوان الدراسة ): 1-  اسم الباحث. 2- زمن البحث. 3- مكان البحث. 4-  المدة التي استغرقها البحث إن وجدت. 5- إشكالية أو إشكاليات البحث. 6- فروض البحث. 7-  منهجية الحث: منهج الدراسة، تقنيات جمع المعلومات العينة ومواصفاتها. 8-  عرض أهم النتائج. 9-  عرض أهم الصعوبات التي واجهت الباحث. 10- عرض موجز لمواطن القوة والضعف .    </vt:lpstr>
      <vt:lpstr>وإذا أردنا أن نلخص هذه النقاط في جملة واحدة نقول هي: رقم خمسة وستة وسبعة وثمانية أي الإشكالية والفروض والمنهجية، أما الباقي فهي حواشي بالرغام من أنها ضرورية. مع الإشارة إلى أن العرض السردي يكون بدون ترقيم أفضل، على أن يكون مركزا ومحددا ليحقق الأهداف المرجوة من عرض .   مطلب الثاني :مصادر الأساسية والأولية للدراسات السابقة  يعتبر عنصر الدراسات السابقة من أهم الأدوات التي يستخدمها الباحث و تعتبر العنصر الثاني المرتبط بالإطار النظري للخطة البحثية العلمية الخاصة بالباحث العلمي وهو مهم جدًا لـ تجنب التكرار، كذلك لتجنب الوقوع في أخطاء الباحثين السابقين و كذلك محاولة تجنبها تعتبر الدراسات السابقة أيضًا من أهم الأجزاء التي تساعد الباحث لإتمام بحثه العلمي أو لإتمام رسالة الماجستير والدكتوراه، وتساعد طريقة كتابة الدراسات السابقة في الحصول علي أكبر قدر ممكن من المعلومات المتعلقة بالإشكالية، أو الموضوع محل الدراسة، وسنجيب علي التساؤل ما هي أنواع الدراسات السابقة؟ من خلال الفقرات التالية:  </vt:lpstr>
      <vt:lpstr>أولًا: المصادر الأساسية تعتبر المراجع والكتب العلمية في المكتبة الجامعية المقدمة للباحث العلمي، التي تحتوي على تلخيص للبحث العلمي من المصادر الأساسية في الحصول علي جميع الدراسات السابقة المناسبة لموضوع البحث، و لكن يشترط أن تكون هذه المراجع التي يلجأ إليها الباحث تتحدث بشكل أساسي عن الموضوع الخاص بالبحث، و مرتبطة به ارتباطًا وثيقًا.  يوجد في كل جامعة، مثل جامعة القاهرة وغيرها من الجامعات مكتبة تحتوي علي مجموعة كبيرة من الكتب والبحوث والرسائل في المجالات العلمية المختلفة، و بإمكانك أن تعتمد علي جميع المعلومات الموجودة في هذه المكتبات لأنها موثوقة تمامًا  ثانيًا: المصادر الأولية المصادر الأولية أحد أهم مصادر الدراسات السابقة و هي المراجع، وتحتوي هذه المراجع علي نسخ أصيلة من المقالات العلمية، وتحتوي أيضًا علي تقرير به مجموعة من رسائل الماجستير والبحث العلمي، والأبحاث في مجال الدراسة، و يمكننا أن نقسم المصادر الأولية للحصول علي أي دراسة إلي كل مما يأتي: 1.المجلات العلمية المحكمة. 2.الدوريات العلمية. 3.المؤتمرات العلمية.      </vt:lpstr>
      <vt:lpstr>ثالثًا: المصادر الثانوية للدراسات السابقة  يوجد مجموعة كبيرة من المصادر الثانوية التي يمكن الرجوع إليها للحصول علي معلومات قيمة عن الدراسة محل البحث، وظيفة المصادر الثانوية أنها تساعد في تلخيص، و مراجعة كل ما تم نشره بالفعل في جميع المراجع الأولية.    أحد أهم المصادر الثانوية شبكة الإنترنت العنكبوتية، و تعتبر من أهم وأفضل وسائل البحث عن المعلومات لأنها تضم رسائل علمية كثيرة في جميع المجالات من جميع أنحاء العالم، و بذلك سيكون لديك مجموعة كبيرة من المعلومات الثرية حول موضوع البحث محل الدراسة، و يستعرض الباحث العلمي المميز دراسات سابقة لم يسبق لأحد آخر عرضها  وبذلك تكون قد تعرفت على طريقة الحصول علي مصادر الدراسات السابقة، وإذا أردت مساعدة في الحصول على مصادر الدراسات السابقة.    </vt:lpstr>
      <vt:lpstr>المطلب الثالث :الاستفادة العلمية من الدراسات السابقة؟  الدراسات السابقة في البحث العلمي الخاص بك تفيد بحثك كثيرًا، وذلك من خلال الآتي: 1-الدراسات السابقة وسيلة مميزة لجمع المعلومات والبيانات المتعلقة بالدراسة. 2-توفر الدراسات السابقة على الباحث الوقت والجهد، وذلك لاحتوائها على معلومات جاهزة. 3-وسيلة فعالة للحصول على الفرضيات الخاصة برسالة الماجستير والدكتوراه الخاصة بك. 4-من خلال الدراسات السابقة يتمكن الباحث من تكوين فكرة مبدئية عن الدراسة الخاصة به. 5-يساعدك جزء الدراسات السابقة على بناء خطة البحث الخاصة بك.  هل للدراسات السابقة تأثير على البحث العلمي؟ للدراسات السابقة تأثير إيجابي على البحث العلمي، وتُعَدُّ نقطة البدء بالنسبة لكثير من الباحثين، وجُلُّ الأبحاث العلمية ترتبط بشكل مباشر بالمؤلفات والمراجع السابقة، فهي سوق مليء بالموضوعات العلمية، والتي يمكن أن يتبناها الباحث من خلال ما يوجد لديه من معلومات ومعطيات جديدة لم تكن متوافرة من قبل، ومن الطبيعي أن تختلف النتائج في حالة تناول موضوع بمرحلة مُعاصرة؛ نتيجة لوجود آليات وبيئة مُغايرة.      </vt:lpstr>
      <vt:lpstr>الخاتمة  حسب ما سبق توصلنا الى ان الدراسات السابقة هي النتائج التي يصل اليها الباحث العلمي عند الانتهاء من كتابة بحث يتناول موضوع معين؛ إذ يصبح البحث العلم بمثابة مرجع جديد للدراسات و بهذا البحث قمنا بمناقشة كل ما يتعلق بالدراسات السابقة مع ذكر ماهيتها من تعريفها الى طرق كتابتها ومصادرها و التي من خلالها يقوم الباحث باختيار جيد للمواضيع المناسبة لبحثه مع ذكر الشروط التي من خلالها اختار الدراسة التي توصل اليها،بالنهاية نتمنى من الله ان نكون وفقنا في طرح هذا الموضوع بطريقة واضحة و صحيحة..  </vt:lpstr>
      <vt:lpstr>قائمة المراجع :  .أ.محمد داودي ، أ. محمد بوفاتح، نفس مرجع، منهجية كتابة البحوث العلمية والرسائل الجامعية، دار ومكتبة   . نادية عيشور مع مجموعة من الباحثين، منهجية العلمي في العلوم الإجتماعية، مؤسسة حسين رايس الجبل للنشر والتوزيع، الجزائر، ب ط.  . محمد الثقفي، مشرف المنتديات العلمية، منتدى المنشاوي للدراسات و البحوث،تاريخ التسجيلMar 2006، 21/02/2018، 01:19  . أ.محمد داودي ، أ. محمد بوفاتح، منهجية كتابة البحوث العلمية والرسائل الجامعية، دار ومكتبة الأوراسية، الجزائر، ط1  . أ.علي معمر عبد المؤمن، البحث في العلوم الاجتماعية، الوجيز في الأساسيات والمناهج والتقنيات، منشورات 7 اكتوبر الادارة العامة للمكتبات -ادارة المطبوعات والنشر، ط1 ،سنة 2008.   . منتدى اسلامي المصري الفريد ، ملخص النظريات الاجتماعية، 19/02/2018، 00.15   .   </vt:lpstr>
      <vt:lpstr> مدونة الجهينة كاديمية متخصصة في علم إجتماع التنمية و مناهج البحث الإجتماعي . مهتمه بقضايا المجتمع المدني , و الأدب و الشعر  . توظيف النظريات في البحوث الاجتماعية ملتقى الاجتماعيين 18/02/2018، 23:25  عبيدات محمد، وآخرون. )0444(. منهجية البحث العلمي– القواعد والمراحل والتطبيقات،- )ط2.(، عمان: دار وائل للطباعة والنشر.  عبد هللا محمود سليمان،.)0496(. المنهج وكتابة تقرير البحث في  العلوم السلوكية، القاهرة: مكتبة الانجلو-المصرية.عبد الفتاح، فيصل احمد .)2200(. تقييم جودة الدراسات السابقة في الرسائل الجامعية، امللتقى العلمي الاول،حول تجويد الرسائل والأطروحات العلمية وتفعيل دورها في التنمية الشاملة والمستدامة، الرياض: جامعة امللك سعود .   قنديلجي عامر، وأخرون.)2224(. البحث العلمي الكمي والنوعي، الاردن: دار اليازوري العلمية للنشر والتوزيع .   شارلين هس، وبيبر باتريشيا ليقي.)2200(. البحوث الكيفية في العلوم الاجتماعية، ترجمة هناء الجوهري (القاهرة: المركز القومي للترجمة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بحث حول الدراسات السابقة</dc:title>
  <dc:creator>SA</dc:creator>
  <cp:lastModifiedBy>malak bettayeb</cp:lastModifiedBy>
  <cp:revision>28</cp:revision>
  <dcterms:created xsi:type="dcterms:W3CDTF">2023-11-01T18:52:06Z</dcterms:created>
  <dcterms:modified xsi:type="dcterms:W3CDTF">2023-11-02T07:08:42Z</dcterms:modified>
</cp:coreProperties>
</file>